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5" r:id="rId2"/>
  </p:sldMasterIdLst>
  <p:notesMasterIdLst>
    <p:notesMasterId r:id="rId20"/>
  </p:notesMasterIdLst>
  <p:sldIdLst>
    <p:sldId id="256" r:id="rId3"/>
    <p:sldId id="257" r:id="rId4"/>
    <p:sldId id="4291" r:id="rId5"/>
    <p:sldId id="258" r:id="rId6"/>
    <p:sldId id="4283" r:id="rId7"/>
    <p:sldId id="4267" r:id="rId8"/>
    <p:sldId id="4268" r:id="rId9"/>
    <p:sldId id="4282" r:id="rId10"/>
    <p:sldId id="4284" r:id="rId11"/>
    <p:sldId id="4289" r:id="rId12"/>
    <p:sldId id="4285" r:id="rId13"/>
    <p:sldId id="4292" r:id="rId14"/>
    <p:sldId id="266" r:id="rId15"/>
    <p:sldId id="4286" r:id="rId16"/>
    <p:sldId id="4287" r:id="rId17"/>
    <p:sldId id="4288" r:id="rId18"/>
    <p:sldId id="4290" r:id="rId1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1pPr>
    <a:lvl2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2pPr>
    <a:lvl3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3pPr>
    <a:lvl4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4pPr>
    <a:lvl5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5pPr>
    <a:lvl6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6pPr>
    <a:lvl7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7pPr>
    <a:lvl8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8pPr>
    <a:lvl9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DDF"/>
          </a:solidFill>
        </a:fill>
      </a:tcStyle>
    </a:wholeTbl>
    <a:band2H>
      <a:tcTxStyle/>
      <a:tcStyle>
        <a:tcBdr/>
        <a:fill>
          <a:solidFill>
            <a:srgbClr val="FFE8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5E5E5E"/>
        </a:fontRef>
        <a:srgbClr val="5E5E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5E5E5E"/>
        </a:fontRef>
        <a:srgbClr val="5E5E5E"/>
      </a:tcTxStyle>
      <a:tcStyle>
        <a:tcBdr>
          <a:left>
            <a:ln w="12700" cap="flat">
              <a:noFill/>
              <a:miter lim="400000"/>
            </a:ln>
          </a:left>
          <a:right>
            <a:ln w="12700" cap="flat">
              <a:noFill/>
              <a:miter lim="400000"/>
            </a:ln>
          </a:right>
          <a:top>
            <a:ln w="508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1D1"/>
          </a:solidFill>
        </a:fill>
      </a:tcStyle>
    </a:wholeTbl>
    <a:band2H>
      <a:tcTxStyle/>
      <a:tcStyle>
        <a:tcBdr/>
        <a:fill>
          <a:solidFill>
            <a:srgbClr val="E9E9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Row>
  </a:tblStyle>
  <a:tblStyle styleId="{2708684C-4D16-4618-839F-0558EEFCDFE6}" styleName="">
    <a:tblBg/>
    <a:wholeTbl>
      <a:tcTxStyle b="off"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wholeTbl>
    <a:band2H>
      <a:tcTxStyle/>
      <a:tcStyle>
        <a:tcBdr/>
        <a:fill>
          <a:solidFill>
            <a:srgbClr val="FFFFFF"/>
          </a:solidFill>
        </a:fill>
      </a:tcStyle>
    </a:band2H>
    <a:firstCol>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firstCol>
    <a:lastRow>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508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lastRow>
    <a:firstRow>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254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1"/>
    <p:restoredTop sz="92528"/>
  </p:normalViewPr>
  <p:slideViewPr>
    <p:cSldViewPr snapToGrid="0">
      <p:cViewPr varScale="1">
        <p:scale>
          <a:sx n="57" d="100"/>
          <a:sy n="57" d="100"/>
        </p:scale>
        <p:origin x="800" y="192"/>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xfrm>
            <a:off x="1143000" y="685800"/>
            <a:ext cx="4572000" cy="3429000"/>
          </a:xfrm>
          <a:prstGeom prst="rect">
            <a:avLst/>
          </a:prstGeom>
        </p:spPr>
        <p:txBody>
          <a:bodyPr/>
          <a:lstStyle/>
          <a:p>
            <a:endParaRPr/>
          </a:p>
        </p:txBody>
      </p:sp>
      <p:sp>
        <p:nvSpPr>
          <p:cNvPr id="168" name="Shape 16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olo">
    <p:spTree>
      <p:nvGrpSpPr>
        <p:cNvPr id="1" name=""/>
        <p:cNvGrpSpPr/>
        <p:nvPr/>
      </p:nvGrpSpPr>
      <p:grpSpPr>
        <a:xfrm>
          <a:off x="0" y="0"/>
          <a:ext cx="0" cy="0"/>
          <a:chOff x="0" y="0"/>
          <a:chExt cx="0" cy="0"/>
        </a:xfrm>
      </p:grpSpPr>
      <p:sp>
        <p:nvSpPr>
          <p:cNvPr id="11" name="Corpo livello uno…"/>
          <p:cNvSpPr txBox="1">
            <a:spLocks noGrp="1"/>
          </p:cNvSpPr>
          <p:nvPr>
            <p:ph type="body" sz="quarter" idx="1" hasCustomPrompt="1"/>
          </p:nvPr>
        </p:nvSpPr>
        <p:spPr>
          <a:xfrm>
            <a:off x="1201340" y="11859862"/>
            <a:ext cx="21971004" cy="636980"/>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Autore e data</a:t>
            </a:r>
          </a:p>
          <a:p>
            <a:pPr lvl="1"/>
            <a:endParaRPr/>
          </a:p>
          <a:p>
            <a:pPr lvl="2"/>
            <a:endParaRPr/>
          </a:p>
          <a:p>
            <a:pPr lvl="3"/>
            <a:endParaRPr/>
          </a:p>
          <a:p>
            <a:pPr lvl="4"/>
            <a:endParaRPr/>
          </a:p>
        </p:txBody>
      </p:sp>
      <p:sp>
        <p:nvSpPr>
          <p:cNvPr id="12" name="Titolo presentazione"/>
          <p:cNvSpPr txBox="1">
            <a:spLocks noGrp="1"/>
          </p:cNvSpPr>
          <p:nvPr>
            <p:ph type="title" hasCustomPrompt="1"/>
          </p:nvPr>
        </p:nvSpPr>
        <p:spPr>
          <a:xfrm>
            <a:off x="1206496" y="2574991"/>
            <a:ext cx="21971005" cy="4648202"/>
          </a:xfrm>
          <a:prstGeom prst="rect">
            <a:avLst/>
          </a:prstGeom>
        </p:spPr>
        <p:txBody>
          <a:bodyPr anchor="b"/>
          <a:lstStyle>
            <a:lvl1pPr>
              <a:defRPr sz="11600" spc="-232"/>
            </a:lvl1pPr>
          </a:lstStyle>
          <a:p>
            <a:r>
              <a:t>Titolo presentazione</a:t>
            </a:r>
          </a:p>
        </p:txBody>
      </p:sp>
      <p:sp>
        <p:nvSpPr>
          <p:cNvPr id="13" name="Corpo livello uno…"/>
          <p:cNvSpPr txBox="1">
            <a:spLocks noGrp="1"/>
          </p:cNvSpPr>
          <p:nvPr>
            <p:ph type="body" sz="quarter" idx="21" hasCustomPrompt="1"/>
          </p:nvPr>
        </p:nvSpPr>
        <p:spPr>
          <a:xfrm>
            <a:off x="1201342" y="7223190"/>
            <a:ext cx="21971002" cy="1905002"/>
          </a:xfrm>
          <a:prstGeom prst="rect">
            <a:avLst/>
          </a:prstGeom>
        </p:spPr>
        <p:txBody>
          <a:bodyPr numCol="1" spcCol="38100"/>
          <a:lstStyle>
            <a:lvl1pPr marL="0" indent="0" defTabSz="825500">
              <a:lnSpc>
                <a:spcPct val="100000"/>
              </a:lnSpc>
              <a:spcBef>
                <a:spcPts val="0"/>
              </a:spcBef>
              <a:buSzTx/>
              <a:buNone/>
              <a:defRPr sz="5500" b="1"/>
            </a:lvl1pPr>
          </a:lstStyle>
          <a:p>
            <a:r>
              <a:t>Sottotitolo presentazione</a:t>
            </a:r>
          </a:p>
        </p:txBody>
      </p:sp>
      <p:sp>
        <p:nvSpPr>
          <p:cNvPr id="14" name="Numero diapositiva"/>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Dichiarazione">
    <p:spTree>
      <p:nvGrpSpPr>
        <p:cNvPr id="1" name=""/>
        <p:cNvGrpSpPr/>
        <p:nvPr/>
      </p:nvGrpSpPr>
      <p:grpSpPr>
        <a:xfrm>
          <a:off x="0" y="0"/>
          <a:ext cx="0" cy="0"/>
          <a:chOff x="0" y="0"/>
          <a:chExt cx="0" cy="0"/>
        </a:xfrm>
      </p:grpSpPr>
      <p:sp>
        <p:nvSpPr>
          <p:cNvPr id="98" name="Corpo livello uno…"/>
          <p:cNvSpPr txBox="1">
            <a:spLocks noGrp="1"/>
          </p:cNvSpPr>
          <p:nvPr>
            <p:ph type="body" sz="half" idx="1" hasCustomPrompt="1"/>
          </p:nvPr>
        </p:nvSpPr>
        <p:spPr>
          <a:xfrm>
            <a:off x="1206500" y="4920843"/>
            <a:ext cx="21971000" cy="3874314"/>
          </a:xfrm>
          <a:prstGeom prst="rect">
            <a:avLst/>
          </a:prstGeom>
        </p:spPr>
        <p:txBody>
          <a:bodyPr numCol="1" spcCol="38100"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Dichiarazione</a:t>
            </a:r>
          </a:p>
          <a:p>
            <a:pPr lvl="1"/>
            <a:endParaRPr/>
          </a:p>
          <a:p>
            <a:pPr lvl="2"/>
            <a:endParaRPr/>
          </a:p>
          <a:p>
            <a:pPr lvl="3"/>
            <a:endParaRPr/>
          </a:p>
          <a:p>
            <a:pPr lvl="4"/>
            <a:endParaRPr/>
          </a:p>
        </p:txBody>
      </p:sp>
      <p:sp>
        <p:nvSpPr>
          <p:cNvPr id="99" name="Numero diapositiva"/>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Informazione importante">
    <p:spTree>
      <p:nvGrpSpPr>
        <p:cNvPr id="1" name=""/>
        <p:cNvGrpSpPr/>
        <p:nvPr/>
      </p:nvGrpSpPr>
      <p:grpSpPr>
        <a:xfrm>
          <a:off x="0" y="0"/>
          <a:ext cx="0" cy="0"/>
          <a:chOff x="0" y="0"/>
          <a:chExt cx="0" cy="0"/>
        </a:xfrm>
      </p:grpSpPr>
      <p:sp>
        <p:nvSpPr>
          <p:cNvPr id="106" name="Corpo livello uno…"/>
          <p:cNvSpPr txBox="1">
            <a:spLocks noGrp="1"/>
          </p:cNvSpPr>
          <p:nvPr>
            <p:ph type="body" idx="1" hasCustomPrompt="1"/>
          </p:nvPr>
        </p:nvSpPr>
        <p:spPr>
          <a:xfrm>
            <a:off x="1206500" y="1075926"/>
            <a:ext cx="21971000" cy="7241586"/>
          </a:xfrm>
          <a:prstGeom prst="rect">
            <a:avLst/>
          </a:prstGeom>
        </p:spPr>
        <p:txBody>
          <a:bodyPr numCol="1" spcCol="38100" anchor="b"/>
          <a:lstStyle>
            <a:lvl1pPr marL="0" indent="0" algn="ctr">
              <a:lnSpc>
                <a:spcPct val="80000"/>
              </a:lnSpc>
              <a:spcBef>
                <a:spcPts val="0"/>
              </a:spcBef>
              <a:buSzTx/>
              <a:buNone/>
              <a:defRPr sz="25000" b="1" spc="-250"/>
            </a:lvl1pPr>
            <a:lvl2pPr marL="0" indent="0" algn="ctr">
              <a:lnSpc>
                <a:spcPct val="80000"/>
              </a:lnSpc>
              <a:spcBef>
                <a:spcPts val="0"/>
              </a:spcBef>
              <a:buSzTx/>
              <a:buNone/>
              <a:defRPr sz="25000" b="1" spc="-250"/>
            </a:lvl2pPr>
            <a:lvl3pPr marL="0" indent="0" algn="ctr">
              <a:lnSpc>
                <a:spcPct val="80000"/>
              </a:lnSpc>
              <a:spcBef>
                <a:spcPts val="0"/>
              </a:spcBef>
              <a:buSzTx/>
              <a:buNone/>
              <a:defRPr sz="25000" b="1" spc="-250"/>
            </a:lvl3pPr>
            <a:lvl4pPr marL="0" indent="0" algn="ctr">
              <a:lnSpc>
                <a:spcPct val="80000"/>
              </a:lnSpc>
              <a:spcBef>
                <a:spcPts val="0"/>
              </a:spcBef>
              <a:buSzTx/>
              <a:buNone/>
              <a:defRPr sz="25000" b="1" spc="-250"/>
            </a:lvl4pPr>
            <a:lvl5pPr marL="0" indent="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Dettagli informazione"/>
          <p:cNvSpPr txBox="1">
            <a:spLocks noGrp="1"/>
          </p:cNvSpPr>
          <p:nvPr>
            <p:ph type="body" sz="quarter" idx="21" hasCustomPrompt="1"/>
          </p:nvPr>
        </p:nvSpPr>
        <p:spPr>
          <a:xfrm>
            <a:off x="1206500" y="8262180"/>
            <a:ext cx="21971000" cy="934780"/>
          </a:xfrm>
          <a:prstGeom prst="rect">
            <a:avLst/>
          </a:prstGeom>
        </p:spPr>
        <p:txBody>
          <a:bodyPr lIns="45718" tIns="45718" rIns="45718" bIns="45718" numCol="1" spcCol="38100"/>
          <a:lstStyle>
            <a:lvl1pPr marL="0" indent="0" algn="ctr" defTabSz="825500">
              <a:lnSpc>
                <a:spcPct val="100000"/>
              </a:lnSpc>
              <a:spcBef>
                <a:spcPts val="0"/>
              </a:spcBef>
              <a:buSzTx/>
              <a:buNone/>
              <a:defRPr sz="5500" b="1"/>
            </a:lvl1pPr>
          </a:lstStyle>
          <a:p>
            <a:r>
              <a:t>Dettagli informazione</a:t>
            </a:r>
          </a:p>
        </p:txBody>
      </p:sp>
      <p:sp>
        <p:nvSpPr>
          <p:cNvPr id="108" name="Numero diapositiva"/>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itazione">
    <p:spTree>
      <p:nvGrpSpPr>
        <p:cNvPr id="1" name=""/>
        <p:cNvGrpSpPr/>
        <p:nvPr/>
      </p:nvGrpSpPr>
      <p:grpSpPr>
        <a:xfrm>
          <a:off x="0" y="0"/>
          <a:ext cx="0" cy="0"/>
          <a:chOff x="0" y="0"/>
          <a:chExt cx="0" cy="0"/>
        </a:xfrm>
      </p:grpSpPr>
      <p:sp>
        <p:nvSpPr>
          <p:cNvPr id="115" name="Corpo livello uno…"/>
          <p:cNvSpPr txBox="1">
            <a:spLocks noGrp="1"/>
          </p:cNvSpPr>
          <p:nvPr>
            <p:ph type="body" sz="quarter" idx="1" hasCustomPrompt="1"/>
          </p:nvPr>
        </p:nvSpPr>
        <p:spPr>
          <a:xfrm>
            <a:off x="2430024" y="10675453"/>
            <a:ext cx="20200054" cy="636980"/>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Attribuzione</a:t>
            </a:r>
          </a:p>
          <a:p>
            <a:pPr lvl="1"/>
            <a:endParaRPr/>
          </a:p>
          <a:p>
            <a:pPr lvl="2"/>
            <a:endParaRPr/>
          </a:p>
          <a:p>
            <a:pPr lvl="3"/>
            <a:endParaRPr/>
          </a:p>
          <a:p>
            <a:pPr lvl="4"/>
            <a:endParaRPr/>
          </a:p>
        </p:txBody>
      </p:sp>
      <p:sp>
        <p:nvSpPr>
          <p:cNvPr id="116" name="Corpo livello uno…"/>
          <p:cNvSpPr txBox="1">
            <a:spLocks noGrp="1"/>
          </p:cNvSpPr>
          <p:nvPr>
            <p:ph type="body" sz="half" idx="21" hasCustomPrompt="1"/>
          </p:nvPr>
        </p:nvSpPr>
        <p:spPr>
          <a:xfrm>
            <a:off x="1753923" y="4939860"/>
            <a:ext cx="20876154" cy="3836281"/>
          </a:xfrm>
          <a:prstGeom prst="rect">
            <a:avLst/>
          </a:prstGeom>
        </p:spPr>
        <p:txBody>
          <a:bodyPr numCol="1" spcCol="38100"/>
          <a:lstStyle>
            <a:lvl1pPr marL="469900" indent="-300876">
              <a:spcBef>
                <a:spcPts val="0"/>
              </a:spcBef>
              <a:buSzTx/>
              <a:buNone/>
              <a:defRPr sz="8500" spc="-200">
                <a:latin typeface="Helvetica Neue Medium"/>
                <a:ea typeface="Helvetica Neue Medium"/>
                <a:cs typeface="Helvetica Neue Medium"/>
                <a:sym typeface="Helvetica Neue Medium"/>
              </a:defRPr>
            </a:lvl1pPr>
          </a:lstStyle>
          <a:p>
            <a:r>
              <a:t>“Citazione degna di nota”</a:t>
            </a:r>
          </a:p>
        </p:txBody>
      </p:sp>
      <p:sp>
        <p:nvSpPr>
          <p:cNvPr id="117" name="Numero diapositiva"/>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Foto - 3 per pagina">
    <p:spTree>
      <p:nvGrpSpPr>
        <p:cNvPr id="1" name=""/>
        <p:cNvGrpSpPr/>
        <p:nvPr/>
      </p:nvGrpSpPr>
      <p:grpSpPr>
        <a:xfrm>
          <a:off x="0" y="0"/>
          <a:ext cx="0" cy="0"/>
          <a:chOff x="0" y="0"/>
          <a:chExt cx="0" cy="0"/>
        </a:xfrm>
      </p:grpSpPr>
      <p:sp>
        <p:nvSpPr>
          <p:cNvPr id="124" name="Ciotola di insalata con riso saltato, uova sode e bacchette"/>
          <p:cNvSpPr>
            <a:spLocks noGrp="1"/>
          </p:cNvSpPr>
          <p:nvPr>
            <p:ph type="pic" sz="quarter" idx="21"/>
          </p:nvPr>
        </p:nvSpPr>
        <p:spPr>
          <a:xfrm>
            <a:off x="15760700" y="1016000"/>
            <a:ext cx="7439099" cy="5949678"/>
          </a:xfrm>
          <a:prstGeom prst="rect">
            <a:avLst/>
          </a:prstGeom>
        </p:spPr>
        <p:txBody>
          <a:bodyPr lIns="91439" tIns="45719" rIns="91439" bIns="45719" numCol="1" spcCol="38100">
            <a:noAutofit/>
          </a:bodyPr>
          <a:lstStyle/>
          <a:p>
            <a:endParaRPr/>
          </a:p>
        </p:txBody>
      </p:sp>
      <p:sp>
        <p:nvSpPr>
          <p:cNvPr id="125" name="Ciotola con frittelle al salmone, insalata e hummus "/>
          <p:cNvSpPr>
            <a:spLocks noGrp="1"/>
          </p:cNvSpPr>
          <p:nvPr>
            <p:ph type="pic" sz="half" idx="22"/>
          </p:nvPr>
        </p:nvSpPr>
        <p:spPr>
          <a:xfrm>
            <a:off x="13500100" y="3978275"/>
            <a:ext cx="10439400" cy="12150181"/>
          </a:xfrm>
          <a:prstGeom prst="rect">
            <a:avLst/>
          </a:prstGeom>
        </p:spPr>
        <p:txBody>
          <a:bodyPr lIns="91439" tIns="45719" rIns="91439" bIns="45719" numCol="1" spcCol="38100">
            <a:noAutofit/>
          </a:bodyPr>
          <a:lstStyle/>
          <a:p>
            <a:endParaRPr/>
          </a:p>
        </p:txBody>
      </p:sp>
      <p:sp>
        <p:nvSpPr>
          <p:cNvPr id="126" name="Pappardelle con burro al prezzemolo, nocciole tostate e scaglie di parmigiano"/>
          <p:cNvSpPr>
            <a:spLocks noGrp="1"/>
          </p:cNvSpPr>
          <p:nvPr>
            <p:ph type="pic" idx="23"/>
          </p:nvPr>
        </p:nvSpPr>
        <p:spPr>
          <a:xfrm>
            <a:off x="-139700" y="495300"/>
            <a:ext cx="16611600" cy="12458700"/>
          </a:xfrm>
          <a:prstGeom prst="rect">
            <a:avLst/>
          </a:prstGeom>
        </p:spPr>
        <p:txBody>
          <a:bodyPr lIns="91439" tIns="45719" rIns="91439" bIns="45719" numCol="1" spcCol="38100">
            <a:noAutofit/>
          </a:bodyPr>
          <a:lstStyle/>
          <a:p>
            <a:endParaRPr/>
          </a:p>
        </p:txBody>
      </p:sp>
      <p:sp>
        <p:nvSpPr>
          <p:cNvPr id="127" name="Numero diapositiva"/>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34" name="ciotola di insalata con riso saltato, uova sode e bacchette"/>
          <p:cNvSpPr>
            <a:spLocks noGrp="1"/>
          </p:cNvSpPr>
          <p:nvPr>
            <p:ph type="pic" idx="21"/>
          </p:nvPr>
        </p:nvSpPr>
        <p:spPr>
          <a:xfrm>
            <a:off x="-1333500" y="-5524500"/>
            <a:ext cx="27051000" cy="21640800"/>
          </a:xfrm>
          <a:prstGeom prst="rect">
            <a:avLst/>
          </a:prstGeom>
        </p:spPr>
        <p:txBody>
          <a:bodyPr lIns="91439" tIns="45719" rIns="91439" bIns="45719" numCol="1" spcCol="38100">
            <a:noAutofit/>
          </a:bodyPr>
          <a:lstStyle/>
          <a:p>
            <a:endParaRPr/>
          </a:p>
        </p:txBody>
      </p:sp>
      <p:sp>
        <p:nvSpPr>
          <p:cNvPr id="135" name="Numero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rPr/>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42" name="Rectangle 10"/>
          <p:cNvSpPr/>
          <p:nvPr/>
        </p:nvSpPr>
        <p:spPr>
          <a:xfrm>
            <a:off x="0" y="12925160"/>
            <a:ext cx="24384000" cy="803123"/>
          </a:xfrm>
          <a:prstGeom prst="rect">
            <a:avLst/>
          </a:prstGeom>
          <a:solidFill>
            <a:srgbClr val="C6D9F1"/>
          </a:solidFill>
          <a:ln w="12700">
            <a:miter lim="400000"/>
          </a:ln>
        </p:spPr>
        <p:txBody>
          <a:bodyPr lIns="50800" tIns="50800" rIns="50800" bIns="50800" anchor="ctr"/>
          <a:lstStyle/>
          <a:p>
            <a:pPr>
              <a:defRPr sz="4800">
                <a:solidFill>
                  <a:srgbClr val="334186"/>
                </a:solidFill>
              </a:defRPr>
            </a:pPr>
            <a:endParaRPr/>
          </a:p>
        </p:txBody>
      </p:sp>
      <p:sp>
        <p:nvSpPr>
          <p:cNvPr id="143" name="Corpo livello uno…"/>
          <p:cNvSpPr txBox="1">
            <a:spLocks noGrp="1"/>
          </p:cNvSpPr>
          <p:nvPr>
            <p:ph type="body" idx="1"/>
          </p:nvPr>
        </p:nvSpPr>
        <p:spPr>
          <a:xfrm>
            <a:off x="589718" y="2087494"/>
            <a:ext cx="23120027" cy="10371281"/>
          </a:xfrm>
          <a:prstGeom prst="rect">
            <a:avLst/>
          </a:prstGeom>
        </p:spPr>
        <p:txBody>
          <a:bodyPr numCol="1" spcCol="38100"/>
          <a:lstStyle/>
          <a:p>
            <a:r>
              <a:t>Corpo livello uno</a:t>
            </a:r>
          </a:p>
          <a:p>
            <a:pPr lvl="1"/>
            <a:r>
              <a:t>Corpo livello due</a:t>
            </a:r>
          </a:p>
          <a:p>
            <a:pPr lvl="2"/>
            <a:r>
              <a:t>Corpo livello tre</a:t>
            </a:r>
          </a:p>
          <a:p>
            <a:pPr lvl="3"/>
            <a:r>
              <a:t>Corpo livello quattro</a:t>
            </a:r>
          </a:p>
          <a:p>
            <a:pPr lvl="4"/>
            <a:r>
              <a:t>Corpo livello cinque</a:t>
            </a:r>
          </a:p>
        </p:txBody>
      </p:sp>
      <p:sp>
        <p:nvSpPr>
          <p:cNvPr id="144" name="Rectangle 6"/>
          <p:cNvSpPr/>
          <p:nvPr/>
        </p:nvSpPr>
        <p:spPr>
          <a:xfrm>
            <a:off x="0" y="-40729"/>
            <a:ext cx="24384000" cy="1606242"/>
          </a:xfrm>
          <a:prstGeom prst="rect">
            <a:avLst/>
          </a:prstGeom>
          <a:solidFill>
            <a:srgbClr val="C6D9F1"/>
          </a:solidFill>
          <a:ln w="12700">
            <a:miter lim="400000"/>
          </a:ln>
        </p:spPr>
        <p:txBody>
          <a:bodyPr lIns="50800" tIns="50800" rIns="50800" bIns="50800" anchor="ctr"/>
          <a:lstStyle/>
          <a:p>
            <a:pPr>
              <a:defRPr sz="4800">
                <a:solidFill>
                  <a:srgbClr val="C6D9F1"/>
                </a:solidFill>
              </a:defRPr>
            </a:pPr>
            <a:endParaRPr/>
          </a:p>
        </p:txBody>
      </p:sp>
      <p:sp>
        <p:nvSpPr>
          <p:cNvPr id="145" name="Numero diapositiva"/>
          <p:cNvSpPr txBox="1">
            <a:spLocks noGrp="1"/>
          </p:cNvSpPr>
          <p:nvPr>
            <p:ph type="sldNum" sz="quarter" idx="2"/>
          </p:nvPr>
        </p:nvSpPr>
        <p:spPr>
          <a:xfrm>
            <a:off x="20782293" y="13317234"/>
            <a:ext cx="368504" cy="374601"/>
          </a:xfrm>
          <a:prstGeom prst="rect">
            <a:avLst/>
          </a:prstGeom>
        </p:spPr>
        <p:txBody>
          <a:bodyPr/>
          <a:lstStyle>
            <a:lvl1pPr>
              <a:defRPr>
                <a:solidFill>
                  <a:srgbClr val="334186"/>
                </a:solidFill>
              </a:defRPr>
            </a:lvl1pPr>
          </a:lstStyle>
          <a:p>
            <a:fld id="{86CB4B4D-7CA3-9044-876B-883B54F8677D}" type="slidenum">
              <a:rPr/>
              <a:t>‹#›</a:t>
            </a:fld>
            <a:endParaRPr/>
          </a:p>
        </p:txBody>
      </p:sp>
      <p:pic>
        <p:nvPicPr>
          <p:cNvPr id="146" name="Picture 7" descr="Picture 7"/>
          <p:cNvPicPr>
            <a:picLocks noChangeAspect="1"/>
          </p:cNvPicPr>
          <p:nvPr/>
        </p:nvPicPr>
        <p:blipFill>
          <a:blip r:embed="rId2"/>
          <a:stretch>
            <a:fillRect/>
          </a:stretch>
        </p:blipFill>
        <p:spPr>
          <a:xfrm>
            <a:off x="821089" y="167581"/>
            <a:ext cx="2842282" cy="1221161"/>
          </a:xfrm>
          <a:prstGeom prst="rect">
            <a:avLst/>
          </a:prstGeom>
          <a:ln w="12700">
            <a:miter lim="400000"/>
          </a:ln>
        </p:spPr>
      </p:pic>
      <p:sp>
        <p:nvSpPr>
          <p:cNvPr id="147" name="Titolo Testo"/>
          <p:cNvSpPr txBox="1">
            <a:spLocks noGrp="1"/>
          </p:cNvSpPr>
          <p:nvPr>
            <p:ph type="title"/>
          </p:nvPr>
        </p:nvSpPr>
        <p:spPr>
          <a:xfrm>
            <a:off x="4230258" y="-40730"/>
            <a:ext cx="15923496" cy="1606245"/>
          </a:xfrm>
          <a:prstGeom prst="rect">
            <a:avLst/>
          </a:prstGeom>
        </p:spPr>
        <p:txBody>
          <a:bodyPr/>
          <a:lstStyle>
            <a:lvl1pPr algn="ctr">
              <a:defRPr sz="6400" spc="-170">
                <a:solidFill>
                  <a:srgbClr val="334186"/>
                </a:solidFill>
              </a:defRPr>
            </a:lvl1pPr>
          </a:lstStyle>
          <a:p>
            <a:r>
              <a:t>Titolo Testo</a:t>
            </a:r>
          </a:p>
        </p:txBody>
      </p:sp>
      <p:pic>
        <p:nvPicPr>
          <p:cNvPr id="148" name="Picture 8" descr="Picture 8"/>
          <p:cNvPicPr>
            <a:picLocks noChangeAspect="1"/>
          </p:cNvPicPr>
          <p:nvPr/>
        </p:nvPicPr>
        <p:blipFill>
          <a:blip r:embed="rId3"/>
          <a:stretch>
            <a:fillRect/>
          </a:stretch>
        </p:blipFill>
        <p:spPr>
          <a:xfrm>
            <a:off x="22350034" y="200851"/>
            <a:ext cx="1359713" cy="898295"/>
          </a:xfrm>
          <a:prstGeom prst="rect">
            <a:avLst/>
          </a:prstGeom>
          <a:ln w="12700">
            <a:miter lim="400000"/>
          </a:ln>
        </p:spPr>
      </p:pic>
      <p:sp>
        <p:nvSpPr>
          <p:cNvPr id="149" name="TextBox 9"/>
          <p:cNvSpPr txBox="1"/>
          <p:nvPr/>
        </p:nvSpPr>
        <p:spPr>
          <a:xfrm>
            <a:off x="22025672" y="981766"/>
            <a:ext cx="1990295" cy="8608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6" tIns="91436" rIns="91436" bIns="91436">
            <a:spAutoFit/>
          </a:bodyPr>
          <a:lstStyle>
            <a:lvl1pPr>
              <a:defRPr sz="2200">
                <a:solidFill>
                  <a:srgbClr val="0070C0"/>
                </a:solidFill>
              </a:defRPr>
            </a:lvl1pPr>
          </a:lstStyle>
          <a:p>
            <a:r>
              <a:t>Horizon Europe</a:t>
            </a: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pic>
        <p:nvPicPr>
          <p:cNvPr id="156" name="Picture 6" descr="Picture 6"/>
          <p:cNvPicPr>
            <a:picLocks noChangeAspect="1"/>
          </p:cNvPicPr>
          <p:nvPr/>
        </p:nvPicPr>
        <p:blipFill>
          <a:blip r:embed="rId2"/>
          <a:srcRect l="21586" t="3604" b="18162"/>
          <a:stretch>
            <a:fillRect/>
          </a:stretch>
        </p:blipFill>
        <p:spPr>
          <a:xfrm>
            <a:off x="-1" y="-589278"/>
            <a:ext cx="24384002" cy="14305281"/>
          </a:xfrm>
          <a:prstGeom prst="rect">
            <a:avLst/>
          </a:prstGeom>
          <a:ln w="12700">
            <a:miter lim="400000"/>
          </a:ln>
        </p:spPr>
      </p:pic>
      <p:sp>
        <p:nvSpPr>
          <p:cNvPr id="157" name="Titolo Testo"/>
          <p:cNvSpPr txBox="1">
            <a:spLocks noGrp="1"/>
          </p:cNvSpPr>
          <p:nvPr>
            <p:ph type="title"/>
          </p:nvPr>
        </p:nvSpPr>
        <p:spPr>
          <a:xfrm>
            <a:off x="6446975" y="3879265"/>
            <a:ext cx="15627936" cy="2087709"/>
          </a:xfrm>
          <a:prstGeom prst="rect">
            <a:avLst/>
          </a:prstGeom>
        </p:spPr>
        <p:txBody>
          <a:bodyPr lIns="91439" tIns="91439" rIns="91439" bIns="91439" anchor="b"/>
          <a:lstStyle>
            <a:lvl1pPr defTabSz="1828800">
              <a:lnSpc>
                <a:spcPct val="90000"/>
              </a:lnSpc>
              <a:defRPr sz="9600" b="0" spc="0">
                <a:solidFill>
                  <a:srgbClr val="FFFFFF"/>
                </a:solidFill>
                <a:latin typeface="Calibri Light"/>
                <a:ea typeface="Calibri Light"/>
                <a:cs typeface="Calibri Light"/>
                <a:sym typeface="Calibri Light"/>
              </a:defRPr>
            </a:lvl1pPr>
          </a:lstStyle>
          <a:p>
            <a:r>
              <a:t>Titolo Testo</a:t>
            </a:r>
          </a:p>
        </p:txBody>
      </p:sp>
      <p:sp>
        <p:nvSpPr>
          <p:cNvPr id="158" name="Corpo livello uno…"/>
          <p:cNvSpPr txBox="1">
            <a:spLocks noGrp="1"/>
          </p:cNvSpPr>
          <p:nvPr>
            <p:ph type="body" sz="quarter" idx="1" hasCustomPrompt="1"/>
          </p:nvPr>
        </p:nvSpPr>
        <p:spPr>
          <a:xfrm>
            <a:off x="6465446" y="6307859"/>
            <a:ext cx="15627935" cy="1625889"/>
          </a:xfrm>
          <a:prstGeom prst="rect">
            <a:avLst/>
          </a:prstGeom>
        </p:spPr>
        <p:txBody>
          <a:bodyPr lIns="91439" tIns="91439" rIns="91439" bIns="91439" numCol="1" spcCol="38100"/>
          <a:lstStyle>
            <a:lvl1pPr marL="0" indent="0" defTabSz="1828800">
              <a:spcBef>
                <a:spcPts val="2000"/>
              </a:spcBef>
              <a:buSzTx/>
              <a:buNone/>
              <a:defRPr>
                <a:solidFill>
                  <a:srgbClr val="FFC000"/>
                </a:solidFill>
                <a:latin typeface="Calibri"/>
                <a:ea typeface="Calibri"/>
                <a:cs typeface="Calibri"/>
                <a:sym typeface="Calibri"/>
              </a:defRPr>
            </a:lvl1pPr>
            <a:lvl2pPr marL="0" indent="457200" defTabSz="1828800">
              <a:spcBef>
                <a:spcPts val="2000"/>
              </a:spcBef>
              <a:buSzTx/>
              <a:buNone/>
              <a:defRPr>
                <a:solidFill>
                  <a:srgbClr val="FFC000"/>
                </a:solidFill>
                <a:latin typeface="Calibri"/>
                <a:ea typeface="Calibri"/>
                <a:cs typeface="Calibri"/>
                <a:sym typeface="Calibri"/>
              </a:defRPr>
            </a:lvl2pPr>
            <a:lvl3pPr marL="0" indent="914400" defTabSz="1828800">
              <a:spcBef>
                <a:spcPts val="2000"/>
              </a:spcBef>
              <a:buSzTx/>
              <a:buNone/>
              <a:defRPr>
                <a:solidFill>
                  <a:srgbClr val="FFC000"/>
                </a:solidFill>
                <a:latin typeface="Calibri"/>
                <a:ea typeface="Calibri"/>
                <a:cs typeface="Calibri"/>
                <a:sym typeface="Calibri"/>
              </a:defRPr>
            </a:lvl3pPr>
            <a:lvl4pPr marL="0" indent="1371600" defTabSz="1828800">
              <a:spcBef>
                <a:spcPts val="2000"/>
              </a:spcBef>
              <a:buSzTx/>
              <a:buNone/>
              <a:defRPr>
                <a:solidFill>
                  <a:srgbClr val="FFC000"/>
                </a:solidFill>
                <a:latin typeface="Calibri"/>
                <a:ea typeface="Calibri"/>
                <a:cs typeface="Calibri"/>
                <a:sym typeface="Calibri"/>
              </a:defRPr>
            </a:lvl4pPr>
            <a:lvl5pPr marL="0" indent="1828800" defTabSz="1828800">
              <a:spcBef>
                <a:spcPts val="2000"/>
              </a:spcBef>
              <a:buSzTx/>
              <a:buNone/>
              <a:defRPr>
                <a:solidFill>
                  <a:srgbClr val="FFC000"/>
                </a:solidFill>
                <a:latin typeface="Calibri"/>
                <a:ea typeface="Calibri"/>
                <a:cs typeface="Calibri"/>
                <a:sym typeface="Calibri"/>
              </a:defRPr>
            </a:lvl5pPr>
          </a:lstStyle>
          <a:p>
            <a:r>
              <a:t>Click to add author / institute and occasion</a:t>
            </a:r>
          </a:p>
          <a:p>
            <a:pPr lvl="1"/>
            <a:endParaRPr/>
          </a:p>
          <a:p>
            <a:pPr lvl="2"/>
            <a:endParaRPr/>
          </a:p>
          <a:p>
            <a:pPr lvl="3"/>
            <a:endParaRPr/>
          </a:p>
          <a:p>
            <a:pPr lvl="4"/>
            <a:endParaRPr/>
          </a:p>
        </p:txBody>
      </p:sp>
      <p:sp>
        <p:nvSpPr>
          <p:cNvPr id="159" name="Rectangle 3"/>
          <p:cNvSpPr txBox="1"/>
          <p:nvPr/>
        </p:nvSpPr>
        <p:spPr>
          <a:xfrm>
            <a:off x="679317" y="752388"/>
            <a:ext cx="5393424" cy="36753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p>
            <a:pPr algn="l" defTabSz="1828800">
              <a:defRPr sz="4800">
                <a:solidFill>
                  <a:srgbClr val="3399FF"/>
                </a:solidFill>
                <a:latin typeface="Arial Narrow"/>
                <a:ea typeface="Arial Narrow"/>
                <a:cs typeface="Arial Narrow"/>
                <a:sym typeface="Arial Narrow"/>
              </a:defRPr>
            </a:pPr>
            <a:r>
              <a:t>EUROPEAN</a:t>
            </a:r>
          </a:p>
          <a:p>
            <a:pPr algn="l" defTabSz="1828800">
              <a:defRPr sz="4800">
                <a:solidFill>
                  <a:srgbClr val="33CCFF"/>
                </a:solidFill>
                <a:latin typeface="Arial Narrow"/>
                <a:ea typeface="Arial Narrow"/>
                <a:cs typeface="Arial Narrow"/>
                <a:sym typeface="Arial Narrow"/>
              </a:defRPr>
            </a:pPr>
            <a:r>
              <a:t>PLASMA RESEARCH</a:t>
            </a:r>
          </a:p>
          <a:p>
            <a:pPr algn="l" defTabSz="1828800">
              <a:defRPr sz="4800">
                <a:solidFill>
                  <a:srgbClr val="33CCFF"/>
                </a:solidFill>
                <a:latin typeface="Arial Narrow"/>
                <a:ea typeface="Arial Narrow"/>
                <a:cs typeface="Arial Narrow"/>
                <a:sym typeface="Arial Narrow"/>
              </a:defRPr>
            </a:pPr>
            <a:r>
              <a:t>ACCELERATOR WITH</a:t>
            </a:r>
          </a:p>
          <a:p>
            <a:pPr algn="l" defTabSz="1828800">
              <a:defRPr sz="4800">
                <a:solidFill>
                  <a:srgbClr val="FFFFFF"/>
                </a:solidFill>
                <a:latin typeface="Arial Narrow"/>
                <a:ea typeface="Arial Narrow"/>
                <a:cs typeface="Arial Narrow"/>
                <a:sym typeface="Arial Narrow"/>
              </a:defRPr>
            </a:pPr>
            <a:r>
              <a:t>EXCELLENCE IN</a:t>
            </a:r>
          </a:p>
          <a:p>
            <a:pPr algn="l" defTabSz="1828800">
              <a:defRPr sz="4800">
                <a:solidFill>
                  <a:srgbClr val="FFFFFF"/>
                </a:solidFill>
                <a:latin typeface="Arial Narrow"/>
                <a:ea typeface="Arial Narrow"/>
                <a:cs typeface="Arial Narrow"/>
                <a:sym typeface="Arial Narrow"/>
              </a:defRPr>
            </a:pPr>
            <a:r>
              <a:t>APPLICATIONS</a:t>
            </a:r>
          </a:p>
        </p:txBody>
      </p:sp>
      <p:pic>
        <p:nvPicPr>
          <p:cNvPr id="160" name="Picture 8" descr="Picture 8"/>
          <p:cNvPicPr>
            <a:picLocks noChangeAspect="1"/>
          </p:cNvPicPr>
          <p:nvPr/>
        </p:nvPicPr>
        <p:blipFill>
          <a:blip r:embed="rId3"/>
          <a:stretch>
            <a:fillRect/>
          </a:stretch>
        </p:blipFill>
        <p:spPr>
          <a:xfrm>
            <a:off x="17087989" y="547105"/>
            <a:ext cx="5576303" cy="2522467"/>
          </a:xfrm>
          <a:prstGeom prst="rect">
            <a:avLst/>
          </a:prstGeom>
          <a:ln w="12700">
            <a:miter lim="400000"/>
          </a:ln>
        </p:spPr>
      </p:pic>
      <p:sp>
        <p:nvSpPr>
          <p:cNvPr id="161" name="Numero diapositiva"/>
          <p:cNvSpPr txBox="1">
            <a:spLocks noGrp="1"/>
          </p:cNvSpPr>
          <p:nvPr>
            <p:ph type="sldNum" sz="quarter" idx="2"/>
          </p:nvPr>
        </p:nvSpPr>
        <p:spPr>
          <a:xfrm>
            <a:off x="11785600" y="12344400"/>
            <a:ext cx="5689600" cy="736601"/>
          </a:xfrm>
          <a:prstGeom prst="rect">
            <a:avLst/>
          </a:prstGeom>
        </p:spPr>
        <p:txBody>
          <a:bodyPr lIns="91439" tIns="91439" rIns="91439" bIns="91439" anchor="ctr"/>
          <a:lstStyle>
            <a:lvl1pPr algn="r" defTabSz="1828800">
              <a:defRPr sz="2400">
                <a:solidFill>
                  <a:srgbClr val="888888"/>
                </a:solidFill>
                <a:latin typeface="Calibri"/>
                <a:ea typeface="Calibri"/>
                <a:cs typeface="Calibri"/>
                <a:sym typeface="Calibri"/>
              </a:defRPr>
            </a:lvl1pPr>
          </a:lstStyle>
          <a:p>
            <a:fld id="{86CB4B4D-7CA3-9044-876B-883B54F8677D}" type="slidenum">
              <a:rPr/>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D6FE7A-B020-4958-8B6D-27CB2969257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586" t="3604" b="18163"/>
          <a:stretch/>
        </p:blipFill>
        <p:spPr>
          <a:xfrm>
            <a:off x="0" y="-589278"/>
            <a:ext cx="24384000" cy="14305280"/>
          </a:xfrm>
          <a:prstGeom prst="rect">
            <a:avLst/>
          </a:prstGeom>
        </p:spPr>
      </p:pic>
      <p:sp>
        <p:nvSpPr>
          <p:cNvPr id="2" name="Title 1">
            <a:extLst>
              <a:ext uri="{FF2B5EF4-FFF2-40B4-BE49-F238E27FC236}">
                <a16:creationId xmlns:a16="http://schemas.microsoft.com/office/drawing/2014/main" id="{807148D2-B24D-4976-994F-BB66CEEA51D2}"/>
              </a:ext>
            </a:extLst>
          </p:cNvPr>
          <p:cNvSpPr>
            <a:spLocks noGrp="1"/>
          </p:cNvSpPr>
          <p:nvPr>
            <p:ph type="ctrTitle"/>
          </p:nvPr>
        </p:nvSpPr>
        <p:spPr>
          <a:xfrm>
            <a:off x="6446977" y="3879266"/>
            <a:ext cx="15627934" cy="2087708"/>
          </a:xfrm>
        </p:spPr>
        <p:txBody>
          <a:bodyPr anchor="b">
            <a:normAutofit/>
          </a:bodyPr>
          <a:lstStyle>
            <a:lvl1pPr algn="l">
              <a:defRPr sz="9600" b="1">
                <a:solidFill>
                  <a:schemeClr val="bg1"/>
                </a:solidFill>
                <a:latin typeface="+mj-lt"/>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F630B7C0-3837-4386-90FE-545DE779ADDA}"/>
              </a:ext>
            </a:extLst>
          </p:cNvPr>
          <p:cNvSpPr>
            <a:spLocks noGrp="1"/>
          </p:cNvSpPr>
          <p:nvPr>
            <p:ph type="subTitle" idx="1" hasCustomPrompt="1"/>
          </p:nvPr>
        </p:nvSpPr>
        <p:spPr>
          <a:xfrm>
            <a:off x="6465447" y="6307860"/>
            <a:ext cx="15627934" cy="1625888"/>
          </a:xfrm>
        </p:spPr>
        <p:txBody>
          <a:bodyPr/>
          <a:lstStyle>
            <a:lvl1pPr marL="0" indent="0" algn="l">
              <a:buNone/>
              <a:defRPr sz="4800">
                <a:solidFill>
                  <a:srgbClr val="FFC000"/>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dirty="0"/>
              <a:t>Click to add author / institute</a:t>
            </a:r>
            <a:r>
              <a:rPr lang="en-GB" dirty="0"/>
              <a:t> and occasion</a:t>
            </a:r>
            <a:endParaRPr lang="en-US" dirty="0"/>
          </a:p>
        </p:txBody>
      </p:sp>
      <p:sp>
        <p:nvSpPr>
          <p:cNvPr id="8" name="Rectangle 3">
            <a:extLst>
              <a:ext uri="{FF2B5EF4-FFF2-40B4-BE49-F238E27FC236}">
                <a16:creationId xmlns:a16="http://schemas.microsoft.com/office/drawing/2014/main" id="{C5D55CEB-8871-4376-83C3-EB75954FFBB5}"/>
              </a:ext>
            </a:extLst>
          </p:cNvPr>
          <p:cNvSpPr>
            <a:spLocks noChangeArrowheads="1"/>
          </p:cNvSpPr>
          <p:nvPr userDrawn="1"/>
        </p:nvSpPr>
        <p:spPr bwMode="auto">
          <a:xfrm>
            <a:off x="587879" y="752388"/>
            <a:ext cx="5576302"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en-US" sz="4800">
                <a:solidFill>
                  <a:srgbClr val="3399FF"/>
                </a:solidFill>
                <a:latin typeface="Arial Narrow" pitchFamily="34" charset="0"/>
              </a:rPr>
              <a:t>EUROPEAN</a:t>
            </a:r>
          </a:p>
          <a:p>
            <a:r>
              <a:rPr lang="en-GB" altLang="en-US" sz="4800">
                <a:solidFill>
                  <a:srgbClr val="33CCFF"/>
                </a:solidFill>
                <a:latin typeface="Arial Narrow" pitchFamily="34" charset="0"/>
              </a:rPr>
              <a:t>PLASMA RESEARCH</a:t>
            </a:r>
          </a:p>
          <a:p>
            <a:r>
              <a:rPr lang="en-GB" altLang="en-US" sz="4800">
                <a:solidFill>
                  <a:srgbClr val="33CCFF"/>
                </a:solidFill>
                <a:latin typeface="Arial Narrow" pitchFamily="34" charset="0"/>
              </a:rPr>
              <a:t>ACCELERATOR WITH</a:t>
            </a:r>
          </a:p>
          <a:p>
            <a:r>
              <a:rPr lang="en-GB" altLang="en-US" sz="4800">
                <a:solidFill>
                  <a:schemeClr val="bg1"/>
                </a:solidFill>
                <a:latin typeface="Arial Narrow" pitchFamily="34" charset="0"/>
              </a:rPr>
              <a:t>EXCELLENCE IN</a:t>
            </a:r>
          </a:p>
          <a:p>
            <a:r>
              <a:rPr lang="en-GB" altLang="en-US" sz="4800">
                <a:solidFill>
                  <a:schemeClr val="bg1"/>
                </a:solidFill>
                <a:latin typeface="Arial Narrow" pitchFamily="34" charset="0"/>
              </a:rPr>
              <a:t>APPLICATIONS</a:t>
            </a:r>
          </a:p>
        </p:txBody>
      </p:sp>
      <p:pic>
        <p:nvPicPr>
          <p:cNvPr id="9" name="Picture 8">
            <a:extLst>
              <a:ext uri="{FF2B5EF4-FFF2-40B4-BE49-F238E27FC236}">
                <a16:creationId xmlns:a16="http://schemas.microsoft.com/office/drawing/2014/main" id="{59FFC2DC-0A79-4704-822E-B6075471282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087991" y="547107"/>
            <a:ext cx="5576302" cy="2522466"/>
          </a:xfrm>
          <a:prstGeom prst="rect">
            <a:avLst/>
          </a:prstGeom>
        </p:spPr>
      </p:pic>
      <p:sp>
        <p:nvSpPr>
          <p:cNvPr id="25" name="TextBox 24">
            <a:extLst>
              <a:ext uri="{FF2B5EF4-FFF2-40B4-BE49-F238E27FC236}">
                <a16:creationId xmlns:a16="http://schemas.microsoft.com/office/drawing/2014/main" id="{BFE90DE8-3BA8-471E-9749-65A67AA27786}"/>
              </a:ext>
            </a:extLst>
          </p:cNvPr>
          <p:cNvSpPr txBox="1"/>
          <p:nvPr userDrawn="1"/>
        </p:nvSpPr>
        <p:spPr>
          <a:xfrm>
            <a:off x="1949817" y="12576089"/>
            <a:ext cx="6618934" cy="830997"/>
          </a:xfrm>
          <a:prstGeom prst="rect">
            <a:avLst/>
          </a:prstGeom>
          <a:noFill/>
        </p:spPr>
        <p:txBody>
          <a:bodyPr wrap="square" rtlCol="0">
            <a:spAutoFit/>
          </a:bodyPr>
          <a:lstStyle/>
          <a:p>
            <a:r>
              <a:rPr lang="en-GB" sz="1600">
                <a:solidFill>
                  <a:schemeClr val="bg1"/>
                </a:solidFill>
              </a:rPr>
              <a:t>This project has received funding from the European Union´s Horizon Europe research and innovation programme under grant agreement </a:t>
            </a:r>
          </a:p>
          <a:p>
            <a:r>
              <a:rPr lang="en-GB" sz="1600">
                <a:solidFill>
                  <a:schemeClr val="bg1"/>
                </a:solidFill>
              </a:rPr>
              <a:t>No. 101079773</a:t>
            </a:r>
          </a:p>
        </p:txBody>
      </p:sp>
      <p:pic>
        <p:nvPicPr>
          <p:cNvPr id="47" name="Picture 46" descr="A blue background with yellow stars&#10;&#10;Description automatically generated with low confidence">
            <a:extLst>
              <a:ext uri="{FF2B5EF4-FFF2-40B4-BE49-F238E27FC236}">
                <a16:creationId xmlns:a16="http://schemas.microsoft.com/office/drawing/2014/main" id="{5B2C4CE0-B863-4444-AEEB-8AA58C194D9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84200" y="12679056"/>
            <a:ext cx="1087632" cy="720000"/>
          </a:xfrm>
          <a:prstGeom prst="rect">
            <a:avLst/>
          </a:prstGeom>
        </p:spPr>
      </p:pic>
    </p:spTree>
    <p:extLst>
      <p:ext uri="{BB962C8B-B14F-4D97-AF65-F5344CB8AC3E}">
        <p14:creationId xmlns:p14="http://schemas.microsoft.com/office/powerpoint/2010/main" val="15213109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C411757-6C00-4818-AAC7-B952F80424A0}"/>
              </a:ext>
            </a:extLst>
          </p:cNvPr>
          <p:cNvSpPr/>
          <p:nvPr userDrawn="1"/>
        </p:nvSpPr>
        <p:spPr>
          <a:xfrm>
            <a:off x="0" y="12925145"/>
            <a:ext cx="24384000" cy="803122"/>
          </a:xfrm>
          <a:prstGeom prst="rect">
            <a:avLst/>
          </a:prstGeom>
          <a:solidFill>
            <a:srgbClr val="DDE9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a:p>
        </p:txBody>
      </p:sp>
      <p:sp>
        <p:nvSpPr>
          <p:cNvPr id="3" name="Content Placeholder 2">
            <a:extLst>
              <a:ext uri="{FF2B5EF4-FFF2-40B4-BE49-F238E27FC236}">
                <a16:creationId xmlns:a16="http://schemas.microsoft.com/office/drawing/2014/main" id="{AA667453-40FC-4135-9BBF-E2B2967A5938}"/>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6">
            <a:extLst>
              <a:ext uri="{FF2B5EF4-FFF2-40B4-BE49-F238E27FC236}">
                <a16:creationId xmlns:a16="http://schemas.microsoft.com/office/drawing/2014/main" id="{1AE585B8-9B74-42AB-BF12-E38CF20412A3}"/>
              </a:ext>
            </a:extLst>
          </p:cNvPr>
          <p:cNvSpPr/>
          <p:nvPr userDrawn="1"/>
        </p:nvSpPr>
        <p:spPr>
          <a:xfrm>
            <a:off x="0" y="-40733"/>
            <a:ext cx="24384000" cy="1606242"/>
          </a:xfrm>
          <a:prstGeom prst="rect">
            <a:avLst/>
          </a:prstGeom>
          <a:solidFill>
            <a:srgbClr val="DDE9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a:solidFill>
                <a:srgbClr val="C6D9F1"/>
              </a:solidFill>
            </a:endParaRPr>
          </a:p>
        </p:txBody>
      </p:sp>
      <p:sp>
        <p:nvSpPr>
          <p:cNvPr id="6" name="Slide Number Placeholder 5">
            <a:extLst>
              <a:ext uri="{FF2B5EF4-FFF2-40B4-BE49-F238E27FC236}">
                <a16:creationId xmlns:a16="http://schemas.microsoft.com/office/drawing/2014/main" id="{BF60A59D-C33F-4A72-AE63-A30B8327BE56}"/>
              </a:ext>
            </a:extLst>
          </p:cNvPr>
          <p:cNvSpPr>
            <a:spLocks noGrp="1"/>
          </p:cNvSpPr>
          <p:nvPr>
            <p:ph type="sldNum" sz="quarter" idx="12"/>
          </p:nvPr>
        </p:nvSpPr>
        <p:spPr>
          <a:xfrm>
            <a:off x="18223346" y="12961579"/>
            <a:ext cx="5486400" cy="730250"/>
          </a:xfrm>
        </p:spPr>
        <p:txBody>
          <a:bodyPr/>
          <a:lstStyle>
            <a:lvl1pPr>
              <a:defRPr>
                <a:solidFill>
                  <a:srgbClr val="334186"/>
                </a:solidFill>
              </a:defRPr>
            </a:lvl1pPr>
          </a:lstStyle>
          <a:p>
            <a:fld id="{3A3A6714-3D1F-4857-9904-D935B84167FA}" type="slidenum">
              <a:rPr lang="en-GB" smtClean="0"/>
              <a:pPr/>
              <a:t>‹#›</a:t>
            </a:fld>
            <a:endParaRPr lang="en-GB"/>
          </a:p>
        </p:txBody>
      </p:sp>
      <p:pic>
        <p:nvPicPr>
          <p:cNvPr id="8" name="Picture 7">
            <a:extLst>
              <a:ext uri="{FF2B5EF4-FFF2-40B4-BE49-F238E27FC236}">
                <a16:creationId xmlns:a16="http://schemas.microsoft.com/office/drawing/2014/main" id="{2124E374-2929-425B-AB91-F7DB9C25E8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1089" y="167580"/>
            <a:ext cx="2842282" cy="1221160"/>
          </a:xfrm>
          <a:prstGeom prst="rect">
            <a:avLst/>
          </a:prstGeom>
        </p:spPr>
      </p:pic>
      <p:sp>
        <p:nvSpPr>
          <p:cNvPr id="2" name="Title 1">
            <a:extLst>
              <a:ext uri="{FF2B5EF4-FFF2-40B4-BE49-F238E27FC236}">
                <a16:creationId xmlns:a16="http://schemas.microsoft.com/office/drawing/2014/main" id="{2707062F-D1E3-4938-A350-3A6A49BD0E2A}"/>
              </a:ext>
            </a:extLst>
          </p:cNvPr>
          <p:cNvSpPr>
            <a:spLocks noGrp="1"/>
          </p:cNvSpPr>
          <p:nvPr>
            <p:ph type="title"/>
          </p:nvPr>
        </p:nvSpPr>
        <p:spPr>
          <a:xfrm>
            <a:off x="4230255" y="-544371"/>
            <a:ext cx="15923494" cy="2651126"/>
          </a:xfrm>
        </p:spPr>
        <p:txBody>
          <a:bodyPr>
            <a:normAutofit/>
          </a:bodyPr>
          <a:lstStyle>
            <a:lvl1pPr algn="ctr">
              <a:defRPr sz="7000" b="1">
                <a:solidFill>
                  <a:srgbClr val="334186"/>
                </a:solidFill>
              </a:defRPr>
            </a:lvl1pPr>
          </a:lstStyle>
          <a:p>
            <a:r>
              <a:rPr lang="en-US" dirty="0"/>
              <a:t>Click to edit Master title style</a:t>
            </a:r>
            <a:endParaRPr lang="en-GB" dirty="0"/>
          </a:p>
        </p:txBody>
      </p:sp>
      <p:sp>
        <p:nvSpPr>
          <p:cNvPr id="20" name="Footer Placeholder 19">
            <a:extLst>
              <a:ext uri="{FF2B5EF4-FFF2-40B4-BE49-F238E27FC236}">
                <a16:creationId xmlns:a16="http://schemas.microsoft.com/office/drawing/2014/main" id="{91A38598-CD5E-4EEA-8C9C-B6A45CED45F6}"/>
              </a:ext>
            </a:extLst>
          </p:cNvPr>
          <p:cNvSpPr>
            <a:spLocks noGrp="1"/>
          </p:cNvSpPr>
          <p:nvPr>
            <p:ph type="ftr" sz="quarter" idx="13"/>
          </p:nvPr>
        </p:nvSpPr>
        <p:spPr>
          <a:xfrm>
            <a:off x="821088" y="12925145"/>
            <a:ext cx="8229600" cy="730250"/>
          </a:xfrm>
        </p:spPr>
        <p:txBody>
          <a:bodyPr/>
          <a:lstStyle>
            <a:lvl1pPr>
              <a:defRPr i="1">
                <a:solidFill>
                  <a:srgbClr val="334186"/>
                </a:solidFill>
              </a:defRPr>
            </a:lvl1pPr>
          </a:lstStyle>
          <a:p>
            <a:pPr algn="l"/>
            <a:r>
              <a:rPr lang="en-GB"/>
              <a:t>EAAC 2023 - EuPRAXIA-PP   | Ralph Assmann | 19 Sep 2023 </a:t>
            </a:r>
          </a:p>
        </p:txBody>
      </p:sp>
      <p:pic>
        <p:nvPicPr>
          <p:cNvPr id="13" name="Picture 12" descr="A blue background with yellow stars&#10;&#10;Description automatically generated with low confidence">
            <a:extLst>
              <a:ext uri="{FF2B5EF4-FFF2-40B4-BE49-F238E27FC236}">
                <a16:creationId xmlns:a16="http://schemas.microsoft.com/office/drawing/2014/main" id="{973C7385-2199-42AF-B848-1AA17D566D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449879" y="104958"/>
            <a:ext cx="1341454" cy="888028"/>
          </a:xfrm>
          <a:prstGeom prst="rect">
            <a:avLst/>
          </a:prstGeom>
        </p:spPr>
      </p:pic>
      <p:sp>
        <p:nvSpPr>
          <p:cNvPr id="14" name="TextBox 13">
            <a:extLst>
              <a:ext uri="{FF2B5EF4-FFF2-40B4-BE49-F238E27FC236}">
                <a16:creationId xmlns:a16="http://schemas.microsoft.com/office/drawing/2014/main" id="{D9017754-B362-4B90-AFAB-3C5BE07D2499}"/>
              </a:ext>
            </a:extLst>
          </p:cNvPr>
          <p:cNvSpPr txBox="1"/>
          <p:nvPr userDrawn="1"/>
        </p:nvSpPr>
        <p:spPr>
          <a:xfrm>
            <a:off x="22343534" y="1013267"/>
            <a:ext cx="1600200" cy="461665"/>
          </a:xfrm>
          <a:prstGeom prst="rect">
            <a:avLst/>
          </a:prstGeom>
          <a:noFill/>
        </p:spPr>
        <p:txBody>
          <a:bodyPr wrap="square" rtlCol="0">
            <a:spAutoFit/>
          </a:bodyPr>
          <a:lstStyle/>
          <a:p>
            <a:r>
              <a:rPr lang="en-GB" sz="1200">
                <a:solidFill>
                  <a:srgbClr val="0055A5"/>
                </a:solidFill>
                <a:latin typeface="Arial Rounded MT Bold" panose="020F0704030504030204" pitchFamily="34" charset="0"/>
              </a:rPr>
              <a:t>Funded by the European Union</a:t>
            </a:r>
          </a:p>
        </p:txBody>
      </p:sp>
    </p:spTree>
    <p:extLst>
      <p:ext uri="{BB962C8B-B14F-4D97-AF65-F5344CB8AC3E}">
        <p14:creationId xmlns:p14="http://schemas.microsoft.com/office/powerpoint/2010/main" val="30028693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B3ECE-38C0-41C5-B5FD-FE7542F4BEA4}"/>
              </a:ext>
            </a:extLst>
          </p:cNvPr>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FEF0D06-D3A0-4DE6-8CC0-4A4DB982C345}"/>
              </a:ext>
            </a:extLst>
          </p:cNvPr>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51DBD5B-7B49-4589-B594-DC9A90BE645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FAA5FAE6-1818-45F4-AEC4-DBBFF2AEBE51}"/>
              </a:ext>
            </a:extLst>
          </p:cNvPr>
          <p:cNvSpPr>
            <a:spLocks noGrp="1"/>
          </p:cNvSpPr>
          <p:nvPr>
            <p:ph type="ftr" sz="quarter" idx="11"/>
          </p:nvPr>
        </p:nvSpPr>
        <p:spPr/>
        <p:txBody>
          <a:bodyPr/>
          <a:lstStyle/>
          <a:p>
            <a:r>
              <a:rPr lang="en-GB"/>
              <a:t>EAAC 2023 - EuPRAXIA-PP   | Ralph Assmann | 19 Sep 2023 </a:t>
            </a:r>
          </a:p>
        </p:txBody>
      </p:sp>
      <p:sp>
        <p:nvSpPr>
          <p:cNvPr id="6" name="Slide Number Placeholder 5">
            <a:extLst>
              <a:ext uri="{FF2B5EF4-FFF2-40B4-BE49-F238E27FC236}">
                <a16:creationId xmlns:a16="http://schemas.microsoft.com/office/drawing/2014/main" id="{DC6A27FB-CC42-4806-BF2F-FE72E1D41688}"/>
              </a:ext>
            </a:extLst>
          </p:cNvPr>
          <p:cNvSpPr>
            <a:spLocks noGrp="1"/>
          </p:cNvSpPr>
          <p:nvPr>
            <p:ph type="sldNum" sz="quarter" idx="12"/>
          </p:nvPr>
        </p:nvSpPr>
        <p:spPr/>
        <p:txBody>
          <a:bodyPr/>
          <a:lstStyle/>
          <a:p>
            <a:fld id="{3A3A6714-3D1F-4857-9904-D935B84167FA}" type="slidenum">
              <a:rPr lang="en-GB" smtClean="0"/>
              <a:t>‹#›</a:t>
            </a:fld>
            <a:endParaRPr lang="en-GB"/>
          </a:p>
        </p:txBody>
      </p:sp>
    </p:spTree>
    <p:extLst>
      <p:ext uri="{BB962C8B-B14F-4D97-AF65-F5344CB8AC3E}">
        <p14:creationId xmlns:p14="http://schemas.microsoft.com/office/powerpoint/2010/main" val="1820563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olo e foto">
    <p:spTree>
      <p:nvGrpSpPr>
        <p:cNvPr id="1" name=""/>
        <p:cNvGrpSpPr/>
        <p:nvPr/>
      </p:nvGrpSpPr>
      <p:grpSpPr>
        <a:xfrm>
          <a:off x="0" y="0"/>
          <a:ext cx="0" cy="0"/>
          <a:chOff x="0" y="0"/>
          <a:chExt cx="0" cy="0"/>
        </a:xfrm>
      </p:grpSpPr>
      <p:sp>
        <p:nvSpPr>
          <p:cNvPr id="21" name="Avocado e lime"/>
          <p:cNvSpPr>
            <a:spLocks noGrp="1"/>
          </p:cNvSpPr>
          <p:nvPr>
            <p:ph type="pic" idx="21"/>
          </p:nvPr>
        </p:nvSpPr>
        <p:spPr>
          <a:xfrm>
            <a:off x="-1155700" y="-1295400"/>
            <a:ext cx="26746200" cy="16018933"/>
          </a:xfrm>
          <a:prstGeom prst="rect">
            <a:avLst/>
          </a:prstGeom>
        </p:spPr>
        <p:txBody>
          <a:bodyPr lIns="91439" tIns="45719" rIns="91439" bIns="45719" numCol="1" spcCol="38100">
            <a:noAutofit/>
          </a:bodyPr>
          <a:lstStyle/>
          <a:p>
            <a:endParaRPr/>
          </a:p>
        </p:txBody>
      </p:sp>
      <p:sp>
        <p:nvSpPr>
          <p:cNvPr id="22" name="Titolo presentazion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Titolo presentazione</a:t>
            </a:r>
          </a:p>
        </p:txBody>
      </p:sp>
      <p:sp>
        <p:nvSpPr>
          <p:cNvPr id="23" name="Corpo livello uno…"/>
          <p:cNvSpPr txBox="1">
            <a:spLocks noGrp="1"/>
          </p:cNvSpPr>
          <p:nvPr>
            <p:ph type="body" sz="quarter" idx="1" hasCustomPrompt="1"/>
          </p:nvPr>
        </p:nvSpPr>
        <p:spPr>
          <a:xfrm>
            <a:off x="1207690" y="1106137"/>
            <a:ext cx="21968621" cy="636980"/>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Autore e data</a:t>
            </a:r>
          </a:p>
          <a:p>
            <a:pPr lvl="1"/>
            <a:endParaRPr/>
          </a:p>
          <a:p>
            <a:pPr lvl="2"/>
            <a:endParaRPr/>
          </a:p>
          <a:p>
            <a:pPr lvl="3"/>
            <a:endParaRPr/>
          </a:p>
          <a:p>
            <a:pPr lvl="4"/>
            <a:endParaRPr/>
          </a:p>
        </p:txBody>
      </p:sp>
      <p:sp>
        <p:nvSpPr>
          <p:cNvPr id="24" name="Corpo livello uno…"/>
          <p:cNvSpPr txBox="1">
            <a:spLocks noGrp="1"/>
          </p:cNvSpPr>
          <p:nvPr>
            <p:ph type="body" sz="quarter" idx="22" hasCustomPrompt="1"/>
          </p:nvPr>
        </p:nvSpPr>
        <p:spPr>
          <a:xfrm>
            <a:off x="1206500" y="11609909"/>
            <a:ext cx="21971000" cy="1116953"/>
          </a:xfrm>
          <a:prstGeom prst="rect">
            <a:avLst/>
          </a:prstGeom>
        </p:spPr>
        <p:txBody>
          <a:bodyPr numCol="1" spcCol="38100"/>
          <a:lstStyle>
            <a:lvl1pPr marL="0" indent="0" defTabSz="825500">
              <a:lnSpc>
                <a:spcPct val="100000"/>
              </a:lnSpc>
              <a:spcBef>
                <a:spcPts val="0"/>
              </a:spcBef>
              <a:buSzTx/>
              <a:buNone/>
              <a:defRPr sz="5500" b="1"/>
            </a:lvl1pPr>
          </a:lstStyle>
          <a:p>
            <a:r>
              <a:t>Sottotitolo presentazione</a:t>
            </a:r>
          </a:p>
        </p:txBody>
      </p:sp>
      <p:sp>
        <p:nvSpPr>
          <p:cNvPr id="25" name="Numero diapositiva"/>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6CA7D-A958-4D83-BD37-67554F18395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8AB50BF-F605-4DE5-B849-F548979E335B}"/>
              </a:ext>
            </a:extLst>
          </p:cNvPr>
          <p:cNvSpPr>
            <a:spLocks noGrp="1"/>
          </p:cNvSpPr>
          <p:nvPr>
            <p:ph sz="half" idx="1"/>
          </p:nvPr>
        </p:nvSpPr>
        <p:spPr>
          <a:xfrm>
            <a:off x="1676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881190D-8B24-4D0B-AB84-0487BA62C035}"/>
              </a:ext>
            </a:extLst>
          </p:cNvPr>
          <p:cNvSpPr>
            <a:spLocks noGrp="1"/>
          </p:cNvSpPr>
          <p:nvPr>
            <p:ph sz="half" idx="2"/>
          </p:nvPr>
        </p:nvSpPr>
        <p:spPr>
          <a:xfrm>
            <a:off x="12344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064D7AB-43E4-4907-8B55-0CABC49F7241}"/>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2EFD668E-A853-4EB6-A108-544CE1BEA3CE}"/>
              </a:ext>
            </a:extLst>
          </p:cNvPr>
          <p:cNvSpPr>
            <a:spLocks noGrp="1"/>
          </p:cNvSpPr>
          <p:nvPr>
            <p:ph type="ftr" sz="quarter" idx="11"/>
          </p:nvPr>
        </p:nvSpPr>
        <p:spPr/>
        <p:txBody>
          <a:bodyPr/>
          <a:lstStyle/>
          <a:p>
            <a:r>
              <a:rPr lang="en-GB"/>
              <a:t>EAAC 2023 - EuPRAXIA-PP   | Ralph Assmann | 19 Sep 2023 </a:t>
            </a:r>
          </a:p>
        </p:txBody>
      </p:sp>
      <p:sp>
        <p:nvSpPr>
          <p:cNvPr id="7" name="Slide Number Placeholder 6">
            <a:extLst>
              <a:ext uri="{FF2B5EF4-FFF2-40B4-BE49-F238E27FC236}">
                <a16:creationId xmlns:a16="http://schemas.microsoft.com/office/drawing/2014/main" id="{E38DDB9E-69C7-425F-BA2E-AB92B1435743}"/>
              </a:ext>
            </a:extLst>
          </p:cNvPr>
          <p:cNvSpPr>
            <a:spLocks noGrp="1"/>
          </p:cNvSpPr>
          <p:nvPr>
            <p:ph type="sldNum" sz="quarter" idx="12"/>
          </p:nvPr>
        </p:nvSpPr>
        <p:spPr/>
        <p:txBody>
          <a:bodyPr/>
          <a:lstStyle/>
          <a:p>
            <a:fld id="{3A3A6714-3D1F-4857-9904-D935B84167FA}" type="slidenum">
              <a:rPr lang="en-GB" smtClean="0"/>
              <a:t>‹#›</a:t>
            </a:fld>
            <a:endParaRPr lang="en-GB"/>
          </a:p>
        </p:txBody>
      </p:sp>
    </p:spTree>
    <p:extLst>
      <p:ext uri="{BB962C8B-B14F-4D97-AF65-F5344CB8AC3E}">
        <p14:creationId xmlns:p14="http://schemas.microsoft.com/office/powerpoint/2010/main" val="35787561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79C7D-0F9D-47A1-9DB8-D92207491B92}"/>
              </a:ext>
            </a:extLst>
          </p:cNvPr>
          <p:cNvSpPr>
            <a:spLocks noGrp="1"/>
          </p:cNvSpPr>
          <p:nvPr>
            <p:ph type="title"/>
          </p:nvPr>
        </p:nvSpPr>
        <p:spPr>
          <a:xfrm>
            <a:off x="1679576" y="730251"/>
            <a:ext cx="21031200" cy="2651126"/>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01449B-6526-4DB3-A7E1-BCFE694ABEC1}"/>
              </a:ext>
            </a:extLst>
          </p:cNvPr>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a:extLst>
              <a:ext uri="{FF2B5EF4-FFF2-40B4-BE49-F238E27FC236}">
                <a16:creationId xmlns:a16="http://schemas.microsoft.com/office/drawing/2014/main" id="{FFAC8AFD-55B9-4DEF-9594-32D67BF891C0}"/>
              </a:ext>
            </a:extLst>
          </p:cNvPr>
          <p:cNvSpPr>
            <a:spLocks noGrp="1"/>
          </p:cNvSpPr>
          <p:nvPr>
            <p:ph sz="half" idx="2"/>
          </p:nvPr>
        </p:nvSpPr>
        <p:spPr>
          <a:xfrm>
            <a:off x="1679577" y="5010150"/>
            <a:ext cx="10315574"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914B171-114D-4EB3-B2F6-76B341C17B46}"/>
              </a:ext>
            </a:extLst>
          </p:cNvPr>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a:extLst>
              <a:ext uri="{FF2B5EF4-FFF2-40B4-BE49-F238E27FC236}">
                <a16:creationId xmlns:a16="http://schemas.microsoft.com/office/drawing/2014/main" id="{8C35E9F9-8F3C-4A54-9D9D-4866E84F51E1}"/>
              </a:ext>
            </a:extLst>
          </p:cNvPr>
          <p:cNvSpPr>
            <a:spLocks noGrp="1"/>
          </p:cNvSpPr>
          <p:nvPr>
            <p:ph sz="quarter" idx="4"/>
          </p:nvPr>
        </p:nvSpPr>
        <p:spPr>
          <a:xfrm>
            <a:off x="12344400" y="5010150"/>
            <a:ext cx="10366376"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48F391B-4A5B-44FF-9112-4C72FEEEFD35}"/>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F532BDC6-EF28-4639-A57D-93A951DEBEFB}"/>
              </a:ext>
            </a:extLst>
          </p:cNvPr>
          <p:cNvSpPr>
            <a:spLocks noGrp="1"/>
          </p:cNvSpPr>
          <p:nvPr>
            <p:ph type="ftr" sz="quarter" idx="11"/>
          </p:nvPr>
        </p:nvSpPr>
        <p:spPr/>
        <p:txBody>
          <a:bodyPr/>
          <a:lstStyle/>
          <a:p>
            <a:r>
              <a:rPr lang="en-GB"/>
              <a:t>EAAC 2023 - EuPRAXIA-PP   | Ralph Assmann | 19 Sep 2023 </a:t>
            </a:r>
          </a:p>
        </p:txBody>
      </p:sp>
      <p:sp>
        <p:nvSpPr>
          <p:cNvPr id="9" name="Slide Number Placeholder 8">
            <a:extLst>
              <a:ext uri="{FF2B5EF4-FFF2-40B4-BE49-F238E27FC236}">
                <a16:creationId xmlns:a16="http://schemas.microsoft.com/office/drawing/2014/main" id="{CB5C620B-A49F-4FC3-9CDE-D3A099B3FA13}"/>
              </a:ext>
            </a:extLst>
          </p:cNvPr>
          <p:cNvSpPr>
            <a:spLocks noGrp="1"/>
          </p:cNvSpPr>
          <p:nvPr>
            <p:ph type="sldNum" sz="quarter" idx="12"/>
          </p:nvPr>
        </p:nvSpPr>
        <p:spPr/>
        <p:txBody>
          <a:bodyPr/>
          <a:lstStyle/>
          <a:p>
            <a:fld id="{3A3A6714-3D1F-4857-9904-D935B84167FA}" type="slidenum">
              <a:rPr lang="en-GB" smtClean="0"/>
              <a:t>‹#›</a:t>
            </a:fld>
            <a:endParaRPr lang="en-GB"/>
          </a:p>
        </p:txBody>
      </p:sp>
    </p:spTree>
    <p:extLst>
      <p:ext uri="{BB962C8B-B14F-4D97-AF65-F5344CB8AC3E}">
        <p14:creationId xmlns:p14="http://schemas.microsoft.com/office/powerpoint/2010/main" val="39090884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2FE39-874E-4CD5-9BD9-668C5962A67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5816B5-48BD-495C-97CE-D4EC4A72CFC0}"/>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7765F970-D40B-41CC-905B-66E452A453AA}"/>
              </a:ext>
            </a:extLst>
          </p:cNvPr>
          <p:cNvSpPr>
            <a:spLocks noGrp="1"/>
          </p:cNvSpPr>
          <p:nvPr>
            <p:ph type="ftr" sz="quarter" idx="11"/>
          </p:nvPr>
        </p:nvSpPr>
        <p:spPr/>
        <p:txBody>
          <a:bodyPr/>
          <a:lstStyle/>
          <a:p>
            <a:r>
              <a:rPr lang="en-GB"/>
              <a:t>EAAC 2023 - EuPRAXIA-PP   | Ralph Assmann | 19 Sep 2023 </a:t>
            </a:r>
          </a:p>
        </p:txBody>
      </p:sp>
      <p:sp>
        <p:nvSpPr>
          <p:cNvPr id="5" name="Slide Number Placeholder 4">
            <a:extLst>
              <a:ext uri="{FF2B5EF4-FFF2-40B4-BE49-F238E27FC236}">
                <a16:creationId xmlns:a16="http://schemas.microsoft.com/office/drawing/2014/main" id="{C4B39323-00DD-40F7-BE76-2E6C11066437}"/>
              </a:ext>
            </a:extLst>
          </p:cNvPr>
          <p:cNvSpPr>
            <a:spLocks noGrp="1"/>
          </p:cNvSpPr>
          <p:nvPr>
            <p:ph type="sldNum" sz="quarter" idx="12"/>
          </p:nvPr>
        </p:nvSpPr>
        <p:spPr/>
        <p:txBody>
          <a:bodyPr/>
          <a:lstStyle/>
          <a:p>
            <a:fld id="{3A3A6714-3D1F-4857-9904-D935B84167FA}" type="slidenum">
              <a:rPr lang="en-GB" smtClean="0"/>
              <a:t>‹#›</a:t>
            </a:fld>
            <a:endParaRPr lang="en-GB"/>
          </a:p>
        </p:txBody>
      </p:sp>
    </p:spTree>
    <p:extLst>
      <p:ext uri="{BB962C8B-B14F-4D97-AF65-F5344CB8AC3E}">
        <p14:creationId xmlns:p14="http://schemas.microsoft.com/office/powerpoint/2010/main" val="34018270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E74BC5-C71B-4911-8D4D-48BF1DDFDFA4}"/>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2A889837-F55F-4D94-96C6-FDC14111AF50}"/>
              </a:ext>
            </a:extLst>
          </p:cNvPr>
          <p:cNvSpPr>
            <a:spLocks noGrp="1"/>
          </p:cNvSpPr>
          <p:nvPr>
            <p:ph type="ftr" sz="quarter" idx="11"/>
          </p:nvPr>
        </p:nvSpPr>
        <p:spPr/>
        <p:txBody>
          <a:bodyPr/>
          <a:lstStyle/>
          <a:p>
            <a:r>
              <a:rPr lang="en-GB"/>
              <a:t>EAAC 2023 - EuPRAXIA-PP   | Ralph Assmann | 19 Sep 2023 </a:t>
            </a:r>
          </a:p>
        </p:txBody>
      </p:sp>
      <p:sp>
        <p:nvSpPr>
          <p:cNvPr id="4" name="Slide Number Placeholder 3">
            <a:extLst>
              <a:ext uri="{FF2B5EF4-FFF2-40B4-BE49-F238E27FC236}">
                <a16:creationId xmlns:a16="http://schemas.microsoft.com/office/drawing/2014/main" id="{7F6EE0A9-FF88-435A-A5BA-C04A4A20F0A2}"/>
              </a:ext>
            </a:extLst>
          </p:cNvPr>
          <p:cNvSpPr>
            <a:spLocks noGrp="1"/>
          </p:cNvSpPr>
          <p:nvPr>
            <p:ph type="sldNum" sz="quarter" idx="12"/>
          </p:nvPr>
        </p:nvSpPr>
        <p:spPr/>
        <p:txBody>
          <a:bodyPr/>
          <a:lstStyle/>
          <a:p>
            <a:fld id="{3A3A6714-3D1F-4857-9904-D935B84167FA}" type="slidenum">
              <a:rPr lang="en-GB" smtClean="0"/>
              <a:t>‹#›</a:t>
            </a:fld>
            <a:endParaRPr lang="en-GB"/>
          </a:p>
        </p:txBody>
      </p:sp>
    </p:spTree>
    <p:extLst>
      <p:ext uri="{BB962C8B-B14F-4D97-AF65-F5344CB8AC3E}">
        <p14:creationId xmlns:p14="http://schemas.microsoft.com/office/powerpoint/2010/main" val="20151773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6F680-0DF0-4DB9-84FC-E03D1D17E0E3}"/>
              </a:ext>
            </a:extLst>
          </p:cNvPr>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5E2A6C4-45FE-4F28-9E5D-C22C4EABAA2A}"/>
              </a:ext>
            </a:extLst>
          </p:cNvPr>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039418E-6DFD-433F-B449-1AC31541261F}"/>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a:extLst>
              <a:ext uri="{FF2B5EF4-FFF2-40B4-BE49-F238E27FC236}">
                <a16:creationId xmlns:a16="http://schemas.microsoft.com/office/drawing/2014/main" id="{08FE703E-50D6-4624-ADC0-1F454A4F765F}"/>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1C204868-D742-42C8-B758-8015CC939BD3}"/>
              </a:ext>
            </a:extLst>
          </p:cNvPr>
          <p:cNvSpPr>
            <a:spLocks noGrp="1"/>
          </p:cNvSpPr>
          <p:nvPr>
            <p:ph type="ftr" sz="quarter" idx="11"/>
          </p:nvPr>
        </p:nvSpPr>
        <p:spPr/>
        <p:txBody>
          <a:bodyPr/>
          <a:lstStyle/>
          <a:p>
            <a:r>
              <a:rPr lang="en-GB"/>
              <a:t>EAAC 2023 - EuPRAXIA-PP   | Ralph Assmann | 19 Sep 2023 </a:t>
            </a:r>
          </a:p>
        </p:txBody>
      </p:sp>
      <p:sp>
        <p:nvSpPr>
          <p:cNvPr id="7" name="Slide Number Placeholder 6">
            <a:extLst>
              <a:ext uri="{FF2B5EF4-FFF2-40B4-BE49-F238E27FC236}">
                <a16:creationId xmlns:a16="http://schemas.microsoft.com/office/drawing/2014/main" id="{05304860-41DB-4D59-92DE-2D5DCEB6C4D9}"/>
              </a:ext>
            </a:extLst>
          </p:cNvPr>
          <p:cNvSpPr>
            <a:spLocks noGrp="1"/>
          </p:cNvSpPr>
          <p:nvPr>
            <p:ph type="sldNum" sz="quarter" idx="12"/>
          </p:nvPr>
        </p:nvSpPr>
        <p:spPr/>
        <p:txBody>
          <a:bodyPr/>
          <a:lstStyle/>
          <a:p>
            <a:fld id="{3A3A6714-3D1F-4857-9904-D935B84167FA}" type="slidenum">
              <a:rPr lang="en-GB" smtClean="0"/>
              <a:t>‹#›</a:t>
            </a:fld>
            <a:endParaRPr lang="en-GB"/>
          </a:p>
        </p:txBody>
      </p:sp>
    </p:spTree>
    <p:extLst>
      <p:ext uri="{BB962C8B-B14F-4D97-AF65-F5344CB8AC3E}">
        <p14:creationId xmlns:p14="http://schemas.microsoft.com/office/powerpoint/2010/main" val="2827398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F056A-5A1D-46F6-8C0E-C94D64AB0482}"/>
              </a:ext>
            </a:extLst>
          </p:cNvPr>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20A7AD-34E1-479D-96D9-41D73D2BC795}"/>
              </a:ext>
            </a:extLst>
          </p:cNvPr>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GB"/>
          </a:p>
        </p:txBody>
      </p:sp>
      <p:sp>
        <p:nvSpPr>
          <p:cNvPr id="4" name="Text Placeholder 3">
            <a:extLst>
              <a:ext uri="{FF2B5EF4-FFF2-40B4-BE49-F238E27FC236}">
                <a16:creationId xmlns:a16="http://schemas.microsoft.com/office/drawing/2014/main" id="{85ECF396-5BDA-493A-BE14-6970B2A6A421}"/>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a:extLst>
              <a:ext uri="{FF2B5EF4-FFF2-40B4-BE49-F238E27FC236}">
                <a16:creationId xmlns:a16="http://schemas.microsoft.com/office/drawing/2014/main" id="{6F549718-E11B-4798-B557-8535A42A39DB}"/>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3B02643F-AD2D-4880-8FAA-CCFBD436F6E7}"/>
              </a:ext>
            </a:extLst>
          </p:cNvPr>
          <p:cNvSpPr>
            <a:spLocks noGrp="1"/>
          </p:cNvSpPr>
          <p:nvPr>
            <p:ph type="ftr" sz="quarter" idx="11"/>
          </p:nvPr>
        </p:nvSpPr>
        <p:spPr/>
        <p:txBody>
          <a:bodyPr/>
          <a:lstStyle/>
          <a:p>
            <a:r>
              <a:rPr lang="en-GB"/>
              <a:t>EAAC 2023 - EuPRAXIA-PP   | Ralph Assmann | 19 Sep 2023 </a:t>
            </a:r>
          </a:p>
        </p:txBody>
      </p:sp>
      <p:sp>
        <p:nvSpPr>
          <p:cNvPr id="7" name="Slide Number Placeholder 6">
            <a:extLst>
              <a:ext uri="{FF2B5EF4-FFF2-40B4-BE49-F238E27FC236}">
                <a16:creationId xmlns:a16="http://schemas.microsoft.com/office/drawing/2014/main" id="{9573E56F-CB65-40EB-80C3-5443222319D6}"/>
              </a:ext>
            </a:extLst>
          </p:cNvPr>
          <p:cNvSpPr>
            <a:spLocks noGrp="1"/>
          </p:cNvSpPr>
          <p:nvPr>
            <p:ph type="sldNum" sz="quarter" idx="12"/>
          </p:nvPr>
        </p:nvSpPr>
        <p:spPr/>
        <p:txBody>
          <a:bodyPr/>
          <a:lstStyle/>
          <a:p>
            <a:fld id="{3A3A6714-3D1F-4857-9904-D935B84167FA}" type="slidenum">
              <a:rPr lang="en-GB" smtClean="0"/>
              <a:t>‹#›</a:t>
            </a:fld>
            <a:endParaRPr lang="en-GB"/>
          </a:p>
        </p:txBody>
      </p:sp>
    </p:spTree>
    <p:extLst>
      <p:ext uri="{BB962C8B-B14F-4D97-AF65-F5344CB8AC3E}">
        <p14:creationId xmlns:p14="http://schemas.microsoft.com/office/powerpoint/2010/main" val="606009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89FF0-0307-4B4D-A505-B6EF11E64F4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AD7D9C3-6A3D-4B49-8F69-6DD5267217C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36D667-E267-4B13-95C1-C3CB82FF29F6}"/>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DAD111F9-9D6D-4B00-A3A0-9F8E5E517CBE}"/>
              </a:ext>
            </a:extLst>
          </p:cNvPr>
          <p:cNvSpPr>
            <a:spLocks noGrp="1"/>
          </p:cNvSpPr>
          <p:nvPr>
            <p:ph type="ftr" sz="quarter" idx="11"/>
          </p:nvPr>
        </p:nvSpPr>
        <p:spPr/>
        <p:txBody>
          <a:bodyPr/>
          <a:lstStyle/>
          <a:p>
            <a:r>
              <a:rPr lang="en-GB"/>
              <a:t>EAAC 2023 - EuPRAXIA-PP   | Ralph Assmann | 19 Sep 2023 </a:t>
            </a:r>
          </a:p>
        </p:txBody>
      </p:sp>
      <p:sp>
        <p:nvSpPr>
          <p:cNvPr id="6" name="Slide Number Placeholder 5">
            <a:extLst>
              <a:ext uri="{FF2B5EF4-FFF2-40B4-BE49-F238E27FC236}">
                <a16:creationId xmlns:a16="http://schemas.microsoft.com/office/drawing/2014/main" id="{A2CF3CE0-8238-4AB5-96E8-D7E7DC9F7F6A}"/>
              </a:ext>
            </a:extLst>
          </p:cNvPr>
          <p:cNvSpPr>
            <a:spLocks noGrp="1"/>
          </p:cNvSpPr>
          <p:nvPr>
            <p:ph type="sldNum" sz="quarter" idx="12"/>
          </p:nvPr>
        </p:nvSpPr>
        <p:spPr/>
        <p:txBody>
          <a:bodyPr/>
          <a:lstStyle/>
          <a:p>
            <a:fld id="{3A3A6714-3D1F-4857-9904-D935B84167FA}" type="slidenum">
              <a:rPr lang="en-GB" smtClean="0"/>
              <a:t>‹#›</a:t>
            </a:fld>
            <a:endParaRPr lang="en-GB"/>
          </a:p>
        </p:txBody>
      </p:sp>
    </p:spTree>
    <p:extLst>
      <p:ext uri="{BB962C8B-B14F-4D97-AF65-F5344CB8AC3E}">
        <p14:creationId xmlns:p14="http://schemas.microsoft.com/office/powerpoint/2010/main" val="36364343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EB73AB-ED98-4653-B7C8-8E9A1CAE88CA}"/>
              </a:ext>
            </a:extLst>
          </p:cNvPr>
          <p:cNvSpPr>
            <a:spLocks noGrp="1"/>
          </p:cNvSpPr>
          <p:nvPr>
            <p:ph type="title" orient="vert"/>
          </p:nvPr>
        </p:nvSpPr>
        <p:spPr>
          <a:xfrm>
            <a:off x="17449800" y="730250"/>
            <a:ext cx="5257800" cy="11623676"/>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C88A75-0E25-484A-ABB6-91EE48CB684B}"/>
              </a:ext>
            </a:extLst>
          </p:cNvPr>
          <p:cNvSpPr>
            <a:spLocks noGrp="1"/>
          </p:cNvSpPr>
          <p:nvPr>
            <p:ph type="body" orient="vert" idx="1"/>
          </p:nvPr>
        </p:nvSpPr>
        <p:spPr>
          <a:xfrm>
            <a:off x="1676400" y="730250"/>
            <a:ext cx="15468600" cy="1162367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5853A6-59D6-4F0D-867C-E0769B6507E8}"/>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70EF17E7-7655-43A1-88B7-88B541B0D8F2}"/>
              </a:ext>
            </a:extLst>
          </p:cNvPr>
          <p:cNvSpPr>
            <a:spLocks noGrp="1"/>
          </p:cNvSpPr>
          <p:nvPr>
            <p:ph type="ftr" sz="quarter" idx="11"/>
          </p:nvPr>
        </p:nvSpPr>
        <p:spPr/>
        <p:txBody>
          <a:bodyPr/>
          <a:lstStyle/>
          <a:p>
            <a:r>
              <a:rPr lang="en-GB"/>
              <a:t>EAAC 2023 - EuPRAXIA-PP   | Ralph Assmann | 19 Sep 2023 </a:t>
            </a:r>
          </a:p>
        </p:txBody>
      </p:sp>
      <p:sp>
        <p:nvSpPr>
          <p:cNvPr id="6" name="Slide Number Placeholder 5">
            <a:extLst>
              <a:ext uri="{FF2B5EF4-FFF2-40B4-BE49-F238E27FC236}">
                <a16:creationId xmlns:a16="http://schemas.microsoft.com/office/drawing/2014/main" id="{DC1C23E5-FBEB-4136-8F33-3D684E5DE9B0}"/>
              </a:ext>
            </a:extLst>
          </p:cNvPr>
          <p:cNvSpPr>
            <a:spLocks noGrp="1"/>
          </p:cNvSpPr>
          <p:nvPr>
            <p:ph type="sldNum" sz="quarter" idx="12"/>
          </p:nvPr>
        </p:nvSpPr>
        <p:spPr/>
        <p:txBody>
          <a:bodyPr/>
          <a:lstStyle/>
          <a:p>
            <a:fld id="{3A3A6714-3D1F-4857-9904-D935B84167FA}" type="slidenum">
              <a:rPr lang="en-GB" smtClean="0"/>
              <a:t>‹#›</a:t>
            </a:fld>
            <a:endParaRPr lang="en-GB"/>
          </a:p>
        </p:txBody>
      </p:sp>
    </p:spTree>
    <p:extLst>
      <p:ext uri="{BB962C8B-B14F-4D97-AF65-F5344CB8AC3E}">
        <p14:creationId xmlns:p14="http://schemas.microsoft.com/office/powerpoint/2010/main" val="3826249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olo e foto 2">
    <p:spTree>
      <p:nvGrpSpPr>
        <p:cNvPr id="1" name=""/>
        <p:cNvGrpSpPr/>
        <p:nvPr/>
      </p:nvGrpSpPr>
      <p:grpSpPr>
        <a:xfrm>
          <a:off x="0" y="0"/>
          <a:ext cx="0" cy="0"/>
          <a:chOff x="0" y="0"/>
          <a:chExt cx="0" cy="0"/>
        </a:xfrm>
      </p:grpSpPr>
      <p:sp>
        <p:nvSpPr>
          <p:cNvPr id="32" name="Ciotola con frittelle al salmone, insalata e hummus"/>
          <p:cNvSpPr>
            <a:spLocks noGrp="1"/>
          </p:cNvSpPr>
          <p:nvPr>
            <p:ph type="pic" idx="21"/>
          </p:nvPr>
        </p:nvSpPr>
        <p:spPr>
          <a:xfrm>
            <a:off x="10972800" y="-203200"/>
            <a:ext cx="12144837" cy="14135100"/>
          </a:xfrm>
          <a:prstGeom prst="rect">
            <a:avLst/>
          </a:prstGeom>
        </p:spPr>
        <p:txBody>
          <a:bodyPr lIns="91439" tIns="45719" rIns="91439" bIns="45719" numCol="1" spcCol="38100">
            <a:noAutofit/>
          </a:bodyPr>
          <a:lstStyle/>
          <a:p>
            <a:endParaRPr/>
          </a:p>
        </p:txBody>
      </p:sp>
      <p:sp>
        <p:nvSpPr>
          <p:cNvPr id="33" name="Titolo"/>
          <p:cNvSpPr txBox="1">
            <a:spLocks noGrp="1"/>
          </p:cNvSpPr>
          <p:nvPr>
            <p:ph type="title" hasCustomPrompt="1"/>
          </p:nvPr>
        </p:nvSpPr>
        <p:spPr>
          <a:xfrm>
            <a:off x="1206500" y="1270000"/>
            <a:ext cx="9779000" cy="5882274"/>
          </a:xfrm>
          <a:prstGeom prst="rect">
            <a:avLst/>
          </a:prstGeom>
        </p:spPr>
        <p:txBody>
          <a:bodyPr anchor="b"/>
          <a:lstStyle/>
          <a:p>
            <a:r>
              <a:t>Titolo</a:t>
            </a:r>
          </a:p>
        </p:txBody>
      </p:sp>
      <p:sp>
        <p:nvSpPr>
          <p:cNvPr id="34" name="Corpo livello uno…"/>
          <p:cNvSpPr txBox="1">
            <a:spLocks noGrp="1"/>
          </p:cNvSpPr>
          <p:nvPr>
            <p:ph type="body" sz="quarter" idx="1" hasCustomPrompt="1"/>
          </p:nvPr>
        </p:nvSpPr>
        <p:spPr>
          <a:xfrm>
            <a:off x="1206500" y="7060576"/>
            <a:ext cx="9779000" cy="5385424"/>
          </a:xfrm>
          <a:prstGeom prst="rect">
            <a:avLst/>
          </a:prstGeom>
        </p:spPr>
        <p:txBody>
          <a:bodyPr numCol="1" spcCol="38100"/>
          <a:lstStyle>
            <a:lvl1pPr marL="0" indent="0" defTabSz="825500">
              <a:lnSpc>
                <a:spcPct val="100000"/>
              </a:lnSpc>
              <a:spcBef>
                <a:spcPts val="0"/>
              </a:spcBef>
              <a:buSzTx/>
              <a:buNone/>
              <a:defRPr sz="5500" b="1"/>
            </a:lvl1pPr>
            <a:lvl2pPr marL="0" indent="0" defTabSz="825500">
              <a:lnSpc>
                <a:spcPct val="100000"/>
              </a:lnSpc>
              <a:spcBef>
                <a:spcPts val="0"/>
              </a:spcBef>
              <a:buSzTx/>
              <a:buNone/>
              <a:defRPr sz="5500" b="1"/>
            </a:lvl2pPr>
            <a:lvl3pPr marL="0" indent="0" defTabSz="825500">
              <a:lnSpc>
                <a:spcPct val="100000"/>
              </a:lnSpc>
              <a:spcBef>
                <a:spcPts val="0"/>
              </a:spcBef>
              <a:buSzTx/>
              <a:buNone/>
              <a:defRPr sz="5500" b="1"/>
            </a:lvl3pPr>
            <a:lvl4pPr marL="0" indent="0" defTabSz="825500">
              <a:lnSpc>
                <a:spcPct val="100000"/>
              </a:lnSpc>
              <a:spcBef>
                <a:spcPts val="0"/>
              </a:spcBef>
              <a:buSzTx/>
              <a:buNone/>
              <a:defRPr sz="5500" b="1"/>
            </a:lvl4pPr>
            <a:lvl5pPr marL="0" indent="0" defTabSz="825500">
              <a:lnSpc>
                <a:spcPct val="100000"/>
              </a:lnSpc>
              <a:spcBef>
                <a:spcPts val="0"/>
              </a:spcBef>
              <a:buSzTx/>
              <a:buNone/>
              <a:defRPr sz="5500" b="1"/>
            </a:lvl5pPr>
          </a:lstStyle>
          <a:p>
            <a:r>
              <a:t>Sottotitolo diapositiva</a:t>
            </a:r>
          </a:p>
          <a:p>
            <a:pPr lvl="1"/>
            <a:endParaRPr/>
          </a:p>
          <a:p>
            <a:pPr lvl="2"/>
            <a:endParaRPr/>
          </a:p>
          <a:p>
            <a:pPr lvl="3"/>
            <a:endParaRPr/>
          </a:p>
          <a:p>
            <a:pPr lvl="4"/>
            <a:endParaRPr/>
          </a:p>
        </p:txBody>
      </p:sp>
      <p:sp>
        <p:nvSpPr>
          <p:cNvPr id="35" name="Numero diapositiva"/>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olo e punti elenco">
    <p:spTree>
      <p:nvGrpSpPr>
        <p:cNvPr id="1" name=""/>
        <p:cNvGrpSpPr/>
        <p:nvPr/>
      </p:nvGrpSpPr>
      <p:grpSpPr>
        <a:xfrm>
          <a:off x="0" y="0"/>
          <a:ext cx="0" cy="0"/>
          <a:chOff x="0" y="0"/>
          <a:chExt cx="0" cy="0"/>
        </a:xfrm>
      </p:grpSpPr>
      <p:sp>
        <p:nvSpPr>
          <p:cNvPr id="42" name="Titolo"/>
          <p:cNvSpPr txBox="1">
            <a:spLocks noGrp="1"/>
          </p:cNvSpPr>
          <p:nvPr>
            <p:ph type="title" hasCustomPrompt="1"/>
          </p:nvPr>
        </p:nvSpPr>
        <p:spPr>
          <a:xfrm>
            <a:off x="1206500" y="1079500"/>
            <a:ext cx="21971000" cy="1433164"/>
          </a:xfrm>
          <a:prstGeom prst="rect">
            <a:avLst/>
          </a:prstGeom>
        </p:spPr>
        <p:txBody>
          <a:bodyPr/>
          <a:lstStyle/>
          <a:p>
            <a:r>
              <a:t>Titolo</a:t>
            </a:r>
          </a:p>
        </p:txBody>
      </p:sp>
      <p:sp>
        <p:nvSpPr>
          <p:cNvPr id="43" name="Corpo livello uno…"/>
          <p:cNvSpPr txBox="1">
            <a:spLocks noGrp="1"/>
          </p:cNvSpPr>
          <p:nvPr>
            <p:ph type="body" sz="quarter" idx="1" hasCustomPrompt="1"/>
          </p:nvPr>
        </p:nvSpPr>
        <p:spPr>
          <a:xfrm>
            <a:off x="1206500" y="2372961"/>
            <a:ext cx="21971000" cy="934781"/>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Sottotitolo diapositiva</a:t>
            </a:r>
          </a:p>
          <a:p>
            <a:pPr lvl="1"/>
            <a:endParaRPr/>
          </a:p>
          <a:p>
            <a:pPr lvl="2"/>
            <a:endParaRPr/>
          </a:p>
          <a:p>
            <a:pPr lvl="3"/>
            <a:endParaRPr/>
          </a:p>
          <a:p>
            <a:pPr lvl="4"/>
            <a:endParaRPr/>
          </a:p>
        </p:txBody>
      </p:sp>
      <p:sp>
        <p:nvSpPr>
          <p:cNvPr id="44" name="Corpo livello uno…"/>
          <p:cNvSpPr txBox="1">
            <a:spLocks noGrp="1"/>
          </p:cNvSpPr>
          <p:nvPr>
            <p:ph type="body" idx="21" hasCustomPrompt="1"/>
          </p:nvPr>
        </p:nvSpPr>
        <p:spPr>
          <a:prstGeom prst="rect">
            <a:avLst/>
          </a:prstGeom>
        </p:spPr>
        <p:txBody>
          <a:bodyPr numCol="1" spcCol="38100"/>
          <a:lstStyle/>
          <a:p>
            <a:r>
              <a:t>Testo elenco puntato diapositiva</a:t>
            </a:r>
          </a:p>
        </p:txBody>
      </p:sp>
      <p:sp>
        <p:nvSpPr>
          <p:cNvPr id="45" name="Numero diapositiva"/>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unti elenco">
    <p:spTree>
      <p:nvGrpSpPr>
        <p:cNvPr id="1" name=""/>
        <p:cNvGrpSpPr/>
        <p:nvPr/>
      </p:nvGrpSpPr>
      <p:grpSpPr>
        <a:xfrm>
          <a:off x="0" y="0"/>
          <a:ext cx="0" cy="0"/>
          <a:chOff x="0" y="0"/>
          <a:chExt cx="0" cy="0"/>
        </a:xfrm>
      </p:grpSpPr>
      <p:sp>
        <p:nvSpPr>
          <p:cNvPr id="52" name="Corpo livello uno…"/>
          <p:cNvSpPr txBox="1">
            <a:spLocks noGrp="1"/>
          </p:cNvSpPr>
          <p:nvPr>
            <p:ph type="body" idx="1" hasCustomPrompt="1"/>
          </p:nvPr>
        </p:nvSpPr>
        <p:spPr>
          <a:prstGeom prst="rect">
            <a:avLst/>
          </a:prstGeom>
        </p:spPr>
        <p:txBody>
          <a:bodyPr/>
          <a:lstStyle/>
          <a:p>
            <a:r>
              <a:t>Testo elenco puntato diapositiva</a:t>
            </a:r>
          </a:p>
          <a:p>
            <a:pPr lvl="1"/>
            <a:endParaRPr/>
          </a:p>
          <a:p>
            <a:pPr lvl="2"/>
            <a:endParaRPr/>
          </a:p>
          <a:p>
            <a:pPr lvl="3"/>
            <a:endParaRPr/>
          </a:p>
          <a:p>
            <a:pPr lvl="4"/>
            <a:endParaRPr/>
          </a:p>
        </p:txBody>
      </p:sp>
      <p:sp>
        <p:nvSpPr>
          <p:cNvPr id="53" name="Numero diapositiva"/>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olo, punti elenco e foto">
    <p:spTree>
      <p:nvGrpSpPr>
        <p:cNvPr id="1" name=""/>
        <p:cNvGrpSpPr/>
        <p:nvPr/>
      </p:nvGrpSpPr>
      <p:grpSpPr>
        <a:xfrm>
          <a:off x="0" y="0"/>
          <a:ext cx="0" cy="0"/>
          <a:chOff x="0" y="0"/>
          <a:chExt cx="0" cy="0"/>
        </a:xfrm>
      </p:grpSpPr>
      <p:sp>
        <p:nvSpPr>
          <p:cNvPr id="60" name="Corpo livello uno…"/>
          <p:cNvSpPr txBox="1">
            <a:spLocks noGrp="1"/>
          </p:cNvSpPr>
          <p:nvPr>
            <p:ph type="body" sz="quarter" idx="1" hasCustomPrompt="1"/>
          </p:nvPr>
        </p:nvSpPr>
        <p:spPr>
          <a:xfrm>
            <a:off x="1206500" y="2372961"/>
            <a:ext cx="9779000" cy="934781"/>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Sottotitolo diapositiva</a:t>
            </a:r>
          </a:p>
          <a:p>
            <a:pPr lvl="1"/>
            <a:endParaRPr/>
          </a:p>
          <a:p>
            <a:pPr lvl="2"/>
            <a:endParaRPr/>
          </a:p>
          <a:p>
            <a:pPr lvl="3"/>
            <a:endParaRPr/>
          </a:p>
          <a:p>
            <a:pPr lvl="4"/>
            <a:endParaRPr/>
          </a:p>
        </p:txBody>
      </p:sp>
      <p:sp>
        <p:nvSpPr>
          <p:cNvPr id="61" name="Corpo livello uno…"/>
          <p:cNvSpPr txBox="1">
            <a:spLocks noGrp="1"/>
          </p:cNvSpPr>
          <p:nvPr>
            <p:ph type="body" sz="half" idx="21" hasCustomPrompt="1"/>
          </p:nvPr>
        </p:nvSpPr>
        <p:spPr>
          <a:xfrm>
            <a:off x="1206500" y="4248503"/>
            <a:ext cx="9779000" cy="8256631"/>
          </a:xfrm>
          <a:prstGeom prst="rect">
            <a:avLst/>
          </a:prstGeom>
        </p:spPr>
        <p:txBody>
          <a:bodyPr numCol="1" spcCol="38100"/>
          <a:lstStyle/>
          <a:p>
            <a:r>
              <a:t>Testo elenco puntato diapositiva</a:t>
            </a:r>
          </a:p>
        </p:txBody>
      </p:sp>
      <p:sp>
        <p:nvSpPr>
          <p:cNvPr id="62" name="Pappardelle con burro al prezzemolo, nocciole tostate e scaglie di parmigiano"/>
          <p:cNvSpPr>
            <a:spLocks noGrp="1"/>
          </p:cNvSpPr>
          <p:nvPr>
            <p:ph type="pic" idx="22"/>
          </p:nvPr>
        </p:nvSpPr>
        <p:spPr>
          <a:xfrm>
            <a:off x="12192000" y="-407266"/>
            <a:ext cx="10916874" cy="14555833"/>
          </a:xfrm>
          <a:prstGeom prst="rect">
            <a:avLst/>
          </a:prstGeom>
        </p:spPr>
        <p:txBody>
          <a:bodyPr lIns="91439" tIns="45719" rIns="91439" bIns="45719" numCol="1" spcCol="38100">
            <a:noAutofit/>
          </a:bodyPr>
          <a:lstStyle/>
          <a:p>
            <a:endParaRPr/>
          </a:p>
        </p:txBody>
      </p:sp>
      <p:sp>
        <p:nvSpPr>
          <p:cNvPr id="63" name="Titolo"/>
          <p:cNvSpPr txBox="1">
            <a:spLocks noGrp="1"/>
          </p:cNvSpPr>
          <p:nvPr>
            <p:ph type="title" hasCustomPrompt="1"/>
          </p:nvPr>
        </p:nvSpPr>
        <p:spPr>
          <a:xfrm>
            <a:off x="1206500" y="1079500"/>
            <a:ext cx="9779000" cy="1435100"/>
          </a:xfrm>
          <a:prstGeom prst="rect">
            <a:avLst/>
          </a:prstGeom>
        </p:spPr>
        <p:txBody>
          <a:bodyPr/>
          <a:lstStyle/>
          <a:p>
            <a:r>
              <a:t>Titolo</a:t>
            </a:r>
          </a:p>
        </p:txBody>
      </p:sp>
      <p:sp>
        <p:nvSpPr>
          <p:cNvPr id="64" name="Numero diapositiva"/>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zione">
    <p:spTree>
      <p:nvGrpSpPr>
        <p:cNvPr id="1" name=""/>
        <p:cNvGrpSpPr/>
        <p:nvPr/>
      </p:nvGrpSpPr>
      <p:grpSpPr>
        <a:xfrm>
          <a:off x="0" y="0"/>
          <a:ext cx="0" cy="0"/>
          <a:chOff x="0" y="0"/>
          <a:chExt cx="0" cy="0"/>
        </a:xfrm>
      </p:grpSpPr>
      <p:sp>
        <p:nvSpPr>
          <p:cNvPr id="71" name="Titolo sezione"/>
          <p:cNvSpPr txBox="1">
            <a:spLocks noGrp="1"/>
          </p:cNvSpPr>
          <p:nvPr>
            <p:ph type="title" hasCustomPrompt="1"/>
          </p:nvPr>
        </p:nvSpPr>
        <p:spPr>
          <a:xfrm>
            <a:off x="1206496" y="4533900"/>
            <a:ext cx="21971005"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Titolo sezione</a:t>
            </a:r>
          </a:p>
        </p:txBody>
      </p:sp>
      <p:sp>
        <p:nvSpPr>
          <p:cNvPr id="72" name="Numero diapositiva"/>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Solo titolo">
    <p:spTree>
      <p:nvGrpSpPr>
        <p:cNvPr id="1" name=""/>
        <p:cNvGrpSpPr/>
        <p:nvPr/>
      </p:nvGrpSpPr>
      <p:grpSpPr>
        <a:xfrm>
          <a:off x="0" y="0"/>
          <a:ext cx="0" cy="0"/>
          <a:chOff x="0" y="0"/>
          <a:chExt cx="0" cy="0"/>
        </a:xfrm>
      </p:grpSpPr>
      <p:sp>
        <p:nvSpPr>
          <p:cNvPr id="79" name="Titolo"/>
          <p:cNvSpPr txBox="1">
            <a:spLocks noGrp="1"/>
          </p:cNvSpPr>
          <p:nvPr>
            <p:ph type="title" hasCustomPrompt="1"/>
          </p:nvPr>
        </p:nvSpPr>
        <p:spPr>
          <a:xfrm>
            <a:off x="1206500" y="1079500"/>
            <a:ext cx="21971000" cy="1434950"/>
          </a:xfrm>
          <a:prstGeom prst="rect">
            <a:avLst/>
          </a:prstGeom>
        </p:spPr>
        <p:txBody>
          <a:bodyPr/>
          <a:lstStyle/>
          <a:p>
            <a:r>
              <a:t>Titolo</a:t>
            </a:r>
          </a:p>
        </p:txBody>
      </p:sp>
      <p:sp>
        <p:nvSpPr>
          <p:cNvPr id="80" name="Corpo livello uno…"/>
          <p:cNvSpPr txBox="1">
            <a:spLocks noGrp="1"/>
          </p:cNvSpPr>
          <p:nvPr>
            <p:ph type="body" sz="quarter" idx="1" hasCustomPrompt="1"/>
          </p:nvPr>
        </p:nvSpPr>
        <p:spPr>
          <a:xfrm>
            <a:off x="1206500" y="2372961"/>
            <a:ext cx="21971000" cy="934781"/>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Sottotitolo diapositiva</a:t>
            </a:r>
          </a:p>
          <a:p>
            <a:pPr lvl="1"/>
            <a:endParaRPr/>
          </a:p>
          <a:p>
            <a:pPr lvl="2"/>
            <a:endParaRPr/>
          </a:p>
          <a:p>
            <a:pPr lvl="3"/>
            <a:endParaRPr/>
          </a:p>
          <a:p>
            <a:pPr lvl="4"/>
            <a:endParaRPr/>
          </a:p>
        </p:txBody>
      </p:sp>
      <p:sp>
        <p:nvSpPr>
          <p:cNvPr id="81" name="Numero diapositiva"/>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rogramma">
    <p:spTree>
      <p:nvGrpSpPr>
        <p:cNvPr id="1" name=""/>
        <p:cNvGrpSpPr/>
        <p:nvPr/>
      </p:nvGrpSpPr>
      <p:grpSpPr>
        <a:xfrm>
          <a:off x="0" y="0"/>
          <a:ext cx="0" cy="0"/>
          <a:chOff x="0" y="0"/>
          <a:chExt cx="0" cy="0"/>
        </a:xfrm>
      </p:grpSpPr>
      <p:sp>
        <p:nvSpPr>
          <p:cNvPr id="88" name="Titolo programma"/>
          <p:cNvSpPr txBox="1">
            <a:spLocks noGrp="1"/>
          </p:cNvSpPr>
          <p:nvPr>
            <p:ph type="title" hasCustomPrompt="1"/>
          </p:nvPr>
        </p:nvSpPr>
        <p:spPr>
          <a:xfrm>
            <a:off x="1206500" y="1079500"/>
            <a:ext cx="21971000" cy="1435100"/>
          </a:xfrm>
          <a:prstGeom prst="rect">
            <a:avLst/>
          </a:prstGeom>
        </p:spPr>
        <p:txBody>
          <a:bodyPr/>
          <a:lstStyle/>
          <a:p>
            <a:r>
              <a:t>Titolo programma</a:t>
            </a:r>
          </a:p>
        </p:txBody>
      </p:sp>
      <p:sp>
        <p:nvSpPr>
          <p:cNvPr id="89" name="Corpo livello uno…"/>
          <p:cNvSpPr txBox="1">
            <a:spLocks noGrp="1"/>
          </p:cNvSpPr>
          <p:nvPr>
            <p:ph type="body" sz="quarter" idx="1" hasCustomPrompt="1"/>
          </p:nvPr>
        </p:nvSpPr>
        <p:spPr>
          <a:xfrm>
            <a:off x="1206500" y="2372961"/>
            <a:ext cx="21971000" cy="934781"/>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Sottotitolo programma</a:t>
            </a:r>
          </a:p>
          <a:p>
            <a:pPr lvl="1"/>
            <a:endParaRPr/>
          </a:p>
          <a:p>
            <a:pPr lvl="2"/>
            <a:endParaRPr/>
          </a:p>
          <a:p>
            <a:pPr lvl="3"/>
            <a:endParaRPr/>
          </a:p>
          <a:p>
            <a:pPr lvl="4"/>
            <a:endParaRPr/>
          </a:p>
        </p:txBody>
      </p:sp>
      <p:sp>
        <p:nvSpPr>
          <p:cNvPr id="90" name="Corpo livello uno…"/>
          <p:cNvSpPr txBox="1">
            <a:spLocks noGrp="1"/>
          </p:cNvSpPr>
          <p:nvPr>
            <p:ph type="body" idx="21" hasCustomPrompt="1"/>
          </p:nvPr>
        </p:nvSpPr>
        <p:spPr>
          <a:prstGeom prst="rect">
            <a:avLst/>
          </a:prstGeom>
        </p:spPr>
        <p:txBody>
          <a:bodyPr numCol="1" spcCol="38100"/>
          <a:lstStyle>
            <a:lvl1pPr marL="0" indent="0" defTabSz="825500">
              <a:lnSpc>
                <a:spcPct val="100000"/>
              </a:lnSpc>
              <a:spcBef>
                <a:spcPts val="1800"/>
              </a:spcBef>
              <a:buSzTx/>
              <a:buNone/>
              <a:defRPr sz="5500" spc="-99"/>
            </a:lvl1pPr>
          </a:lstStyle>
          <a:p>
            <a:r>
              <a:t>Argomenti del programma</a:t>
            </a:r>
          </a:p>
        </p:txBody>
      </p:sp>
      <p:sp>
        <p:nvSpPr>
          <p:cNvPr id="91" name="Numero diapositiva"/>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Corpo livello uno…"/>
          <p:cNvSpPr txBox="1">
            <a:spLocks noGrp="1"/>
          </p:cNvSpPr>
          <p:nvPr>
            <p:ph type="body" idx="1" hasCustomPrompt="1"/>
          </p:nvPr>
        </p:nvSpPr>
        <p:spPr>
          <a:xfrm>
            <a:off x="1206500" y="4248503"/>
            <a:ext cx="21971000" cy="82560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numCol="2" spcCol="1098550">
            <a:normAutofit/>
          </a:bodyPr>
          <a:lstStyle/>
          <a:p>
            <a:r>
              <a:t>Testo elenco puntato diapositiva</a:t>
            </a:r>
          </a:p>
          <a:p>
            <a:pPr lvl="1"/>
            <a:endParaRPr/>
          </a:p>
          <a:p>
            <a:pPr lvl="2"/>
            <a:endParaRPr/>
          </a:p>
          <a:p>
            <a:pPr lvl="3"/>
            <a:endParaRPr/>
          </a:p>
          <a:p>
            <a:pPr lvl="4"/>
            <a:endParaRPr/>
          </a:p>
        </p:txBody>
      </p:sp>
      <p:sp>
        <p:nvSpPr>
          <p:cNvPr id="3" name="Numero diapositiva"/>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rPr/>
              <a:t>‹#›</a:t>
            </a:fld>
            <a:endParaRPr dirty="0"/>
          </a:p>
        </p:txBody>
      </p:sp>
      <p:sp>
        <p:nvSpPr>
          <p:cNvPr id="4" name="Titolo Testo"/>
          <p:cNvSpPr txBox="1">
            <a:spLocks noGrp="1"/>
          </p:cNvSpPr>
          <p:nvPr>
            <p:ph type="title"/>
          </p:nvPr>
        </p:nvSpPr>
        <p:spPr>
          <a:xfrm>
            <a:off x="3653366" y="2743200"/>
            <a:ext cx="19507201" cy="15053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Titolo Testo</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med"/>
  <p:txStyles>
    <p:titleStyle>
      <a:lvl1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1pPr>
      <a:lvl2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2pPr>
      <a:lvl3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3pPr>
      <a:lvl4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4pPr>
      <a:lvl5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5pPr>
      <a:lvl6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6pPr>
      <a:lvl7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7pPr>
      <a:lvl8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8pPr>
      <a:lvl9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9pPr>
    </p:titleStyle>
    <p:bodyStyle>
      <a:lvl1pPr marL="609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1pPr>
      <a:lvl2pPr marL="1219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2pPr>
      <a:lvl3pPr marL="1828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3pPr>
      <a:lvl4pPr marL="2438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4pPr>
      <a:lvl5pPr marL="30480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46E843-1B05-4977-8104-1DC6A86DD2E2}"/>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4D577BB-E99E-4876-8CC0-1A7F4D259AE3}"/>
              </a:ext>
            </a:extLst>
          </p:cNvPr>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DD2D1D-E502-44D4-87BD-F176059087E5}"/>
              </a:ext>
            </a:extLst>
          </p:cNvPr>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22872751-5C8B-42ED-AFFA-8B417E0C733F}"/>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r>
              <a:rPr lang="en-GB" dirty="0"/>
              <a:t>EAAC 2023 - EuPRAXIA-PP   | Ralph </a:t>
            </a:r>
            <a:r>
              <a:rPr lang="en-GB" dirty="0" err="1"/>
              <a:t>Assmann</a:t>
            </a:r>
            <a:r>
              <a:rPr lang="en-GB" dirty="0"/>
              <a:t> | 19 Sep 2023 </a:t>
            </a:r>
          </a:p>
        </p:txBody>
      </p:sp>
      <p:sp>
        <p:nvSpPr>
          <p:cNvPr id="6" name="Slide Number Placeholder 5">
            <a:extLst>
              <a:ext uri="{FF2B5EF4-FFF2-40B4-BE49-F238E27FC236}">
                <a16:creationId xmlns:a16="http://schemas.microsoft.com/office/drawing/2014/main" id="{4599079B-8063-4254-9FF2-FCFA3D1E1382}"/>
              </a:ext>
            </a:extLst>
          </p:cNvPr>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3A3A6714-3D1F-4857-9904-D935B84167FA}" type="slidenum">
              <a:rPr lang="en-GB" smtClean="0"/>
              <a:t>‹#›</a:t>
            </a:fld>
            <a:endParaRPr lang="en-GB"/>
          </a:p>
        </p:txBody>
      </p:sp>
    </p:spTree>
    <p:extLst>
      <p:ext uri="{BB962C8B-B14F-4D97-AF65-F5344CB8AC3E}">
        <p14:creationId xmlns:p14="http://schemas.microsoft.com/office/powerpoint/2010/main" val="401568672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sldNum="0" hdr="0" dt="0"/>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7.png"/><Relationship Id="rId7"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hyperlink" Target="https://www.overleaf.com/6441975428vfsgmvpctmph#ebe5ff" TargetMode="External"/><Relationship Id="rId5" Type="http://schemas.openxmlformats.org/officeDocument/2006/relationships/image" Target="../media/image1.png"/><Relationship Id="rId4" Type="http://schemas.openxmlformats.org/officeDocument/2006/relationships/image" Target="../media/image8.png"/><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7.png"/><Relationship Id="rId7"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hyperlink" Target="https://www.overleaf.com/6441975428vfsgmvpctmph#ebe5ff" TargetMode="External"/><Relationship Id="rId5" Type="http://schemas.openxmlformats.org/officeDocument/2006/relationships/image" Target="../media/image1.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jp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9.jpg"/><Relationship Id="rId5" Type="http://schemas.openxmlformats.org/officeDocument/2006/relationships/image" Target="../media/image1.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3.jpg"/><Relationship Id="rId5" Type="http://schemas.openxmlformats.org/officeDocument/2006/relationships/image" Target="../media/image1.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itle 1"/>
          <p:cNvSpPr txBox="1">
            <a:spLocks noGrp="1"/>
          </p:cNvSpPr>
          <p:nvPr>
            <p:ph type="title"/>
          </p:nvPr>
        </p:nvSpPr>
        <p:spPr>
          <a:xfrm>
            <a:off x="2066544" y="5305729"/>
            <a:ext cx="20729661" cy="2087709"/>
          </a:xfrm>
          <a:prstGeom prst="rect">
            <a:avLst/>
          </a:prstGeom>
        </p:spPr>
        <p:txBody>
          <a:bodyPr>
            <a:normAutofit fontScale="90000"/>
          </a:bodyPr>
          <a:lstStyle>
            <a:lvl1pPr>
              <a:defRPr sz="8600"/>
            </a:lvl1pPr>
          </a:lstStyle>
          <a:p>
            <a:r>
              <a:rPr lang="en-US" dirty="0"/>
              <a:t>Introduction to:</a:t>
            </a:r>
            <a:br>
              <a:rPr lang="en-US" dirty="0"/>
            </a:br>
            <a:r>
              <a:rPr lang="en-US" dirty="0"/>
              <a:t>VII </a:t>
            </a:r>
            <a:r>
              <a:rPr lang="en-US" dirty="0" err="1"/>
              <a:t>EuPRAXIA@SPARC_LAB</a:t>
            </a:r>
            <a:r>
              <a:rPr lang="en-US" dirty="0"/>
              <a:t> TDR Review Committee</a:t>
            </a:r>
            <a:endParaRPr dirty="0">
              <a:highlight>
                <a:srgbClr val="FFFF00"/>
              </a:highlight>
            </a:endParaRPr>
          </a:p>
        </p:txBody>
      </p:sp>
      <p:sp>
        <p:nvSpPr>
          <p:cNvPr id="171" name="Subtitle 2"/>
          <p:cNvSpPr txBox="1">
            <a:spLocks noGrp="1"/>
          </p:cNvSpPr>
          <p:nvPr>
            <p:ph type="body" sz="quarter" idx="1"/>
          </p:nvPr>
        </p:nvSpPr>
        <p:spPr>
          <a:xfrm>
            <a:off x="13176958" y="8465843"/>
            <a:ext cx="8768642" cy="1625889"/>
          </a:xfrm>
          <a:prstGeom prst="rect">
            <a:avLst/>
          </a:prstGeom>
        </p:spPr>
        <p:txBody>
          <a:bodyPr>
            <a:normAutofit lnSpcReduction="10000"/>
          </a:bodyPr>
          <a:lstStyle/>
          <a:p>
            <a:pPr defTabSz="1700783">
              <a:spcBef>
                <a:spcPts val="1800"/>
              </a:spcBef>
              <a:defRPr sz="4464"/>
            </a:pPr>
            <a:r>
              <a:rPr lang="en-US"/>
              <a:t>Massimo Ferrario </a:t>
            </a:r>
            <a:r>
              <a:t>(INFN - LNF) </a:t>
            </a:r>
            <a:endParaRPr lang="en-IT"/>
          </a:p>
          <a:p>
            <a:pPr defTabSz="1700783">
              <a:spcBef>
                <a:spcPts val="1800"/>
              </a:spcBef>
              <a:defRPr sz="4464"/>
            </a:pPr>
            <a:r>
              <a:rPr lang="it-IT"/>
              <a:t>TDR Review Committee 26/06/2024</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itle 1"/>
          <p:cNvSpPr txBox="1">
            <a:spLocks noGrp="1"/>
          </p:cNvSpPr>
          <p:nvPr>
            <p:ph type="title"/>
          </p:nvPr>
        </p:nvSpPr>
        <p:spPr>
          <a:xfrm>
            <a:off x="2066544" y="5305729"/>
            <a:ext cx="20729661" cy="2087709"/>
          </a:xfrm>
          <a:prstGeom prst="rect">
            <a:avLst/>
          </a:prstGeom>
        </p:spPr>
        <p:txBody>
          <a:bodyPr>
            <a:normAutofit/>
          </a:bodyPr>
          <a:lstStyle>
            <a:lvl1pPr>
              <a:defRPr sz="8600"/>
            </a:lvl1pPr>
          </a:lstStyle>
          <a:p>
            <a:pPr algn="ctr"/>
            <a:r>
              <a:rPr lang="en-US" dirty="0"/>
              <a:t>Thanks</a:t>
            </a:r>
            <a:endParaRPr dirty="0">
              <a:highlight>
                <a:srgbClr val="FFFF00"/>
              </a:highlight>
            </a:endParaRPr>
          </a:p>
        </p:txBody>
      </p:sp>
    </p:spTree>
    <p:extLst>
      <p:ext uri="{BB962C8B-B14F-4D97-AF65-F5344CB8AC3E}">
        <p14:creationId xmlns:p14="http://schemas.microsoft.com/office/powerpoint/2010/main" val="183320933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itle 1"/>
          <p:cNvSpPr txBox="1">
            <a:spLocks noGrp="1"/>
          </p:cNvSpPr>
          <p:nvPr>
            <p:ph type="title"/>
          </p:nvPr>
        </p:nvSpPr>
        <p:spPr>
          <a:xfrm>
            <a:off x="2066544" y="5305729"/>
            <a:ext cx="20729661" cy="2087709"/>
          </a:xfrm>
          <a:prstGeom prst="rect">
            <a:avLst/>
          </a:prstGeom>
        </p:spPr>
        <p:txBody>
          <a:bodyPr>
            <a:normAutofit/>
          </a:bodyPr>
          <a:lstStyle>
            <a:lvl1pPr>
              <a:defRPr sz="8600"/>
            </a:lvl1pPr>
          </a:lstStyle>
          <a:p>
            <a:r>
              <a:rPr lang="en-US" err="1"/>
              <a:t>EuPRAXIA@SPARC_LAB</a:t>
            </a:r>
            <a:r>
              <a:rPr lang="en-US"/>
              <a:t> TDR Status</a:t>
            </a:r>
            <a:endParaRPr>
              <a:highlight>
                <a:srgbClr val="FFFF00"/>
              </a:highlight>
            </a:endParaRPr>
          </a:p>
        </p:txBody>
      </p:sp>
      <p:sp>
        <p:nvSpPr>
          <p:cNvPr id="171" name="Subtitle 2"/>
          <p:cNvSpPr txBox="1">
            <a:spLocks noGrp="1"/>
          </p:cNvSpPr>
          <p:nvPr>
            <p:ph type="body" sz="quarter" idx="1"/>
          </p:nvPr>
        </p:nvSpPr>
        <p:spPr>
          <a:xfrm>
            <a:off x="13176958" y="8465843"/>
            <a:ext cx="8768642" cy="1625889"/>
          </a:xfrm>
          <a:prstGeom prst="rect">
            <a:avLst/>
          </a:prstGeom>
        </p:spPr>
        <p:txBody>
          <a:bodyPr>
            <a:normAutofit lnSpcReduction="10000"/>
          </a:bodyPr>
          <a:lstStyle/>
          <a:p>
            <a:pPr defTabSz="1700783">
              <a:spcBef>
                <a:spcPts val="1800"/>
              </a:spcBef>
              <a:defRPr sz="4464"/>
            </a:pPr>
            <a:r>
              <a:rPr lang="en-US"/>
              <a:t>Massimo Ferrario </a:t>
            </a:r>
            <a:r>
              <a:t>(INFN - LNF) </a:t>
            </a:r>
            <a:endParaRPr lang="en-IT"/>
          </a:p>
          <a:p>
            <a:pPr defTabSz="1700783">
              <a:spcBef>
                <a:spcPts val="1800"/>
              </a:spcBef>
              <a:defRPr sz="4464"/>
            </a:pPr>
            <a:r>
              <a:rPr lang="it-IT"/>
              <a:t>TDR Review Committee 26/06/2024</a:t>
            </a:r>
          </a:p>
        </p:txBody>
      </p:sp>
    </p:spTree>
    <p:extLst>
      <p:ext uri="{BB962C8B-B14F-4D97-AF65-F5344CB8AC3E}">
        <p14:creationId xmlns:p14="http://schemas.microsoft.com/office/powerpoint/2010/main" val="166803728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Outline"/>
          <p:cNvSpPr txBox="1">
            <a:spLocks noGrp="1"/>
          </p:cNvSpPr>
          <p:nvPr>
            <p:ph type="title"/>
          </p:nvPr>
        </p:nvSpPr>
        <p:spPr>
          <a:xfrm>
            <a:off x="3188967" y="274546"/>
            <a:ext cx="18473330" cy="1433165"/>
          </a:xfrm>
          <a:prstGeom prst="rect">
            <a:avLst/>
          </a:prstGeom>
        </p:spPr>
        <p:txBody>
          <a:bodyPr anchor="ctr">
            <a:normAutofit/>
          </a:bodyPr>
          <a:lstStyle>
            <a:lvl1pPr defTabSz="2218888">
              <a:defRPr sz="7700" b="0" spc="-200">
                <a:solidFill>
                  <a:srgbClr val="5E5E5E"/>
                </a:solidFill>
                <a:latin typeface="Avenir Next Regular"/>
                <a:ea typeface="Avenir Next Regular"/>
                <a:cs typeface="Avenir Next Regular"/>
                <a:sym typeface="Avenir Next Regular"/>
              </a:defRPr>
            </a:lvl1pPr>
          </a:lstStyle>
          <a:p>
            <a:pPr algn="ctr"/>
            <a:r>
              <a:rPr lang="en-GB" sz="6000" kern="1200" dirty="0">
                <a:solidFill>
                  <a:prstClr val="black"/>
                </a:solidFill>
                <a:latin typeface="Times New Roman" panose="02020603050405020304" pitchFamily="18" charset="0"/>
                <a:ea typeface="+mn-ea"/>
                <a:cs typeface="+mn-cs"/>
              </a:rPr>
              <a:t>The RC strongly recommends the following:</a:t>
            </a:r>
            <a:endParaRPr lang="en-US" sz="6000" dirty="0">
              <a:solidFill>
                <a:schemeClr val="bg2"/>
              </a:solidFill>
            </a:endParaRPr>
          </a:p>
        </p:txBody>
      </p:sp>
      <p:pic>
        <p:nvPicPr>
          <p:cNvPr id="175" name="Picture 3" descr="Picture 3"/>
          <p:cNvPicPr>
            <a:picLocks noChangeAspect="1"/>
          </p:cNvPicPr>
          <p:nvPr/>
        </p:nvPicPr>
        <p:blipFill>
          <a:blip r:embed="rId2"/>
          <a:stretch>
            <a:fillRect/>
          </a:stretch>
        </p:blipFill>
        <p:spPr>
          <a:xfrm>
            <a:off x="18990" y="49192"/>
            <a:ext cx="3027803" cy="1770883"/>
          </a:xfrm>
          <a:prstGeom prst="rect">
            <a:avLst/>
          </a:prstGeom>
          <a:ln w="12700">
            <a:miter lim="400000"/>
          </a:ln>
        </p:spPr>
      </p:pic>
      <p:pic>
        <p:nvPicPr>
          <p:cNvPr id="176" name="Linea Linea" descr="Linea Linea"/>
          <p:cNvPicPr>
            <a:picLocks noChangeAspect="1"/>
          </p:cNvPicPr>
          <p:nvPr/>
        </p:nvPicPr>
        <p:blipFill>
          <a:blip r:embed="rId3"/>
          <a:stretch>
            <a:fillRect/>
          </a:stretch>
        </p:blipFill>
        <p:spPr>
          <a:xfrm>
            <a:off x="-93945" y="1743141"/>
            <a:ext cx="24485602" cy="101602"/>
          </a:xfrm>
          <a:prstGeom prst="rect">
            <a:avLst/>
          </a:prstGeom>
          <a:ln w="12700">
            <a:miter lim="400000"/>
          </a:ln>
        </p:spPr>
      </p:pic>
      <p:pic>
        <p:nvPicPr>
          <p:cNvPr id="178" name="Linea Linea" descr="Linea Linea"/>
          <p:cNvPicPr>
            <a:picLocks noChangeAspect="1"/>
          </p:cNvPicPr>
          <p:nvPr/>
        </p:nvPicPr>
        <p:blipFill>
          <a:blip r:embed="rId4"/>
          <a:stretch>
            <a:fillRect/>
          </a:stretch>
        </p:blipFill>
        <p:spPr>
          <a:xfrm>
            <a:off x="-402978" y="13015920"/>
            <a:ext cx="24409402" cy="25402"/>
          </a:xfrm>
          <a:prstGeom prst="rect">
            <a:avLst/>
          </a:prstGeom>
          <a:ln w="12700">
            <a:miter lim="400000"/>
          </a:ln>
        </p:spPr>
      </p:pic>
      <p:pic>
        <p:nvPicPr>
          <p:cNvPr id="179" name="Picture 7" descr="Picture 7"/>
          <p:cNvPicPr>
            <a:picLocks noChangeAspect="1"/>
          </p:cNvPicPr>
          <p:nvPr/>
        </p:nvPicPr>
        <p:blipFill>
          <a:blip r:embed="rId5"/>
          <a:stretch>
            <a:fillRect/>
          </a:stretch>
        </p:blipFill>
        <p:spPr>
          <a:xfrm>
            <a:off x="20988204" y="202323"/>
            <a:ext cx="2992283" cy="1285608"/>
          </a:xfrm>
          <a:prstGeom prst="rect">
            <a:avLst/>
          </a:prstGeom>
          <a:ln w="12700">
            <a:miter lim="400000"/>
          </a:ln>
        </p:spPr>
      </p:pic>
      <p:sp>
        <p:nvSpPr>
          <p:cNvPr id="180" name="Slide Number Placeholder 1"/>
          <p:cNvSpPr txBox="1">
            <a:spLocks noGrp="1"/>
          </p:cNvSpPr>
          <p:nvPr>
            <p:ph type="sldNum" sz="quarter" idx="2"/>
          </p:nvPr>
        </p:nvSpPr>
        <p:spPr>
          <a:xfrm>
            <a:off x="12065050" y="13080999"/>
            <a:ext cx="241403" cy="374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12</a:t>
            </a:fld>
            <a:endParaRPr/>
          </a:p>
        </p:txBody>
      </p:sp>
      <p:sp>
        <p:nvSpPr>
          <p:cNvPr id="3" name="TextBox 2">
            <a:extLst>
              <a:ext uri="{FF2B5EF4-FFF2-40B4-BE49-F238E27FC236}">
                <a16:creationId xmlns:a16="http://schemas.microsoft.com/office/drawing/2014/main" id="{7AF5C969-D23D-FEF3-64A1-4508D334D286}"/>
              </a:ext>
            </a:extLst>
          </p:cNvPr>
          <p:cNvSpPr txBox="1"/>
          <p:nvPr/>
        </p:nvSpPr>
        <p:spPr>
          <a:xfrm>
            <a:off x="1532891" y="1940099"/>
            <a:ext cx="20607972" cy="10864513"/>
          </a:xfrm>
          <a:prstGeom prst="rect">
            <a:avLst/>
          </a:prstGeom>
          <a:noFill/>
        </p:spPr>
        <p:txBody>
          <a:bodyPr wrap="square">
            <a:spAutoFit/>
          </a:bodyPr>
          <a:lstStyle/>
          <a:p>
            <a:pPr algn="just" defTabSz="914400" hangingPunct="1"/>
            <a:endParaRPr lang="en-IT" sz="2800" kern="1200" dirty="0">
              <a:solidFill>
                <a:prstClr val="black"/>
              </a:solidFill>
              <a:latin typeface="Times New Roman" panose="02020603050405020304" pitchFamily="18" charset="0"/>
              <a:ea typeface="+mn-ea"/>
              <a:cs typeface="+mn-cs"/>
            </a:endParaRPr>
          </a:p>
          <a:p>
            <a:pPr algn="just" defTabSz="914400" hangingPunct="1"/>
            <a:r>
              <a:rPr lang="en-GB" sz="2800" kern="1200" dirty="0">
                <a:solidFill>
                  <a:srgbClr val="0070C0"/>
                </a:solidFill>
                <a:latin typeface="Times New Roman" panose="02020603050405020304" pitchFamily="18" charset="0"/>
                <a:ea typeface="+mn-ea"/>
                <a:cs typeface="+mn-cs"/>
              </a:rPr>
              <a:t>Allocate sufficient time to create a preliminary, but complete version of the Technical Design Report (TDR),</a:t>
            </a:r>
            <a:r>
              <a:rPr lang="en-US" sz="2800" kern="1200" dirty="0">
                <a:solidFill>
                  <a:srgbClr val="0070C0"/>
                </a:solidFill>
                <a:latin typeface="Times New Roman" panose="02020603050405020304" pitchFamily="18" charset="0"/>
                <a:ea typeface="+mn-ea"/>
                <a:cs typeface="+mn-cs"/>
              </a:rPr>
              <a:t> </a:t>
            </a:r>
            <a:r>
              <a:rPr lang="en-GB" sz="2800" kern="1200" dirty="0">
                <a:solidFill>
                  <a:srgbClr val="0070C0"/>
                </a:solidFill>
                <a:latin typeface="Times New Roman" panose="02020603050405020304" pitchFamily="18" charset="0"/>
                <a:ea typeface="+mn-ea"/>
                <a:cs typeface="+mn-cs"/>
              </a:rPr>
              <a:t>focusing on establishing key parameters for consistency checks, and identifying areas that need attention</a:t>
            </a:r>
            <a:r>
              <a:rPr lang="en-US" sz="2800" kern="1200" dirty="0">
                <a:solidFill>
                  <a:srgbClr val="0070C0"/>
                </a:solidFill>
                <a:latin typeface="Times New Roman" panose="02020603050405020304" pitchFamily="18" charset="0"/>
                <a:ea typeface="+mn-ea"/>
                <a:cs typeface="+mn-cs"/>
              </a:rPr>
              <a:t> </a:t>
            </a:r>
            <a:r>
              <a:rPr lang="en-GB" sz="2800" kern="1200" dirty="0">
                <a:solidFill>
                  <a:srgbClr val="0070C0"/>
                </a:solidFill>
                <a:latin typeface="Times New Roman" panose="02020603050405020304" pitchFamily="18" charset="0"/>
                <a:ea typeface="+mn-ea"/>
                <a:cs typeface="+mn-cs"/>
              </a:rPr>
              <a:t>before reaching the “TDR released” milestone.</a:t>
            </a:r>
            <a:r>
              <a:rPr lang="en-GB" sz="2800" kern="1200" dirty="0">
                <a:solidFill>
                  <a:prstClr val="black"/>
                </a:solidFill>
                <a:latin typeface="Times New Roman" panose="02020603050405020304" pitchFamily="18" charset="0"/>
                <a:ea typeface="+mn-ea"/>
                <a:cs typeface="+mn-cs"/>
              </a:rPr>
              <a:t> By complete, we mean that all chapters shall contain the</a:t>
            </a:r>
            <a:r>
              <a:rPr lang="en-US" sz="2800" kern="1200" dirty="0">
                <a:solidFill>
                  <a:prstClr val="black"/>
                </a:solidFill>
                <a:latin typeface="Times New Roman" panose="02020603050405020304" pitchFamily="18" charset="0"/>
                <a:ea typeface="+mn-ea"/>
                <a:cs typeface="+mn-cs"/>
              </a:rPr>
              <a:t> </a:t>
            </a:r>
            <a:r>
              <a:rPr lang="en-GB" sz="2800" kern="1200" dirty="0">
                <a:solidFill>
                  <a:prstClr val="black"/>
                </a:solidFill>
                <a:latin typeface="Times New Roman" panose="02020603050405020304" pitchFamily="18" charset="0"/>
                <a:ea typeface="+mn-ea"/>
                <a:cs typeface="+mn-cs"/>
              </a:rPr>
              <a:t>list of target parameters and the expected performances that will be included in the final TDR version, as</a:t>
            </a:r>
            <a:r>
              <a:rPr lang="en-US" sz="2800" kern="1200" dirty="0">
                <a:solidFill>
                  <a:prstClr val="black"/>
                </a:solidFill>
                <a:latin typeface="Times New Roman" panose="02020603050405020304" pitchFamily="18" charset="0"/>
                <a:ea typeface="+mn-ea"/>
                <a:cs typeface="+mn-cs"/>
              </a:rPr>
              <a:t> </a:t>
            </a:r>
            <a:r>
              <a:rPr lang="en-GB" sz="2800" kern="1200" dirty="0">
                <a:solidFill>
                  <a:prstClr val="black"/>
                </a:solidFill>
                <a:latin typeface="Times New Roman" panose="02020603050405020304" pitchFamily="18" charset="0"/>
                <a:ea typeface="+mn-ea"/>
                <a:cs typeface="+mn-cs"/>
              </a:rPr>
              <a:t>well as their current status and next steps. </a:t>
            </a:r>
          </a:p>
          <a:p>
            <a:pPr algn="just" defTabSz="914400" hangingPunct="1"/>
            <a:endParaRPr lang="en-IT" sz="2800" kern="1200" dirty="0">
              <a:solidFill>
                <a:prstClr val="black"/>
              </a:solidFill>
              <a:latin typeface="Times New Roman" panose="02020603050405020304" pitchFamily="18" charset="0"/>
              <a:ea typeface="+mn-ea"/>
              <a:cs typeface="+mn-cs"/>
            </a:endParaRPr>
          </a:p>
          <a:p>
            <a:pPr marL="514350" indent="-514350" algn="just" defTabSz="914400" hangingPunct="1">
              <a:buFont typeface="+mj-lt"/>
              <a:buAutoNum type="arabicPeriod"/>
            </a:pPr>
            <a:r>
              <a:rPr lang="en-GB" sz="2800" kern="1200" dirty="0">
                <a:solidFill>
                  <a:srgbClr val="0070C0"/>
                </a:solidFill>
                <a:latin typeface="Times New Roman" panose="02020603050405020304" pitchFamily="18" charset="0"/>
                <a:ea typeface="+mn-ea"/>
                <a:cs typeface="+mn-cs"/>
              </a:rPr>
              <a:t>Initial Drafting of TDR: </a:t>
            </a:r>
            <a:r>
              <a:rPr lang="en-GB" sz="2800" kern="1200" dirty="0">
                <a:solidFill>
                  <a:prstClr val="black"/>
                </a:solidFill>
                <a:latin typeface="Times New Roman" panose="02020603050405020304" pitchFamily="18" charset="0"/>
                <a:ea typeface="+mn-ea"/>
                <a:cs typeface="+mn-cs"/>
              </a:rPr>
              <a:t>This objective emphasizes the importance of creating an initial draft of the</a:t>
            </a:r>
            <a:r>
              <a:rPr lang="en-US" sz="2800" kern="1200" dirty="0">
                <a:solidFill>
                  <a:prstClr val="black"/>
                </a:solidFill>
                <a:latin typeface="Times New Roman" panose="02020603050405020304" pitchFamily="18" charset="0"/>
                <a:ea typeface="+mn-ea"/>
                <a:cs typeface="+mn-cs"/>
              </a:rPr>
              <a:t> </a:t>
            </a:r>
            <a:r>
              <a:rPr lang="en-GB" sz="2800" kern="1200" dirty="0">
                <a:solidFill>
                  <a:prstClr val="black"/>
                </a:solidFill>
                <a:latin typeface="Times New Roman" panose="02020603050405020304" pitchFamily="18" charset="0"/>
                <a:ea typeface="+mn-ea"/>
                <a:cs typeface="+mn-cs"/>
              </a:rPr>
              <a:t>TDR. This step is crucial, as it sets the foundation for reaching the TDR milestones. By drafting</a:t>
            </a:r>
            <a:r>
              <a:rPr lang="en-US" sz="2800" kern="1200" dirty="0">
                <a:solidFill>
                  <a:prstClr val="black"/>
                </a:solidFill>
                <a:latin typeface="Times New Roman" panose="02020603050405020304" pitchFamily="18" charset="0"/>
                <a:ea typeface="+mn-ea"/>
                <a:cs typeface="+mn-cs"/>
              </a:rPr>
              <a:t> </a:t>
            </a:r>
            <a:r>
              <a:rPr lang="en-GB" sz="2800" kern="1200" dirty="0">
                <a:solidFill>
                  <a:prstClr val="black"/>
                </a:solidFill>
                <a:latin typeface="Times New Roman" panose="02020603050405020304" pitchFamily="18" charset="0"/>
                <a:ea typeface="+mn-ea"/>
                <a:cs typeface="+mn-cs"/>
              </a:rPr>
              <a:t>the TDR, one can identify the main parameters and ensure coherence across different aspects of the</a:t>
            </a:r>
            <a:r>
              <a:rPr lang="en-US" sz="2800" kern="1200" dirty="0">
                <a:solidFill>
                  <a:prstClr val="black"/>
                </a:solidFill>
                <a:latin typeface="Times New Roman" panose="02020603050405020304" pitchFamily="18" charset="0"/>
                <a:ea typeface="+mn-ea"/>
                <a:cs typeface="+mn-cs"/>
              </a:rPr>
              <a:t> </a:t>
            </a:r>
            <a:r>
              <a:rPr lang="en-GB" sz="2800" kern="1200" dirty="0">
                <a:solidFill>
                  <a:prstClr val="black"/>
                </a:solidFill>
                <a:latin typeface="Times New Roman" panose="02020603050405020304" pitchFamily="18" charset="0"/>
                <a:ea typeface="+mn-ea"/>
                <a:cs typeface="+mn-cs"/>
              </a:rPr>
              <a:t>project. This initial draft acts as a baseline for future developments.</a:t>
            </a:r>
          </a:p>
          <a:p>
            <a:pPr marL="514350" indent="-514350" algn="just" defTabSz="914400" hangingPunct="1">
              <a:buFont typeface="+mj-lt"/>
              <a:buAutoNum type="arabicPeriod"/>
            </a:pPr>
            <a:endParaRPr lang="en-IT" sz="2800" kern="1200" dirty="0">
              <a:solidFill>
                <a:prstClr val="black"/>
              </a:solidFill>
              <a:latin typeface="Times New Roman" panose="02020603050405020304" pitchFamily="18" charset="0"/>
              <a:ea typeface="+mn-ea"/>
              <a:cs typeface="+mn-cs"/>
            </a:endParaRPr>
          </a:p>
          <a:p>
            <a:pPr marL="514350" indent="-514350" algn="just" defTabSz="914400" hangingPunct="1">
              <a:buFont typeface="+mj-lt"/>
              <a:buAutoNum type="arabicPeriod"/>
            </a:pPr>
            <a:r>
              <a:rPr lang="en-GB" sz="2800" kern="1200" dirty="0">
                <a:solidFill>
                  <a:prstClr val="black"/>
                </a:solidFill>
                <a:latin typeface="Times New Roman" panose="02020603050405020304" pitchFamily="18" charset="0"/>
                <a:ea typeface="+mn-ea"/>
                <a:cs typeface="+mn-cs"/>
              </a:rPr>
              <a:t> </a:t>
            </a:r>
            <a:r>
              <a:rPr lang="en-GB" sz="2800" kern="1200" dirty="0">
                <a:solidFill>
                  <a:srgbClr val="0070C0"/>
                </a:solidFill>
                <a:latin typeface="Times New Roman" panose="02020603050405020304" pitchFamily="18" charset="0"/>
                <a:ea typeface="+mn-ea"/>
                <a:cs typeface="+mn-cs"/>
              </a:rPr>
              <a:t>Identifying Gaps and Milestones: </a:t>
            </a:r>
            <a:r>
              <a:rPr lang="en-GB" sz="2800" kern="1200" dirty="0">
                <a:solidFill>
                  <a:prstClr val="black"/>
                </a:solidFill>
                <a:latin typeface="Times New Roman" panose="02020603050405020304" pitchFamily="18" charset="0"/>
                <a:ea typeface="+mn-ea"/>
                <a:cs typeface="+mn-cs"/>
              </a:rPr>
              <a:t>The process of drafting the TDR helps in identifying gaps that need</a:t>
            </a:r>
            <a:r>
              <a:rPr lang="en-US" sz="2800" kern="1200" dirty="0">
                <a:solidFill>
                  <a:prstClr val="black"/>
                </a:solidFill>
                <a:latin typeface="Times New Roman" panose="02020603050405020304" pitchFamily="18" charset="0"/>
                <a:ea typeface="+mn-ea"/>
                <a:cs typeface="+mn-cs"/>
              </a:rPr>
              <a:t> </a:t>
            </a:r>
            <a:r>
              <a:rPr lang="en-GB" sz="2800" kern="1200" dirty="0">
                <a:solidFill>
                  <a:prstClr val="black"/>
                </a:solidFill>
                <a:latin typeface="Times New Roman" panose="02020603050405020304" pitchFamily="18" charset="0"/>
                <a:ea typeface="+mn-ea"/>
                <a:cs typeface="+mn-cs"/>
              </a:rPr>
              <a:t>to be addressed before reaching the TDR released milestone. This is a proactive approach to project</a:t>
            </a:r>
            <a:r>
              <a:rPr lang="en-US" sz="2800" kern="1200" dirty="0">
                <a:solidFill>
                  <a:prstClr val="black"/>
                </a:solidFill>
                <a:latin typeface="Times New Roman" panose="02020603050405020304" pitchFamily="18" charset="0"/>
                <a:ea typeface="+mn-ea"/>
                <a:cs typeface="+mn-cs"/>
              </a:rPr>
              <a:t> </a:t>
            </a:r>
            <a:r>
              <a:rPr lang="en-GB" sz="2800" kern="1200" dirty="0">
                <a:solidFill>
                  <a:prstClr val="black"/>
                </a:solidFill>
                <a:latin typeface="Times New Roman" panose="02020603050405020304" pitchFamily="18" charset="0"/>
                <a:ea typeface="+mn-ea"/>
                <a:cs typeface="+mn-cs"/>
              </a:rPr>
              <a:t>management, allowing for the early detection of potential issues or areas that require more attention.</a:t>
            </a:r>
          </a:p>
          <a:p>
            <a:pPr marL="514350" indent="-514350" algn="just" defTabSz="914400" hangingPunct="1">
              <a:buFont typeface="+mj-lt"/>
              <a:buAutoNum type="arabicPeriod"/>
            </a:pPr>
            <a:endParaRPr lang="en-IT" sz="2800" kern="1200" dirty="0">
              <a:solidFill>
                <a:prstClr val="black"/>
              </a:solidFill>
              <a:latin typeface="Times New Roman" panose="02020603050405020304" pitchFamily="18" charset="0"/>
              <a:ea typeface="+mn-ea"/>
              <a:cs typeface="+mn-cs"/>
            </a:endParaRPr>
          </a:p>
          <a:p>
            <a:pPr marL="514350" indent="-514350" algn="just" defTabSz="914400" hangingPunct="1">
              <a:buFont typeface="+mj-lt"/>
              <a:buAutoNum type="arabicPeriod"/>
            </a:pPr>
            <a:r>
              <a:rPr lang="en-GB" sz="2800" kern="1200" dirty="0">
                <a:solidFill>
                  <a:prstClr val="black"/>
                </a:solidFill>
                <a:latin typeface="Times New Roman" panose="02020603050405020304" pitchFamily="18" charset="0"/>
                <a:ea typeface="+mn-ea"/>
                <a:cs typeface="+mn-cs"/>
              </a:rPr>
              <a:t> </a:t>
            </a:r>
            <a:r>
              <a:rPr lang="en-GB" sz="2800" kern="1200" dirty="0">
                <a:solidFill>
                  <a:srgbClr val="0070C0"/>
                </a:solidFill>
                <a:latin typeface="Times New Roman" panose="02020603050405020304" pitchFamily="18" charset="0"/>
                <a:ea typeface="+mn-ea"/>
                <a:cs typeface="+mn-cs"/>
              </a:rPr>
              <a:t>Defining Priorities for the Next 12 Months: </a:t>
            </a:r>
            <a:r>
              <a:rPr lang="en-GB" sz="2800" kern="1200" dirty="0">
                <a:solidFill>
                  <a:prstClr val="black"/>
                </a:solidFill>
                <a:latin typeface="Times New Roman" panose="02020603050405020304" pitchFamily="18" charset="0"/>
                <a:ea typeface="+mn-ea"/>
                <a:cs typeface="+mn-cs"/>
              </a:rPr>
              <a:t>With the initial draft in place, it becomes easier to define</a:t>
            </a:r>
            <a:r>
              <a:rPr lang="en-US" sz="2800" kern="1200" dirty="0">
                <a:solidFill>
                  <a:prstClr val="black"/>
                </a:solidFill>
                <a:latin typeface="Times New Roman" panose="02020603050405020304" pitchFamily="18" charset="0"/>
                <a:ea typeface="+mn-ea"/>
                <a:cs typeface="+mn-cs"/>
              </a:rPr>
              <a:t> </a:t>
            </a:r>
            <a:r>
              <a:rPr lang="en-GB" sz="2800" kern="1200" dirty="0">
                <a:solidFill>
                  <a:prstClr val="black"/>
                </a:solidFill>
                <a:latin typeface="Times New Roman" panose="02020603050405020304" pitchFamily="18" charset="0"/>
                <a:ea typeface="+mn-ea"/>
                <a:cs typeface="+mn-cs"/>
              </a:rPr>
              <a:t>priorities for the upcoming year. This involves determining which aspects of the TDR need more focus</a:t>
            </a:r>
            <a:r>
              <a:rPr lang="en-US" sz="2800" kern="1200" dirty="0">
                <a:solidFill>
                  <a:prstClr val="black"/>
                </a:solidFill>
                <a:latin typeface="Times New Roman" panose="02020603050405020304" pitchFamily="18" charset="0"/>
                <a:ea typeface="+mn-ea"/>
                <a:cs typeface="+mn-cs"/>
              </a:rPr>
              <a:t> </a:t>
            </a:r>
            <a:r>
              <a:rPr lang="en-GB" sz="2800" kern="1200" dirty="0">
                <a:solidFill>
                  <a:prstClr val="black"/>
                </a:solidFill>
                <a:latin typeface="Times New Roman" panose="02020603050405020304" pitchFamily="18" charset="0"/>
                <a:ea typeface="+mn-ea"/>
                <a:cs typeface="+mn-cs"/>
              </a:rPr>
              <a:t>and resources, ensuring that the project stays on track and aligns with the overall objectives.</a:t>
            </a:r>
          </a:p>
          <a:p>
            <a:pPr marL="514350" indent="-514350" algn="just" defTabSz="914400" hangingPunct="1">
              <a:buFont typeface="+mj-lt"/>
              <a:buAutoNum type="arabicPeriod"/>
            </a:pPr>
            <a:endParaRPr lang="en-IT" sz="2800" kern="1200" dirty="0">
              <a:solidFill>
                <a:prstClr val="black"/>
              </a:solidFill>
              <a:latin typeface="Times New Roman" panose="02020603050405020304" pitchFamily="18" charset="0"/>
              <a:ea typeface="+mn-ea"/>
              <a:cs typeface="+mn-cs"/>
            </a:endParaRPr>
          </a:p>
          <a:p>
            <a:pPr marL="514350" indent="-514350" algn="just" defTabSz="914400" hangingPunct="1">
              <a:buFont typeface="+mj-lt"/>
              <a:buAutoNum type="arabicPeriod"/>
            </a:pPr>
            <a:r>
              <a:rPr lang="en-GB" sz="2800" kern="1200" dirty="0">
                <a:solidFill>
                  <a:prstClr val="black"/>
                </a:solidFill>
                <a:latin typeface="Times New Roman" panose="02020603050405020304" pitchFamily="18" charset="0"/>
                <a:ea typeface="+mn-ea"/>
                <a:cs typeface="+mn-cs"/>
              </a:rPr>
              <a:t> </a:t>
            </a:r>
            <a:r>
              <a:rPr lang="en-GB" sz="2800" kern="1200" dirty="0">
                <a:solidFill>
                  <a:srgbClr val="FF0000"/>
                </a:solidFill>
                <a:latin typeface="Times New Roman" panose="02020603050405020304" pitchFamily="18" charset="0"/>
                <a:ea typeface="+mn-ea"/>
                <a:cs typeface="+mn-cs"/>
              </a:rPr>
              <a:t>Planning Reviews on Specific Topics:</a:t>
            </a:r>
            <a:r>
              <a:rPr lang="en-GB" sz="2800" kern="1200" dirty="0">
                <a:solidFill>
                  <a:prstClr val="black"/>
                </a:solidFill>
                <a:latin typeface="Times New Roman" panose="02020603050405020304" pitchFamily="18" charset="0"/>
                <a:ea typeface="+mn-ea"/>
                <a:cs typeface="+mn-cs"/>
              </a:rPr>
              <a:t> This objective suggests planning targeted reviews on specific</a:t>
            </a:r>
            <a:r>
              <a:rPr lang="en-US" sz="2800" kern="1200" dirty="0">
                <a:solidFill>
                  <a:prstClr val="black"/>
                </a:solidFill>
                <a:latin typeface="Times New Roman" panose="02020603050405020304" pitchFamily="18" charset="0"/>
                <a:ea typeface="+mn-ea"/>
                <a:cs typeface="+mn-cs"/>
              </a:rPr>
              <a:t> </a:t>
            </a:r>
            <a:r>
              <a:rPr lang="en-GB" sz="2800" kern="1200" dirty="0">
                <a:solidFill>
                  <a:prstClr val="black"/>
                </a:solidFill>
                <a:latin typeface="Times New Roman" panose="02020603050405020304" pitchFamily="18" charset="0"/>
                <a:ea typeface="+mn-ea"/>
                <a:cs typeface="+mn-cs"/>
              </a:rPr>
              <a:t>topics. This is an effective way to deep-dive into particular areas of the TDR that might be complex</a:t>
            </a:r>
            <a:r>
              <a:rPr lang="en-US" sz="2800" kern="1200" dirty="0">
                <a:solidFill>
                  <a:prstClr val="black"/>
                </a:solidFill>
                <a:latin typeface="Times New Roman" panose="02020603050405020304" pitchFamily="18" charset="0"/>
                <a:ea typeface="+mn-ea"/>
                <a:cs typeface="+mn-cs"/>
              </a:rPr>
              <a:t> </a:t>
            </a:r>
            <a:r>
              <a:rPr lang="en-GB" sz="2800" kern="1200" dirty="0">
                <a:solidFill>
                  <a:prstClr val="black"/>
                </a:solidFill>
                <a:latin typeface="Times New Roman" panose="02020603050405020304" pitchFamily="18" charset="0"/>
                <a:ea typeface="+mn-ea"/>
                <a:cs typeface="+mn-cs"/>
              </a:rPr>
              <a:t>or require additional expertise. These reviews can provide valuable insights and contribute to the</a:t>
            </a:r>
            <a:r>
              <a:rPr lang="en-US" sz="2800" kern="1200" dirty="0">
                <a:solidFill>
                  <a:prstClr val="black"/>
                </a:solidFill>
                <a:latin typeface="Times New Roman" panose="02020603050405020304" pitchFamily="18" charset="0"/>
                <a:ea typeface="+mn-ea"/>
                <a:cs typeface="+mn-cs"/>
              </a:rPr>
              <a:t> </a:t>
            </a:r>
            <a:r>
              <a:rPr lang="en-GB" sz="2800" kern="1200" dirty="0">
                <a:solidFill>
                  <a:prstClr val="black"/>
                </a:solidFill>
                <a:latin typeface="Times New Roman" panose="02020603050405020304" pitchFamily="18" charset="0"/>
                <a:ea typeface="+mn-ea"/>
                <a:cs typeface="+mn-cs"/>
              </a:rPr>
              <a:t>refinement of the TDR. Status Report by June 2024 on Preliminary TDR.</a:t>
            </a:r>
          </a:p>
          <a:p>
            <a:pPr marL="514350" indent="-514350" algn="just" defTabSz="914400" hangingPunct="1">
              <a:buFont typeface="+mj-lt"/>
              <a:buAutoNum type="arabicPeriod"/>
            </a:pPr>
            <a:endParaRPr lang="en-IT" sz="2800" kern="1200" dirty="0">
              <a:solidFill>
                <a:prstClr val="black"/>
              </a:solidFill>
              <a:latin typeface="Times New Roman" panose="02020603050405020304" pitchFamily="18" charset="0"/>
              <a:ea typeface="+mn-ea"/>
              <a:cs typeface="+mn-cs"/>
            </a:endParaRPr>
          </a:p>
          <a:p>
            <a:pPr marL="514350" indent="-514350" algn="just" defTabSz="914400" hangingPunct="1">
              <a:buFont typeface="+mj-lt"/>
              <a:buAutoNum type="arabicPeriod"/>
            </a:pPr>
            <a:r>
              <a:rPr lang="en-GB" sz="2800" kern="1200" dirty="0">
                <a:solidFill>
                  <a:prstClr val="black"/>
                </a:solidFill>
                <a:latin typeface="Times New Roman" panose="02020603050405020304" pitchFamily="18" charset="0"/>
                <a:ea typeface="+mn-ea"/>
                <a:cs typeface="+mn-cs"/>
              </a:rPr>
              <a:t> Finally, the recommendation proposes having a Status Report by June 2024 directly based on the</a:t>
            </a:r>
            <a:r>
              <a:rPr lang="en-US" sz="2800" kern="1200" dirty="0">
                <a:solidFill>
                  <a:prstClr val="black"/>
                </a:solidFill>
                <a:latin typeface="Times New Roman" panose="02020603050405020304" pitchFamily="18" charset="0"/>
                <a:ea typeface="+mn-ea"/>
                <a:cs typeface="+mn-cs"/>
              </a:rPr>
              <a:t> </a:t>
            </a:r>
            <a:r>
              <a:rPr lang="en-GB" sz="2800" kern="1200" dirty="0">
                <a:solidFill>
                  <a:prstClr val="black"/>
                </a:solidFill>
                <a:latin typeface="Times New Roman" panose="02020603050405020304" pitchFamily="18" charset="0"/>
                <a:ea typeface="+mn-ea"/>
                <a:cs typeface="+mn-cs"/>
              </a:rPr>
              <a:t>preliminary TDR document. This deadline serves as a checkpoint to assess the progress made on the</a:t>
            </a:r>
            <a:r>
              <a:rPr lang="en-US" sz="2800" kern="1200" dirty="0">
                <a:solidFill>
                  <a:prstClr val="black"/>
                </a:solidFill>
                <a:latin typeface="Times New Roman" panose="02020603050405020304" pitchFamily="18" charset="0"/>
                <a:ea typeface="+mn-ea"/>
                <a:cs typeface="+mn-cs"/>
              </a:rPr>
              <a:t> </a:t>
            </a:r>
            <a:r>
              <a:rPr lang="en-GB" sz="2800" kern="1200" dirty="0">
                <a:solidFill>
                  <a:prstClr val="black"/>
                </a:solidFill>
                <a:latin typeface="Times New Roman" panose="02020603050405020304" pitchFamily="18" charset="0"/>
                <a:ea typeface="+mn-ea"/>
                <a:cs typeface="+mn-cs"/>
              </a:rPr>
              <a:t>TDR. It ensures that the project is moving forward as planned and allows for adjustments if necessary.</a:t>
            </a:r>
          </a:p>
        </p:txBody>
      </p:sp>
    </p:spTree>
    <p:extLst>
      <p:ext uri="{BB962C8B-B14F-4D97-AF65-F5344CB8AC3E}">
        <p14:creationId xmlns:p14="http://schemas.microsoft.com/office/powerpoint/2010/main" val="64105632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 name="Picture 3" descr="Picture 3"/>
          <p:cNvPicPr>
            <a:picLocks noChangeAspect="1"/>
          </p:cNvPicPr>
          <p:nvPr/>
        </p:nvPicPr>
        <p:blipFill>
          <a:blip r:embed="rId2"/>
          <a:stretch>
            <a:fillRect/>
          </a:stretch>
        </p:blipFill>
        <p:spPr>
          <a:xfrm>
            <a:off x="18990" y="49192"/>
            <a:ext cx="3027803" cy="1770883"/>
          </a:xfrm>
          <a:prstGeom prst="rect">
            <a:avLst/>
          </a:prstGeom>
          <a:ln w="12700">
            <a:miter lim="400000"/>
          </a:ln>
        </p:spPr>
      </p:pic>
      <p:pic>
        <p:nvPicPr>
          <p:cNvPr id="277" name="Linea Linea" descr="Linea Linea"/>
          <p:cNvPicPr>
            <a:picLocks noChangeAspect="1"/>
          </p:cNvPicPr>
          <p:nvPr/>
        </p:nvPicPr>
        <p:blipFill>
          <a:blip r:embed="rId3"/>
          <a:stretch>
            <a:fillRect/>
          </a:stretch>
        </p:blipFill>
        <p:spPr>
          <a:xfrm>
            <a:off x="-93945" y="1743141"/>
            <a:ext cx="24485602" cy="101602"/>
          </a:xfrm>
          <a:prstGeom prst="rect">
            <a:avLst/>
          </a:prstGeom>
          <a:ln w="12700">
            <a:miter lim="400000"/>
          </a:ln>
        </p:spPr>
      </p:pic>
      <p:pic>
        <p:nvPicPr>
          <p:cNvPr id="278" name="Linea Linea" descr="Linea Linea"/>
          <p:cNvPicPr>
            <a:picLocks noChangeAspect="1"/>
          </p:cNvPicPr>
          <p:nvPr/>
        </p:nvPicPr>
        <p:blipFill>
          <a:blip r:embed="rId4"/>
          <a:stretch>
            <a:fillRect/>
          </a:stretch>
        </p:blipFill>
        <p:spPr>
          <a:xfrm>
            <a:off x="-402978" y="13015920"/>
            <a:ext cx="24409402" cy="25402"/>
          </a:xfrm>
          <a:prstGeom prst="rect">
            <a:avLst/>
          </a:prstGeom>
          <a:ln w="12700">
            <a:miter lim="400000"/>
          </a:ln>
        </p:spPr>
      </p:pic>
      <p:pic>
        <p:nvPicPr>
          <p:cNvPr id="279" name="Picture 7" descr="Picture 7"/>
          <p:cNvPicPr>
            <a:picLocks noChangeAspect="1"/>
          </p:cNvPicPr>
          <p:nvPr/>
        </p:nvPicPr>
        <p:blipFill>
          <a:blip r:embed="rId5"/>
          <a:stretch>
            <a:fillRect/>
          </a:stretch>
        </p:blipFill>
        <p:spPr>
          <a:xfrm>
            <a:off x="20988204" y="202323"/>
            <a:ext cx="2992283" cy="1285608"/>
          </a:xfrm>
          <a:prstGeom prst="rect">
            <a:avLst/>
          </a:prstGeom>
          <a:ln w="12700">
            <a:miter lim="400000"/>
          </a:ln>
        </p:spPr>
      </p:pic>
      <p:sp>
        <p:nvSpPr>
          <p:cNvPr id="280" name="Slide Number Placeholder 1"/>
          <p:cNvSpPr txBox="1">
            <a:spLocks noGrp="1"/>
          </p:cNvSpPr>
          <p:nvPr>
            <p:ph type="sldNum" sz="quarter" idx="2"/>
          </p:nvPr>
        </p:nvSpPr>
        <p:spPr>
          <a:xfrm>
            <a:off x="12001499" y="13080998"/>
            <a:ext cx="368504" cy="3746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marR="0" lvl="0" indent="0" algn="ctr" defTabSz="584200" rtl="0" eaLnBrk="1" fontAlgn="auto" latinLnBrk="0" hangingPunct="0">
              <a:lnSpc>
                <a:spcPct val="100000"/>
              </a:lnSpc>
              <a:spcBef>
                <a:spcPts val="0"/>
              </a:spcBef>
              <a:spcAft>
                <a:spcPts val="0"/>
              </a:spcAft>
              <a:buClrTx/>
              <a:buSzTx/>
              <a:buFontTx/>
              <a:buNone/>
              <a:tabLst/>
              <a:defRPr/>
            </a:pPr>
            <a:fld id="{86CB4B4D-7CA3-9044-876B-883B54F8677D}" type="slidenum">
              <a:rPr kumimoji="0" sz="18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pPr marL="0" marR="0" lvl="0" indent="0" algn="ctr" defTabSz="584200" rtl="0" eaLnBrk="1" fontAlgn="auto" latinLnBrk="0" hangingPunct="0">
                <a:lnSpc>
                  <a:spcPct val="100000"/>
                </a:lnSpc>
                <a:spcBef>
                  <a:spcPts val="0"/>
                </a:spcBef>
                <a:spcAft>
                  <a:spcPts val="0"/>
                </a:spcAft>
                <a:buClrTx/>
                <a:buSzTx/>
                <a:buFontTx/>
                <a:buNone/>
                <a:tabLst/>
                <a:defRPr/>
              </a:pPr>
              <a:t>13</a:t>
            </a:fld>
            <a:endParaRPr kumimoji="0" sz="18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p:txBody>
      </p:sp>
      <p:sp>
        <p:nvSpPr>
          <p:cNvPr id="281" name="TDR Review Committee, 26/10/2021.                                                                                                                                                                         Antonio Falone"/>
          <p:cNvSpPr txBox="1"/>
          <p:nvPr/>
        </p:nvSpPr>
        <p:spPr>
          <a:xfrm>
            <a:off x="117418" y="13130221"/>
            <a:ext cx="4564310" cy="5343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lvl1pPr algn="l" defTabSz="825500">
              <a:defRPr sz="2900">
                <a:latin typeface="DIN Alternate Bold"/>
                <a:ea typeface="DIN Alternate Bold"/>
                <a:cs typeface="DIN Alternate Bold"/>
                <a:sym typeface="DIN Alternate Bold"/>
              </a:defRPr>
            </a:lvl1pPr>
          </a:lstStyle>
          <a:p>
            <a:pPr marL="0" marR="0" lvl="0" indent="0" algn="l" defTabSz="825500" rtl="0" eaLnBrk="1" fontAlgn="auto" latinLnBrk="0" hangingPunct="0">
              <a:lnSpc>
                <a:spcPct val="100000"/>
              </a:lnSpc>
              <a:spcBef>
                <a:spcPts val="0"/>
              </a:spcBef>
              <a:spcAft>
                <a:spcPts val="0"/>
              </a:spcAft>
              <a:buClrTx/>
              <a:buSzTx/>
              <a:buFontTx/>
              <a:buNone/>
              <a:tabLst/>
              <a:defRPr/>
            </a:pPr>
            <a:r>
              <a:rPr kumimoji="0" sz="2900" b="0" i="0" u="none" strike="noStrike" kern="0" cap="none" spc="0" normalizeH="0" baseline="0" noProof="0">
                <a:ln>
                  <a:noFill/>
                </a:ln>
                <a:solidFill>
                  <a:srgbClr val="5E5E5E"/>
                </a:solidFill>
                <a:effectLst/>
                <a:uLnTx/>
                <a:uFillTx/>
                <a:latin typeface="DIN Alternate Bold"/>
                <a:sym typeface="DIN Alternate Bold"/>
              </a:rPr>
              <a:t>Sci-Com 27/05/2024</a:t>
            </a:r>
          </a:p>
        </p:txBody>
      </p:sp>
      <p:sp>
        <p:nvSpPr>
          <p:cNvPr id="282" name="Outline"/>
          <p:cNvSpPr txBox="1">
            <a:spLocks noGrp="1"/>
          </p:cNvSpPr>
          <p:nvPr>
            <p:ph type="title"/>
          </p:nvPr>
        </p:nvSpPr>
        <p:spPr>
          <a:xfrm>
            <a:off x="3188967" y="274546"/>
            <a:ext cx="18473330" cy="1433165"/>
          </a:xfrm>
          <a:prstGeom prst="rect">
            <a:avLst/>
          </a:prstGeom>
        </p:spPr>
        <p:txBody>
          <a:bodyPr anchor="ctr"/>
          <a:lstStyle>
            <a:lvl1pPr defTabSz="2218888">
              <a:defRPr sz="7700" b="0" spc="-200">
                <a:solidFill>
                  <a:srgbClr val="5E5E5E"/>
                </a:solidFill>
                <a:latin typeface="Avenir Next Regular"/>
                <a:ea typeface="Avenir Next Regular"/>
                <a:cs typeface="Avenir Next Regular"/>
                <a:sym typeface="Avenir Next Regular"/>
              </a:defRPr>
            </a:lvl1pPr>
          </a:lstStyle>
          <a:p>
            <a:r>
              <a:t>EuPRAXIA baseline updating</a:t>
            </a:r>
          </a:p>
        </p:txBody>
      </p:sp>
      <p:pic>
        <p:nvPicPr>
          <p:cNvPr id="283" name="filmato-incollato.png" descr="filmato-incollato.png"/>
          <p:cNvPicPr>
            <a:picLocks noChangeAspect="1"/>
          </p:cNvPicPr>
          <p:nvPr/>
        </p:nvPicPr>
        <p:blipFill>
          <a:blip r:embed="rId6"/>
          <a:stretch>
            <a:fillRect/>
          </a:stretch>
        </p:blipFill>
        <p:spPr>
          <a:xfrm>
            <a:off x="1538551" y="1651000"/>
            <a:ext cx="21774162" cy="12095379"/>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Outline"/>
          <p:cNvSpPr txBox="1">
            <a:spLocks noGrp="1"/>
          </p:cNvSpPr>
          <p:nvPr>
            <p:ph type="title"/>
          </p:nvPr>
        </p:nvSpPr>
        <p:spPr>
          <a:xfrm>
            <a:off x="3188967" y="274546"/>
            <a:ext cx="18473330" cy="1433165"/>
          </a:xfrm>
          <a:prstGeom prst="rect">
            <a:avLst/>
          </a:prstGeom>
        </p:spPr>
        <p:txBody>
          <a:bodyPr anchor="ctr">
            <a:normAutofit/>
          </a:bodyPr>
          <a:lstStyle>
            <a:lvl1pPr defTabSz="2218888">
              <a:defRPr sz="7700" b="0" spc="-200">
                <a:solidFill>
                  <a:srgbClr val="5E5E5E"/>
                </a:solidFill>
                <a:latin typeface="Avenir Next Regular"/>
                <a:ea typeface="Avenir Next Regular"/>
                <a:cs typeface="Avenir Next Regular"/>
                <a:sym typeface="Avenir Next Regular"/>
              </a:defRPr>
            </a:lvl1pPr>
          </a:lstStyle>
          <a:p>
            <a:pPr algn="ctr"/>
            <a:r>
              <a:rPr lang="en-US"/>
              <a:t>TDR Status</a:t>
            </a:r>
          </a:p>
        </p:txBody>
      </p:sp>
      <p:pic>
        <p:nvPicPr>
          <p:cNvPr id="175" name="Picture 3" descr="Picture 3"/>
          <p:cNvPicPr>
            <a:picLocks noChangeAspect="1"/>
          </p:cNvPicPr>
          <p:nvPr/>
        </p:nvPicPr>
        <p:blipFill>
          <a:blip r:embed="rId2"/>
          <a:stretch>
            <a:fillRect/>
          </a:stretch>
        </p:blipFill>
        <p:spPr>
          <a:xfrm>
            <a:off x="18990" y="49192"/>
            <a:ext cx="3027803" cy="1770883"/>
          </a:xfrm>
          <a:prstGeom prst="rect">
            <a:avLst/>
          </a:prstGeom>
          <a:ln w="12700">
            <a:miter lim="400000"/>
          </a:ln>
        </p:spPr>
      </p:pic>
      <p:pic>
        <p:nvPicPr>
          <p:cNvPr id="176" name="Linea Linea" descr="Linea Linea"/>
          <p:cNvPicPr>
            <a:picLocks noChangeAspect="1"/>
          </p:cNvPicPr>
          <p:nvPr/>
        </p:nvPicPr>
        <p:blipFill>
          <a:blip r:embed="rId3"/>
          <a:stretch>
            <a:fillRect/>
          </a:stretch>
        </p:blipFill>
        <p:spPr>
          <a:xfrm>
            <a:off x="-93945" y="1743141"/>
            <a:ext cx="24485602" cy="101602"/>
          </a:xfrm>
          <a:prstGeom prst="rect">
            <a:avLst/>
          </a:prstGeom>
          <a:ln w="12700">
            <a:miter lim="400000"/>
          </a:ln>
        </p:spPr>
      </p:pic>
      <p:pic>
        <p:nvPicPr>
          <p:cNvPr id="178" name="Linea Linea" descr="Linea Linea"/>
          <p:cNvPicPr>
            <a:picLocks noChangeAspect="1"/>
          </p:cNvPicPr>
          <p:nvPr/>
        </p:nvPicPr>
        <p:blipFill>
          <a:blip r:embed="rId4"/>
          <a:stretch>
            <a:fillRect/>
          </a:stretch>
        </p:blipFill>
        <p:spPr>
          <a:xfrm>
            <a:off x="-402978" y="13015920"/>
            <a:ext cx="24409402" cy="25402"/>
          </a:xfrm>
          <a:prstGeom prst="rect">
            <a:avLst/>
          </a:prstGeom>
          <a:ln w="12700">
            <a:miter lim="400000"/>
          </a:ln>
        </p:spPr>
      </p:pic>
      <p:pic>
        <p:nvPicPr>
          <p:cNvPr id="179" name="Picture 7" descr="Picture 7"/>
          <p:cNvPicPr>
            <a:picLocks noChangeAspect="1"/>
          </p:cNvPicPr>
          <p:nvPr/>
        </p:nvPicPr>
        <p:blipFill>
          <a:blip r:embed="rId5"/>
          <a:stretch>
            <a:fillRect/>
          </a:stretch>
        </p:blipFill>
        <p:spPr>
          <a:xfrm>
            <a:off x="20988204" y="202323"/>
            <a:ext cx="2992283" cy="1285608"/>
          </a:xfrm>
          <a:prstGeom prst="rect">
            <a:avLst/>
          </a:prstGeom>
          <a:ln w="12700">
            <a:miter lim="400000"/>
          </a:ln>
        </p:spPr>
      </p:pic>
      <p:sp>
        <p:nvSpPr>
          <p:cNvPr id="180" name="Slide Number Placeholder 1"/>
          <p:cNvSpPr txBox="1">
            <a:spLocks noGrp="1"/>
          </p:cNvSpPr>
          <p:nvPr>
            <p:ph type="sldNum" sz="quarter" idx="2"/>
          </p:nvPr>
        </p:nvSpPr>
        <p:spPr>
          <a:xfrm>
            <a:off x="12065050" y="13080999"/>
            <a:ext cx="241403" cy="3746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14</a:t>
            </a:fld>
            <a:endParaRPr/>
          </a:p>
        </p:txBody>
      </p:sp>
      <p:sp>
        <p:nvSpPr>
          <p:cNvPr id="3" name="TextBox 2">
            <a:extLst>
              <a:ext uri="{FF2B5EF4-FFF2-40B4-BE49-F238E27FC236}">
                <a16:creationId xmlns:a16="http://schemas.microsoft.com/office/drawing/2014/main" id="{E6DA04BB-0FCC-56C5-26AB-25FC5B8A359E}"/>
              </a:ext>
            </a:extLst>
          </p:cNvPr>
          <p:cNvSpPr txBox="1"/>
          <p:nvPr/>
        </p:nvSpPr>
        <p:spPr>
          <a:xfrm>
            <a:off x="-252496" y="13110661"/>
            <a:ext cx="9552054"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sz="2400">
                <a:effectLst/>
                <a:hlinkClick r:id="rId6"/>
              </a:rPr>
              <a:t>https://www.overleaf.com/6441975428vfsgmvpctmph#ebe5ff</a:t>
            </a:r>
            <a:endParaRPr lang="en-US"/>
          </a:p>
        </p:txBody>
      </p:sp>
      <p:pic>
        <p:nvPicPr>
          <p:cNvPr id="4" name="Picture 3">
            <a:extLst>
              <a:ext uri="{FF2B5EF4-FFF2-40B4-BE49-F238E27FC236}">
                <a16:creationId xmlns:a16="http://schemas.microsoft.com/office/drawing/2014/main" id="{C5451795-DE85-8B9A-4F31-7C290E18F1D8}"/>
              </a:ext>
            </a:extLst>
          </p:cNvPr>
          <p:cNvPicPr>
            <a:picLocks noChangeAspect="1"/>
          </p:cNvPicPr>
          <p:nvPr/>
        </p:nvPicPr>
        <p:blipFill>
          <a:blip r:embed="rId7"/>
          <a:stretch>
            <a:fillRect/>
          </a:stretch>
        </p:blipFill>
        <p:spPr>
          <a:xfrm>
            <a:off x="403513" y="2426516"/>
            <a:ext cx="7167362" cy="10058400"/>
          </a:xfrm>
          <a:prstGeom prst="rect">
            <a:avLst/>
          </a:prstGeom>
        </p:spPr>
      </p:pic>
      <p:pic>
        <p:nvPicPr>
          <p:cNvPr id="11" name="Picture 10">
            <a:extLst>
              <a:ext uri="{FF2B5EF4-FFF2-40B4-BE49-F238E27FC236}">
                <a16:creationId xmlns:a16="http://schemas.microsoft.com/office/drawing/2014/main" id="{98D7E67D-79B7-139D-03E5-C0B61229ED88}"/>
              </a:ext>
            </a:extLst>
          </p:cNvPr>
          <p:cNvPicPr>
            <a:picLocks noChangeAspect="1"/>
          </p:cNvPicPr>
          <p:nvPr/>
        </p:nvPicPr>
        <p:blipFill>
          <a:blip r:embed="rId8"/>
          <a:stretch>
            <a:fillRect/>
          </a:stretch>
        </p:blipFill>
        <p:spPr>
          <a:xfrm>
            <a:off x="7915523" y="2560140"/>
            <a:ext cx="7772400" cy="6420678"/>
          </a:xfrm>
          <a:prstGeom prst="rect">
            <a:avLst/>
          </a:prstGeom>
          <a:ln>
            <a:solidFill>
              <a:srgbClr val="0070C0"/>
            </a:solidFill>
          </a:ln>
        </p:spPr>
      </p:pic>
      <p:grpSp>
        <p:nvGrpSpPr>
          <p:cNvPr id="15" name="Group 14">
            <a:extLst>
              <a:ext uri="{FF2B5EF4-FFF2-40B4-BE49-F238E27FC236}">
                <a16:creationId xmlns:a16="http://schemas.microsoft.com/office/drawing/2014/main" id="{3D114933-131D-74F4-47DF-50082A993BDB}"/>
              </a:ext>
            </a:extLst>
          </p:cNvPr>
          <p:cNvGrpSpPr/>
          <p:nvPr/>
        </p:nvGrpSpPr>
        <p:grpSpPr>
          <a:xfrm>
            <a:off x="15140723" y="5527714"/>
            <a:ext cx="9250934" cy="7488206"/>
            <a:chOff x="18040815" y="3538692"/>
            <a:chExt cx="7645400" cy="6188600"/>
          </a:xfrm>
        </p:grpSpPr>
        <p:pic>
          <p:nvPicPr>
            <p:cNvPr id="16" name="Picture 15">
              <a:extLst>
                <a:ext uri="{FF2B5EF4-FFF2-40B4-BE49-F238E27FC236}">
                  <a16:creationId xmlns:a16="http://schemas.microsoft.com/office/drawing/2014/main" id="{E8795832-FEC5-2F40-ECB5-A86E890E906B}"/>
                </a:ext>
              </a:extLst>
            </p:cNvPr>
            <p:cNvPicPr>
              <a:picLocks noChangeAspect="1"/>
            </p:cNvPicPr>
            <p:nvPr/>
          </p:nvPicPr>
          <p:blipFill rotWithShape="1">
            <a:blip r:embed="rId9"/>
            <a:srcRect b="59377"/>
            <a:stretch/>
          </p:blipFill>
          <p:spPr>
            <a:xfrm>
              <a:off x="18040815" y="3538692"/>
              <a:ext cx="7645400" cy="3523708"/>
            </a:xfrm>
            <a:prstGeom prst="rect">
              <a:avLst/>
            </a:prstGeom>
            <a:ln>
              <a:solidFill>
                <a:srgbClr val="0070C0"/>
              </a:solidFill>
            </a:ln>
          </p:spPr>
        </p:pic>
        <p:pic>
          <p:nvPicPr>
            <p:cNvPr id="17" name="Picture 16">
              <a:extLst>
                <a:ext uri="{FF2B5EF4-FFF2-40B4-BE49-F238E27FC236}">
                  <a16:creationId xmlns:a16="http://schemas.microsoft.com/office/drawing/2014/main" id="{E8403ABB-A7A6-572D-2064-7AA4A4F14A11}"/>
                </a:ext>
              </a:extLst>
            </p:cNvPr>
            <p:cNvPicPr>
              <a:picLocks noChangeAspect="1"/>
            </p:cNvPicPr>
            <p:nvPr/>
          </p:nvPicPr>
          <p:blipFill rotWithShape="1">
            <a:blip r:embed="rId9"/>
            <a:srcRect t="68123"/>
            <a:stretch/>
          </p:blipFill>
          <p:spPr>
            <a:xfrm>
              <a:off x="18040815" y="6962292"/>
              <a:ext cx="7645400" cy="2765000"/>
            </a:xfrm>
            <a:prstGeom prst="rect">
              <a:avLst/>
            </a:prstGeom>
            <a:ln>
              <a:solidFill>
                <a:srgbClr val="0070C0"/>
              </a:solidFill>
            </a:ln>
          </p:spPr>
        </p:pic>
      </p:grpSp>
    </p:spTree>
    <p:extLst>
      <p:ext uri="{BB962C8B-B14F-4D97-AF65-F5344CB8AC3E}">
        <p14:creationId xmlns:p14="http://schemas.microsoft.com/office/powerpoint/2010/main" val="353931402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Outline"/>
          <p:cNvSpPr txBox="1">
            <a:spLocks noGrp="1"/>
          </p:cNvSpPr>
          <p:nvPr>
            <p:ph type="title"/>
          </p:nvPr>
        </p:nvSpPr>
        <p:spPr>
          <a:xfrm>
            <a:off x="3188967" y="274546"/>
            <a:ext cx="18473330" cy="1433165"/>
          </a:xfrm>
          <a:prstGeom prst="rect">
            <a:avLst/>
          </a:prstGeom>
        </p:spPr>
        <p:txBody>
          <a:bodyPr anchor="ctr">
            <a:normAutofit/>
          </a:bodyPr>
          <a:lstStyle>
            <a:lvl1pPr defTabSz="2218888">
              <a:defRPr sz="7700" b="0" spc="-200">
                <a:solidFill>
                  <a:srgbClr val="5E5E5E"/>
                </a:solidFill>
                <a:latin typeface="Avenir Next Regular"/>
                <a:ea typeface="Avenir Next Regular"/>
                <a:cs typeface="Avenir Next Regular"/>
                <a:sym typeface="Avenir Next Regular"/>
              </a:defRPr>
            </a:lvl1pPr>
          </a:lstStyle>
          <a:p>
            <a:pPr algn="ctr"/>
            <a:r>
              <a:rPr lang="en-US"/>
              <a:t>TDR Status</a:t>
            </a:r>
          </a:p>
        </p:txBody>
      </p:sp>
      <p:pic>
        <p:nvPicPr>
          <p:cNvPr id="175" name="Picture 3" descr="Picture 3"/>
          <p:cNvPicPr>
            <a:picLocks noChangeAspect="1"/>
          </p:cNvPicPr>
          <p:nvPr/>
        </p:nvPicPr>
        <p:blipFill>
          <a:blip r:embed="rId2"/>
          <a:stretch>
            <a:fillRect/>
          </a:stretch>
        </p:blipFill>
        <p:spPr>
          <a:xfrm>
            <a:off x="18990" y="49192"/>
            <a:ext cx="3027803" cy="1770883"/>
          </a:xfrm>
          <a:prstGeom prst="rect">
            <a:avLst/>
          </a:prstGeom>
          <a:ln w="12700">
            <a:miter lim="400000"/>
          </a:ln>
        </p:spPr>
      </p:pic>
      <p:pic>
        <p:nvPicPr>
          <p:cNvPr id="176" name="Linea Linea" descr="Linea Linea"/>
          <p:cNvPicPr>
            <a:picLocks noChangeAspect="1"/>
          </p:cNvPicPr>
          <p:nvPr/>
        </p:nvPicPr>
        <p:blipFill>
          <a:blip r:embed="rId3"/>
          <a:stretch>
            <a:fillRect/>
          </a:stretch>
        </p:blipFill>
        <p:spPr>
          <a:xfrm>
            <a:off x="-93945" y="1743141"/>
            <a:ext cx="24485602" cy="101602"/>
          </a:xfrm>
          <a:prstGeom prst="rect">
            <a:avLst/>
          </a:prstGeom>
          <a:ln w="12700">
            <a:miter lim="400000"/>
          </a:ln>
        </p:spPr>
      </p:pic>
      <p:pic>
        <p:nvPicPr>
          <p:cNvPr id="178" name="Linea Linea" descr="Linea Linea"/>
          <p:cNvPicPr>
            <a:picLocks noChangeAspect="1"/>
          </p:cNvPicPr>
          <p:nvPr/>
        </p:nvPicPr>
        <p:blipFill>
          <a:blip r:embed="rId4"/>
          <a:stretch>
            <a:fillRect/>
          </a:stretch>
        </p:blipFill>
        <p:spPr>
          <a:xfrm>
            <a:off x="-402978" y="13015920"/>
            <a:ext cx="24409402" cy="25402"/>
          </a:xfrm>
          <a:prstGeom prst="rect">
            <a:avLst/>
          </a:prstGeom>
          <a:ln w="12700">
            <a:miter lim="400000"/>
          </a:ln>
        </p:spPr>
      </p:pic>
      <p:pic>
        <p:nvPicPr>
          <p:cNvPr id="179" name="Picture 7" descr="Picture 7"/>
          <p:cNvPicPr>
            <a:picLocks noChangeAspect="1"/>
          </p:cNvPicPr>
          <p:nvPr/>
        </p:nvPicPr>
        <p:blipFill>
          <a:blip r:embed="rId5"/>
          <a:stretch>
            <a:fillRect/>
          </a:stretch>
        </p:blipFill>
        <p:spPr>
          <a:xfrm>
            <a:off x="20988204" y="202323"/>
            <a:ext cx="2992283" cy="1285608"/>
          </a:xfrm>
          <a:prstGeom prst="rect">
            <a:avLst/>
          </a:prstGeom>
          <a:ln w="12700">
            <a:miter lim="400000"/>
          </a:ln>
        </p:spPr>
      </p:pic>
      <p:sp>
        <p:nvSpPr>
          <p:cNvPr id="180" name="Slide Number Placeholder 1"/>
          <p:cNvSpPr txBox="1">
            <a:spLocks noGrp="1"/>
          </p:cNvSpPr>
          <p:nvPr>
            <p:ph type="sldNum" sz="quarter" idx="2"/>
          </p:nvPr>
        </p:nvSpPr>
        <p:spPr>
          <a:xfrm>
            <a:off x="12065050" y="13080999"/>
            <a:ext cx="241403" cy="374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15</a:t>
            </a:fld>
            <a:endParaRPr/>
          </a:p>
        </p:txBody>
      </p:sp>
      <p:sp>
        <p:nvSpPr>
          <p:cNvPr id="3" name="TextBox 2">
            <a:extLst>
              <a:ext uri="{FF2B5EF4-FFF2-40B4-BE49-F238E27FC236}">
                <a16:creationId xmlns:a16="http://schemas.microsoft.com/office/drawing/2014/main" id="{E6DA04BB-0FCC-56C5-26AB-25FC5B8A359E}"/>
              </a:ext>
            </a:extLst>
          </p:cNvPr>
          <p:cNvSpPr txBox="1"/>
          <p:nvPr/>
        </p:nvSpPr>
        <p:spPr>
          <a:xfrm>
            <a:off x="1266716" y="13144244"/>
            <a:ext cx="9552054"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sz="2400">
                <a:effectLst/>
                <a:hlinkClick r:id="rId6"/>
              </a:rPr>
              <a:t>https://www.overleaf.com/6441975428vfsgmvpctmph#ebe5ff</a:t>
            </a:r>
            <a:endParaRPr lang="en-US"/>
          </a:p>
        </p:txBody>
      </p:sp>
      <p:pic>
        <p:nvPicPr>
          <p:cNvPr id="2" name="Picture 1">
            <a:extLst>
              <a:ext uri="{FF2B5EF4-FFF2-40B4-BE49-F238E27FC236}">
                <a16:creationId xmlns:a16="http://schemas.microsoft.com/office/drawing/2014/main" id="{D0B3DFBD-BC24-36DC-FA7F-F3E2AA3571F4}"/>
              </a:ext>
            </a:extLst>
          </p:cNvPr>
          <p:cNvPicPr>
            <a:picLocks noChangeAspect="1"/>
          </p:cNvPicPr>
          <p:nvPr/>
        </p:nvPicPr>
        <p:blipFill>
          <a:blip r:embed="rId7"/>
          <a:stretch>
            <a:fillRect/>
          </a:stretch>
        </p:blipFill>
        <p:spPr>
          <a:xfrm>
            <a:off x="10818770" y="2446492"/>
            <a:ext cx="12876754" cy="7350366"/>
          </a:xfrm>
          <a:prstGeom prst="rect">
            <a:avLst/>
          </a:prstGeom>
        </p:spPr>
      </p:pic>
      <p:pic>
        <p:nvPicPr>
          <p:cNvPr id="5" name="Picture 4">
            <a:extLst>
              <a:ext uri="{FF2B5EF4-FFF2-40B4-BE49-F238E27FC236}">
                <a16:creationId xmlns:a16="http://schemas.microsoft.com/office/drawing/2014/main" id="{CD8AAA91-0D0B-BD8C-4DE7-83352399B4F5}"/>
              </a:ext>
            </a:extLst>
          </p:cNvPr>
          <p:cNvPicPr>
            <a:picLocks noChangeAspect="1"/>
          </p:cNvPicPr>
          <p:nvPr/>
        </p:nvPicPr>
        <p:blipFill rotWithShape="1">
          <a:blip r:embed="rId8"/>
          <a:srcRect l="1" r="16365"/>
          <a:stretch/>
        </p:blipFill>
        <p:spPr>
          <a:xfrm>
            <a:off x="1532892" y="1874917"/>
            <a:ext cx="9100274" cy="11003971"/>
          </a:xfrm>
          <a:prstGeom prst="rect">
            <a:avLst/>
          </a:prstGeom>
          <a:ln>
            <a:solidFill>
              <a:schemeClr val="tx1"/>
            </a:solidFill>
          </a:ln>
        </p:spPr>
      </p:pic>
      <p:sp>
        <p:nvSpPr>
          <p:cNvPr id="7" name="TextBox 6">
            <a:extLst>
              <a:ext uri="{FF2B5EF4-FFF2-40B4-BE49-F238E27FC236}">
                <a16:creationId xmlns:a16="http://schemas.microsoft.com/office/drawing/2014/main" id="{AE48CCCD-10D4-9989-49CB-0989C16380A2}"/>
              </a:ext>
            </a:extLst>
          </p:cNvPr>
          <p:cNvSpPr txBox="1"/>
          <p:nvPr/>
        </p:nvSpPr>
        <p:spPr>
          <a:xfrm>
            <a:off x="12932291" y="12014428"/>
            <a:ext cx="9552054"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R="0" algn="just" defTabSz="2438337" rtl="0" fontAlgn="auto" latinLnBrk="0" hangingPunct="0">
              <a:lnSpc>
                <a:spcPct val="100000"/>
              </a:lnSpc>
              <a:spcBef>
                <a:spcPts val="0"/>
              </a:spcBef>
              <a:spcAft>
                <a:spcPts val="0"/>
              </a:spcAft>
              <a:buClrTx/>
              <a:buSzTx/>
              <a:tabLst/>
            </a:pPr>
            <a:r>
              <a:rPr lang="en-US" sz="3600" dirty="0">
                <a:solidFill>
                  <a:srgbClr val="0070C0"/>
                </a:solidFill>
                <a:latin typeface="Times New Roman" panose="02020603050405020304" pitchFamily="18" charset="0"/>
                <a:cs typeface="Times New Roman" panose="02020603050405020304" pitchFamily="18" charset="0"/>
              </a:rPr>
              <a:t>Many thanks to Fabio Villa for his editorial effort</a:t>
            </a:r>
            <a:endParaRPr kumimoji="0" lang="en-US" sz="3600" b="0" u="none" strike="noStrike" cap="none" spc="0" normalizeH="0" baseline="0" dirty="0">
              <a:ln>
                <a:noFill/>
              </a:ln>
              <a:solidFill>
                <a:srgbClr val="0070C0"/>
              </a:solidFill>
              <a:effectLst/>
              <a:uFillTx/>
              <a:latin typeface="Times New Roman" panose="02020603050405020304" pitchFamily="18" charset="0"/>
              <a:cs typeface="Times New Roman" panose="02020603050405020304" pitchFamily="18" charset="0"/>
              <a:sym typeface="Helvetica Neue"/>
            </a:endParaRPr>
          </a:p>
        </p:txBody>
      </p:sp>
    </p:spTree>
    <p:extLst>
      <p:ext uri="{BB962C8B-B14F-4D97-AF65-F5344CB8AC3E}">
        <p14:creationId xmlns:p14="http://schemas.microsoft.com/office/powerpoint/2010/main" val="304083003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Outline"/>
          <p:cNvSpPr txBox="1">
            <a:spLocks noGrp="1"/>
          </p:cNvSpPr>
          <p:nvPr>
            <p:ph type="title"/>
          </p:nvPr>
        </p:nvSpPr>
        <p:spPr>
          <a:xfrm>
            <a:off x="3188967" y="274546"/>
            <a:ext cx="18473330" cy="1433165"/>
          </a:xfrm>
          <a:prstGeom prst="rect">
            <a:avLst/>
          </a:prstGeom>
        </p:spPr>
        <p:txBody>
          <a:bodyPr anchor="ctr">
            <a:normAutofit/>
          </a:bodyPr>
          <a:lstStyle>
            <a:lvl1pPr defTabSz="2218888">
              <a:defRPr sz="7700" b="0" spc="-200">
                <a:solidFill>
                  <a:srgbClr val="5E5E5E"/>
                </a:solidFill>
                <a:latin typeface="Avenir Next Regular"/>
                <a:ea typeface="Avenir Next Regular"/>
                <a:cs typeface="Avenir Next Regular"/>
                <a:sym typeface="Avenir Next Regular"/>
              </a:defRPr>
            </a:lvl1pPr>
          </a:lstStyle>
          <a:p>
            <a:pPr algn="ctr"/>
            <a:r>
              <a:rPr lang="en-US" dirty="0">
                <a:solidFill>
                  <a:schemeClr val="bg2"/>
                </a:solidFill>
              </a:rPr>
              <a:t>Next Steps</a:t>
            </a:r>
          </a:p>
        </p:txBody>
      </p:sp>
      <p:pic>
        <p:nvPicPr>
          <p:cNvPr id="175" name="Picture 3" descr="Picture 3"/>
          <p:cNvPicPr>
            <a:picLocks noChangeAspect="1"/>
          </p:cNvPicPr>
          <p:nvPr/>
        </p:nvPicPr>
        <p:blipFill>
          <a:blip r:embed="rId2"/>
          <a:stretch>
            <a:fillRect/>
          </a:stretch>
        </p:blipFill>
        <p:spPr>
          <a:xfrm>
            <a:off x="18990" y="49192"/>
            <a:ext cx="3027803" cy="1770883"/>
          </a:xfrm>
          <a:prstGeom prst="rect">
            <a:avLst/>
          </a:prstGeom>
          <a:ln w="12700">
            <a:miter lim="400000"/>
          </a:ln>
        </p:spPr>
      </p:pic>
      <p:pic>
        <p:nvPicPr>
          <p:cNvPr id="176" name="Linea Linea" descr="Linea Linea"/>
          <p:cNvPicPr>
            <a:picLocks noChangeAspect="1"/>
          </p:cNvPicPr>
          <p:nvPr/>
        </p:nvPicPr>
        <p:blipFill>
          <a:blip r:embed="rId3"/>
          <a:stretch>
            <a:fillRect/>
          </a:stretch>
        </p:blipFill>
        <p:spPr>
          <a:xfrm>
            <a:off x="-93945" y="1743141"/>
            <a:ext cx="24485602" cy="101602"/>
          </a:xfrm>
          <a:prstGeom prst="rect">
            <a:avLst/>
          </a:prstGeom>
          <a:ln w="12700">
            <a:miter lim="400000"/>
          </a:ln>
        </p:spPr>
      </p:pic>
      <p:pic>
        <p:nvPicPr>
          <p:cNvPr id="178" name="Linea Linea" descr="Linea Linea"/>
          <p:cNvPicPr>
            <a:picLocks noChangeAspect="1"/>
          </p:cNvPicPr>
          <p:nvPr/>
        </p:nvPicPr>
        <p:blipFill>
          <a:blip r:embed="rId4"/>
          <a:stretch>
            <a:fillRect/>
          </a:stretch>
        </p:blipFill>
        <p:spPr>
          <a:xfrm>
            <a:off x="-402978" y="13015920"/>
            <a:ext cx="24409402" cy="25402"/>
          </a:xfrm>
          <a:prstGeom prst="rect">
            <a:avLst/>
          </a:prstGeom>
          <a:ln w="12700">
            <a:miter lim="400000"/>
          </a:ln>
        </p:spPr>
      </p:pic>
      <p:pic>
        <p:nvPicPr>
          <p:cNvPr id="179" name="Picture 7" descr="Picture 7"/>
          <p:cNvPicPr>
            <a:picLocks noChangeAspect="1"/>
          </p:cNvPicPr>
          <p:nvPr/>
        </p:nvPicPr>
        <p:blipFill>
          <a:blip r:embed="rId5"/>
          <a:stretch>
            <a:fillRect/>
          </a:stretch>
        </p:blipFill>
        <p:spPr>
          <a:xfrm>
            <a:off x="20988204" y="202323"/>
            <a:ext cx="2992283" cy="1285608"/>
          </a:xfrm>
          <a:prstGeom prst="rect">
            <a:avLst/>
          </a:prstGeom>
          <a:ln w="12700">
            <a:miter lim="400000"/>
          </a:ln>
        </p:spPr>
      </p:pic>
      <p:sp>
        <p:nvSpPr>
          <p:cNvPr id="180" name="Slide Number Placeholder 1"/>
          <p:cNvSpPr txBox="1">
            <a:spLocks noGrp="1"/>
          </p:cNvSpPr>
          <p:nvPr>
            <p:ph type="sldNum" sz="quarter" idx="2"/>
          </p:nvPr>
        </p:nvSpPr>
        <p:spPr>
          <a:xfrm>
            <a:off x="12065050" y="13080999"/>
            <a:ext cx="241403" cy="3746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16</a:t>
            </a:fld>
            <a:endParaRPr/>
          </a:p>
        </p:txBody>
      </p:sp>
      <p:sp>
        <p:nvSpPr>
          <p:cNvPr id="6" name="TextBox 5">
            <a:extLst>
              <a:ext uri="{FF2B5EF4-FFF2-40B4-BE49-F238E27FC236}">
                <a16:creationId xmlns:a16="http://schemas.microsoft.com/office/drawing/2014/main" id="{39C65331-008D-328A-D8C4-29AD10A1392E}"/>
              </a:ext>
            </a:extLst>
          </p:cNvPr>
          <p:cNvSpPr txBox="1"/>
          <p:nvPr/>
        </p:nvSpPr>
        <p:spPr>
          <a:xfrm>
            <a:off x="411408" y="3224052"/>
            <a:ext cx="23548686" cy="84125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857250" marR="0" indent="-857250" algn="just" defTabSz="2438337" rtl="0" fontAlgn="auto" latinLnBrk="0" hangingPunct="0">
              <a:lnSpc>
                <a:spcPct val="100000"/>
              </a:lnSpc>
              <a:spcBef>
                <a:spcPts val="0"/>
              </a:spcBef>
              <a:spcAft>
                <a:spcPts val="0"/>
              </a:spcAft>
              <a:buClrTx/>
              <a:buSzTx/>
              <a:buFont typeface="Arial" panose="020B0604020202020204" pitchFamily="34" charset="0"/>
              <a:buChar char="•"/>
              <a:tabLst/>
            </a:pPr>
            <a:r>
              <a:rPr kumimoji="0" lang="en-US" sz="6000" b="0" i="0" u="none" strike="noStrike" cap="none" spc="0" normalizeH="0" baseline="0" dirty="0">
                <a:ln>
                  <a:noFill/>
                </a:ln>
                <a:solidFill>
                  <a:schemeClr val="bg2"/>
                </a:solidFill>
                <a:effectLst/>
                <a:uFillTx/>
                <a:latin typeface="Times New Roman" panose="02020603050405020304" pitchFamily="18" charset="0"/>
                <a:cs typeface="Times New Roman" panose="02020603050405020304" pitchFamily="18" charset="0"/>
                <a:sym typeface="Helvetica Neue"/>
              </a:rPr>
              <a:t>TDR Draft delivered by April 2025</a:t>
            </a:r>
          </a:p>
          <a:p>
            <a:pPr marL="857250" marR="0" indent="-857250" algn="just" defTabSz="2438337"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6000" b="0" i="0" u="none" strike="noStrike" cap="none" spc="0" normalizeH="0" baseline="0" dirty="0">
              <a:ln>
                <a:noFill/>
              </a:ln>
              <a:solidFill>
                <a:schemeClr val="bg2"/>
              </a:solidFill>
              <a:effectLst/>
              <a:uFillTx/>
              <a:latin typeface="Times New Roman" panose="02020603050405020304" pitchFamily="18" charset="0"/>
              <a:cs typeface="Times New Roman" panose="02020603050405020304" pitchFamily="18" charset="0"/>
              <a:sym typeface="Helvetica Neue"/>
            </a:endParaRPr>
          </a:p>
          <a:p>
            <a:pPr marL="857250" marR="0" indent="-857250" algn="just" defTabSz="2438337" rtl="0" fontAlgn="auto" latinLnBrk="0" hangingPunct="0">
              <a:lnSpc>
                <a:spcPct val="100000"/>
              </a:lnSpc>
              <a:spcBef>
                <a:spcPts val="0"/>
              </a:spcBef>
              <a:spcAft>
                <a:spcPts val="0"/>
              </a:spcAft>
              <a:buClrTx/>
              <a:buSzTx/>
              <a:buFont typeface="Arial" panose="020B0604020202020204" pitchFamily="34" charset="0"/>
              <a:buChar char="•"/>
              <a:tabLst/>
            </a:pPr>
            <a:r>
              <a:rPr kumimoji="0" lang="en-US" sz="6000" b="0" i="0" u="none" strike="noStrike" cap="none" spc="0" normalizeH="0" baseline="0" dirty="0">
                <a:ln>
                  <a:noFill/>
                </a:ln>
                <a:solidFill>
                  <a:schemeClr val="bg2"/>
                </a:solidFill>
                <a:effectLst/>
                <a:uFillTx/>
                <a:latin typeface="Times New Roman" panose="02020603050405020304" pitchFamily="18" charset="0"/>
                <a:cs typeface="Times New Roman" panose="02020603050405020304" pitchFamily="18" charset="0"/>
                <a:sym typeface="Helvetica Neue"/>
              </a:rPr>
              <a:t> Final TDR ready by October 2025</a:t>
            </a:r>
          </a:p>
          <a:p>
            <a:pPr marL="857250" marR="0" indent="-857250" algn="just" defTabSz="2438337" rtl="0" fontAlgn="auto" latinLnBrk="0" hangingPunct="0">
              <a:lnSpc>
                <a:spcPct val="100000"/>
              </a:lnSpc>
              <a:spcBef>
                <a:spcPts val="0"/>
              </a:spcBef>
              <a:spcAft>
                <a:spcPts val="0"/>
              </a:spcAft>
              <a:buClrTx/>
              <a:buSzTx/>
              <a:buFont typeface="Arial" panose="020B0604020202020204" pitchFamily="34" charset="0"/>
              <a:buChar char="•"/>
              <a:tabLst/>
            </a:pPr>
            <a:endParaRPr lang="en-US" sz="6000" dirty="0">
              <a:solidFill>
                <a:schemeClr val="bg2"/>
              </a:solidFill>
              <a:latin typeface="Times New Roman" panose="02020603050405020304" pitchFamily="18" charset="0"/>
              <a:cs typeface="Times New Roman" panose="02020603050405020304" pitchFamily="18" charset="0"/>
            </a:endParaRPr>
          </a:p>
          <a:p>
            <a:pPr marL="857250" marR="0" indent="-857250" algn="just" defTabSz="2438337" rtl="0" fontAlgn="auto" latinLnBrk="0" hangingPunct="0">
              <a:lnSpc>
                <a:spcPct val="100000"/>
              </a:lnSpc>
              <a:spcBef>
                <a:spcPts val="0"/>
              </a:spcBef>
              <a:spcAft>
                <a:spcPts val="0"/>
              </a:spcAft>
              <a:buClrTx/>
              <a:buSzTx/>
              <a:buFont typeface="Arial" panose="020B0604020202020204" pitchFamily="34" charset="0"/>
              <a:buChar char="•"/>
              <a:tabLst/>
            </a:pPr>
            <a:r>
              <a:rPr kumimoji="0" lang="en-US" sz="6000" b="0" i="0" u="none" strike="noStrike" cap="none" spc="0" normalizeH="0" baseline="0" dirty="0">
                <a:ln>
                  <a:noFill/>
                </a:ln>
                <a:solidFill>
                  <a:schemeClr val="bg2"/>
                </a:solidFill>
                <a:effectLst/>
                <a:uFillTx/>
                <a:latin typeface="Times New Roman" panose="02020603050405020304" pitchFamily="18" charset="0"/>
                <a:cs typeface="Times New Roman" panose="02020603050405020304" pitchFamily="18" charset="0"/>
                <a:sym typeface="Helvetica Neue"/>
              </a:rPr>
              <a:t>TDR Approval by the end of 2025</a:t>
            </a:r>
          </a:p>
          <a:p>
            <a:pPr marL="857250" marR="0" indent="-857250" algn="just" defTabSz="2438337" rtl="0" fontAlgn="auto" latinLnBrk="0" hangingPunct="0">
              <a:lnSpc>
                <a:spcPct val="100000"/>
              </a:lnSpc>
              <a:spcBef>
                <a:spcPts val="0"/>
              </a:spcBef>
              <a:spcAft>
                <a:spcPts val="0"/>
              </a:spcAft>
              <a:buClrTx/>
              <a:buSzTx/>
              <a:buFont typeface="Arial" panose="020B0604020202020204" pitchFamily="34" charset="0"/>
              <a:buChar char="•"/>
              <a:tabLst/>
            </a:pPr>
            <a:endParaRPr lang="en-US" sz="6000" dirty="0">
              <a:solidFill>
                <a:srgbClr val="0070C0"/>
              </a:solidFill>
              <a:latin typeface="Times New Roman" panose="02020603050405020304" pitchFamily="18" charset="0"/>
              <a:cs typeface="Times New Roman" panose="02020603050405020304" pitchFamily="18" charset="0"/>
            </a:endParaRPr>
          </a:p>
          <a:p>
            <a:pPr marL="857250" marR="0" indent="-857250" algn="just" defTabSz="2438337" rtl="0" fontAlgn="auto" latinLnBrk="0" hangingPunct="0">
              <a:lnSpc>
                <a:spcPct val="100000"/>
              </a:lnSpc>
              <a:spcBef>
                <a:spcPts val="0"/>
              </a:spcBef>
              <a:spcAft>
                <a:spcPts val="0"/>
              </a:spcAft>
              <a:buClrTx/>
              <a:buSzTx/>
              <a:buFont typeface="Arial" panose="020B0604020202020204" pitchFamily="34" charset="0"/>
              <a:buChar char="•"/>
              <a:tabLst/>
            </a:pPr>
            <a:r>
              <a:rPr lang="en-US" sz="6000" dirty="0">
                <a:solidFill>
                  <a:srgbClr val="0070C0"/>
                </a:solidFill>
                <a:latin typeface="Times New Roman" panose="02020603050405020304" pitchFamily="18" charset="0"/>
                <a:cs typeface="Times New Roman" panose="02020603050405020304" pitchFamily="18" charset="0"/>
              </a:rPr>
              <a:t>Procurement should start anyway beginning 2025 based on the design and tests completion  of well established components (ex: Injector, RF </a:t>
            </a:r>
            <a:r>
              <a:rPr lang="en-US" sz="6000" dirty="0" err="1">
                <a:solidFill>
                  <a:srgbClr val="0070C0"/>
                </a:solidFill>
                <a:latin typeface="Times New Roman" panose="02020603050405020304" pitchFamily="18" charset="0"/>
                <a:cs typeface="Times New Roman" panose="02020603050405020304" pitchFamily="18" charset="0"/>
              </a:rPr>
              <a:t>Linac</a:t>
            </a:r>
            <a:r>
              <a:rPr lang="en-US" sz="6000" dirty="0">
                <a:solidFill>
                  <a:srgbClr val="0070C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2719173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itle 1"/>
          <p:cNvSpPr txBox="1">
            <a:spLocks noGrp="1"/>
          </p:cNvSpPr>
          <p:nvPr>
            <p:ph type="title"/>
          </p:nvPr>
        </p:nvSpPr>
        <p:spPr>
          <a:xfrm>
            <a:off x="2066544" y="5305729"/>
            <a:ext cx="20729661" cy="2087709"/>
          </a:xfrm>
          <a:prstGeom prst="rect">
            <a:avLst/>
          </a:prstGeom>
        </p:spPr>
        <p:txBody>
          <a:bodyPr>
            <a:normAutofit/>
          </a:bodyPr>
          <a:lstStyle>
            <a:lvl1pPr>
              <a:defRPr sz="8600"/>
            </a:lvl1pPr>
          </a:lstStyle>
          <a:p>
            <a:pPr algn="ctr"/>
            <a:r>
              <a:rPr lang="en-US" dirty="0"/>
              <a:t>Thanks</a:t>
            </a:r>
            <a:endParaRPr dirty="0">
              <a:highlight>
                <a:srgbClr val="FFFF00"/>
              </a:highlight>
            </a:endParaRPr>
          </a:p>
        </p:txBody>
      </p:sp>
    </p:spTree>
    <p:extLst>
      <p:ext uri="{BB962C8B-B14F-4D97-AF65-F5344CB8AC3E}">
        <p14:creationId xmlns:p14="http://schemas.microsoft.com/office/powerpoint/2010/main" val="203515572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Outline"/>
          <p:cNvSpPr txBox="1">
            <a:spLocks noGrp="1"/>
          </p:cNvSpPr>
          <p:nvPr>
            <p:ph type="title"/>
          </p:nvPr>
        </p:nvSpPr>
        <p:spPr>
          <a:xfrm>
            <a:off x="3188967" y="274546"/>
            <a:ext cx="18473330" cy="1433165"/>
          </a:xfrm>
          <a:prstGeom prst="rect">
            <a:avLst/>
          </a:prstGeom>
        </p:spPr>
        <p:txBody>
          <a:bodyPr anchor="ctr"/>
          <a:lstStyle>
            <a:lvl1pPr defTabSz="2218888">
              <a:defRPr sz="7700" b="0" spc="-200">
                <a:solidFill>
                  <a:srgbClr val="5E5E5E"/>
                </a:solidFill>
                <a:latin typeface="Avenir Next Regular"/>
                <a:ea typeface="Avenir Next Regular"/>
                <a:cs typeface="Avenir Next Regular"/>
                <a:sym typeface="Avenir Next Regular"/>
              </a:defRPr>
            </a:lvl1pPr>
          </a:lstStyle>
          <a:p>
            <a:pPr algn="ctr"/>
            <a:r>
              <a:rPr lang="en-US"/>
              <a:t>Ciao </a:t>
            </a:r>
            <a:r>
              <a:rPr lang="en-US" err="1"/>
              <a:t>Siggi</a:t>
            </a:r>
            <a:r>
              <a:rPr lang="en-US"/>
              <a:t> e </a:t>
            </a:r>
            <a:r>
              <a:rPr lang="en-US" err="1"/>
              <a:t>Grazie</a:t>
            </a:r>
            <a:r>
              <a:rPr lang="en-US"/>
              <a:t> di </a:t>
            </a:r>
            <a:r>
              <a:rPr lang="en-US" err="1"/>
              <a:t>Tutto</a:t>
            </a:r>
            <a:r>
              <a:rPr lang="en-US"/>
              <a:t>!</a:t>
            </a:r>
            <a:endParaRPr/>
          </a:p>
        </p:txBody>
      </p:sp>
      <p:pic>
        <p:nvPicPr>
          <p:cNvPr id="175" name="Picture 3" descr="Picture 3"/>
          <p:cNvPicPr>
            <a:picLocks noChangeAspect="1"/>
          </p:cNvPicPr>
          <p:nvPr/>
        </p:nvPicPr>
        <p:blipFill>
          <a:blip r:embed="rId2"/>
          <a:stretch>
            <a:fillRect/>
          </a:stretch>
        </p:blipFill>
        <p:spPr>
          <a:xfrm>
            <a:off x="18990" y="49192"/>
            <a:ext cx="3027803" cy="1770883"/>
          </a:xfrm>
          <a:prstGeom prst="rect">
            <a:avLst/>
          </a:prstGeom>
          <a:ln w="12700">
            <a:miter lim="400000"/>
          </a:ln>
        </p:spPr>
      </p:pic>
      <p:pic>
        <p:nvPicPr>
          <p:cNvPr id="176" name="Linea Linea" descr="Linea Linea"/>
          <p:cNvPicPr>
            <a:picLocks noChangeAspect="1"/>
          </p:cNvPicPr>
          <p:nvPr/>
        </p:nvPicPr>
        <p:blipFill>
          <a:blip r:embed="rId3"/>
          <a:stretch>
            <a:fillRect/>
          </a:stretch>
        </p:blipFill>
        <p:spPr>
          <a:xfrm>
            <a:off x="-93945" y="1743141"/>
            <a:ext cx="24485602" cy="101602"/>
          </a:xfrm>
          <a:prstGeom prst="rect">
            <a:avLst/>
          </a:prstGeom>
          <a:ln w="12700">
            <a:miter lim="400000"/>
          </a:ln>
        </p:spPr>
      </p:pic>
      <p:pic>
        <p:nvPicPr>
          <p:cNvPr id="178" name="Linea Linea" descr="Linea Linea"/>
          <p:cNvPicPr>
            <a:picLocks noChangeAspect="1"/>
          </p:cNvPicPr>
          <p:nvPr/>
        </p:nvPicPr>
        <p:blipFill>
          <a:blip r:embed="rId4"/>
          <a:stretch>
            <a:fillRect/>
          </a:stretch>
        </p:blipFill>
        <p:spPr>
          <a:xfrm>
            <a:off x="-402978" y="13015920"/>
            <a:ext cx="24409402" cy="25402"/>
          </a:xfrm>
          <a:prstGeom prst="rect">
            <a:avLst/>
          </a:prstGeom>
          <a:ln w="12700">
            <a:miter lim="400000"/>
          </a:ln>
        </p:spPr>
      </p:pic>
      <p:pic>
        <p:nvPicPr>
          <p:cNvPr id="179" name="Picture 7" descr="Picture 7"/>
          <p:cNvPicPr>
            <a:picLocks noChangeAspect="1"/>
          </p:cNvPicPr>
          <p:nvPr/>
        </p:nvPicPr>
        <p:blipFill>
          <a:blip r:embed="rId5"/>
          <a:stretch>
            <a:fillRect/>
          </a:stretch>
        </p:blipFill>
        <p:spPr>
          <a:xfrm>
            <a:off x="20988204" y="202323"/>
            <a:ext cx="2992283" cy="1285608"/>
          </a:xfrm>
          <a:prstGeom prst="rect">
            <a:avLst/>
          </a:prstGeom>
          <a:ln w="12700">
            <a:miter lim="400000"/>
          </a:ln>
        </p:spPr>
      </p:pic>
      <p:sp>
        <p:nvSpPr>
          <p:cNvPr id="180" name="Slide Number Placeholder 1"/>
          <p:cNvSpPr txBox="1">
            <a:spLocks noGrp="1"/>
          </p:cNvSpPr>
          <p:nvPr>
            <p:ph type="sldNum" sz="quarter" idx="2"/>
          </p:nvPr>
        </p:nvSpPr>
        <p:spPr>
          <a:xfrm>
            <a:off x="12065050" y="13080999"/>
            <a:ext cx="241403" cy="374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a:t>
            </a:fld>
            <a:endParaRPr/>
          </a:p>
        </p:txBody>
      </p:sp>
      <p:pic>
        <p:nvPicPr>
          <p:cNvPr id="5" name="Picture 4" descr="A person drinking from a white mug&#10;&#10;Description automatically generated">
            <a:extLst>
              <a:ext uri="{FF2B5EF4-FFF2-40B4-BE49-F238E27FC236}">
                <a16:creationId xmlns:a16="http://schemas.microsoft.com/office/drawing/2014/main" id="{365B6CC3-C216-A2AC-F03F-F01D436D7D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67827" y="2615157"/>
            <a:ext cx="6221443" cy="4678142"/>
          </a:xfrm>
          <a:prstGeom prst="rect">
            <a:avLst/>
          </a:prstGeom>
        </p:spPr>
      </p:pic>
      <p:pic>
        <p:nvPicPr>
          <p:cNvPr id="7" name="Picture 6" descr="A person sitting at a desk with several computer screens&#10;&#10;Description automatically generated">
            <a:extLst>
              <a:ext uri="{FF2B5EF4-FFF2-40B4-BE49-F238E27FC236}">
                <a16:creationId xmlns:a16="http://schemas.microsoft.com/office/drawing/2014/main" id="{C03B851A-4B1B-067B-3BC0-A0A60CC5A1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65364" y="7729000"/>
            <a:ext cx="8826370" cy="5013382"/>
          </a:xfrm>
          <a:prstGeom prst="rect">
            <a:avLst/>
          </a:prstGeom>
        </p:spPr>
      </p:pic>
      <p:sp>
        <p:nvSpPr>
          <p:cNvPr id="9" name="TextBox 8">
            <a:extLst>
              <a:ext uri="{FF2B5EF4-FFF2-40B4-BE49-F238E27FC236}">
                <a16:creationId xmlns:a16="http://schemas.microsoft.com/office/drawing/2014/main" id="{BB05D8EC-E854-086B-7FED-C9F0EE4B786B}"/>
              </a:ext>
            </a:extLst>
          </p:cNvPr>
          <p:cNvSpPr txBox="1"/>
          <p:nvPr/>
        </p:nvSpPr>
        <p:spPr>
          <a:xfrm>
            <a:off x="11164186" y="2983648"/>
            <a:ext cx="11717079" cy="87203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just" defTabSz="2438337" rtl="0" fontAlgn="auto" latinLnBrk="0" hangingPunct="0">
              <a:lnSpc>
                <a:spcPct val="100000"/>
              </a:lnSpc>
              <a:spcBef>
                <a:spcPts val="0"/>
              </a:spcBef>
              <a:spcAft>
                <a:spcPts val="0"/>
              </a:spcAft>
              <a:buClrTx/>
              <a:buSzTx/>
              <a:buFontTx/>
              <a:buNone/>
              <a:tabLst/>
            </a:pPr>
            <a:r>
              <a:rPr kumimoji="0" lang="en-US" sz="2800" b="0" i="0" u="none" strike="noStrike" cap="none" spc="0" normalizeH="0" baseline="0">
                <a:ln>
                  <a:noFill/>
                </a:ln>
                <a:solidFill>
                  <a:srgbClr val="5E5E5E"/>
                </a:solidFill>
                <a:effectLst/>
                <a:uFillTx/>
                <a:latin typeface="Times New Roman" panose="02020603050405020304" pitchFamily="18" charset="0"/>
                <a:cs typeface="Times New Roman" panose="02020603050405020304" pitchFamily="18" charset="0"/>
                <a:sym typeface="Helvetica Neue"/>
              </a:rPr>
              <a:t>As INFN team from Frascati and Milan LASA, we had the privilege of working alongside </a:t>
            </a:r>
            <a:r>
              <a:rPr kumimoji="0" lang="en-US" sz="2800" b="0" i="0" u="none" strike="noStrike" cap="none" spc="0" normalizeH="0" baseline="0" err="1">
                <a:ln>
                  <a:noFill/>
                </a:ln>
                <a:solidFill>
                  <a:srgbClr val="5E5E5E"/>
                </a:solidFill>
                <a:effectLst/>
                <a:uFillTx/>
                <a:latin typeface="Times New Roman" panose="02020603050405020304" pitchFamily="18" charset="0"/>
                <a:cs typeface="Times New Roman" panose="02020603050405020304" pitchFamily="18" charset="0"/>
                <a:sym typeface="Helvetica Neue"/>
              </a:rPr>
              <a:t>Siggi</a:t>
            </a:r>
            <a:r>
              <a:rPr kumimoji="0" lang="en-US" sz="2800" b="0" i="0" u="none" strike="noStrike" cap="none" spc="0" normalizeH="0" baseline="0">
                <a:ln>
                  <a:noFill/>
                </a:ln>
                <a:solidFill>
                  <a:srgbClr val="5E5E5E"/>
                </a:solidFill>
                <a:effectLst/>
                <a:uFillTx/>
                <a:latin typeface="Times New Roman" panose="02020603050405020304" pitchFamily="18" charset="0"/>
                <a:cs typeface="Times New Roman" panose="02020603050405020304" pitchFamily="18" charset="0"/>
                <a:sym typeface="Helvetica Neue"/>
              </a:rPr>
              <a:t> for many years at the TTF/FLASH accelerator, where he served as the esteemed leader of the project. </a:t>
            </a:r>
            <a:r>
              <a:rPr kumimoji="0" lang="en-US" sz="2800" b="0" i="0" u="none" strike="noStrike" cap="none" spc="0" normalizeH="0" baseline="0" err="1">
                <a:ln>
                  <a:noFill/>
                </a:ln>
                <a:solidFill>
                  <a:srgbClr val="5E5E5E"/>
                </a:solidFill>
                <a:effectLst/>
                <a:uFillTx/>
                <a:latin typeface="Times New Roman" panose="02020603050405020304" pitchFamily="18" charset="0"/>
                <a:cs typeface="Times New Roman" panose="02020603050405020304" pitchFamily="18" charset="0"/>
                <a:sym typeface="Helvetica Neue"/>
              </a:rPr>
              <a:t>Siggi's</a:t>
            </a:r>
            <a:r>
              <a:rPr kumimoji="0" lang="en-US" sz="2800" b="0" i="0" u="none" strike="noStrike" cap="none" spc="0" normalizeH="0" baseline="0">
                <a:ln>
                  <a:noFill/>
                </a:ln>
                <a:solidFill>
                  <a:srgbClr val="5E5E5E"/>
                </a:solidFill>
                <a:effectLst/>
                <a:uFillTx/>
                <a:latin typeface="Times New Roman" panose="02020603050405020304" pitchFamily="18" charset="0"/>
                <a:cs typeface="Times New Roman" panose="02020603050405020304" pitchFamily="18" charset="0"/>
                <a:sym typeface="Helvetica Neue"/>
              </a:rPr>
              <a:t> exceptional competence and dedication were evident to all who had the privilege of collaborating with him. He was not only a skilled professional but also a true gentleman, known for his kindness, warmth, and witty personality. </a:t>
            </a:r>
            <a:r>
              <a:rPr kumimoji="0" lang="en-US" sz="2800" b="0" i="0" u="none" strike="noStrike" cap="none" spc="0" normalizeH="0" baseline="0" err="1">
                <a:ln>
                  <a:noFill/>
                </a:ln>
                <a:solidFill>
                  <a:srgbClr val="5E5E5E"/>
                </a:solidFill>
                <a:effectLst/>
                <a:uFillTx/>
                <a:latin typeface="Times New Roman" panose="02020603050405020304" pitchFamily="18" charset="0"/>
                <a:cs typeface="Times New Roman" panose="02020603050405020304" pitchFamily="18" charset="0"/>
                <a:sym typeface="Helvetica Neue"/>
              </a:rPr>
              <a:t>Siggi</a:t>
            </a:r>
            <a:r>
              <a:rPr kumimoji="0" lang="en-US" sz="2800" b="0" i="0" u="none" strike="noStrike" cap="none" spc="0" normalizeH="0" baseline="0">
                <a:ln>
                  <a:noFill/>
                </a:ln>
                <a:solidFill>
                  <a:srgbClr val="5E5E5E"/>
                </a:solidFill>
                <a:effectLst/>
                <a:uFillTx/>
                <a:latin typeface="Times New Roman" panose="02020603050405020304" pitchFamily="18" charset="0"/>
                <a:cs typeface="Times New Roman" panose="02020603050405020304" pitchFamily="18" charset="0"/>
                <a:sym typeface="Helvetica Neue"/>
              </a:rPr>
              <a:t> was a shining example for younger generations, inspiring us all with his leadership and unwavering commitment to excellence.</a:t>
            </a:r>
          </a:p>
          <a:p>
            <a:pPr marL="0" marR="0" indent="0" algn="just" defTabSz="2438337" rtl="0" fontAlgn="auto" latinLnBrk="0" hangingPunct="0">
              <a:lnSpc>
                <a:spcPct val="100000"/>
              </a:lnSpc>
              <a:spcBef>
                <a:spcPts val="0"/>
              </a:spcBef>
              <a:spcAft>
                <a:spcPts val="0"/>
              </a:spcAft>
              <a:buClrTx/>
              <a:buSzTx/>
              <a:buFontTx/>
              <a:buNone/>
              <a:tabLst/>
            </a:pPr>
            <a:endParaRPr kumimoji="0" lang="en-US" sz="2800" b="0" i="0" u="none" strike="noStrike" cap="none" spc="0" normalizeH="0" baseline="0">
              <a:ln>
                <a:noFill/>
              </a:ln>
              <a:solidFill>
                <a:srgbClr val="5E5E5E"/>
              </a:solidFill>
              <a:effectLst/>
              <a:uFillTx/>
              <a:latin typeface="Times New Roman" panose="02020603050405020304" pitchFamily="18" charset="0"/>
              <a:cs typeface="Times New Roman" panose="02020603050405020304" pitchFamily="18" charset="0"/>
              <a:sym typeface="Helvetica Neue"/>
            </a:endParaRPr>
          </a:p>
          <a:p>
            <a:pPr marL="0" marR="0" indent="0" algn="just" defTabSz="2438337" rtl="0" fontAlgn="auto" latinLnBrk="0" hangingPunct="0">
              <a:lnSpc>
                <a:spcPct val="100000"/>
              </a:lnSpc>
              <a:spcBef>
                <a:spcPts val="0"/>
              </a:spcBef>
              <a:spcAft>
                <a:spcPts val="0"/>
              </a:spcAft>
              <a:buClrTx/>
              <a:buSzTx/>
              <a:buFontTx/>
              <a:buNone/>
              <a:tabLst/>
            </a:pPr>
            <a:r>
              <a:rPr kumimoji="0" lang="en-US" sz="2800" b="0" i="0" u="none" strike="noStrike" cap="none" spc="0" normalizeH="0" baseline="0">
                <a:ln>
                  <a:noFill/>
                </a:ln>
                <a:solidFill>
                  <a:srgbClr val="5E5E5E"/>
                </a:solidFill>
                <a:effectLst/>
                <a:uFillTx/>
                <a:latin typeface="Times New Roman" panose="02020603050405020304" pitchFamily="18" charset="0"/>
                <a:cs typeface="Times New Roman" panose="02020603050405020304" pitchFamily="18" charset="0"/>
                <a:sym typeface="Helvetica Neue"/>
              </a:rPr>
              <a:t>His guidance and mentorship have left an indelible mark on us, shaping our professional growth and personal development. We are profoundly moved and saddened by his loss, and we wanted to express our deepest sympathies during this difficult time.</a:t>
            </a:r>
          </a:p>
          <a:p>
            <a:pPr marL="0" marR="0" indent="0" algn="just" defTabSz="2438337" rtl="0" fontAlgn="auto" latinLnBrk="0" hangingPunct="0">
              <a:lnSpc>
                <a:spcPct val="100000"/>
              </a:lnSpc>
              <a:spcBef>
                <a:spcPts val="0"/>
              </a:spcBef>
              <a:spcAft>
                <a:spcPts val="0"/>
              </a:spcAft>
              <a:buClrTx/>
              <a:buSzTx/>
              <a:buFontTx/>
              <a:buNone/>
              <a:tabLst/>
            </a:pPr>
            <a:endParaRPr kumimoji="0" lang="en-US" sz="2800" b="0" i="0" u="none" strike="noStrike" cap="none" spc="0" normalizeH="0" baseline="0">
              <a:ln>
                <a:noFill/>
              </a:ln>
              <a:solidFill>
                <a:srgbClr val="5E5E5E"/>
              </a:solidFill>
              <a:effectLst/>
              <a:uFillTx/>
              <a:latin typeface="Times New Roman" panose="02020603050405020304" pitchFamily="18" charset="0"/>
              <a:cs typeface="Times New Roman" panose="02020603050405020304" pitchFamily="18" charset="0"/>
              <a:sym typeface="Helvetica Neue"/>
            </a:endParaRPr>
          </a:p>
          <a:p>
            <a:pPr marL="0" marR="0" indent="0" algn="just" defTabSz="2438337" rtl="0" fontAlgn="auto" latinLnBrk="0" hangingPunct="0">
              <a:lnSpc>
                <a:spcPct val="100000"/>
              </a:lnSpc>
              <a:spcBef>
                <a:spcPts val="0"/>
              </a:spcBef>
              <a:spcAft>
                <a:spcPts val="0"/>
              </a:spcAft>
              <a:buClrTx/>
              <a:buSzTx/>
              <a:buFontTx/>
              <a:buNone/>
              <a:tabLst/>
            </a:pPr>
            <a:r>
              <a:rPr kumimoji="0" lang="en-US" sz="2800" b="0" i="0" u="none" strike="noStrike" cap="none" spc="0" normalizeH="0" baseline="0">
                <a:ln>
                  <a:noFill/>
                </a:ln>
                <a:solidFill>
                  <a:srgbClr val="5E5E5E"/>
                </a:solidFill>
                <a:effectLst/>
                <a:uFillTx/>
                <a:latin typeface="Times New Roman" panose="02020603050405020304" pitchFamily="18" charset="0"/>
                <a:cs typeface="Times New Roman" panose="02020603050405020304" pitchFamily="18" charset="0"/>
                <a:sym typeface="Helvetica Neue"/>
              </a:rPr>
              <a:t>We are also grateful for </a:t>
            </a:r>
            <a:r>
              <a:rPr kumimoji="0" lang="en-US" sz="2800" b="0" i="0" u="none" strike="noStrike" cap="none" spc="0" normalizeH="0" baseline="0" err="1">
                <a:ln>
                  <a:noFill/>
                </a:ln>
                <a:solidFill>
                  <a:srgbClr val="5E5E5E"/>
                </a:solidFill>
                <a:effectLst/>
                <a:uFillTx/>
                <a:latin typeface="Times New Roman" panose="02020603050405020304" pitchFamily="18" charset="0"/>
                <a:cs typeface="Times New Roman" panose="02020603050405020304" pitchFamily="18" charset="0"/>
                <a:sym typeface="Helvetica Neue"/>
              </a:rPr>
              <a:t>Siggi's</a:t>
            </a:r>
            <a:r>
              <a:rPr kumimoji="0" lang="en-US" sz="2800" b="0" i="0" u="none" strike="noStrike" cap="none" spc="0" normalizeH="0" baseline="0">
                <a:ln>
                  <a:noFill/>
                </a:ln>
                <a:solidFill>
                  <a:srgbClr val="5E5E5E"/>
                </a:solidFill>
                <a:effectLst/>
                <a:uFillTx/>
                <a:latin typeface="Times New Roman" panose="02020603050405020304" pitchFamily="18" charset="0"/>
                <a:cs typeface="Times New Roman" panose="02020603050405020304" pitchFamily="18" charset="0"/>
                <a:sym typeface="Helvetica Neue"/>
              </a:rPr>
              <a:t> invaluable contribution as a referee during his time with the </a:t>
            </a:r>
            <a:r>
              <a:rPr kumimoji="0" lang="en-US" sz="2800" b="0" i="0" u="none" strike="noStrike" cap="none" spc="0" normalizeH="0" baseline="0" err="1">
                <a:ln>
                  <a:noFill/>
                </a:ln>
                <a:solidFill>
                  <a:srgbClr val="5E5E5E"/>
                </a:solidFill>
                <a:effectLst/>
                <a:uFillTx/>
                <a:latin typeface="Times New Roman" panose="02020603050405020304" pitchFamily="18" charset="0"/>
                <a:cs typeface="Times New Roman" panose="02020603050405020304" pitchFamily="18" charset="0"/>
                <a:sym typeface="Helvetica Neue"/>
              </a:rPr>
              <a:t>EuPRAXIA@SPARC_LAB</a:t>
            </a:r>
            <a:r>
              <a:rPr kumimoji="0" lang="en-US" sz="2800" b="0" i="0" u="none" strike="noStrike" cap="none" spc="0" normalizeH="0" baseline="0">
                <a:ln>
                  <a:noFill/>
                </a:ln>
                <a:solidFill>
                  <a:srgbClr val="5E5E5E"/>
                </a:solidFill>
                <a:effectLst/>
                <a:uFillTx/>
                <a:latin typeface="Times New Roman" panose="02020603050405020304" pitchFamily="18" charset="0"/>
                <a:cs typeface="Times New Roman" panose="02020603050405020304" pitchFamily="18" charset="0"/>
                <a:sym typeface="Helvetica Neue"/>
              </a:rPr>
              <a:t> project, where he brought his unmatched expertise, further enriching our endeavors.</a:t>
            </a:r>
          </a:p>
          <a:p>
            <a:pPr marL="0" marR="0" indent="0" algn="just" defTabSz="2438337" rtl="0" fontAlgn="auto" latinLnBrk="0" hangingPunct="0">
              <a:lnSpc>
                <a:spcPct val="100000"/>
              </a:lnSpc>
              <a:spcBef>
                <a:spcPts val="0"/>
              </a:spcBef>
              <a:spcAft>
                <a:spcPts val="0"/>
              </a:spcAft>
              <a:buClrTx/>
              <a:buSzTx/>
              <a:buFontTx/>
              <a:buNone/>
              <a:tabLst/>
            </a:pPr>
            <a:endParaRPr kumimoji="0" lang="en-US" sz="2800" b="0" i="0" u="none" strike="noStrike" cap="none" spc="0" normalizeH="0" baseline="0">
              <a:ln>
                <a:noFill/>
              </a:ln>
              <a:solidFill>
                <a:srgbClr val="5E5E5E"/>
              </a:solidFill>
              <a:effectLst/>
              <a:uFillTx/>
              <a:latin typeface="Times New Roman" panose="02020603050405020304" pitchFamily="18" charset="0"/>
              <a:cs typeface="Times New Roman" panose="02020603050405020304" pitchFamily="18" charset="0"/>
              <a:sym typeface="Helvetica Neue"/>
            </a:endParaRPr>
          </a:p>
          <a:p>
            <a:pPr marL="0" marR="0" indent="0" algn="just" defTabSz="2438337" rtl="0" fontAlgn="auto" latinLnBrk="0" hangingPunct="0">
              <a:lnSpc>
                <a:spcPct val="100000"/>
              </a:lnSpc>
              <a:spcBef>
                <a:spcPts val="0"/>
              </a:spcBef>
              <a:spcAft>
                <a:spcPts val="0"/>
              </a:spcAft>
              <a:buClrTx/>
              <a:buSzTx/>
              <a:buFontTx/>
              <a:buNone/>
              <a:tabLst/>
            </a:pPr>
            <a:r>
              <a:rPr kumimoji="0" lang="en-US" sz="2800" b="0" i="0" u="none" strike="noStrike" cap="none" spc="0" normalizeH="0" baseline="0" err="1">
                <a:ln>
                  <a:noFill/>
                </a:ln>
                <a:solidFill>
                  <a:srgbClr val="5E5E5E"/>
                </a:solidFill>
                <a:effectLst/>
                <a:uFillTx/>
                <a:latin typeface="Times New Roman" panose="02020603050405020304" pitchFamily="18" charset="0"/>
                <a:cs typeface="Times New Roman" panose="02020603050405020304" pitchFamily="18" charset="0"/>
                <a:sym typeface="Helvetica Neue"/>
              </a:rPr>
              <a:t>Siggi's</a:t>
            </a:r>
            <a:r>
              <a:rPr kumimoji="0" lang="en-US" sz="2800" b="0" i="0" u="none" strike="noStrike" cap="none" spc="0" normalizeH="0" baseline="0">
                <a:ln>
                  <a:noFill/>
                </a:ln>
                <a:solidFill>
                  <a:srgbClr val="5E5E5E"/>
                </a:solidFill>
                <a:effectLst/>
                <a:uFillTx/>
                <a:latin typeface="Times New Roman" panose="02020603050405020304" pitchFamily="18" charset="0"/>
                <a:cs typeface="Times New Roman" panose="02020603050405020304" pitchFamily="18" charset="0"/>
                <a:sym typeface="Helvetica Neue"/>
              </a:rPr>
              <a:t> legacy of professionalism and humanity will forever be remembered by all who had the privilege of knowing and working alongside him.</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Outline"/>
          <p:cNvSpPr txBox="1">
            <a:spLocks noGrp="1"/>
          </p:cNvSpPr>
          <p:nvPr>
            <p:ph type="title"/>
          </p:nvPr>
        </p:nvSpPr>
        <p:spPr>
          <a:xfrm>
            <a:off x="3188967" y="274546"/>
            <a:ext cx="18473330" cy="1433165"/>
          </a:xfrm>
          <a:prstGeom prst="rect">
            <a:avLst/>
          </a:prstGeom>
        </p:spPr>
        <p:txBody>
          <a:bodyPr anchor="ctr"/>
          <a:lstStyle>
            <a:lvl1pPr defTabSz="2218888">
              <a:defRPr sz="7700" b="0" spc="-200">
                <a:solidFill>
                  <a:srgbClr val="5E5E5E"/>
                </a:solidFill>
                <a:latin typeface="Avenir Next Regular"/>
                <a:ea typeface="Avenir Next Regular"/>
                <a:cs typeface="Avenir Next Regular"/>
                <a:sym typeface="Avenir Next Regular"/>
              </a:defRPr>
            </a:lvl1pPr>
          </a:lstStyle>
          <a:p>
            <a:pPr algn="ctr"/>
            <a:r>
              <a:rPr lang="en-US" dirty="0"/>
              <a:t>Defining the Agenda</a:t>
            </a:r>
            <a:endParaRPr dirty="0"/>
          </a:p>
        </p:txBody>
      </p:sp>
      <p:pic>
        <p:nvPicPr>
          <p:cNvPr id="175" name="Picture 3" descr="Picture 3"/>
          <p:cNvPicPr>
            <a:picLocks noChangeAspect="1"/>
          </p:cNvPicPr>
          <p:nvPr/>
        </p:nvPicPr>
        <p:blipFill>
          <a:blip r:embed="rId2"/>
          <a:stretch>
            <a:fillRect/>
          </a:stretch>
        </p:blipFill>
        <p:spPr>
          <a:xfrm>
            <a:off x="18990" y="49192"/>
            <a:ext cx="3027803" cy="1770883"/>
          </a:xfrm>
          <a:prstGeom prst="rect">
            <a:avLst/>
          </a:prstGeom>
          <a:ln w="12700">
            <a:miter lim="400000"/>
          </a:ln>
        </p:spPr>
      </p:pic>
      <p:pic>
        <p:nvPicPr>
          <p:cNvPr id="176" name="Linea Linea" descr="Linea Linea"/>
          <p:cNvPicPr>
            <a:picLocks noChangeAspect="1"/>
          </p:cNvPicPr>
          <p:nvPr/>
        </p:nvPicPr>
        <p:blipFill>
          <a:blip r:embed="rId3"/>
          <a:stretch>
            <a:fillRect/>
          </a:stretch>
        </p:blipFill>
        <p:spPr>
          <a:xfrm>
            <a:off x="-93945" y="1743141"/>
            <a:ext cx="24485602" cy="101602"/>
          </a:xfrm>
          <a:prstGeom prst="rect">
            <a:avLst/>
          </a:prstGeom>
          <a:ln w="12700">
            <a:miter lim="400000"/>
          </a:ln>
        </p:spPr>
      </p:pic>
      <p:pic>
        <p:nvPicPr>
          <p:cNvPr id="178" name="Linea Linea" descr="Linea Linea"/>
          <p:cNvPicPr>
            <a:picLocks noChangeAspect="1"/>
          </p:cNvPicPr>
          <p:nvPr/>
        </p:nvPicPr>
        <p:blipFill>
          <a:blip r:embed="rId4"/>
          <a:stretch>
            <a:fillRect/>
          </a:stretch>
        </p:blipFill>
        <p:spPr>
          <a:xfrm>
            <a:off x="-402978" y="13015920"/>
            <a:ext cx="24409402" cy="25402"/>
          </a:xfrm>
          <a:prstGeom prst="rect">
            <a:avLst/>
          </a:prstGeom>
          <a:ln w="12700">
            <a:miter lim="400000"/>
          </a:ln>
        </p:spPr>
      </p:pic>
      <p:pic>
        <p:nvPicPr>
          <p:cNvPr id="179" name="Picture 7" descr="Picture 7"/>
          <p:cNvPicPr>
            <a:picLocks noChangeAspect="1"/>
          </p:cNvPicPr>
          <p:nvPr/>
        </p:nvPicPr>
        <p:blipFill>
          <a:blip r:embed="rId5"/>
          <a:stretch>
            <a:fillRect/>
          </a:stretch>
        </p:blipFill>
        <p:spPr>
          <a:xfrm>
            <a:off x="20988204" y="202323"/>
            <a:ext cx="2992283" cy="1285608"/>
          </a:xfrm>
          <a:prstGeom prst="rect">
            <a:avLst/>
          </a:prstGeom>
          <a:ln w="12700">
            <a:miter lim="400000"/>
          </a:ln>
        </p:spPr>
      </p:pic>
      <p:sp>
        <p:nvSpPr>
          <p:cNvPr id="180" name="Slide Number Placeholder 1"/>
          <p:cNvSpPr txBox="1">
            <a:spLocks noGrp="1"/>
          </p:cNvSpPr>
          <p:nvPr>
            <p:ph type="sldNum" sz="quarter" idx="2"/>
          </p:nvPr>
        </p:nvSpPr>
        <p:spPr>
          <a:xfrm>
            <a:off x="12065050" y="13080999"/>
            <a:ext cx="241403" cy="3746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a:t>
            </a:fld>
            <a:endParaRPr/>
          </a:p>
        </p:txBody>
      </p:sp>
      <p:sp>
        <p:nvSpPr>
          <p:cNvPr id="3" name="TextBox 2">
            <a:extLst>
              <a:ext uri="{FF2B5EF4-FFF2-40B4-BE49-F238E27FC236}">
                <a16:creationId xmlns:a16="http://schemas.microsoft.com/office/drawing/2014/main" id="{3D3460C5-6F56-CC37-434C-B63AAB188723}"/>
              </a:ext>
            </a:extLst>
          </p:cNvPr>
          <p:cNvSpPr txBox="1"/>
          <p:nvPr/>
        </p:nvSpPr>
        <p:spPr>
          <a:xfrm>
            <a:off x="962738" y="2357952"/>
            <a:ext cx="21677970" cy="100642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742950" indent="-742950" algn="just">
              <a:buFont typeface="+mj-lt"/>
              <a:buAutoNum type="arabicPeriod"/>
            </a:pPr>
            <a:r>
              <a:rPr lang="en-GB" sz="3600" dirty="0">
                <a:solidFill>
                  <a:srgbClr val="0070C0"/>
                </a:solidFill>
                <a:effectLst/>
                <a:latin typeface="Times New Roman" panose="02020603050405020304" pitchFamily="18" charset="0"/>
                <a:cs typeface="Times New Roman" panose="02020603050405020304" pitchFamily="18" charset="0"/>
              </a:rPr>
              <a:t>The RC would like to have its role in the release process of the document defined soon. </a:t>
            </a:r>
            <a:r>
              <a:rPr lang="en-GB" sz="3600" dirty="0">
                <a:effectLst/>
                <a:latin typeface="Times New Roman" panose="02020603050405020304" pitchFamily="18" charset="0"/>
                <a:cs typeface="Times New Roman" panose="02020603050405020304" pitchFamily="18" charset="0"/>
              </a:rPr>
              <a:t>In particular, the depth of the review by the RC for that process needs to be established. </a:t>
            </a:r>
            <a:r>
              <a:rPr lang="en-GB" sz="3600" dirty="0">
                <a:solidFill>
                  <a:srgbClr val="0070C0"/>
                </a:solidFill>
                <a:effectLst/>
                <a:latin typeface="Times New Roman" panose="02020603050405020304" pitchFamily="18" charset="0"/>
                <a:cs typeface="Times New Roman" panose="02020603050405020304" pitchFamily="18" charset="0"/>
              </a:rPr>
              <a:t>The RC recommends that smaller reviews by more specialized review committees be organized for the major technical work packages of the TDR.</a:t>
            </a:r>
          </a:p>
          <a:p>
            <a:pPr marL="742950" indent="-742950" algn="just">
              <a:buFont typeface="+mj-lt"/>
              <a:buAutoNum type="arabicPeriod"/>
            </a:pPr>
            <a:endParaRPr lang="en-GB" sz="3600" dirty="0">
              <a:effectLst/>
              <a:latin typeface="Times New Roman" panose="02020603050405020304" pitchFamily="18" charset="0"/>
              <a:cs typeface="Times New Roman" panose="02020603050405020304" pitchFamily="18" charset="0"/>
            </a:endParaRPr>
          </a:p>
          <a:p>
            <a:pPr marL="742950" indent="-742950" algn="just">
              <a:buFont typeface="+mj-lt"/>
              <a:buAutoNum type="arabicPeriod"/>
            </a:pPr>
            <a:r>
              <a:rPr lang="en-GB" sz="3600" dirty="0">
                <a:effectLst/>
                <a:latin typeface="Times New Roman" panose="02020603050405020304" pitchFamily="18" charset="0"/>
                <a:cs typeface="Times New Roman" panose="02020603050405020304" pitchFamily="18" charset="0"/>
              </a:rPr>
              <a:t>The lifetime of the capillary used for plasma production has clearly emerged as a major challenge to be met in the context of future operation of a facility (e.g., 400 Hz, 24/7). </a:t>
            </a:r>
            <a:r>
              <a:rPr lang="en-GB" sz="3600" dirty="0">
                <a:solidFill>
                  <a:srgbClr val="0070C0"/>
                </a:solidFill>
                <a:effectLst/>
                <a:latin typeface="Times New Roman" panose="02020603050405020304" pitchFamily="18" charset="0"/>
                <a:cs typeface="Times New Roman" panose="02020603050405020304" pitchFamily="18" charset="0"/>
              </a:rPr>
              <a:t>The RC strongly recommends that investigation in damage processes and more damage resistant materials be started very soon.</a:t>
            </a:r>
          </a:p>
          <a:p>
            <a:pPr marL="742950" indent="-742950" algn="just">
              <a:buFont typeface="+mj-lt"/>
              <a:buAutoNum type="arabicPeriod"/>
            </a:pPr>
            <a:endParaRPr lang="en-GB" sz="3600" dirty="0">
              <a:effectLst/>
              <a:latin typeface="Times New Roman" panose="02020603050405020304" pitchFamily="18" charset="0"/>
              <a:cs typeface="Times New Roman" panose="02020603050405020304" pitchFamily="18" charset="0"/>
            </a:endParaRPr>
          </a:p>
          <a:p>
            <a:pPr marL="742950" indent="-742950" algn="just">
              <a:buFont typeface="+mj-lt"/>
              <a:buAutoNum type="arabicPeriod"/>
            </a:pPr>
            <a:r>
              <a:rPr lang="en-GB" sz="3600" dirty="0">
                <a:effectLst/>
                <a:latin typeface="Times New Roman" panose="02020603050405020304" pitchFamily="18" charset="0"/>
                <a:cs typeface="Times New Roman" panose="02020603050405020304" pitchFamily="18" charset="0"/>
              </a:rPr>
              <a:t>The RC notes that a </a:t>
            </a:r>
            <a:r>
              <a:rPr lang="en-GB" sz="3600" dirty="0">
                <a:solidFill>
                  <a:srgbClr val="0070C0"/>
                </a:solidFill>
                <a:effectLst/>
                <a:latin typeface="Times New Roman" panose="02020603050405020304" pitchFamily="18" charset="0"/>
                <a:cs typeface="Times New Roman" panose="02020603050405020304" pitchFamily="18" charset="0"/>
              </a:rPr>
              <a:t>different method to produce the drive-witness bunch train</a:t>
            </a:r>
            <a:r>
              <a:rPr lang="en-GB" sz="3600" dirty="0">
                <a:effectLst/>
                <a:latin typeface="Times New Roman" panose="02020603050405020304" pitchFamily="18" charset="0"/>
                <a:cs typeface="Times New Roman" panose="02020603050405020304" pitchFamily="18" charset="0"/>
              </a:rPr>
              <a:t>, the use of a masking technique is considered. Preliminary results on parameters and their sensitivity to variations from beam dynamics simulations are encouraging. </a:t>
            </a:r>
            <a:r>
              <a:rPr lang="en-GB" sz="3600" dirty="0">
                <a:solidFill>
                  <a:srgbClr val="0070C0"/>
                </a:solidFill>
                <a:effectLst/>
                <a:latin typeface="Times New Roman" panose="02020603050405020304" pitchFamily="18" charset="0"/>
                <a:cs typeface="Times New Roman" panose="02020603050405020304" pitchFamily="18" charset="0"/>
              </a:rPr>
              <a:t>The RC recommends this option to be thoroughly investigated </a:t>
            </a:r>
            <a:r>
              <a:rPr lang="en-GB" sz="3600" dirty="0">
                <a:effectLst/>
                <a:latin typeface="Times New Roman" panose="02020603050405020304" pitchFamily="18" charset="0"/>
                <a:cs typeface="Times New Roman" panose="02020603050405020304" pitchFamily="18" charset="0"/>
              </a:rPr>
              <a:t>through start to end simulations. The RC notes that the parameters of a number of components of the beam line are not yet determined.</a:t>
            </a:r>
          </a:p>
          <a:p>
            <a:pPr marL="742950" indent="-742950" algn="just">
              <a:buFont typeface="+mj-lt"/>
              <a:buAutoNum type="arabicPeriod"/>
            </a:pPr>
            <a:endParaRPr lang="en-GB" sz="3600" dirty="0">
              <a:effectLst/>
              <a:latin typeface="Times New Roman" panose="02020603050405020304" pitchFamily="18" charset="0"/>
              <a:cs typeface="Times New Roman" panose="02020603050405020304" pitchFamily="18" charset="0"/>
            </a:endParaRPr>
          </a:p>
          <a:p>
            <a:pPr marL="742950" indent="-742950" algn="just">
              <a:buFont typeface="+mj-lt"/>
              <a:buAutoNum type="arabicPeriod"/>
            </a:pPr>
            <a:r>
              <a:rPr lang="en-GB" sz="3600" dirty="0">
                <a:effectLst/>
                <a:latin typeface="Times New Roman" panose="02020603050405020304" pitchFamily="18" charset="0"/>
                <a:cs typeface="Times New Roman" panose="02020603050405020304" pitchFamily="18" charset="0"/>
              </a:rPr>
              <a:t>Work on the X-ban </a:t>
            </a:r>
            <a:r>
              <a:rPr lang="en-GB" sz="3600" dirty="0" err="1">
                <a:effectLst/>
                <a:latin typeface="Times New Roman" panose="02020603050405020304" pitchFamily="18" charset="0"/>
                <a:cs typeface="Times New Roman" panose="02020603050405020304" pitchFamily="18" charset="0"/>
              </a:rPr>
              <a:t>linac</a:t>
            </a:r>
            <a:r>
              <a:rPr lang="en-GB" sz="3600" dirty="0">
                <a:effectLst/>
                <a:latin typeface="Times New Roman" panose="02020603050405020304" pitchFamily="18" charset="0"/>
                <a:cs typeface="Times New Roman" panose="02020603050405020304" pitchFamily="18" charset="0"/>
              </a:rPr>
              <a:t> is progressing well with tests of components and klystron at TEX, success with brazing of the X-band structure, and the procurement process for test klystrons and modulators.</a:t>
            </a:r>
          </a:p>
          <a:p>
            <a:pPr marL="742950" indent="-742950" algn="just">
              <a:buFont typeface="+mj-lt"/>
              <a:buAutoNum type="arabicPeriod"/>
            </a:pPr>
            <a:endParaRPr lang="en-GB" sz="3600" dirty="0">
              <a:effectLst/>
              <a:latin typeface="Times New Roman" panose="02020603050405020304" pitchFamily="18" charset="0"/>
              <a:cs typeface="Times New Roman" panose="02020603050405020304" pitchFamily="18" charset="0"/>
            </a:endParaRPr>
          </a:p>
          <a:p>
            <a:pPr marL="742950" indent="-742950" algn="just">
              <a:buFont typeface="+mj-lt"/>
              <a:buAutoNum type="arabicPeriod"/>
            </a:pPr>
            <a:r>
              <a:rPr lang="en-GB" sz="3600" dirty="0">
                <a:solidFill>
                  <a:srgbClr val="0070C0"/>
                </a:solidFill>
                <a:effectLst/>
                <a:latin typeface="Times New Roman" panose="02020603050405020304" pitchFamily="18" charset="0"/>
                <a:cs typeface="Times New Roman" panose="02020603050405020304" pitchFamily="18" charset="0"/>
              </a:rPr>
              <a:t>The RC notes that the ARIA FEL line is not funded. </a:t>
            </a:r>
            <a:r>
              <a:rPr lang="en-GB" sz="3600" dirty="0">
                <a:effectLst/>
                <a:latin typeface="Times New Roman" panose="02020603050405020304" pitchFamily="18" charset="0"/>
                <a:cs typeface="Times New Roman" panose="02020603050405020304" pitchFamily="18" charset="0"/>
              </a:rPr>
              <a:t>The team may consider it as outside of the scope of the TDR and as an upgrade to the facility.</a:t>
            </a:r>
          </a:p>
        </p:txBody>
      </p:sp>
    </p:spTree>
    <p:extLst>
      <p:ext uri="{BB962C8B-B14F-4D97-AF65-F5344CB8AC3E}">
        <p14:creationId xmlns:p14="http://schemas.microsoft.com/office/powerpoint/2010/main" val="350203535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Outline"/>
          <p:cNvSpPr txBox="1">
            <a:spLocks noGrp="1"/>
          </p:cNvSpPr>
          <p:nvPr>
            <p:ph type="title"/>
          </p:nvPr>
        </p:nvSpPr>
        <p:spPr>
          <a:xfrm>
            <a:off x="3188967" y="274546"/>
            <a:ext cx="18473330" cy="1433165"/>
          </a:xfrm>
          <a:prstGeom prst="rect">
            <a:avLst/>
          </a:prstGeom>
        </p:spPr>
        <p:txBody>
          <a:bodyPr anchor="ctr"/>
          <a:lstStyle>
            <a:lvl1pPr defTabSz="2218888">
              <a:defRPr sz="7700" b="0" spc="-200">
                <a:solidFill>
                  <a:srgbClr val="5E5E5E"/>
                </a:solidFill>
                <a:latin typeface="Avenir Next Regular"/>
                <a:ea typeface="Avenir Next Regular"/>
                <a:cs typeface="Avenir Next Regular"/>
                <a:sym typeface="Avenir Next Regular"/>
              </a:defRPr>
            </a:lvl1pPr>
          </a:lstStyle>
          <a:p>
            <a:pPr algn="ctr"/>
            <a:r>
              <a:rPr lang="en-US"/>
              <a:t>Agenda</a:t>
            </a:r>
            <a:endParaRPr/>
          </a:p>
        </p:txBody>
      </p:sp>
      <p:pic>
        <p:nvPicPr>
          <p:cNvPr id="175" name="Picture 3" descr="Picture 3"/>
          <p:cNvPicPr>
            <a:picLocks noChangeAspect="1"/>
          </p:cNvPicPr>
          <p:nvPr/>
        </p:nvPicPr>
        <p:blipFill>
          <a:blip r:embed="rId2"/>
          <a:stretch>
            <a:fillRect/>
          </a:stretch>
        </p:blipFill>
        <p:spPr>
          <a:xfrm>
            <a:off x="18990" y="49192"/>
            <a:ext cx="3027803" cy="1770883"/>
          </a:xfrm>
          <a:prstGeom prst="rect">
            <a:avLst/>
          </a:prstGeom>
          <a:ln w="12700">
            <a:miter lim="400000"/>
          </a:ln>
        </p:spPr>
      </p:pic>
      <p:pic>
        <p:nvPicPr>
          <p:cNvPr id="176" name="Linea Linea" descr="Linea Linea"/>
          <p:cNvPicPr>
            <a:picLocks noChangeAspect="1"/>
          </p:cNvPicPr>
          <p:nvPr/>
        </p:nvPicPr>
        <p:blipFill>
          <a:blip r:embed="rId3"/>
          <a:stretch>
            <a:fillRect/>
          </a:stretch>
        </p:blipFill>
        <p:spPr>
          <a:xfrm>
            <a:off x="-93945" y="1743141"/>
            <a:ext cx="24485602" cy="101602"/>
          </a:xfrm>
          <a:prstGeom prst="rect">
            <a:avLst/>
          </a:prstGeom>
          <a:ln w="12700">
            <a:miter lim="400000"/>
          </a:ln>
        </p:spPr>
      </p:pic>
      <p:pic>
        <p:nvPicPr>
          <p:cNvPr id="178" name="Linea Linea" descr="Linea Linea"/>
          <p:cNvPicPr>
            <a:picLocks noChangeAspect="1"/>
          </p:cNvPicPr>
          <p:nvPr/>
        </p:nvPicPr>
        <p:blipFill>
          <a:blip r:embed="rId4"/>
          <a:stretch>
            <a:fillRect/>
          </a:stretch>
        </p:blipFill>
        <p:spPr>
          <a:xfrm>
            <a:off x="-402978" y="13015920"/>
            <a:ext cx="24409402" cy="25402"/>
          </a:xfrm>
          <a:prstGeom prst="rect">
            <a:avLst/>
          </a:prstGeom>
          <a:ln w="12700">
            <a:miter lim="400000"/>
          </a:ln>
        </p:spPr>
      </p:pic>
      <p:pic>
        <p:nvPicPr>
          <p:cNvPr id="179" name="Picture 7" descr="Picture 7"/>
          <p:cNvPicPr>
            <a:picLocks noChangeAspect="1"/>
          </p:cNvPicPr>
          <p:nvPr/>
        </p:nvPicPr>
        <p:blipFill>
          <a:blip r:embed="rId5"/>
          <a:stretch>
            <a:fillRect/>
          </a:stretch>
        </p:blipFill>
        <p:spPr>
          <a:xfrm>
            <a:off x="20988204" y="202323"/>
            <a:ext cx="2992283" cy="1285608"/>
          </a:xfrm>
          <a:prstGeom prst="rect">
            <a:avLst/>
          </a:prstGeom>
          <a:ln w="12700">
            <a:miter lim="400000"/>
          </a:ln>
        </p:spPr>
      </p:pic>
      <p:sp>
        <p:nvSpPr>
          <p:cNvPr id="180" name="Slide Number Placeholder 1"/>
          <p:cNvSpPr txBox="1">
            <a:spLocks noGrp="1"/>
          </p:cNvSpPr>
          <p:nvPr>
            <p:ph type="sldNum" sz="quarter" idx="2"/>
          </p:nvPr>
        </p:nvSpPr>
        <p:spPr>
          <a:xfrm>
            <a:off x="12065050" y="13080999"/>
            <a:ext cx="241403" cy="3746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4</a:t>
            </a:fld>
            <a:endParaRPr/>
          </a:p>
        </p:txBody>
      </p:sp>
      <p:sp>
        <p:nvSpPr>
          <p:cNvPr id="4" name="TextBox 3">
            <a:extLst>
              <a:ext uri="{FF2B5EF4-FFF2-40B4-BE49-F238E27FC236}">
                <a16:creationId xmlns:a16="http://schemas.microsoft.com/office/drawing/2014/main" id="{8F68468C-1C42-94F8-B340-5B46AD64582D}"/>
              </a:ext>
            </a:extLst>
          </p:cNvPr>
          <p:cNvSpPr txBox="1"/>
          <p:nvPr/>
        </p:nvSpPr>
        <p:spPr>
          <a:xfrm>
            <a:off x="-1435395" y="13080999"/>
            <a:ext cx="12397562"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t>https://</a:t>
            </a:r>
            <a:r>
              <a:rPr lang="en-US" err="1"/>
              <a:t>agenda.infn.it</a:t>
            </a:r>
            <a:r>
              <a:rPr lang="en-US"/>
              <a:t>/event/42282/timetable/#20240626</a:t>
            </a:r>
          </a:p>
        </p:txBody>
      </p:sp>
      <p:pic>
        <p:nvPicPr>
          <p:cNvPr id="6" name="Picture 5">
            <a:extLst>
              <a:ext uri="{FF2B5EF4-FFF2-40B4-BE49-F238E27FC236}">
                <a16:creationId xmlns:a16="http://schemas.microsoft.com/office/drawing/2014/main" id="{675AC2ED-94C2-C53C-DBF1-8F6FDE1CD91A}"/>
              </a:ext>
            </a:extLst>
          </p:cNvPr>
          <p:cNvPicPr>
            <a:picLocks noChangeAspect="1"/>
          </p:cNvPicPr>
          <p:nvPr/>
        </p:nvPicPr>
        <p:blipFill>
          <a:blip r:embed="rId6"/>
          <a:stretch>
            <a:fillRect/>
          </a:stretch>
        </p:blipFill>
        <p:spPr>
          <a:xfrm>
            <a:off x="18990" y="2110534"/>
            <a:ext cx="13769280" cy="9094766"/>
          </a:xfrm>
          <a:prstGeom prst="rect">
            <a:avLst/>
          </a:prstGeom>
        </p:spPr>
      </p:pic>
      <p:pic>
        <p:nvPicPr>
          <p:cNvPr id="8" name="Picture 7">
            <a:extLst>
              <a:ext uri="{FF2B5EF4-FFF2-40B4-BE49-F238E27FC236}">
                <a16:creationId xmlns:a16="http://schemas.microsoft.com/office/drawing/2014/main" id="{0BD7B03E-5966-29B1-D45A-2732794B0F66}"/>
              </a:ext>
            </a:extLst>
          </p:cNvPr>
          <p:cNvPicPr>
            <a:picLocks noChangeAspect="1"/>
          </p:cNvPicPr>
          <p:nvPr/>
        </p:nvPicPr>
        <p:blipFill>
          <a:blip r:embed="rId7"/>
          <a:stretch>
            <a:fillRect/>
          </a:stretch>
        </p:blipFill>
        <p:spPr>
          <a:xfrm>
            <a:off x="12824045" y="2135202"/>
            <a:ext cx="11156442" cy="10654402"/>
          </a:xfrm>
          <a:prstGeom prst="rect">
            <a:avLst/>
          </a:prstGeom>
        </p:spPr>
      </p:pic>
      <p:sp>
        <p:nvSpPr>
          <p:cNvPr id="2" name="TextBox 1">
            <a:extLst>
              <a:ext uri="{FF2B5EF4-FFF2-40B4-BE49-F238E27FC236}">
                <a16:creationId xmlns:a16="http://schemas.microsoft.com/office/drawing/2014/main" id="{C177E021-26D3-7929-DF88-AC9338142E3B}"/>
              </a:ext>
            </a:extLst>
          </p:cNvPr>
          <p:cNvSpPr txBox="1"/>
          <p:nvPr/>
        </p:nvSpPr>
        <p:spPr>
          <a:xfrm>
            <a:off x="784513" y="11734198"/>
            <a:ext cx="9946167"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4800" b="0" i="0" u="none" strike="noStrike" cap="none" spc="0" normalizeH="0" baseline="0" dirty="0">
                <a:ln>
                  <a:noFill/>
                </a:ln>
                <a:solidFill>
                  <a:srgbClr val="0070C0"/>
                </a:solidFill>
                <a:effectLst/>
                <a:uFillTx/>
                <a:latin typeface="Times New Roman" panose="02020603050405020304" pitchFamily="18" charset="0"/>
                <a:cs typeface="Times New Roman" panose="02020603050405020304" pitchFamily="18" charset="0"/>
                <a:sym typeface="Helvetica Neue"/>
              </a:rPr>
              <a:t>About Synchronization: next time</a:t>
            </a:r>
          </a:p>
        </p:txBody>
      </p:sp>
    </p:spTree>
    <p:extLst>
      <p:ext uri="{BB962C8B-B14F-4D97-AF65-F5344CB8AC3E}">
        <p14:creationId xmlns:p14="http://schemas.microsoft.com/office/powerpoint/2010/main" val="296358752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Outline"/>
          <p:cNvSpPr txBox="1">
            <a:spLocks noGrp="1"/>
          </p:cNvSpPr>
          <p:nvPr>
            <p:ph type="title"/>
          </p:nvPr>
        </p:nvSpPr>
        <p:spPr>
          <a:xfrm>
            <a:off x="3188967" y="274546"/>
            <a:ext cx="18473330" cy="1433165"/>
          </a:xfrm>
          <a:prstGeom prst="rect">
            <a:avLst/>
          </a:prstGeom>
        </p:spPr>
        <p:txBody>
          <a:bodyPr anchor="ctr"/>
          <a:lstStyle>
            <a:lvl1pPr defTabSz="2218888">
              <a:defRPr sz="7700" b="0" spc="-200">
                <a:solidFill>
                  <a:srgbClr val="5E5E5E"/>
                </a:solidFill>
                <a:latin typeface="Avenir Next Regular"/>
                <a:ea typeface="Avenir Next Regular"/>
                <a:cs typeface="Avenir Next Regular"/>
                <a:sym typeface="Avenir Next Regular"/>
              </a:defRPr>
            </a:lvl1pPr>
          </a:lstStyle>
          <a:p>
            <a:pPr algn="ctr"/>
            <a:r>
              <a:rPr lang="en-US"/>
              <a:t>Welcome to Holger </a:t>
            </a:r>
            <a:r>
              <a:rPr lang="en-US" err="1"/>
              <a:t>Schlarb</a:t>
            </a:r>
            <a:r>
              <a:rPr lang="en-US"/>
              <a:t> (DESY)</a:t>
            </a:r>
            <a:endParaRPr/>
          </a:p>
        </p:txBody>
      </p:sp>
      <p:pic>
        <p:nvPicPr>
          <p:cNvPr id="175" name="Picture 3" descr="Picture 3"/>
          <p:cNvPicPr>
            <a:picLocks noChangeAspect="1"/>
          </p:cNvPicPr>
          <p:nvPr/>
        </p:nvPicPr>
        <p:blipFill>
          <a:blip r:embed="rId2"/>
          <a:stretch>
            <a:fillRect/>
          </a:stretch>
        </p:blipFill>
        <p:spPr>
          <a:xfrm>
            <a:off x="18990" y="49192"/>
            <a:ext cx="3027803" cy="1770883"/>
          </a:xfrm>
          <a:prstGeom prst="rect">
            <a:avLst/>
          </a:prstGeom>
          <a:ln w="12700">
            <a:miter lim="400000"/>
          </a:ln>
        </p:spPr>
      </p:pic>
      <p:pic>
        <p:nvPicPr>
          <p:cNvPr id="176" name="Linea Linea" descr="Linea Linea"/>
          <p:cNvPicPr>
            <a:picLocks noChangeAspect="1"/>
          </p:cNvPicPr>
          <p:nvPr/>
        </p:nvPicPr>
        <p:blipFill>
          <a:blip r:embed="rId3"/>
          <a:stretch>
            <a:fillRect/>
          </a:stretch>
        </p:blipFill>
        <p:spPr>
          <a:xfrm>
            <a:off x="-93945" y="1743141"/>
            <a:ext cx="24485602" cy="101602"/>
          </a:xfrm>
          <a:prstGeom prst="rect">
            <a:avLst/>
          </a:prstGeom>
          <a:ln w="12700">
            <a:miter lim="400000"/>
          </a:ln>
        </p:spPr>
      </p:pic>
      <p:pic>
        <p:nvPicPr>
          <p:cNvPr id="178" name="Linea Linea" descr="Linea Linea"/>
          <p:cNvPicPr>
            <a:picLocks noChangeAspect="1"/>
          </p:cNvPicPr>
          <p:nvPr/>
        </p:nvPicPr>
        <p:blipFill>
          <a:blip r:embed="rId4"/>
          <a:stretch>
            <a:fillRect/>
          </a:stretch>
        </p:blipFill>
        <p:spPr>
          <a:xfrm>
            <a:off x="-402978" y="13015920"/>
            <a:ext cx="24409402" cy="25402"/>
          </a:xfrm>
          <a:prstGeom prst="rect">
            <a:avLst/>
          </a:prstGeom>
          <a:ln w="12700">
            <a:miter lim="400000"/>
          </a:ln>
        </p:spPr>
      </p:pic>
      <p:pic>
        <p:nvPicPr>
          <p:cNvPr id="179" name="Picture 7" descr="Picture 7"/>
          <p:cNvPicPr>
            <a:picLocks noChangeAspect="1"/>
          </p:cNvPicPr>
          <p:nvPr/>
        </p:nvPicPr>
        <p:blipFill>
          <a:blip r:embed="rId5"/>
          <a:stretch>
            <a:fillRect/>
          </a:stretch>
        </p:blipFill>
        <p:spPr>
          <a:xfrm>
            <a:off x="20988204" y="202323"/>
            <a:ext cx="2992283" cy="1285608"/>
          </a:xfrm>
          <a:prstGeom prst="rect">
            <a:avLst/>
          </a:prstGeom>
          <a:ln w="12700">
            <a:miter lim="400000"/>
          </a:ln>
        </p:spPr>
      </p:pic>
      <p:sp>
        <p:nvSpPr>
          <p:cNvPr id="180" name="Slide Number Placeholder 1"/>
          <p:cNvSpPr txBox="1">
            <a:spLocks noGrp="1"/>
          </p:cNvSpPr>
          <p:nvPr>
            <p:ph type="sldNum" sz="quarter" idx="2"/>
          </p:nvPr>
        </p:nvSpPr>
        <p:spPr>
          <a:xfrm>
            <a:off x="12065050" y="13080999"/>
            <a:ext cx="241403" cy="374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5</a:t>
            </a:fld>
            <a:endParaRPr/>
          </a:p>
        </p:txBody>
      </p:sp>
      <p:pic>
        <p:nvPicPr>
          <p:cNvPr id="4" name="Picture 3" descr="A person wearing glasses and a black sweater&#10;&#10;Description automatically generated">
            <a:extLst>
              <a:ext uri="{FF2B5EF4-FFF2-40B4-BE49-F238E27FC236}">
                <a16:creationId xmlns:a16="http://schemas.microsoft.com/office/drawing/2014/main" id="{45E21551-7E51-46F8-DAB6-39E9BFA20A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088136" y="3181880"/>
            <a:ext cx="6709459" cy="8187818"/>
          </a:xfrm>
          <a:prstGeom prst="rect">
            <a:avLst/>
          </a:prstGeom>
        </p:spPr>
      </p:pic>
      <p:sp>
        <p:nvSpPr>
          <p:cNvPr id="5" name="TextBox 4">
            <a:extLst>
              <a:ext uri="{FF2B5EF4-FFF2-40B4-BE49-F238E27FC236}">
                <a16:creationId xmlns:a16="http://schemas.microsoft.com/office/drawing/2014/main" id="{1C901BB0-0A18-8074-3868-F3A6FBB7693A}"/>
              </a:ext>
            </a:extLst>
          </p:cNvPr>
          <p:cNvSpPr txBox="1"/>
          <p:nvPr/>
        </p:nvSpPr>
        <p:spPr>
          <a:xfrm>
            <a:off x="1169581" y="3457440"/>
            <a:ext cx="15310883" cy="79816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just" defTabSz="2438337" rtl="0" fontAlgn="auto" latinLnBrk="0" hangingPunct="0">
              <a:lnSpc>
                <a:spcPct val="100000"/>
              </a:lnSpc>
              <a:spcBef>
                <a:spcPts val="0"/>
              </a:spcBef>
              <a:spcAft>
                <a:spcPts val="0"/>
              </a:spcAft>
              <a:buClrTx/>
              <a:buSzTx/>
              <a:buFontTx/>
              <a:buNone/>
              <a:tabLst/>
            </a:pPr>
            <a:r>
              <a:rPr kumimoji="0" lang="en-US" sz="3200" b="0" i="0" u="none" strike="noStrike" cap="none" spc="0" normalizeH="0" baseline="0">
                <a:ln>
                  <a:noFill/>
                </a:ln>
                <a:solidFill>
                  <a:srgbClr val="5E5E5E"/>
                </a:solidFill>
                <a:effectLst/>
                <a:uFillTx/>
                <a:latin typeface="+mj-lt"/>
                <a:ea typeface="+mj-ea"/>
                <a:cs typeface="+mj-cs"/>
                <a:sym typeface="Helvetica Neue"/>
              </a:rPr>
              <a:t>The accelerator physicist Dr. Holger </a:t>
            </a:r>
            <a:r>
              <a:rPr kumimoji="0" lang="en-US" sz="3200" b="0" i="0" u="none" strike="noStrike" cap="none" spc="0" normalizeH="0" baseline="0" err="1">
                <a:ln>
                  <a:noFill/>
                </a:ln>
                <a:solidFill>
                  <a:srgbClr val="5E5E5E"/>
                </a:solidFill>
                <a:effectLst/>
                <a:uFillTx/>
                <a:latin typeface="+mj-lt"/>
                <a:ea typeface="+mj-ea"/>
                <a:cs typeface="+mj-cs"/>
                <a:sym typeface="Helvetica Neue"/>
              </a:rPr>
              <a:t>Schlarb</a:t>
            </a:r>
            <a:r>
              <a:rPr kumimoji="0" lang="en-US" sz="3200" b="0" i="0" u="none" strike="noStrike" cap="none" spc="0" normalizeH="0" baseline="0">
                <a:ln>
                  <a:noFill/>
                </a:ln>
                <a:solidFill>
                  <a:srgbClr val="5E5E5E"/>
                </a:solidFill>
                <a:effectLst/>
                <a:uFillTx/>
                <a:latin typeface="+mj-lt"/>
                <a:ea typeface="+mj-ea"/>
                <a:cs typeface="+mj-cs"/>
                <a:sym typeface="Helvetica Neue"/>
              </a:rPr>
              <a:t> was awarded the </a:t>
            </a:r>
            <a:r>
              <a:rPr kumimoji="0" lang="en-US" sz="3200" b="0" i="0" u="none" strike="noStrike" cap="none" spc="0" normalizeH="0" baseline="0" err="1">
                <a:ln>
                  <a:noFill/>
                </a:ln>
                <a:solidFill>
                  <a:srgbClr val="5E5E5E"/>
                </a:solidFill>
                <a:effectLst/>
                <a:uFillTx/>
                <a:latin typeface="+mj-lt"/>
                <a:ea typeface="+mj-ea"/>
                <a:cs typeface="+mj-cs"/>
                <a:sym typeface="Helvetica Neue"/>
              </a:rPr>
              <a:t>Bjørn</a:t>
            </a:r>
            <a:r>
              <a:rPr kumimoji="0" lang="en-US" sz="3200" b="0" i="0" u="none" strike="noStrike" cap="none" spc="0" normalizeH="0" baseline="0">
                <a:ln>
                  <a:noFill/>
                </a:ln>
                <a:solidFill>
                  <a:srgbClr val="5E5E5E"/>
                </a:solidFill>
                <a:effectLst/>
                <a:uFillTx/>
                <a:latin typeface="+mj-lt"/>
                <a:ea typeface="+mj-ea"/>
                <a:cs typeface="+mj-cs"/>
                <a:sym typeface="Helvetica Neue"/>
              </a:rPr>
              <a:t> H. </a:t>
            </a:r>
            <a:r>
              <a:rPr kumimoji="0" lang="en-US" sz="3200" b="0" i="0" u="none" strike="noStrike" cap="none" spc="0" normalizeH="0" baseline="0" err="1">
                <a:ln>
                  <a:noFill/>
                </a:ln>
                <a:solidFill>
                  <a:srgbClr val="5E5E5E"/>
                </a:solidFill>
                <a:effectLst/>
                <a:uFillTx/>
                <a:latin typeface="+mj-lt"/>
                <a:ea typeface="+mj-ea"/>
                <a:cs typeface="+mj-cs"/>
                <a:sym typeface="Helvetica Neue"/>
              </a:rPr>
              <a:t>Wiik-Preis</a:t>
            </a:r>
            <a:r>
              <a:rPr kumimoji="0" lang="en-US" sz="3200" b="0" i="0" u="none" strike="noStrike" cap="none" spc="0" normalizeH="0" baseline="0">
                <a:ln>
                  <a:noFill/>
                </a:ln>
                <a:solidFill>
                  <a:srgbClr val="5E5E5E"/>
                </a:solidFill>
                <a:effectLst/>
                <a:uFillTx/>
                <a:latin typeface="+mj-lt"/>
                <a:ea typeface="+mj-ea"/>
                <a:cs typeface="+mj-cs"/>
                <a:sym typeface="Helvetica Neue"/>
              </a:rPr>
              <a:t> 2007. He was </a:t>
            </a:r>
            <a:r>
              <a:rPr kumimoji="0" lang="en-US" sz="3200" b="0" i="0" u="none" strike="noStrike" cap="none" spc="0" normalizeH="0" baseline="0" err="1">
                <a:ln>
                  <a:noFill/>
                </a:ln>
                <a:solidFill>
                  <a:srgbClr val="5E5E5E"/>
                </a:solidFill>
                <a:effectLst/>
                <a:uFillTx/>
                <a:latin typeface="+mj-lt"/>
                <a:ea typeface="+mj-ea"/>
                <a:cs typeface="+mj-cs"/>
                <a:sym typeface="Helvetica Neue"/>
              </a:rPr>
              <a:t>honoured</a:t>
            </a:r>
            <a:r>
              <a:rPr kumimoji="0" lang="en-US" sz="3200" b="0" i="0" u="none" strike="noStrike" cap="none" spc="0" normalizeH="0" baseline="0">
                <a:ln>
                  <a:noFill/>
                </a:ln>
                <a:solidFill>
                  <a:srgbClr val="5E5E5E"/>
                </a:solidFill>
                <a:effectLst/>
                <a:uFillTx/>
                <a:latin typeface="+mj-lt"/>
                <a:ea typeface="+mj-ea"/>
                <a:cs typeface="+mj-cs"/>
                <a:sym typeface="Helvetica Neue"/>
              </a:rPr>
              <a:t> for his outstanding developments in diagnostics and synchronization of the free-electron lasers FLASH and XFEL.</a:t>
            </a:r>
          </a:p>
          <a:p>
            <a:pPr marL="0" marR="0" indent="0" algn="ctr" defTabSz="2438337" rtl="0" fontAlgn="auto" latinLnBrk="0" hangingPunct="0">
              <a:lnSpc>
                <a:spcPct val="100000"/>
              </a:lnSpc>
              <a:spcBef>
                <a:spcPts val="0"/>
              </a:spcBef>
              <a:spcAft>
                <a:spcPts val="0"/>
              </a:spcAft>
              <a:buClrTx/>
              <a:buSzTx/>
              <a:buFontTx/>
              <a:buNone/>
              <a:tabLst/>
            </a:pPr>
            <a:r>
              <a:rPr kumimoji="0" lang="en-US" sz="3200" b="0" i="0" u="none" strike="noStrike" cap="none" spc="0" normalizeH="0" baseline="0">
                <a:ln>
                  <a:noFill/>
                </a:ln>
                <a:solidFill>
                  <a:srgbClr val="5E5E5E"/>
                </a:solidFill>
                <a:effectLst/>
                <a:uFillTx/>
                <a:latin typeface="+mj-lt"/>
                <a:ea typeface="+mj-ea"/>
                <a:cs typeface="+mj-cs"/>
                <a:sym typeface="Helvetica Neue"/>
              </a:rPr>
              <a:t> </a:t>
            </a:r>
          </a:p>
          <a:p>
            <a:pPr marL="0" marR="0" indent="0" algn="just" defTabSz="2438337" rtl="0" fontAlgn="auto" latinLnBrk="0" hangingPunct="0">
              <a:lnSpc>
                <a:spcPct val="100000"/>
              </a:lnSpc>
              <a:spcBef>
                <a:spcPts val="0"/>
              </a:spcBef>
              <a:spcAft>
                <a:spcPts val="0"/>
              </a:spcAft>
              <a:buClrTx/>
              <a:buSzTx/>
              <a:buFontTx/>
              <a:buNone/>
              <a:tabLst/>
            </a:pPr>
            <a:r>
              <a:rPr kumimoji="0" lang="en-US" sz="3200" b="0" i="0" u="none" strike="noStrike" cap="none" spc="0" normalizeH="0" baseline="0">
                <a:ln>
                  <a:noFill/>
                </a:ln>
                <a:solidFill>
                  <a:srgbClr val="5E5E5E"/>
                </a:solidFill>
                <a:effectLst/>
                <a:uFillTx/>
                <a:latin typeface="+mj-lt"/>
                <a:ea typeface="+mj-ea"/>
                <a:cs typeface="+mj-cs"/>
                <a:sym typeface="Helvetica Neue"/>
              </a:rPr>
              <a:t>Already in his doctoral thesis, Holger </a:t>
            </a:r>
            <a:r>
              <a:rPr kumimoji="0" lang="en-US" sz="3200" b="0" i="0" u="none" strike="noStrike" cap="none" spc="0" normalizeH="0" baseline="0" err="1">
                <a:ln>
                  <a:noFill/>
                </a:ln>
                <a:solidFill>
                  <a:srgbClr val="5E5E5E"/>
                </a:solidFill>
                <a:effectLst/>
                <a:uFillTx/>
                <a:latin typeface="+mj-lt"/>
                <a:ea typeface="+mj-ea"/>
                <a:cs typeface="+mj-cs"/>
                <a:sym typeface="Helvetica Neue"/>
              </a:rPr>
              <a:t>Schlarb</a:t>
            </a:r>
            <a:r>
              <a:rPr kumimoji="0" lang="en-US" sz="3200" b="0" i="0" u="none" strike="noStrike" cap="none" spc="0" normalizeH="0" baseline="0">
                <a:ln>
                  <a:noFill/>
                </a:ln>
                <a:solidFill>
                  <a:srgbClr val="5E5E5E"/>
                </a:solidFill>
                <a:effectLst/>
                <a:uFillTx/>
                <a:latin typeface="+mj-lt"/>
                <a:ea typeface="+mj-ea"/>
                <a:cs typeface="+mj-cs"/>
                <a:sym typeface="Helvetica Neue"/>
              </a:rPr>
              <a:t> made decisive contributions for the commissioning and </a:t>
            </a:r>
            <a:r>
              <a:rPr kumimoji="0" lang="en-US" sz="3200" b="0" i="0" u="none" strike="noStrike" cap="none" spc="0" normalizeH="0" baseline="0" err="1">
                <a:ln>
                  <a:noFill/>
                </a:ln>
                <a:solidFill>
                  <a:srgbClr val="5E5E5E"/>
                </a:solidFill>
                <a:effectLst/>
                <a:uFillTx/>
                <a:latin typeface="+mj-lt"/>
                <a:ea typeface="+mj-ea"/>
                <a:cs typeface="+mj-cs"/>
                <a:sym typeface="Helvetica Neue"/>
              </a:rPr>
              <a:t>optimisation</a:t>
            </a:r>
            <a:r>
              <a:rPr kumimoji="0" lang="en-US" sz="3200" b="0" i="0" u="none" strike="noStrike" cap="none" spc="0" normalizeH="0" baseline="0">
                <a:ln>
                  <a:noFill/>
                </a:ln>
                <a:solidFill>
                  <a:srgbClr val="5E5E5E"/>
                </a:solidFill>
                <a:effectLst/>
                <a:uFillTx/>
                <a:latin typeface="+mj-lt"/>
                <a:ea typeface="+mj-ea"/>
                <a:cs typeface="+mj-cs"/>
                <a:sym typeface="Helvetica Neue"/>
              </a:rPr>
              <a:t> of DESY’s first free-electron laser at the TESLA Test Facility TTF, and he implemented a collimator system which protects the highly sensitive undulators from radiation damages. This was a significant basis for FEL operation with high beam currents.</a:t>
            </a:r>
          </a:p>
          <a:p>
            <a:pPr marL="0" marR="0" indent="0" algn="ctr" defTabSz="2438337" rtl="0" fontAlgn="auto" latinLnBrk="0" hangingPunct="0">
              <a:lnSpc>
                <a:spcPct val="100000"/>
              </a:lnSpc>
              <a:spcBef>
                <a:spcPts val="0"/>
              </a:spcBef>
              <a:spcAft>
                <a:spcPts val="0"/>
              </a:spcAft>
              <a:buClrTx/>
              <a:buSzTx/>
              <a:buFontTx/>
              <a:buNone/>
              <a:tabLst/>
            </a:pPr>
            <a:r>
              <a:rPr kumimoji="0" lang="en-US" sz="3200" b="0" i="0" u="none" strike="noStrike" cap="none" spc="0" normalizeH="0" baseline="0">
                <a:ln>
                  <a:noFill/>
                </a:ln>
                <a:solidFill>
                  <a:srgbClr val="5E5E5E"/>
                </a:solidFill>
                <a:effectLst/>
                <a:uFillTx/>
                <a:latin typeface="+mj-lt"/>
                <a:ea typeface="+mj-ea"/>
                <a:cs typeface="+mj-cs"/>
                <a:sym typeface="Helvetica Neue"/>
              </a:rPr>
              <a:t> </a:t>
            </a:r>
          </a:p>
          <a:p>
            <a:pPr marL="0" marR="0" indent="0" algn="just" defTabSz="2438337" rtl="0" fontAlgn="auto" latinLnBrk="0" hangingPunct="0">
              <a:lnSpc>
                <a:spcPct val="100000"/>
              </a:lnSpc>
              <a:spcBef>
                <a:spcPts val="0"/>
              </a:spcBef>
              <a:spcAft>
                <a:spcPts val="0"/>
              </a:spcAft>
              <a:buClrTx/>
              <a:buSzTx/>
              <a:buFontTx/>
              <a:buNone/>
              <a:tabLst/>
            </a:pPr>
            <a:r>
              <a:rPr kumimoji="0" lang="en-US" sz="3200" b="0" i="0" u="none" strike="noStrike" cap="none" spc="0" normalizeH="0" baseline="0">
                <a:ln>
                  <a:noFill/>
                </a:ln>
                <a:solidFill>
                  <a:srgbClr val="5E5E5E"/>
                </a:solidFill>
                <a:effectLst/>
                <a:uFillTx/>
                <a:latin typeface="+mj-lt"/>
                <a:ea typeface="+mj-ea"/>
                <a:cs typeface="+mj-cs"/>
                <a:sym typeface="Helvetica Neue"/>
              </a:rPr>
              <a:t>Afterwards – including one year at SLAC - he dedicated himself to high-resolution beam diagnosis and the </a:t>
            </a:r>
            <a:r>
              <a:rPr kumimoji="0" lang="en-US" sz="3200" b="0" i="0" u="none" strike="noStrike" cap="none" spc="0" normalizeH="0" baseline="0" err="1">
                <a:ln>
                  <a:noFill/>
                </a:ln>
                <a:solidFill>
                  <a:srgbClr val="5E5E5E"/>
                </a:solidFill>
                <a:effectLst/>
                <a:uFillTx/>
                <a:latin typeface="+mj-lt"/>
                <a:ea typeface="+mj-ea"/>
                <a:cs typeface="+mj-cs"/>
                <a:sym typeface="Helvetica Neue"/>
              </a:rPr>
              <a:t>synchronisation</a:t>
            </a:r>
            <a:r>
              <a:rPr kumimoji="0" lang="en-US" sz="3200" b="0" i="0" u="none" strike="noStrike" cap="none" spc="0" normalizeH="0" baseline="0">
                <a:ln>
                  <a:noFill/>
                </a:ln>
                <a:solidFill>
                  <a:srgbClr val="5E5E5E"/>
                </a:solidFill>
                <a:effectLst/>
                <a:uFillTx/>
                <a:latin typeface="+mj-lt"/>
                <a:ea typeface="+mj-ea"/>
                <a:cs typeface="+mj-cs"/>
                <a:sym typeface="Helvetica Neue"/>
              </a:rPr>
              <a:t> of FEL pulses at shortest time scales. He was one of the first to discover that average high-frequency </a:t>
            </a:r>
            <a:r>
              <a:rPr kumimoji="0" lang="en-US" sz="3200" b="0" i="0" u="none" strike="noStrike" cap="none" spc="0" normalizeH="0" baseline="0" err="1">
                <a:ln>
                  <a:noFill/>
                </a:ln>
                <a:solidFill>
                  <a:srgbClr val="5E5E5E"/>
                </a:solidFill>
                <a:effectLst/>
                <a:uFillTx/>
                <a:latin typeface="+mj-lt"/>
                <a:ea typeface="+mj-ea"/>
                <a:cs typeface="+mj-cs"/>
                <a:sym typeface="Helvetica Neue"/>
              </a:rPr>
              <a:t>synchronisation</a:t>
            </a:r>
            <a:r>
              <a:rPr kumimoji="0" lang="en-US" sz="3200" b="0" i="0" u="none" strike="noStrike" cap="none" spc="0" normalizeH="0" baseline="0">
                <a:ln>
                  <a:noFill/>
                </a:ln>
                <a:solidFill>
                  <a:srgbClr val="5E5E5E"/>
                </a:solidFill>
                <a:effectLst/>
                <a:uFillTx/>
                <a:latin typeface="+mj-lt"/>
                <a:ea typeface="+mj-ea"/>
                <a:cs typeface="+mj-cs"/>
                <a:sym typeface="Helvetica Neue"/>
              </a:rPr>
              <a:t> systems in long linear accelerators do not have sufficient time accuracy and have to be replaced by laser optical systems.</a:t>
            </a:r>
          </a:p>
          <a:p>
            <a:pPr marL="0" marR="0" indent="0" algn="ctr" defTabSz="2438337"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5E5E5E"/>
              </a:solidFill>
              <a:effectLst/>
              <a:uFillTx/>
              <a:latin typeface="+mj-lt"/>
              <a:ea typeface="+mj-ea"/>
              <a:cs typeface="+mj-cs"/>
              <a:sym typeface="Helvetica Neue"/>
            </a:endParaRPr>
          </a:p>
        </p:txBody>
      </p:sp>
    </p:spTree>
    <p:extLst>
      <p:ext uri="{BB962C8B-B14F-4D97-AF65-F5344CB8AC3E}">
        <p14:creationId xmlns:p14="http://schemas.microsoft.com/office/powerpoint/2010/main" val="371025904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4203FE-4362-15A4-6181-88CEB0C167DD}"/>
              </a:ext>
            </a:extLst>
          </p:cNvPr>
          <p:cNvSpPr>
            <a:spLocks noGrp="1"/>
          </p:cNvSpPr>
          <p:nvPr>
            <p:ph idx="1"/>
          </p:nvPr>
        </p:nvSpPr>
        <p:spPr>
          <a:xfrm>
            <a:off x="402594" y="1712859"/>
            <a:ext cx="23827168" cy="2871322"/>
          </a:xfrm>
        </p:spPr>
        <p:txBody>
          <a:bodyPr>
            <a:noAutofit/>
          </a:bodyPr>
          <a:lstStyle/>
          <a:p>
            <a:pPr algn="just"/>
            <a:r>
              <a:rPr lang="en-GB" sz="3600" b="1" dirty="0">
                <a:solidFill>
                  <a:srgbClr val="243F60"/>
                </a:solidFill>
                <a:latin typeface="Times New Roman" panose="02020603050405020304" pitchFamily="18" charset="0"/>
                <a:ea typeface="SimSun" panose="02010600030101010101" pitchFamily="2" charset="-122"/>
                <a:cs typeface="Times New Roman" panose="02020603050405020304" pitchFamily="18" charset="0"/>
              </a:rPr>
              <a:t>HORIZON-INFRA-2024-TECH-01-01: R&amp;D for the next generation of scientific instrumentation, tools, methods, solutions for RI upgrade</a:t>
            </a:r>
          </a:p>
          <a:p>
            <a:pPr algn="just"/>
            <a:endParaRPr lang="en-GB" sz="3600" b="1" dirty="0">
              <a:solidFill>
                <a:srgbClr val="243F60"/>
              </a:solidFill>
              <a:latin typeface="Times New Roman" panose="02020603050405020304" pitchFamily="18" charset="0"/>
              <a:ea typeface="SimSun" panose="02010600030101010101" pitchFamily="2" charset="-122"/>
              <a:cs typeface="Times New Roman" panose="02020603050405020304" pitchFamily="18" charset="0"/>
            </a:endParaRPr>
          </a:p>
          <a:p>
            <a:pPr algn="just"/>
            <a:r>
              <a:rPr lang="en-GB" sz="3600" b="1" dirty="0">
                <a:solidFill>
                  <a:srgbClr val="243F60"/>
                </a:solidFill>
                <a:latin typeface="Times New Roman" panose="02020603050405020304" pitchFamily="18" charset="0"/>
                <a:ea typeface="SimSun" panose="02010600030101010101" pitchFamily="2" charset="-122"/>
                <a:cs typeface="Times New Roman" panose="02020603050405020304" pitchFamily="18" charset="0"/>
              </a:rPr>
              <a:t>Dead line 12 March 2024</a:t>
            </a:r>
          </a:p>
          <a:p>
            <a:pPr algn="just"/>
            <a:endParaRPr lang="en-GB" sz="3600" b="1" dirty="0">
              <a:solidFill>
                <a:srgbClr val="243F60"/>
              </a:solidFill>
              <a:latin typeface="Times New Roman" panose="02020603050405020304" pitchFamily="18" charset="0"/>
              <a:ea typeface="SimSun" panose="02010600030101010101" pitchFamily="2" charset="-122"/>
              <a:cs typeface="Times New Roman" panose="02020603050405020304" pitchFamily="18" charset="0"/>
            </a:endParaRPr>
          </a:p>
          <a:p>
            <a:pPr algn="just"/>
            <a:r>
              <a:rPr lang="en-GB" sz="3600" b="1" dirty="0">
                <a:solidFill>
                  <a:srgbClr val="243F60"/>
                </a:solidFill>
                <a:latin typeface="Times New Roman" panose="02020603050405020304" pitchFamily="18" charset="0"/>
                <a:ea typeface="SimSun" panose="02010600030101010101" pitchFamily="2" charset="-122"/>
                <a:cs typeface="Times New Roman" panose="02020603050405020304" pitchFamily="18" charset="0"/>
              </a:rPr>
              <a:t>Target Budget ~10 </a:t>
            </a:r>
            <a:r>
              <a:rPr lang="en-GB" sz="3600" b="1" dirty="0" err="1">
                <a:solidFill>
                  <a:srgbClr val="243F60"/>
                </a:solidFill>
                <a:latin typeface="Times New Roman" panose="02020603050405020304" pitchFamily="18" charset="0"/>
                <a:ea typeface="SimSun" panose="02010600030101010101" pitchFamily="2" charset="-122"/>
                <a:cs typeface="Times New Roman" panose="02020603050405020304" pitchFamily="18" charset="0"/>
              </a:rPr>
              <a:t>MEuro</a:t>
            </a:r>
            <a:endParaRPr lang="en-GB" sz="3600" b="1" dirty="0">
              <a:solidFill>
                <a:srgbClr val="243F60"/>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3" name="Title 2">
            <a:extLst>
              <a:ext uri="{FF2B5EF4-FFF2-40B4-BE49-F238E27FC236}">
                <a16:creationId xmlns:a16="http://schemas.microsoft.com/office/drawing/2014/main" id="{330EAB75-7203-D031-2AD6-AB640A3F152B}"/>
              </a:ext>
            </a:extLst>
          </p:cNvPr>
          <p:cNvSpPr>
            <a:spLocks noGrp="1"/>
          </p:cNvSpPr>
          <p:nvPr>
            <p:ph type="title"/>
          </p:nvPr>
        </p:nvSpPr>
        <p:spPr>
          <a:xfrm>
            <a:off x="5331407" y="-134531"/>
            <a:ext cx="15923494" cy="1712858"/>
          </a:xfrm>
        </p:spPr>
        <p:txBody>
          <a:bodyPr>
            <a:normAutofit/>
          </a:bodyPr>
          <a:lstStyle/>
          <a:p>
            <a:pPr algn="just"/>
            <a:r>
              <a:rPr lang="en-GB" sz="8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New Proposal Submitted: PACRI</a:t>
            </a:r>
            <a:endParaRPr lang="en-US" sz="4000" dirty="0">
              <a:solidFill>
                <a:srgbClr val="0070C0"/>
              </a:solidFill>
            </a:endParaRPr>
          </a:p>
        </p:txBody>
      </p:sp>
      <p:graphicFrame>
        <p:nvGraphicFramePr>
          <p:cNvPr id="6" name="object 7">
            <a:extLst>
              <a:ext uri="{FF2B5EF4-FFF2-40B4-BE49-F238E27FC236}">
                <a16:creationId xmlns:a16="http://schemas.microsoft.com/office/drawing/2014/main" id="{863F035A-CEBB-8860-E87B-BB9F3072D00C}"/>
              </a:ext>
            </a:extLst>
          </p:cNvPr>
          <p:cNvGraphicFramePr>
            <a:graphicFrameLocks noGrp="1"/>
          </p:cNvGraphicFramePr>
          <p:nvPr/>
        </p:nvGraphicFramePr>
        <p:xfrm>
          <a:off x="6995305" y="3690579"/>
          <a:ext cx="11567706" cy="8865682"/>
        </p:xfrm>
        <a:graphic>
          <a:graphicData uri="http://schemas.openxmlformats.org/drawingml/2006/table">
            <a:tbl>
              <a:tblPr firstRow="1" bandRow="1">
                <a:tableStyleId>{2D5ABB26-0587-4C30-8999-92F81FD0307C}</a:tableStyleId>
              </a:tblPr>
              <a:tblGrid>
                <a:gridCol w="371694">
                  <a:extLst>
                    <a:ext uri="{9D8B030D-6E8A-4147-A177-3AD203B41FA5}">
                      <a16:colId xmlns:a16="http://schemas.microsoft.com/office/drawing/2014/main" val="20000"/>
                    </a:ext>
                  </a:extLst>
                </a:gridCol>
                <a:gridCol w="6399648">
                  <a:extLst>
                    <a:ext uri="{9D8B030D-6E8A-4147-A177-3AD203B41FA5}">
                      <a16:colId xmlns:a16="http://schemas.microsoft.com/office/drawing/2014/main" val="20001"/>
                    </a:ext>
                  </a:extLst>
                </a:gridCol>
                <a:gridCol w="1375824">
                  <a:extLst>
                    <a:ext uri="{9D8B030D-6E8A-4147-A177-3AD203B41FA5}">
                      <a16:colId xmlns:a16="http://schemas.microsoft.com/office/drawing/2014/main" val="20002"/>
                    </a:ext>
                  </a:extLst>
                </a:gridCol>
                <a:gridCol w="3420540">
                  <a:extLst>
                    <a:ext uri="{9D8B030D-6E8A-4147-A177-3AD203B41FA5}">
                      <a16:colId xmlns:a16="http://schemas.microsoft.com/office/drawing/2014/main" val="20003"/>
                    </a:ext>
                  </a:extLst>
                </a:gridCol>
              </a:tblGrid>
              <a:tr h="283862">
                <a:tc>
                  <a:txBody>
                    <a:bodyPr/>
                    <a:lstStyle/>
                    <a:p>
                      <a:pPr marL="44450" algn="ctr">
                        <a:lnSpc>
                          <a:spcPct val="100000"/>
                        </a:lnSpc>
                        <a:spcBef>
                          <a:spcPts val="50"/>
                        </a:spcBef>
                      </a:pPr>
                      <a:r>
                        <a:rPr sz="1800" spc="-50">
                          <a:latin typeface="Arial"/>
                          <a:cs typeface="Arial"/>
                        </a:rPr>
                        <a:t>#</a:t>
                      </a:r>
                      <a:endParaRPr sz="1800">
                        <a:latin typeface="Arial"/>
                        <a:cs typeface="Arial"/>
                      </a:endParaRPr>
                    </a:p>
                  </a:txBody>
                  <a:tcPr marL="0" marR="0" marT="9542" marB="0">
                    <a:lnL w="12700">
                      <a:solidFill>
                        <a:srgbClr val="FFFFFF"/>
                      </a:solidFill>
                      <a:prstDash val="solid"/>
                    </a:lnL>
                    <a:lnT w="12700">
                      <a:solidFill>
                        <a:srgbClr val="FFFFFF"/>
                      </a:solidFill>
                      <a:prstDash val="solid"/>
                    </a:lnT>
                    <a:lnB w="12700">
                      <a:solidFill>
                        <a:srgbClr val="FFFFFF"/>
                      </a:solidFill>
                      <a:prstDash val="solid"/>
                    </a:lnB>
                    <a:solidFill>
                      <a:srgbClr val="E9EBF5"/>
                    </a:solidFill>
                  </a:tcPr>
                </a:tc>
                <a:tc>
                  <a:txBody>
                    <a:bodyPr/>
                    <a:lstStyle/>
                    <a:p>
                      <a:pPr marR="62865" algn="ctr">
                        <a:lnSpc>
                          <a:spcPct val="100000"/>
                        </a:lnSpc>
                        <a:spcBef>
                          <a:spcPts val="50"/>
                        </a:spcBef>
                      </a:pPr>
                      <a:r>
                        <a:rPr sz="1800" spc="-10">
                          <a:latin typeface="Arial"/>
                          <a:cs typeface="Arial"/>
                        </a:rPr>
                        <a:t>Partner</a:t>
                      </a:r>
                      <a:endParaRPr sz="1800">
                        <a:latin typeface="Arial"/>
                        <a:cs typeface="Arial"/>
                      </a:endParaRPr>
                    </a:p>
                  </a:txBody>
                  <a:tcPr marL="0" marR="0" marT="9542" marB="0">
                    <a:lnT w="12700">
                      <a:solidFill>
                        <a:srgbClr val="FFFFFF"/>
                      </a:solidFill>
                      <a:prstDash val="solid"/>
                    </a:lnT>
                    <a:lnB w="12700">
                      <a:solidFill>
                        <a:srgbClr val="FFFFFF"/>
                      </a:solidFill>
                      <a:prstDash val="solid"/>
                    </a:lnB>
                    <a:solidFill>
                      <a:srgbClr val="E9EBF5"/>
                    </a:solidFill>
                  </a:tcPr>
                </a:tc>
                <a:tc>
                  <a:txBody>
                    <a:bodyPr/>
                    <a:lstStyle/>
                    <a:p>
                      <a:pPr marR="103505" algn="ctr">
                        <a:lnSpc>
                          <a:spcPct val="100000"/>
                        </a:lnSpc>
                        <a:spcBef>
                          <a:spcPts val="50"/>
                        </a:spcBef>
                      </a:pPr>
                      <a:r>
                        <a:rPr sz="1800" spc="-10">
                          <a:latin typeface="Arial"/>
                          <a:cs typeface="Arial"/>
                        </a:rPr>
                        <a:t>Acronym</a:t>
                      </a:r>
                      <a:endParaRPr sz="1800">
                        <a:latin typeface="Arial"/>
                        <a:cs typeface="Arial"/>
                      </a:endParaRPr>
                    </a:p>
                  </a:txBody>
                  <a:tcPr marL="0" marR="0" marT="9542" marB="0">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800">
                        <a:latin typeface="Times New Roman"/>
                        <a:cs typeface="Times New Roman"/>
                      </a:endParaRPr>
                    </a:p>
                  </a:txBody>
                  <a:tcPr marL="0" marR="0" marT="0" marB="0"/>
                </a:tc>
                <a:extLst>
                  <a:ext uri="{0D108BD9-81ED-4DB2-BD59-A6C34878D82A}">
                    <a16:rowId xmlns:a16="http://schemas.microsoft.com/office/drawing/2014/main" val="10000"/>
                  </a:ext>
                </a:extLst>
              </a:tr>
              <a:tr h="306290">
                <a:tc>
                  <a:txBody>
                    <a:bodyPr/>
                    <a:lstStyle/>
                    <a:p>
                      <a:pPr marL="42545" algn="ctr">
                        <a:lnSpc>
                          <a:spcPct val="100000"/>
                        </a:lnSpc>
                        <a:spcBef>
                          <a:spcPts val="30"/>
                        </a:spcBef>
                      </a:pPr>
                      <a:r>
                        <a:rPr sz="1800" spc="-50">
                          <a:latin typeface="Arial"/>
                          <a:cs typeface="Arial"/>
                        </a:rPr>
                        <a:t>1</a:t>
                      </a:r>
                      <a:endParaRPr sz="1800">
                        <a:latin typeface="Arial"/>
                        <a:cs typeface="Arial"/>
                      </a:endParaRPr>
                    </a:p>
                  </a:txBody>
                  <a:tcPr marL="0" marR="0" marT="5726" marB="0">
                    <a:lnL w="12700">
                      <a:solidFill>
                        <a:srgbClr val="FFFFFF"/>
                      </a:solidFill>
                      <a:prstDash val="solid"/>
                    </a:lnL>
                    <a:lnT w="12700">
                      <a:solidFill>
                        <a:srgbClr val="FFFFFF"/>
                      </a:solidFill>
                      <a:prstDash val="solid"/>
                    </a:lnT>
                    <a:lnB w="12700">
                      <a:solidFill>
                        <a:srgbClr val="FFFFFF"/>
                      </a:solidFill>
                      <a:prstDash val="solid"/>
                    </a:lnB>
                    <a:solidFill>
                      <a:srgbClr val="E9EBF5"/>
                    </a:solidFill>
                  </a:tcPr>
                </a:tc>
                <a:tc>
                  <a:txBody>
                    <a:bodyPr/>
                    <a:lstStyle/>
                    <a:p>
                      <a:pPr marL="48260">
                        <a:lnSpc>
                          <a:spcPct val="100000"/>
                        </a:lnSpc>
                        <a:spcBef>
                          <a:spcPts val="30"/>
                        </a:spcBef>
                      </a:pPr>
                      <a:r>
                        <a:rPr sz="1800" spc="-45">
                          <a:latin typeface="Arial"/>
                          <a:cs typeface="Arial"/>
                        </a:rPr>
                        <a:t>Elettra </a:t>
                      </a:r>
                      <a:r>
                        <a:rPr sz="1800" spc="-40">
                          <a:latin typeface="Arial"/>
                          <a:cs typeface="Arial"/>
                        </a:rPr>
                        <a:t>-</a:t>
                      </a:r>
                      <a:r>
                        <a:rPr sz="1800" spc="-30">
                          <a:latin typeface="Arial"/>
                          <a:cs typeface="Arial"/>
                        </a:rPr>
                        <a:t> </a:t>
                      </a:r>
                      <a:r>
                        <a:rPr sz="1800" spc="-55">
                          <a:latin typeface="Arial"/>
                          <a:cs typeface="Arial"/>
                        </a:rPr>
                        <a:t>Sincrotrone</a:t>
                      </a:r>
                      <a:r>
                        <a:rPr sz="1800" spc="-60">
                          <a:latin typeface="Arial"/>
                          <a:cs typeface="Arial"/>
                        </a:rPr>
                        <a:t> </a:t>
                      </a:r>
                      <a:r>
                        <a:rPr sz="1800" spc="-65">
                          <a:latin typeface="Arial"/>
                          <a:cs typeface="Arial"/>
                        </a:rPr>
                        <a:t>Trieste</a:t>
                      </a:r>
                      <a:r>
                        <a:rPr sz="1800" spc="-20">
                          <a:latin typeface="Arial"/>
                          <a:cs typeface="Arial"/>
                        </a:rPr>
                        <a:t> </a:t>
                      </a:r>
                      <a:r>
                        <a:rPr sz="1800" spc="-160">
                          <a:latin typeface="Arial"/>
                          <a:cs typeface="Arial"/>
                        </a:rPr>
                        <a:t>SCpA</a:t>
                      </a:r>
                      <a:r>
                        <a:rPr sz="1800" spc="-35">
                          <a:latin typeface="Arial"/>
                          <a:cs typeface="Arial"/>
                        </a:rPr>
                        <a:t> </a:t>
                      </a:r>
                      <a:r>
                        <a:rPr sz="1800" spc="-10">
                          <a:latin typeface="Arial"/>
                          <a:cs typeface="Arial"/>
                        </a:rPr>
                        <a:t>(Coordinator)</a:t>
                      </a:r>
                      <a:endParaRPr sz="1800">
                        <a:latin typeface="Arial"/>
                        <a:cs typeface="Arial"/>
                      </a:endParaRPr>
                    </a:p>
                  </a:txBody>
                  <a:tcPr marL="0" marR="0" marT="5726" marB="0">
                    <a:lnT w="12700">
                      <a:solidFill>
                        <a:srgbClr val="FFFFFF"/>
                      </a:solidFill>
                      <a:prstDash val="solid"/>
                    </a:lnT>
                    <a:lnB w="12700">
                      <a:solidFill>
                        <a:srgbClr val="FFFFFF"/>
                      </a:solidFill>
                      <a:prstDash val="solid"/>
                    </a:lnB>
                    <a:solidFill>
                      <a:srgbClr val="E9EBF5"/>
                    </a:solidFill>
                  </a:tcPr>
                </a:tc>
                <a:tc>
                  <a:txBody>
                    <a:bodyPr/>
                    <a:lstStyle/>
                    <a:p>
                      <a:pPr marR="105410" algn="ctr">
                        <a:lnSpc>
                          <a:spcPct val="100000"/>
                        </a:lnSpc>
                        <a:spcBef>
                          <a:spcPts val="30"/>
                        </a:spcBef>
                      </a:pPr>
                      <a:r>
                        <a:rPr sz="1800" spc="-25">
                          <a:latin typeface="Arial"/>
                          <a:cs typeface="Arial"/>
                        </a:rPr>
                        <a:t>ST</a:t>
                      </a:r>
                      <a:endParaRPr sz="1800">
                        <a:latin typeface="Arial"/>
                        <a:cs typeface="Arial"/>
                      </a:endParaRPr>
                    </a:p>
                  </a:txBody>
                  <a:tcPr marL="0" marR="0" marT="5726" marB="0">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800">
                        <a:latin typeface="Times New Roman"/>
                        <a:cs typeface="Times New Roman"/>
                      </a:endParaRPr>
                    </a:p>
                  </a:txBody>
                  <a:tcPr marL="0" marR="0" marT="0" marB="0"/>
                </a:tc>
                <a:extLst>
                  <a:ext uri="{0D108BD9-81ED-4DB2-BD59-A6C34878D82A}">
                    <a16:rowId xmlns:a16="http://schemas.microsoft.com/office/drawing/2014/main" val="10001"/>
                  </a:ext>
                </a:extLst>
              </a:tr>
              <a:tr h="306290">
                <a:tc>
                  <a:txBody>
                    <a:bodyPr/>
                    <a:lstStyle/>
                    <a:p>
                      <a:pPr marL="42545" algn="ctr">
                        <a:lnSpc>
                          <a:spcPct val="100000"/>
                        </a:lnSpc>
                        <a:spcBef>
                          <a:spcPts val="30"/>
                        </a:spcBef>
                      </a:pPr>
                      <a:r>
                        <a:rPr sz="1800" spc="-50">
                          <a:latin typeface="Arial"/>
                          <a:cs typeface="Arial"/>
                        </a:rPr>
                        <a:t>2</a:t>
                      </a:r>
                      <a:endParaRPr sz="1800">
                        <a:latin typeface="Arial"/>
                        <a:cs typeface="Arial"/>
                      </a:endParaRPr>
                    </a:p>
                  </a:txBody>
                  <a:tcPr marL="0" marR="0" marT="5726" marB="0">
                    <a:lnL w="12700">
                      <a:solidFill>
                        <a:srgbClr val="FFFFFF"/>
                      </a:solidFill>
                      <a:prstDash val="solid"/>
                    </a:lnL>
                    <a:lnT w="12700">
                      <a:solidFill>
                        <a:srgbClr val="FFFFFF"/>
                      </a:solidFill>
                      <a:prstDash val="solid"/>
                    </a:lnT>
                    <a:lnB w="12700">
                      <a:solidFill>
                        <a:srgbClr val="FFFFFF"/>
                      </a:solidFill>
                      <a:prstDash val="solid"/>
                    </a:lnB>
                    <a:solidFill>
                      <a:srgbClr val="E9EBF5"/>
                    </a:solidFill>
                  </a:tcPr>
                </a:tc>
                <a:tc>
                  <a:txBody>
                    <a:bodyPr/>
                    <a:lstStyle/>
                    <a:p>
                      <a:pPr marL="48260">
                        <a:lnSpc>
                          <a:spcPct val="100000"/>
                        </a:lnSpc>
                        <a:spcBef>
                          <a:spcPts val="30"/>
                        </a:spcBef>
                      </a:pPr>
                      <a:r>
                        <a:rPr sz="1800" spc="-70">
                          <a:latin typeface="Arial"/>
                          <a:cs typeface="Arial"/>
                        </a:rPr>
                        <a:t>European</a:t>
                      </a:r>
                      <a:r>
                        <a:rPr sz="1800" spc="-45">
                          <a:latin typeface="Arial"/>
                          <a:cs typeface="Arial"/>
                        </a:rPr>
                        <a:t> </a:t>
                      </a:r>
                      <a:r>
                        <a:rPr sz="1800" spc="-65">
                          <a:latin typeface="Arial"/>
                          <a:cs typeface="Arial"/>
                        </a:rPr>
                        <a:t>Organization</a:t>
                      </a:r>
                      <a:r>
                        <a:rPr sz="1800" spc="-40">
                          <a:latin typeface="Arial"/>
                          <a:cs typeface="Arial"/>
                        </a:rPr>
                        <a:t> </a:t>
                      </a:r>
                      <a:r>
                        <a:rPr sz="1800" spc="-10">
                          <a:latin typeface="Arial"/>
                          <a:cs typeface="Arial"/>
                        </a:rPr>
                        <a:t>for</a:t>
                      </a:r>
                      <a:r>
                        <a:rPr sz="1800" spc="-25">
                          <a:latin typeface="Arial"/>
                          <a:cs typeface="Arial"/>
                        </a:rPr>
                        <a:t> </a:t>
                      </a:r>
                      <a:r>
                        <a:rPr sz="1800" spc="-55">
                          <a:latin typeface="Arial"/>
                          <a:cs typeface="Arial"/>
                        </a:rPr>
                        <a:t>Nuclear</a:t>
                      </a:r>
                      <a:r>
                        <a:rPr sz="1800" spc="-15">
                          <a:latin typeface="Arial"/>
                          <a:cs typeface="Arial"/>
                        </a:rPr>
                        <a:t> </a:t>
                      </a:r>
                      <a:r>
                        <a:rPr sz="1800" spc="-10">
                          <a:latin typeface="Arial"/>
                          <a:cs typeface="Arial"/>
                        </a:rPr>
                        <a:t>Research</a:t>
                      </a:r>
                      <a:endParaRPr sz="1800">
                        <a:latin typeface="Arial"/>
                        <a:cs typeface="Arial"/>
                      </a:endParaRPr>
                    </a:p>
                  </a:txBody>
                  <a:tcPr marL="0" marR="0" marT="5726" marB="0">
                    <a:lnT w="12700">
                      <a:solidFill>
                        <a:srgbClr val="FFFFFF"/>
                      </a:solidFill>
                      <a:prstDash val="solid"/>
                    </a:lnT>
                    <a:lnB w="12700">
                      <a:solidFill>
                        <a:srgbClr val="FFFFFF"/>
                      </a:solidFill>
                      <a:prstDash val="solid"/>
                    </a:lnB>
                    <a:solidFill>
                      <a:srgbClr val="E9EBF5"/>
                    </a:solidFill>
                  </a:tcPr>
                </a:tc>
                <a:tc>
                  <a:txBody>
                    <a:bodyPr/>
                    <a:lstStyle/>
                    <a:p>
                      <a:pPr marR="105410" algn="ctr">
                        <a:lnSpc>
                          <a:spcPct val="100000"/>
                        </a:lnSpc>
                        <a:spcBef>
                          <a:spcPts val="30"/>
                        </a:spcBef>
                      </a:pPr>
                      <a:r>
                        <a:rPr sz="1800" spc="-20">
                          <a:latin typeface="Arial"/>
                          <a:cs typeface="Arial"/>
                        </a:rPr>
                        <a:t>CERN</a:t>
                      </a:r>
                      <a:endParaRPr sz="1800">
                        <a:latin typeface="Arial"/>
                        <a:cs typeface="Arial"/>
                      </a:endParaRPr>
                    </a:p>
                  </a:txBody>
                  <a:tcPr marL="0" marR="0" marT="5726" marB="0">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800">
                        <a:latin typeface="Times New Roman"/>
                        <a:cs typeface="Times New Roman"/>
                      </a:endParaRPr>
                    </a:p>
                  </a:txBody>
                  <a:tcPr marL="0" marR="0" marT="0" marB="0"/>
                </a:tc>
                <a:extLst>
                  <a:ext uri="{0D108BD9-81ED-4DB2-BD59-A6C34878D82A}">
                    <a16:rowId xmlns:a16="http://schemas.microsoft.com/office/drawing/2014/main" val="10002"/>
                  </a:ext>
                </a:extLst>
              </a:tr>
              <a:tr h="306290">
                <a:tc>
                  <a:txBody>
                    <a:bodyPr/>
                    <a:lstStyle/>
                    <a:p>
                      <a:pPr marL="42545" algn="ctr">
                        <a:lnSpc>
                          <a:spcPct val="100000"/>
                        </a:lnSpc>
                        <a:spcBef>
                          <a:spcPts val="30"/>
                        </a:spcBef>
                      </a:pPr>
                      <a:r>
                        <a:rPr sz="1800" spc="-50">
                          <a:latin typeface="Arial"/>
                          <a:cs typeface="Arial"/>
                        </a:rPr>
                        <a:t>3</a:t>
                      </a:r>
                      <a:endParaRPr sz="1800">
                        <a:latin typeface="Arial"/>
                        <a:cs typeface="Arial"/>
                      </a:endParaRPr>
                    </a:p>
                  </a:txBody>
                  <a:tcPr marL="0" marR="0" marT="5726" marB="0">
                    <a:lnL w="12700">
                      <a:solidFill>
                        <a:srgbClr val="FFFFFF"/>
                      </a:solidFill>
                      <a:prstDash val="solid"/>
                    </a:lnL>
                    <a:lnT w="12700">
                      <a:solidFill>
                        <a:srgbClr val="FFFFFF"/>
                      </a:solidFill>
                      <a:prstDash val="solid"/>
                    </a:lnT>
                    <a:lnB w="12700">
                      <a:solidFill>
                        <a:srgbClr val="FFFFFF"/>
                      </a:solidFill>
                      <a:prstDash val="solid"/>
                    </a:lnB>
                    <a:solidFill>
                      <a:srgbClr val="E9EBF5"/>
                    </a:solidFill>
                  </a:tcPr>
                </a:tc>
                <a:tc>
                  <a:txBody>
                    <a:bodyPr/>
                    <a:lstStyle/>
                    <a:p>
                      <a:pPr marL="48260">
                        <a:lnSpc>
                          <a:spcPct val="100000"/>
                        </a:lnSpc>
                        <a:spcBef>
                          <a:spcPts val="30"/>
                        </a:spcBef>
                      </a:pPr>
                      <a:r>
                        <a:rPr sz="1800" spc="-10">
                          <a:latin typeface="Arial"/>
                          <a:cs typeface="Arial"/>
                        </a:rPr>
                        <a:t>Istituto</a:t>
                      </a:r>
                      <a:r>
                        <a:rPr sz="1800" spc="-55">
                          <a:latin typeface="Arial"/>
                          <a:cs typeface="Arial"/>
                        </a:rPr>
                        <a:t> </a:t>
                      </a:r>
                      <a:r>
                        <a:rPr sz="1800" spc="-65">
                          <a:latin typeface="Arial"/>
                          <a:cs typeface="Arial"/>
                        </a:rPr>
                        <a:t>Nazionale </a:t>
                      </a:r>
                      <a:r>
                        <a:rPr sz="1800" spc="-85">
                          <a:latin typeface="Arial"/>
                          <a:cs typeface="Arial"/>
                        </a:rPr>
                        <a:t>Fisica</a:t>
                      </a:r>
                      <a:r>
                        <a:rPr sz="1800" spc="-15">
                          <a:latin typeface="Arial"/>
                          <a:cs typeface="Arial"/>
                        </a:rPr>
                        <a:t> </a:t>
                      </a:r>
                      <a:r>
                        <a:rPr sz="1800" spc="-10">
                          <a:latin typeface="Arial"/>
                          <a:cs typeface="Arial"/>
                        </a:rPr>
                        <a:t>Nucleare</a:t>
                      </a:r>
                      <a:endParaRPr sz="1800">
                        <a:latin typeface="Arial"/>
                        <a:cs typeface="Arial"/>
                      </a:endParaRPr>
                    </a:p>
                  </a:txBody>
                  <a:tcPr marL="0" marR="0" marT="5726" marB="0">
                    <a:lnT w="12700">
                      <a:solidFill>
                        <a:srgbClr val="FFFFFF"/>
                      </a:solidFill>
                      <a:prstDash val="solid"/>
                    </a:lnT>
                    <a:lnB w="12700">
                      <a:solidFill>
                        <a:srgbClr val="FFFFFF"/>
                      </a:solidFill>
                      <a:prstDash val="solid"/>
                    </a:lnB>
                    <a:solidFill>
                      <a:srgbClr val="E9EBF5"/>
                    </a:solidFill>
                  </a:tcPr>
                </a:tc>
                <a:tc>
                  <a:txBody>
                    <a:bodyPr/>
                    <a:lstStyle/>
                    <a:p>
                      <a:pPr marR="105410" algn="ctr">
                        <a:lnSpc>
                          <a:spcPct val="100000"/>
                        </a:lnSpc>
                        <a:spcBef>
                          <a:spcPts val="30"/>
                        </a:spcBef>
                      </a:pPr>
                      <a:r>
                        <a:rPr sz="1800" spc="-20">
                          <a:latin typeface="Arial"/>
                          <a:cs typeface="Arial"/>
                        </a:rPr>
                        <a:t>INFN</a:t>
                      </a:r>
                      <a:endParaRPr sz="1800">
                        <a:latin typeface="Arial"/>
                        <a:cs typeface="Arial"/>
                      </a:endParaRPr>
                    </a:p>
                  </a:txBody>
                  <a:tcPr marL="0" marR="0" marT="5726" marB="0">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800">
                        <a:latin typeface="Times New Roman"/>
                        <a:cs typeface="Times New Roman"/>
                      </a:endParaRPr>
                    </a:p>
                  </a:txBody>
                  <a:tcPr marL="0" marR="0" marT="0" marB="0"/>
                </a:tc>
                <a:extLst>
                  <a:ext uri="{0D108BD9-81ED-4DB2-BD59-A6C34878D82A}">
                    <a16:rowId xmlns:a16="http://schemas.microsoft.com/office/drawing/2014/main" val="10003"/>
                  </a:ext>
                </a:extLst>
              </a:tr>
              <a:tr h="306290">
                <a:tc>
                  <a:txBody>
                    <a:bodyPr/>
                    <a:lstStyle/>
                    <a:p>
                      <a:pPr marL="42545" algn="ctr">
                        <a:lnSpc>
                          <a:spcPct val="100000"/>
                        </a:lnSpc>
                        <a:spcBef>
                          <a:spcPts val="30"/>
                        </a:spcBef>
                      </a:pPr>
                      <a:r>
                        <a:rPr sz="1800" spc="-50">
                          <a:latin typeface="Arial"/>
                          <a:cs typeface="Arial"/>
                        </a:rPr>
                        <a:t>4</a:t>
                      </a:r>
                      <a:endParaRPr sz="1800">
                        <a:latin typeface="Arial"/>
                        <a:cs typeface="Arial"/>
                      </a:endParaRPr>
                    </a:p>
                  </a:txBody>
                  <a:tcPr marL="0" marR="0" marT="5726" marB="0">
                    <a:lnL w="12700">
                      <a:solidFill>
                        <a:srgbClr val="FFFFFF"/>
                      </a:solidFill>
                      <a:prstDash val="solid"/>
                    </a:lnL>
                    <a:lnT w="12700">
                      <a:solidFill>
                        <a:srgbClr val="FFFFFF"/>
                      </a:solidFill>
                      <a:prstDash val="solid"/>
                    </a:lnT>
                    <a:lnB w="12700">
                      <a:solidFill>
                        <a:srgbClr val="FFFFFF"/>
                      </a:solidFill>
                      <a:prstDash val="solid"/>
                    </a:lnB>
                    <a:solidFill>
                      <a:srgbClr val="E9EBF5"/>
                    </a:solidFill>
                  </a:tcPr>
                </a:tc>
                <a:tc>
                  <a:txBody>
                    <a:bodyPr/>
                    <a:lstStyle/>
                    <a:p>
                      <a:pPr marL="48260">
                        <a:lnSpc>
                          <a:spcPct val="100000"/>
                        </a:lnSpc>
                        <a:spcBef>
                          <a:spcPts val="30"/>
                        </a:spcBef>
                      </a:pPr>
                      <a:r>
                        <a:rPr sz="1800" spc="-45">
                          <a:latin typeface="Arial"/>
                          <a:cs typeface="Arial"/>
                        </a:rPr>
                        <a:t>University</a:t>
                      </a:r>
                      <a:r>
                        <a:rPr sz="1800" spc="-55">
                          <a:latin typeface="Arial"/>
                          <a:cs typeface="Arial"/>
                        </a:rPr>
                        <a:t> </a:t>
                      </a:r>
                      <a:r>
                        <a:rPr sz="1800">
                          <a:latin typeface="Arial"/>
                          <a:cs typeface="Arial"/>
                        </a:rPr>
                        <a:t>of</a:t>
                      </a:r>
                      <a:r>
                        <a:rPr sz="1800" spc="-50">
                          <a:latin typeface="Arial"/>
                          <a:cs typeface="Arial"/>
                        </a:rPr>
                        <a:t> </a:t>
                      </a:r>
                      <a:r>
                        <a:rPr sz="1800" spc="-10">
                          <a:latin typeface="Arial"/>
                          <a:cs typeface="Arial"/>
                        </a:rPr>
                        <a:t>Liverpool</a:t>
                      </a:r>
                      <a:endParaRPr sz="1800">
                        <a:latin typeface="Arial"/>
                        <a:cs typeface="Arial"/>
                      </a:endParaRPr>
                    </a:p>
                  </a:txBody>
                  <a:tcPr marL="0" marR="0" marT="5726" marB="0">
                    <a:lnT w="12700">
                      <a:solidFill>
                        <a:srgbClr val="FFFFFF"/>
                      </a:solidFill>
                      <a:prstDash val="solid"/>
                    </a:lnT>
                    <a:lnB w="12700">
                      <a:solidFill>
                        <a:srgbClr val="FFFFFF"/>
                      </a:solidFill>
                      <a:prstDash val="solid"/>
                    </a:lnB>
                    <a:solidFill>
                      <a:srgbClr val="E9EBF5"/>
                    </a:solidFill>
                  </a:tcPr>
                </a:tc>
                <a:tc>
                  <a:txBody>
                    <a:bodyPr/>
                    <a:lstStyle/>
                    <a:p>
                      <a:pPr marR="104139" algn="ctr">
                        <a:lnSpc>
                          <a:spcPct val="100000"/>
                        </a:lnSpc>
                        <a:spcBef>
                          <a:spcPts val="30"/>
                        </a:spcBef>
                      </a:pPr>
                      <a:r>
                        <a:rPr sz="1800" spc="-20">
                          <a:latin typeface="Arial"/>
                          <a:cs typeface="Arial"/>
                        </a:rPr>
                        <a:t>ULIV</a:t>
                      </a:r>
                      <a:endParaRPr sz="1800">
                        <a:latin typeface="Arial"/>
                        <a:cs typeface="Arial"/>
                      </a:endParaRPr>
                    </a:p>
                  </a:txBody>
                  <a:tcPr marL="0" marR="0" marT="5726" marB="0">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800">
                        <a:latin typeface="Times New Roman"/>
                        <a:cs typeface="Times New Roman"/>
                      </a:endParaRPr>
                    </a:p>
                  </a:txBody>
                  <a:tcPr marL="0" marR="0" marT="0" marB="0"/>
                </a:tc>
                <a:extLst>
                  <a:ext uri="{0D108BD9-81ED-4DB2-BD59-A6C34878D82A}">
                    <a16:rowId xmlns:a16="http://schemas.microsoft.com/office/drawing/2014/main" val="10004"/>
                  </a:ext>
                </a:extLst>
              </a:tr>
              <a:tr h="306290">
                <a:tc>
                  <a:txBody>
                    <a:bodyPr/>
                    <a:lstStyle/>
                    <a:p>
                      <a:pPr marL="42545" algn="ctr">
                        <a:lnSpc>
                          <a:spcPct val="100000"/>
                        </a:lnSpc>
                        <a:spcBef>
                          <a:spcPts val="30"/>
                        </a:spcBef>
                      </a:pPr>
                      <a:r>
                        <a:rPr sz="1800" spc="-50">
                          <a:latin typeface="Arial"/>
                          <a:cs typeface="Arial"/>
                        </a:rPr>
                        <a:t>5</a:t>
                      </a:r>
                      <a:endParaRPr sz="1800">
                        <a:latin typeface="Arial"/>
                        <a:cs typeface="Arial"/>
                      </a:endParaRPr>
                    </a:p>
                  </a:txBody>
                  <a:tcPr marL="0" marR="0" marT="5726" marB="0">
                    <a:lnL w="12700">
                      <a:solidFill>
                        <a:srgbClr val="FFFFFF"/>
                      </a:solidFill>
                      <a:prstDash val="solid"/>
                    </a:lnL>
                    <a:lnT w="12700">
                      <a:solidFill>
                        <a:srgbClr val="FFFFFF"/>
                      </a:solidFill>
                      <a:prstDash val="solid"/>
                    </a:lnT>
                    <a:lnB w="12700">
                      <a:solidFill>
                        <a:srgbClr val="FFFFFF"/>
                      </a:solidFill>
                      <a:prstDash val="solid"/>
                    </a:lnB>
                    <a:solidFill>
                      <a:srgbClr val="E9EBF5"/>
                    </a:solidFill>
                  </a:tcPr>
                </a:tc>
                <a:tc>
                  <a:txBody>
                    <a:bodyPr/>
                    <a:lstStyle/>
                    <a:p>
                      <a:pPr marL="48260">
                        <a:lnSpc>
                          <a:spcPct val="100000"/>
                        </a:lnSpc>
                        <a:spcBef>
                          <a:spcPts val="30"/>
                        </a:spcBef>
                      </a:pPr>
                      <a:r>
                        <a:rPr sz="1800" spc="-80">
                          <a:latin typeface="Arial"/>
                          <a:cs typeface="Arial"/>
                        </a:rPr>
                        <a:t>Thales-</a:t>
                      </a:r>
                      <a:r>
                        <a:rPr sz="1800" spc="-25">
                          <a:latin typeface="Arial"/>
                          <a:cs typeface="Arial"/>
                        </a:rPr>
                        <a:t>MIS</a:t>
                      </a:r>
                      <a:endParaRPr sz="1800">
                        <a:latin typeface="Arial"/>
                        <a:cs typeface="Arial"/>
                      </a:endParaRPr>
                    </a:p>
                  </a:txBody>
                  <a:tcPr marL="0" marR="0" marT="5726" marB="0">
                    <a:lnT w="12700">
                      <a:solidFill>
                        <a:srgbClr val="FFFFFF"/>
                      </a:solidFill>
                      <a:prstDash val="solid"/>
                    </a:lnT>
                    <a:lnB w="12700">
                      <a:solidFill>
                        <a:srgbClr val="FFFFFF"/>
                      </a:solidFill>
                      <a:prstDash val="solid"/>
                    </a:lnB>
                    <a:solidFill>
                      <a:srgbClr val="E9EBF5"/>
                    </a:solidFill>
                  </a:tcPr>
                </a:tc>
                <a:tc>
                  <a:txBody>
                    <a:bodyPr/>
                    <a:lstStyle/>
                    <a:p>
                      <a:pPr marR="103505" algn="ctr">
                        <a:lnSpc>
                          <a:spcPct val="100000"/>
                        </a:lnSpc>
                        <a:spcBef>
                          <a:spcPts val="30"/>
                        </a:spcBef>
                      </a:pPr>
                      <a:r>
                        <a:rPr sz="1800" spc="-85">
                          <a:latin typeface="Arial"/>
                          <a:cs typeface="Arial"/>
                        </a:rPr>
                        <a:t>Th-</a:t>
                      </a:r>
                      <a:r>
                        <a:rPr sz="1800" spc="-25">
                          <a:latin typeface="Arial"/>
                          <a:cs typeface="Arial"/>
                        </a:rPr>
                        <a:t>MIS</a:t>
                      </a:r>
                      <a:endParaRPr sz="1800">
                        <a:latin typeface="Arial"/>
                        <a:cs typeface="Arial"/>
                      </a:endParaRPr>
                    </a:p>
                  </a:txBody>
                  <a:tcPr marL="0" marR="0" marT="5726" marB="0">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800">
                        <a:latin typeface="Times New Roman"/>
                        <a:cs typeface="Times New Roman"/>
                      </a:endParaRPr>
                    </a:p>
                  </a:txBody>
                  <a:tcPr marL="0" marR="0" marT="0" marB="0"/>
                </a:tc>
                <a:extLst>
                  <a:ext uri="{0D108BD9-81ED-4DB2-BD59-A6C34878D82A}">
                    <a16:rowId xmlns:a16="http://schemas.microsoft.com/office/drawing/2014/main" val="10005"/>
                  </a:ext>
                </a:extLst>
              </a:tr>
              <a:tr h="306290">
                <a:tc>
                  <a:txBody>
                    <a:bodyPr/>
                    <a:lstStyle/>
                    <a:p>
                      <a:pPr marL="42545" algn="ctr">
                        <a:lnSpc>
                          <a:spcPct val="100000"/>
                        </a:lnSpc>
                        <a:spcBef>
                          <a:spcPts val="35"/>
                        </a:spcBef>
                      </a:pPr>
                      <a:r>
                        <a:rPr sz="1800" spc="-50">
                          <a:latin typeface="Arial"/>
                          <a:cs typeface="Arial"/>
                        </a:rPr>
                        <a:t>6</a:t>
                      </a:r>
                      <a:endParaRPr sz="1800">
                        <a:latin typeface="Arial"/>
                        <a:cs typeface="Arial"/>
                      </a:endParaRPr>
                    </a:p>
                  </a:txBody>
                  <a:tcPr marL="0" marR="0" marT="6680" marB="0">
                    <a:lnL w="12700">
                      <a:solidFill>
                        <a:srgbClr val="FFFFFF"/>
                      </a:solidFill>
                      <a:prstDash val="solid"/>
                    </a:lnL>
                    <a:lnT w="12700">
                      <a:solidFill>
                        <a:srgbClr val="FFFFFF"/>
                      </a:solidFill>
                      <a:prstDash val="solid"/>
                    </a:lnT>
                    <a:lnB w="12700">
                      <a:solidFill>
                        <a:srgbClr val="FFFFFF"/>
                      </a:solidFill>
                      <a:prstDash val="solid"/>
                    </a:lnB>
                    <a:solidFill>
                      <a:srgbClr val="E9EBF5"/>
                    </a:solidFill>
                  </a:tcPr>
                </a:tc>
                <a:tc>
                  <a:txBody>
                    <a:bodyPr/>
                    <a:lstStyle/>
                    <a:p>
                      <a:pPr marL="48260">
                        <a:lnSpc>
                          <a:spcPct val="100000"/>
                        </a:lnSpc>
                        <a:spcBef>
                          <a:spcPts val="35"/>
                        </a:spcBef>
                      </a:pPr>
                      <a:r>
                        <a:rPr sz="1800" spc="-85">
                          <a:latin typeface="Arial"/>
                          <a:cs typeface="Arial"/>
                        </a:rPr>
                        <a:t>Scandinova</a:t>
                      </a:r>
                      <a:r>
                        <a:rPr sz="1800" spc="-35">
                          <a:latin typeface="Arial"/>
                          <a:cs typeface="Arial"/>
                        </a:rPr>
                        <a:t> </a:t>
                      </a:r>
                      <a:r>
                        <a:rPr sz="1800" spc="-105">
                          <a:latin typeface="Arial"/>
                          <a:cs typeface="Arial"/>
                        </a:rPr>
                        <a:t>Systems</a:t>
                      </a:r>
                      <a:r>
                        <a:rPr sz="1800" spc="5">
                          <a:latin typeface="Arial"/>
                          <a:cs typeface="Arial"/>
                        </a:rPr>
                        <a:t> </a:t>
                      </a:r>
                      <a:r>
                        <a:rPr sz="1800" spc="-25">
                          <a:latin typeface="Arial"/>
                          <a:cs typeface="Arial"/>
                        </a:rPr>
                        <a:t>AB</a:t>
                      </a:r>
                      <a:endParaRPr sz="1800">
                        <a:latin typeface="Arial"/>
                        <a:cs typeface="Arial"/>
                      </a:endParaRPr>
                    </a:p>
                  </a:txBody>
                  <a:tcPr marL="0" marR="0" marT="6680" marB="0">
                    <a:lnT w="12700">
                      <a:solidFill>
                        <a:srgbClr val="FFFFFF"/>
                      </a:solidFill>
                      <a:prstDash val="solid"/>
                    </a:lnT>
                    <a:lnB w="12700">
                      <a:solidFill>
                        <a:srgbClr val="FFFFFF"/>
                      </a:solidFill>
                      <a:prstDash val="solid"/>
                    </a:lnB>
                    <a:solidFill>
                      <a:srgbClr val="E9EBF5"/>
                    </a:solidFill>
                  </a:tcPr>
                </a:tc>
                <a:tc>
                  <a:txBody>
                    <a:bodyPr/>
                    <a:lstStyle/>
                    <a:p>
                      <a:pPr marR="104775" algn="ctr">
                        <a:lnSpc>
                          <a:spcPct val="100000"/>
                        </a:lnSpc>
                        <a:spcBef>
                          <a:spcPts val="35"/>
                        </a:spcBef>
                      </a:pPr>
                      <a:r>
                        <a:rPr sz="1800" spc="-20">
                          <a:latin typeface="Arial"/>
                          <a:cs typeface="Arial"/>
                        </a:rPr>
                        <a:t>SCND</a:t>
                      </a:r>
                      <a:endParaRPr sz="1800">
                        <a:latin typeface="Arial"/>
                        <a:cs typeface="Arial"/>
                      </a:endParaRPr>
                    </a:p>
                  </a:txBody>
                  <a:tcPr marL="0" marR="0" marT="6680" marB="0">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800">
                        <a:latin typeface="Times New Roman"/>
                        <a:cs typeface="Times New Roman"/>
                      </a:endParaRPr>
                    </a:p>
                  </a:txBody>
                  <a:tcPr marL="0" marR="0" marT="0" marB="0"/>
                </a:tc>
                <a:extLst>
                  <a:ext uri="{0D108BD9-81ED-4DB2-BD59-A6C34878D82A}">
                    <a16:rowId xmlns:a16="http://schemas.microsoft.com/office/drawing/2014/main" val="10006"/>
                  </a:ext>
                </a:extLst>
              </a:tr>
              <a:tr h="306290">
                <a:tc>
                  <a:txBody>
                    <a:bodyPr/>
                    <a:lstStyle/>
                    <a:p>
                      <a:pPr marL="42545" algn="ctr">
                        <a:lnSpc>
                          <a:spcPct val="100000"/>
                        </a:lnSpc>
                        <a:spcBef>
                          <a:spcPts val="35"/>
                        </a:spcBef>
                      </a:pPr>
                      <a:r>
                        <a:rPr sz="1800" spc="-50">
                          <a:latin typeface="Arial"/>
                          <a:cs typeface="Arial"/>
                        </a:rPr>
                        <a:t>7</a:t>
                      </a:r>
                      <a:endParaRPr sz="1800">
                        <a:latin typeface="Arial"/>
                        <a:cs typeface="Arial"/>
                      </a:endParaRPr>
                    </a:p>
                  </a:txBody>
                  <a:tcPr marL="0" marR="0" marT="6680" marB="0">
                    <a:lnL w="12700">
                      <a:solidFill>
                        <a:srgbClr val="FFFFFF"/>
                      </a:solidFill>
                      <a:prstDash val="solid"/>
                    </a:lnL>
                    <a:lnT w="12700">
                      <a:solidFill>
                        <a:srgbClr val="FFFFFF"/>
                      </a:solidFill>
                      <a:prstDash val="solid"/>
                    </a:lnT>
                    <a:lnB w="12700">
                      <a:solidFill>
                        <a:srgbClr val="FFFFFF"/>
                      </a:solidFill>
                      <a:prstDash val="solid"/>
                    </a:lnB>
                    <a:solidFill>
                      <a:srgbClr val="E9EBF5"/>
                    </a:solidFill>
                  </a:tcPr>
                </a:tc>
                <a:tc>
                  <a:txBody>
                    <a:bodyPr/>
                    <a:lstStyle/>
                    <a:p>
                      <a:pPr marL="48260">
                        <a:lnSpc>
                          <a:spcPct val="100000"/>
                        </a:lnSpc>
                        <a:spcBef>
                          <a:spcPts val="35"/>
                        </a:spcBef>
                      </a:pPr>
                      <a:r>
                        <a:rPr sz="1800" spc="-145">
                          <a:latin typeface="Arial"/>
                          <a:cs typeface="Arial"/>
                        </a:rPr>
                        <a:t>VDL</a:t>
                      </a:r>
                      <a:r>
                        <a:rPr sz="1800" spc="-55">
                          <a:latin typeface="Arial"/>
                          <a:cs typeface="Arial"/>
                        </a:rPr>
                        <a:t> </a:t>
                      </a:r>
                      <a:r>
                        <a:rPr sz="1800" spc="-204">
                          <a:latin typeface="Arial"/>
                          <a:cs typeface="Arial"/>
                        </a:rPr>
                        <a:t>ETG</a:t>
                      </a:r>
                      <a:r>
                        <a:rPr sz="1800" spc="-5">
                          <a:latin typeface="Arial"/>
                          <a:cs typeface="Arial"/>
                        </a:rPr>
                        <a:t> </a:t>
                      </a:r>
                      <a:r>
                        <a:rPr sz="1800" spc="-80">
                          <a:latin typeface="Arial"/>
                          <a:cs typeface="Arial"/>
                        </a:rPr>
                        <a:t>Technology</a:t>
                      </a:r>
                      <a:r>
                        <a:rPr sz="1800" spc="-50">
                          <a:latin typeface="Arial"/>
                          <a:cs typeface="Arial"/>
                        </a:rPr>
                        <a:t> </a:t>
                      </a:r>
                      <a:r>
                        <a:rPr sz="1800">
                          <a:latin typeface="Arial"/>
                          <a:cs typeface="Arial"/>
                        </a:rPr>
                        <a:t>&amp;</a:t>
                      </a:r>
                      <a:r>
                        <a:rPr sz="1800" spc="-20">
                          <a:latin typeface="Arial"/>
                          <a:cs typeface="Arial"/>
                        </a:rPr>
                        <a:t> </a:t>
                      </a:r>
                      <a:r>
                        <a:rPr sz="1800" spc="-50">
                          <a:latin typeface="Arial"/>
                          <a:cs typeface="Arial"/>
                        </a:rPr>
                        <a:t>Development</a:t>
                      </a:r>
                      <a:r>
                        <a:rPr sz="1800" spc="-45">
                          <a:latin typeface="Arial"/>
                          <a:cs typeface="Arial"/>
                        </a:rPr>
                        <a:t> </a:t>
                      </a:r>
                      <a:r>
                        <a:rPr sz="1800" spc="-25">
                          <a:latin typeface="Arial"/>
                          <a:cs typeface="Arial"/>
                        </a:rPr>
                        <a:t>BV</a:t>
                      </a:r>
                      <a:endParaRPr sz="1800">
                        <a:latin typeface="Arial"/>
                        <a:cs typeface="Arial"/>
                      </a:endParaRPr>
                    </a:p>
                  </a:txBody>
                  <a:tcPr marL="0" marR="0" marT="6680" marB="0">
                    <a:lnT w="12700">
                      <a:solidFill>
                        <a:srgbClr val="FFFFFF"/>
                      </a:solidFill>
                      <a:prstDash val="solid"/>
                    </a:lnT>
                    <a:lnB w="12700">
                      <a:solidFill>
                        <a:srgbClr val="FFFFFF"/>
                      </a:solidFill>
                      <a:prstDash val="solid"/>
                    </a:lnB>
                    <a:solidFill>
                      <a:srgbClr val="E9EBF5"/>
                    </a:solidFill>
                  </a:tcPr>
                </a:tc>
                <a:tc>
                  <a:txBody>
                    <a:bodyPr/>
                    <a:lstStyle/>
                    <a:p>
                      <a:pPr marR="105410" algn="ctr">
                        <a:lnSpc>
                          <a:spcPct val="100000"/>
                        </a:lnSpc>
                        <a:spcBef>
                          <a:spcPts val="35"/>
                        </a:spcBef>
                      </a:pPr>
                      <a:r>
                        <a:rPr sz="1800" spc="-25">
                          <a:latin typeface="Arial"/>
                          <a:cs typeface="Arial"/>
                        </a:rPr>
                        <a:t>VDL</a:t>
                      </a:r>
                      <a:endParaRPr sz="1800">
                        <a:latin typeface="Arial"/>
                        <a:cs typeface="Arial"/>
                      </a:endParaRPr>
                    </a:p>
                  </a:txBody>
                  <a:tcPr marL="0" marR="0" marT="6680" marB="0">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800">
                        <a:latin typeface="Times New Roman"/>
                        <a:cs typeface="Times New Roman"/>
                      </a:endParaRPr>
                    </a:p>
                  </a:txBody>
                  <a:tcPr marL="0" marR="0" marT="0" marB="0"/>
                </a:tc>
                <a:extLst>
                  <a:ext uri="{0D108BD9-81ED-4DB2-BD59-A6C34878D82A}">
                    <a16:rowId xmlns:a16="http://schemas.microsoft.com/office/drawing/2014/main" val="10007"/>
                  </a:ext>
                </a:extLst>
              </a:tr>
              <a:tr h="306290">
                <a:tc>
                  <a:txBody>
                    <a:bodyPr/>
                    <a:lstStyle/>
                    <a:p>
                      <a:pPr marL="42545" algn="ctr">
                        <a:lnSpc>
                          <a:spcPct val="100000"/>
                        </a:lnSpc>
                        <a:spcBef>
                          <a:spcPts val="30"/>
                        </a:spcBef>
                      </a:pPr>
                      <a:r>
                        <a:rPr sz="1800" spc="-50">
                          <a:latin typeface="Arial"/>
                          <a:cs typeface="Arial"/>
                        </a:rPr>
                        <a:t>8</a:t>
                      </a:r>
                      <a:endParaRPr sz="1800">
                        <a:latin typeface="Arial"/>
                        <a:cs typeface="Arial"/>
                      </a:endParaRPr>
                    </a:p>
                  </a:txBody>
                  <a:tcPr marL="0" marR="0" marT="5726" marB="0">
                    <a:lnL w="12700">
                      <a:solidFill>
                        <a:srgbClr val="FFFFFF"/>
                      </a:solidFill>
                      <a:prstDash val="solid"/>
                    </a:lnL>
                    <a:lnT w="12700">
                      <a:solidFill>
                        <a:srgbClr val="FFFFFF"/>
                      </a:solidFill>
                      <a:prstDash val="solid"/>
                    </a:lnT>
                    <a:lnB w="12700">
                      <a:solidFill>
                        <a:srgbClr val="FFFFFF"/>
                      </a:solidFill>
                      <a:prstDash val="solid"/>
                    </a:lnB>
                    <a:solidFill>
                      <a:srgbClr val="E9EBF5"/>
                    </a:solidFill>
                  </a:tcPr>
                </a:tc>
                <a:tc>
                  <a:txBody>
                    <a:bodyPr/>
                    <a:lstStyle/>
                    <a:p>
                      <a:pPr marL="48260">
                        <a:lnSpc>
                          <a:spcPct val="100000"/>
                        </a:lnSpc>
                        <a:spcBef>
                          <a:spcPts val="30"/>
                        </a:spcBef>
                      </a:pPr>
                      <a:r>
                        <a:rPr sz="1800" spc="-10">
                          <a:latin typeface="Arial"/>
                          <a:cs typeface="Arial"/>
                        </a:rPr>
                        <a:t>COMEB</a:t>
                      </a:r>
                      <a:endParaRPr sz="1800">
                        <a:latin typeface="Arial"/>
                        <a:cs typeface="Arial"/>
                      </a:endParaRPr>
                    </a:p>
                  </a:txBody>
                  <a:tcPr marL="0" marR="0" marT="5726" marB="0">
                    <a:lnT w="12700">
                      <a:solidFill>
                        <a:srgbClr val="FFFFFF"/>
                      </a:solidFill>
                      <a:prstDash val="solid"/>
                    </a:lnT>
                    <a:lnB w="12700">
                      <a:solidFill>
                        <a:srgbClr val="FFFFFF"/>
                      </a:solidFill>
                      <a:prstDash val="solid"/>
                    </a:lnB>
                    <a:solidFill>
                      <a:srgbClr val="E9EBF5"/>
                    </a:solidFill>
                  </a:tcPr>
                </a:tc>
                <a:tc>
                  <a:txBody>
                    <a:bodyPr/>
                    <a:lstStyle/>
                    <a:p>
                      <a:pPr marR="104775" algn="ctr">
                        <a:lnSpc>
                          <a:spcPct val="100000"/>
                        </a:lnSpc>
                        <a:spcBef>
                          <a:spcPts val="30"/>
                        </a:spcBef>
                      </a:pPr>
                      <a:r>
                        <a:rPr sz="1800" spc="-10">
                          <a:latin typeface="Arial"/>
                          <a:cs typeface="Arial"/>
                        </a:rPr>
                        <a:t>COMEB</a:t>
                      </a:r>
                      <a:endParaRPr sz="1800">
                        <a:latin typeface="Arial"/>
                        <a:cs typeface="Arial"/>
                      </a:endParaRPr>
                    </a:p>
                  </a:txBody>
                  <a:tcPr marL="0" marR="0" marT="5726" marB="0">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800">
                        <a:latin typeface="Times New Roman"/>
                        <a:cs typeface="Times New Roman"/>
                      </a:endParaRPr>
                    </a:p>
                  </a:txBody>
                  <a:tcPr marL="0" marR="0" marT="0" marB="0"/>
                </a:tc>
                <a:extLst>
                  <a:ext uri="{0D108BD9-81ED-4DB2-BD59-A6C34878D82A}">
                    <a16:rowId xmlns:a16="http://schemas.microsoft.com/office/drawing/2014/main" val="10008"/>
                  </a:ext>
                </a:extLst>
              </a:tr>
              <a:tr h="306290">
                <a:tc>
                  <a:txBody>
                    <a:bodyPr/>
                    <a:lstStyle/>
                    <a:p>
                      <a:pPr marL="42545" algn="ctr">
                        <a:lnSpc>
                          <a:spcPct val="100000"/>
                        </a:lnSpc>
                        <a:spcBef>
                          <a:spcPts val="30"/>
                        </a:spcBef>
                      </a:pPr>
                      <a:r>
                        <a:rPr sz="1800" spc="-50">
                          <a:latin typeface="Arial"/>
                          <a:cs typeface="Arial"/>
                        </a:rPr>
                        <a:t>9</a:t>
                      </a:r>
                      <a:endParaRPr sz="1800">
                        <a:latin typeface="Arial"/>
                        <a:cs typeface="Arial"/>
                      </a:endParaRPr>
                    </a:p>
                  </a:txBody>
                  <a:tcPr marL="0" marR="0" marT="5726" marB="0">
                    <a:lnL w="12700">
                      <a:solidFill>
                        <a:srgbClr val="FFFFFF"/>
                      </a:solidFill>
                      <a:prstDash val="solid"/>
                    </a:lnL>
                    <a:lnT w="12700">
                      <a:solidFill>
                        <a:srgbClr val="FFFFFF"/>
                      </a:solidFill>
                      <a:prstDash val="solid"/>
                    </a:lnT>
                    <a:lnB w="12700">
                      <a:solidFill>
                        <a:srgbClr val="FFFFFF"/>
                      </a:solidFill>
                      <a:prstDash val="solid"/>
                    </a:lnB>
                    <a:solidFill>
                      <a:srgbClr val="E9EBF5"/>
                    </a:solidFill>
                  </a:tcPr>
                </a:tc>
                <a:tc>
                  <a:txBody>
                    <a:bodyPr/>
                    <a:lstStyle/>
                    <a:p>
                      <a:pPr marL="48260">
                        <a:lnSpc>
                          <a:spcPct val="100000"/>
                        </a:lnSpc>
                        <a:spcBef>
                          <a:spcPts val="30"/>
                        </a:spcBef>
                      </a:pPr>
                      <a:r>
                        <a:rPr sz="1800" spc="-40">
                          <a:latin typeface="Arial"/>
                          <a:cs typeface="Arial"/>
                        </a:rPr>
                        <a:t>United</a:t>
                      </a:r>
                      <a:r>
                        <a:rPr sz="1800" spc="-45">
                          <a:latin typeface="Arial"/>
                          <a:cs typeface="Arial"/>
                        </a:rPr>
                        <a:t> </a:t>
                      </a:r>
                      <a:r>
                        <a:rPr sz="1800" spc="-70">
                          <a:latin typeface="Arial"/>
                          <a:cs typeface="Arial"/>
                        </a:rPr>
                        <a:t>Kingdom</a:t>
                      </a:r>
                      <a:r>
                        <a:rPr sz="1800" spc="-50">
                          <a:latin typeface="Arial"/>
                          <a:cs typeface="Arial"/>
                        </a:rPr>
                        <a:t> </a:t>
                      </a:r>
                      <a:r>
                        <a:rPr sz="1800" spc="-95">
                          <a:latin typeface="Arial"/>
                          <a:cs typeface="Arial"/>
                        </a:rPr>
                        <a:t>Research</a:t>
                      </a:r>
                      <a:r>
                        <a:rPr sz="1800" spc="-20">
                          <a:latin typeface="Arial"/>
                          <a:cs typeface="Arial"/>
                        </a:rPr>
                        <a:t> </a:t>
                      </a:r>
                      <a:r>
                        <a:rPr sz="1800" spc="-60">
                          <a:latin typeface="Arial"/>
                          <a:cs typeface="Arial"/>
                        </a:rPr>
                        <a:t>and</a:t>
                      </a:r>
                      <a:r>
                        <a:rPr sz="1800" spc="-45">
                          <a:latin typeface="Arial"/>
                          <a:cs typeface="Arial"/>
                        </a:rPr>
                        <a:t> </a:t>
                      </a:r>
                      <a:r>
                        <a:rPr sz="1800" spc="-10">
                          <a:latin typeface="Arial"/>
                          <a:cs typeface="Arial"/>
                        </a:rPr>
                        <a:t>Innovation</a:t>
                      </a:r>
                      <a:endParaRPr sz="1800">
                        <a:latin typeface="Arial"/>
                        <a:cs typeface="Arial"/>
                      </a:endParaRPr>
                    </a:p>
                  </a:txBody>
                  <a:tcPr marL="0" marR="0" marT="5726" marB="0">
                    <a:lnT w="12700">
                      <a:solidFill>
                        <a:srgbClr val="FFFFFF"/>
                      </a:solidFill>
                      <a:prstDash val="solid"/>
                    </a:lnT>
                    <a:lnB w="12700">
                      <a:solidFill>
                        <a:srgbClr val="FFFFFF"/>
                      </a:solidFill>
                      <a:prstDash val="solid"/>
                    </a:lnB>
                    <a:solidFill>
                      <a:srgbClr val="E9EBF5"/>
                    </a:solidFill>
                  </a:tcPr>
                </a:tc>
                <a:tc>
                  <a:txBody>
                    <a:bodyPr/>
                    <a:lstStyle/>
                    <a:p>
                      <a:pPr marR="104775" algn="ctr">
                        <a:lnSpc>
                          <a:spcPct val="100000"/>
                        </a:lnSpc>
                        <a:spcBef>
                          <a:spcPts val="30"/>
                        </a:spcBef>
                      </a:pPr>
                      <a:r>
                        <a:rPr sz="1800" spc="-20">
                          <a:latin typeface="Arial"/>
                          <a:cs typeface="Arial"/>
                        </a:rPr>
                        <a:t>UKRI</a:t>
                      </a:r>
                      <a:endParaRPr sz="1800">
                        <a:latin typeface="Arial"/>
                        <a:cs typeface="Arial"/>
                      </a:endParaRPr>
                    </a:p>
                  </a:txBody>
                  <a:tcPr marL="0" marR="0" marT="5726" marB="0">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800">
                        <a:latin typeface="Times New Roman"/>
                        <a:cs typeface="Times New Roman"/>
                      </a:endParaRPr>
                    </a:p>
                  </a:txBody>
                  <a:tcPr marL="0" marR="0" marT="0" marB="0"/>
                </a:tc>
                <a:extLst>
                  <a:ext uri="{0D108BD9-81ED-4DB2-BD59-A6C34878D82A}">
                    <a16:rowId xmlns:a16="http://schemas.microsoft.com/office/drawing/2014/main" val="10009"/>
                  </a:ext>
                </a:extLst>
              </a:tr>
              <a:tr h="306290">
                <a:tc>
                  <a:txBody>
                    <a:bodyPr/>
                    <a:lstStyle/>
                    <a:p>
                      <a:pPr marL="44450" algn="ctr">
                        <a:lnSpc>
                          <a:spcPct val="100000"/>
                        </a:lnSpc>
                        <a:spcBef>
                          <a:spcPts val="35"/>
                        </a:spcBef>
                      </a:pPr>
                      <a:r>
                        <a:rPr sz="1800" spc="-25">
                          <a:latin typeface="Arial"/>
                          <a:cs typeface="Arial"/>
                        </a:rPr>
                        <a:t>10</a:t>
                      </a:r>
                      <a:endParaRPr sz="1800">
                        <a:latin typeface="Arial"/>
                        <a:cs typeface="Arial"/>
                      </a:endParaRPr>
                    </a:p>
                  </a:txBody>
                  <a:tcPr marL="0" marR="0" marT="6680" marB="0">
                    <a:lnL w="12700">
                      <a:solidFill>
                        <a:srgbClr val="FFFFFF"/>
                      </a:solidFill>
                      <a:prstDash val="solid"/>
                    </a:lnL>
                    <a:lnT w="12700">
                      <a:solidFill>
                        <a:srgbClr val="FFFFFF"/>
                      </a:solidFill>
                      <a:prstDash val="solid"/>
                    </a:lnT>
                    <a:lnB w="12700">
                      <a:solidFill>
                        <a:srgbClr val="FFFFFF"/>
                      </a:solidFill>
                      <a:prstDash val="solid"/>
                    </a:lnB>
                    <a:solidFill>
                      <a:srgbClr val="E9EBF5"/>
                    </a:solidFill>
                  </a:tcPr>
                </a:tc>
                <a:tc>
                  <a:txBody>
                    <a:bodyPr/>
                    <a:lstStyle/>
                    <a:p>
                      <a:pPr marL="48260">
                        <a:lnSpc>
                          <a:spcPct val="100000"/>
                        </a:lnSpc>
                        <a:spcBef>
                          <a:spcPts val="35"/>
                        </a:spcBef>
                      </a:pPr>
                      <a:r>
                        <a:rPr sz="1800" spc="-70">
                          <a:latin typeface="Arial"/>
                          <a:cs typeface="Arial"/>
                        </a:rPr>
                        <a:t>Consiglio</a:t>
                      </a:r>
                      <a:r>
                        <a:rPr sz="1800" spc="-5">
                          <a:latin typeface="Arial"/>
                          <a:cs typeface="Arial"/>
                        </a:rPr>
                        <a:t> </a:t>
                      </a:r>
                      <a:r>
                        <a:rPr sz="1800" spc="-65">
                          <a:latin typeface="Arial"/>
                          <a:cs typeface="Arial"/>
                        </a:rPr>
                        <a:t>Nazionale</a:t>
                      </a:r>
                      <a:r>
                        <a:rPr sz="1800" spc="-25">
                          <a:latin typeface="Arial"/>
                          <a:cs typeface="Arial"/>
                        </a:rPr>
                        <a:t> </a:t>
                      </a:r>
                      <a:r>
                        <a:rPr sz="1800" spc="-35">
                          <a:latin typeface="Arial"/>
                          <a:cs typeface="Arial"/>
                        </a:rPr>
                        <a:t>delle</a:t>
                      </a:r>
                      <a:r>
                        <a:rPr sz="1800" spc="-25">
                          <a:latin typeface="Arial"/>
                          <a:cs typeface="Arial"/>
                        </a:rPr>
                        <a:t> </a:t>
                      </a:r>
                      <a:r>
                        <a:rPr sz="1800" spc="-10">
                          <a:latin typeface="Arial"/>
                          <a:cs typeface="Arial"/>
                        </a:rPr>
                        <a:t>Ricerche</a:t>
                      </a:r>
                      <a:endParaRPr sz="1800">
                        <a:latin typeface="Arial"/>
                        <a:cs typeface="Arial"/>
                      </a:endParaRPr>
                    </a:p>
                  </a:txBody>
                  <a:tcPr marL="0" marR="0" marT="6680" marB="0">
                    <a:lnT w="12700">
                      <a:solidFill>
                        <a:srgbClr val="FFFFFF"/>
                      </a:solidFill>
                      <a:prstDash val="solid"/>
                    </a:lnT>
                    <a:lnB w="12700">
                      <a:solidFill>
                        <a:srgbClr val="FFFFFF"/>
                      </a:solidFill>
                      <a:prstDash val="solid"/>
                    </a:lnB>
                    <a:solidFill>
                      <a:srgbClr val="E9EBF5"/>
                    </a:solidFill>
                  </a:tcPr>
                </a:tc>
                <a:tc>
                  <a:txBody>
                    <a:bodyPr/>
                    <a:lstStyle/>
                    <a:p>
                      <a:pPr marR="103505" algn="ctr">
                        <a:lnSpc>
                          <a:spcPct val="100000"/>
                        </a:lnSpc>
                        <a:spcBef>
                          <a:spcPts val="35"/>
                        </a:spcBef>
                      </a:pPr>
                      <a:r>
                        <a:rPr sz="1800" spc="-25">
                          <a:latin typeface="Arial"/>
                          <a:cs typeface="Arial"/>
                        </a:rPr>
                        <a:t>CNR</a:t>
                      </a:r>
                      <a:endParaRPr sz="1800">
                        <a:latin typeface="Arial"/>
                        <a:cs typeface="Arial"/>
                      </a:endParaRPr>
                    </a:p>
                  </a:txBody>
                  <a:tcPr marL="0" marR="0" marT="6680" marB="0">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800">
                        <a:latin typeface="Times New Roman"/>
                        <a:cs typeface="Times New Roman"/>
                      </a:endParaRPr>
                    </a:p>
                  </a:txBody>
                  <a:tcPr marL="0" marR="0" marT="0" marB="0"/>
                </a:tc>
                <a:extLst>
                  <a:ext uri="{0D108BD9-81ED-4DB2-BD59-A6C34878D82A}">
                    <a16:rowId xmlns:a16="http://schemas.microsoft.com/office/drawing/2014/main" val="10010"/>
                  </a:ext>
                </a:extLst>
              </a:tr>
              <a:tr h="306290">
                <a:tc>
                  <a:txBody>
                    <a:bodyPr/>
                    <a:lstStyle/>
                    <a:p>
                      <a:pPr marL="44450" algn="ctr">
                        <a:lnSpc>
                          <a:spcPct val="100000"/>
                        </a:lnSpc>
                        <a:spcBef>
                          <a:spcPts val="35"/>
                        </a:spcBef>
                      </a:pPr>
                      <a:r>
                        <a:rPr sz="1800" spc="-25">
                          <a:latin typeface="Arial"/>
                          <a:cs typeface="Arial"/>
                        </a:rPr>
                        <a:t>11</a:t>
                      </a:r>
                      <a:endParaRPr sz="1800">
                        <a:latin typeface="Arial"/>
                        <a:cs typeface="Arial"/>
                      </a:endParaRPr>
                    </a:p>
                  </a:txBody>
                  <a:tcPr marL="0" marR="0" marT="6680" marB="0">
                    <a:lnL w="12700">
                      <a:solidFill>
                        <a:srgbClr val="FFFFFF"/>
                      </a:solidFill>
                      <a:prstDash val="solid"/>
                    </a:lnL>
                    <a:lnT w="12700">
                      <a:solidFill>
                        <a:srgbClr val="FFFFFF"/>
                      </a:solidFill>
                      <a:prstDash val="solid"/>
                    </a:lnT>
                    <a:lnB w="12700">
                      <a:solidFill>
                        <a:srgbClr val="FFFFFF"/>
                      </a:solidFill>
                      <a:prstDash val="solid"/>
                    </a:lnB>
                    <a:solidFill>
                      <a:srgbClr val="E9EBF5"/>
                    </a:solidFill>
                  </a:tcPr>
                </a:tc>
                <a:tc>
                  <a:txBody>
                    <a:bodyPr/>
                    <a:lstStyle/>
                    <a:p>
                      <a:pPr marL="83820">
                        <a:lnSpc>
                          <a:spcPct val="100000"/>
                        </a:lnSpc>
                        <a:spcBef>
                          <a:spcPts val="35"/>
                        </a:spcBef>
                      </a:pPr>
                      <a:r>
                        <a:rPr sz="1800" spc="-65">
                          <a:latin typeface="Arial"/>
                          <a:cs typeface="Arial"/>
                        </a:rPr>
                        <a:t>Extreme</a:t>
                      </a:r>
                      <a:r>
                        <a:rPr sz="1800" spc="-5">
                          <a:latin typeface="Arial"/>
                          <a:cs typeface="Arial"/>
                        </a:rPr>
                        <a:t> </a:t>
                      </a:r>
                      <a:r>
                        <a:rPr sz="1800" spc="-55">
                          <a:latin typeface="Arial"/>
                          <a:cs typeface="Arial"/>
                        </a:rPr>
                        <a:t>Light</a:t>
                      </a:r>
                      <a:r>
                        <a:rPr sz="1800" spc="-15">
                          <a:latin typeface="Arial"/>
                          <a:cs typeface="Arial"/>
                        </a:rPr>
                        <a:t> </a:t>
                      </a:r>
                      <a:r>
                        <a:rPr sz="1800" spc="-40">
                          <a:latin typeface="Arial"/>
                          <a:cs typeface="Arial"/>
                        </a:rPr>
                        <a:t>Infrastructure</a:t>
                      </a:r>
                      <a:r>
                        <a:rPr sz="1800" spc="-30">
                          <a:latin typeface="Arial"/>
                          <a:cs typeface="Arial"/>
                        </a:rPr>
                        <a:t> </a:t>
                      </a:r>
                      <a:r>
                        <a:rPr sz="1800" spc="-20">
                          <a:latin typeface="Arial"/>
                          <a:cs typeface="Arial"/>
                        </a:rPr>
                        <a:t>ERIC</a:t>
                      </a:r>
                      <a:endParaRPr sz="1800">
                        <a:latin typeface="Arial"/>
                        <a:cs typeface="Arial"/>
                      </a:endParaRPr>
                    </a:p>
                  </a:txBody>
                  <a:tcPr marL="0" marR="0" marT="6680" marB="0">
                    <a:lnT w="12700">
                      <a:solidFill>
                        <a:srgbClr val="FFFFFF"/>
                      </a:solidFill>
                      <a:prstDash val="solid"/>
                    </a:lnT>
                    <a:lnB w="12700">
                      <a:solidFill>
                        <a:srgbClr val="FFFFFF"/>
                      </a:solidFill>
                      <a:prstDash val="solid"/>
                    </a:lnB>
                    <a:solidFill>
                      <a:srgbClr val="E9EBF5"/>
                    </a:solidFill>
                  </a:tcPr>
                </a:tc>
                <a:tc>
                  <a:txBody>
                    <a:bodyPr/>
                    <a:lstStyle/>
                    <a:p>
                      <a:pPr marR="102870" algn="ctr">
                        <a:lnSpc>
                          <a:spcPct val="100000"/>
                        </a:lnSpc>
                        <a:spcBef>
                          <a:spcPts val="35"/>
                        </a:spcBef>
                      </a:pPr>
                      <a:r>
                        <a:rPr sz="1800" spc="-120">
                          <a:latin typeface="Arial"/>
                          <a:cs typeface="Arial"/>
                        </a:rPr>
                        <a:t>ELI-</a:t>
                      </a:r>
                      <a:r>
                        <a:rPr sz="1800" spc="-20">
                          <a:latin typeface="Arial"/>
                          <a:cs typeface="Arial"/>
                        </a:rPr>
                        <a:t>ERIC</a:t>
                      </a:r>
                      <a:endParaRPr sz="1800">
                        <a:latin typeface="Arial"/>
                        <a:cs typeface="Arial"/>
                      </a:endParaRPr>
                    </a:p>
                  </a:txBody>
                  <a:tcPr marL="0" marR="0" marT="6680" marB="0">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800">
                        <a:latin typeface="Times New Roman"/>
                        <a:cs typeface="Times New Roman"/>
                      </a:endParaRPr>
                    </a:p>
                  </a:txBody>
                  <a:tcPr marL="0" marR="0" marT="0" marB="0"/>
                </a:tc>
                <a:extLst>
                  <a:ext uri="{0D108BD9-81ED-4DB2-BD59-A6C34878D82A}">
                    <a16:rowId xmlns:a16="http://schemas.microsoft.com/office/drawing/2014/main" val="10011"/>
                  </a:ext>
                </a:extLst>
              </a:tr>
              <a:tr h="306290">
                <a:tc>
                  <a:txBody>
                    <a:bodyPr/>
                    <a:lstStyle/>
                    <a:p>
                      <a:pPr marL="44450" algn="ctr">
                        <a:lnSpc>
                          <a:spcPct val="100000"/>
                        </a:lnSpc>
                        <a:spcBef>
                          <a:spcPts val="35"/>
                        </a:spcBef>
                      </a:pPr>
                      <a:r>
                        <a:rPr sz="1800" spc="-25">
                          <a:latin typeface="Arial"/>
                          <a:cs typeface="Arial"/>
                        </a:rPr>
                        <a:t>12</a:t>
                      </a:r>
                      <a:endParaRPr sz="1800">
                        <a:latin typeface="Arial"/>
                        <a:cs typeface="Arial"/>
                      </a:endParaRPr>
                    </a:p>
                  </a:txBody>
                  <a:tcPr marL="0" marR="0" marT="6680" marB="0">
                    <a:lnL w="12700">
                      <a:solidFill>
                        <a:srgbClr val="FFFFFF"/>
                      </a:solidFill>
                      <a:prstDash val="solid"/>
                    </a:lnL>
                    <a:lnT w="12700">
                      <a:solidFill>
                        <a:srgbClr val="FFFFFF"/>
                      </a:solidFill>
                      <a:prstDash val="solid"/>
                    </a:lnT>
                    <a:lnB w="12700">
                      <a:solidFill>
                        <a:srgbClr val="FFFFFF"/>
                      </a:solidFill>
                      <a:prstDash val="solid"/>
                    </a:lnB>
                    <a:solidFill>
                      <a:srgbClr val="E9EBF5"/>
                    </a:solidFill>
                  </a:tcPr>
                </a:tc>
                <a:tc>
                  <a:txBody>
                    <a:bodyPr/>
                    <a:lstStyle/>
                    <a:p>
                      <a:pPr marL="48260">
                        <a:lnSpc>
                          <a:spcPct val="100000"/>
                        </a:lnSpc>
                        <a:spcBef>
                          <a:spcPts val="35"/>
                        </a:spcBef>
                      </a:pPr>
                      <a:r>
                        <a:rPr sz="1800" spc="-65">
                          <a:latin typeface="Arial"/>
                          <a:cs typeface="Arial"/>
                        </a:rPr>
                        <a:t>Centre</a:t>
                      </a:r>
                      <a:r>
                        <a:rPr sz="1800" spc="-40">
                          <a:latin typeface="Arial"/>
                          <a:cs typeface="Arial"/>
                        </a:rPr>
                        <a:t> </a:t>
                      </a:r>
                      <a:r>
                        <a:rPr sz="1800" spc="-45">
                          <a:latin typeface="Arial"/>
                          <a:cs typeface="Arial"/>
                        </a:rPr>
                        <a:t>National</a:t>
                      </a:r>
                      <a:r>
                        <a:rPr sz="1800" spc="-55">
                          <a:latin typeface="Arial"/>
                          <a:cs typeface="Arial"/>
                        </a:rPr>
                        <a:t> </a:t>
                      </a:r>
                      <a:r>
                        <a:rPr sz="1800" spc="-50">
                          <a:latin typeface="Arial"/>
                          <a:cs typeface="Arial"/>
                        </a:rPr>
                        <a:t>de</a:t>
                      </a:r>
                      <a:r>
                        <a:rPr sz="1800" spc="-25">
                          <a:latin typeface="Arial"/>
                          <a:cs typeface="Arial"/>
                        </a:rPr>
                        <a:t> </a:t>
                      </a:r>
                      <a:r>
                        <a:rPr sz="1800" spc="-50">
                          <a:latin typeface="Arial"/>
                          <a:cs typeface="Arial"/>
                        </a:rPr>
                        <a:t>la</a:t>
                      </a:r>
                      <a:r>
                        <a:rPr sz="1800" spc="-15">
                          <a:latin typeface="Arial"/>
                          <a:cs typeface="Arial"/>
                        </a:rPr>
                        <a:t> </a:t>
                      </a:r>
                      <a:r>
                        <a:rPr sz="1800" spc="-85">
                          <a:latin typeface="Arial"/>
                          <a:cs typeface="Arial"/>
                        </a:rPr>
                        <a:t>Recherche</a:t>
                      </a:r>
                      <a:r>
                        <a:rPr sz="1800" spc="-25">
                          <a:latin typeface="Arial"/>
                          <a:cs typeface="Arial"/>
                        </a:rPr>
                        <a:t> </a:t>
                      </a:r>
                      <a:r>
                        <a:rPr sz="1800" spc="-50">
                          <a:latin typeface="Arial"/>
                          <a:cs typeface="Arial"/>
                        </a:rPr>
                        <a:t>Scientifique</a:t>
                      </a:r>
                      <a:r>
                        <a:rPr sz="1800" spc="-55">
                          <a:latin typeface="Arial"/>
                          <a:cs typeface="Arial"/>
                        </a:rPr>
                        <a:t> </a:t>
                      </a:r>
                      <a:r>
                        <a:rPr sz="1800" spc="-20">
                          <a:latin typeface="Arial"/>
                          <a:cs typeface="Arial"/>
                        </a:rPr>
                        <a:t>CNRS</a:t>
                      </a:r>
                      <a:endParaRPr sz="1800">
                        <a:latin typeface="Arial"/>
                        <a:cs typeface="Arial"/>
                      </a:endParaRPr>
                    </a:p>
                  </a:txBody>
                  <a:tcPr marL="0" marR="0" marT="6680" marB="0">
                    <a:lnT w="12700">
                      <a:solidFill>
                        <a:srgbClr val="FFFFFF"/>
                      </a:solidFill>
                      <a:prstDash val="solid"/>
                    </a:lnT>
                    <a:lnB w="12700">
                      <a:solidFill>
                        <a:srgbClr val="FFFFFF"/>
                      </a:solidFill>
                      <a:prstDash val="solid"/>
                    </a:lnB>
                    <a:solidFill>
                      <a:srgbClr val="E9EBF5"/>
                    </a:solidFill>
                  </a:tcPr>
                </a:tc>
                <a:tc>
                  <a:txBody>
                    <a:bodyPr/>
                    <a:lstStyle/>
                    <a:p>
                      <a:pPr marR="105410" algn="ctr">
                        <a:lnSpc>
                          <a:spcPct val="100000"/>
                        </a:lnSpc>
                        <a:spcBef>
                          <a:spcPts val="35"/>
                        </a:spcBef>
                      </a:pPr>
                      <a:r>
                        <a:rPr sz="1800" spc="-20">
                          <a:latin typeface="Arial"/>
                          <a:cs typeface="Arial"/>
                        </a:rPr>
                        <a:t>CNRS</a:t>
                      </a:r>
                      <a:endParaRPr sz="1800">
                        <a:latin typeface="Arial"/>
                        <a:cs typeface="Arial"/>
                      </a:endParaRPr>
                    </a:p>
                  </a:txBody>
                  <a:tcPr marL="0" marR="0" marT="6680" marB="0">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800">
                        <a:latin typeface="Times New Roman"/>
                        <a:cs typeface="Times New Roman"/>
                      </a:endParaRPr>
                    </a:p>
                  </a:txBody>
                  <a:tcPr marL="0" marR="0" marT="0" marB="0"/>
                </a:tc>
                <a:extLst>
                  <a:ext uri="{0D108BD9-81ED-4DB2-BD59-A6C34878D82A}">
                    <a16:rowId xmlns:a16="http://schemas.microsoft.com/office/drawing/2014/main" val="10012"/>
                  </a:ext>
                </a:extLst>
              </a:tr>
              <a:tr h="306290">
                <a:tc>
                  <a:txBody>
                    <a:bodyPr/>
                    <a:lstStyle/>
                    <a:p>
                      <a:pPr marL="44450" algn="ctr">
                        <a:lnSpc>
                          <a:spcPct val="100000"/>
                        </a:lnSpc>
                        <a:spcBef>
                          <a:spcPts val="35"/>
                        </a:spcBef>
                      </a:pPr>
                      <a:r>
                        <a:rPr sz="1800" spc="-25">
                          <a:latin typeface="Arial"/>
                          <a:cs typeface="Arial"/>
                        </a:rPr>
                        <a:t>13</a:t>
                      </a:r>
                      <a:endParaRPr sz="1800">
                        <a:latin typeface="Arial"/>
                        <a:cs typeface="Arial"/>
                      </a:endParaRPr>
                    </a:p>
                  </a:txBody>
                  <a:tcPr marL="0" marR="0" marT="6680" marB="0">
                    <a:lnL w="12700">
                      <a:solidFill>
                        <a:srgbClr val="FFFFFF"/>
                      </a:solidFill>
                      <a:prstDash val="solid"/>
                    </a:lnL>
                    <a:lnT w="12700">
                      <a:solidFill>
                        <a:srgbClr val="FFFFFF"/>
                      </a:solidFill>
                      <a:prstDash val="solid"/>
                    </a:lnT>
                    <a:lnB w="12700">
                      <a:solidFill>
                        <a:srgbClr val="FFFFFF"/>
                      </a:solidFill>
                      <a:prstDash val="solid"/>
                    </a:lnB>
                    <a:solidFill>
                      <a:srgbClr val="E9EBF5"/>
                    </a:solidFill>
                  </a:tcPr>
                </a:tc>
                <a:tc>
                  <a:txBody>
                    <a:bodyPr/>
                    <a:lstStyle/>
                    <a:p>
                      <a:pPr marL="48260">
                        <a:lnSpc>
                          <a:spcPct val="100000"/>
                        </a:lnSpc>
                        <a:spcBef>
                          <a:spcPts val="35"/>
                        </a:spcBef>
                      </a:pPr>
                      <a:r>
                        <a:rPr sz="1800" spc="-90">
                          <a:latin typeface="Arial"/>
                          <a:cs typeface="Arial"/>
                        </a:rPr>
                        <a:t>Thales</a:t>
                      </a:r>
                      <a:r>
                        <a:rPr sz="1800" spc="-50">
                          <a:latin typeface="Arial"/>
                          <a:cs typeface="Arial"/>
                        </a:rPr>
                        <a:t> </a:t>
                      </a:r>
                      <a:r>
                        <a:rPr sz="1800" spc="-180">
                          <a:latin typeface="Arial"/>
                          <a:cs typeface="Arial"/>
                        </a:rPr>
                        <a:t>LAS</a:t>
                      </a:r>
                      <a:r>
                        <a:rPr sz="1800" spc="-40">
                          <a:latin typeface="Arial"/>
                          <a:cs typeface="Arial"/>
                        </a:rPr>
                        <a:t> </a:t>
                      </a:r>
                      <a:r>
                        <a:rPr sz="1800" spc="-85">
                          <a:latin typeface="Arial"/>
                          <a:cs typeface="Arial"/>
                        </a:rPr>
                        <a:t>France</a:t>
                      </a:r>
                      <a:r>
                        <a:rPr sz="1800" spc="-40">
                          <a:latin typeface="Arial"/>
                          <a:cs typeface="Arial"/>
                        </a:rPr>
                        <a:t> </a:t>
                      </a:r>
                      <a:r>
                        <a:rPr sz="1800" spc="-25">
                          <a:latin typeface="Arial"/>
                          <a:cs typeface="Arial"/>
                        </a:rPr>
                        <a:t>SAS</a:t>
                      </a:r>
                      <a:endParaRPr sz="1800">
                        <a:latin typeface="Arial"/>
                        <a:cs typeface="Arial"/>
                      </a:endParaRPr>
                    </a:p>
                  </a:txBody>
                  <a:tcPr marL="0" marR="0" marT="6680" marB="0">
                    <a:lnT w="12700">
                      <a:solidFill>
                        <a:srgbClr val="FFFFFF"/>
                      </a:solidFill>
                      <a:prstDash val="solid"/>
                    </a:lnT>
                    <a:lnB w="12700">
                      <a:solidFill>
                        <a:srgbClr val="FFFFFF"/>
                      </a:solidFill>
                      <a:prstDash val="solid"/>
                    </a:lnB>
                    <a:solidFill>
                      <a:srgbClr val="E9EBF5"/>
                    </a:solidFill>
                  </a:tcPr>
                </a:tc>
                <a:tc>
                  <a:txBody>
                    <a:bodyPr/>
                    <a:lstStyle/>
                    <a:p>
                      <a:pPr marR="105410" algn="ctr">
                        <a:lnSpc>
                          <a:spcPct val="100000"/>
                        </a:lnSpc>
                        <a:spcBef>
                          <a:spcPts val="35"/>
                        </a:spcBef>
                      </a:pPr>
                      <a:r>
                        <a:rPr sz="1800" spc="-85">
                          <a:latin typeface="Arial"/>
                          <a:cs typeface="Arial"/>
                        </a:rPr>
                        <a:t>Th-</a:t>
                      </a:r>
                      <a:r>
                        <a:rPr sz="1800" spc="-25">
                          <a:latin typeface="Arial"/>
                          <a:cs typeface="Arial"/>
                        </a:rPr>
                        <a:t>LAS</a:t>
                      </a:r>
                      <a:endParaRPr sz="1800">
                        <a:latin typeface="Arial"/>
                        <a:cs typeface="Arial"/>
                      </a:endParaRPr>
                    </a:p>
                  </a:txBody>
                  <a:tcPr marL="0" marR="0" marT="6680" marB="0">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800">
                        <a:latin typeface="Times New Roman"/>
                        <a:cs typeface="Times New Roman"/>
                      </a:endParaRPr>
                    </a:p>
                  </a:txBody>
                  <a:tcPr marL="0" marR="0" marT="0" marB="0"/>
                </a:tc>
                <a:extLst>
                  <a:ext uri="{0D108BD9-81ED-4DB2-BD59-A6C34878D82A}">
                    <a16:rowId xmlns:a16="http://schemas.microsoft.com/office/drawing/2014/main" val="10013"/>
                  </a:ext>
                </a:extLst>
              </a:tr>
              <a:tr h="306290">
                <a:tc>
                  <a:txBody>
                    <a:bodyPr/>
                    <a:lstStyle/>
                    <a:p>
                      <a:pPr marL="44450" algn="ctr">
                        <a:lnSpc>
                          <a:spcPct val="100000"/>
                        </a:lnSpc>
                        <a:spcBef>
                          <a:spcPts val="35"/>
                        </a:spcBef>
                      </a:pPr>
                      <a:r>
                        <a:rPr sz="1800" spc="-25">
                          <a:latin typeface="Arial"/>
                          <a:cs typeface="Arial"/>
                        </a:rPr>
                        <a:t>14</a:t>
                      </a:r>
                      <a:endParaRPr sz="1800">
                        <a:latin typeface="Arial"/>
                        <a:cs typeface="Arial"/>
                      </a:endParaRPr>
                    </a:p>
                  </a:txBody>
                  <a:tcPr marL="0" marR="0" marT="6680" marB="0">
                    <a:lnL w="12700">
                      <a:solidFill>
                        <a:srgbClr val="FFFFFF"/>
                      </a:solidFill>
                      <a:prstDash val="solid"/>
                    </a:lnL>
                    <a:lnT w="12700">
                      <a:solidFill>
                        <a:srgbClr val="FFFFFF"/>
                      </a:solidFill>
                      <a:prstDash val="solid"/>
                    </a:lnT>
                    <a:lnB w="12700">
                      <a:solidFill>
                        <a:srgbClr val="FFFFFF"/>
                      </a:solidFill>
                      <a:prstDash val="solid"/>
                    </a:lnB>
                    <a:solidFill>
                      <a:srgbClr val="E9EBF5"/>
                    </a:solidFill>
                  </a:tcPr>
                </a:tc>
                <a:tc>
                  <a:txBody>
                    <a:bodyPr/>
                    <a:lstStyle/>
                    <a:p>
                      <a:pPr marL="48260">
                        <a:lnSpc>
                          <a:spcPct val="100000"/>
                        </a:lnSpc>
                        <a:spcBef>
                          <a:spcPts val="35"/>
                        </a:spcBef>
                      </a:pPr>
                      <a:r>
                        <a:rPr sz="1800" spc="-10">
                          <a:latin typeface="Arial"/>
                          <a:cs typeface="Arial"/>
                        </a:rPr>
                        <a:t>Amplitude</a:t>
                      </a:r>
                      <a:endParaRPr sz="1800">
                        <a:latin typeface="Arial"/>
                        <a:cs typeface="Arial"/>
                      </a:endParaRPr>
                    </a:p>
                  </a:txBody>
                  <a:tcPr marL="0" marR="0" marT="6680" marB="0">
                    <a:lnT w="12700">
                      <a:solidFill>
                        <a:srgbClr val="FFFFFF"/>
                      </a:solidFill>
                      <a:prstDash val="solid"/>
                    </a:lnT>
                    <a:lnB w="12700">
                      <a:solidFill>
                        <a:srgbClr val="FFFFFF"/>
                      </a:solidFill>
                      <a:prstDash val="solid"/>
                    </a:lnB>
                    <a:solidFill>
                      <a:srgbClr val="E9EBF5"/>
                    </a:solidFill>
                  </a:tcPr>
                </a:tc>
                <a:tc>
                  <a:txBody>
                    <a:bodyPr/>
                    <a:lstStyle/>
                    <a:p>
                      <a:pPr marR="106045" algn="ctr">
                        <a:lnSpc>
                          <a:spcPct val="100000"/>
                        </a:lnSpc>
                        <a:spcBef>
                          <a:spcPts val="35"/>
                        </a:spcBef>
                      </a:pPr>
                      <a:r>
                        <a:rPr sz="1800" spc="-10">
                          <a:latin typeface="Arial"/>
                          <a:cs typeface="Arial"/>
                        </a:rPr>
                        <a:t>Amplitude</a:t>
                      </a:r>
                      <a:endParaRPr sz="1800">
                        <a:latin typeface="Arial"/>
                        <a:cs typeface="Arial"/>
                      </a:endParaRPr>
                    </a:p>
                  </a:txBody>
                  <a:tcPr marL="0" marR="0" marT="6680" marB="0">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800">
                        <a:latin typeface="Times New Roman"/>
                        <a:cs typeface="Times New Roman"/>
                      </a:endParaRPr>
                    </a:p>
                  </a:txBody>
                  <a:tcPr marL="0" marR="0" marT="0" marB="0"/>
                </a:tc>
                <a:extLst>
                  <a:ext uri="{0D108BD9-81ED-4DB2-BD59-A6C34878D82A}">
                    <a16:rowId xmlns:a16="http://schemas.microsoft.com/office/drawing/2014/main" val="10014"/>
                  </a:ext>
                </a:extLst>
              </a:tr>
              <a:tr h="306290">
                <a:tc>
                  <a:txBody>
                    <a:bodyPr/>
                    <a:lstStyle/>
                    <a:p>
                      <a:pPr marL="44450" algn="ctr">
                        <a:lnSpc>
                          <a:spcPct val="100000"/>
                        </a:lnSpc>
                        <a:spcBef>
                          <a:spcPts val="35"/>
                        </a:spcBef>
                      </a:pPr>
                      <a:r>
                        <a:rPr sz="1800" spc="-25">
                          <a:latin typeface="Arial"/>
                          <a:cs typeface="Arial"/>
                        </a:rPr>
                        <a:t>15</a:t>
                      </a:r>
                      <a:endParaRPr sz="1800">
                        <a:latin typeface="Arial"/>
                        <a:cs typeface="Arial"/>
                      </a:endParaRPr>
                    </a:p>
                  </a:txBody>
                  <a:tcPr marL="0" marR="0" marT="6680" marB="0">
                    <a:lnL w="12700">
                      <a:solidFill>
                        <a:srgbClr val="FFFFFF"/>
                      </a:solidFill>
                      <a:prstDash val="solid"/>
                    </a:lnL>
                    <a:lnT w="12700">
                      <a:solidFill>
                        <a:srgbClr val="FFFFFF"/>
                      </a:solidFill>
                      <a:prstDash val="solid"/>
                    </a:lnT>
                    <a:lnB w="12700">
                      <a:solidFill>
                        <a:srgbClr val="FFFFFF"/>
                      </a:solidFill>
                      <a:prstDash val="solid"/>
                    </a:lnB>
                    <a:solidFill>
                      <a:srgbClr val="E9EBF5"/>
                    </a:solidFill>
                  </a:tcPr>
                </a:tc>
                <a:tc>
                  <a:txBody>
                    <a:bodyPr/>
                    <a:lstStyle/>
                    <a:p>
                      <a:pPr marL="48260">
                        <a:lnSpc>
                          <a:spcPct val="100000"/>
                        </a:lnSpc>
                        <a:spcBef>
                          <a:spcPts val="35"/>
                        </a:spcBef>
                      </a:pPr>
                      <a:r>
                        <a:rPr sz="1800" spc="-60">
                          <a:latin typeface="Arial"/>
                          <a:cs typeface="Arial"/>
                        </a:rPr>
                        <a:t>Centro</a:t>
                      </a:r>
                      <a:r>
                        <a:rPr sz="1800" spc="-65">
                          <a:latin typeface="Arial"/>
                          <a:cs typeface="Arial"/>
                        </a:rPr>
                        <a:t> </a:t>
                      </a:r>
                      <a:r>
                        <a:rPr sz="1800" spc="-50">
                          <a:latin typeface="Arial"/>
                          <a:cs typeface="Arial"/>
                        </a:rPr>
                        <a:t>de</a:t>
                      </a:r>
                      <a:r>
                        <a:rPr sz="1800" spc="-55">
                          <a:latin typeface="Arial"/>
                          <a:cs typeface="Arial"/>
                        </a:rPr>
                        <a:t> </a:t>
                      </a:r>
                      <a:r>
                        <a:rPr sz="1800" spc="-210">
                          <a:latin typeface="Arial"/>
                          <a:cs typeface="Arial"/>
                        </a:rPr>
                        <a:t>LÁSERES</a:t>
                      </a:r>
                      <a:r>
                        <a:rPr sz="1800" spc="-35">
                          <a:latin typeface="Arial"/>
                          <a:cs typeface="Arial"/>
                        </a:rPr>
                        <a:t> </a:t>
                      </a:r>
                      <a:r>
                        <a:rPr sz="1800" spc="-10">
                          <a:latin typeface="Arial"/>
                          <a:cs typeface="Arial"/>
                        </a:rPr>
                        <a:t>Pulsados</a:t>
                      </a:r>
                      <a:endParaRPr sz="1800">
                        <a:latin typeface="Arial"/>
                        <a:cs typeface="Arial"/>
                      </a:endParaRPr>
                    </a:p>
                  </a:txBody>
                  <a:tcPr marL="0" marR="0" marT="6680" marB="0">
                    <a:lnT w="12700">
                      <a:solidFill>
                        <a:srgbClr val="FFFFFF"/>
                      </a:solidFill>
                      <a:prstDash val="solid"/>
                    </a:lnT>
                    <a:lnB w="12700">
                      <a:solidFill>
                        <a:srgbClr val="FFFFFF"/>
                      </a:solidFill>
                      <a:prstDash val="solid"/>
                    </a:lnB>
                    <a:solidFill>
                      <a:srgbClr val="E9EBF5"/>
                    </a:solidFill>
                  </a:tcPr>
                </a:tc>
                <a:tc>
                  <a:txBody>
                    <a:bodyPr/>
                    <a:lstStyle/>
                    <a:p>
                      <a:pPr marR="104775" algn="ctr">
                        <a:lnSpc>
                          <a:spcPct val="100000"/>
                        </a:lnSpc>
                        <a:spcBef>
                          <a:spcPts val="35"/>
                        </a:spcBef>
                      </a:pPr>
                      <a:r>
                        <a:rPr sz="1800" spc="-20">
                          <a:latin typeface="Arial"/>
                          <a:cs typeface="Arial"/>
                        </a:rPr>
                        <a:t>CLPU</a:t>
                      </a:r>
                      <a:endParaRPr sz="1800">
                        <a:latin typeface="Arial"/>
                        <a:cs typeface="Arial"/>
                      </a:endParaRPr>
                    </a:p>
                  </a:txBody>
                  <a:tcPr marL="0" marR="0" marT="6680" marB="0">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800">
                        <a:latin typeface="Times New Roman"/>
                        <a:cs typeface="Times New Roman"/>
                      </a:endParaRPr>
                    </a:p>
                  </a:txBody>
                  <a:tcPr marL="0" marR="0" marT="0" marB="0"/>
                </a:tc>
                <a:extLst>
                  <a:ext uri="{0D108BD9-81ED-4DB2-BD59-A6C34878D82A}">
                    <a16:rowId xmlns:a16="http://schemas.microsoft.com/office/drawing/2014/main" val="10015"/>
                  </a:ext>
                </a:extLst>
              </a:tr>
              <a:tr h="615430">
                <a:tc>
                  <a:txBody>
                    <a:bodyPr/>
                    <a:lstStyle/>
                    <a:p>
                      <a:pPr marL="44450" algn="ctr">
                        <a:lnSpc>
                          <a:spcPct val="100000"/>
                        </a:lnSpc>
                        <a:spcBef>
                          <a:spcPts val="350"/>
                        </a:spcBef>
                      </a:pPr>
                      <a:r>
                        <a:rPr sz="1800" spc="-25">
                          <a:latin typeface="Arial"/>
                          <a:cs typeface="Arial"/>
                        </a:rPr>
                        <a:t>16</a:t>
                      </a:r>
                      <a:endParaRPr sz="1800">
                        <a:latin typeface="Arial"/>
                        <a:cs typeface="Arial"/>
                      </a:endParaRPr>
                    </a:p>
                  </a:txBody>
                  <a:tcPr marL="0" marR="0" marT="66790" marB="0">
                    <a:lnL w="12700">
                      <a:solidFill>
                        <a:srgbClr val="FFFFFF"/>
                      </a:solidFill>
                      <a:prstDash val="solid"/>
                    </a:lnL>
                    <a:lnT w="12700">
                      <a:solidFill>
                        <a:srgbClr val="FFFFFF"/>
                      </a:solidFill>
                      <a:prstDash val="solid"/>
                    </a:lnT>
                    <a:lnB w="12700">
                      <a:solidFill>
                        <a:srgbClr val="FFFFFF"/>
                      </a:solidFill>
                      <a:prstDash val="solid"/>
                    </a:lnB>
                    <a:solidFill>
                      <a:srgbClr val="E9EBF5"/>
                    </a:solidFill>
                  </a:tcPr>
                </a:tc>
                <a:tc>
                  <a:txBody>
                    <a:bodyPr/>
                    <a:lstStyle/>
                    <a:p>
                      <a:pPr marL="48260">
                        <a:lnSpc>
                          <a:spcPct val="100000"/>
                        </a:lnSpc>
                        <a:spcBef>
                          <a:spcPts val="350"/>
                        </a:spcBef>
                      </a:pPr>
                      <a:r>
                        <a:rPr sz="1800" spc="-65">
                          <a:latin typeface="Arial"/>
                          <a:cs typeface="Arial"/>
                        </a:rPr>
                        <a:t>Ferdinand-</a:t>
                      </a:r>
                      <a:r>
                        <a:rPr sz="1800" spc="-75">
                          <a:latin typeface="Arial"/>
                          <a:cs typeface="Arial"/>
                        </a:rPr>
                        <a:t>Braun-</a:t>
                      </a:r>
                      <a:r>
                        <a:rPr sz="1800" spc="-10">
                          <a:latin typeface="Arial"/>
                          <a:cs typeface="Arial"/>
                        </a:rPr>
                        <a:t>Institut</a:t>
                      </a:r>
                      <a:r>
                        <a:rPr sz="1800" spc="-35">
                          <a:latin typeface="Arial"/>
                          <a:cs typeface="Arial"/>
                        </a:rPr>
                        <a:t> </a:t>
                      </a:r>
                      <a:r>
                        <a:rPr sz="1800" spc="-90">
                          <a:latin typeface="Arial"/>
                          <a:cs typeface="Arial"/>
                        </a:rPr>
                        <a:t>gGmbH,</a:t>
                      </a:r>
                      <a:r>
                        <a:rPr sz="1800" spc="25">
                          <a:latin typeface="Arial"/>
                          <a:cs typeface="Arial"/>
                        </a:rPr>
                        <a:t> </a:t>
                      </a:r>
                      <a:r>
                        <a:rPr sz="1800" spc="-65">
                          <a:latin typeface="Arial"/>
                          <a:cs typeface="Arial"/>
                        </a:rPr>
                        <a:t>Leibniz-</a:t>
                      </a:r>
                      <a:r>
                        <a:rPr sz="1800" spc="-20">
                          <a:latin typeface="Arial"/>
                          <a:cs typeface="Arial"/>
                        </a:rPr>
                        <a:t>Institut</a:t>
                      </a:r>
                      <a:r>
                        <a:rPr sz="1800" spc="-25">
                          <a:latin typeface="Arial"/>
                          <a:cs typeface="Arial"/>
                        </a:rPr>
                        <a:t> </a:t>
                      </a:r>
                      <a:r>
                        <a:rPr sz="1800">
                          <a:latin typeface="Arial"/>
                          <a:cs typeface="Arial"/>
                        </a:rPr>
                        <a:t>für </a:t>
                      </a:r>
                      <a:r>
                        <a:rPr sz="1800" spc="-10">
                          <a:latin typeface="Arial"/>
                          <a:cs typeface="Arial"/>
                        </a:rPr>
                        <a:t>Hoechstfrequenztechnik</a:t>
                      </a:r>
                      <a:endParaRPr sz="1800">
                        <a:latin typeface="Arial"/>
                        <a:cs typeface="Arial"/>
                      </a:endParaRPr>
                    </a:p>
                  </a:txBody>
                  <a:tcPr marL="0" marR="0" marT="66790" marB="0">
                    <a:lnT w="12700">
                      <a:solidFill>
                        <a:srgbClr val="FFFFFF"/>
                      </a:solidFill>
                      <a:prstDash val="solid"/>
                    </a:lnT>
                    <a:lnB w="12700">
                      <a:solidFill>
                        <a:srgbClr val="FFFFFF"/>
                      </a:solidFill>
                      <a:prstDash val="solid"/>
                    </a:lnB>
                    <a:solidFill>
                      <a:srgbClr val="E9EBF5"/>
                    </a:solidFill>
                  </a:tcPr>
                </a:tc>
                <a:tc>
                  <a:txBody>
                    <a:bodyPr/>
                    <a:lstStyle/>
                    <a:p>
                      <a:pPr marR="102870" algn="ctr">
                        <a:lnSpc>
                          <a:spcPct val="100000"/>
                        </a:lnSpc>
                        <a:spcBef>
                          <a:spcPts val="350"/>
                        </a:spcBef>
                      </a:pPr>
                      <a:r>
                        <a:rPr sz="1800" spc="-25">
                          <a:latin typeface="Arial"/>
                          <a:cs typeface="Arial"/>
                        </a:rPr>
                        <a:t>FBH</a:t>
                      </a:r>
                      <a:endParaRPr sz="1800">
                        <a:latin typeface="Arial"/>
                        <a:cs typeface="Arial"/>
                      </a:endParaRPr>
                    </a:p>
                  </a:txBody>
                  <a:tcPr marL="0" marR="0" marT="66790" marB="0">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800">
                        <a:latin typeface="Times New Roman"/>
                        <a:cs typeface="Times New Roman"/>
                      </a:endParaRPr>
                    </a:p>
                  </a:txBody>
                  <a:tcPr marL="0" marR="0" marT="0" marB="0"/>
                </a:tc>
                <a:extLst>
                  <a:ext uri="{0D108BD9-81ED-4DB2-BD59-A6C34878D82A}">
                    <a16:rowId xmlns:a16="http://schemas.microsoft.com/office/drawing/2014/main" val="10016"/>
                  </a:ext>
                </a:extLst>
              </a:tr>
              <a:tr h="615430">
                <a:tc>
                  <a:txBody>
                    <a:bodyPr/>
                    <a:lstStyle/>
                    <a:p>
                      <a:pPr marL="44450" algn="ctr">
                        <a:lnSpc>
                          <a:spcPct val="100000"/>
                        </a:lnSpc>
                        <a:spcBef>
                          <a:spcPts val="350"/>
                        </a:spcBef>
                      </a:pPr>
                      <a:r>
                        <a:rPr sz="1800" spc="-25">
                          <a:latin typeface="Arial"/>
                          <a:cs typeface="Arial"/>
                        </a:rPr>
                        <a:t>17</a:t>
                      </a:r>
                      <a:endParaRPr sz="1800">
                        <a:latin typeface="Arial"/>
                        <a:cs typeface="Arial"/>
                      </a:endParaRPr>
                    </a:p>
                  </a:txBody>
                  <a:tcPr marL="0" marR="0" marT="66790" marB="0">
                    <a:lnL w="12700">
                      <a:solidFill>
                        <a:srgbClr val="FFFFFF"/>
                      </a:solidFill>
                      <a:prstDash val="solid"/>
                    </a:lnL>
                    <a:lnT w="12700">
                      <a:solidFill>
                        <a:srgbClr val="FFFFFF"/>
                      </a:solidFill>
                      <a:prstDash val="solid"/>
                    </a:lnT>
                    <a:lnB w="12700">
                      <a:solidFill>
                        <a:srgbClr val="FFFFFF"/>
                      </a:solidFill>
                      <a:prstDash val="solid"/>
                    </a:lnB>
                    <a:solidFill>
                      <a:srgbClr val="E9EBF5"/>
                    </a:solidFill>
                  </a:tcPr>
                </a:tc>
                <a:tc>
                  <a:txBody>
                    <a:bodyPr/>
                    <a:lstStyle/>
                    <a:p>
                      <a:pPr marL="48260">
                        <a:lnSpc>
                          <a:spcPct val="100000"/>
                        </a:lnSpc>
                        <a:spcBef>
                          <a:spcPts val="350"/>
                        </a:spcBef>
                      </a:pPr>
                      <a:r>
                        <a:rPr sz="1800" spc="-85">
                          <a:latin typeface="Arial"/>
                          <a:cs typeface="Arial"/>
                        </a:rPr>
                        <a:t>Associacao</a:t>
                      </a:r>
                      <a:r>
                        <a:rPr sz="1800" spc="5">
                          <a:latin typeface="Arial"/>
                          <a:cs typeface="Arial"/>
                        </a:rPr>
                        <a:t> </a:t>
                      </a:r>
                      <a:r>
                        <a:rPr sz="1800" spc="-35">
                          <a:latin typeface="Arial"/>
                          <a:cs typeface="Arial"/>
                        </a:rPr>
                        <a:t>do</a:t>
                      </a:r>
                      <a:r>
                        <a:rPr sz="1800" spc="-40">
                          <a:latin typeface="Arial"/>
                          <a:cs typeface="Arial"/>
                        </a:rPr>
                        <a:t> </a:t>
                      </a:r>
                      <a:r>
                        <a:rPr sz="1800" spc="-10">
                          <a:latin typeface="Arial"/>
                          <a:cs typeface="Arial"/>
                        </a:rPr>
                        <a:t>instituto</a:t>
                      </a:r>
                      <a:r>
                        <a:rPr sz="1800" spc="-65">
                          <a:latin typeface="Arial"/>
                          <a:cs typeface="Arial"/>
                        </a:rPr>
                        <a:t> </a:t>
                      </a:r>
                      <a:r>
                        <a:rPr sz="1800" spc="-40">
                          <a:latin typeface="Arial"/>
                          <a:cs typeface="Arial"/>
                        </a:rPr>
                        <a:t>superior</a:t>
                      </a:r>
                      <a:r>
                        <a:rPr sz="1800" spc="-70">
                          <a:latin typeface="Arial"/>
                          <a:cs typeface="Arial"/>
                        </a:rPr>
                        <a:t> </a:t>
                      </a:r>
                      <a:r>
                        <a:rPr sz="1800" spc="-90">
                          <a:latin typeface="Arial"/>
                          <a:cs typeface="Arial"/>
                        </a:rPr>
                        <a:t>Tecnico</a:t>
                      </a:r>
                      <a:r>
                        <a:rPr sz="1800" spc="-15">
                          <a:latin typeface="Arial"/>
                          <a:cs typeface="Arial"/>
                        </a:rPr>
                        <a:t> </a:t>
                      </a:r>
                      <a:r>
                        <a:rPr sz="1800" spc="-65">
                          <a:latin typeface="Arial"/>
                          <a:cs typeface="Arial"/>
                        </a:rPr>
                        <a:t>para</a:t>
                      </a:r>
                      <a:r>
                        <a:rPr sz="1800" spc="-60">
                          <a:latin typeface="Arial"/>
                          <a:cs typeface="Arial"/>
                        </a:rPr>
                        <a:t> </a:t>
                      </a:r>
                      <a:r>
                        <a:rPr sz="1800" spc="-100">
                          <a:latin typeface="Arial"/>
                          <a:cs typeface="Arial"/>
                        </a:rPr>
                        <a:t>a</a:t>
                      </a:r>
                      <a:r>
                        <a:rPr sz="1800" spc="-25">
                          <a:latin typeface="Arial"/>
                          <a:cs typeface="Arial"/>
                        </a:rPr>
                        <a:t> </a:t>
                      </a:r>
                      <a:r>
                        <a:rPr sz="1800" spc="-70">
                          <a:latin typeface="Arial"/>
                          <a:cs typeface="Arial"/>
                        </a:rPr>
                        <a:t>Investigacao</a:t>
                      </a:r>
                      <a:r>
                        <a:rPr sz="1800" spc="-30">
                          <a:latin typeface="Arial"/>
                          <a:cs typeface="Arial"/>
                        </a:rPr>
                        <a:t> </a:t>
                      </a:r>
                      <a:r>
                        <a:rPr sz="1800" spc="-75">
                          <a:latin typeface="Arial"/>
                          <a:cs typeface="Arial"/>
                        </a:rPr>
                        <a:t>e</a:t>
                      </a:r>
                      <a:r>
                        <a:rPr sz="1800" spc="-40">
                          <a:latin typeface="Arial"/>
                          <a:cs typeface="Arial"/>
                        </a:rPr>
                        <a:t> </a:t>
                      </a:r>
                      <a:r>
                        <a:rPr sz="1800" spc="-10">
                          <a:latin typeface="Arial"/>
                          <a:cs typeface="Arial"/>
                        </a:rPr>
                        <a:t>Desenvolvimento</a:t>
                      </a:r>
                      <a:endParaRPr sz="1800">
                        <a:latin typeface="Arial"/>
                        <a:cs typeface="Arial"/>
                      </a:endParaRPr>
                    </a:p>
                  </a:txBody>
                  <a:tcPr marL="0" marR="0" marT="66790" marB="0">
                    <a:lnT w="12700">
                      <a:solidFill>
                        <a:srgbClr val="FFFFFF"/>
                      </a:solidFill>
                      <a:prstDash val="solid"/>
                    </a:lnT>
                    <a:lnB w="12700">
                      <a:solidFill>
                        <a:srgbClr val="FFFFFF"/>
                      </a:solidFill>
                      <a:prstDash val="solid"/>
                    </a:lnB>
                    <a:solidFill>
                      <a:srgbClr val="E9EBF5"/>
                    </a:solidFill>
                  </a:tcPr>
                </a:tc>
                <a:tc>
                  <a:txBody>
                    <a:bodyPr/>
                    <a:lstStyle/>
                    <a:p>
                      <a:pPr marR="105410" algn="ctr">
                        <a:lnSpc>
                          <a:spcPct val="100000"/>
                        </a:lnSpc>
                        <a:spcBef>
                          <a:spcPts val="350"/>
                        </a:spcBef>
                      </a:pPr>
                      <a:r>
                        <a:rPr sz="1800" spc="-25">
                          <a:latin typeface="Arial"/>
                          <a:cs typeface="Arial"/>
                        </a:rPr>
                        <a:t>IST</a:t>
                      </a:r>
                      <a:endParaRPr sz="1800">
                        <a:latin typeface="Arial"/>
                        <a:cs typeface="Arial"/>
                      </a:endParaRPr>
                    </a:p>
                  </a:txBody>
                  <a:tcPr marL="0" marR="0" marT="66790" marB="0">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800">
                        <a:latin typeface="Times New Roman"/>
                        <a:cs typeface="Times New Roman"/>
                      </a:endParaRPr>
                    </a:p>
                  </a:txBody>
                  <a:tcPr marL="0" marR="0" marT="0" marB="0"/>
                </a:tc>
                <a:extLst>
                  <a:ext uri="{0D108BD9-81ED-4DB2-BD59-A6C34878D82A}">
                    <a16:rowId xmlns:a16="http://schemas.microsoft.com/office/drawing/2014/main" val="10017"/>
                  </a:ext>
                </a:extLst>
              </a:tr>
              <a:tr h="306290">
                <a:tc>
                  <a:txBody>
                    <a:bodyPr/>
                    <a:lstStyle/>
                    <a:p>
                      <a:pPr marL="44450" algn="ctr">
                        <a:lnSpc>
                          <a:spcPct val="100000"/>
                        </a:lnSpc>
                        <a:spcBef>
                          <a:spcPts val="35"/>
                        </a:spcBef>
                      </a:pPr>
                      <a:r>
                        <a:rPr sz="1800" spc="-25">
                          <a:latin typeface="Arial"/>
                          <a:cs typeface="Arial"/>
                        </a:rPr>
                        <a:t>18</a:t>
                      </a:r>
                      <a:endParaRPr sz="1800">
                        <a:latin typeface="Arial"/>
                        <a:cs typeface="Arial"/>
                      </a:endParaRPr>
                    </a:p>
                  </a:txBody>
                  <a:tcPr marL="0" marR="0" marT="6680" marB="0">
                    <a:lnL w="12700">
                      <a:solidFill>
                        <a:srgbClr val="FFFFFF"/>
                      </a:solidFill>
                      <a:prstDash val="solid"/>
                    </a:lnL>
                    <a:lnT w="12700">
                      <a:solidFill>
                        <a:srgbClr val="FFFFFF"/>
                      </a:solidFill>
                      <a:prstDash val="solid"/>
                    </a:lnT>
                    <a:lnB w="12700">
                      <a:solidFill>
                        <a:srgbClr val="FFFFFF"/>
                      </a:solidFill>
                      <a:prstDash val="solid"/>
                    </a:lnB>
                    <a:solidFill>
                      <a:srgbClr val="E9EBF5"/>
                    </a:solidFill>
                  </a:tcPr>
                </a:tc>
                <a:tc>
                  <a:txBody>
                    <a:bodyPr/>
                    <a:lstStyle/>
                    <a:p>
                      <a:pPr marL="48260">
                        <a:lnSpc>
                          <a:spcPct val="100000"/>
                        </a:lnSpc>
                        <a:spcBef>
                          <a:spcPts val="35"/>
                        </a:spcBef>
                      </a:pPr>
                      <a:r>
                        <a:rPr sz="1800" spc="-50">
                          <a:latin typeface="Arial"/>
                          <a:cs typeface="Arial"/>
                        </a:rPr>
                        <a:t>Università</a:t>
                      </a:r>
                      <a:r>
                        <a:rPr sz="1800" spc="-45">
                          <a:latin typeface="Arial"/>
                          <a:cs typeface="Arial"/>
                        </a:rPr>
                        <a:t> degli</a:t>
                      </a:r>
                      <a:r>
                        <a:rPr sz="1800" spc="-60">
                          <a:latin typeface="Arial"/>
                          <a:cs typeface="Arial"/>
                        </a:rPr>
                        <a:t> </a:t>
                      </a:r>
                      <a:r>
                        <a:rPr sz="1800" spc="-55">
                          <a:latin typeface="Arial"/>
                          <a:cs typeface="Arial"/>
                        </a:rPr>
                        <a:t>Studi</a:t>
                      </a:r>
                      <a:r>
                        <a:rPr sz="1800" spc="-65">
                          <a:latin typeface="Arial"/>
                          <a:cs typeface="Arial"/>
                        </a:rPr>
                        <a:t> </a:t>
                      </a:r>
                      <a:r>
                        <a:rPr sz="1800" spc="-10">
                          <a:latin typeface="Arial"/>
                          <a:cs typeface="Arial"/>
                        </a:rPr>
                        <a:t>di</a:t>
                      </a:r>
                      <a:r>
                        <a:rPr sz="1800" spc="-45">
                          <a:latin typeface="Arial"/>
                          <a:cs typeface="Arial"/>
                        </a:rPr>
                        <a:t> </a:t>
                      </a:r>
                      <a:r>
                        <a:rPr sz="1800" spc="-110">
                          <a:latin typeface="Arial"/>
                          <a:cs typeface="Arial"/>
                        </a:rPr>
                        <a:t>Roma</a:t>
                      </a:r>
                      <a:r>
                        <a:rPr sz="1800" spc="-15">
                          <a:latin typeface="Arial"/>
                          <a:cs typeface="Arial"/>
                        </a:rPr>
                        <a:t> </a:t>
                      </a:r>
                      <a:r>
                        <a:rPr sz="1800" spc="-130">
                          <a:latin typeface="Arial"/>
                          <a:cs typeface="Arial"/>
                        </a:rPr>
                        <a:t>La</a:t>
                      </a:r>
                      <a:r>
                        <a:rPr sz="1800" spc="-45">
                          <a:latin typeface="Arial"/>
                          <a:cs typeface="Arial"/>
                        </a:rPr>
                        <a:t> </a:t>
                      </a:r>
                      <a:r>
                        <a:rPr sz="1800" spc="-10">
                          <a:latin typeface="Arial"/>
                          <a:cs typeface="Arial"/>
                        </a:rPr>
                        <a:t>Sapienza</a:t>
                      </a:r>
                      <a:endParaRPr sz="1800">
                        <a:latin typeface="Arial"/>
                        <a:cs typeface="Arial"/>
                      </a:endParaRPr>
                    </a:p>
                  </a:txBody>
                  <a:tcPr marL="0" marR="0" marT="6680" marB="0">
                    <a:lnT w="12700">
                      <a:solidFill>
                        <a:srgbClr val="FFFFFF"/>
                      </a:solidFill>
                      <a:prstDash val="solid"/>
                    </a:lnT>
                    <a:lnB w="12700">
                      <a:solidFill>
                        <a:srgbClr val="FFFFFF"/>
                      </a:solidFill>
                      <a:prstDash val="solid"/>
                    </a:lnB>
                    <a:solidFill>
                      <a:srgbClr val="E9EBF5"/>
                    </a:solidFill>
                  </a:tcPr>
                </a:tc>
                <a:tc>
                  <a:txBody>
                    <a:bodyPr/>
                    <a:lstStyle/>
                    <a:p>
                      <a:pPr marR="105410" algn="ctr">
                        <a:lnSpc>
                          <a:spcPct val="100000"/>
                        </a:lnSpc>
                        <a:spcBef>
                          <a:spcPts val="35"/>
                        </a:spcBef>
                      </a:pPr>
                      <a:r>
                        <a:rPr sz="1800" spc="-20">
                          <a:latin typeface="Arial"/>
                          <a:cs typeface="Arial"/>
                        </a:rPr>
                        <a:t>USAP</a:t>
                      </a:r>
                      <a:endParaRPr sz="1800">
                        <a:latin typeface="Arial"/>
                        <a:cs typeface="Arial"/>
                      </a:endParaRPr>
                    </a:p>
                  </a:txBody>
                  <a:tcPr marL="0" marR="0" marT="6680" marB="0">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800">
                        <a:latin typeface="Times New Roman"/>
                        <a:cs typeface="Times New Roman"/>
                      </a:endParaRPr>
                    </a:p>
                  </a:txBody>
                  <a:tcPr marL="0" marR="0" marT="0" marB="0"/>
                </a:tc>
                <a:extLst>
                  <a:ext uri="{0D108BD9-81ED-4DB2-BD59-A6C34878D82A}">
                    <a16:rowId xmlns:a16="http://schemas.microsoft.com/office/drawing/2014/main" val="10018"/>
                  </a:ext>
                </a:extLst>
              </a:tr>
              <a:tr h="306290">
                <a:tc>
                  <a:txBody>
                    <a:bodyPr/>
                    <a:lstStyle/>
                    <a:p>
                      <a:pPr marL="44450" algn="ctr">
                        <a:lnSpc>
                          <a:spcPct val="100000"/>
                        </a:lnSpc>
                        <a:spcBef>
                          <a:spcPts val="35"/>
                        </a:spcBef>
                      </a:pPr>
                      <a:r>
                        <a:rPr sz="1800" spc="-25">
                          <a:latin typeface="Arial"/>
                          <a:cs typeface="Arial"/>
                        </a:rPr>
                        <a:t>19</a:t>
                      </a:r>
                      <a:endParaRPr sz="1800">
                        <a:latin typeface="Arial"/>
                        <a:cs typeface="Arial"/>
                      </a:endParaRPr>
                    </a:p>
                  </a:txBody>
                  <a:tcPr marL="0" marR="0" marT="6680" marB="0">
                    <a:lnL w="12700">
                      <a:solidFill>
                        <a:srgbClr val="FFFFFF"/>
                      </a:solidFill>
                      <a:prstDash val="solid"/>
                    </a:lnL>
                    <a:lnT w="12700">
                      <a:solidFill>
                        <a:srgbClr val="FFFFFF"/>
                      </a:solidFill>
                      <a:prstDash val="solid"/>
                    </a:lnT>
                    <a:lnB w="12700">
                      <a:solidFill>
                        <a:srgbClr val="FFFFFF"/>
                      </a:solidFill>
                      <a:prstDash val="solid"/>
                    </a:lnB>
                    <a:solidFill>
                      <a:srgbClr val="E9EBF5"/>
                    </a:solidFill>
                  </a:tcPr>
                </a:tc>
                <a:tc>
                  <a:txBody>
                    <a:bodyPr/>
                    <a:lstStyle/>
                    <a:p>
                      <a:pPr marL="48260">
                        <a:lnSpc>
                          <a:spcPct val="100000"/>
                        </a:lnSpc>
                        <a:spcBef>
                          <a:spcPts val="35"/>
                        </a:spcBef>
                      </a:pPr>
                      <a:r>
                        <a:rPr sz="1800" spc="-50">
                          <a:latin typeface="Arial"/>
                          <a:cs typeface="Arial"/>
                        </a:rPr>
                        <a:t>Heinrich-</a:t>
                      </a:r>
                      <a:r>
                        <a:rPr sz="1800" spc="-65">
                          <a:latin typeface="Arial"/>
                          <a:cs typeface="Arial"/>
                        </a:rPr>
                        <a:t>Heine-</a:t>
                      </a:r>
                      <a:r>
                        <a:rPr sz="1800" spc="-45">
                          <a:latin typeface="Arial"/>
                          <a:cs typeface="Arial"/>
                        </a:rPr>
                        <a:t>Universitaet</a:t>
                      </a:r>
                      <a:r>
                        <a:rPr sz="1800" spc="125">
                          <a:latin typeface="Arial"/>
                          <a:cs typeface="Arial"/>
                        </a:rPr>
                        <a:t> </a:t>
                      </a:r>
                      <a:r>
                        <a:rPr sz="1800" spc="-10">
                          <a:latin typeface="Arial"/>
                          <a:cs typeface="Arial"/>
                        </a:rPr>
                        <a:t>Duesseldorf</a:t>
                      </a:r>
                      <a:endParaRPr sz="1800">
                        <a:latin typeface="Arial"/>
                        <a:cs typeface="Arial"/>
                      </a:endParaRPr>
                    </a:p>
                  </a:txBody>
                  <a:tcPr marL="0" marR="0" marT="6680" marB="0">
                    <a:lnT w="12700">
                      <a:solidFill>
                        <a:srgbClr val="FFFFFF"/>
                      </a:solidFill>
                      <a:prstDash val="solid"/>
                    </a:lnT>
                    <a:lnB w="12700">
                      <a:solidFill>
                        <a:srgbClr val="FFFFFF"/>
                      </a:solidFill>
                      <a:prstDash val="solid"/>
                    </a:lnB>
                    <a:solidFill>
                      <a:srgbClr val="E9EBF5"/>
                    </a:solidFill>
                  </a:tcPr>
                </a:tc>
                <a:tc>
                  <a:txBody>
                    <a:bodyPr/>
                    <a:lstStyle/>
                    <a:p>
                      <a:pPr marR="103505" algn="ctr">
                        <a:lnSpc>
                          <a:spcPct val="100000"/>
                        </a:lnSpc>
                        <a:spcBef>
                          <a:spcPts val="35"/>
                        </a:spcBef>
                      </a:pPr>
                      <a:r>
                        <a:rPr sz="1800" spc="-20">
                          <a:latin typeface="Arial"/>
                          <a:cs typeface="Arial"/>
                        </a:rPr>
                        <a:t>UDUS</a:t>
                      </a:r>
                      <a:endParaRPr sz="1800">
                        <a:latin typeface="Arial"/>
                        <a:cs typeface="Arial"/>
                      </a:endParaRPr>
                    </a:p>
                  </a:txBody>
                  <a:tcPr marL="0" marR="0" marT="6680" marB="0">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800">
                        <a:latin typeface="Times New Roman"/>
                        <a:cs typeface="Times New Roman"/>
                      </a:endParaRPr>
                    </a:p>
                  </a:txBody>
                  <a:tcPr marL="0" marR="0" marT="0" marB="0"/>
                </a:tc>
                <a:extLst>
                  <a:ext uri="{0D108BD9-81ED-4DB2-BD59-A6C34878D82A}">
                    <a16:rowId xmlns:a16="http://schemas.microsoft.com/office/drawing/2014/main" val="10019"/>
                  </a:ext>
                </a:extLst>
              </a:tr>
              <a:tr h="306290">
                <a:tc>
                  <a:txBody>
                    <a:bodyPr/>
                    <a:lstStyle/>
                    <a:p>
                      <a:pPr marL="44450" algn="ctr">
                        <a:lnSpc>
                          <a:spcPct val="100000"/>
                        </a:lnSpc>
                        <a:spcBef>
                          <a:spcPts val="40"/>
                        </a:spcBef>
                      </a:pPr>
                      <a:r>
                        <a:rPr sz="1800" spc="-25">
                          <a:latin typeface="Arial"/>
                          <a:cs typeface="Arial"/>
                        </a:rPr>
                        <a:t>20</a:t>
                      </a:r>
                      <a:endParaRPr sz="1800">
                        <a:latin typeface="Arial"/>
                        <a:cs typeface="Arial"/>
                      </a:endParaRPr>
                    </a:p>
                  </a:txBody>
                  <a:tcPr marL="0" marR="0" marT="7632" marB="0">
                    <a:lnL w="12700">
                      <a:solidFill>
                        <a:srgbClr val="FFFFFF"/>
                      </a:solidFill>
                      <a:prstDash val="solid"/>
                    </a:lnL>
                    <a:lnT w="12700">
                      <a:solidFill>
                        <a:srgbClr val="FFFFFF"/>
                      </a:solidFill>
                      <a:prstDash val="solid"/>
                    </a:lnT>
                    <a:lnB w="12700">
                      <a:solidFill>
                        <a:srgbClr val="FFFFFF"/>
                      </a:solidFill>
                      <a:prstDash val="solid"/>
                    </a:lnB>
                    <a:solidFill>
                      <a:srgbClr val="E9EBF5"/>
                    </a:solidFill>
                  </a:tcPr>
                </a:tc>
                <a:tc>
                  <a:txBody>
                    <a:bodyPr/>
                    <a:lstStyle/>
                    <a:p>
                      <a:pPr marL="48260">
                        <a:lnSpc>
                          <a:spcPct val="100000"/>
                        </a:lnSpc>
                        <a:spcBef>
                          <a:spcPts val="40"/>
                        </a:spcBef>
                      </a:pPr>
                      <a:r>
                        <a:rPr sz="1800" spc="-75">
                          <a:latin typeface="Arial"/>
                          <a:cs typeface="Arial"/>
                        </a:rPr>
                        <a:t>Deutsches</a:t>
                      </a:r>
                      <a:r>
                        <a:rPr sz="1800" spc="10">
                          <a:latin typeface="Arial"/>
                          <a:cs typeface="Arial"/>
                        </a:rPr>
                        <a:t> </a:t>
                      </a:r>
                      <a:r>
                        <a:rPr sz="1800" spc="-50">
                          <a:latin typeface="Arial"/>
                          <a:cs typeface="Arial"/>
                        </a:rPr>
                        <a:t>Elektronen-</a:t>
                      </a:r>
                      <a:r>
                        <a:rPr sz="1800" spc="-60">
                          <a:latin typeface="Arial"/>
                          <a:cs typeface="Arial"/>
                        </a:rPr>
                        <a:t>Synchrotron</a:t>
                      </a:r>
                      <a:r>
                        <a:rPr sz="1800" spc="-30">
                          <a:latin typeface="Arial"/>
                          <a:cs typeface="Arial"/>
                        </a:rPr>
                        <a:t> </a:t>
                      </a:r>
                      <a:r>
                        <a:rPr sz="1800" spc="-20">
                          <a:latin typeface="Arial"/>
                          <a:cs typeface="Arial"/>
                        </a:rPr>
                        <a:t>DESY</a:t>
                      </a:r>
                      <a:endParaRPr sz="1800">
                        <a:latin typeface="Arial"/>
                        <a:cs typeface="Arial"/>
                      </a:endParaRPr>
                    </a:p>
                  </a:txBody>
                  <a:tcPr marL="0" marR="0" marT="7632" marB="0">
                    <a:lnT w="12700">
                      <a:solidFill>
                        <a:srgbClr val="FFFFFF"/>
                      </a:solidFill>
                      <a:prstDash val="solid"/>
                    </a:lnT>
                    <a:lnB w="12700">
                      <a:solidFill>
                        <a:srgbClr val="FFFFFF"/>
                      </a:solidFill>
                      <a:prstDash val="solid"/>
                    </a:lnB>
                    <a:solidFill>
                      <a:srgbClr val="E9EBF5"/>
                    </a:solidFill>
                  </a:tcPr>
                </a:tc>
                <a:tc>
                  <a:txBody>
                    <a:bodyPr/>
                    <a:lstStyle/>
                    <a:p>
                      <a:pPr marR="104139" algn="ctr">
                        <a:lnSpc>
                          <a:spcPct val="100000"/>
                        </a:lnSpc>
                        <a:spcBef>
                          <a:spcPts val="40"/>
                        </a:spcBef>
                      </a:pPr>
                      <a:r>
                        <a:rPr sz="1800" spc="-20">
                          <a:latin typeface="Arial"/>
                          <a:cs typeface="Arial"/>
                        </a:rPr>
                        <a:t>DESY</a:t>
                      </a:r>
                      <a:endParaRPr sz="1800">
                        <a:latin typeface="Arial"/>
                        <a:cs typeface="Arial"/>
                      </a:endParaRPr>
                    </a:p>
                  </a:txBody>
                  <a:tcPr marL="0" marR="0" marT="7632" marB="0">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800">
                        <a:latin typeface="Times New Roman"/>
                        <a:cs typeface="Times New Roman"/>
                      </a:endParaRPr>
                    </a:p>
                  </a:txBody>
                  <a:tcPr marL="0" marR="0" marT="0" marB="0"/>
                </a:tc>
                <a:extLst>
                  <a:ext uri="{0D108BD9-81ED-4DB2-BD59-A6C34878D82A}">
                    <a16:rowId xmlns:a16="http://schemas.microsoft.com/office/drawing/2014/main" val="10020"/>
                  </a:ext>
                </a:extLst>
              </a:tr>
              <a:tr h="306290">
                <a:tc>
                  <a:txBody>
                    <a:bodyPr/>
                    <a:lstStyle/>
                    <a:p>
                      <a:pPr marL="44450" algn="ctr">
                        <a:lnSpc>
                          <a:spcPct val="100000"/>
                        </a:lnSpc>
                        <a:spcBef>
                          <a:spcPts val="40"/>
                        </a:spcBef>
                      </a:pPr>
                      <a:r>
                        <a:rPr sz="1800" spc="-25">
                          <a:latin typeface="Arial"/>
                          <a:cs typeface="Arial"/>
                        </a:rPr>
                        <a:t>21</a:t>
                      </a:r>
                      <a:endParaRPr sz="1800">
                        <a:latin typeface="Arial"/>
                        <a:cs typeface="Arial"/>
                      </a:endParaRPr>
                    </a:p>
                  </a:txBody>
                  <a:tcPr marL="0" marR="0" marT="7632" marB="0">
                    <a:lnL w="12700">
                      <a:solidFill>
                        <a:srgbClr val="FFFFFF"/>
                      </a:solidFill>
                      <a:prstDash val="solid"/>
                    </a:lnL>
                    <a:lnT w="12700">
                      <a:solidFill>
                        <a:srgbClr val="FFFFFF"/>
                      </a:solidFill>
                      <a:prstDash val="solid"/>
                    </a:lnT>
                    <a:lnB w="12700">
                      <a:solidFill>
                        <a:srgbClr val="FFFFFF"/>
                      </a:solidFill>
                      <a:prstDash val="solid"/>
                    </a:lnB>
                    <a:solidFill>
                      <a:srgbClr val="E9EBF5"/>
                    </a:solidFill>
                  </a:tcPr>
                </a:tc>
                <a:tc>
                  <a:txBody>
                    <a:bodyPr/>
                    <a:lstStyle/>
                    <a:p>
                      <a:pPr marL="48260">
                        <a:lnSpc>
                          <a:spcPct val="100000"/>
                        </a:lnSpc>
                        <a:spcBef>
                          <a:spcPts val="40"/>
                        </a:spcBef>
                      </a:pPr>
                      <a:r>
                        <a:rPr sz="1800" spc="-90">
                          <a:latin typeface="Arial"/>
                          <a:cs typeface="Arial"/>
                        </a:rPr>
                        <a:t>The</a:t>
                      </a:r>
                      <a:r>
                        <a:rPr sz="1800" spc="-55">
                          <a:latin typeface="Arial"/>
                          <a:cs typeface="Arial"/>
                        </a:rPr>
                        <a:t> </a:t>
                      </a:r>
                      <a:r>
                        <a:rPr sz="1800" spc="-70">
                          <a:latin typeface="Arial"/>
                          <a:cs typeface="Arial"/>
                        </a:rPr>
                        <a:t>Chancellor,</a:t>
                      </a:r>
                      <a:r>
                        <a:rPr sz="1800" spc="-55">
                          <a:latin typeface="Arial"/>
                          <a:cs typeface="Arial"/>
                        </a:rPr>
                        <a:t> </a:t>
                      </a:r>
                      <a:r>
                        <a:rPr sz="1800" spc="-60">
                          <a:latin typeface="Arial"/>
                          <a:cs typeface="Arial"/>
                        </a:rPr>
                        <a:t>Masters</a:t>
                      </a:r>
                      <a:r>
                        <a:rPr sz="1800" spc="-55">
                          <a:latin typeface="Arial"/>
                          <a:cs typeface="Arial"/>
                        </a:rPr>
                        <a:t> </a:t>
                      </a:r>
                      <a:r>
                        <a:rPr sz="1800" spc="-60">
                          <a:latin typeface="Arial"/>
                          <a:cs typeface="Arial"/>
                        </a:rPr>
                        <a:t>and</a:t>
                      </a:r>
                      <a:r>
                        <a:rPr sz="1800" spc="-65">
                          <a:latin typeface="Arial"/>
                          <a:cs typeface="Arial"/>
                        </a:rPr>
                        <a:t> </a:t>
                      </a:r>
                      <a:r>
                        <a:rPr sz="1800" spc="-85">
                          <a:latin typeface="Arial"/>
                          <a:cs typeface="Arial"/>
                        </a:rPr>
                        <a:t>Scholars</a:t>
                      </a:r>
                      <a:r>
                        <a:rPr sz="1800" spc="-40">
                          <a:latin typeface="Arial"/>
                          <a:cs typeface="Arial"/>
                        </a:rPr>
                        <a:t> </a:t>
                      </a:r>
                      <a:r>
                        <a:rPr sz="1800">
                          <a:latin typeface="Arial"/>
                          <a:cs typeface="Arial"/>
                        </a:rPr>
                        <a:t>of</a:t>
                      </a:r>
                      <a:r>
                        <a:rPr sz="1800" spc="-50">
                          <a:latin typeface="Arial"/>
                          <a:cs typeface="Arial"/>
                        </a:rPr>
                        <a:t> </a:t>
                      </a:r>
                      <a:r>
                        <a:rPr sz="1800" spc="-20">
                          <a:latin typeface="Arial"/>
                          <a:cs typeface="Arial"/>
                        </a:rPr>
                        <a:t>the</a:t>
                      </a:r>
                      <a:r>
                        <a:rPr sz="1800" spc="-65">
                          <a:latin typeface="Arial"/>
                          <a:cs typeface="Arial"/>
                        </a:rPr>
                        <a:t> </a:t>
                      </a:r>
                      <a:r>
                        <a:rPr sz="1800" spc="-70">
                          <a:latin typeface="Arial"/>
                          <a:cs typeface="Arial"/>
                        </a:rPr>
                        <a:t>Univ.</a:t>
                      </a:r>
                      <a:r>
                        <a:rPr sz="1800" spc="-55">
                          <a:latin typeface="Arial"/>
                          <a:cs typeface="Arial"/>
                        </a:rPr>
                        <a:t> </a:t>
                      </a:r>
                      <a:r>
                        <a:rPr sz="1800">
                          <a:latin typeface="Arial"/>
                          <a:cs typeface="Arial"/>
                        </a:rPr>
                        <a:t>of</a:t>
                      </a:r>
                      <a:r>
                        <a:rPr sz="1800" spc="-50">
                          <a:latin typeface="Arial"/>
                          <a:cs typeface="Arial"/>
                        </a:rPr>
                        <a:t> </a:t>
                      </a:r>
                      <a:r>
                        <a:rPr sz="1800" spc="-10">
                          <a:latin typeface="Arial"/>
                          <a:cs typeface="Arial"/>
                        </a:rPr>
                        <a:t>Oxford</a:t>
                      </a:r>
                      <a:endParaRPr sz="1800">
                        <a:latin typeface="Arial"/>
                        <a:cs typeface="Arial"/>
                      </a:endParaRPr>
                    </a:p>
                  </a:txBody>
                  <a:tcPr marL="0" marR="0" marT="7632" marB="0">
                    <a:lnT w="12700">
                      <a:solidFill>
                        <a:srgbClr val="FFFFFF"/>
                      </a:solidFill>
                      <a:prstDash val="solid"/>
                    </a:lnT>
                    <a:lnB w="12700">
                      <a:solidFill>
                        <a:srgbClr val="FFFFFF"/>
                      </a:solidFill>
                      <a:prstDash val="solid"/>
                    </a:lnB>
                    <a:solidFill>
                      <a:srgbClr val="E9EBF5"/>
                    </a:solidFill>
                  </a:tcPr>
                </a:tc>
                <a:tc>
                  <a:txBody>
                    <a:bodyPr/>
                    <a:lstStyle/>
                    <a:p>
                      <a:pPr marR="105410" algn="ctr">
                        <a:lnSpc>
                          <a:spcPct val="100000"/>
                        </a:lnSpc>
                        <a:spcBef>
                          <a:spcPts val="40"/>
                        </a:spcBef>
                      </a:pPr>
                      <a:r>
                        <a:rPr sz="1800" spc="-25">
                          <a:latin typeface="Arial"/>
                          <a:cs typeface="Arial"/>
                        </a:rPr>
                        <a:t>UOX</a:t>
                      </a:r>
                      <a:endParaRPr sz="1800">
                        <a:latin typeface="Arial"/>
                        <a:cs typeface="Arial"/>
                      </a:endParaRPr>
                    </a:p>
                  </a:txBody>
                  <a:tcPr marL="0" marR="0" marT="7632" marB="0">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800">
                        <a:latin typeface="Times New Roman"/>
                        <a:cs typeface="Times New Roman"/>
                      </a:endParaRPr>
                    </a:p>
                  </a:txBody>
                  <a:tcPr marL="0" marR="0" marT="0" marB="0"/>
                </a:tc>
                <a:extLst>
                  <a:ext uri="{0D108BD9-81ED-4DB2-BD59-A6C34878D82A}">
                    <a16:rowId xmlns:a16="http://schemas.microsoft.com/office/drawing/2014/main" val="10021"/>
                  </a:ext>
                </a:extLst>
              </a:tr>
              <a:tr h="306290">
                <a:tc>
                  <a:txBody>
                    <a:bodyPr/>
                    <a:lstStyle/>
                    <a:p>
                      <a:pPr marL="44450" algn="ctr">
                        <a:lnSpc>
                          <a:spcPct val="100000"/>
                        </a:lnSpc>
                        <a:spcBef>
                          <a:spcPts val="40"/>
                        </a:spcBef>
                      </a:pPr>
                      <a:r>
                        <a:rPr sz="1800" spc="-25">
                          <a:latin typeface="Arial"/>
                          <a:cs typeface="Arial"/>
                        </a:rPr>
                        <a:t>22</a:t>
                      </a:r>
                      <a:endParaRPr sz="1800">
                        <a:latin typeface="Arial"/>
                        <a:cs typeface="Arial"/>
                      </a:endParaRPr>
                    </a:p>
                  </a:txBody>
                  <a:tcPr marL="0" marR="0" marT="7632" marB="0">
                    <a:lnL w="12700">
                      <a:solidFill>
                        <a:srgbClr val="FFFFFF"/>
                      </a:solidFill>
                      <a:prstDash val="solid"/>
                    </a:lnL>
                    <a:lnT w="12700">
                      <a:solidFill>
                        <a:srgbClr val="FFFFFF"/>
                      </a:solidFill>
                      <a:prstDash val="solid"/>
                    </a:lnT>
                    <a:lnB w="12700">
                      <a:solidFill>
                        <a:srgbClr val="FFFFFF"/>
                      </a:solidFill>
                      <a:prstDash val="solid"/>
                    </a:lnB>
                    <a:solidFill>
                      <a:srgbClr val="E9EBF5"/>
                    </a:solidFill>
                  </a:tcPr>
                </a:tc>
                <a:tc>
                  <a:txBody>
                    <a:bodyPr/>
                    <a:lstStyle/>
                    <a:p>
                      <a:pPr marL="48260">
                        <a:lnSpc>
                          <a:spcPct val="100000"/>
                        </a:lnSpc>
                        <a:spcBef>
                          <a:spcPts val="40"/>
                        </a:spcBef>
                      </a:pPr>
                      <a:r>
                        <a:rPr sz="1800" spc="-60">
                          <a:latin typeface="Arial"/>
                          <a:cs typeface="Arial"/>
                        </a:rPr>
                        <a:t>Ludwig-</a:t>
                      </a:r>
                      <a:r>
                        <a:rPr sz="1800" spc="-50">
                          <a:latin typeface="Arial"/>
                          <a:cs typeface="Arial"/>
                        </a:rPr>
                        <a:t>Maximilians-</a:t>
                      </a:r>
                      <a:r>
                        <a:rPr sz="1800" spc="-45">
                          <a:latin typeface="Arial"/>
                          <a:cs typeface="Arial"/>
                        </a:rPr>
                        <a:t>Universitaet</a:t>
                      </a:r>
                      <a:r>
                        <a:rPr sz="1800" spc="105">
                          <a:latin typeface="Arial"/>
                          <a:cs typeface="Arial"/>
                        </a:rPr>
                        <a:t> </a:t>
                      </a:r>
                      <a:r>
                        <a:rPr sz="1800" spc="-10">
                          <a:latin typeface="Arial"/>
                          <a:cs typeface="Arial"/>
                        </a:rPr>
                        <a:t>Muenchen</a:t>
                      </a:r>
                      <a:endParaRPr sz="1800">
                        <a:latin typeface="Arial"/>
                        <a:cs typeface="Arial"/>
                      </a:endParaRPr>
                    </a:p>
                  </a:txBody>
                  <a:tcPr marL="0" marR="0" marT="7632" marB="0">
                    <a:lnT w="12700">
                      <a:solidFill>
                        <a:srgbClr val="FFFFFF"/>
                      </a:solidFill>
                      <a:prstDash val="solid"/>
                    </a:lnT>
                    <a:lnB w="12700">
                      <a:solidFill>
                        <a:srgbClr val="FFFFFF"/>
                      </a:solidFill>
                      <a:prstDash val="solid"/>
                    </a:lnB>
                    <a:solidFill>
                      <a:srgbClr val="E9EBF5"/>
                    </a:solidFill>
                  </a:tcPr>
                </a:tc>
                <a:tc>
                  <a:txBody>
                    <a:bodyPr/>
                    <a:lstStyle/>
                    <a:p>
                      <a:pPr marR="103505" algn="ctr">
                        <a:lnSpc>
                          <a:spcPct val="100000"/>
                        </a:lnSpc>
                        <a:spcBef>
                          <a:spcPts val="40"/>
                        </a:spcBef>
                      </a:pPr>
                      <a:r>
                        <a:rPr sz="1800" spc="-25">
                          <a:latin typeface="Arial"/>
                          <a:cs typeface="Arial"/>
                        </a:rPr>
                        <a:t>LMU</a:t>
                      </a:r>
                      <a:endParaRPr sz="1800">
                        <a:latin typeface="Arial"/>
                        <a:cs typeface="Arial"/>
                      </a:endParaRPr>
                    </a:p>
                  </a:txBody>
                  <a:tcPr marL="0" marR="0" marT="7632" marB="0">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800">
                        <a:latin typeface="Times New Roman"/>
                        <a:cs typeface="Times New Roman"/>
                      </a:endParaRPr>
                    </a:p>
                  </a:txBody>
                  <a:tcPr marL="0" marR="0" marT="0" marB="0"/>
                </a:tc>
                <a:extLst>
                  <a:ext uri="{0D108BD9-81ED-4DB2-BD59-A6C34878D82A}">
                    <a16:rowId xmlns:a16="http://schemas.microsoft.com/office/drawing/2014/main" val="10022"/>
                  </a:ext>
                </a:extLst>
              </a:tr>
              <a:tr h="306290">
                <a:tc>
                  <a:txBody>
                    <a:bodyPr/>
                    <a:lstStyle/>
                    <a:p>
                      <a:pPr marL="44450" algn="ctr">
                        <a:lnSpc>
                          <a:spcPct val="100000"/>
                        </a:lnSpc>
                        <a:spcBef>
                          <a:spcPts val="40"/>
                        </a:spcBef>
                      </a:pPr>
                      <a:r>
                        <a:rPr sz="1800" spc="-25">
                          <a:latin typeface="Arial"/>
                          <a:cs typeface="Arial"/>
                        </a:rPr>
                        <a:t>23</a:t>
                      </a:r>
                      <a:endParaRPr sz="1800">
                        <a:latin typeface="Arial"/>
                        <a:cs typeface="Arial"/>
                      </a:endParaRPr>
                    </a:p>
                  </a:txBody>
                  <a:tcPr marL="0" marR="0" marT="7632" marB="0">
                    <a:lnL w="12700">
                      <a:solidFill>
                        <a:srgbClr val="FFFFFF"/>
                      </a:solidFill>
                      <a:prstDash val="solid"/>
                    </a:lnL>
                    <a:lnT w="12700">
                      <a:solidFill>
                        <a:srgbClr val="FFFFFF"/>
                      </a:solidFill>
                      <a:prstDash val="solid"/>
                    </a:lnT>
                    <a:lnB w="12700">
                      <a:solidFill>
                        <a:srgbClr val="FFFFFF"/>
                      </a:solidFill>
                      <a:prstDash val="solid"/>
                    </a:lnB>
                    <a:solidFill>
                      <a:srgbClr val="E9EBF5"/>
                    </a:solidFill>
                  </a:tcPr>
                </a:tc>
                <a:tc>
                  <a:txBody>
                    <a:bodyPr/>
                    <a:lstStyle/>
                    <a:p>
                      <a:pPr marL="48260">
                        <a:lnSpc>
                          <a:spcPct val="100000"/>
                        </a:lnSpc>
                        <a:spcBef>
                          <a:spcPts val="40"/>
                        </a:spcBef>
                      </a:pPr>
                      <a:r>
                        <a:rPr sz="1800" spc="-160">
                          <a:latin typeface="Arial"/>
                          <a:cs typeface="Arial"/>
                        </a:rPr>
                        <a:t>GSI</a:t>
                      </a:r>
                      <a:r>
                        <a:rPr sz="1800" spc="-45">
                          <a:latin typeface="Arial"/>
                          <a:cs typeface="Arial"/>
                        </a:rPr>
                        <a:t> Helmholtz</a:t>
                      </a:r>
                      <a:r>
                        <a:rPr sz="1800" spc="-50">
                          <a:latin typeface="Arial"/>
                          <a:cs typeface="Arial"/>
                        </a:rPr>
                        <a:t> </a:t>
                      </a:r>
                      <a:r>
                        <a:rPr sz="1800" spc="-65">
                          <a:latin typeface="Arial"/>
                          <a:cs typeface="Arial"/>
                        </a:rPr>
                        <a:t>Centre</a:t>
                      </a:r>
                      <a:r>
                        <a:rPr sz="1800" spc="-80">
                          <a:latin typeface="Arial"/>
                          <a:cs typeface="Arial"/>
                        </a:rPr>
                        <a:t> </a:t>
                      </a:r>
                      <a:r>
                        <a:rPr sz="1800">
                          <a:latin typeface="Arial"/>
                          <a:cs typeface="Arial"/>
                        </a:rPr>
                        <a:t>for</a:t>
                      </a:r>
                      <a:r>
                        <a:rPr sz="1800" spc="-50">
                          <a:latin typeface="Arial"/>
                          <a:cs typeface="Arial"/>
                        </a:rPr>
                        <a:t> </a:t>
                      </a:r>
                      <a:r>
                        <a:rPr sz="1800" spc="-90">
                          <a:latin typeface="Arial"/>
                          <a:cs typeface="Arial"/>
                        </a:rPr>
                        <a:t>Heavy</a:t>
                      </a:r>
                      <a:r>
                        <a:rPr sz="1800" spc="-45">
                          <a:latin typeface="Arial"/>
                          <a:cs typeface="Arial"/>
                        </a:rPr>
                        <a:t> </a:t>
                      </a:r>
                      <a:r>
                        <a:rPr sz="1800" spc="-40">
                          <a:latin typeface="Arial"/>
                          <a:cs typeface="Arial"/>
                        </a:rPr>
                        <a:t>Ion</a:t>
                      </a:r>
                      <a:r>
                        <a:rPr sz="1800" spc="-45">
                          <a:latin typeface="Arial"/>
                          <a:cs typeface="Arial"/>
                        </a:rPr>
                        <a:t> </a:t>
                      </a:r>
                      <a:r>
                        <a:rPr sz="1800" spc="-10">
                          <a:latin typeface="Arial"/>
                          <a:cs typeface="Arial"/>
                        </a:rPr>
                        <a:t>Research</a:t>
                      </a:r>
                      <a:endParaRPr sz="1800">
                        <a:latin typeface="Arial"/>
                        <a:cs typeface="Arial"/>
                      </a:endParaRPr>
                    </a:p>
                  </a:txBody>
                  <a:tcPr marL="0" marR="0" marT="7632" marB="0">
                    <a:lnT w="12700">
                      <a:solidFill>
                        <a:srgbClr val="FFFFFF"/>
                      </a:solidFill>
                      <a:prstDash val="solid"/>
                    </a:lnT>
                    <a:lnB w="12700">
                      <a:solidFill>
                        <a:srgbClr val="FFFFFF"/>
                      </a:solidFill>
                      <a:prstDash val="solid"/>
                    </a:lnB>
                    <a:solidFill>
                      <a:srgbClr val="E9EBF5"/>
                    </a:solidFill>
                  </a:tcPr>
                </a:tc>
                <a:tc>
                  <a:txBody>
                    <a:bodyPr/>
                    <a:lstStyle/>
                    <a:p>
                      <a:pPr marR="102870" algn="ctr">
                        <a:lnSpc>
                          <a:spcPct val="100000"/>
                        </a:lnSpc>
                        <a:spcBef>
                          <a:spcPts val="40"/>
                        </a:spcBef>
                      </a:pPr>
                      <a:r>
                        <a:rPr sz="1800" spc="-25">
                          <a:latin typeface="Arial"/>
                          <a:cs typeface="Arial"/>
                        </a:rPr>
                        <a:t>GSI</a:t>
                      </a:r>
                      <a:endParaRPr sz="1800">
                        <a:latin typeface="Arial"/>
                        <a:cs typeface="Arial"/>
                      </a:endParaRPr>
                    </a:p>
                  </a:txBody>
                  <a:tcPr marL="0" marR="0" marT="7632" marB="0">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800">
                        <a:latin typeface="Times New Roman"/>
                        <a:cs typeface="Times New Roman"/>
                      </a:endParaRPr>
                    </a:p>
                  </a:txBody>
                  <a:tcPr marL="0" marR="0" marT="0" marB="0"/>
                </a:tc>
                <a:extLst>
                  <a:ext uri="{0D108BD9-81ED-4DB2-BD59-A6C34878D82A}">
                    <a16:rowId xmlns:a16="http://schemas.microsoft.com/office/drawing/2014/main" val="10023"/>
                  </a:ext>
                </a:extLst>
              </a:tr>
              <a:tr h="306290">
                <a:tc>
                  <a:txBody>
                    <a:bodyPr/>
                    <a:lstStyle/>
                    <a:p>
                      <a:pPr marL="44450" algn="ctr">
                        <a:lnSpc>
                          <a:spcPct val="100000"/>
                        </a:lnSpc>
                        <a:spcBef>
                          <a:spcPts val="40"/>
                        </a:spcBef>
                      </a:pPr>
                      <a:r>
                        <a:rPr sz="1800" spc="-25">
                          <a:latin typeface="Arial"/>
                          <a:cs typeface="Arial"/>
                        </a:rPr>
                        <a:t>24</a:t>
                      </a:r>
                      <a:endParaRPr sz="1800">
                        <a:latin typeface="Arial"/>
                        <a:cs typeface="Arial"/>
                      </a:endParaRPr>
                    </a:p>
                  </a:txBody>
                  <a:tcPr marL="0" marR="0" marT="7632" marB="0">
                    <a:lnL w="12700">
                      <a:solidFill>
                        <a:srgbClr val="FFFFFF"/>
                      </a:solidFill>
                      <a:prstDash val="solid"/>
                    </a:lnL>
                    <a:lnT w="12700">
                      <a:solidFill>
                        <a:srgbClr val="FFFFFF"/>
                      </a:solidFill>
                      <a:prstDash val="solid"/>
                    </a:lnT>
                    <a:lnB w="12700">
                      <a:solidFill>
                        <a:srgbClr val="FFFFFF"/>
                      </a:solidFill>
                      <a:prstDash val="solid"/>
                    </a:lnB>
                    <a:solidFill>
                      <a:srgbClr val="E9EBF5"/>
                    </a:solidFill>
                  </a:tcPr>
                </a:tc>
                <a:tc>
                  <a:txBody>
                    <a:bodyPr/>
                    <a:lstStyle/>
                    <a:p>
                      <a:pPr marL="48260">
                        <a:lnSpc>
                          <a:spcPct val="100000"/>
                        </a:lnSpc>
                        <a:spcBef>
                          <a:spcPts val="40"/>
                        </a:spcBef>
                      </a:pPr>
                      <a:r>
                        <a:rPr sz="1800" spc="-50">
                          <a:latin typeface="Arial"/>
                          <a:cs typeface="Arial"/>
                        </a:rPr>
                        <a:t>Università</a:t>
                      </a:r>
                      <a:r>
                        <a:rPr sz="1800" spc="-45">
                          <a:latin typeface="Arial"/>
                          <a:cs typeface="Arial"/>
                        </a:rPr>
                        <a:t> degli</a:t>
                      </a:r>
                      <a:r>
                        <a:rPr sz="1800" spc="-50">
                          <a:latin typeface="Arial"/>
                          <a:cs typeface="Arial"/>
                        </a:rPr>
                        <a:t> </a:t>
                      </a:r>
                      <a:r>
                        <a:rPr sz="1800" spc="-55">
                          <a:latin typeface="Arial"/>
                          <a:cs typeface="Arial"/>
                        </a:rPr>
                        <a:t>Studi</a:t>
                      </a:r>
                      <a:r>
                        <a:rPr sz="1800" spc="-70">
                          <a:latin typeface="Arial"/>
                          <a:cs typeface="Arial"/>
                        </a:rPr>
                        <a:t> </a:t>
                      </a:r>
                      <a:r>
                        <a:rPr sz="1800" spc="-10">
                          <a:latin typeface="Arial"/>
                          <a:cs typeface="Arial"/>
                        </a:rPr>
                        <a:t>di</a:t>
                      </a:r>
                      <a:r>
                        <a:rPr sz="1800" spc="-40">
                          <a:latin typeface="Arial"/>
                          <a:cs typeface="Arial"/>
                        </a:rPr>
                        <a:t> </a:t>
                      </a:r>
                      <a:r>
                        <a:rPr sz="1800" spc="-114">
                          <a:latin typeface="Arial"/>
                          <a:cs typeface="Arial"/>
                        </a:rPr>
                        <a:t>Roma</a:t>
                      </a:r>
                      <a:r>
                        <a:rPr sz="1800" spc="-20">
                          <a:latin typeface="Arial"/>
                          <a:cs typeface="Arial"/>
                        </a:rPr>
                        <a:t> </a:t>
                      </a:r>
                      <a:r>
                        <a:rPr sz="1800" spc="-95">
                          <a:latin typeface="Arial"/>
                          <a:cs typeface="Arial"/>
                        </a:rPr>
                        <a:t>Tor</a:t>
                      </a:r>
                      <a:r>
                        <a:rPr sz="1800" spc="-45">
                          <a:latin typeface="Arial"/>
                          <a:cs typeface="Arial"/>
                        </a:rPr>
                        <a:t> </a:t>
                      </a:r>
                      <a:r>
                        <a:rPr sz="1800" spc="-10">
                          <a:latin typeface="Arial"/>
                          <a:cs typeface="Arial"/>
                        </a:rPr>
                        <a:t>Vergata</a:t>
                      </a:r>
                      <a:endParaRPr sz="1800">
                        <a:latin typeface="Arial"/>
                        <a:cs typeface="Arial"/>
                      </a:endParaRPr>
                    </a:p>
                  </a:txBody>
                  <a:tcPr marL="0" marR="0" marT="7632" marB="0">
                    <a:lnT w="12700">
                      <a:solidFill>
                        <a:srgbClr val="FFFFFF"/>
                      </a:solidFill>
                      <a:prstDash val="solid"/>
                    </a:lnT>
                    <a:lnB w="12700">
                      <a:solidFill>
                        <a:srgbClr val="FFFFFF"/>
                      </a:solidFill>
                      <a:prstDash val="solid"/>
                    </a:lnB>
                    <a:solidFill>
                      <a:srgbClr val="E9EBF5"/>
                    </a:solidFill>
                  </a:tcPr>
                </a:tc>
                <a:tc>
                  <a:txBody>
                    <a:bodyPr/>
                    <a:lstStyle/>
                    <a:p>
                      <a:pPr marR="102870" algn="ctr">
                        <a:lnSpc>
                          <a:spcPct val="100000"/>
                        </a:lnSpc>
                        <a:spcBef>
                          <a:spcPts val="40"/>
                        </a:spcBef>
                      </a:pPr>
                      <a:r>
                        <a:rPr sz="1800" spc="-20">
                          <a:latin typeface="Arial"/>
                          <a:cs typeface="Arial"/>
                        </a:rPr>
                        <a:t>UTOR</a:t>
                      </a:r>
                      <a:endParaRPr sz="1800">
                        <a:latin typeface="Arial"/>
                        <a:cs typeface="Arial"/>
                      </a:endParaRPr>
                    </a:p>
                  </a:txBody>
                  <a:tcPr marL="0" marR="0" marT="7632" marB="0">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800">
                        <a:latin typeface="Times New Roman"/>
                        <a:cs typeface="Times New Roman"/>
                      </a:endParaRPr>
                    </a:p>
                  </a:txBody>
                  <a:tcPr marL="0" marR="0" marT="0" marB="0"/>
                </a:tc>
                <a:extLst>
                  <a:ext uri="{0D108BD9-81ED-4DB2-BD59-A6C34878D82A}">
                    <a16:rowId xmlns:a16="http://schemas.microsoft.com/office/drawing/2014/main" val="10024"/>
                  </a:ext>
                </a:extLst>
              </a:tr>
              <a:tr h="306290">
                <a:tc>
                  <a:txBody>
                    <a:bodyPr/>
                    <a:lstStyle/>
                    <a:p>
                      <a:pPr marL="44450" algn="ctr">
                        <a:lnSpc>
                          <a:spcPct val="100000"/>
                        </a:lnSpc>
                        <a:spcBef>
                          <a:spcPts val="40"/>
                        </a:spcBef>
                      </a:pPr>
                      <a:r>
                        <a:rPr sz="1800" spc="-25">
                          <a:latin typeface="Arial"/>
                          <a:cs typeface="Arial"/>
                        </a:rPr>
                        <a:t>25</a:t>
                      </a:r>
                      <a:endParaRPr sz="1800">
                        <a:latin typeface="Arial"/>
                        <a:cs typeface="Arial"/>
                      </a:endParaRPr>
                    </a:p>
                  </a:txBody>
                  <a:tcPr marL="0" marR="0" marT="7632" marB="0">
                    <a:lnL w="12700">
                      <a:solidFill>
                        <a:srgbClr val="FFFFFF"/>
                      </a:solidFill>
                      <a:prstDash val="solid"/>
                    </a:lnL>
                    <a:lnT w="12700">
                      <a:solidFill>
                        <a:srgbClr val="FFFFFF"/>
                      </a:solidFill>
                      <a:prstDash val="solid"/>
                    </a:lnT>
                    <a:lnB w="12700">
                      <a:solidFill>
                        <a:srgbClr val="FFFFFF"/>
                      </a:solidFill>
                      <a:prstDash val="solid"/>
                    </a:lnB>
                    <a:solidFill>
                      <a:srgbClr val="E9EBF5"/>
                    </a:solidFill>
                  </a:tcPr>
                </a:tc>
                <a:tc>
                  <a:txBody>
                    <a:bodyPr/>
                    <a:lstStyle/>
                    <a:p>
                      <a:pPr marL="48260">
                        <a:lnSpc>
                          <a:spcPct val="100000"/>
                        </a:lnSpc>
                        <a:spcBef>
                          <a:spcPts val="40"/>
                        </a:spcBef>
                      </a:pPr>
                      <a:r>
                        <a:rPr sz="1800" spc="-10">
                          <a:latin typeface="Arial"/>
                          <a:cs typeface="Arial"/>
                        </a:rPr>
                        <a:t>SourceLAB</a:t>
                      </a:r>
                      <a:endParaRPr sz="1800">
                        <a:latin typeface="Arial"/>
                        <a:cs typeface="Arial"/>
                      </a:endParaRPr>
                    </a:p>
                  </a:txBody>
                  <a:tcPr marL="0" marR="0" marT="7632" marB="0">
                    <a:lnT w="12700">
                      <a:solidFill>
                        <a:srgbClr val="FFFFFF"/>
                      </a:solidFill>
                      <a:prstDash val="solid"/>
                    </a:lnT>
                    <a:lnB w="12700">
                      <a:solidFill>
                        <a:srgbClr val="FFFFFF"/>
                      </a:solidFill>
                      <a:prstDash val="solid"/>
                    </a:lnB>
                    <a:solidFill>
                      <a:srgbClr val="E9EBF5"/>
                    </a:solidFill>
                  </a:tcPr>
                </a:tc>
                <a:tc>
                  <a:txBody>
                    <a:bodyPr/>
                    <a:lstStyle/>
                    <a:p>
                      <a:pPr marR="103505" algn="ctr">
                        <a:lnSpc>
                          <a:spcPct val="100000"/>
                        </a:lnSpc>
                        <a:spcBef>
                          <a:spcPts val="40"/>
                        </a:spcBef>
                      </a:pPr>
                      <a:r>
                        <a:rPr sz="1800" spc="-10">
                          <a:latin typeface="Arial"/>
                          <a:cs typeface="Arial"/>
                        </a:rPr>
                        <a:t>SourceLAB</a:t>
                      </a:r>
                      <a:endParaRPr sz="1800">
                        <a:latin typeface="Arial"/>
                        <a:cs typeface="Arial"/>
                      </a:endParaRPr>
                    </a:p>
                  </a:txBody>
                  <a:tcPr marL="0" marR="0" marT="7632" marB="0">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800">
                        <a:latin typeface="Times New Roman"/>
                        <a:cs typeface="Times New Roman"/>
                      </a:endParaRPr>
                    </a:p>
                  </a:txBody>
                  <a:tcPr marL="0" marR="0" marT="0" marB="0"/>
                </a:tc>
                <a:extLst>
                  <a:ext uri="{0D108BD9-81ED-4DB2-BD59-A6C34878D82A}">
                    <a16:rowId xmlns:a16="http://schemas.microsoft.com/office/drawing/2014/main" val="10025"/>
                  </a:ext>
                </a:extLst>
              </a:tr>
              <a:tr h="306290">
                <a:tc>
                  <a:txBody>
                    <a:bodyPr/>
                    <a:lstStyle/>
                    <a:p>
                      <a:pPr marL="44450" algn="ctr">
                        <a:lnSpc>
                          <a:spcPct val="100000"/>
                        </a:lnSpc>
                        <a:spcBef>
                          <a:spcPts val="40"/>
                        </a:spcBef>
                      </a:pPr>
                      <a:r>
                        <a:rPr sz="1800" spc="-25">
                          <a:latin typeface="Arial"/>
                          <a:cs typeface="Arial"/>
                        </a:rPr>
                        <a:t>26</a:t>
                      </a:r>
                      <a:endParaRPr sz="1800">
                        <a:latin typeface="Arial"/>
                        <a:cs typeface="Arial"/>
                      </a:endParaRPr>
                    </a:p>
                  </a:txBody>
                  <a:tcPr marL="0" marR="0" marT="7632" marB="0">
                    <a:lnL w="12700">
                      <a:solidFill>
                        <a:srgbClr val="FFFFFF"/>
                      </a:solidFill>
                      <a:prstDash val="solid"/>
                    </a:lnL>
                    <a:lnT w="12700">
                      <a:solidFill>
                        <a:srgbClr val="FFFFFF"/>
                      </a:solidFill>
                      <a:prstDash val="solid"/>
                    </a:lnT>
                    <a:lnB w="12700">
                      <a:solidFill>
                        <a:srgbClr val="FFFFFF"/>
                      </a:solidFill>
                      <a:prstDash val="solid"/>
                    </a:lnB>
                    <a:solidFill>
                      <a:srgbClr val="E9EBF5"/>
                    </a:solidFill>
                  </a:tcPr>
                </a:tc>
                <a:tc>
                  <a:txBody>
                    <a:bodyPr/>
                    <a:lstStyle/>
                    <a:p>
                      <a:pPr marL="48260">
                        <a:lnSpc>
                          <a:spcPct val="100000"/>
                        </a:lnSpc>
                        <a:spcBef>
                          <a:spcPts val="40"/>
                        </a:spcBef>
                      </a:pPr>
                      <a:r>
                        <a:rPr sz="1800" spc="-85">
                          <a:latin typeface="Arial"/>
                          <a:cs typeface="Arial"/>
                        </a:rPr>
                        <a:t>Paul</a:t>
                      </a:r>
                      <a:r>
                        <a:rPr sz="1800" spc="-30">
                          <a:latin typeface="Arial"/>
                          <a:cs typeface="Arial"/>
                        </a:rPr>
                        <a:t> </a:t>
                      </a:r>
                      <a:r>
                        <a:rPr sz="1800" spc="-70">
                          <a:latin typeface="Arial"/>
                          <a:cs typeface="Arial"/>
                        </a:rPr>
                        <a:t>Scherrer</a:t>
                      </a:r>
                      <a:r>
                        <a:rPr sz="1800" spc="-45">
                          <a:latin typeface="Arial"/>
                          <a:cs typeface="Arial"/>
                        </a:rPr>
                        <a:t> </a:t>
                      </a:r>
                      <a:r>
                        <a:rPr sz="1800" spc="-10">
                          <a:latin typeface="Arial"/>
                          <a:cs typeface="Arial"/>
                        </a:rPr>
                        <a:t>Institut</a:t>
                      </a:r>
                      <a:r>
                        <a:rPr sz="1800" spc="-35">
                          <a:latin typeface="Arial"/>
                          <a:cs typeface="Arial"/>
                        </a:rPr>
                        <a:t> </a:t>
                      </a:r>
                      <a:r>
                        <a:rPr sz="1800" b="1" spc="-105">
                          <a:solidFill>
                            <a:srgbClr val="C00000"/>
                          </a:solidFill>
                          <a:latin typeface="Arial"/>
                          <a:cs typeface="Arial"/>
                        </a:rPr>
                        <a:t>(Associated</a:t>
                      </a:r>
                      <a:r>
                        <a:rPr sz="1800" b="1" spc="-40">
                          <a:solidFill>
                            <a:srgbClr val="C00000"/>
                          </a:solidFill>
                          <a:latin typeface="Arial"/>
                          <a:cs typeface="Arial"/>
                        </a:rPr>
                        <a:t> </a:t>
                      </a:r>
                      <a:r>
                        <a:rPr sz="1800" b="1" spc="-10">
                          <a:solidFill>
                            <a:srgbClr val="C00000"/>
                          </a:solidFill>
                          <a:latin typeface="Arial"/>
                          <a:cs typeface="Arial"/>
                        </a:rPr>
                        <a:t>partner)</a:t>
                      </a:r>
                      <a:endParaRPr sz="1800">
                        <a:latin typeface="Arial"/>
                        <a:cs typeface="Arial"/>
                      </a:endParaRPr>
                    </a:p>
                  </a:txBody>
                  <a:tcPr marL="0" marR="0" marT="7632" marB="0">
                    <a:lnT w="12700">
                      <a:solidFill>
                        <a:srgbClr val="FFFFFF"/>
                      </a:solidFill>
                      <a:prstDash val="solid"/>
                    </a:lnT>
                    <a:lnB w="12700">
                      <a:solidFill>
                        <a:srgbClr val="FFFFFF"/>
                      </a:solidFill>
                      <a:prstDash val="solid"/>
                    </a:lnB>
                    <a:solidFill>
                      <a:srgbClr val="E9EBF5"/>
                    </a:solidFill>
                  </a:tcPr>
                </a:tc>
                <a:tc>
                  <a:txBody>
                    <a:bodyPr/>
                    <a:lstStyle/>
                    <a:p>
                      <a:pPr marR="104775" algn="ctr">
                        <a:lnSpc>
                          <a:spcPct val="100000"/>
                        </a:lnSpc>
                        <a:spcBef>
                          <a:spcPts val="40"/>
                        </a:spcBef>
                      </a:pPr>
                      <a:r>
                        <a:rPr sz="1800" spc="-25">
                          <a:latin typeface="Arial"/>
                          <a:cs typeface="Arial"/>
                        </a:rPr>
                        <a:t>PSI</a:t>
                      </a:r>
                      <a:endParaRPr sz="1800">
                        <a:latin typeface="Arial"/>
                        <a:cs typeface="Arial"/>
                      </a:endParaRPr>
                    </a:p>
                  </a:txBody>
                  <a:tcPr marL="0" marR="0" marT="7632" marB="0">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800">
                        <a:latin typeface="Times New Roman"/>
                        <a:cs typeface="Times New Roman"/>
                      </a:endParaRPr>
                    </a:p>
                  </a:txBody>
                  <a:tcPr marL="0" marR="0" marT="0" marB="0"/>
                </a:tc>
                <a:extLst>
                  <a:ext uri="{0D108BD9-81ED-4DB2-BD59-A6C34878D82A}">
                    <a16:rowId xmlns:a16="http://schemas.microsoft.com/office/drawing/2014/main" val="10026"/>
                  </a:ext>
                </a:extLst>
              </a:tr>
            </a:tbl>
          </a:graphicData>
        </a:graphic>
      </p:graphicFrame>
      <p:graphicFrame>
        <p:nvGraphicFramePr>
          <p:cNvPr id="4" name="Table 3">
            <a:extLst>
              <a:ext uri="{FF2B5EF4-FFF2-40B4-BE49-F238E27FC236}">
                <a16:creationId xmlns:a16="http://schemas.microsoft.com/office/drawing/2014/main" id="{9091015F-2FBD-3D42-1785-7A79950971A1}"/>
              </a:ext>
            </a:extLst>
          </p:cNvPr>
          <p:cNvGraphicFramePr>
            <a:graphicFrameLocks noGrp="1"/>
          </p:cNvGraphicFramePr>
          <p:nvPr/>
        </p:nvGraphicFramePr>
        <p:xfrm>
          <a:off x="15473019" y="3694781"/>
          <a:ext cx="8152158" cy="8753362"/>
        </p:xfrm>
        <a:graphic>
          <a:graphicData uri="http://schemas.openxmlformats.org/drawingml/2006/table">
            <a:tbl>
              <a:tblPr/>
              <a:tblGrid>
                <a:gridCol w="941030">
                  <a:extLst>
                    <a:ext uri="{9D8B030D-6E8A-4147-A177-3AD203B41FA5}">
                      <a16:colId xmlns:a16="http://schemas.microsoft.com/office/drawing/2014/main" val="1137983457"/>
                    </a:ext>
                  </a:extLst>
                </a:gridCol>
                <a:gridCol w="5620956">
                  <a:extLst>
                    <a:ext uri="{9D8B030D-6E8A-4147-A177-3AD203B41FA5}">
                      <a16:colId xmlns:a16="http://schemas.microsoft.com/office/drawing/2014/main" val="32904696"/>
                    </a:ext>
                  </a:extLst>
                </a:gridCol>
                <a:gridCol w="1590172">
                  <a:extLst>
                    <a:ext uri="{9D8B030D-6E8A-4147-A177-3AD203B41FA5}">
                      <a16:colId xmlns:a16="http://schemas.microsoft.com/office/drawing/2014/main" val="1537694739"/>
                    </a:ext>
                  </a:extLst>
                </a:gridCol>
              </a:tblGrid>
              <a:tr h="1499614">
                <a:tc>
                  <a:txBody>
                    <a:bodyPr/>
                    <a:lstStyle/>
                    <a:p>
                      <a:pPr marL="21590" algn="ctr" rtl="0" fontAlgn="ctr">
                        <a:spcBef>
                          <a:spcPts val="600"/>
                        </a:spcBef>
                        <a:spcAft>
                          <a:spcPts val="600"/>
                        </a:spcAft>
                      </a:pPr>
                      <a:r>
                        <a:rPr lang="en-GB" sz="1800" b="1" i="0" u="none" strike="noStrike">
                          <a:solidFill>
                            <a:srgbClr val="000000"/>
                          </a:solidFill>
                          <a:effectLst/>
                          <a:latin typeface="Calibri" panose="020F0502020204030204" pitchFamily="34" charset="0"/>
                        </a:rPr>
                        <a:t>WP No.</a:t>
                      </a:r>
                      <a:endParaRPr lang="en-GB" sz="3000">
                        <a:effectLst/>
                      </a:endParaRPr>
                    </a:p>
                  </a:txBody>
                  <a:tcPr marL="147502" marR="147502" marT="73752" marB="73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21590" algn="ctr" rtl="0" fontAlgn="ctr">
                        <a:spcBef>
                          <a:spcPts val="600"/>
                        </a:spcBef>
                        <a:spcAft>
                          <a:spcPts val="600"/>
                        </a:spcAft>
                      </a:pPr>
                      <a:r>
                        <a:rPr lang="en-GB" sz="1800" b="1" i="0" u="none" strike="noStrike">
                          <a:solidFill>
                            <a:srgbClr val="000000"/>
                          </a:solidFill>
                          <a:effectLst/>
                          <a:latin typeface="Calibri" panose="020F0502020204030204" pitchFamily="34" charset="0"/>
                        </a:rPr>
                        <a:t>Work Package Title</a:t>
                      </a:r>
                      <a:endParaRPr lang="en-GB" sz="3000">
                        <a:effectLst/>
                      </a:endParaRPr>
                    </a:p>
                  </a:txBody>
                  <a:tcPr marL="147502" marR="147502" marT="73752" marB="73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21590" algn="ctr" rtl="0" fontAlgn="ctr">
                        <a:spcBef>
                          <a:spcPts val="600"/>
                        </a:spcBef>
                        <a:spcAft>
                          <a:spcPts val="600"/>
                        </a:spcAft>
                      </a:pPr>
                      <a:r>
                        <a:rPr lang="en-GB" sz="1800" b="1" i="0" u="none" strike="noStrike">
                          <a:solidFill>
                            <a:srgbClr val="000000"/>
                          </a:solidFill>
                          <a:effectLst/>
                          <a:latin typeface="Calibri" panose="020F0502020204030204" pitchFamily="34" charset="0"/>
                        </a:rPr>
                        <a:t>Lead Partic. Short Name</a:t>
                      </a:r>
                      <a:endParaRPr lang="en-GB" sz="3000">
                        <a:effectLst/>
                      </a:endParaRPr>
                    </a:p>
                  </a:txBody>
                  <a:tcPr marL="147502" marR="147502" marT="73752" marB="73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773705067"/>
                  </a:ext>
                </a:extLst>
              </a:tr>
              <a:tr h="421824">
                <a:tc>
                  <a:txBody>
                    <a:bodyPr/>
                    <a:lstStyle/>
                    <a:p>
                      <a:pPr marL="21590" algn="ctr" rtl="0" fontAlgn="ctr">
                        <a:spcBef>
                          <a:spcPts val="0"/>
                        </a:spcBef>
                        <a:spcAft>
                          <a:spcPts val="0"/>
                        </a:spcAft>
                      </a:pPr>
                      <a:r>
                        <a:rPr lang="en-IT" sz="1800" b="0" i="0" u="none" strike="noStrike">
                          <a:solidFill>
                            <a:srgbClr val="000000"/>
                          </a:solidFill>
                          <a:effectLst/>
                          <a:latin typeface="Calibri" panose="020F0502020204030204" pitchFamily="34" charset="0"/>
                        </a:rPr>
                        <a:t>1</a:t>
                      </a:r>
                      <a:endParaRPr lang="en-IT" sz="3000">
                        <a:effectLst/>
                      </a:endParaRPr>
                    </a:p>
                  </a:txBody>
                  <a:tcPr marL="147502" marR="147502" marT="73752" marB="73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590" algn="just" rtl="0" fontAlgn="ctr">
                        <a:spcBef>
                          <a:spcPts val="0"/>
                        </a:spcBef>
                        <a:spcAft>
                          <a:spcPts val="0"/>
                        </a:spcAft>
                      </a:pPr>
                      <a:r>
                        <a:rPr lang="en-GB" sz="1800" b="0" i="0" u="none" strike="noStrike">
                          <a:solidFill>
                            <a:srgbClr val="000000"/>
                          </a:solidFill>
                          <a:effectLst/>
                          <a:latin typeface="Calibri" panose="020F0502020204030204" pitchFamily="34" charset="0"/>
                        </a:rPr>
                        <a:t>Coordination and project management</a:t>
                      </a:r>
                      <a:endParaRPr lang="en-GB" sz="3000">
                        <a:effectLst/>
                      </a:endParaRPr>
                    </a:p>
                  </a:txBody>
                  <a:tcPr marL="147502" marR="147502" marT="73752" marB="73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590" algn="ctr" rtl="0" fontAlgn="ctr">
                        <a:spcBef>
                          <a:spcPts val="0"/>
                        </a:spcBef>
                        <a:spcAft>
                          <a:spcPts val="0"/>
                        </a:spcAft>
                      </a:pPr>
                      <a:r>
                        <a:rPr lang="en-GB" sz="1800" b="1" i="0" u="none" strike="noStrike">
                          <a:solidFill>
                            <a:srgbClr val="000000"/>
                          </a:solidFill>
                          <a:effectLst/>
                          <a:latin typeface="Calibri" panose="020F0502020204030204" pitchFamily="34" charset="0"/>
                        </a:rPr>
                        <a:t>ELETTRA</a:t>
                      </a:r>
                      <a:endParaRPr lang="en-GB" sz="3000">
                        <a:effectLst/>
                      </a:endParaRPr>
                    </a:p>
                  </a:txBody>
                  <a:tcPr marL="147502" marR="147502" marT="73752" marB="73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77834762"/>
                  </a:ext>
                </a:extLst>
              </a:tr>
              <a:tr h="421824">
                <a:tc>
                  <a:txBody>
                    <a:bodyPr/>
                    <a:lstStyle/>
                    <a:p>
                      <a:pPr marL="21590" algn="ctr" rtl="0" fontAlgn="ctr">
                        <a:spcBef>
                          <a:spcPts val="0"/>
                        </a:spcBef>
                        <a:spcAft>
                          <a:spcPts val="0"/>
                        </a:spcAft>
                      </a:pPr>
                      <a:r>
                        <a:rPr lang="en-IT" sz="1800" b="0" i="0" u="none" strike="noStrike">
                          <a:solidFill>
                            <a:srgbClr val="000000"/>
                          </a:solidFill>
                          <a:effectLst/>
                          <a:latin typeface="Calibri" panose="020F0502020204030204" pitchFamily="34" charset="0"/>
                        </a:rPr>
                        <a:t>2</a:t>
                      </a:r>
                      <a:endParaRPr lang="en-IT" sz="3000">
                        <a:effectLst/>
                      </a:endParaRPr>
                    </a:p>
                  </a:txBody>
                  <a:tcPr marL="147502" marR="147502" marT="73752" marB="73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590" algn="just" rtl="0" fontAlgn="ctr">
                        <a:spcBef>
                          <a:spcPts val="0"/>
                        </a:spcBef>
                        <a:spcAft>
                          <a:spcPts val="0"/>
                        </a:spcAft>
                      </a:pPr>
                      <a:r>
                        <a:rPr lang="en-GB" sz="1800" b="0" i="0" u="none" strike="noStrike">
                          <a:solidFill>
                            <a:srgbClr val="000000"/>
                          </a:solidFill>
                          <a:effectLst/>
                          <a:latin typeface="Calibri" panose="020F0502020204030204" pitchFamily="34" charset="0"/>
                        </a:rPr>
                        <a:t>Scientific and industrial exploitation</a:t>
                      </a:r>
                      <a:endParaRPr lang="en-GB" sz="3000">
                        <a:effectLst/>
                      </a:endParaRPr>
                    </a:p>
                  </a:txBody>
                  <a:tcPr marL="147502" marR="147502" marT="73752" marB="73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1590" algn="ctr" rtl="0" fontAlgn="ctr">
                        <a:spcBef>
                          <a:spcPts val="0"/>
                        </a:spcBef>
                        <a:spcAft>
                          <a:spcPts val="0"/>
                        </a:spcAft>
                      </a:pPr>
                      <a:r>
                        <a:rPr lang="en-GB" sz="1800" b="1" i="0" u="none" strike="noStrike">
                          <a:solidFill>
                            <a:srgbClr val="000000"/>
                          </a:solidFill>
                          <a:effectLst/>
                          <a:latin typeface="Calibri" panose="020F0502020204030204" pitchFamily="34" charset="0"/>
                        </a:rPr>
                        <a:t>ULIV</a:t>
                      </a:r>
                      <a:endParaRPr lang="en-GB" sz="3000">
                        <a:effectLst/>
                      </a:endParaRPr>
                    </a:p>
                  </a:txBody>
                  <a:tcPr marL="147502" marR="147502" marT="73752" marB="73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89044165"/>
                  </a:ext>
                </a:extLst>
              </a:tr>
              <a:tr h="421824">
                <a:tc>
                  <a:txBody>
                    <a:bodyPr/>
                    <a:lstStyle/>
                    <a:p>
                      <a:pPr marL="21590" algn="ctr" rtl="0" fontAlgn="ctr">
                        <a:spcBef>
                          <a:spcPts val="0"/>
                        </a:spcBef>
                        <a:spcAft>
                          <a:spcPts val="0"/>
                        </a:spcAft>
                      </a:pPr>
                      <a:r>
                        <a:rPr lang="en-IT" sz="1800" b="0" i="0" u="none" strike="noStrike">
                          <a:solidFill>
                            <a:srgbClr val="000000"/>
                          </a:solidFill>
                          <a:effectLst/>
                          <a:latin typeface="Calibri" panose="020F0502020204030204" pitchFamily="34" charset="0"/>
                        </a:rPr>
                        <a:t>3</a:t>
                      </a:r>
                      <a:endParaRPr lang="en-IT" sz="3000">
                        <a:effectLst/>
                      </a:endParaRPr>
                    </a:p>
                  </a:txBody>
                  <a:tcPr marL="147502" marR="147502" marT="73752" marB="73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21590" algn="just" rtl="0" fontAlgn="ctr">
                        <a:spcBef>
                          <a:spcPts val="0"/>
                        </a:spcBef>
                        <a:spcAft>
                          <a:spcPts val="0"/>
                        </a:spcAft>
                      </a:pPr>
                      <a:r>
                        <a:rPr lang="en-GB" sz="1800" b="0" i="0" u="none" strike="noStrike">
                          <a:solidFill>
                            <a:srgbClr val="000000"/>
                          </a:solidFill>
                          <a:effectLst/>
                          <a:latin typeface="Calibri" panose="020F0502020204030204" pitchFamily="34" charset="0"/>
                        </a:rPr>
                        <a:t>Plasma accelerator theory and simulations</a:t>
                      </a:r>
                      <a:endParaRPr lang="en-GB" sz="3000">
                        <a:effectLst/>
                      </a:endParaRPr>
                    </a:p>
                  </a:txBody>
                  <a:tcPr marL="147502" marR="147502" marT="73752" marB="73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21590" algn="ctr" rtl="0" fontAlgn="ctr">
                        <a:spcBef>
                          <a:spcPts val="0"/>
                        </a:spcBef>
                        <a:spcAft>
                          <a:spcPts val="0"/>
                        </a:spcAft>
                      </a:pPr>
                      <a:r>
                        <a:rPr lang="en-GB" sz="1800" b="1" i="0" u="none" strike="noStrike">
                          <a:solidFill>
                            <a:srgbClr val="000000"/>
                          </a:solidFill>
                          <a:effectLst/>
                          <a:latin typeface="Calibri" panose="020F0502020204030204" pitchFamily="34" charset="0"/>
                        </a:rPr>
                        <a:t>IST</a:t>
                      </a:r>
                      <a:endParaRPr lang="en-GB" sz="3000">
                        <a:effectLst/>
                      </a:endParaRPr>
                    </a:p>
                  </a:txBody>
                  <a:tcPr marL="147502" marR="147502" marT="73752" marB="73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54299811"/>
                  </a:ext>
                </a:extLst>
              </a:tr>
              <a:tr h="421824">
                <a:tc>
                  <a:txBody>
                    <a:bodyPr/>
                    <a:lstStyle/>
                    <a:p>
                      <a:pPr marL="21590" algn="ctr" rtl="0" fontAlgn="ctr">
                        <a:spcBef>
                          <a:spcPts val="0"/>
                        </a:spcBef>
                        <a:spcAft>
                          <a:spcPts val="0"/>
                        </a:spcAft>
                      </a:pPr>
                      <a:r>
                        <a:rPr lang="en-IT" sz="1800" b="0" i="0" u="none" strike="noStrike">
                          <a:solidFill>
                            <a:srgbClr val="000000"/>
                          </a:solidFill>
                          <a:effectLst/>
                          <a:latin typeface="Calibri" panose="020F0502020204030204" pitchFamily="34" charset="0"/>
                        </a:rPr>
                        <a:t>4</a:t>
                      </a:r>
                      <a:endParaRPr lang="en-IT" sz="3000">
                        <a:effectLst/>
                      </a:endParaRPr>
                    </a:p>
                  </a:txBody>
                  <a:tcPr marL="147502" marR="147502" marT="73752" marB="73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21590" algn="just" rtl="0" fontAlgn="ctr">
                        <a:spcBef>
                          <a:spcPts val="0"/>
                        </a:spcBef>
                        <a:spcAft>
                          <a:spcPts val="0"/>
                        </a:spcAft>
                      </a:pPr>
                      <a:r>
                        <a:rPr lang="en-GB" sz="1800" b="0" i="0" u="none" strike="noStrike">
                          <a:solidFill>
                            <a:srgbClr val="000000"/>
                          </a:solidFill>
                          <a:effectLst/>
                          <a:latin typeface="Calibri" panose="020F0502020204030204" pitchFamily="34" charset="0"/>
                        </a:rPr>
                        <a:t>High repetition rate plasma structures</a:t>
                      </a:r>
                      <a:endParaRPr lang="en-GB" sz="3000">
                        <a:effectLst/>
                      </a:endParaRPr>
                    </a:p>
                  </a:txBody>
                  <a:tcPr marL="147502" marR="147502" marT="73752" marB="73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21590" algn="ctr" rtl="0" fontAlgn="ctr">
                        <a:spcBef>
                          <a:spcPts val="0"/>
                        </a:spcBef>
                        <a:spcAft>
                          <a:spcPts val="0"/>
                        </a:spcAft>
                      </a:pPr>
                      <a:r>
                        <a:rPr lang="en-GB" sz="1800" b="1" i="0" u="none" strike="noStrike">
                          <a:solidFill>
                            <a:srgbClr val="000000"/>
                          </a:solidFill>
                          <a:effectLst/>
                          <a:latin typeface="Calibri" panose="020F0502020204030204" pitchFamily="34" charset="0"/>
                        </a:rPr>
                        <a:t>INFN</a:t>
                      </a:r>
                      <a:endParaRPr lang="en-GB" sz="3000">
                        <a:effectLst/>
                      </a:endParaRPr>
                    </a:p>
                  </a:txBody>
                  <a:tcPr marL="147502" marR="147502" marT="73752" marB="73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854797549"/>
                  </a:ext>
                </a:extLst>
              </a:tr>
              <a:tr h="421824">
                <a:tc>
                  <a:txBody>
                    <a:bodyPr/>
                    <a:lstStyle/>
                    <a:p>
                      <a:pPr marL="21590" algn="ctr" rtl="0" fontAlgn="ctr">
                        <a:spcBef>
                          <a:spcPts val="0"/>
                        </a:spcBef>
                        <a:spcAft>
                          <a:spcPts val="0"/>
                        </a:spcAft>
                      </a:pPr>
                      <a:r>
                        <a:rPr lang="en-IT" sz="1800" b="0" i="0" u="none" strike="noStrike">
                          <a:solidFill>
                            <a:srgbClr val="000000"/>
                          </a:solidFill>
                          <a:effectLst/>
                          <a:latin typeface="Calibri" panose="020F0502020204030204" pitchFamily="34" charset="0"/>
                        </a:rPr>
                        <a:t>5</a:t>
                      </a:r>
                      <a:endParaRPr lang="en-IT" sz="3000">
                        <a:effectLst/>
                      </a:endParaRPr>
                    </a:p>
                  </a:txBody>
                  <a:tcPr marL="147502" marR="147502" marT="73752" marB="73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21590" algn="just" rtl="0" fontAlgn="ctr">
                        <a:spcBef>
                          <a:spcPts val="0"/>
                        </a:spcBef>
                        <a:spcAft>
                          <a:spcPts val="0"/>
                        </a:spcAft>
                      </a:pPr>
                      <a:r>
                        <a:rPr lang="en-GB" sz="1800" b="0" i="0" u="none" strike="noStrike">
                          <a:solidFill>
                            <a:srgbClr val="000000"/>
                          </a:solidFill>
                          <a:effectLst/>
                          <a:latin typeface="Calibri" panose="020F0502020204030204" pitchFamily="34" charset="0"/>
                        </a:rPr>
                        <a:t>Plasma acceleration diagnostics and instrumentation</a:t>
                      </a:r>
                      <a:endParaRPr lang="en-GB" sz="3000">
                        <a:effectLst/>
                      </a:endParaRPr>
                    </a:p>
                  </a:txBody>
                  <a:tcPr marL="147502" marR="147502" marT="73752" marB="73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21590" algn="ctr" rtl="0" fontAlgn="ctr">
                        <a:spcBef>
                          <a:spcPts val="0"/>
                        </a:spcBef>
                        <a:spcAft>
                          <a:spcPts val="0"/>
                        </a:spcAft>
                      </a:pPr>
                      <a:r>
                        <a:rPr lang="en-GB" sz="1800" b="1" i="0" u="none" strike="noStrike">
                          <a:solidFill>
                            <a:srgbClr val="000000"/>
                          </a:solidFill>
                          <a:effectLst/>
                          <a:latin typeface="Calibri" panose="020F0502020204030204" pitchFamily="34" charset="0"/>
                        </a:rPr>
                        <a:t>CNRS</a:t>
                      </a:r>
                      <a:endParaRPr lang="en-GB" sz="3000">
                        <a:effectLst/>
                      </a:endParaRPr>
                    </a:p>
                  </a:txBody>
                  <a:tcPr marL="147502" marR="147502" marT="73752" marB="73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17320725"/>
                  </a:ext>
                </a:extLst>
              </a:tr>
              <a:tr h="688348">
                <a:tc>
                  <a:txBody>
                    <a:bodyPr/>
                    <a:lstStyle/>
                    <a:p>
                      <a:pPr marL="21590" algn="ctr" rtl="0" fontAlgn="ctr">
                        <a:spcBef>
                          <a:spcPts val="0"/>
                        </a:spcBef>
                        <a:spcAft>
                          <a:spcPts val="0"/>
                        </a:spcAft>
                      </a:pPr>
                      <a:r>
                        <a:rPr lang="en-IT" sz="1800" b="0" i="0" u="none" strike="noStrike">
                          <a:solidFill>
                            <a:srgbClr val="000000"/>
                          </a:solidFill>
                          <a:effectLst/>
                          <a:latin typeface="Calibri" panose="020F0502020204030204" pitchFamily="34" charset="0"/>
                        </a:rPr>
                        <a:t>6</a:t>
                      </a:r>
                      <a:endParaRPr lang="en-IT" sz="3000">
                        <a:effectLst/>
                      </a:endParaRPr>
                    </a:p>
                  </a:txBody>
                  <a:tcPr marL="147502" marR="147502" marT="73752" marB="73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21590" algn="just" rtl="0" fontAlgn="ctr">
                        <a:spcBef>
                          <a:spcPts val="0"/>
                        </a:spcBef>
                        <a:spcAft>
                          <a:spcPts val="0"/>
                        </a:spcAft>
                      </a:pPr>
                      <a:r>
                        <a:rPr lang="en-GB" sz="1800" b="0" i="0" u="none" strike="noStrike">
                          <a:solidFill>
                            <a:srgbClr val="000000"/>
                          </a:solidFill>
                          <a:effectLst/>
                          <a:latin typeface="Calibri" panose="020F0502020204030204" pitchFamily="34" charset="0"/>
                        </a:rPr>
                        <a:t>High efficiency RF generator</a:t>
                      </a:r>
                      <a:endParaRPr lang="en-GB" sz="3000">
                        <a:effectLst/>
                      </a:endParaRPr>
                    </a:p>
                  </a:txBody>
                  <a:tcPr marL="147502" marR="147502" marT="73752" marB="73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21590" algn="ctr" rtl="0" fontAlgn="ctr">
                        <a:spcBef>
                          <a:spcPts val="0"/>
                        </a:spcBef>
                        <a:spcAft>
                          <a:spcPts val="0"/>
                        </a:spcAft>
                      </a:pPr>
                      <a:r>
                        <a:rPr lang="en-GB" sz="1800" b="1" i="0" u="none" strike="noStrike">
                          <a:solidFill>
                            <a:srgbClr val="000000"/>
                          </a:solidFill>
                          <a:effectLst/>
                          <a:latin typeface="Calibri" panose="020F0502020204030204" pitchFamily="34" charset="0"/>
                        </a:rPr>
                        <a:t>Thales-MIS</a:t>
                      </a:r>
                      <a:endParaRPr lang="en-GB" sz="3000">
                        <a:effectLst/>
                      </a:endParaRPr>
                    </a:p>
                  </a:txBody>
                  <a:tcPr marL="147502" marR="147502" marT="73752" marB="73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95415453"/>
                  </a:ext>
                </a:extLst>
              </a:tr>
              <a:tr h="688348">
                <a:tc>
                  <a:txBody>
                    <a:bodyPr/>
                    <a:lstStyle/>
                    <a:p>
                      <a:pPr marL="21590" algn="ctr" rtl="0" fontAlgn="ctr">
                        <a:spcBef>
                          <a:spcPts val="0"/>
                        </a:spcBef>
                        <a:spcAft>
                          <a:spcPts val="0"/>
                        </a:spcAft>
                      </a:pPr>
                      <a:r>
                        <a:rPr lang="en-IT" sz="1800" b="0" i="0" u="none" strike="noStrike">
                          <a:solidFill>
                            <a:srgbClr val="000000"/>
                          </a:solidFill>
                          <a:effectLst/>
                          <a:latin typeface="Calibri" panose="020F0502020204030204" pitchFamily="34" charset="0"/>
                        </a:rPr>
                        <a:t>7</a:t>
                      </a:r>
                      <a:endParaRPr lang="en-IT" sz="3000">
                        <a:effectLst/>
                      </a:endParaRPr>
                    </a:p>
                  </a:txBody>
                  <a:tcPr marL="147502" marR="147502" marT="73752" marB="73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21590" algn="just" rtl="0" fontAlgn="ctr">
                        <a:spcBef>
                          <a:spcPts val="0"/>
                        </a:spcBef>
                        <a:spcAft>
                          <a:spcPts val="0"/>
                        </a:spcAft>
                      </a:pPr>
                      <a:r>
                        <a:rPr lang="en-GB" sz="1800" b="0" i="0" u="none" strike="noStrike">
                          <a:solidFill>
                            <a:srgbClr val="000000"/>
                          </a:solidFill>
                          <a:effectLst/>
                          <a:latin typeface="Calibri" panose="020F0502020204030204" pitchFamily="34" charset="0"/>
                        </a:rPr>
                        <a:t>High repetition rate modulator</a:t>
                      </a:r>
                      <a:endParaRPr lang="en-GB" sz="3000">
                        <a:effectLst/>
                      </a:endParaRPr>
                    </a:p>
                  </a:txBody>
                  <a:tcPr marL="147502" marR="147502" marT="73752" marB="73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21590" algn="ctr" rtl="0" fontAlgn="ctr">
                        <a:spcBef>
                          <a:spcPts val="0"/>
                        </a:spcBef>
                        <a:spcAft>
                          <a:spcPts val="0"/>
                        </a:spcAft>
                      </a:pPr>
                      <a:r>
                        <a:rPr lang="en-GB" sz="1800" b="1" i="0" u="none" strike="noStrike">
                          <a:solidFill>
                            <a:srgbClr val="000000"/>
                          </a:solidFill>
                          <a:effectLst/>
                          <a:latin typeface="Calibri" panose="020F0502020204030204" pitchFamily="34" charset="0"/>
                        </a:rPr>
                        <a:t>Scandinova</a:t>
                      </a:r>
                      <a:endParaRPr lang="en-GB" sz="3000">
                        <a:effectLst/>
                      </a:endParaRPr>
                    </a:p>
                  </a:txBody>
                  <a:tcPr marL="147502" marR="147502" marT="73752" marB="73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675089957"/>
                  </a:ext>
                </a:extLst>
              </a:tr>
              <a:tr h="421824">
                <a:tc>
                  <a:txBody>
                    <a:bodyPr/>
                    <a:lstStyle/>
                    <a:p>
                      <a:pPr marL="21590" algn="ctr" rtl="0" fontAlgn="ctr">
                        <a:spcBef>
                          <a:spcPts val="0"/>
                        </a:spcBef>
                        <a:spcAft>
                          <a:spcPts val="0"/>
                        </a:spcAft>
                      </a:pPr>
                      <a:r>
                        <a:rPr lang="en-IT" sz="1800" b="0" i="0" u="none" strike="noStrike">
                          <a:solidFill>
                            <a:srgbClr val="000000"/>
                          </a:solidFill>
                          <a:effectLst/>
                          <a:latin typeface="Calibri" panose="020F0502020204030204" pitchFamily="34" charset="0"/>
                        </a:rPr>
                        <a:t>8</a:t>
                      </a:r>
                      <a:endParaRPr lang="en-IT" sz="3000">
                        <a:effectLst/>
                      </a:endParaRPr>
                    </a:p>
                  </a:txBody>
                  <a:tcPr marL="147502" marR="147502" marT="73752" marB="73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21590" algn="just" rtl="0" fontAlgn="ctr">
                        <a:spcBef>
                          <a:spcPts val="0"/>
                        </a:spcBef>
                        <a:spcAft>
                          <a:spcPts val="0"/>
                        </a:spcAft>
                      </a:pPr>
                      <a:r>
                        <a:rPr lang="en-GB" sz="1800" b="0" i="0" u="none" strike="noStrike">
                          <a:solidFill>
                            <a:srgbClr val="000000"/>
                          </a:solidFill>
                          <a:effectLst/>
                          <a:latin typeface="Calibri" panose="020F0502020204030204" pitchFamily="34" charset="0"/>
                        </a:rPr>
                        <a:t>X-band RF Pulse Compressor (BOC)</a:t>
                      </a:r>
                      <a:endParaRPr lang="en-GB" sz="3000">
                        <a:effectLst/>
                      </a:endParaRPr>
                    </a:p>
                  </a:txBody>
                  <a:tcPr marL="147502" marR="147502" marT="73752" marB="73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21590" algn="ctr" rtl="0" fontAlgn="ctr">
                        <a:spcBef>
                          <a:spcPts val="0"/>
                        </a:spcBef>
                        <a:spcAft>
                          <a:spcPts val="0"/>
                        </a:spcAft>
                      </a:pPr>
                      <a:r>
                        <a:rPr lang="en-GB" sz="1800" b="1" i="0" u="none" strike="noStrike">
                          <a:solidFill>
                            <a:srgbClr val="000000"/>
                          </a:solidFill>
                          <a:effectLst/>
                          <a:latin typeface="Calibri" panose="020F0502020204030204" pitchFamily="34" charset="0"/>
                        </a:rPr>
                        <a:t>INFN</a:t>
                      </a:r>
                      <a:endParaRPr lang="en-GB" sz="3000">
                        <a:effectLst/>
                      </a:endParaRPr>
                    </a:p>
                  </a:txBody>
                  <a:tcPr marL="147502" marR="147502" marT="73752" marB="73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751350136"/>
                  </a:ext>
                </a:extLst>
              </a:tr>
              <a:tr h="421824">
                <a:tc>
                  <a:txBody>
                    <a:bodyPr/>
                    <a:lstStyle/>
                    <a:p>
                      <a:pPr marL="21590" algn="ctr" rtl="0" fontAlgn="ctr">
                        <a:spcBef>
                          <a:spcPts val="0"/>
                        </a:spcBef>
                        <a:spcAft>
                          <a:spcPts val="0"/>
                        </a:spcAft>
                      </a:pPr>
                      <a:r>
                        <a:rPr lang="en-IT" sz="1800" b="0" i="0" u="none" strike="noStrike">
                          <a:solidFill>
                            <a:srgbClr val="000000"/>
                          </a:solidFill>
                          <a:effectLst/>
                          <a:latin typeface="Calibri" panose="020F0502020204030204" pitchFamily="34" charset="0"/>
                        </a:rPr>
                        <a:t>9</a:t>
                      </a:r>
                      <a:endParaRPr lang="en-IT" sz="3000">
                        <a:effectLst/>
                      </a:endParaRPr>
                    </a:p>
                  </a:txBody>
                  <a:tcPr marL="147502" marR="147502" marT="73752" marB="73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21590" algn="just" rtl="0" fontAlgn="ctr">
                        <a:spcBef>
                          <a:spcPts val="0"/>
                        </a:spcBef>
                        <a:spcAft>
                          <a:spcPts val="0"/>
                        </a:spcAft>
                      </a:pPr>
                      <a:r>
                        <a:rPr lang="en-GB" sz="1800" b="0" i="0" u="none" strike="noStrike">
                          <a:solidFill>
                            <a:srgbClr val="000000"/>
                          </a:solidFill>
                          <a:effectLst/>
                          <a:latin typeface="Calibri" panose="020F0502020204030204" pitchFamily="34" charset="0"/>
                        </a:rPr>
                        <a:t>RF tests and validation</a:t>
                      </a:r>
                      <a:endParaRPr lang="en-GB" sz="3000">
                        <a:effectLst/>
                      </a:endParaRPr>
                    </a:p>
                  </a:txBody>
                  <a:tcPr marL="147502" marR="147502" marT="73752" marB="73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21590" algn="ctr" rtl="0" fontAlgn="ctr">
                        <a:spcBef>
                          <a:spcPts val="0"/>
                        </a:spcBef>
                        <a:spcAft>
                          <a:spcPts val="0"/>
                        </a:spcAft>
                      </a:pPr>
                      <a:r>
                        <a:rPr lang="en-GB" sz="1800" b="1" i="0" u="none" strike="noStrike">
                          <a:solidFill>
                            <a:srgbClr val="000000"/>
                          </a:solidFill>
                          <a:effectLst/>
                          <a:latin typeface="Calibri" panose="020F0502020204030204" pitchFamily="34" charset="0"/>
                        </a:rPr>
                        <a:t>CERN</a:t>
                      </a:r>
                      <a:endParaRPr lang="en-GB" sz="3000">
                        <a:effectLst/>
                      </a:endParaRPr>
                    </a:p>
                  </a:txBody>
                  <a:tcPr marL="147502" marR="147502" marT="73752" marB="73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316770826"/>
                  </a:ext>
                </a:extLst>
              </a:tr>
              <a:tr h="421824">
                <a:tc>
                  <a:txBody>
                    <a:bodyPr/>
                    <a:lstStyle/>
                    <a:p>
                      <a:pPr marL="21590" algn="ctr" rtl="0" fontAlgn="ctr">
                        <a:spcBef>
                          <a:spcPts val="0"/>
                        </a:spcBef>
                        <a:spcAft>
                          <a:spcPts val="0"/>
                        </a:spcAft>
                      </a:pPr>
                      <a:r>
                        <a:rPr lang="en-IT" sz="1800" b="0" i="0" u="none" strike="noStrike">
                          <a:solidFill>
                            <a:srgbClr val="000000"/>
                          </a:solidFill>
                          <a:effectLst/>
                          <a:latin typeface="Calibri" panose="020F0502020204030204" pitchFamily="34" charset="0"/>
                        </a:rPr>
                        <a:t>10</a:t>
                      </a:r>
                      <a:endParaRPr lang="en-IT" sz="3000">
                        <a:effectLst/>
                      </a:endParaRPr>
                    </a:p>
                  </a:txBody>
                  <a:tcPr marL="147502" marR="147502" marT="73752" marB="73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21590" algn="just" rtl="0" fontAlgn="ctr">
                        <a:spcBef>
                          <a:spcPts val="0"/>
                        </a:spcBef>
                        <a:spcAft>
                          <a:spcPts val="0"/>
                        </a:spcAft>
                      </a:pPr>
                      <a:r>
                        <a:rPr lang="en-GB" sz="1800" b="0" i="0" u="none" strike="noStrike">
                          <a:solidFill>
                            <a:srgbClr val="000000"/>
                          </a:solidFill>
                          <a:effectLst/>
                          <a:latin typeface="Calibri" panose="020F0502020204030204" pitchFamily="34" charset="0"/>
                        </a:rPr>
                        <a:t>High repetition rate high power </a:t>
                      </a:r>
                      <a:r>
                        <a:rPr lang="en-GB" sz="1800" b="0" i="0" u="none" strike="noStrike" err="1">
                          <a:solidFill>
                            <a:srgbClr val="000000"/>
                          </a:solidFill>
                          <a:effectLst/>
                          <a:latin typeface="Calibri" panose="020F0502020204030204" pitchFamily="34" charset="0"/>
                        </a:rPr>
                        <a:t>Ti:Sa</a:t>
                      </a:r>
                      <a:r>
                        <a:rPr lang="en-GB" sz="1800" b="0" i="0" u="none" strike="noStrike">
                          <a:solidFill>
                            <a:srgbClr val="000000"/>
                          </a:solidFill>
                          <a:effectLst/>
                          <a:latin typeface="Calibri" panose="020F0502020204030204" pitchFamily="34" charset="0"/>
                        </a:rPr>
                        <a:t> amplifier module</a:t>
                      </a:r>
                      <a:endParaRPr lang="en-GB" sz="3000">
                        <a:effectLst/>
                      </a:endParaRPr>
                    </a:p>
                  </a:txBody>
                  <a:tcPr marL="147502" marR="147502" marT="73752" marB="73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21590" algn="ctr" rtl="0" fontAlgn="ctr">
                        <a:spcBef>
                          <a:spcPts val="0"/>
                        </a:spcBef>
                        <a:spcAft>
                          <a:spcPts val="0"/>
                        </a:spcAft>
                      </a:pPr>
                      <a:r>
                        <a:rPr lang="en-GB" sz="1800" b="1" i="0" u="none" strike="noStrike">
                          <a:solidFill>
                            <a:srgbClr val="000000"/>
                          </a:solidFill>
                          <a:effectLst/>
                          <a:latin typeface="Calibri" panose="020F0502020204030204" pitchFamily="34" charset="0"/>
                        </a:rPr>
                        <a:t>UKRI</a:t>
                      </a:r>
                      <a:endParaRPr lang="en-GB" sz="3000">
                        <a:effectLst/>
                      </a:endParaRPr>
                    </a:p>
                  </a:txBody>
                  <a:tcPr marL="147502" marR="147502" marT="73752" marB="73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239544941"/>
                  </a:ext>
                </a:extLst>
              </a:tr>
              <a:tr h="696144">
                <a:tc>
                  <a:txBody>
                    <a:bodyPr/>
                    <a:lstStyle/>
                    <a:p>
                      <a:pPr marL="21590" algn="ctr" rtl="0" fontAlgn="ctr">
                        <a:spcBef>
                          <a:spcPts val="0"/>
                        </a:spcBef>
                        <a:spcAft>
                          <a:spcPts val="0"/>
                        </a:spcAft>
                      </a:pPr>
                      <a:r>
                        <a:rPr lang="en-IT" sz="1800" b="0" i="0" u="none" strike="noStrike">
                          <a:solidFill>
                            <a:srgbClr val="000000"/>
                          </a:solidFill>
                          <a:effectLst/>
                          <a:latin typeface="Calibri" panose="020F0502020204030204" pitchFamily="34" charset="0"/>
                        </a:rPr>
                        <a:t>11</a:t>
                      </a:r>
                      <a:endParaRPr lang="en-IT" sz="3000">
                        <a:effectLst/>
                      </a:endParaRPr>
                    </a:p>
                  </a:txBody>
                  <a:tcPr marL="147502" marR="147502" marT="73752" marB="73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21590" algn="just" rtl="0" fontAlgn="ctr">
                        <a:spcBef>
                          <a:spcPts val="0"/>
                        </a:spcBef>
                        <a:spcAft>
                          <a:spcPts val="0"/>
                        </a:spcAft>
                      </a:pPr>
                      <a:r>
                        <a:rPr lang="en-GB" sz="1800" b="0" i="0" u="none" strike="noStrike">
                          <a:solidFill>
                            <a:srgbClr val="000000"/>
                          </a:solidFill>
                          <a:effectLst/>
                          <a:latin typeface="Calibri" panose="020F0502020204030204" pitchFamily="34" charset="0"/>
                        </a:rPr>
                        <a:t>Efficient kHz laser driver modules for plasma acceleration</a:t>
                      </a:r>
                      <a:endParaRPr lang="en-GB" sz="3000">
                        <a:effectLst/>
                      </a:endParaRPr>
                    </a:p>
                  </a:txBody>
                  <a:tcPr marL="147502" marR="147502" marT="73752" marB="73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21590" algn="ctr" rtl="0" fontAlgn="ctr">
                        <a:spcBef>
                          <a:spcPts val="0"/>
                        </a:spcBef>
                        <a:spcAft>
                          <a:spcPts val="0"/>
                        </a:spcAft>
                      </a:pPr>
                      <a:r>
                        <a:rPr lang="en-GB" sz="1800" b="1" i="0" u="none" strike="noStrike">
                          <a:solidFill>
                            <a:srgbClr val="000000"/>
                          </a:solidFill>
                          <a:effectLst/>
                          <a:latin typeface="Calibri" panose="020F0502020204030204" pitchFamily="34" charset="0"/>
                        </a:rPr>
                        <a:t>CNR</a:t>
                      </a:r>
                      <a:endParaRPr lang="en-GB" sz="3000">
                        <a:effectLst/>
                      </a:endParaRPr>
                    </a:p>
                  </a:txBody>
                  <a:tcPr marL="147502" marR="147502" marT="73752" marB="73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27210892"/>
                  </a:ext>
                </a:extLst>
              </a:tr>
              <a:tr h="421824">
                <a:tc>
                  <a:txBody>
                    <a:bodyPr/>
                    <a:lstStyle/>
                    <a:p>
                      <a:pPr marL="21590" algn="ctr" rtl="0" fontAlgn="ctr">
                        <a:spcBef>
                          <a:spcPts val="0"/>
                        </a:spcBef>
                        <a:spcAft>
                          <a:spcPts val="0"/>
                        </a:spcAft>
                      </a:pPr>
                      <a:r>
                        <a:rPr lang="en-IT" sz="1800" b="0" i="0" u="none" strike="noStrike">
                          <a:solidFill>
                            <a:srgbClr val="000000"/>
                          </a:solidFill>
                          <a:effectLst/>
                          <a:latin typeface="Calibri" panose="020F0502020204030204" pitchFamily="34" charset="0"/>
                        </a:rPr>
                        <a:t>12</a:t>
                      </a:r>
                      <a:endParaRPr lang="en-IT" sz="3000">
                        <a:effectLst/>
                      </a:endParaRPr>
                    </a:p>
                  </a:txBody>
                  <a:tcPr marL="147502" marR="147502" marT="73752" marB="73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21590" algn="just" rtl="0" fontAlgn="ctr">
                        <a:spcBef>
                          <a:spcPts val="0"/>
                        </a:spcBef>
                        <a:spcAft>
                          <a:spcPts val="0"/>
                        </a:spcAft>
                      </a:pPr>
                      <a:r>
                        <a:rPr lang="en-GB" sz="1800" b="0" i="0" u="none" strike="noStrike">
                          <a:solidFill>
                            <a:srgbClr val="000000"/>
                          </a:solidFill>
                          <a:effectLst/>
                          <a:latin typeface="Calibri" panose="020F0502020204030204" pitchFamily="34" charset="0"/>
                        </a:rPr>
                        <a:t>High-rep rate pump sources for laser drivers</a:t>
                      </a:r>
                      <a:endParaRPr lang="en-GB" sz="3000">
                        <a:effectLst/>
                      </a:endParaRPr>
                    </a:p>
                  </a:txBody>
                  <a:tcPr marL="147502" marR="147502" marT="73752" marB="73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21590" algn="ctr" rtl="0" fontAlgn="ctr">
                        <a:spcBef>
                          <a:spcPts val="0"/>
                        </a:spcBef>
                        <a:spcAft>
                          <a:spcPts val="0"/>
                        </a:spcAft>
                      </a:pPr>
                      <a:r>
                        <a:rPr lang="en-GB" sz="1800" b="1" i="0" u="none" strike="noStrike">
                          <a:solidFill>
                            <a:srgbClr val="000000"/>
                          </a:solidFill>
                          <a:effectLst/>
                          <a:latin typeface="Calibri" panose="020F0502020204030204" pitchFamily="34" charset="0"/>
                        </a:rPr>
                        <a:t>ELI-ERIC</a:t>
                      </a:r>
                      <a:endParaRPr lang="en-GB" sz="3000">
                        <a:effectLst/>
                      </a:endParaRPr>
                    </a:p>
                  </a:txBody>
                  <a:tcPr marL="147502" marR="147502" marT="73752" marB="73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177175215"/>
                  </a:ext>
                </a:extLst>
              </a:tr>
              <a:tr h="688348">
                <a:tc>
                  <a:txBody>
                    <a:bodyPr/>
                    <a:lstStyle/>
                    <a:p>
                      <a:pPr marL="21590" algn="ctr" rtl="0" fontAlgn="ctr">
                        <a:spcBef>
                          <a:spcPts val="0"/>
                        </a:spcBef>
                        <a:spcAft>
                          <a:spcPts val="0"/>
                        </a:spcAft>
                      </a:pPr>
                      <a:r>
                        <a:rPr lang="en-IT" sz="1800" b="0" i="0" u="none" strike="noStrike">
                          <a:solidFill>
                            <a:srgbClr val="000000"/>
                          </a:solidFill>
                          <a:effectLst/>
                          <a:latin typeface="Calibri" panose="020F0502020204030204" pitchFamily="34" charset="0"/>
                        </a:rPr>
                        <a:t>13</a:t>
                      </a:r>
                      <a:endParaRPr lang="en-IT" sz="3000">
                        <a:effectLst/>
                      </a:endParaRPr>
                    </a:p>
                  </a:txBody>
                  <a:tcPr marL="147502" marR="147502" marT="73752" marB="73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21590" algn="just" rtl="0" fontAlgn="ctr">
                        <a:spcBef>
                          <a:spcPts val="0"/>
                        </a:spcBef>
                        <a:spcAft>
                          <a:spcPts val="0"/>
                        </a:spcAft>
                      </a:pPr>
                      <a:r>
                        <a:rPr lang="en-GB" sz="1800" b="0" i="0" u="none" strike="noStrike">
                          <a:solidFill>
                            <a:srgbClr val="000000"/>
                          </a:solidFill>
                          <a:effectLst/>
                          <a:latin typeface="Calibri" panose="020F0502020204030204" pitchFamily="34" charset="0"/>
                        </a:rPr>
                        <a:t>Prototype of high average power optical compressor</a:t>
                      </a:r>
                      <a:endParaRPr lang="en-GB" sz="3000">
                        <a:effectLst/>
                      </a:endParaRPr>
                    </a:p>
                  </a:txBody>
                  <a:tcPr marL="147502" marR="147502" marT="73752" marB="73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21590" algn="ctr" rtl="0" fontAlgn="ctr">
                        <a:spcBef>
                          <a:spcPts val="0"/>
                        </a:spcBef>
                        <a:spcAft>
                          <a:spcPts val="0"/>
                        </a:spcAft>
                      </a:pPr>
                      <a:r>
                        <a:rPr lang="en-GB" sz="1800" b="1" i="0" u="none" strike="noStrike">
                          <a:solidFill>
                            <a:srgbClr val="000000"/>
                          </a:solidFill>
                          <a:effectLst/>
                          <a:latin typeface="Calibri" panose="020F0502020204030204" pitchFamily="34" charset="0"/>
                        </a:rPr>
                        <a:t>Thales-LAS</a:t>
                      </a:r>
                      <a:endParaRPr lang="en-GB" sz="3000">
                        <a:effectLst/>
                      </a:endParaRPr>
                    </a:p>
                  </a:txBody>
                  <a:tcPr marL="147502" marR="147502" marT="73752" marB="73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976702884"/>
                  </a:ext>
                </a:extLst>
              </a:tr>
              <a:tr h="696144">
                <a:tc>
                  <a:txBody>
                    <a:bodyPr/>
                    <a:lstStyle/>
                    <a:p>
                      <a:pPr marL="21590" algn="ctr" rtl="0" fontAlgn="ctr">
                        <a:spcBef>
                          <a:spcPts val="0"/>
                        </a:spcBef>
                        <a:spcAft>
                          <a:spcPts val="0"/>
                        </a:spcAft>
                      </a:pPr>
                      <a:r>
                        <a:rPr lang="en-IT" sz="1800" b="0" i="0" u="none" strike="noStrike">
                          <a:solidFill>
                            <a:srgbClr val="000000"/>
                          </a:solidFill>
                          <a:effectLst/>
                          <a:latin typeface="Calibri" panose="020F0502020204030204" pitchFamily="34" charset="0"/>
                        </a:rPr>
                        <a:t>14</a:t>
                      </a:r>
                      <a:endParaRPr lang="en-IT" sz="3000">
                        <a:effectLst/>
                      </a:endParaRPr>
                    </a:p>
                  </a:txBody>
                  <a:tcPr marL="147502" marR="147502" marT="73752" marB="73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21590" algn="just" rtl="0" fontAlgn="ctr">
                        <a:spcBef>
                          <a:spcPts val="0"/>
                        </a:spcBef>
                        <a:spcAft>
                          <a:spcPts val="0"/>
                        </a:spcAft>
                      </a:pPr>
                      <a:r>
                        <a:rPr lang="en-GB" sz="1800" b="0" i="0" u="none" strike="noStrike">
                          <a:solidFill>
                            <a:srgbClr val="000000"/>
                          </a:solidFill>
                          <a:effectLst/>
                          <a:latin typeface="Calibri" panose="020F0502020204030204" pitchFamily="34" charset="0"/>
                        </a:rPr>
                        <a:t>Laser Driver System </a:t>
                      </a:r>
                      <a:r>
                        <a:rPr lang="en-GB" sz="1800" b="0" i="0" u="none" strike="noStrike" err="1">
                          <a:solidFill>
                            <a:srgbClr val="000000"/>
                          </a:solidFill>
                          <a:effectLst/>
                          <a:latin typeface="Calibri" panose="020F0502020204030204" pitchFamily="34" charset="0"/>
                        </a:rPr>
                        <a:t>Architecture,transport</a:t>
                      </a:r>
                      <a:r>
                        <a:rPr lang="en-GB" sz="1800" b="0" i="0" u="none" strike="noStrike">
                          <a:solidFill>
                            <a:srgbClr val="000000"/>
                          </a:solidFill>
                          <a:effectLst/>
                          <a:latin typeface="Calibri" panose="020F0502020204030204" pitchFamily="34" charset="0"/>
                        </a:rPr>
                        <a:t> and engineering</a:t>
                      </a:r>
                      <a:endParaRPr lang="en-GB" sz="3000">
                        <a:effectLst/>
                      </a:endParaRPr>
                    </a:p>
                  </a:txBody>
                  <a:tcPr marL="147502" marR="147502" marT="73752" marB="73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21590" algn="ctr" rtl="0" fontAlgn="ctr">
                        <a:spcBef>
                          <a:spcPts val="0"/>
                        </a:spcBef>
                        <a:spcAft>
                          <a:spcPts val="0"/>
                        </a:spcAft>
                      </a:pPr>
                      <a:r>
                        <a:rPr lang="en-GB" sz="1800" b="1" i="0" u="none" strike="noStrike">
                          <a:solidFill>
                            <a:srgbClr val="000000"/>
                          </a:solidFill>
                          <a:effectLst/>
                          <a:latin typeface="Calibri" panose="020F0502020204030204" pitchFamily="34" charset="0"/>
                        </a:rPr>
                        <a:t>CNRS</a:t>
                      </a:r>
                      <a:endParaRPr lang="en-GB" sz="3000">
                        <a:effectLst/>
                      </a:endParaRPr>
                    </a:p>
                  </a:txBody>
                  <a:tcPr marL="147502" marR="147502" marT="73752" marB="737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645902373"/>
                  </a:ext>
                </a:extLst>
              </a:tr>
            </a:tbl>
          </a:graphicData>
        </a:graphic>
      </p:graphicFrame>
      <p:sp>
        <p:nvSpPr>
          <p:cNvPr id="5" name="object 2">
            <a:extLst>
              <a:ext uri="{FF2B5EF4-FFF2-40B4-BE49-F238E27FC236}">
                <a16:creationId xmlns:a16="http://schemas.microsoft.com/office/drawing/2014/main" id="{12C971F7-CB29-F41C-F834-5DBDE312BE99}"/>
              </a:ext>
            </a:extLst>
          </p:cNvPr>
          <p:cNvSpPr txBox="1"/>
          <p:nvPr/>
        </p:nvSpPr>
        <p:spPr>
          <a:xfrm>
            <a:off x="1116277" y="7274425"/>
            <a:ext cx="4215130" cy="1687641"/>
          </a:xfrm>
          <a:prstGeom prst="rect">
            <a:avLst/>
          </a:prstGeom>
        </p:spPr>
        <p:txBody>
          <a:bodyPr vert="horz" wrap="square" lIns="0" tIns="25400" rIns="0" bIns="0" rtlCol="0">
            <a:spAutoFit/>
          </a:bodyPr>
          <a:lstStyle/>
          <a:p>
            <a:pPr defTabSz="1828528" hangingPunct="1">
              <a:spcBef>
                <a:spcPts val="200"/>
              </a:spcBef>
              <a:defRPr/>
            </a:pPr>
            <a:r>
              <a:rPr sz="3600" kern="1200">
                <a:solidFill>
                  <a:srgbClr val="FF0000"/>
                </a:solidFill>
                <a:latin typeface="Arial"/>
                <a:ea typeface="+mn-ea"/>
                <a:cs typeface="Arial"/>
              </a:rPr>
              <a:t>25</a:t>
            </a:r>
            <a:r>
              <a:rPr sz="3600" kern="1200" spc="-20">
                <a:solidFill>
                  <a:srgbClr val="FF0000"/>
                </a:solidFill>
                <a:latin typeface="Arial"/>
                <a:ea typeface="+mn-ea"/>
                <a:cs typeface="Arial"/>
              </a:rPr>
              <a:t> Members</a:t>
            </a:r>
            <a:endParaRPr sz="3600" kern="1200">
              <a:solidFill>
                <a:srgbClr val="FF0000"/>
              </a:solidFill>
              <a:latin typeface="Arial"/>
              <a:ea typeface="+mn-ea"/>
              <a:cs typeface="Arial"/>
            </a:endParaRPr>
          </a:p>
          <a:p>
            <a:pPr defTabSz="1828528" hangingPunct="1">
              <a:defRPr/>
            </a:pPr>
            <a:r>
              <a:rPr sz="3600" kern="1200" spc="-100">
                <a:solidFill>
                  <a:srgbClr val="FF0000"/>
                </a:solidFill>
                <a:latin typeface="Arial"/>
                <a:ea typeface="+mn-ea"/>
                <a:cs typeface="Arial"/>
              </a:rPr>
              <a:t>+</a:t>
            </a:r>
            <a:endParaRPr sz="3600" kern="1200">
              <a:solidFill>
                <a:srgbClr val="FF0000"/>
              </a:solidFill>
              <a:latin typeface="Arial"/>
              <a:ea typeface="+mn-ea"/>
              <a:cs typeface="Arial"/>
            </a:endParaRPr>
          </a:p>
          <a:p>
            <a:pPr defTabSz="1828528" hangingPunct="1">
              <a:defRPr/>
            </a:pPr>
            <a:r>
              <a:rPr sz="3600" kern="1200">
                <a:solidFill>
                  <a:srgbClr val="FF0000"/>
                </a:solidFill>
                <a:latin typeface="Arial"/>
                <a:ea typeface="+mn-ea"/>
                <a:cs typeface="Arial"/>
              </a:rPr>
              <a:t>1</a:t>
            </a:r>
            <a:r>
              <a:rPr sz="3600" kern="1200" spc="-250">
                <a:solidFill>
                  <a:srgbClr val="FF0000"/>
                </a:solidFill>
                <a:latin typeface="Arial"/>
                <a:ea typeface="+mn-ea"/>
                <a:cs typeface="Arial"/>
              </a:rPr>
              <a:t> </a:t>
            </a:r>
            <a:r>
              <a:rPr sz="3600" kern="1200">
                <a:solidFill>
                  <a:srgbClr val="FF0000"/>
                </a:solidFill>
                <a:latin typeface="Arial"/>
                <a:ea typeface="+mn-ea"/>
                <a:cs typeface="Arial"/>
              </a:rPr>
              <a:t>Associated</a:t>
            </a:r>
            <a:r>
              <a:rPr sz="3600" kern="1200" spc="-80">
                <a:solidFill>
                  <a:srgbClr val="FF0000"/>
                </a:solidFill>
                <a:latin typeface="Arial"/>
                <a:ea typeface="+mn-ea"/>
                <a:cs typeface="Arial"/>
              </a:rPr>
              <a:t> </a:t>
            </a:r>
            <a:r>
              <a:rPr sz="3600" kern="1200" spc="-20">
                <a:solidFill>
                  <a:srgbClr val="FF0000"/>
                </a:solidFill>
                <a:latin typeface="Arial"/>
                <a:ea typeface="+mn-ea"/>
                <a:cs typeface="Arial"/>
              </a:rPr>
              <a:t>partner</a:t>
            </a:r>
            <a:endParaRPr sz="3600" kern="1200">
              <a:solidFill>
                <a:srgbClr val="FF0000"/>
              </a:solidFill>
              <a:latin typeface="Arial"/>
              <a:ea typeface="+mn-ea"/>
              <a:cs typeface="Arial"/>
            </a:endParaRPr>
          </a:p>
        </p:txBody>
      </p:sp>
      <p:sp>
        <p:nvSpPr>
          <p:cNvPr id="7" name="object 3">
            <a:extLst>
              <a:ext uri="{FF2B5EF4-FFF2-40B4-BE49-F238E27FC236}">
                <a16:creationId xmlns:a16="http://schemas.microsoft.com/office/drawing/2014/main" id="{9F5424C0-230B-2DD1-B06B-EB087679BCA0}"/>
              </a:ext>
            </a:extLst>
          </p:cNvPr>
          <p:cNvSpPr txBox="1"/>
          <p:nvPr/>
        </p:nvSpPr>
        <p:spPr>
          <a:xfrm>
            <a:off x="225780" y="9741092"/>
            <a:ext cx="6434664" cy="1633076"/>
          </a:xfrm>
          <a:prstGeom prst="rect">
            <a:avLst/>
          </a:prstGeom>
        </p:spPr>
        <p:txBody>
          <a:bodyPr vert="horz" wrap="square" lIns="0" tIns="25400" rIns="0" bIns="0" rtlCol="0">
            <a:spAutoFit/>
          </a:bodyPr>
          <a:lstStyle/>
          <a:p>
            <a:pPr marL="25400" marR="10160" defTabSz="1828528" hangingPunct="1">
              <a:lnSpc>
                <a:spcPct val="116100"/>
              </a:lnSpc>
              <a:spcBef>
                <a:spcPts val="200"/>
              </a:spcBef>
              <a:defRPr/>
            </a:pPr>
            <a:r>
              <a:rPr sz="3200" kern="1200">
                <a:solidFill>
                  <a:srgbClr val="4472C4"/>
                </a:solidFill>
                <a:latin typeface="Arial"/>
                <a:ea typeface="+mn-ea"/>
                <a:cs typeface="Arial"/>
              </a:rPr>
              <a:t>19</a:t>
            </a:r>
            <a:r>
              <a:rPr sz="3200" kern="1200" spc="-90">
                <a:solidFill>
                  <a:srgbClr val="4472C4"/>
                </a:solidFill>
                <a:latin typeface="Arial"/>
                <a:ea typeface="+mn-ea"/>
                <a:cs typeface="Arial"/>
              </a:rPr>
              <a:t> </a:t>
            </a:r>
            <a:r>
              <a:rPr sz="3200" kern="1200">
                <a:solidFill>
                  <a:srgbClr val="4472C4"/>
                </a:solidFill>
                <a:latin typeface="Arial"/>
                <a:ea typeface="+mn-ea"/>
                <a:cs typeface="Arial"/>
              </a:rPr>
              <a:t>Universities</a:t>
            </a:r>
            <a:r>
              <a:rPr sz="3200" kern="1200" spc="-10">
                <a:solidFill>
                  <a:srgbClr val="4472C4"/>
                </a:solidFill>
                <a:latin typeface="Arial"/>
                <a:ea typeface="+mn-ea"/>
                <a:cs typeface="Arial"/>
              </a:rPr>
              <a:t> </a:t>
            </a:r>
            <a:r>
              <a:rPr sz="3200" kern="1200" spc="-50">
                <a:solidFill>
                  <a:srgbClr val="4472C4"/>
                </a:solidFill>
                <a:latin typeface="Arial"/>
                <a:ea typeface="+mn-ea"/>
                <a:cs typeface="Arial"/>
              </a:rPr>
              <a:t>and </a:t>
            </a:r>
            <a:r>
              <a:rPr sz="3200" kern="1200">
                <a:solidFill>
                  <a:srgbClr val="4472C4"/>
                </a:solidFill>
                <a:latin typeface="Arial"/>
                <a:ea typeface="+mn-ea"/>
                <a:cs typeface="Arial"/>
              </a:rPr>
              <a:t>Scientific</a:t>
            </a:r>
            <a:r>
              <a:rPr sz="3200" kern="1200" spc="-30">
                <a:solidFill>
                  <a:srgbClr val="4472C4"/>
                </a:solidFill>
                <a:latin typeface="Arial"/>
                <a:ea typeface="+mn-ea"/>
                <a:cs typeface="Arial"/>
              </a:rPr>
              <a:t> </a:t>
            </a:r>
            <a:r>
              <a:rPr sz="3200" kern="1200" spc="-40">
                <a:solidFill>
                  <a:srgbClr val="4472C4"/>
                </a:solidFill>
                <a:latin typeface="Arial"/>
                <a:ea typeface="+mn-ea"/>
                <a:cs typeface="Arial"/>
              </a:rPr>
              <a:t>Labs.</a:t>
            </a:r>
            <a:endParaRPr sz="3200" kern="1200">
              <a:solidFill>
                <a:srgbClr val="4472C4"/>
              </a:solidFill>
              <a:latin typeface="Arial"/>
              <a:ea typeface="+mn-ea"/>
              <a:cs typeface="Arial"/>
            </a:endParaRPr>
          </a:p>
          <a:p>
            <a:pPr defTabSz="1828528" hangingPunct="1">
              <a:spcBef>
                <a:spcPts val="430"/>
              </a:spcBef>
              <a:defRPr/>
            </a:pPr>
            <a:r>
              <a:rPr sz="3200" kern="1200" spc="-100">
                <a:solidFill>
                  <a:srgbClr val="4472C4"/>
                </a:solidFill>
                <a:latin typeface="Arial"/>
                <a:ea typeface="+mn-ea"/>
                <a:cs typeface="Arial"/>
              </a:rPr>
              <a:t>+</a:t>
            </a:r>
            <a:endParaRPr sz="3200" kern="1200">
              <a:solidFill>
                <a:srgbClr val="4472C4"/>
              </a:solidFill>
              <a:latin typeface="Arial"/>
              <a:ea typeface="+mn-ea"/>
              <a:cs typeface="Arial"/>
            </a:endParaRPr>
          </a:p>
          <a:p>
            <a:pPr defTabSz="1828528" hangingPunct="1">
              <a:defRPr/>
            </a:pPr>
            <a:r>
              <a:rPr sz="3200" kern="1200">
                <a:solidFill>
                  <a:srgbClr val="4472C4"/>
                </a:solidFill>
                <a:latin typeface="Arial"/>
                <a:ea typeface="+mn-ea"/>
                <a:cs typeface="Arial"/>
              </a:rPr>
              <a:t>7 </a:t>
            </a:r>
            <a:r>
              <a:rPr sz="3200" kern="1200" spc="-20">
                <a:solidFill>
                  <a:srgbClr val="4472C4"/>
                </a:solidFill>
                <a:latin typeface="Arial"/>
                <a:ea typeface="+mn-ea"/>
                <a:cs typeface="Arial"/>
              </a:rPr>
              <a:t>Industries</a:t>
            </a:r>
            <a:endParaRPr sz="3200" kern="1200">
              <a:solidFill>
                <a:srgbClr val="4472C4"/>
              </a:solidFill>
              <a:latin typeface="Arial"/>
              <a:ea typeface="+mn-ea"/>
              <a:cs typeface="Arial"/>
            </a:endParaRPr>
          </a:p>
        </p:txBody>
      </p:sp>
      <p:sp>
        <p:nvSpPr>
          <p:cNvPr id="9" name="TextBox 8">
            <a:extLst>
              <a:ext uri="{FF2B5EF4-FFF2-40B4-BE49-F238E27FC236}">
                <a16:creationId xmlns:a16="http://schemas.microsoft.com/office/drawing/2014/main" id="{438944BE-447B-03C3-8535-392D37D41063}"/>
              </a:ext>
            </a:extLst>
          </p:cNvPr>
          <p:cNvSpPr txBox="1"/>
          <p:nvPr/>
        </p:nvSpPr>
        <p:spPr>
          <a:xfrm>
            <a:off x="13440398" y="3094382"/>
            <a:ext cx="12217400" cy="523220"/>
          </a:xfrm>
          <a:prstGeom prst="rect">
            <a:avLst/>
          </a:prstGeom>
          <a:noFill/>
        </p:spPr>
        <p:txBody>
          <a:bodyPr wrap="square">
            <a:spAutoFit/>
          </a:bodyPr>
          <a:lstStyle/>
          <a:p>
            <a:r>
              <a:rPr lang="en-GB" sz="2800" dirty="0">
                <a:solidFill>
                  <a:srgbClr val="0070C0"/>
                </a:solidFill>
                <a:latin typeface="Times New Roman" panose="02020603050405020304" pitchFamily="18" charset="0"/>
                <a:cs typeface="Times New Roman" panose="02020603050405020304" pitchFamily="18" charset="0"/>
              </a:rPr>
              <a:t>Plasma Accelerators for Compact Research Infrastructures</a:t>
            </a:r>
            <a:endParaRPr lang="en-US" sz="2800" dirty="0"/>
          </a:p>
        </p:txBody>
      </p:sp>
    </p:spTree>
    <p:extLst>
      <p:ext uri="{BB962C8B-B14F-4D97-AF65-F5344CB8AC3E}">
        <p14:creationId xmlns:p14="http://schemas.microsoft.com/office/powerpoint/2010/main" val="1952246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4203FE-4362-15A4-6181-88CEB0C167DD}"/>
              </a:ext>
            </a:extLst>
          </p:cNvPr>
          <p:cNvSpPr>
            <a:spLocks noGrp="1"/>
          </p:cNvSpPr>
          <p:nvPr>
            <p:ph idx="1"/>
          </p:nvPr>
        </p:nvSpPr>
        <p:spPr>
          <a:xfrm>
            <a:off x="534572" y="2103803"/>
            <a:ext cx="23577452" cy="10388306"/>
          </a:xfrm>
        </p:spPr>
        <p:txBody>
          <a:bodyPr>
            <a:noAutofit/>
          </a:bodyPr>
          <a:lstStyle/>
          <a:p>
            <a:pPr marL="0" indent="0" algn="just">
              <a:buNone/>
            </a:pPr>
            <a:r>
              <a:rPr lang="en-GB" sz="3600">
                <a:latin typeface="Times New Roman" panose="02020603050405020304" pitchFamily="18" charset="0"/>
                <a:ea typeface="Calibri" panose="020F0502020204030204" pitchFamily="34" charset="0"/>
                <a:cs typeface="Times New Roman" panose="02020603050405020304" pitchFamily="18" charset="0"/>
              </a:rPr>
              <a:t>The objective of the </a:t>
            </a:r>
            <a:r>
              <a:rPr lang="en-GB" sz="3600" b="1">
                <a:latin typeface="Times New Roman" panose="02020603050405020304" pitchFamily="18" charset="0"/>
                <a:ea typeface="Calibri" panose="020F0502020204030204" pitchFamily="34" charset="0"/>
                <a:cs typeface="Times New Roman" panose="02020603050405020304" pitchFamily="18" charset="0"/>
              </a:rPr>
              <a:t>PACRI</a:t>
            </a:r>
            <a:r>
              <a:rPr lang="en-GB" sz="3600">
                <a:latin typeface="Times New Roman" panose="02020603050405020304" pitchFamily="18" charset="0"/>
                <a:ea typeface="Calibri" panose="020F0502020204030204" pitchFamily="34" charset="0"/>
                <a:cs typeface="Times New Roman" panose="02020603050405020304" pitchFamily="18" charset="0"/>
              </a:rPr>
              <a:t> project is to develop innovative breakthrough technologies, increasing their Technology Readiness Level (TRL) for electron accelerators while taking energy consumption, resource efficiency, costs, and environmental impact into due account. This includes the following draft non-exclusive goals:</a:t>
            </a:r>
          </a:p>
          <a:p>
            <a:pPr marL="0" indent="0" algn="just">
              <a:buNone/>
            </a:pPr>
            <a:endParaRPr lang="en-IT" sz="3600" b="1">
              <a:latin typeface="Times New Roman" panose="02020603050405020304" pitchFamily="18" charset="0"/>
              <a:ea typeface="Calibri" panose="020F0502020204030204" pitchFamily="34" charset="0"/>
              <a:cs typeface="Times New Roman" panose="02020603050405020304" pitchFamily="18" charset="0"/>
            </a:endParaRPr>
          </a:p>
          <a:p>
            <a:pPr algn="just"/>
            <a:r>
              <a:rPr lang="en-GB" sz="4000" b="1">
                <a:solidFill>
                  <a:srgbClr val="2E3C88"/>
                </a:solidFill>
                <a:latin typeface="Times New Roman" panose="02020603050405020304" pitchFamily="18" charset="0"/>
                <a:ea typeface="Calibri" panose="020F0502020204030204" pitchFamily="34" charset="0"/>
                <a:cs typeface="Times New Roman" panose="02020603050405020304" pitchFamily="18" charset="0"/>
              </a:rPr>
              <a:t>developing high rep-rate plasma modules, </a:t>
            </a:r>
            <a:r>
              <a:rPr lang="en-GB" sz="4000">
                <a:solidFill>
                  <a:srgbClr val="2E3C88"/>
                </a:solidFill>
                <a:latin typeface="Times New Roman" panose="02020603050405020304" pitchFamily="18" charset="0"/>
                <a:ea typeface="Calibri" panose="020F0502020204030204" pitchFamily="34" charset="0"/>
                <a:cs typeface="Times New Roman" panose="02020603050405020304" pitchFamily="18" charset="0"/>
              </a:rPr>
              <a:t>as required for the EuPRAXIA project, extending its scientific domain from high average brightness radiation sources up to high energy physics;</a:t>
            </a:r>
            <a:endParaRPr lang="en-IT" sz="4000">
              <a:solidFill>
                <a:srgbClr val="2E3C88"/>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GB" sz="4000" b="1">
                <a:solidFill>
                  <a:srgbClr val="2E3C88"/>
                </a:solidFill>
                <a:latin typeface="Times New Roman" panose="02020603050405020304" pitchFamily="18" charset="0"/>
                <a:ea typeface="Calibri" panose="020F0502020204030204" pitchFamily="34" charset="0"/>
                <a:cs typeface="Times New Roman" panose="02020603050405020304" pitchFamily="18" charset="0"/>
              </a:rPr>
              <a:t>developing key laser components required to upscale high-power high repetition rate Laser technology  </a:t>
            </a:r>
            <a:r>
              <a:rPr lang="en-GB" sz="4000">
                <a:solidFill>
                  <a:srgbClr val="2E3C88"/>
                </a:solidFill>
                <a:latin typeface="Times New Roman" panose="02020603050405020304" pitchFamily="18" charset="0"/>
                <a:ea typeface="Calibri" panose="020F0502020204030204" pitchFamily="34" charset="0"/>
                <a:cs typeface="Times New Roman" panose="02020603050405020304" pitchFamily="18" charset="0"/>
              </a:rPr>
              <a:t>as required by the EuPRAXIA and ELI Research Infrastructure.</a:t>
            </a:r>
            <a:endParaRPr lang="en-IT" sz="4000">
              <a:solidFill>
                <a:srgbClr val="2E3C88"/>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GB" sz="4000" b="1">
                <a:solidFill>
                  <a:srgbClr val="2E3C88"/>
                </a:solidFill>
                <a:latin typeface="Times New Roman" panose="02020603050405020304" pitchFamily="18" charset="0"/>
                <a:ea typeface="Calibri" panose="020F0502020204030204" pitchFamily="34" charset="0"/>
                <a:cs typeface="Times New Roman" panose="02020603050405020304" pitchFamily="18" charset="0"/>
              </a:rPr>
              <a:t>improving the performance of normal conducting technology for X-band </a:t>
            </a:r>
            <a:r>
              <a:rPr lang="en-GB" sz="4000" b="1" err="1">
                <a:solidFill>
                  <a:srgbClr val="2E3C88"/>
                </a:solidFill>
                <a:latin typeface="Times New Roman" panose="02020603050405020304" pitchFamily="18" charset="0"/>
                <a:ea typeface="Calibri" panose="020F0502020204030204" pitchFamily="34" charset="0"/>
                <a:cs typeface="Times New Roman" panose="02020603050405020304" pitchFamily="18" charset="0"/>
              </a:rPr>
              <a:t>linac</a:t>
            </a:r>
            <a:r>
              <a:rPr lang="en-GB" sz="4000" b="1">
                <a:solidFill>
                  <a:srgbClr val="2E3C88"/>
                </a:solidFill>
                <a:latin typeface="Times New Roman" panose="02020603050405020304" pitchFamily="18" charset="0"/>
                <a:ea typeface="Calibri" panose="020F0502020204030204" pitchFamily="34" charset="0"/>
                <a:cs typeface="Times New Roman" panose="02020603050405020304" pitchFamily="18" charset="0"/>
              </a:rPr>
              <a:t> drivers, </a:t>
            </a:r>
            <a:r>
              <a:rPr lang="en-GB" sz="4000">
                <a:solidFill>
                  <a:srgbClr val="2E3C88"/>
                </a:solidFill>
                <a:latin typeface="Times New Roman" panose="02020603050405020304" pitchFamily="18" charset="0"/>
                <a:ea typeface="Calibri" panose="020F0502020204030204" pitchFamily="34" charset="0"/>
                <a:cs typeface="Times New Roman" panose="02020603050405020304" pitchFamily="18" charset="0"/>
              </a:rPr>
              <a:t>extending them to the kHz regime, with focus on efficiency and energy consumption;</a:t>
            </a:r>
            <a:endParaRPr lang="en-IT" sz="4000">
              <a:solidFill>
                <a:srgbClr val="2E3C88"/>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GB" sz="4000" b="1">
                <a:solidFill>
                  <a:srgbClr val="2E3C88"/>
                </a:solidFill>
                <a:latin typeface="Times New Roman" panose="02020603050405020304" pitchFamily="18" charset="0"/>
                <a:ea typeface="Calibri" panose="020F0502020204030204" pitchFamily="34" charset="0"/>
                <a:cs typeface="Times New Roman" panose="02020603050405020304" pitchFamily="18" charset="0"/>
              </a:rPr>
              <a:t>supporting development towards compact linear colliders and nuclear physics facilities;</a:t>
            </a:r>
            <a:endParaRPr lang="en-IT" sz="4000" b="1">
              <a:solidFill>
                <a:srgbClr val="2E3C88"/>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GB" sz="4000" b="1">
                <a:solidFill>
                  <a:srgbClr val="2E3C88"/>
                </a:solidFill>
                <a:latin typeface="Times New Roman" panose="02020603050405020304" pitchFamily="18" charset="0"/>
                <a:ea typeface="Calibri" panose="020F0502020204030204" pitchFamily="34" charset="0"/>
                <a:cs typeface="Times New Roman" panose="02020603050405020304" pitchFamily="18" charset="0"/>
              </a:rPr>
              <a:t>developing compact advanced undulator modules, </a:t>
            </a:r>
            <a:r>
              <a:rPr lang="en-GB" sz="4000">
                <a:solidFill>
                  <a:srgbClr val="2E3C88"/>
                </a:solidFill>
                <a:latin typeface="Times New Roman" panose="02020603050405020304" pitchFamily="18" charset="0"/>
                <a:ea typeface="Calibri" panose="020F0502020204030204" pitchFamily="34" charset="0"/>
                <a:cs typeface="Times New Roman" panose="02020603050405020304" pitchFamily="18" charset="0"/>
              </a:rPr>
              <a:t>in order to reduce the overall size of the future FEL facilities.</a:t>
            </a:r>
            <a:endParaRPr lang="en-IT" sz="4000">
              <a:solidFill>
                <a:srgbClr val="2E3C88"/>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GB" sz="4000" b="1">
                <a:solidFill>
                  <a:srgbClr val="2E3C88"/>
                </a:solidFill>
                <a:latin typeface="Times New Roman" panose="02020603050405020304" pitchFamily="18" charset="0"/>
                <a:ea typeface="Calibri" panose="020F0502020204030204" pitchFamily="34" charset="0"/>
                <a:cs typeface="Times New Roman" panose="02020603050405020304" pitchFamily="18" charset="0"/>
              </a:rPr>
              <a:t>supporting the availability of compact X-ray facilities (FELs, ICSs, Betatron) </a:t>
            </a:r>
            <a:r>
              <a:rPr lang="en-GB" sz="4000">
                <a:solidFill>
                  <a:srgbClr val="2E3C88"/>
                </a:solidFill>
                <a:latin typeface="Times New Roman" panose="02020603050405020304" pitchFamily="18" charset="0"/>
                <a:ea typeface="Calibri" panose="020F0502020204030204" pitchFamily="34" charset="0"/>
                <a:cs typeface="Times New Roman" panose="02020603050405020304" pitchFamily="18" charset="0"/>
              </a:rPr>
              <a:t>to serve a larger number of users in many scientific fields, industry and society;</a:t>
            </a:r>
            <a:endParaRPr lang="en-IT" sz="4000">
              <a:solidFill>
                <a:srgbClr val="2E3C88"/>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330EAB75-7203-D031-2AD6-AB640A3F152B}"/>
              </a:ext>
            </a:extLst>
          </p:cNvPr>
          <p:cNvSpPr>
            <a:spLocks noGrp="1"/>
          </p:cNvSpPr>
          <p:nvPr>
            <p:ph type="title"/>
          </p:nvPr>
        </p:nvSpPr>
        <p:spPr>
          <a:xfrm>
            <a:off x="3710608" y="1"/>
            <a:ext cx="18500036" cy="1712858"/>
          </a:xfrm>
        </p:spPr>
        <p:txBody>
          <a:bodyPr>
            <a:normAutofit/>
          </a:bodyPr>
          <a:lstStyle/>
          <a:p>
            <a:r>
              <a:rPr lang="en-GB" sz="5600" dirty="0">
                <a:solidFill>
                  <a:srgbClr val="FF0000"/>
                </a:solidFill>
                <a:latin typeface="Times New Roman" panose="02020603050405020304" pitchFamily="18" charset="0"/>
                <a:cs typeface="Times New Roman" panose="02020603050405020304" pitchFamily="18" charset="0"/>
              </a:rPr>
              <a:t>Plasma Accelerators for Compact Research Infrastructures</a:t>
            </a:r>
            <a:br>
              <a:rPr lang="en-GB" sz="5600" dirty="0">
                <a:solidFill>
                  <a:srgbClr val="FF0000"/>
                </a:solidFill>
                <a:latin typeface="Times New Roman" panose="02020603050405020304" pitchFamily="18" charset="0"/>
                <a:cs typeface="Times New Roman" panose="02020603050405020304" pitchFamily="18" charset="0"/>
              </a:rPr>
            </a:br>
            <a:r>
              <a:rPr lang="en-GB" sz="5600" dirty="0">
                <a:solidFill>
                  <a:srgbClr val="FF0000"/>
                </a:solidFill>
                <a:latin typeface="Times New Roman" panose="02020603050405020304" pitchFamily="18" charset="0"/>
                <a:cs typeface="Times New Roman" panose="02020603050405020304" pitchFamily="18" charset="0"/>
              </a:rPr>
              <a:t>(PACRI)</a:t>
            </a:r>
            <a:endParaRPr lang="en-US" sz="5600" dirty="0">
              <a:solidFill>
                <a:srgbClr val="FF0000"/>
              </a:solidFill>
            </a:endParaRPr>
          </a:p>
        </p:txBody>
      </p:sp>
    </p:spTree>
    <p:extLst>
      <p:ext uri="{BB962C8B-B14F-4D97-AF65-F5344CB8AC3E}">
        <p14:creationId xmlns:p14="http://schemas.microsoft.com/office/powerpoint/2010/main" val="1970098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unset over a beach&#10;&#10;Description automatically generated">
            <a:extLst>
              <a:ext uri="{FF2B5EF4-FFF2-40B4-BE49-F238E27FC236}">
                <a16:creationId xmlns:a16="http://schemas.microsoft.com/office/drawing/2014/main" id="{E7A6914F-1041-5B7F-5EF9-BC76056F8F3B}"/>
              </a:ext>
            </a:extLst>
          </p:cNvPr>
          <p:cNvPicPr>
            <a:picLocks noChangeAspect="1"/>
          </p:cNvPicPr>
          <p:nvPr/>
        </p:nvPicPr>
        <p:blipFill rotWithShape="1">
          <a:blip r:embed="rId2"/>
          <a:srcRect l="4872" t="14369" b="14281"/>
          <a:stretch/>
        </p:blipFill>
        <p:spPr>
          <a:xfrm>
            <a:off x="904" y="0"/>
            <a:ext cx="24382192" cy="13716000"/>
          </a:xfrm>
          <a:prstGeom prst="rect">
            <a:avLst/>
          </a:prstGeom>
        </p:spPr>
      </p:pic>
      <p:sp>
        <p:nvSpPr>
          <p:cNvPr id="7" name="TextBox 6">
            <a:extLst>
              <a:ext uri="{FF2B5EF4-FFF2-40B4-BE49-F238E27FC236}">
                <a16:creationId xmlns:a16="http://schemas.microsoft.com/office/drawing/2014/main" id="{A65D73C5-6C7B-5108-019F-7D1BA0249250}"/>
              </a:ext>
            </a:extLst>
          </p:cNvPr>
          <p:cNvSpPr txBox="1"/>
          <p:nvPr/>
        </p:nvSpPr>
        <p:spPr>
          <a:xfrm>
            <a:off x="429624" y="627023"/>
            <a:ext cx="23524752" cy="3970318"/>
          </a:xfrm>
          <a:prstGeom prst="rect">
            <a:avLst/>
          </a:prstGeom>
          <a:noFill/>
        </p:spPr>
        <p:txBody>
          <a:bodyPr wrap="square" rtlCol="0">
            <a:spAutoFit/>
          </a:bodyPr>
          <a:lstStyle/>
          <a:p>
            <a:pPr defTabSz="1218770" hangingPunct="1">
              <a:defRPr/>
            </a:pPr>
            <a:r>
              <a:rPr lang="en-US" sz="10800" kern="1200">
                <a:solidFill>
                  <a:srgbClr val="FFFF00"/>
                </a:solidFill>
                <a:latin typeface="Montserrat"/>
                <a:ea typeface="+mn-ea"/>
                <a:cs typeface="+mn-cs"/>
              </a:rPr>
              <a:t>EuPRAXIA Workshop</a:t>
            </a:r>
          </a:p>
          <a:p>
            <a:pPr defTabSz="1218770" hangingPunct="1">
              <a:defRPr/>
            </a:pPr>
            <a:r>
              <a:rPr lang="en-US" sz="7200" kern="1200">
                <a:solidFill>
                  <a:srgbClr val="FFFF00"/>
                </a:solidFill>
                <a:latin typeface="Montserrat"/>
                <a:ea typeface="+mn-ea"/>
                <a:cs typeface="+mn-cs"/>
              </a:rPr>
              <a:t>22-27 September 2024</a:t>
            </a:r>
          </a:p>
          <a:p>
            <a:pPr defTabSz="1218770" hangingPunct="1">
              <a:defRPr/>
            </a:pPr>
            <a:r>
              <a:rPr lang="en-US" sz="7200" kern="1200">
                <a:solidFill>
                  <a:srgbClr val="FFFF00"/>
                </a:solidFill>
                <a:latin typeface="Montserrat"/>
                <a:ea typeface="+mn-ea"/>
                <a:cs typeface="+mn-cs"/>
              </a:rPr>
              <a:t>Elba</a:t>
            </a:r>
          </a:p>
        </p:txBody>
      </p:sp>
      <p:sp>
        <p:nvSpPr>
          <p:cNvPr id="2" name="TextBox 1">
            <a:extLst>
              <a:ext uri="{FF2B5EF4-FFF2-40B4-BE49-F238E27FC236}">
                <a16:creationId xmlns:a16="http://schemas.microsoft.com/office/drawing/2014/main" id="{AC518E9D-F5E5-94ED-D3B1-9E2C1E2A6519}"/>
              </a:ext>
            </a:extLst>
          </p:cNvPr>
          <p:cNvSpPr txBox="1"/>
          <p:nvPr/>
        </p:nvSpPr>
        <p:spPr>
          <a:xfrm>
            <a:off x="859248" y="5849888"/>
            <a:ext cx="22665504" cy="5262979"/>
          </a:xfrm>
          <a:prstGeom prst="rect">
            <a:avLst/>
          </a:prstGeom>
          <a:noFill/>
        </p:spPr>
        <p:txBody>
          <a:bodyPr wrap="square" rtlCol="0">
            <a:spAutoFit/>
          </a:bodyPr>
          <a:lstStyle/>
          <a:p>
            <a:pPr marL="685800" indent="-685800" algn="l" defTabSz="1828528" hangingPunct="1">
              <a:buFont typeface="Arial" panose="020B0604020202020204" pitchFamily="34" charset="0"/>
              <a:buChar char="•"/>
              <a:defRPr/>
            </a:pPr>
            <a:r>
              <a:rPr lang="en-US" sz="4800" b="1" kern="1200" err="1">
                <a:solidFill>
                  <a:srgbClr val="FFFFFF"/>
                </a:solidFill>
                <a:latin typeface="Montserrat"/>
                <a:ea typeface="+mn-ea"/>
                <a:cs typeface="+mn-cs"/>
              </a:rPr>
              <a:t>EuPRAXIA_PP</a:t>
            </a:r>
            <a:r>
              <a:rPr lang="en-US" sz="4800" b="1" kern="1200">
                <a:solidFill>
                  <a:srgbClr val="FFFFFF"/>
                </a:solidFill>
                <a:latin typeface="Montserrat"/>
                <a:ea typeface="+mn-ea"/>
                <a:cs typeface="+mn-cs"/>
              </a:rPr>
              <a:t> Annual Meeting</a:t>
            </a:r>
          </a:p>
          <a:p>
            <a:pPr marL="685800" indent="-685800" algn="l" defTabSz="1828528" hangingPunct="1">
              <a:buFont typeface="Arial" panose="020B0604020202020204" pitchFamily="34" charset="0"/>
              <a:buChar char="•"/>
              <a:defRPr/>
            </a:pPr>
            <a:endParaRPr lang="en-US" sz="4800" kern="1200">
              <a:solidFill>
                <a:srgbClr val="FFFFFF"/>
              </a:solidFill>
              <a:latin typeface="Montserrat"/>
              <a:ea typeface="+mn-ea"/>
              <a:cs typeface="+mn-cs"/>
            </a:endParaRPr>
          </a:p>
          <a:p>
            <a:pPr marL="685800" indent="-685800" algn="l" defTabSz="1828528" hangingPunct="1">
              <a:buFont typeface="Arial" panose="020B0604020202020204" pitchFamily="34" charset="0"/>
              <a:buChar char="•"/>
              <a:defRPr/>
            </a:pPr>
            <a:r>
              <a:rPr lang="en-GB" sz="4800" b="1" kern="1200">
                <a:solidFill>
                  <a:srgbClr val="FFFFFF"/>
                </a:solidFill>
                <a:latin typeface="Montserrat"/>
                <a:ea typeface="+mn-ea"/>
                <a:cs typeface="+mn-cs"/>
              </a:rPr>
              <a:t>M15.2</a:t>
            </a:r>
            <a:r>
              <a:rPr lang="en-GB" sz="4800" kern="1200">
                <a:solidFill>
                  <a:srgbClr val="FFFFFF"/>
                </a:solidFill>
                <a:latin typeface="Montserrat"/>
                <a:ea typeface="+mn-ea"/>
                <a:cs typeface="+mn-cs"/>
              </a:rPr>
              <a:t> Workshop on “</a:t>
            </a:r>
            <a:r>
              <a:rPr lang="en-GB" sz="4800" kern="1200" err="1">
                <a:solidFill>
                  <a:srgbClr val="FFFFFF"/>
                </a:solidFill>
                <a:latin typeface="Montserrat"/>
                <a:ea typeface="+mn-ea"/>
                <a:cs typeface="+mn-cs"/>
              </a:rPr>
              <a:t>EuPRAXIA@SPARC_LAB</a:t>
            </a:r>
            <a:r>
              <a:rPr lang="en-GB" sz="4800" kern="1200">
                <a:solidFill>
                  <a:srgbClr val="FFFFFF"/>
                </a:solidFill>
                <a:latin typeface="Montserrat"/>
                <a:ea typeface="+mn-ea"/>
                <a:cs typeface="+mn-cs"/>
              </a:rPr>
              <a:t> machine upgrade and additional beam lines“ (M20) </a:t>
            </a:r>
            <a:r>
              <a:rPr lang="en-GB" sz="4800" kern="1200" err="1">
                <a:solidFill>
                  <a:srgbClr val="FFFFFF"/>
                </a:solidFill>
                <a:latin typeface="Montserrat"/>
                <a:ea typeface="+mn-ea"/>
                <a:cs typeface="+mn-cs"/>
              </a:rPr>
              <a:t>giugno</a:t>
            </a:r>
            <a:r>
              <a:rPr lang="en-GB" sz="4800" kern="1200">
                <a:solidFill>
                  <a:srgbClr val="FFFFFF"/>
                </a:solidFill>
                <a:latin typeface="Montserrat"/>
                <a:ea typeface="+mn-ea"/>
                <a:cs typeface="+mn-cs"/>
              </a:rPr>
              <a:t> 2024 [</a:t>
            </a:r>
            <a:r>
              <a:rPr lang="en-GB" sz="4800" kern="1200" err="1">
                <a:solidFill>
                  <a:srgbClr val="FFFFFF"/>
                </a:solidFill>
                <a:latin typeface="Montserrat"/>
                <a:ea typeface="+mn-ea"/>
                <a:cs typeface="+mn-cs"/>
              </a:rPr>
              <a:t>Pompili</a:t>
            </a:r>
            <a:r>
              <a:rPr lang="en-GB" sz="4800" kern="1200">
                <a:solidFill>
                  <a:srgbClr val="FFFFFF"/>
                </a:solidFill>
                <a:latin typeface="Montserrat"/>
                <a:ea typeface="+mn-ea"/>
                <a:cs typeface="+mn-cs"/>
              </a:rPr>
              <a:t>, </a:t>
            </a:r>
            <a:r>
              <a:rPr lang="en-GB" sz="4800" kern="1200" err="1">
                <a:solidFill>
                  <a:srgbClr val="FFFFFF"/>
                </a:solidFill>
                <a:latin typeface="Montserrat"/>
                <a:ea typeface="+mn-ea"/>
                <a:cs typeface="+mn-cs"/>
              </a:rPr>
              <a:t>Vaccarezza</a:t>
            </a:r>
            <a:r>
              <a:rPr lang="en-GB" sz="4800" kern="1200">
                <a:solidFill>
                  <a:srgbClr val="FFFFFF"/>
                </a:solidFill>
                <a:latin typeface="Montserrat"/>
                <a:ea typeface="+mn-ea"/>
                <a:cs typeface="+mn-cs"/>
              </a:rPr>
              <a:t>]</a:t>
            </a:r>
          </a:p>
          <a:p>
            <a:pPr algn="l" defTabSz="1828528" hangingPunct="1">
              <a:defRPr/>
            </a:pPr>
            <a:endParaRPr lang="en-US" sz="4800" kern="1200">
              <a:solidFill>
                <a:srgbClr val="FFFFFF"/>
              </a:solidFill>
              <a:latin typeface="Montserrat"/>
              <a:ea typeface="+mn-ea"/>
              <a:cs typeface="+mn-cs"/>
            </a:endParaRPr>
          </a:p>
          <a:p>
            <a:pPr marL="685800" indent="-685800" algn="l" defTabSz="1828528" hangingPunct="1">
              <a:buFont typeface="Arial" panose="020B0604020202020204" pitchFamily="34" charset="0"/>
              <a:buChar char="•"/>
              <a:defRPr/>
            </a:pPr>
            <a:r>
              <a:rPr lang="en-GB" sz="4800" b="1" kern="1200">
                <a:solidFill>
                  <a:srgbClr val="FFFFFF"/>
                </a:solidFill>
                <a:latin typeface="Montserrat"/>
                <a:ea typeface="+mn-ea"/>
                <a:cs typeface="+mn-cs"/>
              </a:rPr>
              <a:t>M6.1</a:t>
            </a:r>
            <a:r>
              <a:rPr lang="en-GB" sz="4800" kern="1200">
                <a:solidFill>
                  <a:srgbClr val="FFFFFF"/>
                </a:solidFill>
                <a:latin typeface="Montserrat"/>
                <a:ea typeface="+mn-ea"/>
                <a:cs typeface="+mn-cs"/>
              </a:rPr>
              <a:t> Outreach Workshop (M24) </a:t>
            </a:r>
            <a:r>
              <a:rPr lang="en-GB" sz="4800" kern="1200" err="1">
                <a:solidFill>
                  <a:srgbClr val="FFFFFF"/>
                </a:solidFill>
                <a:latin typeface="Montserrat"/>
                <a:ea typeface="+mn-ea"/>
                <a:cs typeface="+mn-cs"/>
              </a:rPr>
              <a:t>ottobre</a:t>
            </a:r>
            <a:r>
              <a:rPr lang="en-GB" sz="4800" kern="1200">
                <a:solidFill>
                  <a:srgbClr val="FFFFFF"/>
                </a:solidFill>
                <a:latin typeface="Montserrat"/>
                <a:ea typeface="+mn-ea"/>
                <a:cs typeface="+mn-cs"/>
              </a:rPr>
              <a:t> 2024 [Cros, </a:t>
            </a:r>
            <a:r>
              <a:rPr lang="en-GB" sz="4800" kern="1200" err="1">
                <a:solidFill>
                  <a:srgbClr val="FFFFFF"/>
                </a:solidFill>
                <a:latin typeface="Montserrat"/>
                <a:ea typeface="+mn-ea"/>
                <a:cs typeface="+mn-cs"/>
              </a:rPr>
              <a:t>Mostacci</a:t>
            </a:r>
            <a:r>
              <a:rPr lang="en-GB" sz="4800" kern="1200">
                <a:solidFill>
                  <a:srgbClr val="FFFFFF"/>
                </a:solidFill>
                <a:latin typeface="Montserrat"/>
                <a:ea typeface="+mn-ea"/>
                <a:cs typeface="+mn-cs"/>
              </a:rPr>
              <a:t>]</a:t>
            </a:r>
          </a:p>
          <a:p>
            <a:pPr algn="l" defTabSz="1828528" hangingPunct="1">
              <a:defRPr/>
            </a:pPr>
            <a:endParaRPr lang="it-IT" sz="4800" kern="1200">
              <a:solidFill>
                <a:srgbClr val="FFFFFF"/>
              </a:solidFill>
              <a:latin typeface="Montserrat"/>
              <a:ea typeface="+mn-ea"/>
              <a:cs typeface="+mn-cs"/>
            </a:endParaRPr>
          </a:p>
        </p:txBody>
      </p:sp>
    </p:spTree>
    <p:extLst>
      <p:ext uri="{BB962C8B-B14F-4D97-AF65-F5344CB8AC3E}">
        <p14:creationId xmlns:p14="http://schemas.microsoft.com/office/powerpoint/2010/main" val="1417444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unset over a beach&#10;&#10;Description automatically generated">
            <a:extLst>
              <a:ext uri="{FF2B5EF4-FFF2-40B4-BE49-F238E27FC236}">
                <a16:creationId xmlns:a16="http://schemas.microsoft.com/office/drawing/2014/main" id="{E7A6914F-1041-5B7F-5EF9-BC76056F8F3B}"/>
              </a:ext>
            </a:extLst>
          </p:cNvPr>
          <p:cNvPicPr>
            <a:picLocks noChangeAspect="1"/>
          </p:cNvPicPr>
          <p:nvPr/>
        </p:nvPicPr>
        <p:blipFill rotWithShape="1">
          <a:blip r:embed="rId2"/>
          <a:srcRect l="4872" t="14369" b="14281"/>
          <a:stretch/>
        </p:blipFill>
        <p:spPr>
          <a:xfrm>
            <a:off x="904" y="0"/>
            <a:ext cx="24382192" cy="13716000"/>
          </a:xfrm>
          <a:prstGeom prst="rect">
            <a:avLst/>
          </a:prstGeom>
        </p:spPr>
      </p:pic>
      <p:pic>
        <p:nvPicPr>
          <p:cNvPr id="3" name="Picture 2">
            <a:extLst>
              <a:ext uri="{FF2B5EF4-FFF2-40B4-BE49-F238E27FC236}">
                <a16:creationId xmlns:a16="http://schemas.microsoft.com/office/drawing/2014/main" id="{A7BFFC7A-F662-4446-1FAB-790E198EBB0C}"/>
              </a:ext>
            </a:extLst>
          </p:cNvPr>
          <p:cNvPicPr>
            <a:picLocks noChangeAspect="1"/>
          </p:cNvPicPr>
          <p:nvPr/>
        </p:nvPicPr>
        <p:blipFill>
          <a:blip r:embed="rId3"/>
          <a:stretch>
            <a:fillRect/>
          </a:stretch>
        </p:blipFill>
        <p:spPr>
          <a:xfrm>
            <a:off x="2112199" y="361169"/>
            <a:ext cx="20159603" cy="12993661"/>
          </a:xfrm>
          <a:prstGeom prst="rect">
            <a:avLst/>
          </a:prstGeom>
        </p:spPr>
      </p:pic>
      <p:sp>
        <p:nvSpPr>
          <p:cNvPr id="2" name="Frame 1">
            <a:extLst>
              <a:ext uri="{FF2B5EF4-FFF2-40B4-BE49-F238E27FC236}">
                <a16:creationId xmlns:a16="http://schemas.microsoft.com/office/drawing/2014/main" id="{2A47711A-8DDA-0588-06B3-C7E2740CC433}"/>
              </a:ext>
            </a:extLst>
          </p:cNvPr>
          <p:cNvSpPr/>
          <p:nvPr/>
        </p:nvSpPr>
        <p:spPr>
          <a:xfrm>
            <a:off x="13567143" y="531627"/>
            <a:ext cx="3572540" cy="12014791"/>
          </a:xfrm>
          <a:prstGeom prst="frame">
            <a:avLst>
              <a:gd name="adj1" fmla="val 4992"/>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5495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21_BasicWhite">
  <a:themeElements>
    <a:clrScheme name="21_BasicWhite">
      <a:dk1>
        <a:srgbClr val="5E5E5E"/>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161</TotalTime>
  <Words>1776</Words>
  <Application>Microsoft Macintosh PowerPoint</Application>
  <PresentationFormat>Custom</PresentationFormat>
  <Paragraphs>228</Paragraphs>
  <Slides>17</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17</vt:i4>
      </vt:variant>
    </vt:vector>
  </HeadingPairs>
  <TitlesOfParts>
    <vt:vector size="29" baseType="lpstr">
      <vt:lpstr>Arial</vt:lpstr>
      <vt:lpstr>Arial Narrow</vt:lpstr>
      <vt:lpstr>Arial Rounded MT Bold</vt:lpstr>
      <vt:lpstr>Calibri</vt:lpstr>
      <vt:lpstr>Calibri Light</vt:lpstr>
      <vt:lpstr>DIN Alternate Bold</vt:lpstr>
      <vt:lpstr>Helvetica Neue</vt:lpstr>
      <vt:lpstr>Helvetica Neue Medium</vt:lpstr>
      <vt:lpstr>Montserrat</vt:lpstr>
      <vt:lpstr>Times New Roman</vt:lpstr>
      <vt:lpstr>21_BasicWhite</vt:lpstr>
      <vt:lpstr>3_Office Theme</vt:lpstr>
      <vt:lpstr>Introduction to: VII EuPRAXIA@SPARC_LAB TDR Review Committee</vt:lpstr>
      <vt:lpstr>Ciao Siggi e Grazie di Tutto!</vt:lpstr>
      <vt:lpstr>Defining the Agenda</vt:lpstr>
      <vt:lpstr>Agenda</vt:lpstr>
      <vt:lpstr>Welcome to Holger Schlarb (DESY)</vt:lpstr>
      <vt:lpstr>New Proposal Submitted: PACRI</vt:lpstr>
      <vt:lpstr>Plasma Accelerators for Compact Research Infrastructures (PACRI)</vt:lpstr>
      <vt:lpstr>PowerPoint Presentation</vt:lpstr>
      <vt:lpstr>PowerPoint Presentation</vt:lpstr>
      <vt:lpstr>Thanks</vt:lpstr>
      <vt:lpstr>EuPRAXIA@SPARC_LAB TDR Status</vt:lpstr>
      <vt:lpstr>The RC strongly recommends the following:</vt:lpstr>
      <vt:lpstr>EuPRAXIA baseline updating</vt:lpstr>
      <vt:lpstr>TDR Status</vt:lpstr>
      <vt:lpstr>TDR Status</vt:lpstr>
      <vt:lpstr>Next Steps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Giorgio Delzeri</dc:creator>
  <cp:lastModifiedBy>Massimo Ferrario</cp:lastModifiedBy>
  <cp:revision>97</cp:revision>
  <dcterms:modified xsi:type="dcterms:W3CDTF">2024-06-26T06:04:36Z</dcterms:modified>
</cp:coreProperties>
</file>