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11" r:id="rId3"/>
    <p:sldId id="257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  <p:sldId id="332" r:id="rId13"/>
    <p:sldId id="335" r:id="rId14"/>
    <p:sldId id="320" r:id="rId15"/>
    <p:sldId id="331" r:id="rId16"/>
    <p:sldId id="333" r:id="rId17"/>
    <p:sldId id="334" r:id="rId18"/>
    <p:sldId id="321" r:id="rId19"/>
    <p:sldId id="322" r:id="rId20"/>
    <p:sldId id="323" r:id="rId21"/>
    <p:sldId id="338" r:id="rId22"/>
    <p:sldId id="336" r:id="rId23"/>
    <p:sldId id="337" r:id="rId24"/>
    <p:sldId id="339" r:id="rId25"/>
    <p:sldId id="340" r:id="rId26"/>
    <p:sldId id="324" r:id="rId27"/>
    <p:sldId id="325" r:id="rId28"/>
    <p:sldId id="326" r:id="rId29"/>
    <p:sldId id="327" r:id="rId30"/>
    <p:sldId id="341" r:id="rId31"/>
    <p:sldId id="328" r:id="rId32"/>
    <p:sldId id="329" r:id="rId33"/>
    <p:sldId id="330" r:id="rId34"/>
  </p:sldIdLst>
  <p:sldSz cx="12192000" cy="6858000"/>
  <p:notesSz cx="6858000" cy="9144000"/>
  <p:defaultTextStyle>
    <a:defPPr>
      <a:defRPr lang="en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53"/>
  </p:normalViewPr>
  <p:slideViewPr>
    <p:cSldViewPr snapToGrid="0">
      <p:cViewPr varScale="1">
        <p:scale>
          <a:sx n="77" d="100"/>
          <a:sy n="77" d="100"/>
        </p:scale>
        <p:origin x="208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E54FC4-5804-594F-9879-EB68AC7B0C3D}" type="datetimeFigureOut">
              <a:rPr lang="en-HR" smtClean="0"/>
              <a:t>03.07.2025.</a:t>
            </a:fld>
            <a:endParaRPr lang="en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272B5-7647-3244-94DC-843B46B1A679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4299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272B5-7647-3244-94DC-843B46B1A679}" type="slidenum">
              <a:rPr lang="en-HR" smtClean="0"/>
              <a:t>2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60214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6272B5-7647-3244-94DC-843B46B1A679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53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DB78A-119F-7000-3E40-BDE8C16699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BBF9E-2DA7-523C-9D4A-71B70F171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A5A45-8DCF-C8B5-325F-7378857B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BB5EF-CC6E-0343-B1C5-8B7C54C0CB10}" type="datetime1">
              <a:rPr lang="hr-HR" smtClean="0"/>
              <a:t>03.07.2025.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97A5D-6D93-F0FA-12A7-8DCED9EC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CBB24-EE43-A2B3-6431-401956E6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06542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2479-E0F8-BA63-E392-27652C1F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095E3-F3C9-8C88-DFFC-B5AED312FE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79307-5D0E-11FC-17EC-006DEFBA7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CFC99-22B3-F644-AD51-53809BFD15C7}" type="datetime1">
              <a:rPr lang="hr-HR" smtClean="0"/>
              <a:t>03.07.2025.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C38B4-8C0D-4B86-038F-217DD7F57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3E289-53C2-ADBF-00C4-0124B0C5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89843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6C203-0CE3-106F-8EB6-771BC0A58F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4A91F-6AB9-A360-47D7-3A4807F1D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07AA9-87EC-7FDF-3847-BEA892CFA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A3A88-C840-4842-AB9D-91F3A18FD92D}" type="datetime1">
              <a:rPr lang="hr-HR" smtClean="0"/>
              <a:t>03.07.2025.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5516E-CC96-28A1-836E-4C6415FBB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BA444-425E-F03E-84D5-06908D55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3797098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164E-B055-359A-C342-C5B861F2C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C7C14-F235-0BCD-D941-EC0B71167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11FD3-3C8A-C8D5-99A5-0E60B502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B37E-5605-5142-BB8A-DB2550A88DFD}" type="datetime1">
              <a:rPr lang="hr-HR" smtClean="0"/>
              <a:t>03.07.2025.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DEC95-EC0E-4D66-BCD1-427CF20F4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2843E-A58B-C428-0C57-3C4575F9B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62426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8A6B8-29E1-77DB-76F1-0B1BA77E5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31E2F-BF6A-89F1-D736-1281B89E3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486F07-E664-95CA-16CA-CE17C9C0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7B1BE-E93D-1A42-9117-547CC4065216}" type="datetime1">
              <a:rPr lang="hr-HR" smtClean="0"/>
              <a:t>03.07.2025.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FCFD8-5169-9BD2-F36F-2BD6A986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58783-8A04-7153-3E29-0FDA21DE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3723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E4D34-0FA3-5F74-9D44-E8865584E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EC868-F65A-6FB3-252A-5CFB8D166D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91513C-5801-D659-56DA-100FAB6D8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9E85C-E022-D2ED-36AD-1C69D879A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35F8-ABAE-484B-BEA1-30F158D2FD4D}" type="datetime1">
              <a:rPr lang="hr-HR" smtClean="0"/>
              <a:t>03.07.2025.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326DD1-7778-F019-0C44-CE8EE2EE8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54346-6352-1C9D-39BF-D0214D7A8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292438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9207-6E01-603C-F102-2EBE04618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A7C56-E7A4-311F-32EB-3218C3083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DFEF56-BFFE-B11A-9858-CA255BB91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9EB96-B98F-7690-4A5F-6C722668C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3E893-03D4-DD44-0137-7D64A4E37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25C752-2FDB-BE9A-3872-44A066BD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42FF-4071-5E41-8E8E-3041769DBEF0}" type="datetime1">
              <a:rPr lang="hr-HR" smtClean="0"/>
              <a:t>03.07.2025.</a:t>
            </a:fld>
            <a:endParaRPr lang="en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3C952-DDDD-36C0-95B1-977410D6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E62A-AE8A-9FA2-0969-9401EC942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112386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29F8-69E0-C3E4-D03A-DE4013766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C44DFF-F90B-A17B-AA02-C07A741EF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D657-E319-054F-8DE0-8D3648442C60}" type="datetime1">
              <a:rPr lang="hr-HR" smtClean="0"/>
              <a:t>03.07.2025.</a:t>
            </a:fld>
            <a:endParaRPr lang="en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486D6-2353-3E16-B8CC-BF21F6EB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D4D27-3C03-3563-9FC2-DAA6FDBD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02335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FC600A-2542-E588-8B29-890F29A1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6FC03-3FE7-6D4E-86FB-509DF3A4B755}" type="datetime1">
              <a:rPr lang="hr-HR" smtClean="0"/>
              <a:t>03.07.2025.</a:t>
            </a:fld>
            <a:endParaRPr lang="en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DBFDF7-3208-B4F5-9578-0E87865E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20007-682A-3561-4929-56080BBC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422882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0079D-5AEF-64E2-CC05-167F203B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DF3A9-DC2F-6453-A97A-5F38FAAC5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966A72-2192-84F2-9E19-BC3AF8098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BD302-F2B9-14B3-2976-6BAED42EC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34CF-011B-A044-A70E-BD2CE1026B85}" type="datetime1">
              <a:rPr lang="hr-HR" smtClean="0"/>
              <a:t>03.07.2025.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D4A28A-AD7E-0822-5BC2-FCBF88E62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0C50A0-74D3-D7F1-78A9-F5B6E284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11386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A951-F4B4-974C-3BE5-5636C032E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D0D2A5-6866-BFC3-AFC3-EC697B806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7ABD93-02F9-3FD2-99CA-AB454F222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A7B5DB-0248-3515-4053-455E7E916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F09F3-31A9-B64C-8FA7-1D0F7EA0F741}" type="datetime1">
              <a:rPr lang="hr-HR" smtClean="0"/>
              <a:t>03.07.2025.</a:t>
            </a:fld>
            <a:endParaRPr lang="en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D669-DF10-34CE-E361-8BF35B68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0E309-6ACA-EF8C-6818-AEAD545A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94400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7DB7B9-4697-74C7-C335-1BFF78EF7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732A2D-796C-1688-CCBD-6439940DB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D8581A-AD78-5BB0-1F51-F3CBB9D3F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9FEF2-E3FD-5549-8275-799166C8A770}" type="datetime1">
              <a:rPr lang="hr-HR" smtClean="0"/>
              <a:t>03.07.2025.</a:t>
            </a:fld>
            <a:endParaRPr lang="en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E7C66-0390-828F-CD6D-51B09CC7BA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M. Ghosh and T. Ohlsson, Mod. Phys. Lett. A 35 (2020), 2050058, A. Alekou et al. [ESSnuSB] Eur. Phys. J. ST 231 (2022), 3779-3955, B. Abi et al. [DUNE], Eur. Phys. J. C 80 (2020), 978</a:t>
            </a:r>
            <a:endParaRPr lang="en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036FA-9B17-BF90-B813-0CC15B9ED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416B-BAD7-494B-9DFA-3E5B15A8F37D}" type="slidenum">
              <a:rPr lang="en-HR" smtClean="0"/>
              <a:t>‹#›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5414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FFDB7-4A32-FB34-5142-A11E649F0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732" y="1150856"/>
            <a:ext cx="12319461" cy="1715874"/>
          </a:xfrm>
        </p:spPr>
        <p:txBody>
          <a:bodyPr>
            <a:normAutofit/>
          </a:bodyPr>
          <a:lstStyle/>
          <a:p>
            <a:r>
              <a:rPr lang="en-GB" sz="4800" dirty="0"/>
              <a:t>Testing flavour/modular symmetry theories in neutrino experiments</a:t>
            </a:r>
            <a:endParaRPr lang="en-HR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767EE-6181-760B-73C8-E60244BEB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3391" y="3408901"/>
            <a:ext cx="8345214" cy="896390"/>
          </a:xfrm>
        </p:spPr>
        <p:txBody>
          <a:bodyPr/>
          <a:lstStyle/>
          <a:p>
            <a:r>
              <a:rPr lang="en-HR" dirty="0"/>
              <a:t>Monojit Ghosh</a:t>
            </a:r>
          </a:p>
          <a:p>
            <a:r>
              <a:rPr lang="en-HR" dirty="0"/>
              <a:t>Ruđer Bosković Institute, Zagreb, Croatia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84490A-38E1-E28D-ECA4-E09132D95C34}"/>
              </a:ext>
            </a:extLst>
          </p:cNvPr>
          <p:cNvSpPr txBox="1"/>
          <p:nvPr/>
        </p:nvSpPr>
        <p:spPr>
          <a:xfrm>
            <a:off x="4368539" y="5743853"/>
            <a:ext cx="2882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                      FLASY 2025 </a:t>
            </a:r>
          </a:p>
          <a:p>
            <a:r>
              <a:rPr lang="en-HR" dirty="0"/>
              <a:t>    Rome, 30 June-4 July 2025</a:t>
            </a:r>
          </a:p>
        </p:txBody>
      </p:sp>
      <p:pic>
        <p:nvPicPr>
          <p:cNvPr id="7" name="Picture 6" descr="A blue rectangle with text&#10;&#10;Description automatically generated">
            <a:extLst>
              <a:ext uri="{FF2B5EF4-FFF2-40B4-BE49-F238E27FC236}">
                <a16:creationId xmlns:a16="http://schemas.microsoft.com/office/drawing/2014/main" id="{8CE5241A-4E01-202B-A4FE-68C2E2843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6507" y="105345"/>
            <a:ext cx="3124200" cy="952500"/>
          </a:xfrm>
          <a:prstGeom prst="rect">
            <a:avLst/>
          </a:prstGeom>
        </p:spPr>
      </p:pic>
      <p:pic>
        <p:nvPicPr>
          <p:cNvPr id="9" name="Picture 8" descr="A red blue and white logo&#10;&#10;Description automatically generated">
            <a:extLst>
              <a:ext uri="{FF2B5EF4-FFF2-40B4-BE49-F238E27FC236}">
                <a16:creationId xmlns:a16="http://schemas.microsoft.com/office/drawing/2014/main" id="{73EC9B11-9888-3C4D-DE6A-328C1C3A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28"/>
            <a:ext cx="2353844" cy="1237666"/>
          </a:xfrm>
          <a:prstGeom prst="rect">
            <a:avLst/>
          </a:prstGeom>
        </p:spPr>
      </p:pic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EE4F2E8D-DBA4-0D7D-9060-D1983B4D0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8" y="4225163"/>
            <a:ext cx="2286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97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229E-57CC-63EF-9B4B-FD29C3A2D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9" y="298624"/>
            <a:ext cx="1539240" cy="948286"/>
          </a:xfrm>
        </p:spPr>
        <p:txBody>
          <a:bodyPr/>
          <a:lstStyle/>
          <a:p>
            <a:r>
              <a:rPr lang="en-HR"/>
              <a:t>T2HK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430B2-EC7C-2BC5-B851-E0A4A8C4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9</a:t>
            </a:fld>
            <a:endParaRPr lang="en-HR"/>
          </a:p>
        </p:txBody>
      </p:sp>
      <p:pic>
        <p:nvPicPr>
          <p:cNvPr id="5" name="Picture 4" descr="A map of a satellite&#10;&#10;Description automatically generated">
            <a:extLst>
              <a:ext uri="{FF2B5EF4-FFF2-40B4-BE49-F238E27FC236}">
                <a16:creationId xmlns:a16="http://schemas.microsoft.com/office/drawing/2014/main" id="{5BEBA641-B860-506C-D29A-C795A13D9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511" y="101625"/>
            <a:ext cx="5461289" cy="32472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229263D-B484-73CB-5962-62B87EFA9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2440" y="-98696"/>
            <a:ext cx="5232639" cy="3647896"/>
          </a:xfrm>
          <a:prstGeom prst="rect">
            <a:avLst/>
          </a:prstGeom>
        </p:spPr>
      </p:pic>
      <p:pic>
        <p:nvPicPr>
          <p:cNvPr id="7" name="Picture 6" descr="A graph of a function&#10;&#10;Description automatically generated">
            <a:extLst>
              <a:ext uri="{FF2B5EF4-FFF2-40B4-BE49-F238E27FC236}">
                <a16:creationId xmlns:a16="http://schemas.microsoft.com/office/drawing/2014/main" id="{FE173418-1C58-0909-548B-CE92DDA7A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419" y="3493396"/>
            <a:ext cx="3822700" cy="3009977"/>
          </a:xfrm>
          <a:prstGeom prst="rect">
            <a:avLst/>
          </a:prstGeom>
        </p:spPr>
      </p:pic>
      <p:pic>
        <p:nvPicPr>
          <p:cNvPr id="8" name="Picture 7" descr="A graph of a normal distribution&#10;&#10;Description automatically generated">
            <a:extLst>
              <a:ext uri="{FF2B5EF4-FFF2-40B4-BE49-F238E27FC236}">
                <a16:creationId xmlns:a16="http://schemas.microsoft.com/office/drawing/2014/main" id="{7ECEAC91-CFE9-8477-C19D-78F80E8B83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309" y="3429000"/>
            <a:ext cx="3729993" cy="3018568"/>
          </a:xfrm>
          <a:prstGeom prst="rect">
            <a:avLst/>
          </a:prstGeom>
        </p:spPr>
      </p:pic>
      <p:pic>
        <p:nvPicPr>
          <p:cNvPr id="10" name="Picture 9" descr="A graph of a graph of a function&#10;&#10;AI-generated content may be incorrect.">
            <a:extLst>
              <a:ext uri="{FF2B5EF4-FFF2-40B4-BE49-F238E27FC236}">
                <a16:creationId xmlns:a16="http://schemas.microsoft.com/office/drawing/2014/main" id="{410470D9-914C-FE54-1805-926311D239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5236" y="3399032"/>
            <a:ext cx="2743201" cy="2998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12C34A-8134-A61E-28DB-A9E59F7B68A4}"/>
              </a:ext>
            </a:extLst>
          </p:cNvPr>
          <p:cNvSpPr txBox="1"/>
          <p:nvPr/>
        </p:nvSpPr>
        <p:spPr>
          <a:xfrm>
            <a:off x="533191" y="1725252"/>
            <a:ext cx="125303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WC 374 kt</a:t>
            </a:r>
          </a:p>
          <a:p>
            <a:r>
              <a:rPr lang="en-HR" sz="2000" dirty="0"/>
              <a:t>295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306187-F2FA-F593-4DCE-A6BE2CC8E5D0}"/>
              </a:ext>
            </a:extLst>
          </p:cNvPr>
          <p:cNvSpPr txBox="1"/>
          <p:nvPr/>
        </p:nvSpPr>
        <p:spPr>
          <a:xfrm>
            <a:off x="96594" y="6463225"/>
            <a:ext cx="11401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kern="1200" dirty="0">
                <a:latin typeface="+mn-lt"/>
                <a:ea typeface="+mn-ea"/>
                <a:cs typeface="+mn-cs"/>
              </a:rPr>
              <a:t>Abe et al. [Hyper-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Kamiokande</a:t>
            </a:r>
            <a:r>
              <a:rPr lang="en-US" kern="1200" dirty="0">
                <a:latin typeface="+mn-lt"/>
                <a:ea typeface="+mn-ea"/>
                <a:cs typeface="+mn-cs"/>
              </a:rPr>
              <a:t>](2018), </a:t>
            </a:r>
            <a:r>
              <a:rPr lang="en-GB" dirty="0"/>
              <a:t>Ghosh and Ohlsson (2020), </a:t>
            </a:r>
            <a:r>
              <a:rPr lang="en-GB" dirty="0" err="1"/>
              <a:t>Agarwalla</a:t>
            </a:r>
            <a:r>
              <a:rPr lang="en-GB" dirty="0"/>
              <a:t>, Kundu and Singh (2024)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309146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F92E3-70A1-18AD-754B-8495AA61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11" y="298623"/>
            <a:ext cx="1755371" cy="964911"/>
          </a:xfrm>
        </p:spPr>
        <p:txBody>
          <a:bodyPr/>
          <a:lstStyle/>
          <a:p>
            <a:r>
              <a:rPr lang="en-HR" dirty="0"/>
              <a:t>JUNO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1C7CE-D247-4BFE-3A56-66E069AE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10</a:t>
            </a:fld>
            <a:endParaRPr lang="en-HR"/>
          </a:p>
        </p:txBody>
      </p:sp>
      <p:pic>
        <p:nvPicPr>
          <p:cNvPr id="6" name="Picture 5" descr="A map of a city&#10;&#10;AI-generated content may be incorrect.">
            <a:extLst>
              <a:ext uri="{FF2B5EF4-FFF2-40B4-BE49-F238E27FC236}">
                <a16:creationId xmlns:a16="http://schemas.microsoft.com/office/drawing/2014/main" id="{9C7B8CE0-9C16-FD55-6842-F68170C5B5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789" y="20378"/>
            <a:ext cx="5232400" cy="330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C56C5-87AA-8240-9EED-1A08AFBC7AA7}"/>
              </a:ext>
            </a:extLst>
          </p:cNvPr>
          <p:cNvSpPr txBox="1"/>
          <p:nvPr/>
        </p:nvSpPr>
        <p:spPr>
          <a:xfrm>
            <a:off x="2262239" y="1062553"/>
            <a:ext cx="2605072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Liquid Scintillator, 20 kt</a:t>
            </a:r>
          </a:p>
          <a:p>
            <a:r>
              <a:rPr lang="en-HR" sz="2000" dirty="0"/>
              <a:t>53 km</a:t>
            </a:r>
          </a:p>
        </p:txBody>
      </p:sp>
      <p:pic>
        <p:nvPicPr>
          <p:cNvPr id="9" name="Picture 8" descr="A graph of sine function&#10;&#10;AI-generated content may be incorrect.">
            <a:extLst>
              <a:ext uri="{FF2B5EF4-FFF2-40B4-BE49-F238E27FC236}">
                <a16:creationId xmlns:a16="http://schemas.microsoft.com/office/drawing/2014/main" id="{F9A58773-3862-DA48-0FB7-1030E5B46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2" y="1878002"/>
            <a:ext cx="6042428" cy="4478348"/>
          </a:xfrm>
          <a:prstGeom prst="rect">
            <a:avLst/>
          </a:prstGeom>
        </p:spPr>
      </p:pic>
      <p:pic>
        <p:nvPicPr>
          <p:cNvPr id="11" name="Picture 10" descr="A graph of a normal distribution&#10;&#10;AI-generated content may be incorrect.">
            <a:extLst>
              <a:ext uri="{FF2B5EF4-FFF2-40B4-BE49-F238E27FC236}">
                <a16:creationId xmlns:a16="http://schemas.microsoft.com/office/drawing/2014/main" id="{3DC05928-B203-2DB2-B9EF-524021D08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029" y="3322378"/>
            <a:ext cx="5181600" cy="3594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A77D65-7A07-FAC5-01F7-A24CE2A31C98}"/>
              </a:ext>
            </a:extLst>
          </p:cNvPr>
          <p:cNvSpPr txBox="1"/>
          <p:nvPr/>
        </p:nvSpPr>
        <p:spPr>
          <a:xfrm>
            <a:off x="177107" y="6426609"/>
            <a:ext cx="610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An </a:t>
            </a:r>
            <a:r>
              <a:rPr lang="en-GB" i="1" dirty="0"/>
              <a:t>et al. </a:t>
            </a:r>
            <a:r>
              <a:rPr lang="en-GB" dirty="0"/>
              <a:t>[JUNO], J. Phys. G </a:t>
            </a:r>
            <a:r>
              <a:rPr lang="en-GB" b="1" dirty="0"/>
              <a:t>43</a:t>
            </a:r>
            <a:r>
              <a:rPr lang="en-GB" dirty="0"/>
              <a:t> (2016) no.3, 030401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619084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3514C-45F0-F625-77EE-20A52E61B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F4A7-4B2C-0E9F-C869-A0C1E5D98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" y="0"/>
            <a:ext cx="7840288" cy="1143635"/>
          </a:xfrm>
        </p:spPr>
        <p:txBody>
          <a:bodyPr/>
          <a:lstStyle/>
          <a:p>
            <a:r>
              <a:rPr lang="en-HR" dirty="0"/>
              <a:t>Testing a flavour symmetry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3E06E-12BE-DB6A-B82D-A4612B25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11</a:t>
            </a:fld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254558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98D4B7-14D5-297C-764B-E4BBFD1D4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DCEA2-9E18-BE9A-3AAA-49FF9EA8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" y="0"/>
            <a:ext cx="7840288" cy="1143635"/>
          </a:xfrm>
        </p:spPr>
        <p:txBody>
          <a:bodyPr/>
          <a:lstStyle/>
          <a:p>
            <a:r>
              <a:rPr lang="en-HR" dirty="0"/>
              <a:t>Testing a flavour symmetry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AEE10-C78E-D443-3EB7-7D44270D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12</a:t>
            </a:fld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16175-8244-ECFF-FE8E-A3055CB6478F}"/>
              </a:ext>
            </a:extLst>
          </p:cNvPr>
          <p:cNvSpPr txBox="1"/>
          <p:nvPr/>
        </p:nvSpPr>
        <p:spPr>
          <a:xfrm>
            <a:off x="1231734" y="1143635"/>
            <a:ext cx="1012206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Let’s consider a model which predicts the values of mixing parameters in the form of a sum rule</a:t>
            </a:r>
          </a:p>
          <a:p>
            <a:r>
              <a:rPr lang="en-GB" sz="2000" dirty="0"/>
              <a:t>A</a:t>
            </a:r>
            <a:r>
              <a:rPr lang="en-HR" sz="2000" dirty="0"/>
              <a:t>nd the sum rule depends only upon one variable: </a:t>
            </a:r>
            <a:r>
              <a:rPr lang="en-HR" sz="2000" dirty="0">
                <a:solidFill>
                  <a:schemeClr val="accent1"/>
                </a:solidFill>
              </a:rPr>
              <a:t>One parameter model </a:t>
            </a:r>
          </a:p>
        </p:txBody>
      </p:sp>
    </p:spTree>
    <p:extLst>
      <p:ext uri="{BB962C8B-B14F-4D97-AF65-F5344CB8AC3E}">
        <p14:creationId xmlns:p14="http://schemas.microsoft.com/office/powerpoint/2010/main" val="185882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7210B-1782-2C4B-6F8A-9A619191C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" y="0"/>
            <a:ext cx="7840288" cy="1143635"/>
          </a:xfrm>
        </p:spPr>
        <p:txBody>
          <a:bodyPr/>
          <a:lstStyle/>
          <a:p>
            <a:r>
              <a:rPr lang="en-HR" dirty="0"/>
              <a:t>Testing a flavour symmetry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3EE6A-6CAF-2111-ED33-A3CDB8E0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13</a:t>
            </a:fld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499E94-058E-CD9A-4515-E8E526ACCF51}"/>
              </a:ext>
            </a:extLst>
          </p:cNvPr>
          <p:cNvSpPr txBox="1"/>
          <p:nvPr/>
        </p:nvSpPr>
        <p:spPr>
          <a:xfrm>
            <a:off x="1231734" y="1143635"/>
            <a:ext cx="1012206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Let’s consider a model which predicts the values of mixing parameters in the form of a sum rule</a:t>
            </a:r>
          </a:p>
          <a:p>
            <a:r>
              <a:rPr lang="en-GB" sz="2000" dirty="0"/>
              <a:t>A</a:t>
            </a:r>
            <a:r>
              <a:rPr lang="en-HR" sz="2000" dirty="0"/>
              <a:t>nd the sum rule depends only upon one variable: </a:t>
            </a:r>
            <a:r>
              <a:rPr lang="en-HR" sz="2000" dirty="0">
                <a:solidFill>
                  <a:schemeClr val="accent1"/>
                </a:solidFill>
              </a:rPr>
              <a:t>One parameter model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24BE2A-2B68-A549-0004-420EE8335909}"/>
              </a:ext>
            </a:extLst>
          </p:cNvPr>
          <p:cNvSpPr txBox="1"/>
          <p:nvPr/>
        </p:nvSpPr>
        <p:spPr>
          <a:xfrm>
            <a:off x="141085" y="2045082"/>
            <a:ext cx="642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For example: </a:t>
            </a:r>
            <a:r>
              <a:rPr lang="en-GB" dirty="0" err="1">
                <a:solidFill>
                  <a:srgbClr val="FF0000"/>
                </a:solidFill>
              </a:rPr>
              <a:t>Feruglio</a:t>
            </a:r>
            <a:r>
              <a:rPr lang="en-GB" dirty="0">
                <a:solidFill>
                  <a:srgbClr val="FF0000"/>
                </a:solidFill>
              </a:rPr>
              <a:t>, Hagedorn and Ziegler JHEP 07 (2013) 027</a:t>
            </a:r>
            <a:endParaRPr lang="en-HR" dirty="0">
              <a:solidFill>
                <a:srgbClr val="FF0000"/>
              </a:solidFill>
            </a:endParaRPr>
          </a:p>
        </p:txBody>
      </p:sp>
      <p:pic>
        <p:nvPicPr>
          <p:cNvPr id="8" name="Picture 7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6195F201-853F-3C1F-87DA-55205D90D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5" y="2783145"/>
            <a:ext cx="77216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9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B026F-BA58-2B5A-4521-7B7AE821A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B6CE-0401-CD18-7657-B19CBE6C4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" y="0"/>
            <a:ext cx="7840288" cy="1143635"/>
          </a:xfrm>
        </p:spPr>
        <p:txBody>
          <a:bodyPr/>
          <a:lstStyle/>
          <a:p>
            <a:r>
              <a:rPr lang="en-HR" dirty="0"/>
              <a:t>Testing a flavour symmetry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C2F93-64B5-5BEF-832B-61AB889C9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14</a:t>
            </a:fld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C6D8E2-6D7C-F5F4-8188-0B321CEB05C8}"/>
              </a:ext>
            </a:extLst>
          </p:cNvPr>
          <p:cNvSpPr txBox="1"/>
          <p:nvPr/>
        </p:nvSpPr>
        <p:spPr>
          <a:xfrm>
            <a:off x="1231734" y="1143635"/>
            <a:ext cx="1012206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Let’s consider a model which predicts the values of mixing parameters in the form of a sum rule</a:t>
            </a:r>
          </a:p>
          <a:p>
            <a:r>
              <a:rPr lang="en-GB" sz="2000" dirty="0"/>
              <a:t>A</a:t>
            </a:r>
            <a:r>
              <a:rPr lang="en-HR" sz="2000" dirty="0"/>
              <a:t>nd the sum rule depends only upon one variable: </a:t>
            </a:r>
            <a:r>
              <a:rPr lang="en-HR" sz="2000" dirty="0">
                <a:solidFill>
                  <a:schemeClr val="accent1"/>
                </a:solidFill>
              </a:rPr>
              <a:t>One parameter model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F33195-5E1F-F040-3DDA-962DB9F8E76C}"/>
              </a:ext>
            </a:extLst>
          </p:cNvPr>
          <p:cNvSpPr txBox="1"/>
          <p:nvPr/>
        </p:nvSpPr>
        <p:spPr>
          <a:xfrm>
            <a:off x="141085" y="2045082"/>
            <a:ext cx="642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For example: </a:t>
            </a:r>
            <a:r>
              <a:rPr lang="en-GB" dirty="0" err="1">
                <a:solidFill>
                  <a:srgbClr val="FF0000"/>
                </a:solidFill>
              </a:rPr>
              <a:t>Feruglio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 </a:t>
            </a:r>
            <a:r>
              <a:rPr lang="en-GB" dirty="0">
                <a:solidFill>
                  <a:srgbClr val="FF0000"/>
                </a:solidFill>
              </a:rPr>
              <a:t>Hagedorn and Ziegler JHEP 07 (2013) 027</a:t>
            </a:r>
            <a:endParaRPr lang="en-HR" dirty="0">
              <a:solidFill>
                <a:srgbClr val="FF0000"/>
              </a:solidFill>
            </a:endParaRPr>
          </a:p>
        </p:txBody>
      </p:sp>
      <p:pic>
        <p:nvPicPr>
          <p:cNvPr id="8" name="Picture 7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18432F0F-B104-C121-FF94-30A5D5BA1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5" y="2783145"/>
            <a:ext cx="7721600" cy="311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1E2E11-8493-C3D3-0955-5078242EB350}"/>
                  </a:ext>
                </a:extLst>
              </p:cNvPr>
              <p:cNvSpPr txBox="1"/>
              <p:nvPr/>
            </p:nvSpPr>
            <p:spPr>
              <a:xfrm>
                <a:off x="7794798" y="2170666"/>
                <a:ext cx="4073808" cy="92333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HR" dirty="0"/>
                  <a:t>Step1: Find a value of </a:t>
                </a:r>
                <a14:m>
                  <m:oMath xmlns:m="http://schemas.openxmlformats.org/officeDocument/2006/math">
                    <m:r>
                      <a:rPr lang="en-H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HR" dirty="0"/>
                  <a:t> which gives</a:t>
                </a:r>
              </a:p>
              <a:p>
                <a:r>
                  <a:rPr lang="en-GB" dirty="0"/>
                  <a:t>t</a:t>
                </a:r>
                <a:r>
                  <a:rPr lang="en-HR" dirty="0"/>
                  <a:t>he values of mixing parameters</a:t>
                </a:r>
              </a:p>
              <a:p>
                <a:r>
                  <a:rPr lang="en-GB" dirty="0"/>
                  <a:t>C</a:t>
                </a:r>
                <a:r>
                  <a:rPr lang="en-HR" dirty="0"/>
                  <a:t>onsistent with their experimental values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51E2E11-8493-C3D3-0955-5078242EB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798" y="2170666"/>
                <a:ext cx="4073808" cy="923330"/>
              </a:xfrm>
              <a:prstGeom prst="rect">
                <a:avLst/>
              </a:prstGeom>
              <a:blipFill>
                <a:blip r:embed="rId3"/>
                <a:stretch>
                  <a:fillRect l="-923" t="-1299" b="-649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863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E76A8-69F2-9AEF-8E7D-0CA3D914C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FC95C-10BE-BD43-31E5-1FCB501DF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" y="0"/>
            <a:ext cx="7840288" cy="1143635"/>
          </a:xfrm>
        </p:spPr>
        <p:txBody>
          <a:bodyPr/>
          <a:lstStyle/>
          <a:p>
            <a:r>
              <a:rPr lang="en-HR" dirty="0"/>
              <a:t>Testing a flavour symmetry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6C3BF-1FAD-30E2-AEE0-197DC395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15</a:t>
            </a:fld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7E9BAC-B82E-26EB-CEE2-12A7F375E1DD}"/>
              </a:ext>
            </a:extLst>
          </p:cNvPr>
          <p:cNvSpPr txBox="1"/>
          <p:nvPr/>
        </p:nvSpPr>
        <p:spPr>
          <a:xfrm>
            <a:off x="1231734" y="1143635"/>
            <a:ext cx="1012206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Let’s consider a model which predicts the values of mixing parameters in the form of a sum rule</a:t>
            </a:r>
          </a:p>
          <a:p>
            <a:r>
              <a:rPr lang="en-GB" sz="2000" dirty="0"/>
              <a:t>A</a:t>
            </a:r>
            <a:r>
              <a:rPr lang="en-HR" sz="2000" dirty="0"/>
              <a:t>nd the sum rule depends only upon one variable: </a:t>
            </a:r>
            <a:r>
              <a:rPr lang="en-HR" sz="2000" dirty="0">
                <a:solidFill>
                  <a:schemeClr val="accent1"/>
                </a:solidFill>
              </a:rPr>
              <a:t>One parameter model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AD7A6A-DDD6-8038-BB0A-330AC6E9F4DC}"/>
              </a:ext>
            </a:extLst>
          </p:cNvPr>
          <p:cNvSpPr txBox="1"/>
          <p:nvPr/>
        </p:nvSpPr>
        <p:spPr>
          <a:xfrm>
            <a:off x="141085" y="2045082"/>
            <a:ext cx="642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For example: </a:t>
            </a:r>
            <a:r>
              <a:rPr lang="en-GB" dirty="0" err="1">
                <a:solidFill>
                  <a:srgbClr val="FF0000"/>
                </a:solidFill>
              </a:rPr>
              <a:t>Feruglio</a:t>
            </a:r>
            <a:r>
              <a:rPr lang="en-GB" dirty="0">
                <a:solidFill>
                  <a:srgbClr val="FF0000"/>
                </a:solidFill>
              </a:rPr>
              <a:t>, Hagedorn and Ziegler JHEP 07 (2013) 027</a:t>
            </a:r>
            <a:endParaRPr lang="en-HR" dirty="0">
              <a:solidFill>
                <a:srgbClr val="FF0000"/>
              </a:solidFill>
            </a:endParaRPr>
          </a:p>
        </p:txBody>
      </p:sp>
      <p:pic>
        <p:nvPicPr>
          <p:cNvPr id="8" name="Picture 7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DF54AD41-CCC5-9659-79C3-785FC4CB0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5" y="2783145"/>
            <a:ext cx="7721600" cy="311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2C1E11-2268-05A9-062F-427816251A3F}"/>
                  </a:ext>
                </a:extLst>
              </p:cNvPr>
              <p:cNvSpPr txBox="1"/>
              <p:nvPr/>
            </p:nvSpPr>
            <p:spPr>
              <a:xfrm>
                <a:off x="7794798" y="2170666"/>
                <a:ext cx="4073808" cy="92333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HR" dirty="0"/>
                  <a:t>Step1: Find a value of </a:t>
                </a:r>
                <a14:m>
                  <m:oMath xmlns:m="http://schemas.openxmlformats.org/officeDocument/2006/math">
                    <m:r>
                      <a:rPr lang="en-H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HR" dirty="0"/>
                  <a:t> which gives</a:t>
                </a:r>
              </a:p>
              <a:p>
                <a:r>
                  <a:rPr lang="en-GB" dirty="0"/>
                  <a:t>t</a:t>
                </a:r>
                <a:r>
                  <a:rPr lang="en-HR" dirty="0"/>
                  <a:t>he values of mixing parameters</a:t>
                </a:r>
              </a:p>
              <a:p>
                <a:r>
                  <a:rPr lang="en-GB" dirty="0"/>
                  <a:t>C</a:t>
                </a:r>
                <a:r>
                  <a:rPr lang="en-HR" dirty="0"/>
                  <a:t>onsistent with their experimental values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2C1E11-2268-05A9-062F-42781625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798" y="2170666"/>
                <a:ext cx="4073808" cy="923330"/>
              </a:xfrm>
              <a:prstGeom prst="rect">
                <a:avLst/>
              </a:prstGeom>
              <a:blipFill>
                <a:blip r:embed="rId3"/>
                <a:stretch>
                  <a:fillRect l="-923" t="-1299" b="-649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944A1E-EC4F-69E5-E771-6E98609CC55C}"/>
                  </a:ext>
                </a:extLst>
              </p:cNvPr>
              <p:cNvSpPr txBox="1"/>
              <p:nvPr/>
            </p:nvSpPr>
            <p:spPr>
              <a:xfrm>
                <a:off x="7597833" y="3425309"/>
                <a:ext cx="411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R" dirty="0"/>
                  <a:t>To do that define a </a:t>
                </a:r>
                <a14:m>
                  <m:oMath xmlns:m="http://schemas.openxmlformats.org/officeDocument/2006/math">
                    <m:r>
                      <a:rPr lang="en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HR" baseline="30000" dirty="0"/>
                  <a:t>2</a:t>
                </a:r>
                <a:r>
                  <a:rPr lang="en-HR" dirty="0"/>
                  <a:t> = (data – model)</a:t>
                </a:r>
                <a:r>
                  <a:rPr lang="en-HR" baseline="30000" dirty="0"/>
                  <a:t>2</a:t>
                </a:r>
                <a:r>
                  <a:rPr lang="en-HR" dirty="0"/>
                  <a:t>/</a:t>
                </a:r>
                <a14:m>
                  <m:oMath xmlns:m="http://schemas.openxmlformats.org/officeDocument/2006/math">
                    <m:r>
                      <a:rPr lang="en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944A1E-EC4F-69E5-E771-6E98609CC5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33" y="3425309"/>
                <a:ext cx="4115935" cy="369332"/>
              </a:xfrm>
              <a:prstGeom prst="rect">
                <a:avLst/>
              </a:prstGeom>
              <a:blipFill>
                <a:blip r:embed="rId4"/>
                <a:stretch>
                  <a:fillRect l="-1231" t="-6667" b="-26667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219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FDB9AE-1B6F-F6E4-CBAC-3954C4A8A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CE5D0-723E-7F24-2CF2-43EB610C4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63" y="0"/>
            <a:ext cx="7840288" cy="1143635"/>
          </a:xfrm>
        </p:spPr>
        <p:txBody>
          <a:bodyPr/>
          <a:lstStyle/>
          <a:p>
            <a:r>
              <a:rPr lang="en-HR" dirty="0"/>
              <a:t>Testing a flavour symmetry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FFDD7-CD72-E3C8-DCD5-B33BAE39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16</a:t>
            </a:fld>
            <a:endParaRPr lang="en-HR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EF2EE-BB33-D90A-5C7B-A44BB7B17D9B}"/>
              </a:ext>
            </a:extLst>
          </p:cNvPr>
          <p:cNvSpPr txBox="1"/>
          <p:nvPr/>
        </p:nvSpPr>
        <p:spPr>
          <a:xfrm>
            <a:off x="1231734" y="1143635"/>
            <a:ext cx="10122066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Let’s consider a model which predicts the values of mixing parameters in the form of a sum rule</a:t>
            </a:r>
          </a:p>
          <a:p>
            <a:r>
              <a:rPr lang="en-GB" sz="2000" dirty="0"/>
              <a:t>A</a:t>
            </a:r>
            <a:r>
              <a:rPr lang="en-HR" sz="2000" dirty="0"/>
              <a:t>nd the sum rule depends only upon one variable: </a:t>
            </a:r>
            <a:r>
              <a:rPr lang="en-HR" sz="2000" dirty="0">
                <a:solidFill>
                  <a:schemeClr val="accent1"/>
                </a:solidFill>
              </a:rPr>
              <a:t>One parameter model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52C8D1-AA98-C0BB-65E7-DCE3FA5D9D7F}"/>
              </a:ext>
            </a:extLst>
          </p:cNvPr>
          <p:cNvSpPr txBox="1"/>
          <p:nvPr/>
        </p:nvSpPr>
        <p:spPr>
          <a:xfrm>
            <a:off x="141085" y="2045082"/>
            <a:ext cx="6424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For example: </a:t>
            </a:r>
            <a:r>
              <a:rPr lang="en-GB" dirty="0" err="1">
                <a:solidFill>
                  <a:srgbClr val="FF0000"/>
                </a:solidFill>
              </a:rPr>
              <a:t>Feruglio</a:t>
            </a:r>
            <a:r>
              <a:rPr lang="en-GB" dirty="0">
                <a:solidFill>
                  <a:srgbClr val="FF0000"/>
                </a:solidFill>
              </a:rPr>
              <a:t>, Hagedorn and Ziegler JHEP 07 (2013) 027</a:t>
            </a:r>
            <a:endParaRPr lang="en-HR" dirty="0">
              <a:solidFill>
                <a:srgbClr val="FF0000"/>
              </a:solidFill>
            </a:endParaRPr>
          </a:p>
        </p:txBody>
      </p:sp>
      <p:pic>
        <p:nvPicPr>
          <p:cNvPr id="8" name="Picture 7" descr="A math equations and formulas&#10;&#10;AI-generated content may be incorrect.">
            <a:extLst>
              <a:ext uri="{FF2B5EF4-FFF2-40B4-BE49-F238E27FC236}">
                <a16:creationId xmlns:a16="http://schemas.microsoft.com/office/drawing/2014/main" id="{FFF6B18B-A3EF-7F44-4876-571BB48EC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85" y="2783145"/>
            <a:ext cx="7721600" cy="3111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A52542-966B-3455-36B1-28E984A819C1}"/>
                  </a:ext>
                </a:extLst>
              </p:cNvPr>
              <p:cNvSpPr txBox="1"/>
              <p:nvPr/>
            </p:nvSpPr>
            <p:spPr>
              <a:xfrm>
                <a:off x="7794798" y="2170666"/>
                <a:ext cx="4073808" cy="92333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HR" dirty="0"/>
                  <a:t>Step1: Find a value of </a:t>
                </a:r>
                <a14:m>
                  <m:oMath xmlns:m="http://schemas.openxmlformats.org/officeDocument/2006/math">
                    <m:r>
                      <a:rPr lang="en-HR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HR" dirty="0"/>
                  <a:t> which gives</a:t>
                </a:r>
              </a:p>
              <a:p>
                <a:r>
                  <a:rPr lang="en-GB" dirty="0"/>
                  <a:t>t</a:t>
                </a:r>
                <a:r>
                  <a:rPr lang="en-HR" dirty="0"/>
                  <a:t>he values of mixing parameters</a:t>
                </a:r>
              </a:p>
              <a:p>
                <a:r>
                  <a:rPr lang="en-GB" dirty="0"/>
                  <a:t>C</a:t>
                </a:r>
                <a:r>
                  <a:rPr lang="en-HR" dirty="0"/>
                  <a:t>onsistent with their experimental values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A52542-966B-3455-36B1-28E984A81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4798" y="2170666"/>
                <a:ext cx="4073808" cy="923330"/>
              </a:xfrm>
              <a:prstGeom prst="rect">
                <a:avLst/>
              </a:prstGeom>
              <a:blipFill>
                <a:blip r:embed="rId3"/>
                <a:stretch>
                  <a:fillRect l="-923" t="-1299" b="-649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1F8094-3F9B-D844-239E-DD6569FFF2FC}"/>
                  </a:ext>
                </a:extLst>
              </p:cNvPr>
              <p:cNvSpPr txBox="1"/>
              <p:nvPr/>
            </p:nvSpPr>
            <p:spPr>
              <a:xfrm>
                <a:off x="7597833" y="3425309"/>
                <a:ext cx="41159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R" dirty="0"/>
                  <a:t>To do that define a </a:t>
                </a:r>
                <a14:m>
                  <m:oMath xmlns:m="http://schemas.openxmlformats.org/officeDocument/2006/math">
                    <m:r>
                      <a:rPr lang="en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HR" baseline="30000" dirty="0"/>
                  <a:t>2</a:t>
                </a:r>
                <a:r>
                  <a:rPr lang="en-HR" dirty="0"/>
                  <a:t> = (data – model)</a:t>
                </a:r>
                <a:r>
                  <a:rPr lang="en-HR" baseline="30000" dirty="0"/>
                  <a:t>2</a:t>
                </a:r>
                <a:r>
                  <a:rPr lang="en-HR" dirty="0"/>
                  <a:t>/</a:t>
                </a:r>
                <a14:m>
                  <m:oMath xmlns:m="http://schemas.openxmlformats.org/officeDocument/2006/math">
                    <m:r>
                      <a:rPr lang="en-H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endParaRPr lang="en-HR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1F8094-3F9B-D844-239E-DD6569FFF2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33" y="3425309"/>
                <a:ext cx="4115935" cy="369332"/>
              </a:xfrm>
              <a:prstGeom prst="rect">
                <a:avLst/>
              </a:prstGeom>
              <a:blipFill>
                <a:blip r:embed="rId4"/>
                <a:stretch>
                  <a:fillRect l="-1231" t="-6667" b="-26667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9B50715-C755-8997-FFC7-C2D60AD34E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81840" y="4128611"/>
              <a:ext cx="2571960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68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811861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  <a:gridCol w="742931">
                      <a:extLst>
                        <a:ext uri="{9D8B030D-6E8A-4147-A177-3AD203B41FA5}">
                          <a16:colId xmlns:a16="http://schemas.microsoft.com/office/drawing/2014/main" val="4134863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HR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oMath>
                          </a14:m>
                          <a:r>
                            <a:rPr lang="en-HR" sz="2000" baseline="30000" dirty="0"/>
                            <a:t>o</a:t>
                          </a:r>
                          <a:r>
                            <a:rPr lang="en-HR" sz="20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H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oMath>
                          </a14:m>
                          <a:r>
                            <a:rPr lang="en-HR" sz="2000" baseline="30000" dirty="0"/>
                            <a:t>2</a:t>
                          </a:r>
                          <a:endParaRPr lang="en-H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12.6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169.5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8.91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15.0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7.28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165.2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36.8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>
                <a:extLst>
                  <a:ext uri="{FF2B5EF4-FFF2-40B4-BE49-F238E27FC236}">
                    <a16:creationId xmlns:a16="http://schemas.microsoft.com/office/drawing/2014/main" id="{49B50715-C755-8997-FFC7-C2D60AD34E45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781840" y="4128611"/>
              <a:ext cx="2571960" cy="1981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17168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811861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  <a:gridCol w="742931">
                      <a:extLst>
                        <a:ext uri="{9D8B030D-6E8A-4147-A177-3AD203B41FA5}">
                          <a16:colId xmlns:a16="http://schemas.microsoft.com/office/drawing/2014/main" val="413486315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5"/>
                          <a:stretch>
                            <a:fillRect l="-126563" t="-9677" r="-96875" b="-4322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5"/>
                          <a:stretch>
                            <a:fillRect l="-245763" t="-9677" r="-5085" b="-4322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12.6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II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169.5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8.91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IV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15.0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7.28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165.2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36.8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836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BCA0A-6C59-FDAE-5701-36FF5082A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24" y="185398"/>
            <a:ext cx="5480079" cy="1011635"/>
          </a:xfrm>
        </p:spPr>
        <p:txBody>
          <a:bodyPr>
            <a:normAutofit fontScale="90000"/>
          </a:bodyPr>
          <a:lstStyle/>
          <a:p>
            <a:r>
              <a:rPr lang="en-HR" dirty="0"/>
              <a:t>Full set of one parameter</a:t>
            </a:r>
            <a:br>
              <a:rPr lang="en-HR" dirty="0"/>
            </a:br>
            <a:r>
              <a:rPr lang="en-HR" dirty="0"/>
              <a:t> models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B9FA8-EFD9-881F-953F-0E1BC941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17</a:t>
            </a:fld>
            <a:endParaRPr lang="en-HR"/>
          </a:p>
        </p:txBody>
      </p:sp>
      <p:pic>
        <p:nvPicPr>
          <p:cNvPr id="7" name="Picture 6" descr="A black letter on a white background&#10;&#10;AI-generated content may be incorrect.">
            <a:extLst>
              <a:ext uri="{FF2B5EF4-FFF2-40B4-BE49-F238E27FC236}">
                <a16:creationId xmlns:a16="http://schemas.microsoft.com/office/drawing/2014/main" id="{FE9BF130-99F3-872C-9E81-25A1951C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80" y="2006657"/>
            <a:ext cx="2324100" cy="457200"/>
          </a:xfrm>
          <a:prstGeom prst="rect">
            <a:avLst/>
          </a:prstGeom>
        </p:spPr>
      </p:pic>
      <p:pic>
        <p:nvPicPr>
          <p:cNvPr id="9" name="Picture 8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4C2A7A79-3B3D-37B4-1FC8-F0E19ACF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07" y="2957021"/>
            <a:ext cx="4942609" cy="2870200"/>
          </a:xfrm>
          <a:prstGeom prst="rect">
            <a:avLst/>
          </a:prstGeom>
        </p:spPr>
      </p:pic>
      <p:pic>
        <p:nvPicPr>
          <p:cNvPr id="11" name="Picture 10" descr="A table with mathematical equations&#10;&#10;AI-generated content may be incorrect.">
            <a:extLst>
              <a:ext uri="{FF2B5EF4-FFF2-40B4-BE49-F238E27FC236}">
                <a16:creationId xmlns:a16="http://schemas.microsoft.com/office/drawing/2014/main" id="{5BABA782-4B2C-0624-E267-5086A58FCE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252585"/>
            <a:ext cx="6629400" cy="6108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2E7946-44FD-884C-235D-82C1B90E4687}"/>
              </a:ext>
            </a:extLst>
          </p:cNvPr>
          <p:cNvSpPr txBox="1"/>
          <p:nvPr/>
        </p:nvSpPr>
        <p:spPr>
          <a:xfrm>
            <a:off x="71524" y="6356350"/>
            <a:ext cx="76906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FF0000"/>
                </a:solidFill>
              </a:rPr>
              <a:t>Feruglio</a:t>
            </a:r>
            <a:r>
              <a:rPr lang="en-GB" dirty="0">
                <a:solidFill>
                  <a:srgbClr val="FF0000"/>
                </a:solidFill>
              </a:rPr>
              <a:t>, Hagedorn and Ziegler JHEP 07 (2013) 027, Li and Ding, JHEP 05 (2015)</a:t>
            </a:r>
            <a:endParaRPr lang="en-H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BD71C-64D4-EC81-9C86-80B59227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8" y="168934"/>
            <a:ext cx="2703022" cy="848533"/>
          </a:xfrm>
        </p:spPr>
        <p:txBody>
          <a:bodyPr/>
          <a:lstStyle/>
          <a:p>
            <a:r>
              <a:rPr lang="en-HR" dirty="0"/>
              <a:t>Step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D6CDA-5C79-A53A-CD30-6A4E3D48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18</a:t>
            </a:fld>
            <a:endParaRPr lang="en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C23197-3EB3-3796-E3E7-914EFB29360E}"/>
                  </a:ext>
                </a:extLst>
              </p:cNvPr>
              <p:cNvSpPr txBox="1"/>
              <p:nvPr/>
            </p:nvSpPr>
            <p:spPr>
              <a:xfrm>
                <a:off x="3061289" y="301946"/>
                <a:ext cx="9023945" cy="646331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HR" dirty="0"/>
                  <a:t>Step2: List all the models according to the value of the </a:t>
                </a:r>
                <a14:m>
                  <m:oMath xmlns:m="http://schemas.openxmlformats.org/officeDocument/2006/math">
                    <m:r>
                      <a:rPr lang="en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HR" baseline="30000" dirty="0"/>
                  <a:t>2</a:t>
                </a:r>
                <a:r>
                  <a:rPr lang="en-HR" dirty="0"/>
                  <a:t> and reject the ones which have very </a:t>
                </a:r>
              </a:p>
              <a:p>
                <a:r>
                  <a:rPr lang="en-HR" dirty="0"/>
                  <a:t>high values of </a:t>
                </a:r>
                <a14:m>
                  <m:oMath xmlns:m="http://schemas.openxmlformats.org/officeDocument/2006/math">
                    <m:r>
                      <a:rPr lang="en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HR" baseline="30000" dirty="0"/>
                  <a:t>2</a:t>
                </a:r>
                <a:r>
                  <a:rPr lang="en-HR" dirty="0"/>
                  <a:t> :  This excludes the models with respect to the current data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9C23197-3EB3-3796-E3E7-914EFB2936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289" y="301946"/>
                <a:ext cx="9023945" cy="646331"/>
              </a:xfrm>
              <a:prstGeom prst="rect">
                <a:avLst/>
              </a:prstGeom>
              <a:blipFill>
                <a:blip r:embed="rId2"/>
                <a:stretch>
                  <a:fillRect l="-280" t="-1818" b="-10909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table of numbers with different colors&#10;&#10;AI-generated content may be incorrect.">
            <a:extLst>
              <a:ext uri="{FF2B5EF4-FFF2-40B4-BE49-F238E27FC236}">
                <a16:creationId xmlns:a16="http://schemas.microsoft.com/office/drawing/2014/main" id="{F66CCD50-513D-7496-E5B7-F8C0B619D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8" y="1298904"/>
            <a:ext cx="3977797" cy="5422572"/>
          </a:xfrm>
          <a:prstGeom prst="rect">
            <a:avLst/>
          </a:prstGeom>
        </p:spPr>
      </p:pic>
      <p:pic>
        <p:nvPicPr>
          <p:cNvPr id="9" name="Picture 8" descr="A graph of a graph with a white square with a black star and a star&#10;&#10;AI-generated content may be incorrect.">
            <a:extLst>
              <a:ext uri="{FF2B5EF4-FFF2-40B4-BE49-F238E27FC236}">
                <a16:creationId xmlns:a16="http://schemas.microsoft.com/office/drawing/2014/main" id="{52414CFA-BE9A-C2CA-D76F-29E23DE32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369" y="1113000"/>
            <a:ext cx="5905311" cy="492109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8A1CC-2D02-9952-7690-AF22BFF0E265}"/>
              </a:ext>
            </a:extLst>
          </p:cNvPr>
          <p:cNvSpPr txBox="1"/>
          <p:nvPr/>
        </p:nvSpPr>
        <p:spPr>
          <a:xfrm>
            <a:off x="5256507" y="6089016"/>
            <a:ext cx="5383782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dirty="0"/>
              <a:t>The Models 1.6 – 1.11 are excluded for further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4004E-DFEA-4059-9C5C-DA4FE5250B1E}"/>
              </a:ext>
            </a:extLst>
          </p:cNvPr>
          <p:cNvSpPr txBox="1"/>
          <p:nvPr/>
        </p:nvSpPr>
        <p:spPr>
          <a:xfrm>
            <a:off x="5235634" y="6518380"/>
            <a:ext cx="6118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/>
              <a:t>Blennow</a:t>
            </a:r>
            <a:r>
              <a:rPr lang="en-GB" dirty="0"/>
              <a:t>, MG, Ohlsson and Titov, JHEP </a:t>
            </a:r>
            <a:r>
              <a:rPr lang="en-GB" b="1" dirty="0"/>
              <a:t>07</a:t>
            </a:r>
            <a:r>
              <a:rPr lang="en-GB" dirty="0"/>
              <a:t> (2020), 014</a:t>
            </a:r>
          </a:p>
        </p:txBody>
      </p:sp>
    </p:spTree>
    <p:extLst>
      <p:ext uri="{BB962C8B-B14F-4D97-AF65-F5344CB8AC3E}">
        <p14:creationId xmlns:p14="http://schemas.microsoft.com/office/powerpoint/2010/main" val="414147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7743C-5834-D5C4-3C92-6F4169E54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R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06C61-8DC4-338A-CF8E-926B98EB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6" y="1507331"/>
            <a:ext cx="10873049" cy="5032376"/>
          </a:xfrm>
        </p:spPr>
        <p:txBody>
          <a:bodyPr>
            <a:normAutofit/>
          </a:bodyPr>
          <a:lstStyle/>
          <a:p>
            <a:r>
              <a:rPr lang="en-HR" dirty="0"/>
              <a:t>Neutrino Experiments: with a focus on ESSnuSB</a:t>
            </a:r>
          </a:p>
          <a:p>
            <a:pPr marL="0" indent="0">
              <a:buNone/>
            </a:pPr>
            <a:r>
              <a:rPr lang="en-HR" dirty="0">
                <a:solidFill>
                  <a:srgbClr val="FF0000"/>
                </a:solidFill>
              </a:rPr>
              <a:t>  </a:t>
            </a:r>
            <a:r>
              <a:rPr lang="en-GB" dirty="0" err="1">
                <a:solidFill>
                  <a:srgbClr val="FF0000"/>
                </a:solidFill>
              </a:rPr>
              <a:t>Alekou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GB" i="1" dirty="0">
                <a:solidFill>
                  <a:srgbClr val="FF0000"/>
                </a:solidFill>
              </a:rPr>
              <a:t>et al. </a:t>
            </a:r>
            <a:r>
              <a:rPr lang="en-GB" dirty="0">
                <a:solidFill>
                  <a:srgbClr val="FF0000"/>
                </a:solidFill>
              </a:rPr>
              <a:t>[</a:t>
            </a:r>
            <a:r>
              <a:rPr lang="en-GB" dirty="0" err="1">
                <a:solidFill>
                  <a:srgbClr val="FF0000"/>
                </a:solidFill>
              </a:rPr>
              <a:t>ESSnuSB</a:t>
            </a:r>
            <a:r>
              <a:rPr lang="en-GB" dirty="0">
                <a:solidFill>
                  <a:srgbClr val="FF0000"/>
                </a:solidFill>
              </a:rPr>
              <a:t>] Eur. Phys. J. ST </a:t>
            </a:r>
            <a:r>
              <a:rPr lang="en-GB" b="1" dirty="0">
                <a:solidFill>
                  <a:srgbClr val="FF0000"/>
                </a:solidFill>
              </a:rPr>
              <a:t>231</a:t>
            </a:r>
            <a:r>
              <a:rPr lang="en-GB" dirty="0">
                <a:solidFill>
                  <a:srgbClr val="FF0000"/>
                </a:solidFill>
              </a:rPr>
              <a:t> (2022), 3779-3955</a:t>
            </a:r>
          </a:p>
          <a:p>
            <a:pPr marL="0" indent="0">
              <a:buNone/>
            </a:pPr>
            <a:endParaRPr lang="en-HR" dirty="0">
              <a:solidFill>
                <a:srgbClr val="FF0000"/>
              </a:solidFill>
            </a:endParaRPr>
          </a:p>
          <a:p>
            <a:r>
              <a:rPr lang="en-HR" dirty="0"/>
              <a:t>Testing a set of flavour symmetry models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Blennow</a:t>
            </a:r>
            <a:r>
              <a:rPr lang="en-GB" dirty="0">
                <a:solidFill>
                  <a:srgbClr val="FF0000"/>
                </a:solidFill>
              </a:rPr>
              <a:t>, MG, Ohlsson and Titov, JHEP </a:t>
            </a:r>
            <a:r>
              <a:rPr lang="en-GB" b="1" dirty="0">
                <a:solidFill>
                  <a:srgbClr val="FF0000"/>
                </a:solidFill>
              </a:rPr>
              <a:t>07</a:t>
            </a:r>
            <a:r>
              <a:rPr lang="en-GB" dirty="0">
                <a:solidFill>
                  <a:srgbClr val="FF0000"/>
                </a:solidFill>
              </a:rPr>
              <a:t> (2020), 014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Blennow</a:t>
            </a:r>
            <a:r>
              <a:rPr lang="en-GB" dirty="0">
                <a:solidFill>
                  <a:srgbClr val="FF0000"/>
                </a:solidFill>
              </a:rPr>
              <a:t>, MG, Ohlsson and Titov, Phys. Rev. D </a:t>
            </a:r>
            <a:r>
              <a:rPr lang="en-GB" b="1" dirty="0">
                <a:solidFill>
                  <a:srgbClr val="FF0000"/>
                </a:solidFill>
              </a:rPr>
              <a:t>102</a:t>
            </a:r>
            <a:r>
              <a:rPr lang="en-GB" dirty="0">
                <a:solidFill>
                  <a:srgbClr val="FF0000"/>
                </a:solidFill>
              </a:rPr>
              <a:t> (2020), 115004</a:t>
            </a:r>
          </a:p>
          <a:p>
            <a:pPr marL="0" indent="0">
              <a:buNone/>
            </a:pPr>
            <a:endParaRPr lang="en-HR" dirty="0">
              <a:solidFill>
                <a:srgbClr val="FF0000"/>
              </a:solidFill>
            </a:endParaRPr>
          </a:p>
          <a:p>
            <a:r>
              <a:rPr lang="en-HR" dirty="0"/>
              <a:t>Testing a set of modular symmetry models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Mishra, Behera, Panda, MG and Mohanta, JHEP </a:t>
            </a:r>
            <a:r>
              <a:rPr lang="en-GB" b="1" dirty="0">
                <a:solidFill>
                  <a:srgbClr val="FF0000"/>
                </a:solidFill>
              </a:rPr>
              <a:t>09</a:t>
            </a:r>
            <a:r>
              <a:rPr lang="en-GB" dirty="0">
                <a:solidFill>
                  <a:srgbClr val="FF0000"/>
                </a:solidFill>
              </a:rPr>
              <a:t> (2023), 144</a:t>
            </a:r>
            <a:endParaRPr lang="en-HR" dirty="0">
              <a:solidFill>
                <a:srgbClr val="FF0000"/>
              </a:solidFill>
            </a:endParaRPr>
          </a:p>
          <a:p>
            <a:endParaRPr lang="en-HR" dirty="0"/>
          </a:p>
          <a:p>
            <a:pPr marL="0" indent="0">
              <a:buNone/>
            </a:pPr>
            <a:endParaRPr lang="en-HR" dirty="0"/>
          </a:p>
          <a:p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AD3B27-3EBA-FFDD-31C4-69ACB80D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575885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C11D4-D6FF-C533-9CEB-2B347149F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4" y="78374"/>
            <a:ext cx="2852651" cy="881784"/>
          </a:xfrm>
        </p:spPr>
        <p:txBody>
          <a:bodyPr/>
          <a:lstStyle/>
          <a:p>
            <a:r>
              <a:rPr lang="en-HR" dirty="0"/>
              <a:t>Final step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EB94B7-896A-05A9-1986-CAA944A5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19</a:t>
            </a:fld>
            <a:endParaRPr lang="en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5E3F60-ACF5-4A55-36CE-5DA5D56B22A2}"/>
              </a:ext>
            </a:extLst>
          </p:cNvPr>
          <p:cNvSpPr txBox="1"/>
          <p:nvPr/>
        </p:nvSpPr>
        <p:spPr>
          <a:xfrm>
            <a:off x="2714146" y="263040"/>
            <a:ext cx="560121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dirty="0"/>
              <a:t>Final step: Test the survived models in future experiments</a:t>
            </a:r>
          </a:p>
        </p:txBody>
      </p:sp>
      <p:pic>
        <p:nvPicPr>
          <p:cNvPr id="7" name="Picture 6" descr="A group of images of a model&#10;&#10;AI-generated content may be incorrect.">
            <a:extLst>
              <a:ext uri="{FF2B5EF4-FFF2-40B4-BE49-F238E27FC236}">
                <a16:creationId xmlns:a16="http://schemas.microsoft.com/office/drawing/2014/main" id="{40DA42F7-F1D1-3798-8AB5-594DAEF30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74" y="904122"/>
            <a:ext cx="8500226" cy="56003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39B088A-4B1A-96D1-08FB-6AFD053809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988083"/>
                  </p:ext>
                </p:extLst>
              </p:nvPr>
            </p:nvGraphicFramePr>
            <p:xfrm>
              <a:off x="9029768" y="240145"/>
              <a:ext cx="3051857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5257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125048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  <a:gridCol w="881552">
                      <a:extLst>
                        <a:ext uri="{9D8B030D-6E8A-4147-A177-3AD203B41FA5}">
                          <a16:colId xmlns:a16="http://schemas.microsoft.com/office/drawing/2014/main" val="4134863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2000" b="1" i="1" baseline="30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HR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HR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H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HR" sz="2000" baseline="30000" dirty="0"/>
                            <a:t>o</a:t>
                          </a:r>
                          <a:endParaRPr lang="en-H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+-90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0.606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+-90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8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739B088A-4B1A-96D1-08FB-6AFD053809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1988083"/>
                  </p:ext>
                </p:extLst>
              </p:nvPr>
            </p:nvGraphicFramePr>
            <p:xfrm>
              <a:off x="9029768" y="240145"/>
              <a:ext cx="3051857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5257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125048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  <a:gridCol w="881552">
                      <a:extLst>
                        <a:ext uri="{9D8B030D-6E8A-4147-A177-3AD203B41FA5}">
                          <a16:colId xmlns:a16="http://schemas.microsoft.com/office/drawing/2014/main" val="413486315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3"/>
                          <a:stretch>
                            <a:fillRect l="-95455" t="-6250" r="-81818" b="-5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3"/>
                          <a:stretch>
                            <a:fillRect l="-245714" t="-6250" r="-2857" b="-5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0.523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0.593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+-90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0.606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180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+-90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8169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2604F443-3DF8-CDE4-AC41-B78F1B4084D5}"/>
              </a:ext>
            </a:extLst>
          </p:cNvPr>
          <p:cNvSpPr txBox="1"/>
          <p:nvPr/>
        </p:nvSpPr>
        <p:spPr>
          <a:xfrm>
            <a:off x="110374" y="6410294"/>
            <a:ext cx="69619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 err="1"/>
              <a:t>Blennow</a:t>
            </a:r>
            <a:r>
              <a:rPr lang="en-GB" sz="1600" dirty="0"/>
              <a:t>, MG, Ohlsson and Titov, Phys. Rev. D </a:t>
            </a:r>
            <a:r>
              <a:rPr lang="en-GB" sz="1600" b="1" dirty="0"/>
              <a:t>102</a:t>
            </a:r>
            <a:r>
              <a:rPr lang="en-GB" sz="1600" dirty="0"/>
              <a:t> (2020), 115004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E968D0-E5BC-84C1-C5EC-E247523CF1F2}"/>
              </a:ext>
            </a:extLst>
          </p:cNvPr>
          <p:cNvSpPr txBox="1"/>
          <p:nvPr/>
        </p:nvSpPr>
        <p:spPr>
          <a:xfrm>
            <a:off x="9029768" y="3955638"/>
            <a:ext cx="3051857" cy="120032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R" sz="2400" dirty="0"/>
              <a:t>Depending on the precision,  LBL can </a:t>
            </a:r>
            <a:r>
              <a:rPr lang="en-GB" sz="2400" dirty="0"/>
              <a:t>verify their viability</a:t>
            </a:r>
            <a:endParaRPr lang="en-HR" sz="2400" dirty="0"/>
          </a:p>
        </p:txBody>
      </p:sp>
    </p:spTree>
    <p:extLst>
      <p:ext uri="{BB962C8B-B14F-4D97-AF65-F5344CB8AC3E}">
        <p14:creationId xmlns:p14="http://schemas.microsoft.com/office/powerpoint/2010/main" val="26498506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3A008-E1D8-98B9-C503-9A9C90EA2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62E6-0688-8463-9DDB-3AB197DB2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4" y="142645"/>
            <a:ext cx="2852651" cy="881784"/>
          </a:xfrm>
        </p:spPr>
        <p:txBody>
          <a:bodyPr>
            <a:normAutofit fontScale="90000"/>
          </a:bodyPr>
          <a:lstStyle/>
          <a:p>
            <a:r>
              <a:rPr lang="en-HR" dirty="0"/>
              <a:t>Test in JUNO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ADC28-415B-208A-B46F-D88EDAA0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20</a:t>
            </a:fld>
            <a:endParaRPr lang="en-H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085877B-60D8-D73A-739D-EDC1474FBE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449034"/>
                  </p:ext>
                </p:extLst>
              </p:nvPr>
            </p:nvGraphicFramePr>
            <p:xfrm>
              <a:off x="8129849" y="495271"/>
              <a:ext cx="3053600" cy="2481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0667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582933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</a:tblGrid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2000" b="1" i="1" baseline="30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HR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HR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0.283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0.283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8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085877B-60D8-D73A-739D-EDC1474FBE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0449034"/>
                  </p:ext>
                </p:extLst>
              </p:nvPr>
            </p:nvGraphicFramePr>
            <p:xfrm>
              <a:off x="8129849" y="495271"/>
              <a:ext cx="3053600" cy="24810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70667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582933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</a:tblGrid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2"/>
                          <a:stretch>
                            <a:fillRect l="-93600" t="-6061" r="-1600" b="-51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0.331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0.283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  <a:tr h="41351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0.283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816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" name="Picture 9" descr="A graph of a function&#10;&#10;AI-generated content may be incorrect.">
            <a:extLst>
              <a:ext uri="{FF2B5EF4-FFF2-40B4-BE49-F238E27FC236}">
                <a16:creationId xmlns:a16="http://schemas.microsoft.com/office/drawing/2014/main" id="{53204304-AD79-28F3-C1AC-5EA65FFF0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50" y="917352"/>
            <a:ext cx="6300120" cy="502329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E9C4EFB-49B1-4354-2634-63498AC756AD}"/>
              </a:ext>
            </a:extLst>
          </p:cNvPr>
          <p:cNvSpPr txBox="1"/>
          <p:nvPr/>
        </p:nvSpPr>
        <p:spPr>
          <a:xfrm>
            <a:off x="110374" y="6410294"/>
            <a:ext cx="6961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/>
              <a:t>Blennow</a:t>
            </a:r>
            <a:r>
              <a:rPr lang="en-GB" dirty="0"/>
              <a:t>, MG, Ohlsson and Titov, Phys. Rev. D </a:t>
            </a:r>
            <a:r>
              <a:rPr lang="en-GB" b="1" dirty="0"/>
              <a:t>102</a:t>
            </a:r>
            <a:r>
              <a:rPr lang="en-GB" dirty="0"/>
              <a:t> (2020), 115004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DCF434-6DF6-6E75-CE79-BE6FAC26230B}"/>
              </a:ext>
            </a:extLst>
          </p:cNvPr>
          <p:cNvSpPr txBox="1"/>
          <p:nvPr/>
        </p:nvSpPr>
        <p:spPr>
          <a:xfrm>
            <a:off x="6949545" y="3532860"/>
            <a:ext cx="4998035" cy="95410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800" dirty="0"/>
              <a:t>Depending on the precision,</a:t>
            </a:r>
          </a:p>
          <a:p>
            <a:r>
              <a:rPr lang="en-HR" sz="2800" dirty="0"/>
              <a:t> JUNO can </a:t>
            </a:r>
            <a:r>
              <a:rPr lang="en-GB" sz="2800" dirty="0"/>
              <a:t>e</a:t>
            </a:r>
            <a:r>
              <a:rPr lang="en-HR" sz="2800" dirty="0"/>
              <a:t>xclude all the models</a:t>
            </a:r>
          </a:p>
        </p:txBody>
      </p:sp>
    </p:spTree>
    <p:extLst>
      <p:ext uri="{BB962C8B-B14F-4D97-AF65-F5344CB8AC3E}">
        <p14:creationId xmlns:p14="http://schemas.microsoft.com/office/powerpoint/2010/main" val="3192638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ED5833-B85B-4103-8A3B-CAB0308E6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B120CA-644F-9994-4B55-F47319F4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11" y="53398"/>
            <a:ext cx="6416235" cy="9441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/>
              <a:t>Two parameter models</a:t>
            </a:r>
          </a:p>
        </p:txBody>
      </p:sp>
      <p:pic>
        <p:nvPicPr>
          <p:cNvPr id="8" name="Picture 7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AB49B0E3-A73C-1690-48F2-A2B0CD52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1" y="1217180"/>
            <a:ext cx="5466093" cy="5316624"/>
          </a:xfrm>
          <a:prstGeom prst="rect">
            <a:avLst/>
          </a:prstGeom>
        </p:spPr>
      </p:pic>
      <p:pic>
        <p:nvPicPr>
          <p:cNvPr id="6" name="Picture 5" descr="A math equations and numbers&#10;&#10;AI-generated content may be incorrect.">
            <a:extLst>
              <a:ext uri="{FF2B5EF4-FFF2-40B4-BE49-F238E27FC236}">
                <a16:creationId xmlns:a16="http://schemas.microsoft.com/office/drawing/2014/main" id="{621899D3-E9AD-3429-0321-7D1342C78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716" y="1080654"/>
            <a:ext cx="6416235" cy="531662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9EF57-8AE0-A80A-1DF4-4269BE5D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597416B-BAD7-494B-9DFA-3E5B15A8F37D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E00EA-64EF-00AB-D5B7-E552BD88DB21}"/>
              </a:ext>
            </a:extLst>
          </p:cNvPr>
          <p:cNvSpPr txBox="1"/>
          <p:nvPr/>
        </p:nvSpPr>
        <p:spPr>
          <a:xfrm>
            <a:off x="5772717" y="6418432"/>
            <a:ext cx="53995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Girardi, </a:t>
            </a:r>
            <a:r>
              <a:rPr lang="en-GB" sz="1600" dirty="0" err="1">
                <a:solidFill>
                  <a:srgbClr val="FF0000"/>
                </a:solidFill>
              </a:rPr>
              <a:t>Petcov</a:t>
            </a:r>
            <a:r>
              <a:rPr lang="en-GB" sz="1600" dirty="0">
                <a:solidFill>
                  <a:srgbClr val="FF0000"/>
                </a:solidFill>
              </a:rPr>
              <a:t>, Stuart and Titov , </a:t>
            </a:r>
            <a:r>
              <a:rPr lang="en-GB" sz="1600" dirty="0" err="1">
                <a:solidFill>
                  <a:srgbClr val="FF0000"/>
                </a:solidFill>
              </a:rPr>
              <a:t>Nucl</a:t>
            </a:r>
            <a:r>
              <a:rPr lang="en-GB" sz="1600" dirty="0">
                <a:solidFill>
                  <a:srgbClr val="FF0000"/>
                </a:solidFill>
              </a:rPr>
              <a:t>. Phys. B902 (2016) 1</a:t>
            </a:r>
            <a:endParaRPr lang="en-HR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EF71BE-3ED9-9461-CA1B-7CAEBA6CABEC}"/>
              </a:ext>
            </a:extLst>
          </p:cNvPr>
          <p:cNvSpPr txBox="1"/>
          <p:nvPr/>
        </p:nvSpPr>
        <p:spPr>
          <a:xfrm>
            <a:off x="6549922" y="294630"/>
            <a:ext cx="554094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400" dirty="0"/>
              <a:t>Sum rule depends only upon two variables</a:t>
            </a:r>
            <a:r>
              <a:rPr lang="en-HR" sz="24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153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FB0A7-8299-67D8-DB3E-553D938AC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3" y="265083"/>
            <a:ext cx="4747953" cy="831908"/>
          </a:xfrm>
        </p:spPr>
        <p:txBody>
          <a:bodyPr/>
          <a:lstStyle/>
          <a:p>
            <a:r>
              <a:rPr lang="en-HR" dirty="0"/>
              <a:t>Model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29DB9-7AD2-E20D-80C4-C60087844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22</a:t>
            </a:fld>
            <a:endParaRPr lang="en-HR"/>
          </a:p>
        </p:txBody>
      </p:sp>
      <p:pic>
        <p:nvPicPr>
          <p:cNvPr id="6" name="Picture 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B6D59AAE-772C-748D-96F0-0565C7FD6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33" y="1678017"/>
            <a:ext cx="6144491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CBCEA4-0E89-683F-B5DB-4EB9EDEBA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133" y="1271617"/>
            <a:ext cx="6131791" cy="406400"/>
          </a:xfrm>
          <a:prstGeom prst="rect">
            <a:avLst/>
          </a:prstGeom>
        </p:spPr>
      </p:pic>
      <p:pic>
        <p:nvPicPr>
          <p:cNvPr id="10" name="Picture 9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BBB2102E-247B-65A6-7447-3572B7683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5644" y="415637"/>
            <a:ext cx="4954868" cy="40748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FEF939-995A-9C4C-C467-DD7F6FF540EA}"/>
              </a:ext>
            </a:extLst>
          </p:cNvPr>
          <p:cNvSpPr txBox="1"/>
          <p:nvPr/>
        </p:nvSpPr>
        <p:spPr>
          <a:xfrm>
            <a:off x="6661187" y="5390747"/>
            <a:ext cx="5213863" cy="369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dirty="0"/>
              <a:t>The Models 2.6 – 2.7 are excluded for further analysis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9E4D2-DE88-A70D-418D-5C1A08ED5627}"/>
              </a:ext>
            </a:extLst>
          </p:cNvPr>
          <p:cNvSpPr txBox="1"/>
          <p:nvPr/>
        </p:nvSpPr>
        <p:spPr>
          <a:xfrm>
            <a:off x="6875644" y="6352143"/>
            <a:ext cx="6118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/>
              <a:t>Blennow</a:t>
            </a:r>
            <a:r>
              <a:rPr lang="en-GB" dirty="0"/>
              <a:t>, MG, Ohlsson and Titov, JHEP </a:t>
            </a:r>
            <a:r>
              <a:rPr lang="en-GB" b="1" dirty="0"/>
              <a:t>07</a:t>
            </a:r>
            <a:r>
              <a:rPr lang="en-GB" dirty="0"/>
              <a:t> (2020), 014</a:t>
            </a:r>
          </a:p>
        </p:txBody>
      </p:sp>
    </p:spTree>
    <p:extLst>
      <p:ext uri="{BB962C8B-B14F-4D97-AF65-F5344CB8AC3E}">
        <p14:creationId xmlns:p14="http://schemas.microsoft.com/office/powerpoint/2010/main" val="31428596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11B31-52CE-1BB3-ABA9-08C14CD1D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3" y="152198"/>
            <a:ext cx="2885902" cy="831908"/>
          </a:xfrm>
        </p:spPr>
        <p:txBody>
          <a:bodyPr/>
          <a:lstStyle/>
          <a:p>
            <a:r>
              <a:rPr lang="en-HR" dirty="0"/>
              <a:t>Test in LBL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07129-A890-ECED-42F7-EA69A391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23</a:t>
            </a:fld>
            <a:endParaRPr lang="en-HR"/>
          </a:p>
        </p:txBody>
      </p:sp>
      <p:pic>
        <p:nvPicPr>
          <p:cNvPr id="6" name="Picture 5" descr="A collage of images of a model&#10;&#10;AI-generated content may be incorrect.">
            <a:extLst>
              <a:ext uri="{FF2B5EF4-FFF2-40B4-BE49-F238E27FC236}">
                <a16:creationId xmlns:a16="http://schemas.microsoft.com/office/drawing/2014/main" id="{B25A13A0-C3E1-8C75-8A53-6299CB977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90" y="1147156"/>
            <a:ext cx="8611928" cy="54043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C3AE89-4D07-CE63-50F7-C7CB8F3E5F2A}"/>
              </a:ext>
            </a:extLst>
          </p:cNvPr>
          <p:cNvSpPr txBox="1"/>
          <p:nvPr/>
        </p:nvSpPr>
        <p:spPr>
          <a:xfrm>
            <a:off x="3683747" y="306541"/>
            <a:ext cx="4328337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R" sz="2800" dirty="0"/>
              <a:t>Difficult to exclude by LBL</a:t>
            </a:r>
          </a:p>
        </p:txBody>
      </p:sp>
      <p:pic>
        <p:nvPicPr>
          <p:cNvPr id="12" name="Picture 11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FF382F53-4D56-5487-6E73-6CDB04DDFB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648176" y="2483965"/>
            <a:ext cx="4122717" cy="2399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47182F-B75A-3B0C-E02D-AE3D51D98D42}"/>
              </a:ext>
            </a:extLst>
          </p:cNvPr>
          <p:cNvSpPr txBox="1"/>
          <p:nvPr/>
        </p:nvSpPr>
        <p:spPr>
          <a:xfrm>
            <a:off x="4133734" y="6499522"/>
            <a:ext cx="69619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dirty="0" err="1"/>
              <a:t>Blennow</a:t>
            </a:r>
            <a:r>
              <a:rPr lang="en-GB" dirty="0"/>
              <a:t>, MG, Ohlsson and Titov, Phys. Rev. D </a:t>
            </a:r>
            <a:r>
              <a:rPr lang="en-GB" b="1" dirty="0"/>
              <a:t>102</a:t>
            </a:r>
            <a:r>
              <a:rPr lang="en-GB" dirty="0"/>
              <a:t> (2020), 115004</a:t>
            </a:r>
          </a:p>
        </p:txBody>
      </p:sp>
    </p:spTree>
    <p:extLst>
      <p:ext uri="{BB962C8B-B14F-4D97-AF65-F5344CB8AC3E}">
        <p14:creationId xmlns:p14="http://schemas.microsoft.com/office/powerpoint/2010/main" val="16339448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E4CA-6076-DBA8-11F7-C147CB52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9" y="206894"/>
            <a:ext cx="3733800" cy="948286"/>
          </a:xfrm>
        </p:spPr>
        <p:txBody>
          <a:bodyPr/>
          <a:lstStyle/>
          <a:p>
            <a:r>
              <a:rPr lang="en-HR" dirty="0"/>
              <a:t>Test in JUNO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6B6C11-7F76-EFFD-606C-9943041F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24</a:t>
            </a:fld>
            <a:endParaRPr lang="en-HR"/>
          </a:p>
        </p:txBody>
      </p:sp>
      <p:pic>
        <p:nvPicPr>
          <p:cNvPr id="6" name="Picture 5" descr="A graph of a model&#10;&#10;AI-generated content may be incorrect.">
            <a:extLst>
              <a:ext uri="{FF2B5EF4-FFF2-40B4-BE49-F238E27FC236}">
                <a16:creationId xmlns:a16="http://schemas.microsoft.com/office/drawing/2014/main" id="{0ACC113C-18EB-2DD5-8A41-313C47509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59" y="1405464"/>
            <a:ext cx="6397573" cy="5124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A1B81C7-192A-7DE8-BB4D-ED9F81D5D7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976646"/>
                  </p:ext>
                </p:extLst>
              </p:nvPr>
            </p:nvGraphicFramePr>
            <p:xfrm>
              <a:off x="9641379" y="206894"/>
              <a:ext cx="2327562" cy="2501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995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206567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</a:tblGrid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2000" b="1" i="1" baseline="30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HR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HR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0.283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8169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8A1B81C7-192A-7DE8-BB4D-ED9F81D5D7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976646"/>
                  </p:ext>
                </p:extLst>
              </p:nvPr>
            </p:nvGraphicFramePr>
            <p:xfrm>
              <a:off x="9641379" y="206894"/>
              <a:ext cx="2327562" cy="25019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995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206567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</a:tblGrid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3"/>
                          <a:stretch>
                            <a:fillRect l="-94737" t="-9091" r="-2105" b="-5212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0.330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0.283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5526858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0.341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588169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Picture 8" descr="A graph of a circle with lines and a star&#10;&#10;AI-generated content may be incorrect.">
            <a:extLst>
              <a:ext uri="{FF2B5EF4-FFF2-40B4-BE49-F238E27FC236}">
                <a16:creationId xmlns:a16="http://schemas.microsoft.com/office/drawing/2014/main" id="{4B18739E-BCA6-B127-EBB7-298B2F78A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691" y="2708852"/>
            <a:ext cx="4686992" cy="38814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983354-EB28-8588-B49C-B70CA6563CF7}"/>
              </a:ext>
            </a:extLst>
          </p:cNvPr>
          <p:cNvSpPr txBox="1"/>
          <p:nvPr/>
        </p:nvSpPr>
        <p:spPr>
          <a:xfrm>
            <a:off x="4478588" y="110663"/>
            <a:ext cx="4998035" cy="138499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800" dirty="0"/>
              <a:t>Depending on the precision,</a:t>
            </a:r>
          </a:p>
          <a:p>
            <a:r>
              <a:rPr lang="en-HR" sz="2800" dirty="0"/>
              <a:t> JUNO can </a:t>
            </a:r>
            <a:r>
              <a:rPr lang="en-GB" sz="2800" dirty="0"/>
              <a:t>e</a:t>
            </a:r>
            <a:r>
              <a:rPr lang="en-HR" sz="2800" dirty="0"/>
              <a:t>xclude all the models</a:t>
            </a:r>
          </a:p>
          <a:p>
            <a:r>
              <a:rPr lang="en-GB" sz="2800" dirty="0"/>
              <a:t>E</a:t>
            </a:r>
            <a:r>
              <a:rPr lang="en-HR" sz="2800" dirty="0"/>
              <a:t>xcept 2.1 and 2.2 (may be)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BD0070-AC0A-1FAF-B446-5E970CD5AFDB}"/>
              </a:ext>
            </a:extLst>
          </p:cNvPr>
          <p:cNvSpPr txBox="1"/>
          <p:nvPr/>
        </p:nvSpPr>
        <p:spPr>
          <a:xfrm>
            <a:off x="63503" y="6488206"/>
            <a:ext cx="116061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 err="1"/>
              <a:t>Blennow</a:t>
            </a:r>
            <a:r>
              <a:rPr lang="en-GB" sz="1600" dirty="0"/>
              <a:t>, MG, Ohlsson and Titov, JHEP </a:t>
            </a:r>
            <a:r>
              <a:rPr lang="en-GB" sz="1600" b="1" dirty="0"/>
              <a:t>07</a:t>
            </a:r>
            <a:r>
              <a:rPr lang="en-GB" sz="1600" dirty="0"/>
              <a:t> (2020), 014, </a:t>
            </a:r>
            <a:r>
              <a:rPr lang="en-GB" sz="1600" dirty="0" err="1"/>
              <a:t>Blennow</a:t>
            </a:r>
            <a:r>
              <a:rPr lang="en-GB" sz="1600" dirty="0"/>
              <a:t>, MG, Ohlsson and Titov, Phys. Rev. D </a:t>
            </a:r>
            <a:r>
              <a:rPr lang="en-GB" sz="1600" b="1" dirty="0"/>
              <a:t>102</a:t>
            </a:r>
            <a:r>
              <a:rPr lang="en-GB" sz="1600" dirty="0"/>
              <a:t> (2020), 115004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78463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BE3AD-58DF-315C-C9A2-5A4CD2B7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" y="-36139"/>
            <a:ext cx="8139545" cy="998162"/>
          </a:xfrm>
        </p:spPr>
        <p:txBody>
          <a:bodyPr/>
          <a:lstStyle/>
          <a:p>
            <a:r>
              <a:rPr lang="en-HR" dirty="0"/>
              <a:t>Testing a modular symmetry theory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A66CB-147F-3BC1-CC50-46AC66C66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25</a:t>
            </a:fld>
            <a:endParaRPr lang="en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1C27D-C9E1-6D54-37F6-C2BA1D7FE655}"/>
              </a:ext>
            </a:extLst>
          </p:cNvPr>
          <p:cNvSpPr txBox="1"/>
          <p:nvPr/>
        </p:nvSpPr>
        <p:spPr>
          <a:xfrm>
            <a:off x="3110503" y="790140"/>
            <a:ext cx="8832995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400" dirty="0"/>
              <a:t>They need different treatment as generally they don’t give a sum rule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2DB1E3-ED62-8FAA-D185-9F31FF0D7CAD}"/>
              </a:ext>
            </a:extLst>
          </p:cNvPr>
          <p:cNvSpPr txBox="1"/>
          <p:nvPr/>
        </p:nvSpPr>
        <p:spPr>
          <a:xfrm>
            <a:off x="123306" y="1006301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>
                <a:solidFill>
                  <a:schemeClr val="accent1"/>
                </a:solidFill>
              </a:rPr>
              <a:t>Model A</a:t>
            </a:r>
            <a:r>
              <a:rPr lang="en-HR" dirty="0"/>
              <a:t>: With linear seesaw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242FD6-5939-F924-204F-FC7FDE4B12EA}"/>
              </a:ext>
            </a:extLst>
          </p:cNvPr>
          <p:cNvSpPr txBox="1"/>
          <p:nvPr/>
        </p:nvSpPr>
        <p:spPr>
          <a:xfrm>
            <a:off x="65116" y="1341432"/>
            <a:ext cx="6496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Behera, S. Mishra, </a:t>
            </a:r>
            <a:r>
              <a:rPr lang="en-GB" sz="1600" dirty="0" err="1">
                <a:solidFill>
                  <a:srgbClr val="FF0000"/>
                </a:solidFill>
              </a:rPr>
              <a:t>Singirala</a:t>
            </a:r>
            <a:r>
              <a:rPr lang="en-GB" sz="1600" dirty="0">
                <a:solidFill>
                  <a:srgbClr val="FF0000"/>
                </a:solidFill>
              </a:rPr>
              <a:t> and Mohanta, Phys. Dark Univ. 36 (2022) 101027</a:t>
            </a:r>
            <a:endParaRPr lang="en-HR" sz="1600" dirty="0"/>
          </a:p>
          <a:p>
            <a:endParaRPr lang="en-HR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110653-AC04-9FBF-65E9-5332C594B30F}"/>
              </a:ext>
            </a:extLst>
          </p:cNvPr>
          <p:cNvSpPr txBox="1"/>
          <p:nvPr/>
        </p:nvSpPr>
        <p:spPr>
          <a:xfrm>
            <a:off x="39633" y="407200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>
                <a:solidFill>
                  <a:schemeClr val="accent1"/>
                </a:solidFill>
              </a:rPr>
              <a:t>Model B</a:t>
            </a:r>
            <a:r>
              <a:rPr lang="en-HR" dirty="0"/>
              <a:t>: With type I seesaw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CC3C2-29E2-E2D6-F53C-D065ACACC785}"/>
              </a:ext>
            </a:extLst>
          </p:cNvPr>
          <p:cNvSpPr txBox="1"/>
          <p:nvPr/>
        </p:nvSpPr>
        <p:spPr>
          <a:xfrm>
            <a:off x="6276732" y="2115165"/>
            <a:ext cx="5441554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400" dirty="0"/>
              <a:t>3 theories based on A</a:t>
            </a:r>
            <a:r>
              <a:rPr lang="en-HR" sz="2400" baseline="-25000" dirty="0"/>
              <a:t>4</a:t>
            </a:r>
            <a:r>
              <a:rPr lang="en-HR" sz="2400" dirty="0"/>
              <a:t> modular symmetry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42C5C3-0D7F-732C-F46B-E992286EBA0E}"/>
              </a:ext>
            </a:extLst>
          </p:cNvPr>
          <p:cNvSpPr txBox="1"/>
          <p:nvPr/>
        </p:nvSpPr>
        <p:spPr>
          <a:xfrm>
            <a:off x="39633" y="4361686"/>
            <a:ext cx="2112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F. </a:t>
            </a:r>
            <a:r>
              <a:rPr lang="en-GB" sz="1600" dirty="0" err="1">
                <a:solidFill>
                  <a:srgbClr val="FF0000"/>
                </a:solidFill>
              </a:rPr>
              <a:t>Feruglio</a:t>
            </a:r>
            <a:r>
              <a:rPr lang="en-GB" sz="1600" dirty="0">
                <a:solidFill>
                  <a:srgbClr val="FF0000"/>
                </a:solidFill>
              </a:rPr>
              <a:t>, </a:t>
            </a:r>
            <a:r>
              <a:rPr lang="en-HR" sz="1600" dirty="0">
                <a:solidFill>
                  <a:srgbClr val="FF0000"/>
                </a:solidFill>
              </a:rPr>
              <a:t>1706.08749</a:t>
            </a:r>
          </a:p>
        </p:txBody>
      </p:sp>
      <p:pic>
        <p:nvPicPr>
          <p:cNvPr id="15" name="Picture 14" descr="A table with numbers and equations&#10;&#10;AI-generated content may be incorrect.">
            <a:extLst>
              <a:ext uri="{FF2B5EF4-FFF2-40B4-BE49-F238E27FC236}">
                <a16:creationId xmlns:a16="http://schemas.microsoft.com/office/drawing/2014/main" id="{85F9FA63-F7F2-2C70-5AA9-EFA8D0E2B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5" y="4735957"/>
            <a:ext cx="6095999" cy="2057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0B75BA2-89F2-2D0A-8D10-FDA024F3852E}"/>
              </a:ext>
            </a:extLst>
          </p:cNvPr>
          <p:cNvSpPr txBox="1"/>
          <p:nvPr/>
        </p:nvSpPr>
        <p:spPr>
          <a:xfrm>
            <a:off x="6276732" y="3280008"/>
            <a:ext cx="3029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>
                <a:solidFill>
                  <a:schemeClr val="accent1"/>
                </a:solidFill>
              </a:rPr>
              <a:t>Model C</a:t>
            </a:r>
            <a:r>
              <a:rPr lang="en-HR" dirty="0"/>
              <a:t>: With type III seesaw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D52B42-8D09-707A-A223-87BBF768DC0F}"/>
              </a:ext>
            </a:extLst>
          </p:cNvPr>
          <p:cNvSpPr txBox="1"/>
          <p:nvPr/>
        </p:nvSpPr>
        <p:spPr>
          <a:xfrm>
            <a:off x="6276732" y="3523291"/>
            <a:ext cx="6192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</a:rPr>
              <a:t>P. Mishra, Behera, Panda and Mohanta, Eur. Phys. J. C 82 (2022) 1115</a:t>
            </a:r>
            <a:endParaRPr lang="en-HR" sz="1600" dirty="0">
              <a:solidFill>
                <a:srgbClr val="FF0000"/>
              </a:solidFill>
            </a:endParaRPr>
          </a:p>
        </p:txBody>
      </p:sp>
      <p:pic>
        <p:nvPicPr>
          <p:cNvPr id="7" name="Picture 6" descr="A table of mathematical equations&#10;&#10;AI-generated content may be incorrect.">
            <a:extLst>
              <a:ext uri="{FF2B5EF4-FFF2-40B4-BE49-F238E27FC236}">
                <a16:creationId xmlns:a16="http://schemas.microsoft.com/office/drawing/2014/main" id="{64E9CAD6-F2EA-C0C1-63D5-3A300D49B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056" y="1651043"/>
            <a:ext cx="6192981" cy="2481270"/>
          </a:xfrm>
          <a:prstGeom prst="rect">
            <a:avLst/>
          </a:prstGeom>
        </p:spPr>
      </p:pic>
      <p:pic>
        <p:nvPicPr>
          <p:cNvPr id="14" name="Picture 13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7082BD57-CB25-5309-2EA1-338942A94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114" y="3883903"/>
            <a:ext cx="6096000" cy="290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52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AFD6-AB5D-FAC6-125B-B0CDD6AC8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3" y="323272"/>
            <a:ext cx="4398818" cy="715530"/>
          </a:xfrm>
        </p:spPr>
        <p:txBody>
          <a:bodyPr/>
          <a:lstStyle/>
          <a:p>
            <a:r>
              <a:rPr lang="en-HR" dirty="0"/>
              <a:t>Model predictions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B67E7-8AA2-2692-11E6-67954080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26</a:t>
            </a:fld>
            <a:endParaRPr lang="en-HR"/>
          </a:p>
        </p:txBody>
      </p:sp>
      <p:pic>
        <p:nvPicPr>
          <p:cNvPr id="8" name="Picture 7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0BD24FFC-1A52-5F8D-7FCD-5D2450856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495" y="523957"/>
            <a:ext cx="4737100" cy="2260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6F16FB-E0B8-01F2-E829-8EB590B3EA23}"/>
              </a:ext>
            </a:extLst>
          </p:cNvPr>
          <p:cNvSpPr txBox="1"/>
          <p:nvPr/>
        </p:nvSpPr>
        <p:spPr>
          <a:xfrm>
            <a:off x="7586751" y="77816"/>
            <a:ext cx="3321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000" dirty="0">
                <a:solidFill>
                  <a:schemeClr val="accent1"/>
                </a:solidFill>
              </a:rPr>
              <a:t>Parameter ranges for Model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91B9F9-2C03-2A4D-1477-811A861EEEA1}"/>
              </a:ext>
            </a:extLst>
          </p:cNvPr>
          <p:cNvSpPr txBox="1"/>
          <p:nvPr/>
        </p:nvSpPr>
        <p:spPr>
          <a:xfrm>
            <a:off x="7909525" y="2836716"/>
            <a:ext cx="3311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000" dirty="0">
                <a:solidFill>
                  <a:schemeClr val="accent1"/>
                </a:solidFill>
              </a:rPr>
              <a:t>Parameter ranges for Model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140AE-6966-6AFC-B97D-09BC2EA8D123}"/>
              </a:ext>
            </a:extLst>
          </p:cNvPr>
          <p:cNvSpPr txBox="1"/>
          <p:nvPr/>
        </p:nvSpPr>
        <p:spPr>
          <a:xfrm>
            <a:off x="7909525" y="3986027"/>
            <a:ext cx="33085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000" dirty="0">
                <a:solidFill>
                  <a:schemeClr val="accent1"/>
                </a:solidFill>
              </a:rPr>
              <a:t>Parameter ranges for Model C</a:t>
            </a:r>
          </a:p>
        </p:txBody>
      </p:sp>
      <p:pic>
        <p:nvPicPr>
          <p:cNvPr id="14" name="Picture 13" descr="A white rectangular box with black numbers&#10;&#10;AI-generated content may be incorrect.">
            <a:extLst>
              <a:ext uri="{FF2B5EF4-FFF2-40B4-BE49-F238E27FC236}">
                <a16:creationId xmlns:a16="http://schemas.microsoft.com/office/drawing/2014/main" id="{D76EA0D8-BF5D-2673-9B0A-3B3F56871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9495" y="3169908"/>
            <a:ext cx="4775200" cy="800100"/>
          </a:xfrm>
          <a:prstGeom prst="rect">
            <a:avLst/>
          </a:prstGeom>
        </p:spPr>
      </p:pic>
      <p:pic>
        <p:nvPicPr>
          <p:cNvPr id="16" name="Picture 15" descr="A table with numbers and symbols&#10;&#10;AI-generated content may be incorrect.">
            <a:extLst>
              <a:ext uri="{FF2B5EF4-FFF2-40B4-BE49-F238E27FC236}">
                <a16:creationId xmlns:a16="http://schemas.microsoft.com/office/drawing/2014/main" id="{E180019C-62FF-1037-251F-7BD3DFFED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9711" y="4447422"/>
            <a:ext cx="4572000" cy="2260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321DBE1-23C9-0654-3ED3-F155BA47222B}"/>
              </a:ext>
            </a:extLst>
          </p:cNvPr>
          <p:cNvSpPr txBox="1"/>
          <p:nvPr/>
        </p:nvSpPr>
        <p:spPr>
          <a:xfrm>
            <a:off x="206433" y="5815858"/>
            <a:ext cx="4447308" cy="92333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dirty="0"/>
              <a:t>Model A and C: predict normal mass ordering</a:t>
            </a:r>
          </a:p>
          <a:p>
            <a:endParaRPr lang="en-HR" dirty="0"/>
          </a:p>
          <a:p>
            <a:r>
              <a:rPr lang="en-HR" dirty="0"/>
              <a:t>Model B: Predicts inverted mass ordering</a:t>
            </a:r>
          </a:p>
        </p:txBody>
      </p:sp>
      <p:pic>
        <p:nvPicPr>
          <p:cNvPr id="5" name="Picture 4" descr="A close up of a math formula&#10;&#10;AI-generated content may be incorrect.">
            <a:extLst>
              <a:ext uri="{FF2B5EF4-FFF2-40B4-BE49-F238E27FC236}">
                <a16:creationId xmlns:a16="http://schemas.microsoft.com/office/drawing/2014/main" id="{9AF3143E-1BE6-CD81-CD25-CEBEEB917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55597"/>
            <a:ext cx="6866313" cy="1147602"/>
          </a:xfrm>
          <a:prstGeom prst="rect">
            <a:avLst/>
          </a:prstGeom>
        </p:spPr>
      </p:pic>
      <p:pic>
        <p:nvPicPr>
          <p:cNvPr id="13" name="Picture 12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23FA0221-8D7E-DAEC-474B-C88FFF4B16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778" y="3287776"/>
            <a:ext cx="4492106" cy="5772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EE4A698-9398-2C5B-9F91-00038E7C50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52480"/>
            <a:ext cx="6866313" cy="56274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CB6942-25B8-5CE9-5B8F-8D1CBEEEFD94}"/>
              </a:ext>
            </a:extLst>
          </p:cNvPr>
          <p:cNvSpPr txBox="1"/>
          <p:nvPr/>
        </p:nvSpPr>
        <p:spPr>
          <a:xfrm>
            <a:off x="5643434" y="6600661"/>
            <a:ext cx="5375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Mishra, Behera, Panda, MG and Mohanta, JHEP </a:t>
            </a:r>
            <a:r>
              <a:rPr lang="en-GB" sz="1600" b="1" dirty="0"/>
              <a:t>09</a:t>
            </a:r>
            <a:r>
              <a:rPr lang="en-GB" sz="1600" dirty="0"/>
              <a:t> (2023), 144</a:t>
            </a:r>
            <a:endParaRPr lang="en-HR" sz="1600" dirty="0"/>
          </a:p>
          <a:p>
            <a:endParaRPr lang="en-HR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ECB8E3-DF22-5C2A-EC8A-A57CE730C6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156" y="2400277"/>
            <a:ext cx="4826000" cy="3937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B07161B-14BA-3A22-E02B-EFF9921A41C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432" y="5168442"/>
            <a:ext cx="6194367" cy="3561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91B788-4F59-3A95-EF1A-A31E746E0D61}"/>
              </a:ext>
            </a:extLst>
          </p:cNvPr>
          <p:cNvSpPr txBox="1"/>
          <p:nvPr/>
        </p:nvSpPr>
        <p:spPr>
          <a:xfrm>
            <a:off x="1060488" y="3745936"/>
            <a:ext cx="4208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  <a:r>
              <a:rPr lang="en-HR" dirty="0"/>
              <a:t> term gives two invariant singlets g</a:t>
            </a:r>
            <a:r>
              <a:rPr lang="en-HR" baseline="-25000" dirty="0"/>
              <a:t>1</a:t>
            </a:r>
            <a:r>
              <a:rPr lang="en-HR" dirty="0"/>
              <a:t>and g</a:t>
            </a:r>
            <a:r>
              <a:rPr lang="en-HR" baseline="-25000" dirty="0"/>
              <a:t>2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2579740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2ECC6-B4DB-2F59-0767-AC8D2FF0E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4" y="-181250"/>
            <a:ext cx="5446223" cy="1212029"/>
          </a:xfrm>
        </p:spPr>
        <p:txBody>
          <a:bodyPr>
            <a:normAutofit fontScale="90000"/>
          </a:bodyPr>
          <a:lstStyle/>
          <a:p>
            <a:r>
              <a:rPr lang="en-HR" dirty="0"/>
              <a:t>Allowed parameter space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7FB00E-54A0-D4F0-A5BD-0454F8EA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27</a:t>
            </a:fld>
            <a:endParaRPr lang="en-HR"/>
          </a:p>
        </p:txBody>
      </p:sp>
      <p:pic>
        <p:nvPicPr>
          <p:cNvPr id="6" name="Picture 5" descr="A group of graphs showing different sizes of objects&#10;&#10;AI-generated content may be incorrect.">
            <a:extLst>
              <a:ext uri="{FF2B5EF4-FFF2-40B4-BE49-F238E27FC236}">
                <a16:creationId xmlns:a16="http://schemas.microsoft.com/office/drawing/2014/main" id="{1D1AA05F-C48B-7A5D-D999-6C01F42CD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34" y="745205"/>
            <a:ext cx="8911242" cy="58781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06BA2F-8390-556A-7AA2-00B16F1E6AE4}"/>
              </a:ext>
            </a:extLst>
          </p:cNvPr>
          <p:cNvSpPr txBox="1"/>
          <p:nvPr/>
        </p:nvSpPr>
        <p:spPr>
          <a:xfrm>
            <a:off x="9790230" y="141071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Model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BCCEE4-C90F-3020-B484-F579D37F56F4}"/>
              </a:ext>
            </a:extLst>
          </p:cNvPr>
          <p:cNvSpPr txBox="1"/>
          <p:nvPr/>
        </p:nvSpPr>
        <p:spPr>
          <a:xfrm>
            <a:off x="9878436" y="3481434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Model 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9BD34D-F2D4-BA8B-0E8D-1D6836A6E70F}"/>
              </a:ext>
            </a:extLst>
          </p:cNvPr>
          <p:cNvSpPr txBox="1"/>
          <p:nvPr/>
        </p:nvSpPr>
        <p:spPr>
          <a:xfrm>
            <a:off x="9880040" y="5447289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Model C</a:t>
            </a:r>
          </a:p>
        </p:txBody>
      </p:sp>
    </p:spTree>
    <p:extLst>
      <p:ext uri="{BB962C8B-B14F-4D97-AF65-F5344CB8AC3E}">
        <p14:creationId xmlns:p14="http://schemas.microsoft.com/office/powerpoint/2010/main" val="327805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AF4A-D42B-57CB-247C-11809C423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2" y="0"/>
            <a:ext cx="3508777" cy="1080654"/>
          </a:xfrm>
        </p:spPr>
        <p:txBody>
          <a:bodyPr/>
          <a:lstStyle/>
          <a:p>
            <a:r>
              <a:rPr lang="en-HR" dirty="0"/>
              <a:t>Tests in LBL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89884-0543-3A53-6FF3-D33CCD89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28</a:t>
            </a:fld>
            <a:endParaRPr lang="en-HR"/>
          </a:p>
        </p:txBody>
      </p:sp>
      <p:pic>
        <p:nvPicPr>
          <p:cNvPr id="6" name="Picture 5" descr="A group of images of a diagram&#10;&#10;AI-generated content may be incorrect.">
            <a:extLst>
              <a:ext uri="{FF2B5EF4-FFF2-40B4-BE49-F238E27FC236}">
                <a16:creationId xmlns:a16="http://schemas.microsoft.com/office/drawing/2014/main" id="{29ED5CA0-0A28-F11A-5928-AA074898A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953" y="0"/>
            <a:ext cx="7240973" cy="67214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469D69-63B2-F426-8B4D-A6EBD2DA1A18}"/>
              </a:ext>
            </a:extLst>
          </p:cNvPr>
          <p:cNvSpPr txBox="1"/>
          <p:nvPr/>
        </p:nvSpPr>
        <p:spPr>
          <a:xfrm>
            <a:off x="315078" y="5760991"/>
            <a:ext cx="4739060" cy="46166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R" sz="2400" dirty="0"/>
              <a:t>Models can be severely constrained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2B0FE-785A-A9AD-A117-DD2706534361}"/>
              </a:ext>
            </a:extLst>
          </p:cNvPr>
          <p:cNvSpPr txBox="1"/>
          <p:nvPr/>
        </p:nvSpPr>
        <p:spPr>
          <a:xfrm>
            <a:off x="182074" y="6463053"/>
            <a:ext cx="6101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/>
              <a:t>Mishra, Behera, Panda, MG and Mohanta, JHEP </a:t>
            </a:r>
            <a:r>
              <a:rPr lang="en-GB" sz="1600" b="1" dirty="0"/>
              <a:t>09</a:t>
            </a:r>
            <a:r>
              <a:rPr lang="en-GB" sz="1600" dirty="0"/>
              <a:t> (2023), 144</a:t>
            </a:r>
            <a:endParaRPr lang="en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FBFA5FF-B73D-26F3-F585-17D1263C1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854149"/>
                  </p:ext>
                </p:extLst>
              </p:nvPr>
            </p:nvGraphicFramePr>
            <p:xfrm>
              <a:off x="895693" y="2644967"/>
              <a:ext cx="3292646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7727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213813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  <a:gridCol w="951106">
                      <a:extLst>
                        <a:ext uri="{9D8B030D-6E8A-4147-A177-3AD203B41FA5}">
                          <a16:colId xmlns:a16="http://schemas.microsoft.com/office/drawing/2014/main" val="413486315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2000" b="1" i="1" baseline="30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HR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i="1" baseline="-25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23</m:t>
                                </m:r>
                              </m:oMath>
                            </m:oMathPara>
                          </a14:m>
                          <a:endParaRPr lang="en-HR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H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H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HR" sz="2000" baseline="30000" dirty="0"/>
                            <a:t>o</a:t>
                          </a:r>
                          <a:endParaRPr lang="en-HR"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0.428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45.3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0.452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0.469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213.18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FBFA5FF-B73D-26F3-F585-17D1263C128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7854149"/>
                  </p:ext>
                </p:extLst>
              </p:nvPr>
            </p:nvGraphicFramePr>
            <p:xfrm>
              <a:off x="895693" y="2644967"/>
              <a:ext cx="3292646" cy="1584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7727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213813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  <a:gridCol w="951106">
                      <a:extLst>
                        <a:ext uri="{9D8B030D-6E8A-4147-A177-3AD203B41FA5}">
                          <a16:colId xmlns:a16="http://schemas.microsoft.com/office/drawing/2014/main" val="4134863155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3"/>
                          <a:stretch>
                            <a:fillRect l="-93750" t="-9375" r="-81250" b="-3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3"/>
                          <a:stretch>
                            <a:fillRect l="-248000" t="-9375" r="-4000" b="-31875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0.428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45.3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0.452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0.469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213.18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3581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008B-EAB5-19C5-B3A5-EE5C77969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24" y="0"/>
            <a:ext cx="5121166" cy="1295538"/>
          </a:xfrm>
        </p:spPr>
        <p:txBody>
          <a:bodyPr/>
          <a:lstStyle/>
          <a:p>
            <a:r>
              <a:rPr lang="en-HR"/>
              <a:t>Neutrino Oscillation</a:t>
            </a:r>
            <a:endParaRPr lang="en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5F2DA-A77B-09D5-61C8-8EC4370B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66221" y="6173787"/>
            <a:ext cx="2743200" cy="365125"/>
          </a:xfrm>
        </p:spPr>
        <p:txBody>
          <a:bodyPr/>
          <a:lstStyle/>
          <a:p>
            <a:fld id="{1597416B-BAD7-494B-9DFA-3E5B15A8F37D}" type="slidenum">
              <a:rPr lang="en-HR" smtClean="0"/>
              <a:t>2</a:t>
            </a:fld>
            <a:endParaRPr lang="en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C0913C-6167-1C3C-3FB9-F9D2F86AA094}"/>
                  </a:ext>
                </a:extLst>
              </p:cNvPr>
              <p:cNvSpPr txBox="1"/>
              <p:nvPr/>
            </p:nvSpPr>
            <p:spPr>
              <a:xfrm>
                <a:off x="5848052" y="498660"/>
                <a:ext cx="5690013" cy="445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000" dirty="0"/>
                  <a:t>Oscillation from one flavour to another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HR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000" dirty="0"/>
                  <a:t>Because flavour states and mass states are not same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HR" sz="2000" dirty="0"/>
              </a:p>
              <a:p>
                <a:r>
                  <a:rPr lang="en-HR" sz="2000" dirty="0"/>
                  <a:t>                               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H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HR" sz="2000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HR" sz="2000" dirty="0"/>
                  <a:t> |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H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HR" sz="2000" dirty="0"/>
                  <a:t> </a:t>
                </a:r>
              </a:p>
              <a:p>
                <a:endParaRPr lang="en-HR" sz="2000" dirty="0"/>
              </a:p>
              <a:p>
                <a:r>
                  <a:rPr lang="en-HR" sz="2000" dirty="0"/>
                  <a:t>     U is the PMNS matrix</a:t>
                </a:r>
              </a:p>
              <a:p>
                <a:endParaRPr lang="en-HR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HR" sz="2000" dirty="0"/>
                  <a:t>The transition probability is given by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HR" sz="2000" dirty="0"/>
              </a:p>
              <a:p>
                <a:r>
                  <a:rPr lang="en-HR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               </m:t>
                    </m:r>
                    <m:sSub>
                      <m:sSubPr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r>
                  <a:rPr lang="en-HR" sz="2000" dirty="0"/>
                  <a:t> = |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H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H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HR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H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HR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HR" sz="2000" dirty="0"/>
                  <a:t>|</a:t>
                </a:r>
                <a:r>
                  <a:rPr lang="en-HR" sz="2000" baseline="30000" dirty="0"/>
                  <a:t>2</a:t>
                </a:r>
                <a:endParaRPr lang="en-HR" sz="2000" dirty="0"/>
              </a:p>
              <a:p>
                <a:endParaRPr lang="en-HR" sz="2000" dirty="0"/>
              </a:p>
              <a:p>
                <a:endParaRPr lang="en-HR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6C0913C-6167-1C3C-3FB9-F9D2F86AA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052" y="498660"/>
                <a:ext cx="5690013" cy="4450642"/>
              </a:xfrm>
              <a:prstGeom prst="rect">
                <a:avLst/>
              </a:prstGeom>
              <a:blipFill>
                <a:blip r:embed="rId3"/>
                <a:stretch>
                  <a:fillRect l="-891" t="-85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FFCF58A-D4CA-81E3-4738-79A4FDCA75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2356" y="-1290918"/>
            <a:ext cx="7855528" cy="10165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3475DB-E564-5C81-5127-27B448B9B4DA}"/>
                  </a:ext>
                </a:extLst>
              </p:cNvPr>
              <p:cNvSpPr txBox="1"/>
              <p:nvPr/>
            </p:nvSpPr>
            <p:spPr>
              <a:xfrm>
                <a:off x="5468904" y="4785755"/>
                <a:ext cx="7033438" cy="155157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HR" sz="2000" dirty="0"/>
                  <a:t>3 mixing angles and 1 phase: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lang="en-HR" sz="2000" dirty="0"/>
                  <a:t> = R</a:t>
                </a:r>
                <a:r>
                  <a:rPr lang="en-HR" sz="2000" baseline="-25000" dirty="0"/>
                  <a:t>23</a:t>
                </a:r>
                <a:r>
                  <a:rPr lang="en-HR" sz="2000" dirty="0"/>
                  <a:t>(</a:t>
                </a:r>
                <a14:m>
                  <m:oMath xmlns:m="http://schemas.openxmlformats.org/officeDocument/2006/math">
                    <m:r>
                      <a:rPr lang="en-HR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HR" sz="2000" dirty="0"/>
                  <a:t>) R</a:t>
                </a:r>
                <a:r>
                  <a:rPr lang="en-HR" sz="2000" baseline="-25000" dirty="0"/>
                  <a:t>13</a:t>
                </a:r>
                <a:r>
                  <a:rPr lang="en-HR" sz="2000" dirty="0"/>
                  <a:t>(</a:t>
                </a:r>
                <a14:m>
                  <m:oMath xmlns:m="http://schemas.openxmlformats.org/officeDocument/2006/math">
                    <m:r>
                      <a:rPr lang="en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13</m:t>
                    </m:r>
                  </m:oMath>
                </a14:m>
                <a:r>
                  <a:rPr lang="en-HR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HR" sz="2000" dirty="0"/>
                  <a:t>) R</a:t>
                </a:r>
                <a:r>
                  <a:rPr lang="en-HR" sz="2000" baseline="-25000" dirty="0"/>
                  <a:t>12</a:t>
                </a:r>
                <a:r>
                  <a:rPr lang="en-HR" sz="2000" dirty="0"/>
                  <a:t>(</a:t>
                </a:r>
                <a14:m>
                  <m:oMath xmlns:m="http://schemas.openxmlformats.org/officeDocument/2006/math">
                    <m:r>
                      <a:rPr lang="en-H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0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0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HR" sz="2000" dirty="0"/>
                  <a:t>)</a:t>
                </a:r>
              </a:p>
              <a:p>
                <a:endParaRPr lang="en-HR" sz="2000" dirty="0"/>
              </a:p>
              <a:p>
                <a:r>
                  <a:rPr lang="en-HR" sz="2000" dirty="0"/>
                  <a:t>2 mass squared difference: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R" sz="2000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R" sz="2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R" sz="20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sSubSup>
                      <m:sSubSupPr>
                        <m:ctrlPr>
                          <a:rPr lang="en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R" sz="2000" dirty="0"/>
                  <a:t> =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HR" sz="2000" dirty="0"/>
                  <a:t> -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HR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HR" sz="2000" dirty="0"/>
              </a:p>
              <a:p>
                <a:endParaRPr lang="en-HR" sz="2000" dirty="0"/>
              </a:p>
              <a:p>
                <a:r>
                  <a:rPr lang="en-HR" sz="2000" dirty="0"/>
                  <a:t>Two instrinsic parameters: baseline L and energy 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3475DB-E564-5C81-5127-27B448B9B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904" y="4785755"/>
                <a:ext cx="7033438" cy="1551579"/>
              </a:xfrm>
              <a:prstGeom prst="rect">
                <a:avLst/>
              </a:prstGeom>
              <a:blipFill>
                <a:blip r:embed="rId5"/>
                <a:stretch>
                  <a:fillRect l="-2162" t="-4839" b="-8065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9408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9433B-D51F-A3FE-4ACC-F0E4813A0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4" y="265374"/>
            <a:ext cx="3617422" cy="881784"/>
          </a:xfrm>
        </p:spPr>
        <p:txBody>
          <a:bodyPr/>
          <a:lstStyle/>
          <a:p>
            <a:r>
              <a:rPr lang="en-HR" dirty="0"/>
              <a:t>Test in JUNO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7558A-94ED-4503-89A0-E013F4B52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29</a:t>
            </a:fld>
            <a:endParaRPr lang="en-HR"/>
          </a:p>
        </p:txBody>
      </p:sp>
      <p:pic>
        <p:nvPicPr>
          <p:cNvPr id="8" name="Picture 7" descr="A graph of a function&#10;&#10;AI-generated content may be incorrect.">
            <a:extLst>
              <a:ext uri="{FF2B5EF4-FFF2-40B4-BE49-F238E27FC236}">
                <a16:creationId xmlns:a16="http://schemas.microsoft.com/office/drawing/2014/main" id="{0FC64588-7476-C746-1F4D-9D072EDD7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1800"/>
            <a:ext cx="5939067" cy="49315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2DCD96-196B-2868-03C7-0692CA3281A2}"/>
              </a:ext>
            </a:extLst>
          </p:cNvPr>
          <p:cNvSpPr txBox="1"/>
          <p:nvPr/>
        </p:nvSpPr>
        <p:spPr>
          <a:xfrm>
            <a:off x="182074" y="6367989"/>
            <a:ext cx="6101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/>
              <a:t>Mishra, Behera, Panda, MG and Mohanta, JHEP </a:t>
            </a:r>
            <a:r>
              <a:rPr lang="en-GB" sz="1600" b="1" dirty="0"/>
              <a:t>09</a:t>
            </a:r>
            <a:r>
              <a:rPr lang="en-GB" sz="1600" dirty="0"/>
              <a:t> (2023), 144</a:t>
            </a:r>
            <a:endParaRPr lang="en-H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E50EE1B-C4E9-0DF2-C962-144891584C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212699"/>
                  </p:ext>
                </p:extLst>
              </p:nvPr>
            </p:nvGraphicFramePr>
            <p:xfrm>
              <a:off x="6095999" y="2613717"/>
              <a:ext cx="2327562" cy="1667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995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206567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</a:tblGrid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𝒔𝒊𝒏</m:t>
                                </m:r>
                                <m:r>
                                  <a:rPr lang="en-US" sz="2000" b="1" i="1" baseline="30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HR" sz="200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sz="2000" b="1" i="1" baseline="-2500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𝟏𝟐</m:t>
                                </m:r>
                              </m:oMath>
                            </m:oMathPara>
                          </a14:m>
                          <a:endParaRPr lang="en-HR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>
                <a:extLst>
                  <a:ext uri="{FF2B5EF4-FFF2-40B4-BE49-F238E27FC236}">
                    <a16:creationId xmlns:a16="http://schemas.microsoft.com/office/drawing/2014/main" id="{7E50EE1B-C4E9-0DF2-C962-144891584C5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6212699"/>
                  </p:ext>
                </p:extLst>
              </p:nvPr>
            </p:nvGraphicFramePr>
            <p:xfrm>
              <a:off x="6095999" y="2613717"/>
              <a:ext cx="2327562" cy="16679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20995">
                      <a:extLst>
                        <a:ext uri="{9D8B030D-6E8A-4147-A177-3AD203B41FA5}">
                          <a16:colId xmlns:a16="http://schemas.microsoft.com/office/drawing/2014/main" val="1894720453"/>
                        </a:ext>
                      </a:extLst>
                    </a:gridCol>
                    <a:gridCol w="1206567">
                      <a:extLst>
                        <a:ext uri="{9D8B030D-6E8A-4147-A177-3AD203B41FA5}">
                          <a16:colId xmlns:a16="http://schemas.microsoft.com/office/drawing/2014/main" val="2265852021"/>
                        </a:ext>
                      </a:extLst>
                    </a:gridCol>
                  </a:tblGrid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HR"/>
                        </a:p>
                      </a:txBody>
                      <a:tcPr>
                        <a:blipFill>
                          <a:blip r:embed="rId3"/>
                          <a:stretch>
                            <a:fillRect l="-92708" t="-6061" r="-2083" b="-3242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77170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0.315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2798510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0.340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0428246"/>
                      </a:ext>
                    </a:extLst>
                  </a:tr>
                  <a:tr h="416993"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HR" sz="2000" dirty="0"/>
                            <a:t>0.308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43888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45BB50A-DC3E-338C-AD62-1251BE2AC671}"/>
              </a:ext>
            </a:extLst>
          </p:cNvPr>
          <p:cNvSpPr txBox="1"/>
          <p:nvPr/>
        </p:nvSpPr>
        <p:spPr>
          <a:xfrm>
            <a:off x="4052235" y="505289"/>
            <a:ext cx="4087529" cy="52322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800" dirty="0"/>
              <a:t>JUNO can </a:t>
            </a:r>
            <a:r>
              <a:rPr lang="en-GB" sz="2800" dirty="0"/>
              <a:t>e</a:t>
            </a:r>
            <a:r>
              <a:rPr lang="en-HR" sz="2800" dirty="0"/>
              <a:t>xclude Model B</a:t>
            </a:r>
          </a:p>
        </p:txBody>
      </p:sp>
      <p:pic>
        <p:nvPicPr>
          <p:cNvPr id="13" name="Picture 12" descr="A graph of a graph with red and blue lines&#10;&#10;AI-generated content may be incorrect.">
            <a:extLst>
              <a:ext uri="{FF2B5EF4-FFF2-40B4-BE49-F238E27FC236}">
                <a16:creationId xmlns:a16="http://schemas.microsoft.com/office/drawing/2014/main" id="{0F71BFC4-2EDD-241F-62E8-ACB524334F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4865" y="119900"/>
            <a:ext cx="3215061" cy="66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7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D638B-C7E0-6A08-621F-78348570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074" y="211404"/>
            <a:ext cx="10779951" cy="831908"/>
          </a:xfrm>
        </p:spPr>
        <p:txBody>
          <a:bodyPr>
            <a:normAutofit/>
          </a:bodyPr>
          <a:lstStyle/>
          <a:p>
            <a:r>
              <a:rPr lang="en-HR" dirty="0"/>
              <a:t>Further test: Seprating Model-A from Model-B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05AE14-172B-4F75-A906-474B911AF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30</a:t>
            </a:fld>
            <a:endParaRPr lang="en-HR"/>
          </a:p>
        </p:txBody>
      </p:sp>
      <p:pic>
        <p:nvPicPr>
          <p:cNvPr id="6" name="Picture 5" descr="A graph of a person's body&#10;&#10;AI-generated content may be incorrect.">
            <a:extLst>
              <a:ext uri="{FF2B5EF4-FFF2-40B4-BE49-F238E27FC236}">
                <a16:creationId xmlns:a16="http://schemas.microsoft.com/office/drawing/2014/main" id="{BB9B6A2D-249D-190B-702D-83C2B585E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528" y="1529542"/>
            <a:ext cx="7582472" cy="4285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D8B38B-206F-D0EA-DEC1-BE518AA7779F}"/>
              </a:ext>
            </a:extLst>
          </p:cNvPr>
          <p:cNvSpPr txBox="1"/>
          <p:nvPr/>
        </p:nvSpPr>
        <p:spPr>
          <a:xfrm>
            <a:off x="238362" y="1809985"/>
            <a:ext cx="4284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R" sz="2000" dirty="0"/>
              <a:t>Model A has assumed to be true model</a:t>
            </a:r>
          </a:p>
          <a:p>
            <a:r>
              <a:rPr lang="en-GB" sz="2000" dirty="0"/>
              <a:t>a</a:t>
            </a:r>
            <a:r>
              <a:rPr lang="en-HR" sz="2000" dirty="0"/>
              <a:t>nd Model B is under test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93245-FCB0-B381-33DA-18298F691426}"/>
              </a:ext>
            </a:extLst>
          </p:cNvPr>
          <p:cNvSpPr txBox="1"/>
          <p:nvPr/>
        </p:nvSpPr>
        <p:spPr>
          <a:xfrm>
            <a:off x="197605" y="3138334"/>
            <a:ext cx="44391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Blue and brown regions are the allowed </a:t>
            </a:r>
          </a:p>
          <a:p>
            <a:r>
              <a:rPr lang="en-GB" sz="2000" dirty="0"/>
              <a:t>region for Model-A at 3</a:t>
            </a:r>
            <a:r>
              <a:rPr lang="el-GR" sz="2000" dirty="0"/>
              <a:t>σ </a:t>
            </a:r>
            <a:r>
              <a:rPr lang="en-GB" sz="2000" dirty="0"/>
              <a:t>C.L and 5 </a:t>
            </a:r>
            <a:r>
              <a:rPr lang="el-GR" sz="2000" dirty="0"/>
              <a:t>σ</a:t>
            </a:r>
            <a:r>
              <a:rPr lang="en-US" sz="2000" dirty="0"/>
              <a:t> C.L. </a:t>
            </a:r>
            <a:endParaRPr lang="en-HR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ED584-9D7B-73A6-7C7F-53D7F597B1D0}"/>
              </a:ext>
            </a:extLst>
          </p:cNvPr>
          <p:cNvSpPr txBox="1"/>
          <p:nvPr/>
        </p:nvSpPr>
        <p:spPr>
          <a:xfrm>
            <a:off x="151446" y="4820626"/>
            <a:ext cx="50206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Green region corresponds to the parameter </a:t>
            </a:r>
          </a:p>
          <a:p>
            <a:r>
              <a:rPr lang="en-GB" sz="2000" dirty="0"/>
              <a:t>space for which Model-B cannot be separated </a:t>
            </a:r>
          </a:p>
          <a:p>
            <a:r>
              <a:rPr lang="en-GB" sz="2000" dirty="0"/>
              <a:t>from Model-A at 3</a:t>
            </a:r>
            <a:r>
              <a:rPr lang="el-GR" sz="2000" dirty="0"/>
              <a:t>σ </a:t>
            </a:r>
            <a:r>
              <a:rPr lang="en-GB" sz="2000" dirty="0"/>
              <a:t>C.L</a:t>
            </a:r>
            <a:endParaRPr lang="en-HR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8B82F6-F30D-7811-F7F6-596D36668F0F}"/>
              </a:ext>
            </a:extLst>
          </p:cNvPr>
          <p:cNvSpPr txBox="1"/>
          <p:nvPr/>
        </p:nvSpPr>
        <p:spPr>
          <a:xfrm>
            <a:off x="182074" y="6367989"/>
            <a:ext cx="61015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600" dirty="0"/>
              <a:t>Mishra, Behera, Panda, MG and Mohanta, JHEP </a:t>
            </a:r>
            <a:r>
              <a:rPr lang="en-GB" sz="1600" b="1" dirty="0"/>
              <a:t>09</a:t>
            </a:r>
            <a:r>
              <a:rPr lang="en-GB" sz="1600" dirty="0"/>
              <a:t> (2023), 144</a:t>
            </a:r>
            <a:endParaRPr lang="en-HR" sz="1600" dirty="0"/>
          </a:p>
        </p:txBody>
      </p:sp>
    </p:spTree>
    <p:extLst>
      <p:ext uri="{BB962C8B-B14F-4D97-AF65-F5344CB8AC3E}">
        <p14:creationId xmlns:p14="http://schemas.microsoft.com/office/powerpoint/2010/main" val="246123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F886-B373-B607-DAE2-D9946443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1" y="136526"/>
            <a:ext cx="2985654" cy="1060508"/>
          </a:xfrm>
        </p:spPr>
        <p:txBody>
          <a:bodyPr/>
          <a:lstStyle/>
          <a:p>
            <a:r>
              <a:rPr lang="en-HR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5020-8945-411D-FA17-C3EE5ACB5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R" dirty="0"/>
              <a:t> Flavour/modular symmetry theories predict values of t</a:t>
            </a:r>
            <a:r>
              <a:rPr lang="en-GB" dirty="0"/>
              <a:t>he</a:t>
            </a:r>
            <a:r>
              <a:rPr lang="en-HR" dirty="0"/>
              <a:t> mixing parameters which are allowed by the data</a:t>
            </a:r>
          </a:p>
          <a:p>
            <a:endParaRPr lang="en-HR" dirty="0"/>
          </a:p>
          <a:p>
            <a:r>
              <a:rPr lang="en-HR" dirty="0"/>
              <a:t>Future experiments will measure the mixing parameters with sub percent precision</a:t>
            </a:r>
          </a:p>
          <a:p>
            <a:endParaRPr lang="en-HR" dirty="0"/>
          </a:p>
          <a:p>
            <a:r>
              <a:rPr lang="en-HR" dirty="0"/>
              <a:t>Therefore, these models can be tested in these experiments</a:t>
            </a:r>
          </a:p>
          <a:p>
            <a:endParaRPr lang="en-HR" dirty="0"/>
          </a:p>
          <a:p>
            <a:r>
              <a:rPr lang="en-HR" dirty="0"/>
              <a:t>ESSnuSB, T2HK, DUNE and JUNO will play a major role in validating these models.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0E966-8059-8497-394C-C7570894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31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085201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DF2AA-61FC-5815-1009-0320AEF52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E007A-63ED-6319-2350-3F7586F5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31" y="136526"/>
            <a:ext cx="2985654" cy="1060508"/>
          </a:xfrm>
        </p:spPr>
        <p:txBody>
          <a:bodyPr/>
          <a:lstStyle/>
          <a:p>
            <a:r>
              <a:rPr lang="en-HR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15238-D331-1012-15C4-6B28166762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HR" dirty="0"/>
              <a:t> Flavour/modular symmetry theories predict values of t</a:t>
            </a:r>
            <a:r>
              <a:rPr lang="en-GB" dirty="0"/>
              <a:t>he</a:t>
            </a:r>
            <a:r>
              <a:rPr lang="en-HR" dirty="0"/>
              <a:t> mixing parameters which are allowed by the data</a:t>
            </a:r>
          </a:p>
          <a:p>
            <a:endParaRPr lang="en-HR" dirty="0"/>
          </a:p>
          <a:p>
            <a:r>
              <a:rPr lang="en-HR" dirty="0"/>
              <a:t>Future experiments will measure the mixing parameters with sub percent precision</a:t>
            </a:r>
          </a:p>
          <a:p>
            <a:endParaRPr lang="en-HR" dirty="0"/>
          </a:p>
          <a:p>
            <a:r>
              <a:rPr lang="en-HR" dirty="0"/>
              <a:t>Therefore, these models can be tested in these experiments</a:t>
            </a:r>
          </a:p>
          <a:p>
            <a:endParaRPr lang="en-HR" dirty="0"/>
          </a:p>
          <a:p>
            <a:r>
              <a:rPr lang="en-HR" dirty="0"/>
              <a:t>ESSnuSB, T2HK, DUNE and JUNO will play a major role in validating these models.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88D32-E21D-33E9-51A3-1F21B20E3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32</a:t>
            </a:fld>
            <a:endParaRPr lang="en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0BB354-8032-7B57-CDAA-04C1E4F9FF05}"/>
              </a:ext>
            </a:extLst>
          </p:cNvPr>
          <p:cNvSpPr txBox="1"/>
          <p:nvPr/>
        </p:nvSpPr>
        <p:spPr>
          <a:xfrm>
            <a:off x="5255641" y="6271135"/>
            <a:ext cx="1680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0248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5DA9-506C-1A7D-137A-A0340E269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10" y="172534"/>
            <a:ext cx="3866804" cy="898410"/>
          </a:xfrm>
        </p:spPr>
        <p:txBody>
          <a:bodyPr/>
          <a:lstStyle/>
          <a:p>
            <a:r>
              <a:rPr lang="en-HR" dirty="0"/>
              <a:t>Global fit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7059E-0640-B245-9B37-2F8CE19A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3</a:t>
            </a:fld>
            <a:endParaRPr lang="en-HR"/>
          </a:p>
        </p:txBody>
      </p:sp>
      <p:pic>
        <p:nvPicPr>
          <p:cNvPr id="6" name="Picture 5" descr="A table with numbers and lines&#10;&#10;AI-generated content may be incorrect.">
            <a:extLst>
              <a:ext uri="{FF2B5EF4-FFF2-40B4-BE49-F238E27FC236}">
                <a16:creationId xmlns:a16="http://schemas.microsoft.com/office/drawing/2014/main" id="{7D169C9C-FA1A-A18B-4B74-36F7C2968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901" y="831273"/>
            <a:ext cx="7842715" cy="53911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8B89A1-B340-E9A0-D50E-31A7B39C4CFB}"/>
              </a:ext>
            </a:extLst>
          </p:cNvPr>
          <p:cNvSpPr txBox="1"/>
          <p:nvPr/>
        </p:nvSpPr>
        <p:spPr>
          <a:xfrm>
            <a:off x="622070" y="5987018"/>
            <a:ext cx="1431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>
                <a:solidFill>
                  <a:srgbClr val="FF0000"/>
                </a:solidFill>
              </a:rPr>
              <a:t>Talk by Eligio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AC5578-D05B-0824-1176-92A93CA65621}"/>
              </a:ext>
            </a:extLst>
          </p:cNvPr>
          <p:cNvSpPr txBox="1"/>
          <p:nvPr/>
        </p:nvSpPr>
        <p:spPr>
          <a:xfrm>
            <a:off x="256310" y="2274838"/>
            <a:ext cx="3102032" cy="230832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HR" sz="2400" dirty="0"/>
              <a:t>The prediction of the flavour/symmetry models </a:t>
            </a:r>
            <a:r>
              <a:rPr lang="en-GB" sz="2400" dirty="0"/>
              <a:t>must be in agreement with experimental data</a:t>
            </a:r>
          </a:p>
          <a:p>
            <a:endParaRPr lang="en-HR" sz="2400" dirty="0"/>
          </a:p>
        </p:txBody>
      </p:sp>
    </p:spTree>
    <p:extLst>
      <p:ext uri="{BB962C8B-B14F-4D97-AF65-F5344CB8AC3E}">
        <p14:creationId xmlns:p14="http://schemas.microsoft.com/office/powerpoint/2010/main" val="409442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6FDE-EA6C-F750-A826-79C91E3A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33" y="0"/>
            <a:ext cx="2902527" cy="1014788"/>
          </a:xfrm>
        </p:spPr>
        <p:txBody>
          <a:bodyPr/>
          <a:lstStyle/>
          <a:p>
            <a:r>
              <a:rPr lang="en-HR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AACBF-BB56-B112-D0CB-14179B762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4</a:t>
            </a:fld>
            <a:endParaRPr lang="en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92CAD75-7A4D-792B-D124-7338BC54391B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>
              <a:xfrm>
                <a:off x="206433" y="1080957"/>
                <a:ext cx="12019450" cy="564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At present parameters with large 1 sigma uncertainties: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  </m:t>
                    </m:r>
                    <m:r>
                      <a:rPr lang="en-HR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 baseline="-250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: 5.1%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                         </m:t>
                    </m:r>
                    <m:r>
                      <a:rPr lang="en-HR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baseline="-2500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: 4.5%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H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                                                          </m:t>
                        </m:r>
                        <m:r>
                          <a:rPr lang="en-HR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: 18%</a:t>
                </a:r>
              </a:p>
              <a:p>
                <a:endParaRPr lang="en-GB" dirty="0"/>
              </a:p>
              <a:p>
                <a:r>
                  <a:rPr lang="en-GB" dirty="0"/>
                  <a:t> Future experiments </a:t>
                </a:r>
                <a:r>
                  <a:rPr lang="en-HR" dirty="0"/>
                  <a:t>expected to measure these parameters within </a:t>
                </a:r>
                <a:r>
                  <a:rPr lang="en-GB" dirty="0">
                    <a:solidFill>
                      <a:schemeClr val="accent1"/>
                    </a:solidFill>
                  </a:rPr>
                  <a:t>s</a:t>
                </a:r>
                <a:r>
                  <a:rPr lang="en-HR" dirty="0">
                    <a:solidFill>
                      <a:schemeClr val="accent1"/>
                    </a:solidFill>
                  </a:rPr>
                  <a:t>ubpercent level</a:t>
                </a:r>
              </a:p>
              <a:p>
                <a:endParaRPr lang="en-HR" dirty="0"/>
              </a:p>
              <a:p>
                <a:r>
                  <a:rPr lang="en-HR" dirty="0"/>
                  <a:t>Given this fact: we ask two questions:</a:t>
                </a:r>
              </a:p>
              <a:p>
                <a:pPr marL="0" indent="0">
                  <a:buNone/>
                </a:pPr>
                <a:r>
                  <a:rPr lang="en-HR" dirty="0"/>
                  <a:t>(i) The models that are allowed now, will they be still allowed in future ?</a:t>
                </a:r>
              </a:p>
              <a:p>
                <a:pPr marL="0" indent="0">
                  <a:buNone/>
                </a:pPr>
                <a:r>
                  <a:rPr lang="en-HR" dirty="0"/>
                  <a:t>(ii) Can the future experiments distinguish different models 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C92CAD75-7A4D-792B-D124-7338BC54391B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33" y="1080957"/>
                <a:ext cx="12019450" cy="5640518"/>
              </a:xfrm>
              <a:prstGeom prst="rect">
                <a:avLst/>
              </a:prstGeom>
              <a:blipFill>
                <a:blip r:embed="rId2"/>
                <a:stretch>
                  <a:fillRect l="-1056" t="-1794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49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C567-91EE-2802-3786-BB6EF29F1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240145"/>
            <a:ext cx="3168535" cy="881784"/>
          </a:xfrm>
        </p:spPr>
        <p:txBody>
          <a:bodyPr/>
          <a:lstStyle/>
          <a:p>
            <a:r>
              <a:rPr lang="en-HR" dirty="0"/>
              <a:t>Experiments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05197-DE7F-AD49-6076-3A61FCE57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5</a:t>
            </a:fld>
            <a:endParaRPr lang="en-H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F3BA99-4604-BB40-17D2-3111027D641D}"/>
              </a:ext>
            </a:extLst>
          </p:cNvPr>
          <p:cNvSpPr txBox="1"/>
          <p:nvPr/>
        </p:nvSpPr>
        <p:spPr>
          <a:xfrm>
            <a:off x="1888854" y="1663985"/>
            <a:ext cx="8414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3200" dirty="0">
                <a:solidFill>
                  <a:schemeClr val="accent1"/>
                </a:solidFill>
              </a:rPr>
              <a:t>The experimts we consider to test the models are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FE159-B09A-7129-B9F7-F4F5D6D00CE2}"/>
                  </a:ext>
                </a:extLst>
              </p:cNvPr>
              <p:cNvSpPr txBox="1"/>
              <p:nvPr/>
            </p:nvSpPr>
            <p:spPr>
              <a:xfrm>
                <a:off x="1823951" y="2963727"/>
                <a:ext cx="8911542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HR" sz="2800" dirty="0">
                    <a:solidFill>
                      <a:schemeClr val="accent2"/>
                    </a:solidFill>
                  </a:rPr>
                  <a:t>ESSnuSB in Europe</a:t>
                </a:r>
                <a:r>
                  <a:rPr lang="en-HR" sz="2800" dirty="0"/>
                  <a:t>: Will have the best precision of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en-HR" sz="2800" dirty="0">
                  <a:solidFill>
                    <a:schemeClr val="tx1"/>
                  </a:solidFill>
                </a:endParaRPr>
              </a:p>
              <a:p>
                <a:r>
                  <a:rPr lang="en-HR" sz="2800" dirty="0"/>
                  <a:t>-I and Davide are part of this project</a:t>
                </a:r>
              </a:p>
              <a:p>
                <a:endParaRPr lang="en-HR" sz="2800" dirty="0"/>
              </a:p>
              <a:p>
                <a:r>
                  <a:rPr lang="en-HR" sz="2800" dirty="0">
                    <a:solidFill>
                      <a:schemeClr val="accent2"/>
                    </a:solidFill>
                  </a:rPr>
                  <a:t>T2HK in Japan</a:t>
                </a:r>
                <a:r>
                  <a:rPr lang="en-HR" sz="2800" dirty="0"/>
                  <a:t>: </a:t>
                </a:r>
                <a:r>
                  <a:rPr lang="en-HR" sz="2800" dirty="0">
                    <a:solidFill>
                      <a:schemeClr val="tx1"/>
                    </a:solidFill>
                  </a:rPr>
                  <a:t>Will have excellent sensitivity to </a:t>
                </a:r>
                <a14:m>
                  <m:oMath xmlns:m="http://schemas.openxmlformats.org/officeDocument/2006/math">
                    <m:r>
                      <a:rPr lang="en-HR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i="1" baseline="-250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GB" sz="2800" dirty="0">
                    <a:solidFill>
                      <a:schemeClr val="tx1"/>
                    </a:solidFill>
                  </a:rPr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R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en-HR" sz="2800" dirty="0"/>
              </a:p>
              <a:p>
                <a:r>
                  <a:rPr lang="en-HR" sz="2800" dirty="0">
                    <a:solidFill>
                      <a:schemeClr val="accent2"/>
                    </a:solidFill>
                  </a:rPr>
                  <a:t>DUNE in USA</a:t>
                </a:r>
                <a:r>
                  <a:rPr lang="en-HR" sz="2800" dirty="0"/>
                  <a:t>: Will have excellent sensitivity to </a:t>
                </a:r>
                <a14:m>
                  <m:oMath xmlns:m="http://schemas.openxmlformats.org/officeDocument/2006/math">
                    <m:r>
                      <a:rPr lang="en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23</m:t>
                    </m:r>
                  </m:oMath>
                </a14:m>
                <a:r>
                  <a:rPr lang="en-GB" sz="2800" dirty="0"/>
                  <a:t> ,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H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endParaRPr lang="en-HR" sz="2800" dirty="0"/>
              </a:p>
              <a:p>
                <a:r>
                  <a:rPr lang="en-HR" sz="2800" dirty="0">
                    <a:solidFill>
                      <a:schemeClr val="accent2"/>
                    </a:solidFill>
                  </a:rPr>
                  <a:t>JUNO in China</a:t>
                </a:r>
                <a:r>
                  <a:rPr lang="en-HR" sz="2800" dirty="0"/>
                  <a:t>: Will have the best sensitivity to </a:t>
                </a:r>
                <a14:m>
                  <m:oMath xmlns:m="http://schemas.openxmlformats.org/officeDocument/2006/math">
                    <m:r>
                      <a:rPr lang="en-H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2800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GB" sz="2800" dirty="0"/>
                  <a:t> </a:t>
                </a:r>
                <a:endParaRPr lang="en-HR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2FE159-B09A-7129-B9F7-F4F5D6D0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951" y="2963727"/>
                <a:ext cx="8911542" cy="2677656"/>
              </a:xfrm>
              <a:prstGeom prst="rect">
                <a:avLst/>
              </a:prstGeom>
              <a:blipFill>
                <a:blip r:embed="rId2"/>
                <a:stretch>
                  <a:fillRect l="-1422" t="-2358" b="-5189"/>
                </a:stretch>
              </a:blipFill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354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E58B1-2E66-0F85-190D-A6C9B3366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3" y="119922"/>
            <a:ext cx="5961088" cy="1244184"/>
          </a:xfrm>
        </p:spPr>
        <p:txBody>
          <a:bodyPr/>
          <a:lstStyle/>
          <a:p>
            <a:r>
              <a:rPr lang="en-HR" dirty="0"/>
              <a:t>The ESSnuSB Experiment</a:t>
            </a:r>
          </a:p>
        </p:txBody>
      </p:sp>
      <p:pic>
        <p:nvPicPr>
          <p:cNvPr id="5" name="Picture 4" descr="A map of a country&#10;&#10;Description automatically generated">
            <a:extLst>
              <a:ext uri="{FF2B5EF4-FFF2-40B4-BE49-F238E27FC236}">
                <a16:creationId xmlns:a16="http://schemas.microsoft.com/office/drawing/2014/main" id="{75C7A1B0-EAE3-ED30-BCDB-D04C10232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3" y="1399467"/>
            <a:ext cx="5114042" cy="5338611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CFC16A-4093-AEDB-E71A-80C0BA1F9909}"/>
              </a:ext>
            </a:extLst>
          </p:cNvPr>
          <p:cNvSpPr txBox="1"/>
          <p:nvPr/>
        </p:nvSpPr>
        <p:spPr>
          <a:xfrm>
            <a:off x="3447372" y="6147031"/>
            <a:ext cx="796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</a:t>
            </a:r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8F2EC957-46C8-487C-A24D-9A6CA547F66D}"/>
              </a:ext>
            </a:extLst>
          </p:cNvPr>
          <p:cNvSpPr/>
          <p:nvPr/>
        </p:nvSpPr>
        <p:spPr>
          <a:xfrm flipV="1">
            <a:off x="3267126" y="5790006"/>
            <a:ext cx="360493" cy="35540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42DAEB-B13C-5CF3-CE24-BE3FC09B2374}"/>
              </a:ext>
            </a:extLst>
          </p:cNvPr>
          <p:cNvSpPr txBox="1"/>
          <p:nvPr/>
        </p:nvSpPr>
        <p:spPr>
          <a:xfrm>
            <a:off x="3492725" y="4061943"/>
            <a:ext cx="190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Zinkgruvan</a:t>
            </a:r>
            <a:endParaRPr lang="hr-H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5-point Star 8">
            <a:extLst>
              <a:ext uri="{FF2B5EF4-FFF2-40B4-BE49-F238E27FC236}">
                <a16:creationId xmlns:a16="http://schemas.microsoft.com/office/drawing/2014/main" id="{BDD1D8A0-76FE-36BB-1BD1-AB65C19ABD46}"/>
              </a:ext>
            </a:extLst>
          </p:cNvPr>
          <p:cNvSpPr/>
          <p:nvPr/>
        </p:nvSpPr>
        <p:spPr>
          <a:xfrm flipV="1">
            <a:off x="3665613" y="4520186"/>
            <a:ext cx="360493" cy="35540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R">
              <a:solidFill>
                <a:srgbClr val="FF0000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E400FC-33F3-855F-8CA5-37360E53BD39}"/>
              </a:ext>
            </a:extLst>
          </p:cNvPr>
          <p:cNvCxnSpPr>
            <a:cxnSpLocks/>
          </p:cNvCxnSpPr>
          <p:nvPr/>
        </p:nvCxnSpPr>
        <p:spPr>
          <a:xfrm flipV="1">
            <a:off x="3492725" y="4800975"/>
            <a:ext cx="270370" cy="975167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EFE353C-2854-7FB0-59EC-0BC99C2B70EC}"/>
              </a:ext>
            </a:extLst>
          </p:cNvPr>
          <p:cNvSpPr txBox="1"/>
          <p:nvPr/>
        </p:nvSpPr>
        <p:spPr>
          <a:xfrm rot="17149341">
            <a:off x="3344999" y="5102999"/>
            <a:ext cx="138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360 km</a:t>
            </a:r>
            <a:endParaRPr lang="hr-H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B8CE4D-ED6D-1B65-AE8B-3F2BAFDC59EC}"/>
              </a:ext>
            </a:extLst>
          </p:cNvPr>
          <p:cNvSpPr txBox="1"/>
          <p:nvPr/>
        </p:nvSpPr>
        <p:spPr>
          <a:xfrm>
            <a:off x="6114631" y="2844451"/>
            <a:ext cx="5339154" cy="83099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400" dirty="0">
                <a:solidFill>
                  <a:schemeClr val="accent1"/>
                </a:solidFill>
              </a:rPr>
              <a:t>Water Cherenkov Far Detector- 540 kt</a:t>
            </a:r>
          </a:p>
          <a:p>
            <a:r>
              <a:rPr lang="en-HR" sz="2400" dirty="0">
                <a:solidFill>
                  <a:schemeClr val="accent1"/>
                </a:solidFill>
              </a:rPr>
              <a:t>5 MW Proton beam, 2 Gev proton energy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4454F-B838-E18E-4DFD-413B1997838D}"/>
              </a:ext>
            </a:extLst>
          </p:cNvPr>
          <p:cNvSpPr txBox="1"/>
          <p:nvPr/>
        </p:nvSpPr>
        <p:spPr>
          <a:xfrm>
            <a:off x="6045496" y="257885"/>
            <a:ext cx="46713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000" dirty="0"/>
              <a:t>ESSnuSB - Horizon (2018 - 2022) – 3 M€</a:t>
            </a:r>
          </a:p>
          <a:p>
            <a:r>
              <a:rPr lang="en-HR" sz="2000" dirty="0"/>
              <a:t>ESSnuSB+ -Horizon EU (2023 - 2026) - 3 M€</a:t>
            </a:r>
          </a:p>
          <a:p>
            <a:endParaRPr lang="en-HR" sz="2000" dirty="0"/>
          </a:p>
        </p:txBody>
      </p:sp>
      <p:pic>
        <p:nvPicPr>
          <p:cNvPr id="11" name="Picture 10" descr="A group of flags on a blue background&#10;&#10;Description automatically generated">
            <a:extLst>
              <a:ext uri="{FF2B5EF4-FFF2-40B4-BE49-F238E27FC236}">
                <a16:creationId xmlns:a16="http://schemas.microsoft.com/office/drawing/2014/main" id="{D3A191D1-0A0B-65D7-B1A7-34FC2799B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87" y="1328147"/>
            <a:ext cx="6613713" cy="10222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6B76EE-E6B2-D7D3-6019-BA3FF10B6818}"/>
              </a:ext>
            </a:extLst>
          </p:cNvPr>
          <p:cNvSpPr txBox="1"/>
          <p:nvPr/>
        </p:nvSpPr>
        <p:spPr>
          <a:xfrm>
            <a:off x="10715570" y="163965"/>
            <a:ext cx="1476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dirty="0"/>
              <a:t>13 countries</a:t>
            </a:r>
          </a:p>
          <a:p>
            <a:r>
              <a:rPr lang="en-HR" dirty="0"/>
              <a:t>23 Instititutes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AEF46-7E91-6B14-CD3A-90CA793F72EE}"/>
              </a:ext>
            </a:extLst>
          </p:cNvPr>
          <p:cNvSpPr txBox="1"/>
          <p:nvPr/>
        </p:nvSpPr>
        <p:spPr>
          <a:xfrm>
            <a:off x="5533748" y="4229258"/>
            <a:ext cx="65835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R" sz="2000" dirty="0"/>
              <a:t>Main Goal: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Precision measurement of the CP Violation phase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                 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with a long </a:t>
            </a:r>
            <a:r>
              <a:rPr lang="en-GB" sz="2000" dirty="0">
                <a:solidFill>
                  <a:srgbClr val="000000"/>
                </a:solidFill>
              </a:rPr>
              <a:t>b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aseline setup</a:t>
            </a:r>
          </a:p>
          <a:p>
            <a:endParaRPr lang="en-HR" sz="2000" dirty="0"/>
          </a:p>
          <a:p>
            <a:r>
              <a:rPr lang="en-HR" sz="2000" dirty="0"/>
              <a:t>Other goals: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Neutrino Cross-section measurements with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                  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the near detectors, Sterile neutrino searches </a:t>
            </a:r>
          </a:p>
          <a:p>
            <a:r>
              <a:rPr lang="en-GB" sz="2000" dirty="0">
                <a:solidFill>
                  <a:srgbClr val="000000"/>
                </a:solidFill>
              </a:rPr>
              <a:t>                    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with a short </a:t>
            </a:r>
            <a:r>
              <a:rPr lang="en-GB" sz="2000" dirty="0">
                <a:solidFill>
                  <a:srgbClr val="000000"/>
                </a:solidFill>
              </a:rPr>
              <a:t>b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ase</a:t>
            </a:r>
            <a:r>
              <a:rPr lang="en-GB" sz="2000" dirty="0">
                <a:solidFill>
                  <a:srgbClr val="000000"/>
                </a:solidFill>
              </a:rPr>
              <a:t>l</a:t>
            </a:r>
            <a:r>
              <a:rPr lang="en-GB" sz="2000" b="0" i="0" u="none" strike="noStrike" dirty="0">
                <a:solidFill>
                  <a:srgbClr val="000000"/>
                </a:solidFill>
                <a:effectLst/>
              </a:rPr>
              <a:t>ine setup, etc.</a:t>
            </a:r>
            <a:endParaRPr lang="en-HR" sz="2000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7EA0E49-94FB-554D-7641-30E08F1B8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6</a:t>
            </a:fld>
            <a:endParaRPr lang="en-HR"/>
          </a:p>
        </p:txBody>
      </p:sp>
    </p:spTree>
    <p:extLst>
      <p:ext uri="{BB962C8B-B14F-4D97-AF65-F5344CB8AC3E}">
        <p14:creationId xmlns:p14="http://schemas.microsoft.com/office/powerpoint/2010/main" val="2167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9EAD3-5FAC-F872-B662-43E340D3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749" y="136526"/>
            <a:ext cx="5146964" cy="832197"/>
          </a:xfrm>
        </p:spPr>
        <p:txBody>
          <a:bodyPr/>
          <a:lstStyle/>
          <a:p>
            <a:r>
              <a:rPr lang="en-HR" dirty="0"/>
              <a:t>Sensitivity of ESSnuSB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10D4C-7C23-3779-1FEA-8AA757608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7</a:t>
            </a:fld>
            <a:endParaRPr lang="en-H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D1A043-CEDB-A15C-D5F4-F7A02C11AA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" t="8116" r="4233" b="2820"/>
          <a:stretch/>
        </p:blipFill>
        <p:spPr>
          <a:xfrm>
            <a:off x="6924946" y="136526"/>
            <a:ext cx="4437608" cy="30631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D5C3C-9380-2AB7-0D03-0DE4AFB7F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11" y="3054536"/>
            <a:ext cx="5477143" cy="3521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3D1384-24D3-D7E7-6278-CE4AEFC5EE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9" y="3201813"/>
            <a:ext cx="5146964" cy="3227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5842F7-ECDE-3CE9-DD15-6B8AA0E9A3AA}"/>
                  </a:ext>
                </a:extLst>
              </p:cNvPr>
              <p:cNvSpPr txBox="1"/>
              <p:nvPr/>
            </p:nvSpPr>
            <p:spPr>
              <a:xfrm>
                <a:off x="206184" y="1098402"/>
                <a:ext cx="6718762" cy="1631216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HR" sz="2000" dirty="0"/>
                  <a:t>Designed to probe second oscillation maximum</a:t>
                </a:r>
              </a:p>
              <a:p>
                <a:endParaRPr lang="en-HR" sz="2000" dirty="0"/>
              </a:p>
              <a:p>
                <a:r>
                  <a:rPr lang="en-HR" sz="2000" dirty="0"/>
                  <a:t>12 sigma sensitivity to discover CP violation for maximal values</a:t>
                </a:r>
              </a:p>
              <a:p>
                <a:endParaRPr lang="en-HR" sz="2000" dirty="0"/>
              </a:p>
              <a:p>
                <a:r>
                  <a:rPr lang="en-HR" sz="2000" dirty="0"/>
                  <a:t>Will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H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H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𝐶𝑃</m:t>
                        </m:r>
                      </m:sub>
                    </m:sSub>
                  </m:oMath>
                </a14:m>
                <a:r>
                  <a:rPr lang="en-HR" sz="2000" dirty="0"/>
                  <a:t> with less than 8</a:t>
                </a:r>
                <a:r>
                  <a:rPr lang="en-HR" sz="2000" baseline="30000" dirty="0"/>
                  <a:t>o</a:t>
                </a:r>
                <a:r>
                  <a:rPr lang="en-HR" sz="2000" dirty="0"/>
                  <a:t> precision for all values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A5842F7-ECDE-3CE9-DD15-6B8AA0E9A3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84" y="1098402"/>
                <a:ext cx="6718762" cy="1631216"/>
              </a:xfrm>
              <a:prstGeom prst="rect">
                <a:avLst/>
              </a:prstGeom>
              <a:blipFill>
                <a:blip r:embed="rId5"/>
                <a:stretch>
                  <a:fillRect l="-563" b="-4511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9A9B3CC-1E49-12DA-DD14-88EA6FC66708}"/>
              </a:ext>
            </a:extLst>
          </p:cNvPr>
          <p:cNvSpPr txBox="1"/>
          <p:nvPr/>
        </p:nvSpPr>
        <p:spPr>
          <a:xfrm>
            <a:off x="125711" y="6429050"/>
            <a:ext cx="608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Alekou</a:t>
            </a:r>
            <a:r>
              <a:rPr lang="en-GB" dirty="0"/>
              <a:t>, </a:t>
            </a:r>
            <a:r>
              <a:rPr lang="en-GB" i="1" dirty="0"/>
              <a:t>et al. </a:t>
            </a:r>
            <a:r>
              <a:rPr lang="en-GB" dirty="0"/>
              <a:t>[</a:t>
            </a:r>
            <a:r>
              <a:rPr lang="en-GB" dirty="0" err="1"/>
              <a:t>ESSnuSB</a:t>
            </a:r>
            <a:r>
              <a:rPr lang="en-GB" dirty="0"/>
              <a:t>] Eur. Phys. J. ST </a:t>
            </a:r>
            <a:r>
              <a:rPr lang="en-GB" b="1" dirty="0"/>
              <a:t>231</a:t>
            </a:r>
            <a:r>
              <a:rPr lang="en-GB" dirty="0"/>
              <a:t> (2022), 3779-3955</a:t>
            </a:r>
            <a:endParaRPr lang="en-HR" dirty="0"/>
          </a:p>
        </p:txBody>
      </p:sp>
    </p:spTree>
    <p:extLst>
      <p:ext uri="{BB962C8B-B14F-4D97-AF65-F5344CB8AC3E}">
        <p14:creationId xmlns:p14="http://schemas.microsoft.com/office/powerpoint/2010/main" val="11137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D2491-5998-3DC6-E973-FA7707CC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437" y="114757"/>
            <a:ext cx="1871749" cy="1114540"/>
          </a:xfrm>
        </p:spPr>
        <p:txBody>
          <a:bodyPr/>
          <a:lstStyle/>
          <a:p>
            <a:r>
              <a:rPr lang="en-HR" dirty="0"/>
              <a:t>DUNE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2AAA7A-46DF-0716-3233-93ACB9029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416B-BAD7-494B-9DFA-3E5B15A8F37D}" type="slidenum">
              <a:rPr lang="en-HR" smtClean="0"/>
              <a:t>8</a:t>
            </a:fld>
            <a:endParaRPr lang="en-HR"/>
          </a:p>
        </p:txBody>
      </p:sp>
      <p:pic>
        <p:nvPicPr>
          <p:cNvPr id="5" name="Picture 4" descr="A diagram of a particle detector&#10;&#10;Description automatically generated">
            <a:extLst>
              <a:ext uri="{FF2B5EF4-FFF2-40B4-BE49-F238E27FC236}">
                <a16:creationId xmlns:a16="http://schemas.microsoft.com/office/drawing/2014/main" id="{31A697BE-CC9E-1529-7C68-83DE6622A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9492" y="0"/>
            <a:ext cx="8422508" cy="22290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7420B2-DFAA-6995-DA7F-B0791E5613F0}"/>
              </a:ext>
            </a:extLst>
          </p:cNvPr>
          <p:cNvSpPr txBox="1"/>
          <p:nvPr/>
        </p:nvSpPr>
        <p:spPr>
          <a:xfrm>
            <a:off x="792844" y="1388114"/>
            <a:ext cx="2795830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HR" sz="2000" dirty="0"/>
              <a:t>Liquid Argon TPC of 40 kt</a:t>
            </a:r>
          </a:p>
          <a:p>
            <a:r>
              <a:rPr lang="en-HR" sz="2000" dirty="0"/>
              <a:t>L = 1300 km</a:t>
            </a:r>
          </a:p>
        </p:txBody>
      </p:sp>
      <p:pic>
        <p:nvPicPr>
          <p:cNvPr id="7" name="Picture 6" descr="A graph of a normal distribution&#10;&#10;Description automatically generated with medium confidence">
            <a:extLst>
              <a:ext uri="{FF2B5EF4-FFF2-40B4-BE49-F238E27FC236}">
                <a16:creationId xmlns:a16="http://schemas.microsoft.com/office/drawing/2014/main" id="{BF5EA3FE-AE4C-1988-C8C0-5C10D3327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84" y="2647336"/>
            <a:ext cx="3584448" cy="35575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954E9D-F29C-9BF3-7EDF-8CF4A853C62A}"/>
              </a:ext>
            </a:extLst>
          </p:cNvPr>
          <p:cNvSpPr txBox="1"/>
          <p:nvPr/>
        </p:nvSpPr>
        <p:spPr>
          <a:xfrm>
            <a:off x="25597" y="6407961"/>
            <a:ext cx="4546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Abi et al. [DUNE], Eur. Phys. J. C 80 (2020), 978</a:t>
            </a:r>
            <a:endParaRPr lang="en-HR" dirty="0"/>
          </a:p>
        </p:txBody>
      </p:sp>
      <p:pic>
        <p:nvPicPr>
          <p:cNvPr id="10" name="Picture 9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05AB27E-1B97-E552-DC5C-260BB751E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776" y="2684134"/>
            <a:ext cx="3584448" cy="3467953"/>
          </a:xfrm>
          <a:prstGeom prst="rect">
            <a:avLst/>
          </a:prstGeom>
        </p:spPr>
      </p:pic>
      <p:pic>
        <p:nvPicPr>
          <p:cNvPr id="11" name="Picture 10" descr="A graph of a number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43F9E7E-BD00-B1B4-B8EF-37D90CDA7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7369" y="2684134"/>
            <a:ext cx="3549661" cy="358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2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5495</TotalTime>
  <Words>1787</Words>
  <Application>Microsoft Macintosh PowerPoint</Application>
  <PresentationFormat>Widescreen</PresentationFormat>
  <Paragraphs>315</Paragraphs>
  <Slides>33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Office Theme</vt:lpstr>
      <vt:lpstr>Testing flavour/modular symmetry theories in neutrino experiments</vt:lpstr>
      <vt:lpstr>Outline</vt:lpstr>
      <vt:lpstr>Neutrino Oscillation</vt:lpstr>
      <vt:lpstr>Global fit status</vt:lpstr>
      <vt:lpstr>Motivation</vt:lpstr>
      <vt:lpstr>Experiments</vt:lpstr>
      <vt:lpstr>The ESSnuSB Experiment</vt:lpstr>
      <vt:lpstr>Sensitivity of ESSnuSB</vt:lpstr>
      <vt:lpstr>DUNE</vt:lpstr>
      <vt:lpstr>T2HK</vt:lpstr>
      <vt:lpstr>JUNO</vt:lpstr>
      <vt:lpstr>Testing a flavour symmetry model</vt:lpstr>
      <vt:lpstr>Testing a flavour symmetry model</vt:lpstr>
      <vt:lpstr>Testing a flavour symmetry model</vt:lpstr>
      <vt:lpstr>Testing a flavour symmetry model</vt:lpstr>
      <vt:lpstr>Testing a flavour symmetry model</vt:lpstr>
      <vt:lpstr>Testing a flavour symmetry model</vt:lpstr>
      <vt:lpstr>Full set of one parameter  models </vt:lpstr>
      <vt:lpstr>Step 2</vt:lpstr>
      <vt:lpstr>Final step</vt:lpstr>
      <vt:lpstr>Test in JUNO</vt:lpstr>
      <vt:lpstr>Two parameter models</vt:lpstr>
      <vt:lpstr>Model predictions</vt:lpstr>
      <vt:lpstr>Test in LBL</vt:lpstr>
      <vt:lpstr>Test in JUNO</vt:lpstr>
      <vt:lpstr>Testing a modular symmetry theory</vt:lpstr>
      <vt:lpstr>Model predictions</vt:lpstr>
      <vt:lpstr>Allowed parameter space</vt:lpstr>
      <vt:lpstr>Tests in LBL</vt:lpstr>
      <vt:lpstr>Test in JUNO</vt:lpstr>
      <vt:lpstr>Further test: Seprating Model-A from Model-B</vt:lpstr>
      <vt:lpstr>Summary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status and future prospects of neutrino oscillation experiments</dc:title>
  <dc:creator>Monojit Ghosh</dc:creator>
  <cp:lastModifiedBy>Monojit Ghosh</cp:lastModifiedBy>
  <cp:revision>365</cp:revision>
  <dcterms:created xsi:type="dcterms:W3CDTF">2023-09-13T11:42:04Z</dcterms:created>
  <dcterms:modified xsi:type="dcterms:W3CDTF">2025-07-03T19:12:49Z</dcterms:modified>
</cp:coreProperties>
</file>