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48" r:id="rId2"/>
  </p:sldMasterIdLst>
  <p:notesMasterIdLst>
    <p:notesMasterId r:id="rId27"/>
  </p:notesMasterIdLst>
  <p:sldIdLst>
    <p:sldId id="257" r:id="rId3"/>
    <p:sldId id="258" r:id="rId4"/>
    <p:sldId id="259" r:id="rId5"/>
    <p:sldId id="260" r:id="rId6"/>
    <p:sldId id="264" r:id="rId7"/>
    <p:sldId id="265" r:id="rId8"/>
    <p:sldId id="261" r:id="rId9"/>
    <p:sldId id="278" r:id="rId10"/>
    <p:sldId id="263" r:id="rId11"/>
    <p:sldId id="266" r:id="rId12"/>
    <p:sldId id="270" r:id="rId13"/>
    <p:sldId id="285" r:id="rId14"/>
    <p:sldId id="267" r:id="rId15"/>
    <p:sldId id="279" r:id="rId16"/>
    <p:sldId id="269" r:id="rId17"/>
    <p:sldId id="286" r:id="rId18"/>
    <p:sldId id="274" r:id="rId19"/>
    <p:sldId id="275" r:id="rId20"/>
    <p:sldId id="276" r:id="rId21"/>
    <p:sldId id="268" r:id="rId22"/>
    <p:sldId id="262" r:id="rId23"/>
    <p:sldId id="281" r:id="rId24"/>
    <p:sldId id="283" r:id="rId25"/>
    <p:sldId id="280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F917E-BC7C-078E-B4D6-1F4601651069}" v="995" dt="2024-06-17T17:48:47.346"/>
    <p1510:client id="{6A2721AC-A317-D353-AB85-5648991C1E77}" v="95" dt="2024-06-19T10:11:12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03B4D-5237-492D-87EA-6CB29B29C6AE}" type="datetimeFigureOut">
              <a:t>19/06/2024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846F6-FDA8-4920-8A76-063332CB944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4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DB7C-6A74-4E2B-8657-064F99C633F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06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E8AD45-A6DD-4268-A837-E2D44DC8577E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7CB4A-CD0F-4254-99EA-429285BCD6FA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F21CEF-DDF7-4DE5-8E6D-5059FE778D43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A4D97-67A1-40AB-AC26-A7AAE2C2FFB8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01AEC6-F941-4CE6-8AED-BFC6D75D6E7D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4F618-3F0D-4C9A-B033-126DB3E17697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91C53B-A043-4EE1-9560-BC53CD1BA705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3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10633-2229-4B03-99CF-219D06A1F62D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4FC58A-1566-4B26-AE79-814F1E25E49F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ECE83-BA51-463E-8192-19AD155A47E5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BF93D4-49B0-47C4-BD9E-17F6D9C81550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rtl="0"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EED07C-09A1-45C7-90FB-A2C152108D98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2" name="Casella di testo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"</a:t>
            </a: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me sche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EBB13B-2538-47D7-8BF5-9E624B31A00C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9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cxnSp>
        <p:nvCxnSpPr>
          <p:cNvPr id="17" name="Connettore diritto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8E0C8D-61CC-4703-A7D6-949B247FD742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9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0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1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cxnSp>
        <p:nvCxnSpPr>
          <p:cNvPr id="19" name="Connettore diritto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38C515-6C43-4B36-B366-262FBDE12083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378AB5-6BD5-43AC-B243-83D543DECC72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681D5E-0A09-4436-B93B-64CBABCD4FFB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57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F058516-0CD8-424E-88E1-FCBCBFA6C16F}" type="datetime1">
              <a:rPr lang="it-IT" noProof="0" smtClean="0"/>
              <a:t>19/06/2024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32509" y="1717350"/>
            <a:ext cx="9909126" cy="2349755"/>
          </a:xfrm>
        </p:spPr>
        <p:txBody>
          <a:bodyPr rtlCol="0"/>
          <a:lstStyle/>
          <a:p>
            <a:r>
              <a:rPr lang="it-IT" sz="5400" dirty="0"/>
              <a:t>Field </a:t>
            </a:r>
            <a:r>
              <a:rPr lang="it-IT" sz="5400" dirty="0" err="1"/>
              <a:t>Cages</a:t>
            </a:r>
            <a:r>
              <a:rPr lang="it-IT" sz="5400" dirty="0"/>
              <a:t> </a:t>
            </a:r>
            <a:r>
              <a:rPr lang="it-IT" sz="5400" dirty="0" err="1"/>
              <a:t>Validation</a:t>
            </a:r>
            <a:r>
              <a:rPr lang="it-IT" sz="5400" dirty="0"/>
              <a:t> with  the GIN Detector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4584C4-707C-3FA0-53E4-0200CBC81A5F}"/>
              </a:ext>
            </a:extLst>
          </p:cNvPr>
          <p:cNvSpPr txBox="1"/>
          <p:nvPr/>
        </p:nvSpPr>
        <p:spPr>
          <a:xfrm>
            <a:off x="4253459" y="4553261"/>
            <a:ext cx="3667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UcPeriod"/>
            </a:pPr>
            <a:r>
              <a:rPr lang="it-IT" dirty="0"/>
              <a:t>Biondi, G. </a:t>
            </a:r>
            <a:r>
              <a:rPr lang="it-IT" dirty="0" err="1"/>
              <a:t>Dho</a:t>
            </a:r>
            <a:r>
              <a:rPr lang="it-IT" dirty="0"/>
              <a:t>, G. Mazzitelli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52AA0D-2347-4E46-5F13-810E57C03013}"/>
              </a:ext>
            </a:extLst>
          </p:cNvPr>
          <p:cNvSpPr txBox="1"/>
          <p:nvPr/>
        </p:nvSpPr>
        <p:spPr>
          <a:xfrm>
            <a:off x="5352737" y="6333344"/>
            <a:ext cx="1481528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/>
              <a:t>27/06/2024</a:t>
            </a:r>
          </a:p>
        </p:txBody>
      </p:sp>
      <p:pic>
        <p:nvPicPr>
          <p:cNvPr id="7" name="Immagine 6" descr="Immagine che contiene testo, cerchio, Carattere, Elementi grafici&#10;&#10;Descrizione generata automaticamente">
            <a:extLst>
              <a:ext uri="{FF2B5EF4-FFF2-40B4-BE49-F238E27FC236}">
                <a16:creationId xmlns:a16="http://schemas.microsoft.com/office/drawing/2014/main" id="{C1407E04-F767-E26C-C47F-410D7881D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06" y="4605962"/>
            <a:ext cx="1743388" cy="1730896"/>
          </a:xfrm>
          <a:prstGeom prst="rect">
            <a:avLst/>
          </a:prstGeom>
        </p:spPr>
      </p:pic>
      <p:pic>
        <p:nvPicPr>
          <p:cNvPr id="8" name="Immagine 7" descr="Immagine che contiene Carattere, logo, testo, Elementi grafici&#10;&#10;Descrizione generata automaticamente">
            <a:extLst>
              <a:ext uri="{FF2B5EF4-FFF2-40B4-BE49-F238E27FC236}">
                <a16:creationId xmlns:a16="http://schemas.microsoft.com/office/drawing/2014/main" id="{B69AAE33-74B8-54B5-D64E-4106CF3C7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120" y="4617440"/>
            <a:ext cx="3111202" cy="1720433"/>
          </a:xfrm>
          <a:prstGeom prst="rect">
            <a:avLst/>
          </a:prstGeom>
        </p:spPr>
      </p:pic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EE3E6830-77E2-438B-E422-A4103AE3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83" y="352784"/>
            <a:ext cx="10154231" cy="1400530"/>
          </a:xfrm>
        </p:spPr>
        <p:txBody>
          <a:bodyPr/>
          <a:lstStyle/>
          <a:p>
            <a:r>
              <a:rPr lang="it-IT" dirty="0"/>
              <a:t>ETHEREAL FC W/ Al MYLAR CATHODE</a:t>
            </a:r>
          </a:p>
        </p:txBody>
      </p:sp>
      <p:pic>
        <p:nvPicPr>
          <p:cNvPr id="4" name="Immagine 3" descr="Immagine che contiene Rettangolo, Tappetino da taglio, interno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837" y="1591802"/>
            <a:ext cx="3470027" cy="4626702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3A397EA-11CE-78C4-858C-9F03E4B7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1230997"/>
            <a:ext cx="7100920" cy="5342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it-IT" sz="2400" b="1" dirty="0" err="1">
                <a:solidFill>
                  <a:srgbClr val="ECECEC"/>
                </a:solidFill>
                <a:ea typeface="+mj-lt"/>
                <a:cs typeface="+mj-lt"/>
              </a:rPr>
              <a:t>Cathode</a:t>
            </a:r>
            <a:r>
              <a:rPr lang="it-IT" sz="2400" b="1" dirty="0">
                <a:solidFill>
                  <a:srgbClr val="ECECEC"/>
                </a:solidFill>
                <a:ea typeface="+mj-lt"/>
                <a:cs typeface="+mj-lt"/>
              </a:rPr>
              <a:t> </a:t>
            </a:r>
            <a:r>
              <a:rPr lang="it-IT" sz="2400" b="1" dirty="0" err="1">
                <a:solidFill>
                  <a:srgbClr val="ECECEC"/>
                </a:solidFill>
                <a:ea typeface="+mj-lt"/>
                <a:cs typeface="+mj-lt"/>
              </a:rPr>
              <a:t>Characteristics</a:t>
            </a:r>
            <a:r>
              <a:rPr lang="it-IT" sz="2400" b="1" dirty="0">
                <a:solidFill>
                  <a:srgbClr val="ECECEC"/>
                </a:solidFill>
                <a:ea typeface="+mj-lt"/>
                <a:cs typeface="+mj-lt"/>
              </a:rPr>
              <a:t>:</a:t>
            </a:r>
            <a:endParaRPr lang="it-IT" sz="2400" b="1" dirty="0" err="1"/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0.9 µm </a:t>
            </a:r>
            <a:r>
              <a:rPr lang="it-IT" sz="2200" dirty="0" err="1">
                <a:solidFill>
                  <a:srgbClr val="ECECEC"/>
                </a:solidFill>
              </a:rPr>
              <a:t>Aluminized</a:t>
            </a:r>
            <a:r>
              <a:rPr lang="it-IT" sz="2200" dirty="0">
                <a:solidFill>
                  <a:srgbClr val="ECECEC"/>
                </a:solidFill>
              </a:rPr>
              <a:t> Mylar film </a:t>
            </a: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it-IT" sz="2200" dirty="0" err="1">
                <a:solidFill>
                  <a:srgbClr val="ECECEC"/>
                </a:solidFill>
              </a:rPr>
              <a:t>Inspired</a:t>
            </a:r>
            <a:r>
              <a:rPr lang="it-IT" sz="2200" dirty="0">
                <a:solidFill>
                  <a:srgbClr val="ECECEC"/>
                </a:solidFill>
              </a:rPr>
              <a:t> by DRIFT </a:t>
            </a:r>
            <a:r>
              <a:rPr lang="it-IT" sz="2200" dirty="0" err="1">
                <a:solidFill>
                  <a:srgbClr val="ECECEC"/>
                </a:solidFill>
              </a:rPr>
              <a:t>collaboration</a:t>
            </a: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it-IT" sz="2200" dirty="0" err="1">
                <a:solidFill>
                  <a:srgbClr val="ECECEC"/>
                </a:solidFill>
              </a:rPr>
              <a:t>Shape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dirty="0" err="1">
                <a:solidFill>
                  <a:srgbClr val="ECECEC"/>
                </a:solidFill>
              </a:rPr>
              <a:t>which</a:t>
            </a:r>
            <a:r>
              <a:rPr lang="it-IT" sz="2200" dirty="0">
                <a:solidFill>
                  <a:srgbClr val="ECECEC"/>
                </a:solidFill>
              </a:rPr>
              <a:t> can reduce Radon </a:t>
            </a:r>
            <a:r>
              <a:rPr lang="it-IT" sz="2200" dirty="0" err="1">
                <a:solidFill>
                  <a:srgbClr val="ECECEC"/>
                </a:solidFill>
              </a:rPr>
              <a:t>attaching</a:t>
            </a:r>
            <a:endParaRPr lang="it-IT" sz="220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Copper </a:t>
            </a:r>
            <a:r>
              <a:rPr lang="it-IT" sz="2200" dirty="0" err="1">
                <a:solidFill>
                  <a:srgbClr val="ECECEC"/>
                </a:solidFill>
              </a:rPr>
              <a:t>tabs</a:t>
            </a:r>
            <a:r>
              <a:rPr lang="it-IT" sz="2200" dirty="0">
                <a:solidFill>
                  <a:srgbClr val="ECECEC"/>
                </a:solidFill>
              </a:rPr>
              <a:t> for </a:t>
            </a:r>
            <a:r>
              <a:rPr lang="it-IT" sz="2200" dirty="0" err="1">
                <a:solidFill>
                  <a:srgbClr val="ECECEC"/>
                </a:solidFill>
              </a:rPr>
              <a:t>electric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dirty="0" err="1">
                <a:solidFill>
                  <a:srgbClr val="ECECEC"/>
                </a:solidFill>
              </a:rPr>
              <a:t>contacts</a:t>
            </a:r>
            <a:endParaRPr lang="it-IT" sz="220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it-IT" sz="2200" dirty="0" err="1">
                <a:solidFill>
                  <a:srgbClr val="ECECEC"/>
                </a:solidFill>
              </a:rPr>
              <a:t>Named</a:t>
            </a:r>
            <a:r>
              <a:rPr lang="it-IT" sz="2200" dirty="0">
                <a:solidFill>
                  <a:srgbClr val="ECECEC"/>
                </a:solidFill>
              </a:rPr>
              <a:t> C1</a:t>
            </a:r>
          </a:p>
          <a:p>
            <a:pPr>
              <a:buClr>
                <a:srgbClr val="8AD0D6"/>
              </a:buClr>
              <a:buFont typeface="Wingdings,Sans-Serif" charset="2"/>
              <a:buChar char="Ø"/>
            </a:pPr>
            <a:r>
              <a:rPr lang="it-IT" sz="2400" b="1" dirty="0" err="1">
                <a:solidFill>
                  <a:srgbClr val="ECECEC"/>
                </a:solidFill>
              </a:rPr>
              <a:t>Measure</a:t>
            </a:r>
            <a:r>
              <a:rPr lang="it-IT" sz="2400" b="1" dirty="0">
                <a:solidFill>
                  <a:srgbClr val="ECECEC"/>
                </a:solidFill>
              </a:rPr>
              <a:t> Plan:</a:t>
            </a:r>
            <a:endParaRPr lang="en-US" sz="2400" dirty="0">
              <a:solidFill>
                <a:srgbClr val="FFFFFF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 err="1">
                <a:solidFill>
                  <a:srgbClr val="ECECEC"/>
                </a:solidFill>
              </a:rPr>
              <a:t>Studied</a:t>
            </a:r>
            <a:r>
              <a:rPr lang="it-IT" sz="2200" dirty="0">
                <a:solidFill>
                  <a:srgbClr val="ECECEC"/>
                </a:solidFill>
              </a:rPr>
              <a:t> Light Yield with </a:t>
            </a:r>
            <a:r>
              <a:rPr lang="it-IT" sz="2200" baseline="30000" dirty="0">
                <a:solidFill>
                  <a:srgbClr val="ECECEC"/>
                </a:solidFill>
              </a:rPr>
              <a:t>55</a:t>
            </a:r>
            <a:r>
              <a:rPr lang="it-IT" sz="2200" dirty="0">
                <a:solidFill>
                  <a:srgbClr val="ECECEC"/>
                </a:solidFill>
              </a:rPr>
              <a:t>Fe Source scanning VGEM, </a:t>
            </a:r>
            <a:r>
              <a:rPr lang="it-IT" sz="2200" dirty="0" err="1">
                <a:solidFill>
                  <a:srgbClr val="ECECEC"/>
                </a:solidFill>
              </a:rPr>
              <a:t>Drift</a:t>
            </a:r>
            <a:r>
              <a:rPr lang="it-IT" sz="2200" dirty="0">
                <a:solidFill>
                  <a:srgbClr val="ECECEC"/>
                </a:solidFill>
              </a:rPr>
              <a:t> Field and Source Position</a:t>
            </a:r>
            <a:endParaRPr lang="it-IT" sz="2200" dirty="0">
              <a:solidFill>
                <a:srgbClr val="FFFFFF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Field Cage </a:t>
            </a:r>
            <a:r>
              <a:rPr lang="it-IT" sz="2200" dirty="0" err="1">
                <a:solidFill>
                  <a:srgbClr val="ECECEC"/>
                </a:solidFill>
              </a:rPr>
              <a:t>map</a:t>
            </a:r>
            <a:r>
              <a:rPr lang="it-IT" sz="2200" dirty="0">
                <a:solidFill>
                  <a:srgbClr val="ECECEC"/>
                </a:solidFill>
              </a:rPr>
              <a:t> with </a:t>
            </a:r>
            <a:r>
              <a:rPr lang="it-IT" sz="2200" dirty="0" err="1">
                <a:solidFill>
                  <a:srgbClr val="ECECEC"/>
                </a:solidFill>
              </a:rPr>
              <a:t>muons</a:t>
            </a:r>
            <a:r>
              <a:rPr lang="it-IT" sz="2200" dirty="0">
                <a:solidFill>
                  <a:srgbClr val="ECECEC"/>
                </a:solidFill>
              </a:rPr>
              <a:t> and </a:t>
            </a:r>
            <a:r>
              <a:rPr lang="it-IT" sz="2200" dirty="0" err="1">
                <a:solidFill>
                  <a:srgbClr val="ECECEC"/>
                </a:solidFill>
              </a:rPr>
              <a:t>natural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dirty="0" err="1">
                <a:solidFill>
                  <a:srgbClr val="ECECEC"/>
                </a:solidFill>
              </a:rPr>
              <a:t>radioactivity</a:t>
            </a:r>
            <a:endParaRPr lang="it-IT" dirty="0" err="1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marL="0" indent="0">
              <a:buClr>
                <a:srgbClr val="8AD0D6"/>
              </a:buClr>
              <a:buNone/>
            </a:pPr>
            <a:endParaRPr lang="it-IT" sz="2400" b="1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b="1" dirty="0">
              <a:solidFill>
                <a:srgbClr val="ECECEC"/>
              </a:solidFill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28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sz="4000" dirty="0"/>
              <a:t>CATHODES COMPARISON - MAP</a:t>
            </a:r>
          </a:p>
        </p:txBody>
      </p:sp>
      <p:pic>
        <p:nvPicPr>
          <p:cNvPr id="4" name="Immagine 3" descr="Immagine che contiene schermata, Policromia, arte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746" y="1036645"/>
            <a:ext cx="5862350" cy="5862350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11</a:t>
            </a:fld>
            <a:endParaRPr lang="it-IT" dirty="0"/>
          </a:p>
        </p:txBody>
      </p:sp>
      <p:pic>
        <p:nvPicPr>
          <p:cNvPr id="6" name="Immagine 5" descr="Immagine che contiene schermata, Policromia, arte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88" y="1012467"/>
            <a:ext cx="5885226" cy="58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5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83" y="352784"/>
            <a:ext cx="10154231" cy="1400530"/>
          </a:xfrm>
        </p:spPr>
        <p:txBody>
          <a:bodyPr/>
          <a:lstStyle/>
          <a:p>
            <a:r>
              <a:rPr lang="it-IT" dirty="0"/>
              <a:t>CATHODES COMPARISON - MAP II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3A397EA-11CE-78C4-858C-9F03E4B7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1230997"/>
            <a:ext cx="10148919" cy="5342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Clr>
                <a:srgbClr val="8AD0D6"/>
              </a:buClr>
              <a:buFont typeface="Wingdings" charset="2"/>
              <a:buChar char="Ø"/>
            </a:pPr>
            <a:r>
              <a:rPr lang="it-IT" sz="3200" b="1" dirty="0">
                <a:solidFill>
                  <a:srgbClr val="ECECEC"/>
                </a:solidFill>
              </a:rPr>
              <a:t>C1 </a:t>
            </a:r>
            <a:r>
              <a:rPr lang="it-IT" sz="3200" b="1" dirty="0" err="1">
                <a:solidFill>
                  <a:srgbClr val="ECECEC"/>
                </a:solidFill>
              </a:rPr>
              <a:t>Cathode</a:t>
            </a:r>
            <a:r>
              <a:rPr lang="it-IT" sz="3200" b="1" dirty="0">
                <a:solidFill>
                  <a:srgbClr val="ECECEC"/>
                </a:solidFill>
              </a:rPr>
              <a:t> </a:t>
            </a:r>
            <a:r>
              <a:rPr lang="it-IT" sz="3200" b="1" dirty="0" err="1">
                <a:solidFill>
                  <a:srgbClr val="ECECEC"/>
                </a:solidFill>
              </a:rPr>
              <a:t>Disuniformities</a:t>
            </a:r>
            <a:r>
              <a:rPr lang="it-IT" sz="3200" b="1" dirty="0">
                <a:solidFill>
                  <a:srgbClr val="ECECEC"/>
                </a:solidFill>
              </a:rPr>
              <a:t>:</a:t>
            </a:r>
          </a:p>
          <a:p>
            <a:pPr lvl="2">
              <a:buClr>
                <a:srgbClr val="8AD0D6"/>
              </a:buClr>
              <a:buFont typeface="Wingdings" charset="2"/>
              <a:buChar char="§"/>
            </a:pPr>
            <a:r>
              <a:rPr lang="it-IT" sz="3200" dirty="0">
                <a:solidFill>
                  <a:srgbClr val="ECECEC"/>
                </a:solidFill>
              </a:rPr>
              <a:t>Up-Down &lt; 10%</a:t>
            </a:r>
            <a:endParaRPr lang="it-IT" sz="3200" b="1" dirty="0">
              <a:solidFill>
                <a:srgbClr val="ECECEC"/>
              </a:solidFill>
            </a:endParaRPr>
          </a:p>
          <a:p>
            <a:pPr lvl="2">
              <a:buClr>
                <a:srgbClr val="8AD0D6"/>
              </a:buClr>
              <a:buFont typeface="Wingdings" charset="2"/>
              <a:buChar char="§"/>
            </a:pPr>
            <a:r>
              <a:rPr lang="it-IT" sz="3200" dirty="0" err="1">
                <a:solidFill>
                  <a:srgbClr val="ECECEC"/>
                </a:solidFill>
              </a:rPr>
              <a:t>Right</a:t>
            </a:r>
            <a:r>
              <a:rPr lang="it-IT" sz="3200" dirty="0">
                <a:solidFill>
                  <a:srgbClr val="ECECEC"/>
                </a:solidFill>
              </a:rPr>
              <a:t>-Left &lt; 5%</a:t>
            </a:r>
            <a:endParaRPr lang="it-IT" sz="3200">
              <a:solidFill>
                <a:srgbClr val="ECECEC"/>
              </a:solidFill>
            </a:endParaRPr>
          </a:p>
          <a:p>
            <a:pPr marL="0" indent="0">
              <a:buClr>
                <a:srgbClr val="8AD0D6"/>
              </a:buClr>
              <a:buNone/>
            </a:pPr>
            <a:endParaRPr lang="it-IT" sz="3200" b="1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Wingdings" charset="2"/>
              <a:buChar char="Ø"/>
            </a:pPr>
            <a:r>
              <a:rPr lang="it-IT" sz="3200" b="1" dirty="0">
                <a:solidFill>
                  <a:srgbClr val="ECECEC"/>
                </a:solidFill>
              </a:rPr>
              <a:t>C0 </a:t>
            </a:r>
            <a:r>
              <a:rPr lang="it-IT" sz="3200" b="1" dirty="0" err="1">
                <a:solidFill>
                  <a:srgbClr val="ECECEC"/>
                </a:solidFill>
              </a:rPr>
              <a:t>Map</a:t>
            </a:r>
            <a:r>
              <a:rPr lang="it-IT" sz="3200" b="1" dirty="0">
                <a:solidFill>
                  <a:srgbClr val="ECECEC"/>
                </a:solidFill>
              </a:rPr>
              <a:t> </a:t>
            </a:r>
            <a:r>
              <a:rPr lang="it-IT" sz="3200" b="1" dirty="0" err="1">
                <a:solidFill>
                  <a:srgbClr val="ECECEC"/>
                </a:solidFill>
              </a:rPr>
              <a:t>has</a:t>
            </a:r>
            <a:r>
              <a:rPr lang="it-IT" sz="3200" b="1" dirty="0">
                <a:solidFill>
                  <a:srgbClr val="ECECEC"/>
                </a:solidFill>
              </a:rPr>
              <a:t> 12% more light </a:t>
            </a:r>
            <a:r>
              <a:rPr lang="it-IT" sz="3200" b="1" dirty="0" err="1">
                <a:solidFill>
                  <a:srgbClr val="ECECEC"/>
                </a:solidFill>
              </a:rPr>
              <a:t>than</a:t>
            </a:r>
            <a:r>
              <a:rPr lang="it-IT" sz="3200" b="1" dirty="0">
                <a:solidFill>
                  <a:srgbClr val="ECECEC"/>
                </a:solidFill>
              </a:rPr>
              <a:t> C1 </a:t>
            </a:r>
            <a:r>
              <a:rPr lang="it-IT" sz="3200" b="1" dirty="0" err="1">
                <a:solidFill>
                  <a:srgbClr val="ECECEC"/>
                </a:solidFill>
              </a:rPr>
              <a:t>Map</a:t>
            </a:r>
          </a:p>
          <a:p>
            <a:pPr lvl="1">
              <a:buClr>
                <a:srgbClr val="8AD0D6"/>
              </a:buClr>
              <a:buFont typeface="Wingdings" charset="2"/>
              <a:buChar char="Ø"/>
            </a:pPr>
            <a:endParaRPr lang="it-IT" sz="3200" b="1" dirty="0" err="1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Wingdings" charset="2"/>
              <a:buChar char="Ø"/>
            </a:pPr>
            <a:r>
              <a:rPr lang="it-IT" sz="3200" b="1" dirty="0">
                <a:solidFill>
                  <a:srgbClr val="ECECEC"/>
                </a:solidFill>
              </a:rPr>
              <a:t>More precise </a:t>
            </a:r>
            <a:r>
              <a:rPr lang="it-IT" sz="3200" b="1" dirty="0" err="1">
                <a:solidFill>
                  <a:srgbClr val="ECECEC"/>
                </a:solidFill>
              </a:rPr>
              <a:t>estimation</a:t>
            </a:r>
            <a:r>
              <a:rPr lang="it-IT" sz="3200" b="1" dirty="0">
                <a:solidFill>
                  <a:srgbClr val="ECECEC"/>
                </a:solidFill>
              </a:rPr>
              <a:t> of </a:t>
            </a:r>
            <a:r>
              <a:rPr lang="it-IT" sz="3200" b="1" dirty="0" err="1">
                <a:solidFill>
                  <a:srgbClr val="ECECEC"/>
                </a:solidFill>
              </a:rPr>
              <a:t>disuniformities</a:t>
            </a:r>
            <a:r>
              <a:rPr lang="it-IT" sz="3200" b="1" dirty="0">
                <a:solidFill>
                  <a:srgbClr val="ECECEC"/>
                </a:solidFill>
              </a:rPr>
              <a:t> in </a:t>
            </a:r>
            <a:r>
              <a:rPr lang="it-IT" sz="3200" b="1" dirty="0" err="1">
                <a:solidFill>
                  <a:srgbClr val="ECECEC"/>
                </a:solidFill>
              </a:rPr>
              <a:t>ongoing</a:t>
            </a:r>
            <a:r>
              <a:rPr lang="it-IT" sz="3200" b="1" dirty="0">
                <a:solidFill>
                  <a:srgbClr val="ECECEC"/>
                </a:solidFill>
              </a:rPr>
              <a:t> </a:t>
            </a:r>
            <a:endParaRPr lang="it-IT" sz="3200" b="1">
              <a:solidFill>
                <a:srgbClr val="ECECEC"/>
              </a:solidFill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2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dirty="0"/>
              <a:t>CATHODES COMPARISON – LY I</a:t>
            </a:r>
          </a:p>
        </p:txBody>
      </p:sp>
      <p:pic>
        <p:nvPicPr>
          <p:cNvPr id="4" name="Immagine 3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7" y="1161661"/>
            <a:ext cx="5743287" cy="5743287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13</a:t>
            </a:fld>
            <a:endParaRPr lang="it-IT" dirty="0"/>
          </a:p>
        </p:txBody>
      </p:sp>
      <p:pic>
        <p:nvPicPr>
          <p:cNvPr id="6" name="Immagine 5" descr="Immagine che contiene linea, diagramma, Diagramma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1" y="1155341"/>
            <a:ext cx="5742352" cy="5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dirty="0"/>
              <a:t>CATHODES COMPARISON – LY II</a:t>
            </a:r>
          </a:p>
        </p:txBody>
      </p:sp>
      <p:pic>
        <p:nvPicPr>
          <p:cNvPr id="4" name="Immagine 3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7" y="1161661"/>
            <a:ext cx="5743287" cy="5743287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14</a:t>
            </a:fld>
            <a:endParaRPr lang="it-IT" dirty="0"/>
          </a:p>
        </p:txBody>
      </p:sp>
      <p:pic>
        <p:nvPicPr>
          <p:cNvPr id="6" name="Immagine 5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1" y="1155341"/>
            <a:ext cx="5742352" cy="5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5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sz="4000" dirty="0"/>
              <a:t>CATHODES COMPARISON – Fe SPOTS</a:t>
            </a:r>
          </a:p>
        </p:txBody>
      </p:sp>
      <p:pic>
        <p:nvPicPr>
          <p:cNvPr id="4" name="Immagine 3" descr="Immagine che contiene linea, diagramma, Diagramma, testo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7" y="1161661"/>
            <a:ext cx="5743287" cy="5743287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15</a:t>
            </a:fld>
            <a:endParaRPr lang="it-IT" dirty="0"/>
          </a:p>
        </p:txBody>
      </p:sp>
      <p:pic>
        <p:nvPicPr>
          <p:cNvPr id="6" name="Immagine 5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1" y="1155341"/>
            <a:ext cx="5742352" cy="5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6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dirty="0"/>
              <a:t>FIELD CAGE P3</a:t>
            </a:r>
          </a:p>
        </p:txBody>
      </p:sp>
      <p:pic>
        <p:nvPicPr>
          <p:cNvPr id="4" name="Immagine 3" descr="Immagine che contiene edificio, casa, schermata, design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969" y="1510493"/>
            <a:ext cx="4547656" cy="5060788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3A397EA-11CE-78C4-858C-9F03E4B7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1703148"/>
            <a:ext cx="5764298" cy="48700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it-IT" sz="2800" dirty="0" err="1">
                <a:solidFill>
                  <a:srgbClr val="ECECEC"/>
                </a:solidFill>
              </a:rPr>
              <a:t>Enhanced</a:t>
            </a:r>
            <a:r>
              <a:rPr lang="it-IT" sz="2800" dirty="0">
                <a:solidFill>
                  <a:srgbClr val="ECECEC"/>
                </a:solidFill>
              </a:rPr>
              <a:t> </a:t>
            </a:r>
            <a:r>
              <a:rPr lang="it-IT" sz="2800" dirty="0" err="1">
                <a:solidFill>
                  <a:srgbClr val="ECECEC"/>
                </a:solidFill>
              </a:rPr>
              <a:t>version</a:t>
            </a:r>
            <a:r>
              <a:rPr lang="it-IT" sz="2800" dirty="0">
                <a:solidFill>
                  <a:srgbClr val="ECECEC"/>
                </a:solidFill>
              </a:rPr>
              <a:t> of </a:t>
            </a:r>
            <a:r>
              <a:rPr lang="it-IT" sz="2800" dirty="0" err="1">
                <a:solidFill>
                  <a:srgbClr val="ECECEC"/>
                </a:solidFill>
              </a:rPr>
              <a:t>Ethereal</a:t>
            </a:r>
            <a:r>
              <a:rPr lang="it-IT" sz="2800" dirty="0">
                <a:solidFill>
                  <a:srgbClr val="ECECEC"/>
                </a:solidFill>
              </a:rPr>
              <a:t> Field Cage</a:t>
            </a:r>
            <a:endParaRPr lang="it-IT" sz="2800" dirty="0"/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sz="2800" dirty="0">
              <a:solidFill>
                <a:srgbClr val="ECECEC"/>
              </a:solidFill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it-IT" sz="2800" dirty="0" err="1">
                <a:solidFill>
                  <a:srgbClr val="ECECEC"/>
                </a:solidFill>
              </a:rPr>
              <a:t>Currently</a:t>
            </a:r>
            <a:r>
              <a:rPr lang="it-IT" sz="2800" dirty="0">
                <a:solidFill>
                  <a:srgbClr val="ECECEC"/>
                </a:solidFill>
              </a:rPr>
              <a:t> in Production </a:t>
            </a:r>
            <a:r>
              <a:rPr lang="it-IT" sz="2800" dirty="0" err="1">
                <a:solidFill>
                  <a:srgbClr val="ECECEC"/>
                </a:solidFill>
              </a:rPr>
              <a:t>at</a:t>
            </a:r>
            <a:r>
              <a:rPr lang="it-IT" sz="2800" dirty="0">
                <a:solidFill>
                  <a:srgbClr val="ECECEC"/>
                </a:solidFill>
              </a:rPr>
              <a:t> LNF</a:t>
            </a:r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sz="2800" dirty="0">
              <a:solidFill>
                <a:srgbClr val="ECECEC"/>
              </a:solidFill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it-IT" sz="2800" dirty="0">
                <a:solidFill>
                  <a:srgbClr val="ECECEC"/>
                </a:solidFill>
              </a:rPr>
              <a:t>Will be </a:t>
            </a:r>
            <a:r>
              <a:rPr lang="it-IT" sz="2800" err="1">
                <a:solidFill>
                  <a:srgbClr val="ECECEC"/>
                </a:solidFill>
              </a:rPr>
              <a:t>tested</a:t>
            </a:r>
            <a:r>
              <a:rPr lang="it-IT" sz="2800" dirty="0">
                <a:solidFill>
                  <a:srgbClr val="ECECEC"/>
                </a:solidFill>
              </a:rPr>
              <a:t> </a:t>
            </a:r>
            <a:r>
              <a:rPr lang="it-IT" sz="2800" err="1">
                <a:solidFill>
                  <a:srgbClr val="ECECEC"/>
                </a:solidFill>
              </a:rPr>
              <a:t>soon</a:t>
            </a:r>
            <a:endParaRPr lang="it-IT" sz="2800">
              <a:solidFill>
                <a:srgbClr val="ECECEC"/>
              </a:solidFill>
            </a:endParaRPr>
          </a:p>
          <a:p>
            <a:pPr marL="0" indent="0">
              <a:buClr>
                <a:srgbClr val="8AD0D6"/>
              </a:buClr>
              <a:buNone/>
            </a:pPr>
            <a:endParaRPr lang="it-IT" sz="2800" b="1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800" b="1" dirty="0">
              <a:solidFill>
                <a:srgbClr val="ECECEC"/>
              </a:solidFill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47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06" y="290324"/>
            <a:ext cx="10166724" cy="763447"/>
          </a:xfrm>
        </p:spPr>
        <p:txBody>
          <a:bodyPr/>
          <a:lstStyle/>
          <a:p>
            <a:r>
              <a:rPr lang="it-IT" sz="3700" dirty="0"/>
              <a:t>CONCLUSIONS AND OUTLOOKS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3A397EA-11CE-78C4-858C-9F03E4B7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06" y="1390852"/>
            <a:ext cx="5501971" cy="4969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it-IT" sz="2400" b="1" dirty="0" err="1">
                <a:solidFill>
                  <a:srgbClr val="ECECEC"/>
                </a:solidFill>
              </a:rPr>
              <a:t>Conclusions</a:t>
            </a:r>
            <a:r>
              <a:rPr lang="it-IT" sz="2400" b="1" dirty="0">
                <a:solidFill>
                  <a:srgbClr val="ECECEC"/>
                </a:solidFill>
              </a:rPr>
              <a:t>:</a:t>
            </a: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The </a:t>
            </a:r>
            <a:r>
              <a:rPr lang="it-IT" sz="2200" dirty="0" err="1">
                <a:solidFill>
                  <a:srgbClr val="ECECEC"/>
                </a:solidFill>
              </a:rPr>
              <a:t>Glued</a:t>
            </a:r>
            <a:r>
              <a:rPr lang="it-IT" sz="2200" dirty="0">
                <a:solidFill>
                  <a:srgbClr val="ECECEC"/>
                </a:solidFill>
              </a:rPr>
              <a:t> Field Cage </a:t>
            </a:r>
            <a:r>
              <a:rPr lang="it-IT" sz="2200" dirty="0" err="1">
                <a:solidFill>
                  <a:srgbClr val="ECECEC"/>
                </a:solidFill>
              </a:rPr>
              <a:t>is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dirty="0" err="1">
                <a:solidFill>
                  <a:srgbClr val="ECECEC"/>
                </a:solidFill>
              </a:rPr>
              <a:t>unstable</a:t>
            </a:r>
            <a:r>
              <a:rPr lang="it-IT" sz="2200" dirty="0">
                <a:solidFill>
                  <a:srgbClr val="ECECEC"/>
                </a:solidFill>
              </a:rPr>
              <a:t> and </a:t>
            </a:r>
            <a:r>
              <a:rPr lang="it-IT" sz="2200" dirty="0" err="1">
                <a:solidFill>
                  <a:srgbClr val="ECECEC"/>
                </a:solidFill>
              </a:rPr>
              <a:t>should</a:t>
            </a:r>
            <a:r>
              <a:rPr lang="it-IT" sz="2200" dirty="0">
                <a:solidFill>
                  <a:srgbClr val="ECECEC"/>
                </a:solidFill>
              </a:rPr>
              <a:t> be </a:t>
            </a:r>
            <a:r>
              <a:rPr lang="it-IT" sz="2200" dirty="0" err="1">
                <a:solidFill>
                  <a:srgbClr val="ECECEC"/>
                </a:solidFill>
              </a:rPr>
              <a:t>rejected</a:t>
            </a:r>
            <a:r>
              <a:rPr lang="it-IT" sz="2200" dirty="0">
                <a:solidFill>
                  <a:srgbClr val="ECECEC"/>
                </a:solidFill>
              </a:rPr>
              <a:t> for CYGNO04</a:t>
            </a:r>
            <a:endParaRPr lang="it-IT" sz="2200" b="1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The </a:t>
            </a:r>
            <a:r>
              <a:rPr lang="it-IT" sz="2200" err="1">
                <a:solidFill>
                  <a:srgbClr val="ECECEC"/>
                </a:solidFill>
              </a:rPr>
              <a:t>Ethereal</a:t>
            </a:r>
            <a:r>
              <a:rPr lang="it-IT" sz="2200" dirty="0">
                <a:solidFill>
                  <a:srgbClr val="ECECEC"/>
                </a:solidFill>
              </a:rPr>
              <a:t> Field Cage can be </a:t>
            </a:r>
            <a:r>
              <a:rPr lang="it-IT" sz="2200" err="1">
                <a:solidFill>
                  <a:srgbClr val="ECECEC"/>
                </a:solidFill>
              </a:rPr>
              <a:t>considered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as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validated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as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is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compliant</a:t>
            </a:r>
            <a:r>
              <a:rPr lang="it-IT" sz="2200" dirty="0">
                <a:solidFill>
                  <a:srgbClr val="ECECEC"/>
                </a:solidFill>
              </a:rPr>
              <a:t> with </a:t>
            </a:r>
            <a:r>
              <a:rPr lang="it-IT" sz="2200" err="1">
                <a:solidFill>
                  <a:srgbClr val="ECECEC"/>
                </a:solidFill>
              </a:rPr>
              <a:t>uniformity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requiments</a:t>
            </a:r>
            <a:endParaRPr lang="it-IT" sz="2200" dirty="0" err="1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 err="1">
                <a:solidFill>
                  <a:srgbClr val="ECECEC"/>
                </a:solidFill>
              </a:rPr>
              <a:t>Both</a:t>
            </a:r>
            <a:r>
              <a:rPr lang="it-IT" sz="2200" dirty="0">
                <a:solidFill>
                  <a:srgbClr val="ECECEC"/>
                </a:solidFill>
              </a:rPr>
              <a:t> C0 and C1 </a:t>
            </a:r>
            <a:r>
              <a:rPr lang="it-IT" sz="2200" dirty="0" err="1">
                <a:solidFill>
                  <a:srgbClr val="ECECEC"/>
                </a:solidFill>
              </a:rPr>
              <a:t>cathodes</a:t>
            </a:r>
            <a:r>
              <a:rPr lang="it-IT" sz="2200" dirty="0">
                <a:solidFill>
                  <a:srgbClr val="ECECEC"/>
                </a:solidFill>
              </a:rPr>
              <a:t> are </a:t>
            </a:r>
            <a:r>
              <a:rPr lang="it-IT" sz="2200" dirty="0" err="1">
                <a:solidFill>
                  <a:srgbClr val="ECECEC"/>
                </a:solidFill>
              </a:rPr>
              <a:t>stable</a:t>
            </a:r>
            <a:r>
              <a:rPr lang="it-IT" sz="2200" dirty="0">
                <a:solidFill>
                  <a:srgbClr val="ECECEC"/>
                </a:solidFill>
              </a:rPr>
              <a:t> and </a:t>
            </a:r>
            <a:r>
              <a:rPr lang="it-IT" sz="2200" dirty="0" err="1">
                <a:solidFill>
                  <a:srgbClr val="ECECEC"/>
                </a:solidFill>
              </a:rPr>
              <a:t>provide</a:t>
            </a:r>
            <a:r>
              <a:rPr lang="it-IT" sz="2200" dirty="0">
                <a:solidFill>
                  <a:srgbClr val="ECECEC"/>
                </a:solidFill>
              </a:rPr>
              <a:t> </a:t>
            </a:r>
            <a:r>
              <a:rPr lang="it-IT" sz="2200" dirty="0" err="1">
                <a:solidFill>
                  <a:srgbClr val="ECECEC"/>
                </a:solidFill>
              </a:rPr>
              <a:t>reliable</a:t>
            </a:r>
            <a:r>
              <a:rPr lang="it-IT" sz="2200" dirty="0">
                <a:solidFill>
                  <a:srgbClr val="ECECEC"/>
                </a:solidFill>
              </a:rPr>
              <a:t> field</a:t>
            </a: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marL="0" indent="0">
              <a:buClr>
                <a:srgbClr val="8AD0D6"/>
              </a:buClr>
              <a:buNone/>
            </a:pPr>
            <a:endParaRPr lang="it-IT" sz="2400" b="1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b="1" dirty="0">
              <a:solidFill>
                <a:srgbClr val="ECECEC"/>
              </a:solidFill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smtClean="0"/>
              <a:t>17</a:t>
            </a:fld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6CF8063-B3EA-D615-8ED4-FA354BE7CA03}"/>
              </a:ext>
            </a:extLst>
          </p:cNvPr>
          <p:cNvSpPr txBox="1">
            <a:spLocks/>
          </p:cNvSpPr>
          <p:nvPr/>
        </p:nvSpPr>
        <p:spPr>
          <a:xfrm>
            <a:off x="5696888" y="1393350"/>
            <a:ext cx="5501971" cy="49699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charset="2"/>
              <a:buChar char="Ø"/>
            </a:pPr>
            <a:r>
              <a:rPr lang="it-IT" sz="2400" b="1" dirty="0" err="1">
                <a:solidFill>
                  <a:srgbClr val="ECECEC"/>
                </a:solidFill>
              </a:rPr>
              <a:t>Outlooks</a:t>
            </a:r>
            <a:r>
              <a:rPr lang="it-IT" sz="2400" b="1" dirty="0">
                <a:solidFill>
                  <a:srgbClr val="ECECEC"/>
                </a:solidFill>
              </a:rPr>
              <a:t>:</a:t>
            </a: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Aging test </a:t>
            </a:r>
            <a:r>
              <a:rPr lang="it-IT" sz="2200" dirty="0" err="1">
                <a:solidFill>
                  <a:srgbClr val="ECECEC"/>
                </a:solidFill>
              </a:rPr>
              <a:t>is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dirty="0" err="1">
                <a:solidFill>
                  <a:srgbClr val="ECECEC"/>
                </a:solidFill>
              </a:rPr>
              <a:t>ongoing</a:t>
            </a:r>
            <a:r>
              <a:rPr lang="it-IT" sz="2200" dirty="0">
                <a:solidFill>
                  <a:srgbClr val="ECECEC"/>
                </a:solidFill>
              </a:rPr>
              <a:t> for the </a:t>
            </a:r>
            <a:r>
              <a:rPr lang="it-IT" sz="2200" dirty="0" err="1">
                <a:solidFill>
                  <a:srgbClr val="ECECEC"/>
                </a:solidFill>
              </a:rPr>
              <a:t>components</a:t>
            </a:r>
            <a:r>
              <a:rPr lang="it-IT" sz="2200" dirty="0">
                <a:solidFill>
                  <a:srgbClr val="ECECEC"/>
                </a:solidFill>
              </a:rPr>
              <a:t>, can help to </a:t>
            </a:r>
            <a:r>
              <a:rPr lang="it-IT" sz="2200" dirty="0" err="1">
                <a:solidFill>
                  <a:srgbClr val="ECECEC"/>
                </a:solidFill>
              </a:rPr>
              <a:t>understand</a:t>
            </a:r>
            <a:r>
              <a:rPr lang="it-IT" sz="2200" dirty="0">
                <a:solidFill>
                  <a:srgbClr val="ECECEC"/>
                </a:solidFill>
              </a:rPr>
              <a:t> the </a:t>
            </a:r>
            <a:r>
              <a:rPr lang="it-IT" sz="2200" dirty="0" err="1">
                <a:solidFill>
                  <a:srgbClr val="ECECEC"/>
                </a:solidFill>
              </a:rPr>
              <a:t>instability</a:t>
            </a:r>
            <a:r>
              <a:rPr lang="it-IT" sz="2200" dirty="0">
                <a:solidFill>
                  <a:srgbClr val="ECECEC"/>
                </a:solidFill>
              </a:rPr>
              <a:t> of </a:t>
            </a:r>
            <a:r>
              <a:rPr lang="it-IT" sz="2200" dirty="0" err="1">
                <a:solidFill>
                  <a:srgbClr val="ECECEC"/>
                </a:solidFill>
              </a:rPr>
              <a:t>Glued</a:t>
            </a:r>
            <a:r>
              <a:rPr lang="it-IT" sz="2200" dirty="0">
                <a:solidFill>
                  <a:srgbClr val="ECECEC"/>
                </a:solidFill>
              </a:rPr>
              <a:t> FC</a:t>
            </a: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C1 </a:t>
            </a:r>
            <a:r>
              <a:rPr lang="it-IT" sz="2200" err="1">
                <a:solidFill>
                  <a:srgbClr val="ECECEC"/>
                </a:solidFill>
              </a:rPr>
              <a:t>Cathode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seem</a:t>
            </a:r>
            <a:r>
              <a:rPr lang="it-IT" sz="2200" dirty="0">
                <a:solidFill>
                  <a:srgbClr val="ECECEC"/>
                </a:solidFill>
              </a:rPr>
              <a:t> to </a:t>
            </a:r>
            <a:r>
              <a:rPr lang="it-IT" sz="2200" err="1">
                <a:solidFill>
                  <a:srgbClr val="ECECEC"/>
                </a:solidFill>
              </a:rPr>
              <a:t>provide</a:t>
            </a:r>
            <a:r>
              <a:rPr lang="it-IT" sz="2200" dirty="0">
                <a:solidFill>
                  <a:srgbClr val="ECECEC"/>
                </a:solidFill>
              </a:rPr>
              <a:t> </a:t>
            </a:r>
            <a:r>
              <a:rPr lang="it-IT" sz="2200" err="1">
                <a:solidFill>
                  <a:srgbClr val="ECECEC"/>
                </a:solidFill>
              </a:rPr>
              <a:t>little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less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uniform</a:t>
            </a:r>
            <a:r>
              <a:rPr lang="it-IT" sz="2200" dirty="0">
                <a:solidFill>
                  <a:srgbClr val="ECECEC"/>
                </a:solidFill>
              </a:rPr>
              <a:t> field: test are </a:t>
            </a:r>
            <a:r>
              <a:rPr lang="it-IT" sz="2200" err="1">
                <a:solidFill>
                  <a:srgbClr val="ECECEC"/>
                </a:solidFill>
              </a:rPr>
              <a:t>ongoing</a:t>
            </a:r>
            <a:r>
              <a:rPr lang="it-IT" sz="2200" dirty="0">
                <a:solidFill>
                  <a:srgbClr val="ECECEC"/>
                </a:solidFill>
              </a:rPr>
              <a:t> for </a:t>
            </a:r>
            <a:r>
              <a:rPr lang="it-IT" sz="2200" err="1">
                <a:solidFill>
                  <a:srgbClr val="ECECEC"/>
                </a:solidFill>
              </a:rPr>
              <a:t>further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understanding</a:t>
            </a:r>
            <a:r>
              <a:rPr lang="it-IT" sz="2200" dirty="0">
                <a:solidFill>
                  <a:srgbClr val="ECECEC"/>
                </a:solidFill>
              </a:rPr>
              <a:t> </a:t>
            </a: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Up to </a:t>
            </a:r>
            <a:r>
              <a:rPr lang="it-IT" sz="2200" err="1">
                <a:solidFill>
                  <a:srgbClr val="ECECEC"/>
                </a:solidFill>
              </a:rPr>
              <a:t>now</a:t>
            </a:r>
            <a:r>
              <a:rPr lang="it-IT" sz="2200" dirty="0">
                <a:solidFill>
                  <a:srgbClr val="ECECEC"/>
                </a:solidFill>
              </a:rPr>
              <a:t> C0 </a:t>
            </a:r>
            <a:r>
              <a:rPr lang="it-IT" sz="2200" err="1">
                <a:solidFill>
                  <a:srgbClr val="ECECEC"/>
                </a:solidFill>
              </a:rPr>
              <a:t>Cathode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is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preferred</a:t>
            </a:r>
            <a:endParaRPr lang="it-IT" sz="220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sz="24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marL="0" indent="0">
              <a:buClr>
                <a:srgbClr val="8AD0D6"/>
              </a:buClr>
              <a:buNone/>
            </a:pPr>
            <a:endParaRPr lang="it-IT" sz="2400" b="1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b="1" dirty="0">
              <a:solidFill>
                <a:srgbClr val="ECECEC"/>
              </a:solidFill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0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9D329-D3CB-EABB-268D-E4AF68C6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BACKUP / ETH CU MEASURE PLAN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EB47F0-2B44-F78C-DA09-941C7F784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69" y="1564762"/>
            <a:ext cx="9791884" cy="4683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,Sans-Serif" charset="2"/>
              <a:buChar char="Ø"/>
            </a:pPr>
            <a:r>
              <a:rPr lang="it-IT" sz="2400" b="1" dirty="0" err="1">
                <a:solidFill>
                  <a:srgbClr val="ECECEC"/>
                </a:solidFill>
              </a:rPr>
              <a:t>Measure</a:t>
            </a:r>
            <a:r>
              <a:rPr lang="it-IT" sz="2400" b="1" dirty="0">
                <a:solidFill>
                  <a:srgbClr val="ECECEC"/>
                </a:solidFill>
              </a:rPr>
              <a:t> Plan:</a:t>
            </a:r>
            <a:endParaRPr lang="it-IT" sz="2400" dirty="0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400" dirty="0">
                <a:solidFill>
                  <a:srgbClr val="ECECEC"/>
                </a:solidFill>
              </a:rPr>
              <a:t>Fixing </a:t>
            </a:r>
            <a:r>
              <a:rPr lang="it-IT" sz="2400" err="1">
                <a:solidFill>
                  <a:srgbClr val="ECECEC"/>
                </a:solidFill>
              </a:rPr>
              <a:t>Drift</a:t>
            </a:r>
            <a:r>
              <a:rPr lang="it-IT" sz="2400" dirty="0">
                <a:solidFill>
                  <a:srgbClr val="ECECEC"/>
                </a:solidFill>
              </a:rPr>
              <a:t> Field </a:t>
            </a:r>
            <a:r>
              <a:rPr lang="it-IT" sz="2400" err="1">
                <a:solidFill>
                  <a:srgbClr val="ECECEC"/>
                </a:solidFill>
              </a:rPr>
              <a:t>at</a:t>
            </a:r>
            <a:r>
              <a:rPr lang="it-IT" sz="2400" dirty="0">
                <a:solidFill>
                  <a:srgbClr val="ECECEC"/>
                </a:solidFill>
              </a:rPr>
              <a:t> 1 kV and scanning GEM Voltage from 400V to 460V</a:t>
            </a:r>
            <a:endParaRPr lang="it-IT" sz="2400" dirty="0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400" dirty="0">
                <a:solidFill>
                  <a:srgbClr val="ECECEC"/>
                </a:solidFill>
              </a:rPr>
              <a:t>Fixing GEM </a:t>
            </a:r>
            <a:r>
              <a:rPr lang="it-IT" sz="2400" err="1">
                <a:solidFill>
                  <a:srgbClr val="ECECEC"/>
                </a:solidFill>
              </a:rPr>
              <a:t>at</a:t>
            </a:r>
            <a:r>
              <a:rPr lang="it-IT" sz="2400" dirty="0">
                <a:solidFill>
                  <a:srgbClr val="ECECEC"/>
                </a:solidFill>
              </a:rPr>
              <a:t> 440V and scanning </a:t>
            </a:r>
            <a:r>
              <a:rPr lang="it-IT" sz="2400" err="1">
                <a:solidFill>
                  <a:srgbClr val="ECECEC"/>
                </a:solidFill>
              </a:rPr>
              <a:t>Drift</a:t>
            </a:r>
            <a:r>
              <a:rPr lang="it-IT" sz="2400" dirty="0">
                <a:solidFill>
                  <a:srgbClr val="ECECEC"/>
                </a:solidFill>
              </a:rPr>
              <a:t> Field from 0.2 to 1.5 kV/cm</a:t>
            </a:r>
            <a:endParaRPr lang="it-IT" sz="2400" dirty="0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400" dirty="0">
                <a:solidFill>
                  <a:srgbClr val="ECECEC"/>
                </a:solidFill>
              </a:rPr>
              <a:t>Same </a:t>
            </a:r>
            <a:r>
              <a:rPr lang="it-IT" sz="2400" err="1">
                <a:solidFill>
                  <a:srgbClr val="ECECEC"/>
                </a:solidFill>
              </a:rPr>
              <a:t>scan</a:t>
            </a:r>
            <a:r>
              <a:rPr lang="it-IT" sz="2400" dirty="0">
                <a:solidFill>
                  <a:srgbClr val="ECECEC"/>
                </a:solidFill>
              </a:rPr>
              <a:t> </a:t>
            </a:r>
            <a:r>
              <a:rPr lang="it-IT" sz="2400" err="1">
                <a:solidFill>
                  <a:srgbClr val="ECECEC"/>
                </a:solidFill>
              </a:rPr>
              <a:t>at</a:t>
            </a:r>
            <a:r>
              <a:rPr lang="it-IT" sz="2400" dirty="0">
                <a:solidFill>
                  <a:srgbClr val="ECECEC"/>
                </a:solidFill>
              </a:rPr>
              <a:t> GEM 400V</a:t>
            </a:r>
            <a:endParaRPr lang="en-US" sz="2400" dirty="0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400" err="1">
                <a:solidFill>
                  <a:srgbClr val="ECECEC"/>
                </a:solidFill>
              </a:rPr>
              <a:t>Scan</a:t>
            </a:r>
            <a:r>
              <a:rPr lang="it-IT" sz="2400" dirty="0">
                <a:solidFill>
                  <a:srgbClr val="ECECEC"/>
                </a:solidFill>
              </a:rPr>
              <a:t> of 7 Positions for Fe Source (2.1 to 22.2 cm from </a:t>
            </a:r>
            <a:r>
              <a:rPr lang="it-IT" sz="2400" err="1">
                <a:solidFill>
                  <a:srgbClr val="ECECEC"/>
                </a:solidFill>
              </a:rPr>
              <a:t>GEMs</a:t>
            </a:r>
            <a:r>
              <a:rPr lang="it-IT" sz="2400" dirty="0">
                <a:solidFill>
                  <a:srgbClr val="ECECEC"/>
                </a:solidFill>
              </a:rPr>
              <a:t>)</a:t>
            </a:r>
            <a:endParaRPr lang="en-US" sz="2400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400" dirty="0">
                <a:solidFill>
                  <a:srgbClr val="ECECEC"/>
                </a:solidFill>
              </a:rPr>
              <a:t>Camera </a:t>
            </a:r>
            <a:r>
              <a:rPr lang="it-IT" sz="2400" err="1">
                <a:solidFill>
                  <a:srgbClr val="ECECEC"/>
                </a:solidFill>
              </a:rPr>
              <a:t>Exposure</a:t>
            </a:r>
            <a:r>
              <a:rPr lang="it-IT" sz="2400" dirty="0">
                <a:solidFill>
                  <a:srgbClr val="ECECEC"/>
                </a:solidFill>
              </a:rPr>
              <a:t>: 0.15 s for Short </a:t>
            </a:r>
            <a:r>
              <a:rPr lang="it-IT" sz="2400" err="1">
                <a:solidFill>
                  <a:srgbClr val="ECECEC"/>
                </a:solidFill>
              </a:rPr>
              <a:t>Exposures</a:t>
            </a:r>
            <a:r>
              <a:rPr lang="it-IT" sz="2400" dirty="0">
                <a:solidFill>
                  <a:srgbClr val="ECECEC"/>
                </a:solidFill>
              </a:rPr>
              <a:t> and 0.18s for Long </a:t>
            </a:r>
            <a:r>
              <a:rPr lang="it-IT" sz="2400" err="1">
                <a:solidFill>
                  <a:srgbClr val="ECECEC"/>
                </a:solidFill>
              </a:rPr>
              <a:t>Exposures</a:t>
            </a:r>
            <a:endParaRPr lang="it-IT" sz="2400" err="1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239ED3-3A13-D385-E017-CBED69A5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18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60000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9D329-D3CB-EABB-268D-E4AF68C6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BACKUP / ETH </a:t>
            </a:r>
            <a:r>
              <a:rPr lang="it-IT" dirty="0" err="1"/>
              <a:t>AlM</a:t>
            </a:r>
            <a:r>
              <a:rPr lang="it-IT" dirty="0"/>
              <a:t> MEASURE PLAN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EB47F0-2B44-F78C-DA09-941C7F784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69" y="1564762"/>
            <a:ext cx="9791884" cy="4683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,Sans-Serif" charset="2"/>
              <a:buChar char="Ø"/>
            </a:pPr>
            <a:r>
              <a:rPr lang="it-IT" sz="2400" b="1" dirty="0" err="1">
                <a:solidFill>
                  <a:srgbClr val="ECECEC"/>
                </a:solidFill>
              </a:rPr>
              <a:t>Measure</a:t>
            </a:r>
            <a:r>
              <a:rPr lang="it-IT" sz="2400" b="1" dirty="0">
                <a:solidFill>
                  <a:srgbClr val="ECECEC"/>
                </a:solidFill>
              </a:rPr>
              <a:t> Plan:</a:t>
            </a:r>
            <a:endParaRPr lang="it-IT" sz="2400" dirty="0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400" dirty="0">
                <a:solidFill>
                  <a:srgbClr val="ECECEC"/>
                </a:solidFill>
              </a:rPr>
              <a:t>Positions: 2.1 cm, 12.1 cm, 22.2 cm from </a:t>
            </a:r>
            <a:r>
              <a:rPr lang="it-IT" sz="2400" dirty="0" err="1">
                <a:solidFill>
                  <a:srgbClr val="ECECEC"/>
                </a:solidFill>
              </a:rPr>
              <a:t>GEMs</a:t>
            </a:r>
            <a:endParaRPr lang="en-US" sz="2400" dirty="0" err="1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400" dirty="0">
                <a:solidFill>
                  <a:srgbClr val="ECECEC"/>
                </a:solidFill>
              </a:rPr>
              <a:t>Field </a:t>
            </a:r>
            <a:r>
              <a:rPr lang="it-IT" sz="2400" dirty="0" err="1">
                <a:solidFill>
                  <a:srgbClr val="ECECEC"/>
                </a:solidFill>
              </a:rPr>
              <a:t>Values</a:t>
            </a:r>
            <a:r>
              <a:rPr lang="it-IT" sz="2400" dirty="0">
                <a:solidFill>
                  <a:srgbClr val="ECECEC"/>
                </a:solidFill>
              </a:rPr>
              <a:t>: 0.2, 0.6, 1 kV/cm </a:t>
            </a:r>
            <a:r>
              <a:rPr lang="it-IT" sz="2400" dirty="0" err="1">
                <a:solidFill>
                  <a:srgbClr val="ECECEC"/>
                </a:solidFill>
              </a:rPr>
              <a:t>taken</a:t>
            </a:r>
            <a:r>
              <a:rPr lang="it-IT" sz="2400" dirty="0">
                <a:solidFill>
                  <a:srgbClr val="ECECEC"/>
                </a:solidFill>
              </a:rPr>
              <a:t> </a:t>
            </a:r>
            <a:r>
              <a:rPr lang="it-IT" sz="2400" dirty="0" err="1">
                <a:solidFill>
                  <a:srgbClr val="ECECEC"/>
                </a:solidFill>
              </a:rPr>
              <a:t>at</a:t>
            </a:r>
            <a:r>
              <a:rPr lang="it-IT" sz="2400" dirty="0">
                <a:solidFill>
                  <a:srgbClr val="ECECEC"/>
                </a:solidFill>
              </a:rPr>
              <a:t> 400V and 440V</a:t>
            </a:r>
            <a:endParaRPr lang="it-IT" sz="2400" dirty="0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400" dirty="0">
                <a:solidFill>
                  <a:srgbClr val="ECECEC"/>
                </a:solidFill>
              </a:rPr>
              <a:t>GEM </a:t>
            </a:r>
            <a:r>
              <a:rPr lang="it-IT" sz="2400" dirty="0" err="1">
                <a:solidFill>
                  <a:srgbClr val="ECECEC"/>
                </a:solidFill>
              </a:rPr>
              <a:t>Voltages</a:t>
            </a:r>
            <a:r>
              <a:rPr lang="it-IT" sz="2400" dirty="0">
                <a:solidFill>
                  <a:srgbClr val="ECECEC"/>
                </a:solidFill>
              </a:rPr>
              <a:t>: 400 to 450</a:t>
            </a:r>
            <a:endParaRPr lang="it-IT" sz="2400" dirty="0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400" err="1">
                <a:solidFill>
                  <a:srgbClr val="ECECEC"/>
                </a:solidFill>
              </a:rPr>
              <a:t>Cathode</a:t>
            </a:r>
            <a:r>
              <a:rPr lang="it-IT" sz="2400" dirty="0">
                <a:solidFill>
                  <a:srgbClr val="ECECEC"/>
                </a:solidFill>
              </a:rPr>
              <a:t> </a:t>
            </a:r>
            <a:r>
              <a:rPr lang="it-IT" sz="2400" err="1">
                <a:solidFill>
                  <a:srgbClr val="ECECEC"/>
                </a:solidFill>
              </a:rPr>
              <a:t>capable</a:t>
            </a:r>
            <a:r>
              <a:rPr lang="it-IT" sz="2400" dirty="0">
                <a:solidFill>
                  <a:srgbClr val="ECECEC"/>
                </a:solidFill>
              </a:rPr>
              <a:t> of working up to 1.3 kV/cm, </a:t>
            </a:r>
            <a:r>
              <a:rPr lang="it-IT" sz="2400" err="1">
                <a:solidFill>
                  <a:srgbClr val="ECECEC"/>
                </a:solidFill>
              </a:rPr>
              <a:t>but</a:t>
            </a:r>
            <a:r>
              <a:rPr lang="it-IT" sz="2400" dirty="0">
                <a:solidFill>
                  <a:srgbClr val="ECECEC"/>
                </a:solidFill>
              </a:rPr>
              <a:t> no </a:t>
            </a:r>
            <a:r>
              <a:rPr lang="it-IT" sz="2400" err="1">
                <a:solidFill>
                  <a:srgbClr val="ECECEC"/>
                </a:solidFill>
              </a:rPr>
              <a:t>measures</a:t>
            </a:r>
            <a:r>
              <a:rPr lang="it-IT" sz="2400" dirty="0">
                <a:solidFill>
                  <a:srgbClr val="ECECEC"/>
                </a:solidFill>
              </a:rPr>
              <a:t> </a:t>
            </a:r>
            <a:r>
              <a:rPr lang="it-IT" sz="2400" err="1">
                <a:solidFill>
                  <a:srgbClr val="ECECEC"/>
                </a:solidFill>
              </a:rPr>
              <a:t>taken</a:t>
            </a:r>
            <a:r>
              <a:rPr lang="it-IT" sz="2400" dirty="0">
                <a:solidFill>
                  <a:srgbClr val="ECECEC"/>
                </a:solidFill>
              </a:rPr>
              <a:t> due to </a:t>
            </a:r>
            <a:r>
              <a:rPr lang="it-IT" sz="2400" err="1">
                <a:solidFill>
                  <a:srgbClr val="ECECEC"/>
                </a:solidFill>
              </a:rPr>
              <a:t>conditioning</a:t>
            </a:r>
            <a:r>
              <a:rPr lang="it-IT" sz="2400" dirty="0">
                <a:solidFill>
                  <a:srgbClr val="ECECEC"/>
                </a:solidFill>
              </a:rPr>
              <a:t> </a:t>
            </a:r>
            <a:endParaRPr lang="it-IT" sz="2400" dirty="0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400" dirty="0">
                <a:solidFill>
                  <a:srgbClr val="ECECEC"/>
                </a:solidFill>
              </a:rPr>
              <a:t>Camera </a:t>
            </a:r>
            <a:r>
              <a:rPr lang="it-IT" sz="2400" err="1">
                <a:solidFill>
                  <a:srgbClr val="ECECEC"/>
                </a:solidFill>
              </a:rPr>
              <a:t>Exposure</a:t>
            </a:r>
            <a:r>
              <a:rPr lang="it-IT" sz="2400" dirty="0">
                <a:solidFill>
                  <a:srgbClr val="ECECEC"/>
                </a:solidFill>
              </a:rPr>
              <a:t>: 0.15 s for Short </a:t>
            </a:r>
            <a:r>
              <a:rPr lang="it-IT" sz="2400" err="1">
                <a:solidFill>
                  <a:srgbClr val="ECECEC"/>
                </a:solidFill>
              </a:rPr>
              <a:t>Exposures</a:t>
            </a:r>
            <a:r>
              <a:rPr lang="it-IT" sz="2400" dirty="0">
                <a:solidFill>
                  <a:srgbClr val="ECECEC"/>
                </a:solidFill>
              </a:rPr>
              <a:t> and 0.18s for Long </a:t>
            </a:r>
            <a:r>
              <a:rPr lang="it-IT" sz="2400" err="1">
                <a:solidFill>
                  <a:srgbClr val="ECECEC"/>
                </a:solidFill>
              </a:rPr>
              <a:t>Exposures</a:t>
            </a:r>
            <a:endParaRPr lang="it-IT" sz="2400" err="1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239ED3-3A13-D385-E017-CBED69A5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19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4838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54CBC-D5F9-B340-353B-597559A0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r>
              <a:rPr lang="it-IT" dirty="0"/>
              <a:t>EXPERIMENTAL SETUP</a:t>
            </a:r>
          </a:p>
        </p:txBody>
      </p:sp>
      <p:pic>
        <p:nvPicPr>
          <p:cNvPr id="4" name="Immagine 3" descr="Immagine che contiene arredo, pavimento, tavolo, terreno&#10;&#10;Descrizione generata automaticamente">
            <a:extLst>
              <a:ext uri="{FF2B5EF4-FFF2-40B4-BE49-F238E27FC236}">
                <a16:creationId xmlns:a16="http://schemas.microsoft.com/office/drawing/2014/main" id="{E7372A5F-68B1-0CBC-F576-31215C878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59" r="3" b="22930"/>
          <a:stretch/>
        </p:blipFill>
        <p:spPr>
          <a:xfrm>
            <a:off x="5316658" y="10"/>
            <a:ext cx="6873804" cy="3428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DE478A-9B9B-4F32-906C-273776BD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1B9AA7-EDDE-6AC3-5FE6-3E450323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34023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it-IT" sz="2400" dirty="0"/>
              <a:t>"</a:t>
            </a:r>
            <a:r>
              <a:rPr lang="it-IT" sz="2400" err="1"/>
              <a:t>Glued</a:t>
            </a:r>
            <a:r>
              <a:rPr lang="it-IT" sz="2400" dirty="0"/>
              <a:t>" Field Cage with Cu </a:t>
            </a:r>
            <a:r>
              <a:rPr lang="it-IT" sz="2400" err="1"/>
              <a:t>Cathode</a:t>
            </a:r>
            <a:endParaRPr lang="it-IT" sz="2400"/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sz="2400" dirty="0"/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it-IT" sz="2400" dirty="0"/>
              <a:t>"</a:t>
            </a:r>
            <a:r>
              <a:rPr lang="it-IT" sz="2400" err="1"/>
              <a:t>Ethereal</a:t>
            </a:r>
            <a:r>
              <a:rPr lang="it-IT" sz="2400" dirty="0"/>
              <a:t>" Field Cage with Cu </a:t>
            </a:r>
            <a:r>
              <a:rPr lang="it-IT" sz="2400" err="1"/>
              <a:t>Cathode</a:t>
            </a:r>
            <a:endParaRPr lang="it-IT" sz="2400"/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sz="2400" dirty="0"/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it-IT" sz="2400" dirty="0"/>
              <a:t>"</a:t>
            </a:r>
            <a:r>
              <a:rPr lang="it-IT" sz="2400" dirty="0" err="1"/>
              <a:t>Ethereal</a:t>
            </a:r>
            <a:r>
              <a:rPr lang="it-IT" sz="2400" dirty="0"/>
              <a:t>" Field Cage with </a:t>
            </a:r>
            <a:r>
              <a:rPr lang="it-IT" sz="2400" dirty="0" err="1"/>
              <a:t>Aluminized</a:t>
            </a:r>
            <a:r>
              <a:rPr lang="it-IT" sz="2400" dirty="0"/>
              <a:t> Mylar </a:t>
            </a:r>
            <a:r>
              <a:rPr lang="it-IT" sz="2400" dirty="0" err="1"/>
              <a:t>Cathode</a:t>
            </a:r>
            <a:endParaRPr lang="it-IT" sz="2400" dirty="0"/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dirty="0"/>
          </a:p>
        </p:txBody>
      </p:sp>
      <p:pic>
        <p:nvPicPr>
          <p:cNvPr id="5" name="Immagine 4" descr="Immagine che contiene ingegneria, circuito, Impianto elettrico, acciaio&#10;&#10;Descrizione generata automaticamente">
            <a:extLst>
              <a:ext uri="{FF2B5EF4-FFF2-40B4-BE49-F238E27FC236}">
                <a16:creationId xmlns:a16="http://schemas.microsoft.com/office/drawing/2014/main" id="{D4622BB1-07DF-B08A-F7C8-66CCF7D39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73" r="-3" b="8797"/>
          <a:stretch/>
        </p:blipFill>
        <p:spPr>
          <a:xfrm>
            <a:off x="8714429" y="3428998"/>
            <a:ext cx="3436902" cy="3428998"/>
          </a:xfrm>
          <a:prstGeom prst="rect">
            <a:avLst/>
          </a:prstGeom>
        </p:spPr>
      </p:pic>
      <p:pic>
        <p:nvPicPr>
          <p:cNvPr id="6" name="Immagine 5" descr="Immagine che contiene interno&#10;&#10;Descrizione generata automaticamente">
            <a:extLst>
              <a:ext uri="{FF2B5EF4-FFF2-40B4-BE49-F238E27FC236}">
                <a16:creationId xmlns:a16="http://schemas.microsoft.com/office/drawing/2014/main" id="{49613E4C-6EE9-B8B9-1BC5-148D287BB2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99" r="-3" b="20971"/>
          <a:stretch/>
        </p:blipFill>
        <p:spPr>
          <a:xfrm>
            <a:off x="5255855" y="3428998"/>
            <a:ext cx="3436902" cy="34289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3675D8-8B7A-4149-AD08-B81A69EC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FE85DE-8857-4E6E-800A-944BB57F9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F6E7BF-50F2-C981-9425-6CB46286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43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sz="3800" dirty="0"/>
              <a:t>BACKUP /CATHODES COMPARISON - ER</a:t>
            </a:r>
          </a:p>
        </p:txBody>
      </p:sp>
      <p:pic>
        <p:nvPicPr>
          <p:cNvPr id="4" name="Immagine 3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7" y="1161661"/>
            <a:ext cx="5743287" cy="5743287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20</a:t>
            </a:fld>
            <a:endParaRPr lang="it-IT" dirty="0"/>
          </a:p>
        </p:txBody>
      </p:sp>
      <p:pic>
        <p:nvPicPr>
          <p:cNvPr id="6" name="Immagine 5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1" y="1155341"/>
            <a:ext cx="5742352" cy="5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0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sz="3200" dirty="0"/>
              <a:t>BACKUP / ETHEREAL w/CU – ENERGY RESOLUTION</a:t>
            </a:r>
          </a:p>
        </p:txBody>
      </p:sp>
      <p:pic>
        <p:nvPicPr>
          <p:cNvPr id="4" name="Immagine 3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7" y="1161661"/>
            <a:ext cx="5743287" cy="5743287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21</a:t>
            </a:fld>
            <a:endParaRPr lang="it-IT" dirty="0"/>
          </a:p>
        </p:txBody>
      </p:sp>
      <p:pic>
        <p:nvPicPr>
          <p:cNvPr id="6" name="Immagine 5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1" y="1155341"/>
            <a:ext cx="5742352" cy="5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45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sz="3200" dirty="0"/>
              <a:t>BACKUP / PROJECTIONS OF MAPS (X-AXIS MEAN)</a:t>
            </a:r>
          </a:p>
        </p:txBody>
      </p:sp>
      <p:pic>
        <p:nvPicPr>
          <p:cNvPr id="4" name="Immagine 3" descr="Immagine che contiene schermata, Elementi grafici, rosso, design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7" y="1161661"/>
            <a:ext cx="5743287" cy="5743287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22</a:t>
            </a:fld>
            <a:endParaRPr lang="it-IT" dirty="0"/>
          </a:p>
        </p:txBody>
      </p:sp>
      <p:pic>
        <p:nvPicPr>
          <p:cNvPr id="6" name="Immagine 5" descr="Immagine che contiene schermata, Elementi grafici, design, pixel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1" y="1155341"/>
            <a:ext cx="5742352" cy="5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6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sz="3200" dirty="0"/>
              <a:t>BACKUP / PROJECTIONS OF MAPS (Y-AXIS MEAN)</a:t>
            </a:r>
          </a:p>
        </p:txBody>
      </p:sp>
      <p:pic>
        <p:nvPicPr>
          <p:cNvPr id="4" name="Immagine 3" descr="Immagine che contiene schermata, pixel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7" y="1161661"/>
            <a:ext cx="5743287" cy="5743287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23</a:t>
            </a:fld>
            <a:endParaRPr lang="it-IT" dirty="0"/>
          </a:p>
        </p:txBody>
      </p:sp>
      <p:pic>
        <p:nvPicPr>
          <p:cNvPr id="6" name="Immagine 5" descr="Immagine che contiene schermata, Elementi grafici, pixel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1" y="1155341"/>
            <a:ext cx="5742352" cy="5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37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2943344" y="1198281"/>
            <a:ext cx="6449343" cy="5533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sz="3200" dirty="0"/>
              <a:t>BACKUP / UNCERTAINTY ON SOURCE POS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24</a:t>
            </a:fld>
            <a:endParaRPr lang="it-IT" dirty="0"/>
          </a:p>
        </p:txBody>
      </p:sp>
      <p:pic>
        <p:nvPicPr>
          <p:cNvPr id="6" name="Immagine 5" descr="Immagine che contiene schermata, Diagramma, linea, diagramma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11" y="1331982"/>
            <a:ext cx="6325758" cy="52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3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dirty="0"/>
              <a:t>GLUED FC WITH CU CATHODE</a:t>
            </a:r>
          </a:p>
        </p:txBody>
      </p:sp>
      <p:pic>
        <p:nvPicPr>
          <p:cNvPr id="4" name="Immagine 3" descr="Immagine che contiene arredo, pavimento, tavolo, terreno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882" y="1846289"/>
            <a:ext cx="5761219" cy="4402111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3A397EA-11CE-78C4-858C-9F03E4B7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1703148"/>
            <a:ext cx="5764298" cy="48700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it-IT" sz="2400" b="1" dirty="0">
                <a:solidFill>
                  <a:srgbClr val="ECECEC"/>
                </a:solidFill>
                <a:ea typeface="+mj-lt"/>
                <a:cs typeface="+mj-lt"/>
              </a:rPr>
              <a:t>FC </a:t>
            </a:r>
            <a:r>
              <a:rPr lang="it-IT" sz="2400" b="1" dirty="0" err="1">
                <a:solidFill>
                  <a:srgbClr val="ECECEC"/>
                </a:solidFill>
                <a:ea typeface="+mj-lt"/>
                <a:cs typeface="+mj-lt"/>
              </a:rPr>
              <a:t>Characteristics</a:t>
            </a:r>
            <a:r>
              <a:rPr lang="it-IT" sz="2400" b="1" dirty="0">
                <a:solidFill>
                  <a:srgbClr val="ECECEC"/>
                </a:solidFill>
                <a:ea typeface="+mj-lt"/>
                <a:cs typeface="+mj-lt"/>
              </a:rPr>
              <a:t>:</a:t>
            </a:r>
            <a:endParaRPr lang="it-IT" sz="2400" b="1" dirty="0" err="1"/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it-IT" sz="2200" dirty="0" err="1">
                <a:solidFill>
                  <a:srgbClr val="ECECEC"/>
                </a:solidFill>
              </a:rPr>
              <a:t>Glued</a:t>
            </a:r>
            <a:r>
              <a:rPr lang="it-IT" sz="2200" dirty="0">
                <a:solidFill>
                  <a:srgbClr val="ECECEC"/>
                </a:solidFill>
              </a:rPr>
              <a:t> on PVC</a:t>
            </a: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it-IT" sz="2200" err="1">
                <a:solidFill>
                  <a:srgbClr val="ECECEC"/>
                </a:solidFill>
              </a:rPr>
              <a:t>Four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indepent</a:t>
            </a:r>
            <a:r>
              <a:rPr lang="it-IT" sz="2200" dirty="0">
                <a:solidFill>
                  <a:srgbClr val="ECECEC"/>
                </a:solidFill>
              </a:rPr>
              <a:t> panels </a:t>
            </a:r>
            <a:r>
              <a:rPr lang="it-IT" sz="2200" err="1">
                <a:solidFill>
                  <a:srgbClr val="ECECEC"/>
                </a:solidFill>
              </a:rPr>
              <a:t>glued</a:t>
            </a:r>
            <a:r>
              <a:rPr lang="it-IT" sz="2200" dirty="0">
                <a:solidFill>
                  <a:srgbClr val="ECECEC"/>
                </a:solidFill>
              </a:rPr>
              <a:t> (one per side)</a:t>
            </a: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Electric contact </a:t>
            </a:r>
            <a:r>
              <a:rPr lang="it-IT" sz="2200" dirty="0" err="1">
                <a:solidFill>
                  <a:srgbClr val="ECECEC"/>
                </a:solidFill>
              </a:rPr>
              <a:t>when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dirty="0" err="1">
                <a:solidFill>
                  <a:srgbClr val="ECECEC"/>
                </a:solidFill>
              </a:rPr>
              <a:t>glued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dirty="0" err="1">
                <a:solidFill>
                  <a:srgbClr val="ECECEC"/>
                </a:solidFill>
              </a:rPr>
              <a:t>together</a:t>
            </a:r>
          </a:p>
          <a:p>
            <a:pPr>
              <a:buClr>
                <a:srgbClr val="8AD0D6"/>
              </a:buClr>
              <a:buFont typeface="Wingdings,Sans-Serif" charset="2"/>
              <a:buChar char="Ø"/>
            </a:pPr>
            <a:r>
              <a:rPr lang="it-IT" sz="2400" b="1" dirty="0" err="1">
                <a:solidFill>
                  <a:srgbClr val="ECECEC"/>
                </a:solidFill>
              </a:rPr>
              <a:t>Cathode</a:t>
            </a:r>
            <a:r>
              <a:rPr lang="it-IT" sz="2400" b="1" dirty="0">
                <a:solidFill>
                  <a:srgbClr val="ECECEC"/>
                </a:solidFill>
              </a:rPr>
              <a:t> </a:t>
            </a:r>
            <a:r>
              <a:rPr lang="it-IT" sz="2500" b="1" dirty="0" err="1">
                <a:solidFill>
                  <a:srgbClr val="ECECEC"/>
                </a:solidFill>
              </a:rPr>
              <a:t>Characteristics</a:t>
            </a:r>
            <a:r>
              <a:rPr lang="it-IT" sz="2400" b="1" dirty="0">
                <a:solidFill>
                  <a:srgbClr val="ECECEC"/>
                </a:solidFill>
              </a:rPr>
              <a:t>:</a:t>
            </a:r>
            <a:endParaRPr lang="it-IT" sz="2400" dirty="0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Made of </a:t>
            </a:r>
            <a:r>
              <a:rPr lang="it-IT" sz="2200" dirty="0" err="1">
                <a:solidFill>
                  <a:srgbClr val="ECECEC"/>
                </a:solidFill>
              </a:rPr>
              <a:t>well-levigated</a:t>
            </a:r>
            <a:r>
              <a:rPr lang="it-IT" sz="2200" dirty="0">
                <a:solidFill>
                  <a:srgbClr val="ECECEC"/>
                </a:solidFill>
              </a:rPr>
              <a:t> Copper</a:t>
            </a: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Simple </a:t>
            </a:r>
            <a:r>
              <a:rPr lang="it-IT" sz="2200" dirty="0" err="1">
                <a:solidFill>
                  <a:srgbClr val="ECECEC"/>
                </a:solidFill>
              </a:rPr>
              <a:t>construction</a:t>
            </a: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 err="1">
                <a:solidFill>
                  <a:srgbClr val="ECECEC"/>
                </a:solidFill>
              </a:rPr>
              <a:t>Named</a:t>
            </a:r>
            <a:r>
              <a:rPr lang="it-IT" sz="2200" dirty="0">
                <a:solidFill>
                  <a:srgbClr val="ECECEC"/>
                </a:solidFill>
              </a:rPr>
              <a:t> C0</a:t>
            </a:r>
          </a:p>
          <a:p>
            <a:pPr>
              <a:buClr>
                <a:srgbClr val="8AD0D6"/>
              </a:buClr>
              <a:buFont typeface="Wingdings,Sans-Serif" charset="2"/>
              <a:buChar char="Ø"/>
            </a:pPr>
            <a:r>
              <a:rPr lang="it-IT" sz="2400" b="1" dirty="0" err="1">
                <a:solidFill>
                  <a:srgbClr val="ECECEC"/>
                </a:solidFill>
              </a:rPr>
              <a:t>Measure</a:t>
            </a:r>
            <a:r>
              <a:rPr lang="it-IT" sz="2400" b="1" dirty="0">
                <a:solidFill>
                  <a:srgbClr val="ECECEC"/>
                </a:solidFill>
              </a:rPr>
              <a:t> Plan:</a:t>
            </a:r>
            <a:endParaRPr lang="it-IT" sz="2400" dirty="0"/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err="1">
                <a:solidFill>
                  <a:srgbClr val="ECECEC"/>
                </a:solidFill>
              </a:rPr>
              <a:t>Unstable</a:t>
            </a:r>
            <a:r>
              <a:rPr lang="it-IT" sz="2200" dirty="0">
                <a:solidFill>
                  <a:srgbClr val="ECECEC"/>
                </a:solidFill>
              </a:rPr>
              <a:t>, </a:t>
            </a:r>
            <a:r>
              <a:rPr lang="it-IT" sz="2200" err="1">
                <a:solidFill>
                  <a:srgbClr val="ECECEC"/>
                </a:solidFill>
              </a:rPr>
              <a:t>impossible</a:t>
            </a:r>
            <a:r>
              <a:rPr lang="it-IT" sz="2200" dirty="0">
                <a:solidFill>
                  <a:srgbClr val="ECECEC"/>
                </a:solidFill>
              </a:rPr>
              <a:t> to take </a:t>
            </a:r>
            <a:r>
              <a:rPr lang="it-IT" sz="2200" err="1">
                <a:solidFill>
                  <a:srgbClr val="ECECEC"/>
                </a:solidFill>
              </a:rPr>
              <a:t>measures</a:t>
            </a:r>
            <a:r>
              <a:rPr lang="it-IT" sz="2200" dirty="0">
                <a:solidFill>
                  <a:srgbClr val="ECECEC"/>
                </a:solidFill>
              </a:rPr>
              <a:t> in </a:t>
            </a:r>
            <a:r>
              <a:rPr lang="it-IT" sz="2200" err="1">
                <a:solidFill>
                  <a:srgbClr val="ECECEC"/>
                </a:solidFill>
              </a:rPr>
              <a:t>controlled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err="1">
                <a:solidFill>
                  <a:srgbClr val="ECECEC"/>
                </a:solidFill>
              </a:rPr>
              <a:t>conditions</a:t>
            </a:r>
            <a:r>
              <a:rPr lang="it-IT" sz="2200" dirty="0">
                <a:solidFill>
                  <a:srgbClr val="ECECEC"/>
                </a:solidFill>
              </a:rPr>
              <a:t> </a:t>
            </a:r>
          </a:p>
          <a:p>
            <a:pPr marL="0" indent="0">
              <a:buClr>
                <a:srgbClr val="8AD0D6"/>
              </a:buClr>
              <a:buNone/>
            </a:pPr>
            <a:endParaRPr lang="it-IT" sz="2400" b="1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b="1" dirty="0">
              <a:solidFill>
                <a:srgbClr val="ECECEC"/>
              </a:solidFill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88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dirty="0"/>
              <a:t>ETHEREAL FC WITH CU CATHODE</a:t>
            </a:r>
          </a:p>
        </p:txBody>
      </p:sp>
      <p:pic>
        <p:nvPicPr>
          <p:cNvPr id="4" name="Immagine 3" descr="Immagine che contiene interno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837" y="1554098"/>
            <a:ext cx="3470027" cy="4702110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3A397EA-11CE-78C4-858C-9F03E4B7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1624683"/>
            <a:ext cx="7264485" cy="4948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it-IT" sz="2400" b="1" dirty="0">
                <a:solidFill>
                  <a:srgbClr val="ECECEC"/>
                </a:solidFill>
                <a:ea typeface="+mj-lt"/>
                <a:cs typeface="+mj-lt"/>
              </a:rPr>
              <a:t>FC </a:t>
            </a:r>
            <a:r>
              <a:rPr lang="it-IT" sz="2400" b="1" dirty="0" err="1">
                <a:solidFill>
                  <a:srgbClr val="ECECEC"/>
                </a:solidFill>
                <a:ea typeface="+mj-lt"/>
                <a:cs typeface="+mj-lt"/>
              </a:rPr>
              <a:t>Characteristics</a:t>
            </a:r>
            <a:r>
              <a:rPr lang="it-IT" sz="2400" b="1" dirty="0">
                <a:solidFill>
                  <a:srgbClr val="ECECEC"/>
                </a:solidFill>
                <a:ea typeface="+mj-lt"/>
                <a:cs typeface="+mj-lt"/>
              </a:rPr>
              <a:t>:</a:t>
            </a:r>
            <a:endParaRPr lang="it-IT" sz="2400" b="1" dirty="0" err="1"/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it-IT" sz="2200" dirty="0" err="1">
                <a:solidFill>
                  <a:srgbClr val="ECECEC"/>
                </a:solidFill>
              </a:rPr>
              <a:t>Rolled</a:t>
            </a:r>
            <a:r>
              <a:rPr lang="it-IT" sz="2200" dirty="0">
                <a:solidFill>
                  <a:srgbClr val="ECECEC"/>
                </a:solidFill>
              </a:rPr>
              <a:t> up on DELRIN </a:t>
            </a:r>
            <a:r>
              <a:rPr lang="it-IT" sz="2200" dirty="0" err="1">
                <a:solidFill>
                  <a:srgbClr val="ECECEC"/>
                </a:solidFill>
              </a:rPr>
              <a:t>Pillars</a:t>
            </a: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it-IT" sz="2200" dirty="0" err="1">
                <a:solidFill>
                  <a:srgbClr val="ECECEC"/>
                </a:solidFill>
              </a:rPr>
              <a:t>Glued</a:t>
            </a:r>
            <a:r>
              <a:rPr lang="it-IT" sz="2200" dirty="0">
                <a:solidFill>
                  <a:srgbClr val="ECECEC"/>
                </a:solidFill>
              </a:rPr>
              <a:t> to </a:t>
            </a:r>
            <a:r>
              <a:rPr lang="it-IT" sz="2200" dirty="0" err="1">
                <a:solidFill>
                  <a:srgbClr val="ECECEC"/>
                </a:solidFill>
              </a:rPr>
              <a:t>itself</a:t>
            </a: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Not </a:t>
            </a:r>
            <a:r>
              <a:rPr lang="it-IT" sz="2200" dirty="0" err="1">
                <a:solidFill>
                  <a:srgbClr val="ECECEC"/>
                </a:solidFill>
              </a:rPr>
              <a:t>connected</a:t>
            </a:r>
            <a:r>
              <a:rPr lang="it-IT" sz="2200" dirty="0">
                <a:solidFill>
                  <a:srgbClr val="ECECEC"/>
                </a:solidFill>
              </a:rPr>
              <a:t> to PVC</a:t>
            </a:r>
          </a:p>
          <a:p>
            <a:pPr>
              <a:buClr>
                <a:srgbClr val="8AD0D6"/>
              </a:buClr>
              <a:buFont typeface="Wingdings,Sans-Serif" charset="2"/>
              <a:buChar char="Ø"/>
            </a:pPr>
            <a:r>
              <a:rPr lang="it-IT" sz="2400" b="1" dirty="0" err="1">
                <a:solidFill>
                  <a:srgbClr val="ECECEC"/>
                </a:solidFill>
              </a:rPr>
              <a:t>Measure</a:t>
            </a:r>
            <a:r>
              <a:rPr lang="it-IT" sz="2400" b="1" dirty="0">
                <a:solidFill>
                  <a:srgbClr val="ECECEC"/>
                </a:solidFill>
              </a:rPr>
              <a:t> Plan:</a:t>
            </a: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 err="1">
                <a:solidFill>
                  <a:srgbClr val="ECECEC"/>
                </a:solidFill>
              </a:rPr>
              <a:t>Studied</a:t>
            </a:r>
            <a:r>
              <a:rPr lang="it-IT" sz="2200" dirty="0">
                <a:solidFill>
                  <a:srgbClr val="ECECEC"/>
                </a:solidFill>
              </a:rPr>
              <a:t> Light Yield with </a:t>
            </a:r>
            <a:r>
              <a:rPr lang="it-IT" sz="2200" baseline="30000" dirty="0">
                <a:solidFill>
                  <a:srgbClr val="ECECEC"/>
                </a:solidFill>
              </a:rPr>
              <a:t>55</a:t>
            </a:r>
            <a:r>
              <a:rPr lang="it-IT" sz="2200" dirty="0">
                <a:solidFill>
                  <a:srgbClr val="ECECEC"/>
                </a:solidFill>
              </a:rPr>
              <a:t>Fe Source scanning VGEM, </a:t>
            </a:r>
            <a:r>
              <a:rPr lang="it-IT" sz="2200" dirty="0" err="1">
                <a:solidFill>
                  <a:srgbClr val="ECECEC"/>
                </a:solidFill>
              </a:rPr>
              <a:t>Drift</a:t>
            </a:r>
            <a:r>
              <a:rPr lang="it-IT" sz="2200" dirty="0">
                <a:solidFill>
                  <a:srgbClr val="ECECEC"/>
                </a:solidFill>
              </a:rPr>
              <a:t> Field and Source Position</a:t>
            </a:r>
            <a:endParaRPr lang="it-IT" sz="2200" b="1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r>
              <a:rPr lang="it-IT" sz="2200" dirty="0">
                <a:solidFill>
                  <a:srgbClr val="ECECEC"/>
                </a:solidFill>
              </a:rPr>
              <a:t>Field Cage </a:t>
            </a:r>
            <a:r>
              <a:rPr lang="it-IT" sz="2200" dirty="0" err="1">
                <a:solidFill>
                  <a:srgbClr val="ECECEC"/>
                </a:solidFill>
              </a:rPr>
              <a:t>map</a:t>
            </a:r>
            <a:r>
              <a:rPr lang="it-IT" sz="2200" dirty="0">
                <a:solidFill>
                  <a:srgbClr val="ECECEC"/>
                </a:solidFill>
              </a:rPr>
              <a:t> with </a:t>
            </a:r>
            <a:r>
              <a:rPr lang="it-IT" sz="2200" dirty="0" err="1">
                <a:solidFill>
                  <a:srgbClr val="ECECEC"/>
                </a:solidFill>
              </a:rPr>
              <a:t>muons</a:t>
            </a:r>
            <a:r>
              <a:rPr lang="it-IT" sz="2200" dirty="0">
                <a:solidFill>
                  <a:srgbClr val="ECECEC"/>
                </a:solidFill>
              </a:rPr>
              <a:t> and </a:t>
            </a:r>
            <a:r>
              <a:rPr lang="it-IT" sz="2200" dirty="0" err="1">
                <a:solidFill>
                  <a:srgbClr val="ECECEC"/>
                </a:solidFill>
              </a:rPr>
              <a:t>natural</a:t>
            </a:r>
            <a:r>
              <a:rPr lang="it-IT" sz="2200" dirty="0">
                <a:solidFill>
                  <a:srgbClr val="ECECEC"/>
                </a:solidFill>
              </a:rPr>
              <a:t> </a:t>
            </a:r>
            <a:r>
              <a:rPr lang="it-IT" sz="2200" dirty="0" err="1">
                <a:solidFill>
                  <a:srgbClr val="ECECEC"/>
                </a:solidFill>
              </a:rPr>
              <a:t>radioactivity</a:t>
            </a:r>
            <a:endParaRPr lang="it-IT" sz="2200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dirty="0">
              <a:solidFill>
                <a:srgbClr val="ECECEC"/>
              </a:solidFill>
            </a:endParaRPr>
          </a:p>
          <a:p>
            <a:pPr marL="0" indent="0">
              <a:buClr>
                <a:srgbClr val="8AD0D6"/>
              </a:buClr>
              <a:buNone/>
            </a:pPr>
            <a:endParaRPr lang="it-IT" sz="2400" b="1" dirty="0">
              <a:solidFill>
                <a:srgbClr val="ECECEC"/>
              </a:solidFill>
            </a:endParaRPr>
          </a:p>
          <a:p>
            <a:pPr lvl="1">
              <a:buClr>
                <a:srgbClr val="8AD0D6"/>
              </a:buClr>
              <a:buFont typeface="Arial,Sans-Serif" charset="2"/>
              <a:buChar char="•"/>
            </a:pPr>
            <a:endParaRPr lang="it-IT" sz="2200" b="1" dirty="0">
              <a:solidFill>
                <a:srgbClr val="ECECEC"/>
              </a:solidFill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45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sz="4000" dirty="0"/>
              <a:t>ETHEREAL w/C0 – FC MAP I </a:t>
            </a:r>
          </a:p>
        </p:txBody>
      </p:sp>
      <p:pic>
        <p:nvPicPr>
          <p:cNvPr id="4" name="Immagine 3" descr="Immagine che contiene schermata, Policromia, arte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746" y="1030693"/>
            <a:ext cx="5862350" cy="5874255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5</a:t>
            </a:fld>
            <a:endParaRPr lang="it-IT" dirty="0"/>
          </a:p>
        </p:txBody>
      </p:sp>
      <p:pic>
        <p:nvPicPr>
          <p:cNvPr id="6" name="Immagine 5" descr="Immagine che contiene schermata, Policromia, arte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4" y="1012467"/>
            <a:ext cx="6016195" cy="58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7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sz="4000" dirty="0"/>
              <a:t>ETHEREAL w/C0 – FC MAP II</a:t>
            </a:r>
          </a:p>
        </p:txBody>
      </p:sp>
      <p:pic>
        <p:nvPicPr>
          <p:cNvPr id="4" name="Immagine 3" descr="Immagine che contiene schermata, Policromia, arte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746" y="1036645"/>
            <a:ext cx="5862350" cy="5862350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6</a:t>
            </a:fld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D5AD15F-2C62-D9E6-D941-12C2DD923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7" y="1159950"/>
            <a:ext cx="5566574" cy="54337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it-IT" sz="2500" dirty="0"/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it-IT" sz="2500" dirty="0"/>
              <a:t>Borders more </a:t>
            </a:r>
            <a:r>
              <a:rPr lang="it-IT" sz="2500" dirty="0" err="1"/>
              <a:t>defined</a:t>
            </a:r>
            <a:r>
              <a:rPr lang="it-IT" sz="2500" dirty="0"/>
              <a:t> with </a:t>
            </a:r>
            <a:r>
              <a:rPr lang="it-IT" sz="2500" dirty="0" err="1"/>
              <a:t>higher</a:t>
            </a:r>
            <a:r>
              <a:rPr lang="it-IT" sz="2500" dirty="0"/>
              <a:t> fields</a:t>
            </a:r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it-IT" sz="2500" dirty="0"/>
              <a:t>Corners </a:t>
            </a:r>
            <a:r>
              <a:rPr lang="it-IT" sz="2500" dirty="0" err="1"/>
              <a:t>disuniformity</a:t>
            </a:r>
            <a:r>
              <a:rPr lang="it-IT" sz="2500" dirty="0"/>
              <a:t> due to FC </a:t>
            </a:r>
            <a:r>
              <a:rPr lang="it-IT" sz="2500" dirty="0" err="1"/>
              <a:t>shape</a:t>
            </a:r>
            <a:endParaRPr lang="it-IT" sz="2500" dirty="0"/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it-IT" sz="2500" dirty="0"/>
              <a:t>Up-Down </a:t>
            </a:r>
            <a:r>
              <a:rPr lang="it-IT" sz="2500" dirty="0" err="1"/>
              <a:t>disuniformity</a:t>
            </a:r>
            <a:r>
              <a:rPr lang="it-IT" sz="2500" dirty="0"/>
              <a:t> &lt;10%, </a:t>
            </a:r>
            <a:r>
              <a:rPr lang="it-IT" sz="2500" dirty="0" err="1"/>
              <a:t>known</a:t>
            </a:r>
            <a:r>
              <a:rPr lang="it-IT" sz="2500" dirty="0"/>
              <a:t> from LIME</a:t>
            </a:r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it-IT" sz="2500" dirty="0" err="1"/>
              <a:t>Right</a:t>
            </a:r>
            <a:r>
              <a:rPr lang="it-IT" sz="2500" dirty="0"/>
              <a:t>-Left </a:t>
            </a:r>
            <a:r>
              <a:rPr lang="it-IT" sz="2500" dirty="0" err="1"/>
              <a:t>disuniformity</a:t>
            </a:r>
            <a:r>
              <a:rPr lang="it-IT" sz="2500" dirty="0"/>
              <a:t> &lt; 5%</a:t>
            </a:r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it-IT" sz="2500" dirty="0" err="1"/>
              <a:t>Compliant</a:t>
            </a:r>
            <a:r>
              <a:rPr lang="it-IT" sz="2500" dirty="0"/>
              <a:t> with </a:t>
            </a:r>
            <a:r>
              <a:rPr lang="it-IT" sz="2500" dirty="0" err="1"/>
              <a:t>uniformity</a:t>
            </a:r>
            <a:r>
              <a:rPr lang="it-IT" sz="2500" dirty="0"/>
              <a:t> </a:t>
            </a:r>
            <a:r>
              <a:rPr lang="it-IT" sz="2500" dirty="0" err="1"/>
              <a:t>requirements</a:t>
            </a:r>
            <a:endParaRPr lang="it-IT" sz="2500"/>
          </a:p>
          <a:p>
            <a:pPr>
              <a:buClr>
                <a:srgbClr val="8AD0D6"/>
              </a:buClr>
              <a:buFont typeface="Wingdings" charset="2"/>
              <a:buChar char="Ø"/>
            </a:pP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114048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dirty="0"/>
              <a:t>ETHEREAL w/C0 – LIGHT YIELD I</a:t>
            </a:r>
          </a:p>
        </p:txBody>
      </p:sp>
      <p:pic>
        <p:nvPicPr>
          <p:cNvPr id="4" name="Immagine 3" descr="Immagine che contiene linea, schermata, Diagramma, testo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7" y="1185474"/>
            <a:ext cx="5743287" cy="5743287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7</a:t>
            </a:fld>
            <a:endParaRPr lang="it-IT" dirty="0"/>
          </a:p>
        </p:txBody>
      </p:sp>
      <p:pic>
        <p:nvPicPr>
          <p:cNvPr id="6" name="Immagine 5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06" y="1155341"/>
            <a:ext cx="5779223" cy="5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5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dirty="0"/>
              <a:t>ETHEREAL w/C0 – LIGHT YIELD II</a:t>
            </a:r>
          </a:p>
        </p:txBody>
      </p:sp>
      <p:pic>
        <p:nvPicPr>
          <p:cNvPr id="4" name="Immagine 3" descr="Immagine che contiene linea, Diagramma, diagramma, testo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7" y="1161661"/>
            <a:ext cx="5743287" cy="5743287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8</a:t>
            </a:fld>
            <a:endParaRPr lang="it-IT" dirty="0"/>
          </a:p>
        </p:txBody>
      </p:sp>
      <p:pic>
        <p:nvPicPr>
          <p:cNvPr id="6" name="Immagine 5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1" y="1155341"/>
            <a:ext cx="5742352" cy="5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3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CFBBD74-30E1-3355-90A2-424764063428}"/>
              </a:ext>
            </a:extLst>
          </p:cNvPr>
          <p:cNvSpPr/>
          <p:nvPr/>
        </p:nvSpPr>
        <p:spPr>
          <a:xfrm>
            <a:off x="6280548" y="1364966"/>
            <a:ext cx="5690419" cy="52356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605F9F-95B9-A9A3-BD49-109F388FA06A}"/>
              </a:ext>
            </a:extLst>
          </p:cNvPr>
          <p:cNvSpPr/>
          <p:nvPr/>
        </p:nvSpPr>
        <p:spPr>
          <a:xfrm>
            <a:off x="454936" y="1364967"/>
            <a:ext cx="5592095" cy="52356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FC1DF-B3E9-110D-A52A-6C8B601B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4231" cy="1400530"/>
          </a:xfrm>
        </p:spPr>
        <p:txBody>
          <a:bodyPr/>
          <a:lstStyle/>
          <a:p>
            <a:r>
              <a:rPr lang="it-IT" sz="4000" dirty="0"/>
              <a:t>ETHEREAL w/C0 – Fe SPOTS</a:t>
            </a:r>
          </a:p>
        </p:txBody>
      </p:sp>
      <p:pic>
        <p:nvPicPr>
          <p:cNvPr id="4" name="Immagine 3" descr="Immagine che contiene linea, diagramma, Diagramma, testo&#10;&#10;Descrizione generata automaticamente">
            <a:extLst>
              <a:ext uri="{FF2B5EF4-FFF2-40B4-BE49-F238E27FC236}">
                <a16:creationId xmlns:a16="http://schemas.microsoft.com/office/drawing/2014/main" id="{8AC17D8E-1865-3E43-8B17-E41A8ECA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7" y="1161661"/>
            <a:ext cx="5743287" cy="5743287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3E353C-FE60-2877-DD43-7010BFB0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it-IT" noProof="0" dirty="0" smtClean="0"/>
              <a:t>9</a:t>
            </a:fld>
            <a:endParaRPr lang="it-IT" dirty="0"/>
          </a:p>
        </p:txBody>
      </p:sp>
      <p:pic>
        <p:nvPicPr>
          <p:cNvPr id="6" name="Immagine 5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186D9338-C794-40DF-7505-6F124702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1" y="1155341"/>
            <a:ext cx="5742352" cy="5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9069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Tema di Office</vt:lpstr>
      <vt:lpstr>Ione</vt:lpstr>
      <vt:lpstr>Field Cages Validation with  the GIN Detector </vt:lpstr>
      <vt:lpstr>EXPERIMENTAL SETUP</vt:lpstr>
      <vt:lpstr>GLUED FC WITH CU CATHODE</vt:lpstr>
      <vt:lpstr>ETHEREAL FC WITH CU CATHODE</vt:lpstr>
      <vt:lpstr>ETHEREAL w/C0 – FC MAP I </vt:lpstr>
      <vt:lpstr>ETHEREAL w/C0 – FC MAP II</vt:lpstr>
      <vt:lpstr>ETHEREAL w/C0 – LIGHT YIELD I</vt:lpstr>
      <vt:lpstr>ETHEREAL w/C0 – LIGHT YIELD II</vt:lpstr>
      <vt:lpstr>ETHEREAL w/C0 – Fe SPOTS</vt:lpstr>
      <vt:lpstr>ETHEREAL FC W/ Al MYLAR CATHODE</vt:lpstr>
      <vt:lpstr>CATHODES COMPARISON - MAP</vt:lpstr>
      <vt:lpstr>CATHODES COMPARISON - MAP II</vt:lpstr>
      <vt:lpstr>CATHODES COMPARISON – LY I</vt:lpstr>
      <vt:lpstr>CATHODES COMPARISON – LY II</vt:lpstr>
      <vt:lpstr>CATHODES COMPARISON – Fe SPOTS</vt:lpstr>
      <vt:lpstr>FIELD CAGE P3</vt:lpstr>
      <vt:lpstr>CONCLUSIONS AND OUTLOOKS</vt:lpstr>
      <vt:lpstr>BACKUP / ETH CU MEASURE PLAN</vt:lpstr>
      <vt:lpstr>BACKUP / ETH AlM MEASURE PLAN</vt:lpstr>
      <vt:lpstr>BACKUP /CATHODES COMPARISON - ER</vt:lpstr>
      <vt:lpstr>BACKUP / ETHEREAL w/CU – ENERGY RESOLUTION</vt:lpstr>
      <vt:lpstr>BACKUP / PROJECTIONS OF MAPS (X-AXIS MEAN)</vt:lpstr>
      <vt:lpstr>BACKUP / PROJECTIONS OF MAPS (Y-AXIS MEAN)</vt:lpstr>
      <vt:lpstr>BACKUP / UNCERTAINTY ON SOURCE POS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531</cp:revision>
  <dcterms:created xsi:type="dcterms:W3CDTF">2024-06-15T15:45:20Z</dcterms:created>
  <dcterms:modified xsi:type="dcterms:W3CDTF">2024-06-19T10:13:42Z</dcterms:modified>
</cp:coreProperties>
</file>