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98" r:id="rId2"/>
    <p:sldId id="1301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60AE"/>
    <a:srgbClr val="2CCEA4"/>
    <a:srgbClr val="22D8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7C19E2-E4FE-9341-81CB-B7923708C33A}" v="2" dt="2024-07-02T05:41:20.3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99" autoAdjust="0"/>
    <p:restoredTop sz="95782" autoAdjust="0"/>
  </p:normalViewPr>
  <p:slideViewPr>
    <p:cSldViewPr snapToGrid="0">
      <p:cViewPr varScale="1">
        <p:scale>
          <a:sx n="113" d="100"/>
          <a:sy n="113" d="100"/>
        </p:scale>
        <p:origin x="200" y="3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5C529-8855-425E-BD4D-75A2DA8207FC}" type="datetimeFigureOut">
              <a:rPr lang="it-IT" smtClean="0"/>
              <a:t>02/07/24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09211-F0D8-4B66-B0ED-79C6160721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77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160C47-745A-3F78-6F95-CAFACF9EA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1295A7F-8984-AA78-75A1-58D46807A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4AEBAD-A8C9-E282-0816-A733D534C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02/07/24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51A3EB-4948-C439-BE05-6029F75D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GR 2 INFN sezione di Catania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18BB51-E729-5205-4DDC-6D8F4DABE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0552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48409A-3293-1580-852C-B484D1A65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9081536-1EDC-41B5-351F-356B20BCF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2505C8-6E55-0F24-C5D3-AF4073511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02/07/24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13E270-4EA7-A588-233B-93213DAEC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GR 2 INFN sezione di Catania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9393D1-C015-0186-5106-6025E3DCF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5686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75B294C-610B-7C55-25C7-003465E80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B8B6DD5-9358-6D32-23B0-9FAEDCBA6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D96FB9-1013-F6A0-2299-EFFA222E2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02/07/24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E1912D-9014-D417-3474-0BF62B0B2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GR 2 INFN sezione di Catania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D02E80-02B7-4387-9A59-37D5E30FC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48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55901D-4F09-97B4-76AC-084EB2E4E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28A27D-5A47-8ED5-660E-7321CE0CA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F1C7DA-D994-0C50-4EC5-C642BB1DA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02/07/24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57971E-47B0-5F80-DA62-5F005E652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GR 2 INFN sezione di Catania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7D41FA-238E-7759-BC84-651D665FA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511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EB8738-4CA7-606E-154A-059AA912E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4AA40B3-90A0-FCC1-D20B-3EF8F4789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A218F6B-8B64-F7A4-BFEF-3CB2EDECE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02/07/24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E50896-B872-1C29-CD5E-DDEEC186C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GR 2 INFN sezione di Catania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D9F44F-D7D5-B159-43EC-73147434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53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105B21-3901-B033-A1ED-CF31252F5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9649F3-A63A-DD0A-314A-9DB163DE8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C12601C-9696-CE84-4CC6-CA76B99E5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6B5F09A-E783-891F-2BDD-18528C636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02/07/24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EF389A0-1AE7-8334-4B3C-073E22F6E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GR 2 INFN sezione di Catania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BE3C91C-0665-B6C4-54EE-9001AF7E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28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285072-3E3A-D384-5E91-23B0E6266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D728308-2401-4C40-9346-9E7596732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E3F417C-7CCD-F920-913F-07671D39E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54D2B0-8C7B-7006-2800-6EC5895CBB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BC6DF72-A61F-C75A-901C-728850CC26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0C819C5-7207-68C6-A5E7-B73A27323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02/07/24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EC4ED12-3766-057E-A0A0-80E6E3681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GR 2 INFN sezione di Catania 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5336AB2-F4D2-167D-2733-EF100726A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052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E45553-5B4D-C637-7841-060DF4E46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3A2C3EA-5A9B-7133-4A2B-E7D73F0EA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02/07/24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EB78AF-D8CF-42C6-036E-6B4928E69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GR 2 INFN sezione di Catania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EA15625-C1C0-4597-63E6-3E4088A2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72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C44B17E4-657A-F7FE-EBC1-AE1EB8DC697C}"/>
              </a:ext>
            </a:extLst>
          </p:cNvPr>
          <p:cNvSpPr/>
          <p:nvPr userDrawn="1"/>
        </p:nvSpPr>
        <p:spPr>
          <a:xfrm>
            <a:off x="0" y="6419409"/>
            <a:ext cx="12192000" cy="452444"/>
          </a:xfrm>
          <a:prstGeom prst="rect">
            <a:avLst/>
          </a:prstGeom>
          <a:gradFill flip="none" rotWithShape="1">
            <a:gsLst>
              <a:gs pos="7000">
                <a:srgbClr val="0161AE"/>
              </a:gs>
              <a:gs pos="67000">
                <a:srgbClr val="63B0E1"/>
              </a:gs>
              <a:gs pos="96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443B61E-B0B6-60D7-849F-6291A18BFB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9308" y="6464234"/>
            <a:ext cx="3405240" cy="365125"/>
          </a:xfrm>
        </p:spPr>
        <p:txBody>
          <a:bodyPr/>
          <a:lstStyle>
            <a:lvl1pPr algn="r"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IT"/>
              <a:t>02/07/24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CD70F6A-B5C6-9D12-D57D-DC1CB447D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454" y="6464234"/>
            <a:ext cx="5486401" cy="365125"/>
          </a:xfrm>
        </p:spPr>
        <p:txBody>
          <a:bodyPr/>
          <a:lstStyle>
            <a:lvl1pPr algn="l"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IT"/>
              <a:t>Emanuele Leonora. GR 2 INFN sezione di Catania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7010D90-AFC3-F8D0-FD03-A75D498C8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5184" y="6464235"/>
            <a:ext cx="2743200" cy="365125"/>
          </a:xfrm>
        </p:spPr>
        <p:txBody>
          <a:bodyPr/>
          <a:lstStyle>
            <a:lvl1pPr>
              <a:defRPr sz="3200" b="0">
                <a:solidFill>
                  <a:srgbClr val="0160AE"/>
                </a:solidFill>
                <a:latin typeface="+mj-lt"/>
              </a:defRPr>
            </a:lvl1pPr>
          </a:lstStyle>
          <a:p>
            <a:fld id="{C7384DC6-E558-4E3C-8614-B6E0B7E1210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755BBCE1-5F14-56AE-CF40-F1FA1C6CBDCE}"/>
              </a:ext>
            </a:extLst>
          </p:cNvPr>
          <p:cNvSpPr/>
          <p:nvPr userDrawn="1"/>
        </p:nvSpPr>
        <p:spPr>
          <a:xfrm>
            <a:off x="-1" y="-4809"/>
            <a:ext cx="10300447" cy="604670"/>
          </a:xfrm>
          <a:prstGeom prst="rect">
            <a:avLst/>
          </a:prstGeom>
          <a:gradFill flip="none" rotWithShape="1">
            <a:gsLst>
              <a:gs pos="0">
                <a:srgbClr val="0161AE"/>
              </a:gs>
              <a:gs pos="43000">
                <a:srgbClr val="63B0E1"/>
              </a:gs>
              <a:gs pos="98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28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9D5B917-0A90-FD70-A1D0-B82A434299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573435" y="28640"/>
            <a:ext cx="561844" cy="561282"/>
          </a:xfrm>
          <a:prstGeom prst="rect">
            <a:avLst/>
          </a:prstGeom>
        </p:spPr>
      </p:pic>
      <p:pic>
        <p:nvPicPr>
          <p:cNvPr id="5" name="Immagine 4" descr="LOGO_INFN_SIGLA.jpg">
            <a:extLst>
              <a:ext uri="{FF2B5EF4-FFF2-40B4-BE49-F238E27FC236}">
                <a16:creationId xmlns:a16="http://schemas.microsoft.com/office/drawing/2014/main" id="{AC125026-66D3-81AF-D27C-BFCF6E672B6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56091" y="-4808"/>
            <a:ext cx="985265" cy="60467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44F5D04-97D4-D6CA-4076-C64E6CA4DA8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3689" y="383027"/>
            <a:ext cx="591966" cy="22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65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28187F-EA16-D35A-0C3C-D1E8C12CE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DF9351-DA57-0013-C981-6981B98FE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EE367BC-0A10-6C35-61E3-A94C7DA12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528419E-5D22-274D-FC93-8A09BBFED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02/07/24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8A08754-5017-C0B7-81AF-C2DC735AF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GR 2 INFN sezione di Catania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2DE48C-6A02-E8F7-5E67-744B77981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72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B4EA09-1FB9-BF06-02AB-F023E5098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9CA9AE9-34CC-8E08-4359-548BEB5909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B8488-A9D1-9584-BBFE-D5D0BE191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20D61D8-DF86-2527-8FCC-1BEBFDC3F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02/07/24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61AD6F-AA7A-D984-A347-F3088918F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GR 2 INFN sezione di Catania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7050987-9E10-BD94-69BC-C5D13FEA8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001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F945F1E-5BD2-7407-3FEB-476FC05BF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65ABBBE-6DF9-6F5D-EC64-24838AA2C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879C34-B15A-A90E-7799-CCBFF3CB78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02/07/24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05DF3F-2AC5-A84D-E47D-84EDAAA389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Emanuele Leonora. GR 2 INFN sezione di Catania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47745C-95D3-4609-83F9-99DAB617B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84DC6-E558-4E3C-8614-B6E0B7E121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22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6976422-CDCA-9084-91FA-CFC6E0BF2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02/07/24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B1988ED-81FB-4E75-3C17-8A0A61524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GR 2 INFN sezione di Catania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CB41D7E-05EE-C875-1D4F-713773E42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EA2827B-E3C4-22CF-F27B-271C890BF3CE}"/>
              </a:ext>
            </a:extLst>
          </p:cNvPr>
          <p:cNvSpPr txBox="1"/>
          <p:nvPr/>
        </p:nvSpPr>
        <p:spPr>
          <a:xfrm>
            <a:off x="81454" y="59635"/>
            <a:ext cx="61225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OCRA (</a:t>
            </a:r>
            <a:r>
              <a:rPr lang="it-IT" sz="2400" b="1" dirty="0" err="1">
                <a:solidFill>
                  <a:schemeClr val="bg1"/>
                </a:solidFill>
              </a:rPr>
              <a:t>Outreach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err="1">
                <a:solidFill>
                  <a:schemeClr val="bg1"/>
                </a:solidFill>
              </a:rPr>
              <a:t>Cosmic</a:t>
            </a:r>
            <a:r>
              <a:rPr lang="it-IT" sz="2400" b="1" dirty="0">
                <a:solidFill>
                  <a:schemeClr val="bg1"/>
                </a:solidFill>
              </a:rPr>
              <a:t> Ray Activities)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972211A-EABF-99D1-2D2D-F79960814B9D}"/>
              </a:ext>
            </a:extLst>
          </p:cNvPr>
          <p:cNvSpPr txBox="1"/>
          <p:nvPr/>
        </p:nvSpPr>
        <p:spPr>
          <a:xfrm>
            <a:off x="27024" y="622807"/>
            <a:ext cx="783448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/>
              <a:t>20 ottobre. Al DFA di Catania il congresso nazionale annuale della Associazione Insegnanti di Fisica (AIF). Laboratorio raggi cosmici (M. Buscemi , E. Leonora)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ICD 2023, 21 novembre. 100 studenti. 4 scuole 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pPr marL="285750" indent="-285750">
              <a:buFontTx/>
              <a:buChar char="-"/>
            </a:pPr>
            <a:r>
              <a:rPr lang="it-IT" b="1" dirty="0" err="1"/>
              <a:t>what</a:t>
            </a:r>
            <a:r>
              <a:rPr lang="it-IT" b="1" dirty="0"/>
              <a:t> </a:t>
            </a:r>
            <a:r>
              <a:rPr lang="it-IT" b="1" dirty="0" err="1"/>
              <a:t>next</a:t>
            </a:r>
            <a:r>
              <a:rPr lang="it-IT" b="1" dirty="0"/>
              <a:t>: ICD 2024 . 26 novembre</a:t>
            </a:r>
          </a:p>
        </p:txBody>
      </p:sp>
      <p:pic>
        <p:nvPicPr>
          <p:cNvPr id="8" name="Immagine 7" descr="Immagine che contiene grafica, Elementi grafici, Carattere, design&#10;&#10;Descrizione generata automaticamente">
            <a:extLst>
              <a:ext uri="{FF2B5EF4-FFF2-40B4-BE49-F238E27FC236}">
                <a16:creationId xmlns:a16="http://schemas.microsoft.com/office/drawing/2014/main" id="{377603FE-12F3-7982-465B-D5D9AC2EE9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44587" y="730673"/>
            <a:ext cx="3247413" cy="1623707"/>
          </a:xfrm>
          <a:prstGeom prst="rect">
            <a:avLst/>
          </a:prstGeom>
        </p:spPr>
      </p:pic>
      <p:pic>
        <p:nvPicPr>
          <p:cNvPr id="12" name="Immagine 11" descr="Immagine che contiene vestiti, persona, calzature, uomo&#10;&#10;Descrizione generata automaticamente">
            <a:extLst>
              <a:ext uri="{FF2B5EF4-FFF2-40B4-BE49-F238E27FC236}">
                <a16:creationId xmlns:a16="http://schemas.microsoft.com/office/drawing/2014/main" id="{2405D4D8-7C97-64CD-5519-E02945EB5B7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9581" y="2765911"/>
            <a:ext cx="4367233" cy="3309544"/>
          </a:xfrm>
          <a:prstGeom prst="rect">
            <a:avLst/>
          </a:prstGeom>
        </p:spPr>
      </p:pic>
      <p:pic>
        <p:nvPicPr>
          <p:cNvPr id="9" name="Immagine 8" descr="Immagine che contiene vestiti, persona, calzature, uomo&#10;&#10;Descrizione generata automaticamente">
            <a:extLst>
              <a:ext uri="{FF2B5EF4-FFF2-40B4-BE49-F238E27FC236}">
                <a16:creationId xmlns:a16="http://schemas.microsoft.com/office/drawing/2014/main" id="{16BB5004-B641-BDEB-AD25-F4C1F7429F4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8365" y="2789628"/>
            <a:ext cx="5053637" cy="328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622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9032E94-901F-7D51-0FE9-973C3EC42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02/07/24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FD268D9-B4DD-51A1-32D5-24468723D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Emanuele Leonora. GR 2 INFN sezione di Catania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418B509-0A10-8D35-ECD2-856951605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4DC6-E558-4E3C-8614-B6E0B7E12109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ED28E2E-9CC2-A86A-EF43-656EB3C012D8}"/>
              </a:ext>
            </a:extLst>
          </p:cNvPr>
          <p:cNvSpPr txBox="1"/>
          <p:nvPr/>
        </p:nvSpPr>
        <p:spPr>
          <a:xfrm>
            <a:off x="289711" y="891822"/>
            <a:ext cx="7883445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2000" b="1" i="0" u="none" strike="noStrike" dirty="0">
                <a:effectLst/>
                <a:latin typeface="Helvetica" pitchFamily="2" charset="0"/>
              </a:rPr>
              <a:t>Anagrafica 2025 (percentuali senza effetto su anagrafica)</a:t>
            </a:r>
          </a:p>
          <a:p>
            <a:pPr algn="l"/>
            <a:endParaRPr lang="it-IT" b="1" i="0" u="none" strike="noStrike" dirty="0">
              <a:effectLst/>
              <a:latin typeface="Helvetica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effectLst/>
                <a:latin typeface="Helvetica" pitchFamily="2" charset="0"/>
              </a:rPr>
              <a:t>Leonora Emanuele			50 ore ( Resp. Locale)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dirty="0">
                <a:latin typeface="Helvetica" pitchFamily="2" charset="0"/>
              </a:rPr>
              <a:t>Geraci Elena 				30 ore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dirty="0">
                <a:latin typeface="Helvetica" pitchFamily="2" charset="0"/>
              </a:rPr>
              <a:t>Caruso Rossella				20 ore</a:t>
            </a:r>
            <a:endParaRPr lang="it-IT" b="0" i="0" u="none" strike="noStrike" dirty="0">
              <a:effectLst/>
              <a:latin typeface="Helvetica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effectLst/>
                <a:latin typeface="Helvetica" pitchFamily="2" charset="0"/>
              </a:rPr>
              <a:t>Longhitano Fabio			30 ore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effectLst/>
                <a:latin typeface="Helvetica" pitchFamily="2" charset="0"/>
              </a:rPr>
              <a:t>Bruno Riccardo				20 ore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effectLst/>
                <a:latin typeface="Helvetica" pitchFamily="2" charset="0"/>
              </a:rPr>
              <a:t>Randazzo Nunzio			20 ore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effectLst/>
                <a:latin typeface="Helvetica" pitchFamily="2" charset="0"/>
              </a:rPr>
              <a:t>Petta Catia				20 ore</a:t>
            </a:r>
          </a:p>
          <a:p>
            <a:endParaRPr lang="it-IT" b="0" i="0" u="none" strike="noStrike" dirty="0">
              <a:effectLst/>
              <a:latin typeface="Helvetica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it-IT" b="0" i="0" u="none" strike="noStrike" dirty="0">
              <a:effectLst/>
              <a:latin typeface="Helvetica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effectLst/>
                <a:latin typeface="Helvetica" pitchFamily="2" charset="0"/>
              </a:rPr>
              <a:t>Marsella</a:t>
            </a:r>
            <a:r>
              <a:rPr lang="it-IT" dirty="0">
                <a:latin typeface="Helvetica" pitchFamily="2" charset="0"/>
              </a:rPr>
              <a:t> Giovanni 	</a:t>
            </a:r>
            <a:r>
              <a:rPr lang="it-IT" dirty="0" err="1">
                <a:latin typeface="Helvetica" pitchFamily="2" charset="0"/>
              </a:rPr>
              <a:t>UniPA</a:t>
            </a:r>
            <a:r>
              <a:rPr lang="it-IT" dirty="0">
                <a:latin typeface="Helvetica" pitchFamily="2" charset="0"/>
              </a:rPr>
              <a:t>		</a:t>
            </a:r>
            <a:r>
              <a:rPr lang="it-IT" b="0" i="0" u="none" strike="noStrike" dirty="0">
                <a:effectLst/>
                <a:latin typeface="Helvetica" pitchFamily="2" charset="0"/>
              </a:rPr>
              <a:t>20 ore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dirty="0">
                <a:latin typeface="Helvetica" pitchFamily="2" charset="0"/>
              </a:rPr>
              <a:t>Gloria Maria </a:t>
            </a:r>
            <a:r>
              <a:rPr lang="it-IT" dirty="0" err="1">
                <a:latin typeface="Helvetica" pitchFamily="2" charset="0"/>
              </a:rPr>
              <a:t>Cicciari</a:t>
            </a:r>
            <a:r>
              <a:rPr lang="it-IT" dirty="0">
                <a:latin typeface="Helvetica" pitchFamily="2" charset="0"/>
              </a:rPr>
              <a:t>	</a:t>
            </a:r>
            <a:r>
              <a:rPr lang="it-IT" dirty="0" err="1">
                <a:latin typeface="Helvetica" pitchFamily="2" charset="0"/>
              </a:rPr>
              <a:t>UniPA</a:t>
            </a:r>
            <a:r>
              <a:rPr lang="it-IT" dirty="0">
                <a:latin typeface="Helvetica" pitchFamily="2" charset="0"/>
              </a:rPr>
              <a:t>		20 ore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dirty="0">
                <a:latin typeface="Helvetica" pitchFamily="2" charset="0"/>
              </a:rPr>
              <a:t>Manuela </a:t>
            </a:r>
            <a:r>
              <a:rPr lang="it-IT" dirty="0" err="1">
                <a:latin typeface="Helvetica" pitchFamily="2" charset="0"/>
              </a:rPr>
              <a:t>Mallamaci</a:t>
            </a:r>
            <a:r>
              <a:rPr lang="it-IT" dirty="0">
                <a:latin typeface="Helvetica" pitchFamily="2" charset="0"/>
              </a:rPr>
              <a:t> 	</a:t>
            </a:r>
            <a:r>
              <a:rPr lang="it-IT" dirty="0" err="1">
                <a:latin typeface="Helvetica" pitchFamily="2" charset="0"/>
              </a:rPr>
              <a:t>UniPA</a:t>
            </a:r>
            <a:r>
              <a:rPr lang="it-IT" dirty="0">
                <a:latin typeface="Helvetica" pitchFamily="2" charset="0"/>
              </a:rPr>
              <a:t>		20 ore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dirty="0">
                <a:latin typeface="Helvetica" pitchFamily="2" charset="0"/>
              </a:rPr>
              <a:t>Tripodo Giovanni	</a:t>
            </a:r>
            <a:r>
              <a:rPr lang="it-IT" dirty="0" err="1">
                <a:latin typeface="Helvetica" pitchFamily="2" charset="0"/>
              </a:rPr>
              <a:t>UniPa</a:t>
            </a:r>
            <a:r>
              <a:rPr lang="it-IT" dirty="0">
                <a:latin typeface="Helvetica" pitchFamily="2" charset="0"/>
              </a:rPr>
              <a:t>			20 ore</a:t>
            </a:r>
            <a:endParaRPr lang="it-IT" sz="1400" dirty="0">
              <a:latin typeface="Helvetica" pitchFamily="2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526FA03-434C-5DDF-E7A9-718A80B5C2BF}"/>
              </a:ext>
            </a:extLst>
          </p:cNvPr>
          <p:cNvSpPr txBox="1"/>
          <p:nvPr/>
        </p:nvSpPr>
        <p:spPr>
          <a:xfrm>
            <a:off x="81454" y="59635"/>
            <a:ext cx="61225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OCRA (</a:t>
            </a:r>
            <a:r>
              <a:rPr lang="it-IT" sz="2400" b="1" dirty="0" err="1">
                <a:solidFill>
                  <a:schemeClr val="bg1"/>
                </a:solidFill>
              </a:rPr>
              <a:t>Outreach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err="1">
                <a:solidFill>
                  <a:schemeClr val="bg1"/>
                </a:solidFill>
              </a:rPr>
              <a:t>Cosmic</a:t>
            </a:r>
            <a:r>
              <a:rPr lang="it-IT" sz="2400" b="1" dirty="0">
                <a:solidFill>
                  <a:schemeClr val="bg1"/>
                </a:solidFill>
              </a:rPr>
              <a:t> Ray Activities)</a:t>
            </a:r>
          </a:p>
        </p:txBody>
      </p:sp>
    </p:spTree>
    <p:extLst>
      <p:ext uri="{BB962C8B-B14F-4D97-AF65-F5344CB8AC3E}">
        <p14:creationId xmlns:p14="http://schemas.microsoft.com/office/powerpoint/2010/main" val="25427001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3008</TotalTime>
  <Words>187</Words>
  <Application>Microsoft Macintosh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Vivolo</dc:creator>
  <cp:lastModifiedBy>Emanuele Leonora</cp:lastModifiedBy>
  <cp:revision>62</cp:revision>
  <dcterms:created xsi:type="dcterms:W3CDTF">2023-02-24T14:29:51Z</dcterms:created>
  <dcterms:modified xsi:type="dcterms:W3CDTF">2024-07-02T05:42:09Z</dcterms:modified>
</cp:coreProperties>
</file>