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3" r:id="rId3"/>
    <p:sldId id="262" r:id="rId4"/>
    <p:sldId id="265" r:id="rId5"/>
    <p:sldId id="603" r:id="rId6"/>
    <p:sldId id="596" r:id="rId7"/>
    <p:sldId id="274" r:id="rId8"/>
    <p:sldId id="275" r:id="rId9"/>
    <p:sldId id="276" r:id="rId10"/>
    <p:sldId id="272" r:id="rId11"/>
    <p:sldId id="273" r:id="rId12"/>
    <p:sldId id="602" r:id="rId13"/>
    <p:sldId id="601" r:id="rId14"/>
    <p:sldId id="597" r:id="rId15"/>
    <p:sldId id="598" r:id="rId16"/>
    <p:sldId id="257" r:id="rId17"/>
    <p:sldId id="258" r:id="rId18"/>
    <p:sldId id="259" r:id="rId19"/>
    <p:sldId id="302" r:id="rId20"/>
    <p:sldId id="260" r:id="rId21"/>
    <p:sldId id="600" r:id="rId2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40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224" y="7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33AC11-7193-4B06-AC55-2DA98B31D055}" type="datetimeFigureOut">
              <a:rPr lang="it-IT" smtClean="0"/>
              <a:t>02/07/24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8A799D-5F1F-47A8-94BB-42F3283159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222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31a155f55c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31a155f55c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518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31a155f55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31a155f55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9810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31a155f55c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31a155f55c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3336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31a155f55c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31a155f55c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9671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F655D-2BC1-4256-9157-632C8F047006}" type="datetime1">
              <a:rPr lang="it-IT" smtClean="0"/>
              <a:t>02/07/24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6F01-49F7-494E-9B0D-954BC18BA1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1865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A680-3C11-4E69-B23F-E5F8F3032F18}" type="datetime1">
              <a:rPr lang="it-IT" smtClean="0"/>
              <a:t>02/07/24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6F01-49F7-494E-9B0D-954BC18BA1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5248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17E3-9A01-49B8-A092-606FD2D215B0}" type="datetime1">
              <a:rPr lang="it-IT" smtClean="0"/>
              <a:t>02/07/24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6F01-49F7-494E-9B0D-954BC18BA1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5639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7157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13917-AE0F-4821-96EB-AEC1FD569758}" type="datetime1">
              <a:rPr lang="it-IT" smtClean="0"/>
              <a:t>02/07/24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6F01-49F7-494E-9B0D-954BC18BA1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3790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FE685-9632-4C4A-8C26-95B25C46C2FC}" type="datetime1">
              <a:rPr lang="it-IT" smtClean="0"/>
              <a:t>02/07/24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6F01-49F7-494E-9B0D-954BC18BA1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7714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38917-EED7-4827-AED0-04B379BB2F09}" type="datetime1">
              <a:rPr lang="it-IT" smtClean="0"/>
              <a:t>02/07/24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6F01-49F7-494E-9B0D-954BC18BA1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4993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5CD26-3E00-4AB1-BC40-029B2CCB2779}" type="datetime1">
              <a:rPr lang="it-IT" smtClean="0"/>
              <a:t>02/07/24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6F01-49F7-494E-9B0D-954BC18BA1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7060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9B3C-3521-4215-8B60-2B15F71EFE9C}" type="datetime1">
              <a:rPr lang="it-IT" smtClean="0"/>
              <a:t>02/07/24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6F01-49F7-494E-9B0D-954BC18BA1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1009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AE540-9F2E-4013-B6DC-4ACC26B301DC}" type="datetime1">
              <a:rPr lang="it-IT" smtClean="0"/>
              <a:t>02/07/24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6F01-49F7-494E-9B0D-954BC18BA1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5755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81D1E-552D-495D-83E9-A28F482FC3C4}" type="datetime1">
              <a:rPr lang="it-IT" smtClean="0"/>
              <a:t>02/07/24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6F01-49F7-494E-9B0D-954BC18BA1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8801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960AC-0437-49BC-BBB2-4740FB646A9A}" type="datetime1">
              <a:rPr lang="it-IT" smtClean="0"/>
              <a:t>02/07/24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6F01-49F7-494E-9B0D-954BC18BA1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0385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B6224-AB10-46C4-9A75-07C1B2EF6270}" type="datetime1">
              <a:rPr lang="it-IT" smtClean="0"/>
              <a:t>02/07/24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76F01-49F7-494E-9B0D-954BC18BA1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9476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sz="8000" b="1" dirty="0"/>
              <a:t>CTA</a:t>
            </a:r>
            <a:br>
              <a:rPr lang="it-IT" sz="8000" b="1" dirty="0"/>
            </a:br>
            <a:endParaRPr lang="it-IT" sz="8000" b="1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sz="2800" b="1" dirty="0"/>
              <a:t>Giovanni Marsella</a:t>
            </a:r>
          </a:p>
          <a:p>
            <a:r>
              <a:rPr lang="it-IT" sz="2800" b="1" dirty="0"/>
              <a:t>On </a:t>
            </a:r>
            <a:r>
              <a:rPr lang="it-IT" sz="2800" b="1" dirty="0" err="1"/>
              <a:t>behalf</a:t>
            </a:r>
            <a:r>
              <a:rPr lang="it-IT" sz="2800" b="1" dirty="0"/>
              <a:t> of CTA </a:t>
            </a:r>
            <a:r>
              <a:rPr lang="it-IT" sz="2800" b="1" dirty="0" err="1"/>
              <a:t>group</a:t>
            </a:r>
            <a:endParaRPr lang="it-IT" sz="2800" b="1" dirty="0"/>
          </a:p>
          <a:p>
            <a:r>
              <a:rPr lang="it-IT" dirty="0"/>
              <a:t>Dipartimento di Fisica e Chimica </a:t>
            </a:r>
          </a:p>
          <a:p>
            <a:r>
              <a:rPr lang="it-IT" dirty="0"/>
              <a:t>Università degli studi di Palermo e INFN sez. Catania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6F01-49F7-494E-9B0D-954BC18BA1C0}" type="slidenum">
              <a:rPr lang="it-IT" smtClean="0"/>
              <a:t>1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11" y="103188"/>
            <a:ext cx="2172789" cy="140053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3"/>
            <a:ext cx="421005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05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D5A76B-6D1F-964D-BCB1-987874D69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it-IT" dirty="0"/>
              <a:t>Anagrafica 2025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05541B0-0215-F545-A4EB-312380434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6F01-49F7-494E-9B0D-954BC18BA1C0}" type="slidenum">
              <a:rPr lang="it-IT" smtClean="0"/>
              <a:t>10</a:t>
            </a:fld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43EB1A9-0E95-2343-AE16-444CAAD25294}"/>
              </a:ext>
            </a:extLst>
          </p:cNvPr>
          <p:cNvSpPr txBox="1"/>
          <p:nvPr/>
        </p:nvSpPr>
        <p:spPr>
          <a:xfrm>
            <a:off x="9982200" y="4102100"/>
            <a:ext cx="165365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+n. </a:t>
            </a:r>
            <a:r>
              <a:rPr lang="it-IT" dirty="0" err="1"/>
              <a:t>rtd_b</a:t>
            </a:r>
            <a:r>
              <a:rPr lang="it-IT" dirty="0"/>
              <a:t> </a:t>
            </a:r>
            <a:r>
              <a:rPr lang="it-IT" dirty="0" err="1"/>
              <a:t>Unipa</a:t>
            </a:r>
            <a:endParaRPr lang="it-IT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BBE72A1-FBA1-7945-980E-11DEADE631EF}"/>
              </a:ext>
            </a:extLst>
          </p:cNvPr>
          <p:cNvSpPr txBox="1"/>
          <p:nvPr/>
        </p:nvSpPr>
        <p:spPr>
          <a:xfrm>
            <a:off x="135729" y="1740903"/>
            <a:ext cx="70243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PNRR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F2D4741-CD26-CD46-90FE-4AC537ACD985}"/>
              </a:ext>
            </a:extLst>
          </p:cNvPr>
          <p:cNvSpPr txBox="1"/>
          <p:nvPr/>
        </p:nvSpPr>
        <p:spPr>
          <a:xfrm>
            <a:off x="135729" y="3429000"/>
            <a:ext cx="70243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PNRR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D393980-E5E2-0943-A0DE-2F833211362E}"/>
              </a:ext>
            </a:extLst>
          </p:cNvPr>
          <p:cNvSpPr txBox="1"/>
          <p:nvPr/>
        </p:nvSpPr>
        <p:spPr>
          <a:xfrm>
            <a:off x="135729" y="5778359"/>
            <a:ext cx="70243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PNRR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5F5263D-88E8-6C4C-825F-9F1C3336BEB7}"/>
              </a:ext>
            </a:extLst>
          </p:cNvPr>
          <p:cNvSpPr txBox="1"/>
          <p:nvPr/>
        </p:nvSpPr>
        <p:spPr>
          <a:xfrm>
            <a:off x="135729" y="6171684"/>
            <a:ext cx="70243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PNRR</a:t>
            </a:r>
          </a:p>
        </p:txBody>
      </p:sp>
      <p:pic>
        <p:nvPicPr>
          <p:cNvPr id="7" name="Segnaposto contenuto 6" descr="Immagine che contiene testo, numero, linea, Diagramma&#10;&#10;Descrizione generata automaticamente">
            <a:extLst>
              <a:ext uri="{FF2B5EF4-FFF2-40B4-BE49-F238E27FC236}">
                <a16:creationId xmlns:a16="http://schemas.microsoft.com/office/drawing/2014/main" id="{8BB0E7F2-DFB8-6A44-B2D6-C5818C6A06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4" t="818" r="31469" b="-818"/>
          <a:stretch/>
        </p:blipFill>
        <p:spPr>
          <a:xfrm>
            <a:off x="838165" y="1079641"/>
            <a:ext cx="8550966" cy="5212867"/>
          </a:xfrm>
        </p:spPr>
      </p:pic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73704534-7DAF-DD4E-8CA1-71A4DF2DB1ED}"/>
              </a:ext>
            </a:extLst>
          </p:cNvPr>
          <p:cNvCxnSpPr/>
          <p:nvPr/>
        </p:nvCxnSpPr>
        <p:spPr>
          <a:xfrm>
            <a:off x="1311965" y="5902937"/>
            <a:ext cx="1331844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463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A16469-DCC5-CC4D-A79C-A0012CF7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Richieste 2025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65A624C-AED1-8443-942D-A026E7F94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6F01-49F7-494E-9B0D-954BC18BA1C0}" type="slidenum">
              <a:rPr lang="it-IT" smtClean="0"/>
              <a:t>11</a:t>
            </a:fld>
            <a:endParaRPr lang="it-IT"/>
          </a:p>
        </p:txBody>
      </p:sp>
      <p:graphicFrame>
        <p:nvGraphicFramePr>
          <p:cNvPr id="8" name="Tabella 8">
            <a:extLst>
              <a:ext uri="{FF2B5EF4-FFF2-40B4-BE49-F238E27FC236}">
                <a16:creationId xmlns:a16="http://schemas.microsoft.com/office/drawing/2014/main" id="{284E092A-655A-B140-B1C3-FD7F70E1D7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3312185"/>
              </p:ext>
            </p:extLst>
          </p:nvPr>
        </p:nvGraphicFramePr>
        <p:xfrm>
          <a:off x="838200" y="1825625"/>
          <a:ext cx="10515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751333746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16530631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30646870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77116332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958349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Descrizione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Richieste (</a:t>
                      </a:r>
                      <a:r>
                        <a:rPr lang="it-IT" dirty="0" err="1"/>
                        <a:t>Keuro</a:t>
                      </a:r>
                      <a:r>
                        <a:rPr lang="it-IT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Assegnate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Totale (</a:t>
                      </a:r>
                      <a:r>
                        <a:rPr lang="it-IT" dirty="0" err="1"/>
                        <a:t>Keuro</a:t>
                      </a:r>
                      <a:r>
                        <a:rPr lang="it-IT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255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Missioni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9446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Consumi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1921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Inventariabile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7280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Totale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81559"/>
                  </a:ext>
                </a:extLst>
              </a:tr>
            </a:tbl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E705007F-B527-2640-8CE6-A8B5C43DFBD0}"/>
              </a:ext>
            </a:extLst>
          </p:cNvPr>
          <p:cNvSpPr txBox="1"/>
          <p:nvPr/>
        </p:nvSpPr>
        <p:spPr>
          <a:xfrm>
            <a:off x="838200" y="4293704"/>
            <a:ext cx="79944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- Missioni: Turni presa dati (La Palma e Arizona), meeting di collaborazione</a:t>
            </a:r>
          </a:p>
          <a:p>
            <a:r>
              <a:rPr lang="it-IT" dirty="0"/>
              <a:t>- Consumi: materiale per laboratorio</a:t>
            </a:r>
          </a:p>
          <a:p>
            <a:r>
              <a:rPr lang="it-IT" dirty="0"/>
              <a:t>- Inventariabile: Sistema  per fare in automatico le curve IV dei </a:t>
            </a:r>
            <a:r>
              <a:rPr lang="it-IT" dirty="0" err="1"/>
              <a:t>SiPM</a:t>
            </a:r>
            <a:r>
              <a:rPr lang="it-IT" dirty="0"/>
              <a:t> (</a:t>
            </a:r>
            <a:r>
              <a:rPr lang="it-IT" dirty="0" err="1"/>
              <a:t>picommaetro</a:t>
            </a:r>
            <a:r>
              <a:rPr lang="it-IT" dirty="0"/>
              <a:t>)</a:t>
            </a:r>
          </a:p>
          <a:p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E1983C3-D287-8A49-8018-285A48CE1077}"/>
              </a:ext>
            </a:extLst>
          </p:cNvPr>
          <p:cNvSpPr txBox="1"/>
          <p:nvPr/>
        </p:nvSpPr>
        <p:spPr>
          <a:xfrm>
            <a:off x="7150100" y="5791200"/>
            <a:ext cx="1365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Da Definire! </a:t>
            </a:r>
          </a:p>
        </p:txBody>
      </p:sp>
    </p:spTree>
    <p:extLst>
      <p:ext uri="{BB962C8B-B14F-4D97-AF65-F5344CB8AC3E}">
        <p14:creationId xmlns:p14="http://schemas.microsoft.com/office/powerpoint/2010/main" val="2310817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23B696-C268-EE4D-A1D1-D6243578D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2C05AD-8752-6140-85F3-E68FC84CA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/>
              <a:t>Bakup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2310518-D644-8D48-B333-3B312783E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6F01-49F7-494E-9B0D-954BC18BA1C0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623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EEDD1C-F64D-014E-92F9-EAB6DE7FB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Articoli e presentazioni a conferenze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06EB120-B059-9343-91E6-6C836362AC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dirty="0"/>
              <a:t>Poster </a:t>
            </a:r>
            <a:r>
              <a:rPr lang="it-IT" dirty="0" err="1"/>
              <a:t>at</a:t>
            </a:r>
            <a:r>
              <a:rPr lang="it-IT" dirty="0"/>
              <a:t> Pisa Meeting 2022: «</a:t>
            </a:r>
            <a:r>
              <a:rPr lang="it-IT" dirty="0" err="1"/>
              <a:t>Quality</a:t>
            </a:r>
            <a:r>
              <a:rPr lang="it-IT" dirty="0"/>
              <a:t> control </a:t>
            </a:r>
            <a:r>
              <a:rPr lang="it-IT" dirty="0" err="1"/>
              <a:t>tests</a:t>
            </a:r>
            <a:r>
              <a:rPr lang="it-IT" dirty="0"/>
              <a:t> on the new front-end </a:t>
            </a:r>
            <a:r>
              <a:rPr lang="it-IT" dirty="0" err="1"/>
              <a:t>electronics</a:t>
            </a:r>
            <a:r>
              <a:rPr lang="it-IT" dirty="0"/>
              <a:t> for the </a:t>
            </a:r>
            <a:r>
              <a:rPr lang="it-IT" dirty="0" err="1"/>
              <a:t>Schwarzschild-Couder</a:t>
            </a:r>
            <a:r>
              <a:rPr lang="it-IT" dirty="0"/>
              <a:t> </a:t>
            </a:r>
            <a:r>
              <a:rPr lang="it-IT" dirty="0" err="1"/>
              <a:t>Telescope</a:t>
            </a:r>
            <a:r>
              <a:rPr lang="it-IT" dirty="0"/>
              <a:t>»</a:t>
            </a:r>
          </a:p>
          <a:p>
            <a:r>
              <a:rPr lang="it-IT" dirty="0"/>
              <a:t>Technical </a:t>
            </a:r>
            <a:r>
              <a:rPr lang="it-IT" dirty="0" err="1"/>
              <a:t>article</a:t>
            </a:r>
            <a:r>
              <a:rPr lang="it-IT" dirty="0"/>
              <a:t>: «High </a:t>
            </a:r>
            <a:r>
              <a:rPr lang="it-IT" dirty="0" err="1"/>
              <a:t>Density</a:t>
            </a:r>
            <a:r>
              <a:rPr lang="it-IT" dirty="0"/>
              <a:t> </a:t>
            </a:r>
            <a:r>
              <a:rPr lang="it-IT" dirty="0" err="1"/>
              <a:t>Near</a:t>
            </a:r>
            <a:r>
              <a:rPr lang="it-IT" dirty="0"/>
              <a:t> </a:t>
            </a:r>
            <a:r>
              <a:rPr lang="it-IT" dirty="0" err="1"/>
              <a:t>Ultraviolet</a:t>
            </a:r>
            <a:r>
              <a:rPr lang="it-IT" dirty="0"/>
              <a:t> </a:t>
            </a:r>
            <a:r>
              <a:rPr lang="it-IT" dirty="0" err="1"/>
              <a:t>Silicon</a:t>
            </a:r>
            <a:r>
              <a:rPr lang="it-IT" dirty="0"/>
              <a:t> </a:t>
            </a:r>
            <a:r>
              <a:rPr lang="it-IT" dirty="0" err="1"/>
              <a:t>Photomultipliers</a:t>
            </a:r>
            <a:r>
              <a:rPr lang="it-IT" dirty="0"/>
              <a:t>: </a:t>
            </a:r>
            <a:r>
              <a:rPr lang="it-IT" dirty="0" err="1"/>
              <a:t>characterization</a:t>
            </a:r>
            <a:r>
              <a:rPr lang="it-IT" dirty="0"/>
              <a:t> of </a:t>
            </a:r>
            <a:r>
              <a:rPr lang="it-IT" dirty="0" err="1"/>
              <a:t>photosensors</a:t>
            </a:r>
            <a:r>
              <a:rPr lang="it-IT" dirty="0"/>
              <a:t> for </a:t>
            </a:r>
            <a:r>
              <a:rPr lang="it-IT" dirty="0" err="1"/>
              <a:t>Cherenkov</a:t>
            </a:r>
            <a:r>
              <a:rPr lang="it-IT" dirty="0"/>
              <a:t> light </a:t>
            </a:r>
            <a:r>
              <a:rPr lang="it-IT" dirty="0" err="1"/>
              <a:t>detection</a:t>
            </a:r>
            <a:r>
              <a:rPr lang="it-IT" dirty="0"/>
              <a:t>» </a:t>
            </a:r>
            <a:r>
              <a:rPr lang="it-IT" dirty="0" err="1"/>
              <a:t>Submitted</a:t>
            </a:r>
            <a:r>
              <a:rPr lang="it-IT" dirty="0"/>
              <a:t> to NIMA</a:t>
            </a:r>
          </a:p>
          <a:p>
            <a:r>
              <a:rPr lang="it-IT" dirty="0"/>
              <a:t>SCT </a:t>
            </a:r>
            <a:r>
              <a:rPr lang="it-IT" dirty="0" err="1"/>
              <a:t>Coll</a:t>
            </a:r>
            <a:r>
              <a:rPr lang="it-IT" dirty="0"/>
              <a:t>.: «Assembly and performance of </a:t>
            </a:r>
            <a:r>
              <a:rPr lang="it-IT" dirty="0" err="1"/>
              <a:t>SiPM</a:t>
            </a:r>
            <a:r>
              <a:rPr lang="it-IT" dirty="0"/>
              <a:t> arrays for the </a:t>
            </a:r>
            <a:r>
              <a:rPr lang="it-IT" dirty="0" err="1"/>
              <a:t>prototype</a:t>
            </a:r>
            <a:r>
              <a:rPr lang="it-IT" dirty="0"/>
              <a:t> SCT </a:t>
            </a:r>
            <a:r>
              <a:rPr lang="it-IT" dirty="0" err="1"/>
              <a:t>proposed</a:t>
            </a:r>
            <a:r>
              <a:rPr lang="it-IT" dirty="0"/>
              <a:t> for CTA» </a:t>
            </a:r>
            <a:r>
              <a:rPr lang="it-IT" dirty="0" err="1"/>
              <a:t>Submitted</a:t>
            </a:r>
            <a:r>
              <a:rPr lang="it-IT" dirty="0"/>
              <a:t> to NIMA</a:t>
            </a:r>
          </a:p>
          <a:p>
            <a:r>
              <a:rPr lang="it-IT" dirty="0"/>
              <a:t>SCT </a:t>
            </a:r>
            <a:r>
              <a:rPr lang="it-IT" dirty="0" err="1"/>
              <a:t>Coll</a:t>
            </a:r>
            <a:r>
              <a:rPr lang="it-IT" dirty="0"/>
              <a:t>.: «Technical and scientific performance of the prototype Schwarzschild-Couder Telescope for CTA», </a:t>
            </a:r>
            <a:r>
              <a:rPr lang="it-IT" dirty="0" err="1"/>
              <a:t>Proceedings</a:t>
            </a:r>
            <a:r>
              <a:rPr lang="it-IT" dirty="0"/>
              <a:t> of SPIE - The International Society for Optical </a:t>
            </a:r>
            <a:r>
              <a:rPr lang="it-IT" dirty="0" err="1"/>
              <a:t>EngineeringVolume</a:t>
            </a:r>
            <a:r>
              <a:rPr lang="it-IT" dirty="0"/>
              <a:t> 118202021 </a:t>
            </a:r>
            <a:r>
              <a:rPr lang="it-IT" dirty="0" err="1"/>
              <a:t>Article</a:t>
            </a:r>
            <a:r>
              <a:rPr lang="it-IT" dirty="0"/>
              <a:t> </a:t>
            </a:r>
            <a:r>
              <a:rPr lang="it-IT" dirty="0" err="1"/>
              <a:t>number</a:t>
            </a:r>
            <a:r>
              <a:rPr lang="it-IT" dirty="0"/>
              <a:t> 118200°</a:t>
            </a:r>
          </a:p>
          <a:p>
            <a:r>
              <a:rPr lang="it-IT" dirty="0"/>
              <a:t>SCT </a:t>
            </a:r>
            <a:r>
              <a:rPr lang="it-IT" dirty="0" err="1"/>
              <a:t>Coll</a:t>
            </a:r>
            <a:r>
              <a:rPr lang="it-IT" dirty="0"/>
              <a:t>.: «Design and performance of the </a:t>
            </a:r>
            <a:r>
              <a:rPr lang="it-IT" dirty="0" err="1"/>
              <a:t>prototype</a:t>
            </a:r>
            <a:r>
              <a:rPr lang="it-IT" dirty="0"/>
              <a:t> </a:t>
            </a:r>
            <a:r>
              <a:rPr lang="it-IT" dirty="0" err="1"/>
              <a:t>Schwarzschild-Couder</a:t>
            </a:r>
            <a:r>
              <a:rPr lang="it-IT" dirty="0"/>
              <a:t> </a:t>
            </a:r>
            <a:r>
              <a:rPr lang="it-IT" dirty="0" err="1"/>
              <a:t>telescope</a:t>
            </a:r>
            <a:r>
              <a:rPr lang="it-IT" dirty="0"/>
              <a:t> camera», Journal of </a:t>
            </a:r>
            <a:r>
              <a:rPr lang="it-IT" dirty="0" err="1"/>
              <a:t>Astronomical</a:t>
            </a:r>
            <a:r>
              <a:rPr lang="it-IT" dirty="0"/>
              <a:t> </a:t>
            </a:r>
            <a:r>
              <a:rPr lang="it-IT" dirty="0" err="1"/>
              <a:t>Telescopes</a:t>
            </a:r>
            <a:r>
              <a:rPr lang="it-IT" dirty="0"/>
              <a:t>, Instruments, and </a:t>
            </a:r>
            <a:r>
              <a:rPr lang="it-IT" dirty="0" err="1"/>
              <a:t>SystemsOpen</a:t>
            </a:r>
            <a:r>
              <a:rPr lang="it-IT" dirty="0"/>
              <a:t> </a:t>
            </a:r>
            <a:r>
              <a:rPr lang="it-IT" dirty="0" err="1"/>
              <a:t>AccessVolume</a:t>
            </a:r>
            <a:r>
              <a:rPr lang="it-IT" dirty="0"/>
              <a:t> 8, </a:t>
            </a:r>
            <a:r>
              <a:rPr lang="it-IT" dirty="0" err="1"/>
              <a:t>Issue</a:t>
            </a:r>
            <a:r>
              <a:rPr lang="it-IT" dirty="0"/>
              <a:t> 11 </a:t>
            </a:r>
            <a:r>
              <a:rPr lang="it-IT" dirty="0" err="1"/>
              <a:t>January</a:t>
            </a:r>
            <a:r>
              <a:rPr lang="it-IT" dirty="0"/>
              <a:t> 2022 </a:t>
            </a:r>
            <a:r>
              <a:rPr lang="it-IT" dirty="0" err="1"/>
              <a:t>Article</a:t>
            </a:r>
            <a:r>
              <a:rPr lang="it-IT" dirty="0"/>
              <a:t> </a:t>
            </a:r>
            <a:r>
              <a:rPr lang="it-IT" dirty="0" err="1"/>
              <a:t>number</a:t>
            </a:r>
            <a:r>
              <a:rPr lang="it-IT" dirty="0"/>
              <a:t> 014007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25239DA-4C42-A548-9606-D9EBD48C4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6F01-49F7-494E-9B0D-954BC18BA1C0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8725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28FCCC33-1FC3-C94C-A284-F5154A390B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94" y="392792"/>
            <a:ext cx="11150806" cy="5818462"/>
          </a:xfr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ECBF379-1653-5D4A-868F-CEE37EA16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Giovanni Marsella for DAMPE – LP2019, August 6th 2019, Toronto, Canada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31A7376-6DDE-0A49-B910-697F0B732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540D0-8FDB-495F-940D-AB7C74ED0C4E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9323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5A4642FF-D717-5F42-9862-4654A2F1C8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14" y="1017270"/>
            <a:ext cx="11313104" cy="5159693"/>
          </a:xfr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591CB6C-9143-FE4E-843A-E6631A475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Giovanni Marsella for DAMPE – LP2019, August 6th 2019, Toronto, Canada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E2E9469-7FC2-434D-8F4F-A2DE71939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540D0-8FDB-495F-940D-AB7C74ED0C4E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6199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it" dirty="0"/>
              <a:t>Ongoing activities in Catania</a:t>
            </a:r>
            <a:endParaRPr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512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it" dirty="0"/>
              <a:t>Experimental setup</a:t>
            </a:r>
            <a:endParaRPr dirty="0"/>
          </a:p>
          <a:p>
            <a:pPr lvl="1"/>
            <a:r>
              <a:rPr lang="it" dirty="0"/>
              <a:t>Optical bench</a:t>
            </a:r>
            <a:endParaRPr dirty="0"/>
          </a:p>
          <a:p>
            <a:pPr lvl="1"/>
            <a:r>
              <a:rPr lang="it" dirty="0"/>
              <a:t>Front-end electronics</a:t>
            </a:r>
            <a:endParaRPr dirty="0"/>
          </a:p>
          <a:p>
            <a:pPr lvl="1"/>
            <a:r>
              <a:rPr lang="it" dirty="0"/>
              <a:t>Data Acquisition</a:t>
            </a:r>
            <a:endParaRPr dirty="0"/>
          </a:p>
          <a:p>
            <a:pPr marL="1219170" indent="0">
              <a:spcBef>
                <a:spcPts val="1600"/>
              </a:spcBef>
              <a:buNone/>
            </a:pPr>
            <a:endParaRPr dirty="0"/>
          </a:p>
          <a:p>
            <a:pPr>
              <a:spcBef>
                <a:spcPts val="1600"/>
              </a:spcBef>
            </a:pPr>
            <a:r>
              <a:rPr lang="it" dirty="0"/>
              <a:t>Measurements</a:t>
            </a:r>
            <a:endParaRPr dirty="0"/>
          </a:p>
          <a:p>
            <a:pPr lvl="1"/>
            <a:r>
              <a:rPr lang="it" dirty="0"/>
              <a:t>Break-down voltage</a:t>
            </a:r>
            <a:endParaRPr dirty="0"/>
          </a:p>
          <a:p>
            <a:pPr lvl="1"/>
            <a:r>
              <a:rPr lang="it" dirty="0"/>
              <a:t>Dark Count Rate</a:t>
            </a:r>
            <a:endParaRPr dirty="0"/>
          </a:p>
          <a:p>
            <a:pPr lvl="1"/>
            <a:r>
              <a:rPr lang="it" dirty="0"/>
              <a:t>Gain</a:t>
            </a:r>
            <a:endParaRPr dirty="0"/>
          </a:p>
          <a:p>
            <a:pPr marL="1219170" indent="0">
              <a:spcBef>
                <a:spcPts val="1600"/>
              </a:spcBef>
              <a:buNone/>
            </a:pPr>
            <a:endParaRPr dirty="0"/>
          </a:p>
          <a:p>
            <a:pPr>
              <a:spcBef>
                <a:spcPts val="1600"/>
              </a:spcBef>
            </a:pPr>
            <a:r>
              <a:rPr lang="it" dirty="0"/>
              <a:t>Data Analysis</a:t>
            </a:r>
            <a:endParaRPr dirty="0"/>
          </a:p>
          <a:p>
            <a:pPr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389DA25-D782-EC46-A8DC-C62EC1043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36633"/>
            <a:ext cx="5680400" cy="42603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FADA83D-1A3A-7C4C-ABAA-BA7FCFF1EEAC}"/>
              </a:ext>
            </a:extLst>
          </p:cNvPr>
          <p:cNvSpPr txBox="1"/>
          <p:nvPr/>
        </p:nvSpPr>
        <p:spPr>
          <a:xfrm>
            <a:off x="7620000" y="5943600"/>
            <a:ext cx="1934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New CTA-Lab in CT</a:t>
            </a:r>
          </a:p>
        </p:txBody>
      </p:sp>
    </p:spTree>
    <p:extLst>
      <p:ext uri="{BB962C8B-B14F-4D97-AF65-F5344CB8AC3E}">
        <p14:creationId xmlns:p14="http://schemas.microsoft.com/office/powerpoint/2010/main" val="2527588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it"/>
              <a:t>Setup</a:t>
            </a:r>
            <a:endParaRPr/>
          </a:p>
        </p:txBody>
      </p:sp>
      <p:sp>
        <p:nvSpPr>
          <p:cNvPr id="67" name="Google Shape;67;p15"/>
          <p:cNvSpPr txBox="1"/>
          <p:nvPr/>
        </p:nvSpPr>
        <p:spPr>
          <a:xfrm>
            <a:off x="613000" y="3979433"/>
            <a:ext cx="1336800" cy="615513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it" sz="2400"/>
              <a:t>Laser</a:t>
            </a:r>
            <a:endParaRPr sz="2400"/>
          </a:p>
        </p:txBody>
      </p:sp>
      <p:sp>
        <p:nvSpPr>
          <p:cNvPr id="68" name="Google Shape;68;p15"/>
          <p:cNvSpPr txBox="1"/>
          <p:nvPr/>
        </p:nvSpPr>
        <p:spPr>
          <a:xfrm>
            <a:off x="5308867" y="3979434"/>
            <a:ext cx="1238800" cy="615513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it" sz="2400"/>
              <a:t>Diffuser</a:t>
            </a:r>
            <a:endParaRPr sz="2400"/>
          </a:p>
        </p:txBody>
      </p:sp>
      <p:sp>
        <p:nvSpPr>
          <p:cNvPr id="69" name="Google Shape;69;p15"/>
          <p:cNvSpPr txBox="1"/>
          <p:nvPr/>
        </p:nvSpPr>
        <p:spPr>
          <a:xfrm>
            <a:off x="7045500" y="3777801"/>
            <a:ext cx="1336800" cy="984845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it" sz="2400"/>
              <a:t>SiPM Matrix</a:t>
            </a:r>
            <a:endParaRPr sz="2400"/>
          </a:p>
        </p:txBody>
      </p:sp>
      <p:sp>
        <p:nvSpPr>
          <p:cNvPr id="70" name="Google Shape;70;p15"/>
          <p:cNvSpPr txBox="1"/>
          <p:nvPr/>
        </p:nvSpPr>
        <p:spPr>
          <a:xfrm>
            <a:off x="97900" y="1341401"/>
            <a:ext cx="7526400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it" sz="1600" b="1">
                <a:solidFill>
                  <a:schemeClr val="dk1"/>
                </a:solidFill>
                <a:highlight>
                  <a:srgbClr val="FFFFFF"/>
                </a:highlight>
              </a:rPr>
              <a:t>Dark box </a:t>
            </a:r>
            <a:r>
              <a:rPr lang="it" sz="1600">
                <a:solidFill>
                  <a:schemeClr val="dk1"/>
                </a:solidFill>
                <a:highlight>
                  <a:srgbClr val="FFFFFF"/>
                </a:highlight>
              </a:rPr>
              <a:t>45 x 90 cm</a:t>
            </a: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r>
              <a:rPr lang="it" sz="1600" b="1">
                <a:solidFill>
                  <a:schemeClr val="dk1"/>
                </a:solidFill>
                <a:highlight>
                  <a:srgbClr val="FFFFFF"/>
                </a:highlight>
              </a:rPr>
              <a:t>Samba - Leukos laser</a:t>
            </a:r>
            <a:r>
              <a:rPr lang="it" sz="1600">
                <a:solidFill>
                  <a:schemeClr val="dk1"/>
                </a:solidFill>
              </a:rPr>
              <a:t>: wavelength 350 nm - 2400 nm, pulsed, fixed amplitude </a:t>
            </a:r>
            <a:endParaRPr sz="1600">
              <a:solidFill>
                <a:schemeClr val="dk1"/>
              </a:solidFill>
            </a:endParaRPr>
          </a:p>
          <a:p>
            <a:r>
              <a:rPr lang="it" sz="1600" b="1">
                <a:solidFill>
                  <a:schemeClr val="dk1"/>
                </a:solidFill>
                <a:highlight>
                  <a:srgbClr val="FFFFFF"/>
                </a:highlight>
              </a:rPr>
              <a:t>Bebop - Leukos monochromator</a:t>
            </a:r>
            <a:r>
              <a:rPr lang="it" sz="1600">
                <a:solidFill>
                  <a:schemeClr val="dk1"/>
                </a:solidFill>
                <a:highlight>
                  <a:srgbClr val="FFFFFF"/>
                </a:highlight>
              </a:rPr>
              <a:t>:  350-850 nm,  Δλ = 5 nm - 100 nm</a:t>
            </a: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r>
              <a:rPr lang="it" sz="1400" b="1">
                <a:solidFill>
                  <a:schemeClr val="dk1"/>
                </a:solidFill>
                <a:highlight>
                  <a:srgbClr val="FFFFFF"/>
                </a:highlight>
              </a:rPr>
              <a:t>Programmable Power supply Agilent 6626A , 4 channels</a:t>
            </a:r>
            <a:endParaRPr sz="1400"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r>
              <a:rPr lang="it" sz="1400" b="1">
                <a:solidFill>
                  <a:schemeClr val="dk1"/>
                </a:solidFill>
                <a:highlight>
                  <a:srgbClr val="FFFFFF"/>
                </a:highlight>
              </a:rPr>
              <a:t>SiPM</a:t>
            </a:r>
            <a:r>
              <a:rPr lang="it" sz="1400">
                <a:solidFill>
                  <a:schemeClr val="dk1"/>
                </a:solidFill>
                <a:highlight>
                  <a:srgbClr val="FFFFFF"/>
                </a:highlight>
              </a:rPr>
              <a:t> NUV-HD3 FBK 4x4 (40 μm, 6x6 mm</a:t>
            </a:r>
            <a:r>
              <a:rPr lang="it" sz="1400" baseline="30000">
                <a:solidFill>
                  <a:schemeClr val="dk1"/>
                </a:solidFill>
                <a:highlight>
                  <a:srgbClr val="FFFFFF"/>
                </a:highlight>
              </a:rPr>
              <a:t>2</a:t>
            </a:r>
            <a:r>
              <a:rPr lang="it" sz="1400">
                <a:solidFill>
                  <a:schemeClr val="dk1"/>
                </a:solidFill>
                <a:highlight>
                  <a:srgbClr val="FFFFFF"/>
                </a:highlight>
              </a:rPr>
              <a:t>)</a:t>
            </a:r>
            <a:endParaRPr sz="1400">
              <a:solidFill>
                <a:schemeClr val="dk1"/>
              </a:solidFill>
              <a:highlight>
                <a:srgbClr val="FFFFFF"/>
              </a:highlight>
            </a:endParaRPr>
          </a:p>
          <a:p>
            <a:r>
              <a:rPr lang="it" sz="1400">
                <a:solidFill>
                  <a:schemeClr val="dk1"/>
                </a:solidFill>
                <a:highlight>
                  <a:srgbClr val="FFFFFF"/>
                </a:highlight>
              </a:rPr>
              <a:t>Custom </a:t>
            </a:r>
            <a:r>
              <a:rPr lang="it" sz="1400" b="1">
                <a:solidFill>
                  <a:schemeClr val="dk1"/>
                </a:solidFill>
                <a:highlight>
                  <a:srgbClr val="FFFFFF"/>
                </a:highlight>
              </a:rPr>
              <a:t>amplifier </a:t>
            </a:r>
            <a:r>
              <a:rPr lang="it" sz="1400">
                <a:solidFill>
                  <a:schemeClr val="dk1"/>
                </a:solidFill>
                <a:highlight>
                  <a:srgbClr val="FFFFFF"/>
                </a:highlight>
              </a:rPr>
              <a:t>board 16 channels</a:t>
            </a:r>
            <a:endParaRPr sz="1400">
              <a:solidFill>
                <a:schemeClr val="dk1"/>
              </a:solidFill>
              <a:highlight>
                <a:srgbClr val="FFFFFF"/>
              </a:highlight>
            </a:endParaRPr>
          </a:p>
          <a:p>
            <a:r>
              <a:rPr lang="it" sz="1400" b="1">
                <a:solidFill>
                  <a:schemeClr val="dk1"/>
                </a:solidFill>
                <a:highlight>
                  <a:srgbClr val="FFFFFF"/>
                </a:highlight>
              </a:rPr>
              <a:t>Digitizer </a:t>
            </a:r>
            <a:r>
              <a:rPr lang="it" sz="1400">
                <a:solidFill>
                  <a:schemeClr val="dk1"/>
                </a:solidFill>
                <a:highlight>
                  <a:srgbClr val="FFFFFF"/>
                </a:highlight>
              </a:rPr>
              <a:t>CAEN DT5742B - 16 channels, 5 GSa/s</a:t>
            </a:r>
            <a:endParaRPr sz="1400">
              <a:solidFill>
                <a:schemeClr val="dk1"/>
              </a:solidFill>
              <a:highlight>
                <a:srgbClr val="FFFFFF"/>
              </a:highlight>
            </a:endParaRPr>
          </a:p>
          <a:p>
            <a:r>
              <a:rPr lang="it" sz="1400">
                <a:solidFill>
                  <a:schemeClr val="dk1"/>
                </a:solidFill>
                <a:highlight>
                  <a:srgbClr val="FFFFFF"/>
                </a:highlight>
              </a:rPr>
              <a:t>Labview-based </a:t>
            </a:r>
            <a:r>
              <a:rPr lang="it" sz="1400" b="1">
                <a:solidFill>
                  <a:schemeClr val="dk1"/>
                </a:solidFill>
                <a:highlight>
                  <a:srgbClr val="FFFFFF"/>
                </a:highlight>
              </a:rPr>
              <a:t>DAQ</a:t>
            </a:r>
            <a:endParaRPr sz="1400"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endParaRPr sz="1400">
              <a:solidFill>
                <a:schemeClr val="dk1"/>
              </a:solidFill>
              <a:highlight>
                <a:srgbClr val="FFFFFF"/>
              </a:highlight>
            </a:endParaRPr>
          </a:p>
          <a:p>
            <a:endParaRPr sz="14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 l="14454" t="22408" r="15752" b="40741"/>
          <a:stretch/>
        </p:blipFill>
        <p:spPr>
          <a:xfrm>
            <a:off x="393050" y="4760367"/>
            <a:ext cx="1776701" cy="1250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 rotWithShape="1">
          <a:blip r:embed="rId4">
            <a:alphaModFix/>
          </a:blip>
          <a:srcRect t="12624" b="44171"/>
          <a:stretch/>
        </p:blipFill>
        <p:spPr>
          <a:xfrm>
            <a:off x="2425833" y="4745951"/>
            <a:ext cx="2221307" cy="1279597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/>
        </p:nvSpPr>
        <p:spPr>
          <a:xfrm>
            <a:off x="2376884" y="3979434"/>
            <a:ext cx="2116000" cy="553957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it" sz="2000" dirty="0"/>
              <a:t>Monochromator</a:t>
            </a:r>
            <a:endParaRPr sz="2000" dirty="0"/>
          </a:p>
        </p:txBody>
      </p:sp>
      <p:cxnSp>
        <p:nvCxnSpPr>
          <p:cNvPr id="74" name="Google Shape;74;p15"/>
          <p:cNvCxnSpPr>
            <a:stCxn id="67" idx="3"/>
            <a:endCxn id="73" idx="1"/>
          </p:cNvCxnSpPr>
          <p:nvPr/>
        </p:nvCxnSpPr>
        <p:spPr>
          <a:xfrm flipV="1">
            <a:off x="1949800" y="4256413"/>
            <a:ext cx="427084" cy="30777"/>
          </a:xfrm>
          <a:prstGeom prst="straightConnector1">
            <a:avLst/>
          </a:prstGeom>
          <a:noFill/>
          <a:ln w="1524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" name="Google Shape;75;p15"/>
          <p:cNvCxnSpPr>
            <a:stCxn id="73" idx="3"/>
          </p:cNvCxnSpPr>
          <p:nvPr/>
        </p:nvCxnSpPr>
        <p:spPr>
          <a:xfrm flipV="1">
            <a:off x="4492884" y="4249435"/>
            <a:ext cx="477600" cy="6978"/>
          </a:xfrm>
          <a:prstGeom prst="straightConnector1">
            <a:avLst/>
          </a:prstGeom>
          <a:noFill/>
          <a:ln w="1524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6" name="Google Shape;7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8012400" y="-568066"/>
            <a:ext cx="3334733" cy="4446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 rotWithShape="1">
          <a:blip r:embed="rId6">
            <a:alphaModFix/>
          </a:blip>
          <a:srcRect l="29327" t="48811" r="25421" b="21215"/>
          <a:stretch/>
        </p:blipFill>
        <p:spPr>
          <a:xfrm rot="-5400000">
            <a:off x="7030516" y="4920385"/>
            <a:ext cx="1435632" cy="12679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" name="Google Shape;78;p15"/>
          <p:cNvCxnSpPr>
            <a:stCxn id="68" idx="3"/>
          </p:cNvCxnSpPr>
          <p:nvPr/>
        </p:nvCxnSpPr>
        <p:spPr>
          <a:xfrm flipV="1">
            <a:off x="6547667" y="3777835"/>
            <a:ext cx="504800" cy="50935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" name="Google Shape;79;p15"/>
          <p:cNvCxnSpPr>
            <a:stCxn id="68" idx="3"/>
          </p:cNvCxnSpPr>
          <p:nvPr/>
        </p:nvCxnSpPr>
        <p:spPr>
          <a:xfrm>
            <a:off x="6547667" y="4287191"/>
            <a:ext cx="511200" cy="24464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0" name="Google Shape;80;p15"/>
          <p:cNvPicPr preferRelativeResize="0"/>
          <p:nvPr/>
        </p:nvPicPr>
        <p:blipFill rotWithShape="1">
          <a:blip r:embed="rId7">
            <a:alphaModFix/>
          </a:blip>
          <a:srcRect l="20082" t="17453" r="7809" b="38988"/>
          <a:stretch/>
        </p:blipFill>
        <p:spPr>
          <a:xfrm>
            <a:off x="8836168" y="4934880"/>
            <a:ext cx="1486581" cy="1197323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 txBox="1"/>
          <p:nvPr/>
        </p:nvSpPr>
        <p:spPr>
          <a:xfrm>
            <a:off x="8941763" y="3835834"/>
            <a:ext cx="1238800" cy="861734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it" sz="2000" dirty="0"/>
              <a:t>Amplifier board</a:t>
            </a:r>
            <a:endParaRPr sz="2000" dirty="0"/>
          </a:p>
        </p:txBody>
      </p:sp>
      <p:pic>
        <p:nvPicPr>
          <p:cNvPr id="82" name="Google Shape;82;p15"/>
          <p:cNvPicPr preferRelativeResize="0"/>
          <p:nvPr/>
        </p:nvPicPr>
        <p:blipFill rotWithShape="1">
          <a:blip r:embed="rId8">
            <a:alphaModFix/>
          </a:blip>
          <a:srcRect l="12050" t="22055" r="14786" b="44164"/>
          <a:stretch/>
        </p:blipFill>
        <p:spPr>
          <a:xfrm>
            <a:off x="10536699" y="5036467"/>
            <a:ext cx="1583964" cy="9751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 txBox="1"/>
          <p:nvPr/>
        </p:nvSpPr>
        <p:spPr>
          <a:xfrm>
            <a:off x="10668963" y="3835834"/>
            <a:ext cx="1238800" cy="553957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it" sz="2000" dirty="0"/>
              <a:t>Digitizer</a:t>
            </a:r>
            <a:endParaRPr sz="2000" dirty="0"/>
          </a:p>
        </p:txBody>
      </p:sp>
      <p:sp>
        <p:nvSpPr>
          <p:cNvPr id="84" name="Google Shape;84;p15"/>
          <p:cNvSpPr/>
          <p:nvPr/>
        </p:nvSpPr>
        <p:spPr>
          <a:xfrm>
            <a:off x="173633" y="3552133"/>
            <a:ext cx="10241600" cy="27200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5" name="Google Shape;85;p15"/>
          <p:cNvSpPr txBox="1"/>
          <p:nvPr/>
        </p:nvSpPr>
        <p:spPr>
          <a:xfrm>
            <a:off x="4551233" y="3119268"/>
            <a:ext cx="14864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it" sz="2400" b="1">
                <a:solidFill>
                  <a:schemeClr val="dk1"/>
                </a:solidFill>
              </a:rPr>
              <a:t>Dark Box</a:t>
            </a:r>
            <a:endParaRPr sz="2400" b="1">
              <a:solidFill>
                <a:schemeClr val="dk1"/>
              </a:solidFill>
            </a:endParaRPr>
          </a:p>
        </p:txBody>
      </p:sp>
      <p:cxnSp>
        <p:nvCxnSpPr>
          <p:cNvPr id="86" name="Google Shape;86;p15"/>
          <p:cNvCxnSpPr/>
          <p:nvPr/>
        </p:nvCxnSpPr>
        <p:spPr>
          <a:xfrm>
            <a:off x="1391067" y="5992233"/>
            <a:ext cx="0" cy="5136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15"/>
          <p:cNvCxnSpPr/>
          <p:nvPr/>
        </p:nvCxnSpPr>
        <p:spPr>
          <a:xfrm rot="10800000" flipH="1">
            <a:off x="1391067" y="6452400"/>
            <a:ext cx="9939200" cy="320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15"/>
          <p:cNvCxnSpPr>
            <a:endCxn id="82" idx="2"/>
          </p:cNvCxnSpPr>
          <p:nvPr/>
        </p:nvCxnSpPr>
        <p:spPr>
          <a:xfrm rot="10800000">
            <a:off x="11328681" y="6011568"/>
            <a:ext cx="1600" cy="4408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15"/>
          <p:cNvSpPr txBox="1"/>
          <p:nvPr/>
        </p:nvSpPr>
        <p:spPr>
          <a:xfrm>
            <a:off x="5614000" y="6323834"/>
            <a:ext cx="165891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it" sz="2400" dirty="0">
                <a:solidFill>
                  <a:srgbClr val="FF0000"/>
                </a:solidFill>
              </a:rPr>
              <a:t>trigger</a:t>
            </a:r>
            <a:endParaRPr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513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it"/>
              <a:t>Gain vs HV  (with HV 30.5 - 32.5 V step 0.5 V)</a:t>
            </a:r>
            <a:endParaRPr/>
          </a:p>
        </p:txBody>
      </p:sp>
      <p:pic>
        <p:nvPicPr>
          <p:cNvPr id="95" name="Google Shape;9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218099"/>
            <a:ext cx="4426465" cy="276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768" y="4172598"/>
            <a:ext cx="4296701" cy="268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89001" y="1832907"/>
            <a:ext cx="6456767" cy="4035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1341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it"/>
              <a:t>Dark</a:t>
            </a:r>
            <a:endParaRPr/>
          </a:p>
        </p:txBody>
      </p:sp>
      <p:pic>
        <p:nvPicPr>
          <p:cNvPr id="103" name="Google Shape;10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1560168"/>
            <a:ext cx="8151413" cy="5094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7030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CTA </a:t>
            </a:r>
            <a:r>
              <a:rPr lang="it-IT" dirty="0" err="1"/>
              <a:t>Consortium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9"/>
          <a:stretch/>
        </p:blipFill>
        <p:spPr>
          <a:xfrm>
            <a:off x="2000794" y="1371368"/>
            <a:ext cx="8190412" cy="5350107"/>
          </a:xfr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6F01-49F7-494E-9B0D-954BC18BA1C0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01849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Contribution</a:t>
            </a:r>
            <a:r>
              <a:rPr lang="it-IT" dirty="0"/>
              <a:t> on MC task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it-IT" dirty="0"/>
          </a:p>
          <a:p>
            <a:r>
              <a:rPr lang="it-IT" dirty="0"/>
              <a:t>Using </a:t>
            </a:r>
            <a:r>
              <a:rPr lang="it-IT" dirty="0" err="1"/>
              <a:t>importance</a:t>
            </a:r>
            <a:r>
              <a:rPr lang="it-IT" dirty="0"/>
              <a:t> </a:t>
            </a:r>
            <a:r>
              <a:rPr lang="it-IT" dirty="0" err="1"/>
              <a:t>sampling</a:t>
            </a:r>
            <a:r>
              <a:rPr lang="it-IT" dirty="0"/>
              <a:t> in Monte Carlo </a:t>
            </a:r>
            <a:r>
              <a:rPr lang="it-IT" dirty="0" err="1"/>
              <a:t>simulations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can reduce the </a:t>
            </a:r>
            <a:r>
              <a:rPr lang="it-IT" dirty="0" err="1"/>
              <a:t>variance</a:t>
            </a:r>
            <a:r>
              <a:rPr lang="it-IT" dirty="0"/>
              <a:t>.</a:t>
            </a:r>
          </a:p>
          <a:p>
            <a:pPr lvl="1"/>
            <a:r>
              <a:rPr lang="it-IT" dirty="0"/>
              <a:t>Some random </a:t>
            </a:r>
            <a:r>
              <a:rPr lang="it-IT" dirty="0" err="1"/>
              <a:t>values</a:t>
            </a:r>
            <a:r>
              <a:rPr lang="it-IT" dirty="0"/>
              <a:t> in a </a:t>
            </a:r>
            <a:r>
              <a:rPr lang="it-IT" dirty="0" err="1"/>
              <a:t>simulation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more impact </a:t>
            </a:r>
            <a:r>
              <a:rPr lang="it-IT" dirty="0" err="1"/>
              <a:t>than</a:t>
            </a:r>
            <a:r>
              <a:rPr lang="it-IT" dirty="0"/>
              <a:t> </a:t>
            </a:r>
            <a:r>
              <a:rPr lang="it-IT" dirty="0" err="1"/>
              <a:t>others</a:t>
            </a:r>
            <a:r>
              <a:rPr lang="it-IT" dirty="0"/>
              <a:t> on the </a:t>
            </a:r>
            <a:r>
              <a:rPr lang="it-IT" dirty="0" err="1"/>
              <a:t>parameter</a:t>
            </a:r>
            <a:r>
              <a:rPr lang="it-IT" dirty="0"/>
              <a:t> </a:t>
            </a:r>
            <a:r>
              <a:rPr lang="it-IT" dirty="0" err="1"/>
              <a:t>being</a:t>
            </a:r>
            <a:r>
              <a:rPr lang="it-IT" dirty="0"/>
              <a:t> </a:t>
            </a:r>
            <a:r>
              <a:rPr lang="it-IT" dirty="0" err="1"/>
              <a:t>estimated</a:t>
            </a:r>
            <a:r>
              <a:rPr lang="it-IT" dirty="0"/>
              <a:t>.</a:t>
            </a:r>
          </a:p>
          <a:p>
            <a:pPr lvl="1"/>
            <a:r>
              <a:rPr lang="it-IT" dirty="0" err="1"/>
              <a:t>Emphasizing</a:t>
            </a:r>
            <a:r>
              <a:rPr lang="it-IT" dirty="0"/>
              <a:t>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values</a:t>
            </a:r>
            <a:r>
              <a:rPr lang="it-IT" dirty="0"/>
              <a:t> by </a:t>
            </a:r>
            <a:r>
              <a:rPr lang="it-IT" dirty="0" err="1"/>
              <a:t>sampling</a:t>
            </a:r>
            <a:r>
              <a:rPr lang="it-IT" dirty="0"/>
              <a:t> more </a:t>
            </a:r>
            <a:r>
              <a:rPr lang="it-IT" dirty="0" err="1"/>
              <a:t>frequently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can </a:t>
            </a:r>
            <a:r>
              <a:rPr lang="it-IT" dirty="0" err="1"/>
              <a:t>obtain</a:t>
            </a:r>
            <a:r>
              <a:rPr lang="it-IT" dirty="0"/>
              <a:t> </a:t>
            </a:r>
            <a:r>
              <a:rPr lang="it-IT" dirty="0" err="1"/>
              <a:t>variance</a:t>
            </a:r>
            <a:r>
              <a:rPr lang="it-IT" dirty="0"/>
              <a:t> </a:t>
            </a:r>
            <a:r>
              <a:rPr lang="it-IT" dirty="0" err="1"/>
              <a:t>reduction</a:t>
            </a:r>
            <a:r>
              <a:rPr lang="it-IT" dirty="0"/>
              <a:t>.</a:t>
            </a:r>
          </a:p>
          <a:p>
            <a:r>
              <a:rPr lang="en-US" dirty="0"/>
              <a:t>Hence, the basic methodology in importance sampling is to choose a distribution which "encourages" the important values.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385BE89-780A-7A44-AAB0-5F00827BD6E9}"/>
              </a:ext>
            </a:extLst>
          </p:cNvPr>
          <p:cNvSpPr txBox="1"/>
          <p:nvPr/>
        </p:nvSpPr>
        <p:spPr>
          <a:xfrm>
            <a:off x="927651" y="1527324"/>
            <a:ext cx="1547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accent5"/>
                </a:solidFill>
              </a:rPr>
              <a:t>G. Manicò</a:t>
            </a:r>
          </a:p>
        </p:txBody>
      </p:sp>
    </p:spTree>
    <p:extLst>
      <p:ext uri="{BB962C8B-B14F-4D97-AF65-F5344CB8AC3E}">
        <p14:creationId xmlns:p14="http://schemas.microsoft.com/office/powerpoint/2010/main" val="188954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IS in </a:t>
            </a:r>
            <a:r>
              <a:rPr lang="it-IT" dirty="0" err="1"/>
              <a:t>Corsika</a:t>
            </a:r>
            <a:r>
              <a:rPr lang="it-IT" dirty="0"/>
              <a:t>/IACT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1628800"/>
            <a:ext cx="6027420" cy="4259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E8908D0-E3A2-CA40-BC80-068B5A860518}"/>
              </a:ext>
            </a:extLst>
          </p:cNvPr>
          <p:cNvSpPr txBox="1"/>
          <p:nvPr/>
        </p:nvSpPr>
        <p:spPr>
          <a:xfrm>
            <a:off x="1825752" y="5961474"/>
            <a:ext cx="8518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(From K. </a:t>
            </a:r>
            <a:r>
              <a:rPr lang="it-IT" sz="2000" dirty="0" err="1"/>
              <a:t>Bernlohr’s</a:t>
            </a:r>
            <a:r>
              <a:rPr lang="it-IT" sz="2000" dirty="0"/>
              <a:t> talk: «</a:t>
            </a:r>
            <a:r>
              <a:rPr lang="it-IT" sz="2000" dirty="0" err="1"/>
              <a:t>Importance</a:t>
            </a:r>
            <a:r>
              <a:rPr lang="it-IT" sz="2000" dirty="0"/>
              <a:t> </a:t>
            </a:r>
            <a:r>
              <a:rPr lang="it-IT" sz="2000" dirty="0" err="1"/>
              <a:t>sampling</a:t>
            </a:r>
            <a:r>
              <a:rPr lang="it-IT" sz="2000" dirty="0"/>
              <a:t> etc. in </a:t>
            </a:r>
            <a:r>
              <a:rPr lang="it-IT" sz="2000" dirty="0" err="1"/>
              <a:t>Corsika</a:t>
            </a:r>
            <a:r>
              <a:rPr lang="it-IT" sz="2000" dirty="0"/>
              <a:t>/IACT </a:t>
            </a:r>
          </a:p>
          <a:p>
            <a:r>
              <a:rPr lang="it-IT" sz="2000" dirty="0" err="1"/>
              <a:t>simulations</a:t>
            </a:r>
            <a:r>
              <a:rPr lang="it-IT" sz="2000" dirty="0"/>
              <a:t>», </a:t>
            </a:r>
            <a:r>
              <a:rPr lang="it-IT" dirty="0"/>
              <a:t>CTA ASWG </a:t>
            </a:r>
            <a:r>
              <a:rPr lang="it-IT" dirty="0" err="1"/>
              <a:t>telecon</a:t>
            </a:r>
            <a:r>
              <a:rPr lang="it-IT" dirty="0"/>
              <a:t>, 2021-02-03</a:t>
            </a:r>
            <a:r>
              <a:rPr lang="it-IT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83702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260623"/>
            <a:ext cx="10515600" cy="1325563"/>
          </a:xfrm>
        </p:spPr>
        <p:txBody>
          <a:bodyPr/>
          <a:lstStyle/>
          <a:p>
            <a:r>
              <a:rPr lang="it-IT" dirty="0"/>
              <a:t>CTA Design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6F01-49F7-494E-9B0D-954BC18BA1C0}" type="slidenum">
              <a:rPr lang="it-IT" smtClean="0"/>
              <a:t>3</a:t>
            </a:fld>
            <a:endParaRPr lang="it-IT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1"/>
          <a:stretch/>
        </p:blipFill>
        <p:spPr>
          <a:xfrm>
            <a:off x="1476103" y="1386554"/>
            <a:ext cx="8503920" cy="5332885"/>
          </a:xfrm>
        </p:spPr>
      </p:pic>
    </p:spTree>
    <p:extLst>
      <p:ext uri="{BB962C8B-B14F-4D97-AF65-F5344CB8AC3E}">
        <p14:creationId xmlns:p14="http://schemas.microsoft.com/office/powerpoint/2010/main" val="2158189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588951"/>
            <a:ext cx="8752113" cy="5904204"/>
          </a:xfr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6F01-49F7-494E-9B0D-954BC18BA1C0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1557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138173-1B2C-3448-A7DE-FC50D1030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136525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Attività </a:t>
            </a:r>
            <a:r>
              <a:rPr lang="it-IT" b="1">
                <a:solidFill>
                  <a:srgbClr val="FF0000"/>
                </a:solidFill>
              </a:rPr>
              <a:t>Multimessenger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24799028-2F8D-FE43-8FE3-5370E761AD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196101"/>
            <a:ext cx="10071100" cy="5564398"/>
          </a:xfr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3373EAA-BE96-0E46-A803-1AFAFDDC5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6F01-49F7-494E-9B0D-954BC18BA1C0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5638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FAFE337F-72CC-8147-9022-FAC380A4D5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07" y="349326"/>
            <a:ext cx="10635693" cy="5839067"/>
          </a:xfr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C8AC209-A0E3-C14D-ADF5-CC9BE1B1D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Giovanni Marsella for DAMPE – LP2019, August 6th 2019, Toronto, Canada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55A6980-B441-BE48-BC70-2831AA84A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540D0-8FDB-495F-940D-AB7C74ED0C4E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9880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8A457B-ECD9-A84F-949A-C8DA1B7F2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CTA+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FCDCCE2-D8F2-EF43-A0BA-BDB640AA80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Progetto presentato per </a:t>
            </a:r>
            <a:r>
              <a:rPr lang="it-IT" b="1" dirty="0"/>
              <a:t>€ 89.243.506,60</a:t>
            </a:r>
          </a:p>
          <a:p>
            <a:r>
              <a:rPr lang="it-IT" dirty="0"/>
              <a:t>Approvato per </a:t>
            </a:r>
            <a:r>
              <a:rPr lang="it-IT" b="1" dirty="0"/>
              <a:t>€ 71.477.540,83</a:t>
            </a:r>
          </a:p>
          <a:p>
            <a:endParaRPr lang="it-IT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7A7D166-7897-4949-B8EB-4CCC013A0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6F01-49F7-494E-9B0D-954BC18BA1C0}" type="slidenum">
              <a:rPr lang="it-IT" smtClean="0"/>
              <a:t>7</a:t>
            </a:fld>
            <a:endParaRPr lang="it-IT"/>
          </a:p>
        </p:txBody>
      </p:sp>
      <p:pic>
        <p:nvPicPr>
          <p:cNvPr id="6" name="Immagine 5" descr="Immagine che contiene tavolo&#10;&#10;Descrizione generata automaticamente">
            <a:extLst>
              <a:ext uri="{FF2B5EF4-FFF2-40B4-BE49-F238E27FC236}">
                <a16:creationId xmlns:a16="http://schemas.microsoft.com/office/drawing/2014/main" id="{BE28B1D7-CF47-D841-99B3-C134B6BF5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791838"/>
            <a:ext cx="12192000" cy="223952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0F7F49D-A557-5F48-B11B-D4B445D0A698}"/>
              </a:ext>
            </a:extLst>
          </p:cNvPr>
          <p:cNvSpPr txBox="1"/>
          <p:nvPr/>
        </p:nvSpPr>
        <p:spPr>
          <a:xfrm>
            <a:off x="1905000" y="5384800"/>
            <a:ext cx="605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Costruzione di 2 LST, 5 SST per il sito Sud (Cile) e un WP di R&amp;D</a:t>
            </a:r>
          </a:p>
        </p:txBody>
      </p:sp>
    </p:spTree>
    <p:extLst>
      <p:ext uri="{BB962C8B-B14F-4D97-AF65-F5344CB8AC3E}">
        <p14:creationId xmlns:p14="http://schemas.microsoft.com/office/powerpoint/2010/main" val="2478145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3ADB2F-0EFA-FA47-8293-B94F58D0B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CTA+ WP R&amp;D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8E93874-28FE-3241-9733-D7539D5774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3E3CD10-AF49-7342-BC64-463B041FC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6F01-49F7-494E-9B0D-954BC18BA1C0}" type="slidenum">
              <a:rPr lang="it-IT" smtClean="0"/>
              <a:t>8</a:t>
            </a:fld>
            <a:endParaRPr lang="it-IT"/>
          </a:p>
        </p:txBody>
      </p:sp>
      <p:pic>
        <p:nvPicPr>
          <p:cNvPr id="5" name="Immagine 4" descr="Immagine che contiene tavolo&#10;&#10;Descrizione generata automaticamente">
            <a:extLst>
              <a:ext uri="{FF2B5EF4-FFF2-40B4-BE49-F238E27FC236}">
                <a16:creationId xmlns:a16="http://schemas.microsoft.com/office/drawing/2014/main" id="{C4AAE903-C9EA-4E4F-A8E4-874CB6B06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2556"/>
            <a:ext cx="12192000" cy="456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87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3ADB2F-0EFA-FA47-8293-B94F58D0B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CTA+ WP Science</a:t>
            </a:r>
          </a:p>
        </p:txBody>
      </p:sp>
      <p:pic>
        <p:nvPicPr>
          <p:cNvPr id="7" name="Segnaposto contenuto 6" descr="Immagine che contiene tavolo&#10;&#10;Descrizione generata automaticamente">
            <a:extLst>
              <a:ext uri="{FF2B5EF4-FFF2-40B4-BE49-F238E27FC236}">
                <a16:creationId xmlns:a16="http://schemas.microsoft.com/office/drawing/2014/main" id="{23DB174F-3571-9549-A55F-4A77A28598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633" y="1825625"/>
            <a:ext cx="8210734" cy="4351338"/>
          </a:xfr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3E3CD10-AF49-7342-BC64-463B041FC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6F01-49F7-494E-9B0D-954BC18BA1C0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34646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54430</TotalTime>
  <Words>566</Words>
  <Application>Microsoft Macintosh PowerPoint</Application>
  <PresentationFormat>Widescreen</PresentationFormat>
  <Paragraphs>109</Paragraphs>
  <Slides>21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Tema di Office</vt:lpstr>
      <vt:lpstr>CTA </vt:lpstr>
      <vt:lpstr>CTA Consortium</vt:lpstr>
      <vt:lpstr>CTA Design</vt:lpstr>
      <vt:lpstr>Presentazione standard di PowerPoint</vt:lpstr>
      <vt:lpstr>Attività Multimessenger</vt:lpstr>
      <vt:lpstr>Presentazione standard di PowerPoint</vt:lpstr>
      <vt:lpstr>CTA+</vt:lpstr>
      <vt:lpstr>CTA+ WP R&amp;D</vt:lpstr>
      <vt:lpstr>CTA+ WP Science</vt:lpstr>
      <vt:lpstr>Anagrafica 2025</vt:lpstr>
      <vt:lpstr>Richieste 2025</vt:lpstr>
      <vt:lpstr>Presentazione standard di PowerPoint</vt:lpstr>
      <vt:lpstr>Articoli e presentazioni a conferenze</vt:lpstr>
      <vt:lpstr>Presentazione standard di PowerPoint</vt:lpstr>
      <vt:lpstr>Presentazione standard di PowerPoint</vt:lpstr>
      <vt:lpstr>Ongoing activities in Catania</vt:lpstr>
      <vt:lpstr>Setup</vt:lpstr>
      <vt:lpstr>Gain vs HV  (with HV 30.5 - 32.5 V step 0.5 V)</vt:lpstr>
      <vt:lpstr>Dark</vt:lpstr>
      <vt:lpstr>Contribution on MC task</vt:lpstr>
      <vt:lpstr>IS in Corsika/IACT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CTA</dc:title>
  <dc:creator>Utente Windows</dc:creator>
  <cp:lastModifiedBy>GIOVANNI MARSELLA</cp:lastModifiedBy>
  <cp:revision>79</cp:revision>
  <dcterms:created xsi:type="dcterms:W3CDTF">2020-06-24T21:51:59Z</dcterms:created>
  <dcterms:modified xsi:type="dcterms:W3CDTF">2024-07-02T08:34:00Z</dcterms:modified>
</cp:coreProperties>
</file>