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6" r:id="rId2"/>
    <p:sldId id="351" r:id="rId3"/>
    <p:sldId id="1293" r:id="rId4"/>
    <p:sldId id="1294" r:id="rId5"/>
    <p:sldId id="353" r:id="rId6"/>
    <p:sldId id="354" r:id="rId7"/>
    <p:sldId id="355" r:id="rId8"/>
    <p:sldId id="356" r:id="rId9"/>
    <p:sldId id="357" r:id="rId10"/>
    <p:sldId id="1295" r:id="rId11"/>
    <p:sldId id="1297" r:id="rId12"/>
    <p:sldId id="1299" r:id="rId13"/>
    <p:sldId id="1300" r:id="rId14"/>
    <p:sldId id="1302" r:id="rId15"/>
    <p:sldId id="1303" r:id="rId16"/>
    <p:sldId id="1309" r:id="rId17"/>
    <p:sldId id="1308" r:id="rId18"/>
    <p:sldId id="130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0AE"/>
    <a:srgbClr val="2CCEA4"/>
    <a:srgbClr val="22D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98A48-8F92-8A40-A512-AB3C7A6E0931}" v="5" dt="2024-07-01T20:33:09.154"/>
    <p1510:client id="{B5A06DFE-8CCC-024C-B37C-D550CC690C5E}" v="29" dt="2024-07-01T16:14:12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9" autoAdjust="0"/>
    <p:restoredTop sz="95782" autoAdjust="0"/>
  </p:normalViewPr>
  <p:slideViewPr>
    <p:cSldViewPr snapToGrid="0">
      <p:cViewPr varScale="1">
        <p:scale>
          <a:sx n="113" d="100"/>
          <a:sy n="113" d="100"/>
        </p:scale>
        <p:origin x="200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nuele Leonora" userId="f6a6beb9-a5f7-40bd-af80-0cba7408e03f" providerId="ADAL" clId="{4D098A48-8F92-8A40-A512-AB3C7A6E0931}"/>
    <pc:docChg chg="custSel addSld delSld modSld sldOrd">
      <pc:chgData name="Emanuele Leonora" userId="f6a6beb9-a5f7-40bd-af80-0cba7408e03f" providerId="ADAL" clId="{4D098A48-8F92-8A40-A512-AB3C7A6E0931}" dt="2024-07-02T05:56:24.673" v="486" actId="20577"/>
      <pc:docMkLst>
        <pc:docMk/>
      </pc:docMkLst>
      <pc:sldChg chg="modSp mod">
        <pc:chgData name="Emanuele Leonora" userId="f6a6beb9-a5f7-40bd-af80-0cba7408e03f" providerId="ADAL" clId="{4D098A48-8F92-8A40-A512-AB3C7A6E0931}" dt="2024-07-02T05:56:24.673" v="486" actId="20577"/>
        <pc:sldMkLst>
          <pc:docMk/>
          <pc:sldMk cId="1121556709" sldId="351"/>
        </pc:sldMkLst>
        <pc:spChg chg="mod">
          <ac:chgData name="Emanuele Leonora" userId="f6a6beb9-a5f7-40bd-af80-0cba7408e03f" providerId="ADAL" clId="{4D098A48-8F92-8A40-A512-AB3C7A6E0931}" dt="2024-07-02T05:56:24.673" v="486" actId="20577"/>
          <ac:spMkLst>
            <pc:docMk/>
            <pc:sldMk cId="1121556709" sldId="351"/>
            <ac:spMk id="6" creationId="{53F4C974-B805-1960-1037-7A50D2F6C235}"/>
          </ac:spMkLst>
        </pc:spChg>
      </pc:sldChg>
      <pc:sldChg chg="modSp mod">
        <pc:chgData name="Emanuele Leonora" userId="f6a6beb9-a5f7-40bd-af80-0cba7408e03f" providerId="ADAL" clId="{4D098A48-8F92-8A40-A512-AB3C7A6E0931}" dt="2024-07-02T05:40:06.190" v="403" actId="20577"/>
        <pc:sldMkLst>
          <pc:docMk/>
          <pc:sldMk cId="618626576" sldId="1297"/>
        </pc:sldMkLst>
        <pc:spChg chg="mod">
          <ac:chgData name="Emanuele Leonora" userId="f6a6beb9-a5f7-40bd-af80-0cba7408e03f" providerId="ADAL" clId="{4D098A48-8F92-8A40-A512-AB3C7A6E0931}" dt="2024-07-02T05:40:06.190" v="403" actId="20577"/>
          <ac:spMkLst>
            <pc:docMk/>
            <pc:sldMk cId="618626576" sldId="1297"/>
            <ac:spMk id="12" creationId="{D197D079-DF3B-02F0-D55A-871F3F763ADE}"/>
          </ac:spMkLst>
        </pc:spChg>
      </pc:sldChg>
      <pc:sldChg chg="del">
        <pc:chgData name="Emanuele Leonora" userId="f6a6beb9-a5f7-40bd-af80-0cba7408e03f" providerId="ADAL" clId="{4D098A48-8F92-8A40-A512-AB3C7A6E0931}" dt="2024-07-02T05:42:26.749" v="404" actId="2696"/>
        <pc:sldMkLst>
          <pc:docMk/>
          <pc:sldMk cId="4089622736" sldId="1298"/>
        </pc:sldMkLst>
      </pc:sldChg>
      <pc:sldChg chg="modSp mod">
        <pc:chgData name="Emanuele Leonora" userId="f6a6beb9-a5f7-40bd-af80-0cba7408e03f" providerId="ADAL" clId="{4D098A48-8F92-8A40-A512-AB3C7A6E0931}" dt="2024-07-02T05:42:44.740" v="406" actId="113"/>
        <pc:sldMkLst>
          <pc:docMk/>
          <pc:sldMk cId="993400910" sldId="1299"/>
        </pc:sldMkLst>
        <pc:spChg chg="mod">
          <ac:chgData name="Emanuele Leonora" userId="f6a6beb9-a5f7-40bd-af80-0cba7408e03f" providerId="ADAL" clId="{4D098A48-8F92-8A40-A512-AB3C7A6E0931}" dt="2024-07-02T05:42:44.740" v="406" actId="113"/>
          <ac:spMkLst>
            <pc:docMk/>
            <pc:sldMk cId="993400910" sldId="1299"/>
            <ac:spMk id="6" creationId="{895F7C0D-FA2B-4429-D96B-722E7DC47381}"/>
          </ac:spMkLst>
        </pc:spChg>
      </pc:sldChg>
      <pc:sldChg chg="del">
        <pc:chgData name="Emanuele Leonora" userId="f6a6beb9-a5f7-40bd-af80-0cba7408e03f" providerId="ADAL" clId="{4D098A48-8F92-8A40-A512-AB3C7A6E0931}" dt="2024-07-02T05:42:27.938" v="405" actId="2696"/>
        <pc:sldMkLst>
          <pc:docMk/>
          <pc:sldMk cId="2542700193" sldId="1301"/>
        </pc:sldMkLst>
      </pc:sldChg>
      <pc:sldChg chg="modSp mod">
        <pc:chgData name="Emanuele Leonora" userId="f6a6beb9-a5f7-40bd-af80-0cba7408e03f" providerId="ADAL" clId="{4D098A48-8F92-8A40-A512-AB3C7A6E0931}" dt="2024-07-01T20:29:26.593" v="24" actId="14100"/>
        <pc:sldMkLst>
          <pc:docMk/>
          <pc:sldMk cId="4168059384" sldId="1302"/>
        </pc:sldMkLst>
        <pc:picChg chg="mod">
          <ac:chgData name="Emanuele Leonora" userId="f6a6beb9-a5f7-40bd-af80-0cba7408e03f" providerId="ADAL" clId="{4D098A48-8F92-8A40-A512-AB3C7A6E0931}" dt="2024-07-01T20:29:26.593" v="24" actId="14100"/>
          <ac:picMkLst>
            <pc:docMk/>
            <pc:sldMk cId="4168059384" sldId="1302"/>
            <ac:picMk id="8" creationId="{45A16D68-28A7-6306-EB8F-751A19F26114}"/>
          </ac:picMkLst>
        </pc:picChg>
      </pc:sldChg>
      <pc:sldChg chg="modSp mod">
        <pc:chgData name="Emanuele Leonora" userId="f6a6beb9-a5f7-40bd-af80-0cba7408e03f" providerId="ADAL" clId="{4D098A48-8F92-8A40-A512-AB3C7A6E0931}" dt="2024-07-01T20:30:50.718" v="26" actId="14100"/>
        <pc:sldMkLst>
          <pc:docMk/>
          <pc:sldMk cId="2595722970" sldId="1303"/>
        </pc:sldMkLst>
        <pc:picChg chg="mod">
          <ac:chgData name="Emanuele Leonora" userId="f6a6beb9-a5f7-40bd-af80-0cba7408e03f" providerId="ADAL" clId="{4D098A48-8F92-8A40-A512-AB3C7A6E0931}" dt="2024-07-01T20:30:50.718" v="26" actId="14100"/>
          <ac:picMkLst>
            <pc:docMk/>
            <pc:sldMk cId="2595722970" sldId="1303"/>
            <ac:picMk id="6" creationId="{F6BAADC8-6F65-51E0-9013-0DFC19D856CC}"/>
          </ac:picMkLst>
        </pc:picChg>
      </pc:sldChg>
      <pc:sldChg chg="del">
        <pc:chgData name="Emanuele Leonora" userId="f6a6beb9-a5f7-40bd-af80-0cba7408e03f" providerId="ADAL" clId="{4D098A48-8F92-8A40-A512-AB3C7A6E0931}" dt="2024-07-01T20:25:21.140" v="0" actId="2696"/>
        <pc:sldMkLst>
          <pc:docMk/>
          <pc:sldMk cId="3109720976" sldId="1304"/>
        </pc:sldMkLst>
      </pc:sldChg>
      <pc:sldChg chg="del">
        <pc:chgData name="Emanuele Leonora" userId="f6a6beb9-a5f7-40bd-af80-0cba7408e03f" providerId="ADAL" clId="{4D098A48-8F92-8A40-A512-AB3C7A6E0931}" dt="2024-07-01T20:25:21.672" v="1" actId="2696"/>
        <pc:sldMkLst>
          <pc:docMk/>
          <pc:sldMk cId="283754487" sldId="1305"/>
        </pc:sldMkLst>
      </pc:sldChg>
      <pc:sldChg chg="addSp modSp mod">
        <pc:chgData name="Emanuele Leonora" userId="f6a6beb9-a5f7-40bd-af80-0cba7408e03f" providerId="ADAL" clId="{4D098A48-8F92-8A40-A512-AB3C7A6E0931}" dt="2024-07-01T20:34:01.537" v="321" actId="14100"/>
        <pc:sldMkLst>
          <pc:docMk/>
          <pc:sldMk cId="3441624788" sldId="1306"/>
        </pc:sldMkLst>
        <pc:spChg chg="add mod">
          <ac:chgData name="Emanuele Leonora" userId="f6a6beb9-a5f7-40bd-af80-0cba7408e03f" providerId="ADAL" clId="{4D098A48-8F92-8A40-A512-AB3C7A6E0931}" dt="2024-07-01T20:34:01.537" v="321" actId="14100"/>
          <ac:spMkLst>
            <pc:docMk/>
            <pc:sldMk cId="3441624788" sldId="1306"/>
            <ac:spMk id="7" creationId="{D445A711-CF0F-1ABE-0A4F-8533264FF232}"/>
          </ac:spMkLst>
        </pc:spChg>
        <pc:picChg chg="add mod">
          <ac:chgData name="Emanuele Leonora" userId="f6a6beb9-a5f7-40bd-af80-0cba7408e03f" providerId="ADAL" clId="{4D098A48-8F92-8A40-A512-AB3C7A6E0931}" dt="2024-07-01T20:33:01.426" v="190" actId="14100"/>
          <ac:picMkLst>
            <pc:docMk/>
            <pc:sldMk cId="3441624788" sldId="1306"/>
            <ac:picMk id="5" creationId="{4843806D-4A33-D986-88A7-7899D191E844}"/>
          </ac:picMkLst>
        </pc:picChg>
        <pc:picChg chg="mod">
          <ac:chgData name="Emanuele Leonora" userId="f6a6beb9-a5f7-40bd-af80-0cba7408e03f" providerId="ADAL" clId="{4D098A48-8F92-8A40-A512-AB3C7A6E0931}" dt="2024-07-01T20:32:47.664" v="186" actId="14100"/>
          <ac:picMkLst>
            <pc:docMk/>
            <pc:sldMk cId="3441624788" sldId="1306"/>
            <ac:picMk id="6" creationId="{6F26F4D5-1AF8-10BA-3198-D9BD0345B6CD}"/>
          </ac:picMkLst>
        </pc:picChg>
      </pc:sldChg>
      <pc:sldChg chg="modSp del mod">
        <pc:chgData name="Emanuele Leonora" userId="f6a6beb9-a5f7-40bd-af80-0cba7408e03f" providerId="ADAL" clId="{4D098A48-8F92-8A40-A512-AB3C7A6E0931}" dt="2024-07-01T20:34:05.315" v="322" actId="2696"/>
        <pc:sldMkLst>
          <pc:docMk/>
          <pc:sldMk cId="352703169" sldId="1307"/>
        </pc:sldMkLst>
        <pc:picChg chg="mod">
          <ac:chgData name="Emanuele Leonora" userId="f6a6beb9-a5f7-40bd-af80-0cba7408e03f" providerId="ADAL" clId="{4D098A48-8F92-8A40-A512-AB3C7A6E0931}" dt="2024-07-01T20:28:36.117" v="18" actId="1076"/>
          <ac:picMkLst>
            <pc:docMk/>
            <pc:sldMk cId="352703169" sldId="1307"/>
            <ac:picMk id="8" creationId="{51918812-98F5-0759-2902-201DEC141C58}"/>
          </ac:picMkLst>
        </pc:picChg>
      </pc:sldChg>
      <pc:sldChg chg="addSp modSp mod ord">
        <pc:chgData name="Emanuele Leonora" userId="f6a6beb9-a5f7-40bd-af80-0cba7408e03f" providerId="ADAL" clId="{4D098A48-8F92-8A40-A512-AB3C7A6E0931}" dt="2024-07-01T20:32:35.932" v="185" actId="20577"/>
        <pc:sldMkLst>
          <pc:docMk/>
          <pc:sldMk cId="2896986624" sldId="1308"/>
        </pc:sldMkLst>
        <pc:spChg chg="add mod">
          <ac:chgData name="Emanuele Leonora" userId="f6a6beb9-a5f7-40bd-af80-0cba7408e03f" providerId="ADAL" clId="{4D098A48-8F92-8A40-A512-AB3C7A6E0931}" dt="2024-07-01T20:32:35.932" v="185" actId="20577"/>
          <ac:spMkLst>
            <pc:docMk/>
            <pc:sldMk cId="2896986624" sldId="1308"/>
            <ac:spMk id="6" creationId="{5FACD6BC-F9C5-AF02-926C-09110433B65F}"/>
          </ac:spMkLst>
        </pc:spChg>
        <pc:picChg chg="mod">
          <ac:chgData name="Emanuele Leonora" userId="f6a6beb9-a5f7-40bd-af80-0cba7408e03f" providerId="ADAL" clId="{4D098A48-8F92-8A40-A512-AB3C7A6E0931}" dt="2024-07-01T20:31:55.066" v="110" actId="14100"/>
          <ac:picMkLst>
            <pc:docMk/>
            <pc:sldMk cId="2896986624" sldId="1308"/>
            <ac:picMk id="5" creationId="{FB248BAF-D17C-BD28-305C-E70350679663}"/>
          </ac:picMkLst>
        </pc:picChg>
      </pc:sldChg>
      <pc:sldChg chg="addSp modSp new mod ord">
        <pc:chgData name="Emanuele Leonora" userId="f6a6beb9-a5f7-40bd-af80-0cba7408e03f" providerId="ADAL" clId="{4D098A48-8F92-8A40-A512-AB3C7A6E0931}" dt="2024-07-01T20:34:30.590" v="357" actId="20577"/>
        <pc:sldMkLst>
          <pc:docMk/>
          <pc:sldMk cId="575035798" sldId="1309"/>
        </pc:sldMkLst>
        <pc:spChg chg="add mod">
          <ac:chgData name="Emanuele Leonora" userId="f6a6beb9-a5f7-40bd-af80-0cba7408e03f" providerId="ADAL" clId="{4D098A48-8F92-8A40-A512-AB3C7A6E0931}" dt="2024-07-01T20:34:30.590" v="357" actId="20577"/>
          <ac:spMkLst>
            <pc:docMk/>
            <pc:sldMk cId="575035798" sldId="1309"/>
            <ac:spMk id="7" creationId="{A61B4710-131A-E145-EF88-FE78387FF006}"/>
          </ac:spMkLst>
        </pc:spChg>
        <pc:picChg chg="add mod">
          <ac:chgData name="Emanuele Leonora" userId="f6a6beb9-a5f7-40bd-af80-0cba7408e03f" providerId="ADAL" clId="{4D098A48-8F92-8A40-A512-AB3C7A6E0931}" dt="2024-07-01T20:30:58.650" v="27" actId="1076"/>
          <ac:picMkLst>
            <pc:docMk/>
            <pc:sldMk cId="575035798" sldId="1309"/>
            <ac:picMk id="6" creationId="{F461BD15-FD4E-81EE-4B37-C73FE2D729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C529-8855-425E-BD4D-75A2DA8207FC}" type="datetimeFigureOut">
              <a:rPr lang="it-IT" smtClean="0"/>
              <a:t>02/07/24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09211-F0D8-4B66-B0ED-79C6160721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7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160C47-745A-3F78-6F95-CAFACF9EA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295A7F-8984-AA78-75A1-58D46807A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4AEBAD-A8C9-E282-0816-A733D534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51A3EB-4948-C439-BE05-6029F75D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18BB51-E729-5205-4DDC-6D8F4DAB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55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48409A-3293-1580-852C-B484D1A6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9081536-1EDC-41B5-351F-356B20BCF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2505C8-6E55-0F24-C5D3-AF407351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13E270-4EA7-A588-233B-93213DAEC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393D1-C015-0186-5106-6025E3DC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68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75B294C-610B-7C55-25C7-003465E80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8B6DD5-9358-6D32-23B0-9FAEDCBA6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D96FB9-1013-F6A0-2299-EFFA222E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E1912D-9014-D417-3474-0BF62B0B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D02E80-02B7-4387-9A59-37D5E30F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48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55901D-4F09-97B4-76AC-084EB2E4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8A27D-5A47-8ED5-660E-7321CE0C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F1C7DA-D994-0C50-4EC5-C642BB1D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57971E-47B0-5F80-DA62-5F005E65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7D41FA-238E-7759-BC84-651D665F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11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EB8738-4CA7-606E-154A-059AA912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AA40B3-90A0-FCC1-D20B-3EF8F4789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218F6B-8B64-F7A4-BFEF-3CB2EDECE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E50896-B872-1C29-CD5E-DDEEC186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D9F44F-D7D5-B159-43EC-73147434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53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105B21-3901-B033-A1ED-CF31252F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9649F3-A63A-DD0A-314A-9DB163DE8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12601C-9696-CE84-4CC6-CA76B99E5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B5F09A-E783-891F-2BDD-18528C63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F389A0-1AE7-8334-4B3C-073E22F6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E3C91C-0665-B6C4-54EE-9001AF7E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8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285072-3E3A-D384-5E91-23B0E626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728308-2401-4C40-9346-9E7596732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3F417C-7CCD-F920-913F-07671D39E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254D2B0-8C7B-7006-2800-6EC5895CB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BC6DF72-A61F-C75A-901C-728850CC2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C819C5-7207-68C6-A5E7-B73A2732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EC4ED12-3766-057E-A0A0-80E6E368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5336AB2-F4D2-167D-2733-EF100726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52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E45553-5B4D-C637-7841-060DF4E4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3A2C3EA-5A9B-7133-4A2B-E7D73F0E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EB78AF-D8CF-42C6-036E-6B4928E6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A15625-C1C0-4597-63E6-3E4088A2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2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C44B17E4-657A-F7FE-EBC1-AE1EB8DC697C}"/>
              </a:ext>
            </a:extLst>
          </p:cNvPr>
          <p:cNvSpPr/>
          <p:nvPr userDrawn="1"/>
        </p:nvSpPr>
        <p:spPr>
          <a:xfrm>
            <a:off x="0" y="6419409"/>
            <a:ext cx="12192000" cy="452444"/>
          </a:xfrm>
          <a:prstGeom prst="rect">
            <a:avLst/>
          </a:prstGeom>
          <a:gradFill flip="none" rotWithShape="1">
            <a:gsLst>
              <a:gs pos="7000">
                <a:srgbClr val="0161AE"/>
              </a:gs>
              <a:gs pos="67000">
                <a:srgbClr val="63B0E1"/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443B61E-B0B6-60D7-849F-6291A18B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9308" y="6464234"/>
            <a:ext cx="3405240" cy="365125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/>
              <a:t>02/07/24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D70F6A-B5C6-9D12-D57D-DC1CB447D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454" y="6464234"/>
            <a:ext cx="5486401" cy="365125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/>
              <a:t>Emanuele Leonora. GR 2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010D90-AFC3-F8D0-FD03-A75D498C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184" y="6464235"/>
            <a:ext cx="2743200" cy="365125"/>
          </a:xfrm>
        </p:spPr>
        <p:txBody>
          <a:bodyPr/>
          <a:lstStyle>
            <a:lvl1pPr>
              <a:defRPr sz="3200" b="0">
                <a:solidFill>
                  <a:srgbClr val="0160AE"/>
                </a:solidFill>
                <a:latin typeface="+mj-lt"/>
              </a:defRPr>
            </a:lvl1pPr>
          </a:lstStyle>
          <a:p>
            <a:fld id="{C7384DC6-E558-4E3C-8614-B6E0B7E1210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55BBCE1-5F14-56AE-CF40-F1FA1C6CBDCE}"/>
              </a:ext>
            </a:extLst>
          </p:cNvPr>
          <p:cNvSpPr/>
          <p:nvPr userDrawn="1"/>
        </p:nvSpPr>
        <p:spPr>
          <a:xfrm>
            <a:off x="-1" y="-4809"/>
            <a:ext cx="10300447" cy="604670"/>
          </a:xfrm>
          <a:prstGeom prst="rect">
            <a:avLst/>
          </a:prstGeom>
          <a:gradFill flip="none" rotWithShape="1">
            <a:gsLst>
              <a:gs pos="0">
                <a:srgbClr val="0161AE"/>
              </a:gs>
              <a:gs pos="43000">
                <a:srgbClr val="63B0E1"/>
              </a:gs>
              <a:gs pos="98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9D5B917-0A90-FD70-A1D0-B82A43429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3435" y="28640"/>
            <a:ext cx="561844" cy="561282"/>
          </a:xfrm>
          <a:prstGeom prst="rect">
            <a:avLst/>
          </a:prstGeom>
        </p:spPr>
      </p:pic>
      <p:pic>
        <p:nvPicPr>
          <p:cNvPr id="5" name="Immagine 4" descr="LOGO_INFN_SIGLA.jpg">
            <a:extLst>
              <a:ext uri="{FF2B5EF4-FFF2-40B4-BE49-F238E27FC236}">
                <a16:creationId xmlns:a16="http://schemas.microsoft.com/office/drawing/2014/main" id="{AC125026-66D3-81AF-D27C-BFCF6E672B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091" y="-4808"/>
            <a:ext cx="985265" cy="60467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44F5D04-97D4-D6CA-4076-C64E6CA4DA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3689" y="383027"/>
            <a:ext cx="591966" cy="2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5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28187F-EA16-D35A-0C3C-D1E8C12C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DF9351-DA57-0013-C981-6981B98FE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E367BC-0A10-6C35-61E3-A94C7DA12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28419E-5D22-274D-FC93-8A09BBFE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A08754-5017-C0B7-81AF-C2DC735A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2DE48C-6A02-E8F7-5E67-744B7798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72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4EA09-1FB9-BF06-02AB-F023E509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9CA9AE9-34CC-8E08-4359-548BEB590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EB8488-A9D1-9584-BBFE-D5D0BE191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0D61D8-DF86-2527-8FCC-1BEBFDC3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61AD6F-AA7A-D984-A347-F3088918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050987-9E10-BD94-69BC-C5D13FEA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01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F945F1E-5BD2-7407-3FEB-476FC05BF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5ABBBE-6DF9-6F5D-EC64-24838AA2C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879C34-B15A-A90E-7799-CCBFF3CB7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02/07/24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05DF3F-2AC5-A84D-E47D-84EDAAA38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Emanuele Leonora. GR 2 INFN sezione di Catania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47745C-95D3-4609-83F9-99DAB617B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reventivi.dsi.infn.it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276F-8190-A44D-8D2F-6B280257422C}" type="slidenum">
              <a:rPr lang="it-IT" smtClean="0"/>
              <a:t>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Emanuele Leonora. GR 2 INFN sezione di Catania </a:t>
            </a:r>
            <a:endParaRPr lang="it-IT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5CAE0D8-73BB-BE44-3A14-86E3E970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  <a:endParaRPr lang="it-IT" dirty="0"/>
          </a:p>
        </p:txBody>
      </p:sp>
      <p:pic>
        <p:nvPicPr>
          <p:cNvPr id="6" name="Immagine 5" descr="Immagine che contiene schermata, calore, fuochi d'artificio, fuoco&#10;&#10;Descrizione generata automaticamente">
            <a:extLst>
              <a:ext uri="{FF2B5EF4-FFF2-40B4-BE49-F238E27FC236}">
                <a16:creationId xmlns:a16="http://schemas.microsoft.com/office/drawing/2014/main" id="{115F6527-2FB0-6405-03EE-14D558D99A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232881" cy="257480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72E532-777D-587D-E137-1A8A8762F057}"/>
              </a:ext>
            </a:extLst>
          </p:cNvPr>
          <p:cNvSpPr txBox="1"/>
          <p:nvPr/>
        </p:nvSpPr>
        <p:spPr>
          <a:xfrm>
            <a:off x="2463589" y="3005922"/>
            <a:ext cx="75512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Meeting Gruppo 2</a:t>
            </a:r>
          </a:p>
          <a:p>
            <a:pPr algn="ctr"/>
            <a:r>
              <a:rPr lang="en-US" sz="3200" b="1" dirty="0"/>
              <a:t>INFN-</a:t>
            </a:r>
            <a:r>
              <a:rPr lang="en-US" sz="3200" b="1" dirty="0" err="1"/>
              <a:t>Sezione</a:t>
            </a:r>
            <a:r>
              <a:rPr lang="en-US" sz="3200" b="1" dirty="0"/>
              <a:t> di Catania</a:t>
            </a:r>
          </a:p>
          <a:p>
            <a:pPr algn="ctr"/>
            <a:r>
              <a:rPr lang="en-US" sz="3200" b="1" dirty="0"/>
              <a:t>02 07 2024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err="1"/>
              <a:t>Attività</a:t>
            </a:r>
            <a:r>
              <a:rPr lang="en-US" sz="3200" b="1" dirty="0"/>
              <a:t> 2024, </a:t>
            </a:r>
            <a:r>
              <a:rPr lang="en-US" sz="3200" b="1" dirty="0" err="1"/>
              <a:t>preventivi</a:t>
            </a:r>
            <a:r>
              <a:rPr lang="en-US" sz="3200" b="1" dirty="0"/>
              <a:t> ed </a:t>
            </a:r>
            <a:r>
              <a:rPr lang="en-US" sz="3200" b="1" dirty="0" err="1"/>
              <a:t>anagrafica</a:t>
            </a:r>
            <a:r>
              <a:rPr lang="en-US" sz="3200" b="1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01994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91460DB-98A7-5999-1AFA-00CBD938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9308" y="6464234"/>
            <a:ext cx="2381509" cy="365125"/>
          </a:xfrm>
        </p:spPr>
        <p:txBody>
          <a:bodyPr/>
          <a:lstStyle/>
          <a:p>
            <a:r>
              <a:rPr lang="it-IT"/>
              <a:t>02/07/24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F47603-488E-750C-3C2E-65B446F0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C81584-964B-C7B2-0105-1088CBB9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6954E45-F9E8-4314-A982-606886517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63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214FF59-8BDE-BF98-DA1E-43F53F347DB3}"/>
              </a:ext>
            </a:extLst>
          </p:cNvPr>
          <p:cNvSpPr txBox="1"/>
          <p:nvPr/>
        </p:nvSpPr>
        <p:spPr>
          <a:xfrm>
            <a:off x="81454" y="59635"/>
            <a:ext cx="6122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Regole in CSN 2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0F6E29-AA3D-80B7-F85F-F60657D14822}"/>
              </a:ext>
            </a:extLst>
          </p:cNvPr>
          <p:cNvSpPr txBox="1"/>
          <p:nvPr/>
        </p:nvSpPr>
        <p:spPr>
          <a:xfrm>
            <a:off x="7079184" y="1129243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Nel </a:t>
            </a:r>
            <a:r>
              <a:rPr lang="en-US" dirty="0" err="1"/>
              <a:t>sito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CSN 2 </a:t>
            </a:r>
            <a:r>
              <a:rPr lang="en-US" dirty="0" err="1"/>
              <a:t>trovate</a:t>
            </a:r>
            <a:r>
              <a:rPr lang="en-US" dirty="0"/>
              <a:t> un </a:t>
            </a:r>
            <a:r>
              <a:rPr lang="en-US" dirty="0" err="1"/>
              <a:t>lungo</a:t>
            </a:r>
            <a:r>
              <a:rPr lang="en-US" dirty="0"/>
              <a:t> </a:t>
            </a:r>
            <a:r>
              <a:rPr lang="en-US" dirty="0" err="1"/>
              <a:t>elenco</a:t>
            </a:r>
            <a:r>
              <a:rPr lang="en-US" dirty="0"/>
              <a:t> di </a:t>
            </a:r>
            <a:r>
              <a:rPr lang="en-US" dirty="0" err="1"/>
              <a:t>documenti</a:t>
            </a:r>
            <a:r>
              <a:rPr lang="en-US" dirty="0"/>
              <a:t> di </a:t>
            </a:r>
            <a:r>
              <a:rPr lang="en-US" dirty="0" err="1"/>
              <a:t>recente</a:t>
            </a:r>
            <a:r>
              <a:rPr lang="en-US" dirty="0"/>
              <a:t> </a:t>
            </a:r>
            <a:r>
              <a:rPr lang="en-US" dirty="0" err="1"/>
              <a:t>revisione</a:t>
            </a:r>
            <a:r>
              <a:rPr lang="en-US" dirty="0"/>
              <a:t> in cui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descritte</a:t>
            </a:r>
            <a:r>
              <a:rPr lang="en-US" dirty="0"/>
              <a:t> le </a:t>
            </a:r>
            <a:r>
              <a:rPr lang="en-US" dirty="0" err="1"/>
              <a:t>regole</a:t>
            </a:r>
            <a:r>
              <a:rPr lang="en-US" dirty="0"/>
              <a:t> per le </a:t>
            </a:r>
            <a:r>
              <a:rPr lang="en-US" dirty="0" err="1"/>
              <a:t>anagrafiche</a:t>
            </a:r>
            <a:r>
              <a:rPr lang="en-US" dirty="0"/>
              <a:t>, le </a:t>
            </a:r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 err="1"/>
              <a:t>economiche</a:t>
            </a:r>
            <a:r>
              <a:rPr lang="en-US" dirty="0"/>
              <a:t>, </a:t>
            </a:r>
            <a:r>
              <a:rPr lang="en-US" dirty="0" err="1"/>
              <a:t>richieste</a:t>
            </a:r>
            <a:r>
              <a:rPr lang="en-US" dirty="0"/>
              <a:t> di </a:t>
            </a:r>
            <a:r>
              <a:rPr lang="en-US" dirty="0" err="1"/>
              <a:t>calcolo</a:t>
            </a:r>
            <a:r>
              <a:rPr lang="en-US" dirty="0"/>
              <a:t>, </a:t>
            </a:r>
            <a:r>
              <a:rPr lang="en-US" dirty="0" err="1"/>
              <a:t>licenze</a:t>
            </a:r>
            <a:r>
              <a:rPr lang="en-US" dirty="0"/>
              <a:t> di software,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pic>
        <p:nvPicPr>
          <p:cNvPr id="10" name="Immagine 9" descr="Immagine che contiene testo, elettronica, schermata, software&#10;&#10;Descrizione generata automaticamente">
            <a:extLst>
              <a:ext uri="{FF2B5EF4-FFF2-40B4-BE49-F238E27FC236}">
                <a16:creationId xmlns:a16="http://schemas.microsoft.com/office/drawing/2014/main" id="{68A97585-84C0-D140-99CB-A5AD08F07C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20" y="795170"/>
            <a:ext cx="6692422" cy="531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7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58D99B1-B352-24E5-19A0-FC73C3B97C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9308" y="6464234"/>
            <a:ext cx="2212544" cy="365125"/>
          </a:xfrm>
        </p:spPr>
        <p:txBody>
          <a:bodyPr/>
          <a:lstStyle/>
          <a:p>
            <a:r>
              <a:rPr lang="it-IT"/>
              <a:t>02/07/24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DDF97C9-7CFA-9B5D-F4F8-056408C7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91839E-FBF7-F22E-1AFB-E7065A53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5" name="Immagine 4" descr="Immagine che contiene testo, schermata, Sito Web, Pagina Web&#10;&#10;Descrizione generata automaticamente">
            <a:extLst>
              <a:ext uri="{FF2B5EF4-FFF2-40B4-BE49-F238E27FC236}">
                <a16:creationId xmlns:a16="http://schemas.microsoft.com/office/drawing/2014/main" id="{B4C5C10E-B65F-52FD-A62A-276E20E56B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174" y="2449688"/>
            <a:ext cx="4404734" cy="366914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6CD9B3-7BFF-BD26-D7DE-61BB93BAE826}"/>
              </a:ext>
            </a:extLst>
          </p:cNvPr>
          <p:cNvSpPr txBox="1"/>
          <p:nvPr/>
        </p:nvSpPr>
        <p:spPr>
          <a:xfrm>
            <a:off x="228600" y="685008"/>
            <a:ext cx="8179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Regolamento delle assegnazioni di Dotazione per la CSN2.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6C39914-ED46-8C1A-FFC5-80836757B2AA}"/>
              </a:ext>
            </a:extLst>
          </p:cNvPr>
          <p:cNvSpPr txBox="1"/>
          <p:nvPr/>
        </p:nvSpPr>
        <p:spPr>
          <a:xfrm>
            <a:off x="81454" y="59635"/>
            <a:ext cx="6122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Regole in CSN 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97D079-DF3B-02F0-D55A-871F3F763ADE}"/>
              </a:ext>
            </a:extLst>
          </p:cNvPr>
          <p:cNvSpPr txBox="1"/>
          <p:nvPr/>
        </p:nvSpPr>
        <p:spPr>
          <a:xfrm>
            <a:off x="228599" y="1129880"/>
            <a:ext cx="684953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4.1 MISSIONI</a:t>
            </a:r>
          </a:p>
          <a:p>
            <a:endParaRPr lang="it-IT" dirty="0"/>
          </a:p>
          <a:p>
            <a:r>
              <a:rPr lang="it-IT" dirty="0"/>
              <a:t>A partire dal 2023 è prevista anche una quota proporzionale agli FTE delle persone in CSNII di ogni struttura, per la partecipazione a conferenze. </a:t>
            </a:r>
          </a:p>
          <a:p>
            <a:endParaRPr lang="it-IT" dirty="0"/>
          </a:p>
          <a:p>
            <a:r>
              <a:rPr lang="it-IT" dirty="0"/>
              <a:t>Tale quota </a:t>
            </a:r>
            <a:r>
              <a:rPr lang="it-IT" dirty="0" err="1"/>
              <a:t>rimpiazzera</a:t>
            </a:r>
            <a:r>
              <a:rPr lang="it-IT" dirty="0"/>
              <a:t>̀ le relative richieste dei singoli esperimenti che non verranno pertanto </a:t>
            </a:r>
            <a:r>
              <a:rPr lang="it-IT" dirty="0" err="1"/>
              <a:t>piu</a:t>
            </a:r>
            <a:r>
              <a:rPr lang="it-IT" dirty="0"/>
              <a:t>̀ considerate. </a:t>
            </a:r>
          </a:p>
          <a:p>
            <a:endParaRPr lang="it-IT" dirty="0"/>
          </a:p>
          <a:p>
            <a:r>
              <a:rPr lang="it-IT" dirty="0"/>
              <a:t>La CSNII ha fissato questa quota a 1000€/FTE: </a:t>
            </a:r>
          </a:p>
          <a:p>
            <a:endParaRPr lang="it-IT" dirty="0"/>
          </a:p>
          <a:p>
            <a:r>
              <a:rPr lang="it-IT" dirty="0"/>
              <a:t>questa </a:t>
            </a:r>
            <a:r>
              <a:rPr lang="it-IT" dirty="0" err="1"/>
              <a:t>potra</a:t>
            </a:r>
            <a:r>
              <a:rPr lang="it-IT" dirty="0"/>
              <a:t>̀ variare a seconda della </a:t>
            </a:r>
            <a:r>
              <a:rPr lang="it-IT" dirty="0" err="1"/>
              <a:t>disponibilita</a:t>
            </a:r>
            <a:r>
              <a:rPr lang="it-IT" dirty="0"/>
              <a:t>̀ finanziaria durante la riunione di bilancio.</a:t>
            </a:r>
          </a:p>
        </p:txBody>
      </p:sp>
    </p:spTree>
    <p:extLst>
      <p:ext uri="{BB962C8B-B14F-4D97-AF65-F5344CB8AC3E}">
        <p14:creationId xmlns:p14="http://schemas.microsoft.com/office/powerpoint/2010/main" val="61862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CBAFB6A-F631-1957-C0CB-AA726BFA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028E55-BB23-3DE1-8A3E-57450B32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E65F96-1ED9-BBA1-F8E2-E5C05ADA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2FF4D4F-E1EB-F5AC-8337-18ADE85DAE80}"/>
              </a:ext>
            </a:extLst>
          </p:cNvPr>
          <p:cNvSpPr txBox="1"/>
          <p:nvPr/>
        </p:nvSpPr>
        <p:spPr>
          <a:xfrm>
            <a:off x="81454" y="59635"/>
            <a:ext cx="6122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Note alle anagrafiche in sezione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5F7C0D-FA2B-4429-D96B-722E7DC47381}"/>
              </a:ext>
            </a:extLst>
          </p:cNvPr>
          <p:cNvSpPr txBox="1"/>
          <p:nvPr/>
        </p:nvSpPr>
        <p:spPr>
          <a:xfrm>
            <a:off x="185057" y="849086"/>
            <a:ext cx="11604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 anagrafiche nel database saranno inserite da </a:t>
            </a:r>
            <a:r>
              <a:rPr lang="it-IT" b="1" dirty="0" err="1"/>
              <a:t>Annalinda</a:t>
            </a:r>
            <a:r>
              <a:rPr lang="it-IT" b="1" dirty="0"/>
              <a:t> Magri, sulla base delle informazioni che io come coordinatore darò a lei.</a:t>
            </a:r>
          </a:p>
          <a:p>
            <a:endParaRPr lang="it-IT" b="1" dirty="0"/>
          </a:p>
          <a:p>
            <a:r>
              <a:rPr lang="it-IT" b="1" dirty="0">
                <a:sym typeface="Wingdings" pitchFamily="2" charset="2"/>
              </a:rPr>
              <a:t> </a:t>
            </a:r>
            <a:r>
              <a:rPr lang="it-IT" b="1" dirty="0"/>
              <a:t>Io comunicherò alla direzione le anagrafiche delle vostre sigle giovedì 4 luglio</a:t>
            </a:r>
          </a:p>
          <a:p>
            <a:endParaRPr lang="it-IT" b="1" dirty="0"/>
          </a:p>
          <a:p>
            <a:r>
              <a:rPr lang="it-IT" b="1" dirty="0"/>
              <a:t>Dovete specificare anche la richiesta dei mesi/uomo di ogni servizio, da concordare prima col responsabile del servizio</a:t>
            </a:r>
          </a:p>
          <a:p>
            <a:r>
              <a:rPr lang="it-IT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340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C3E5FB-02FC-F659-716A-F50BB50F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404228-6EE8-868D-E09D-6F4D2759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43099B-DB31-AE3F-F54E-3BCEB4EFC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09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79F52BC-8329-5EFF-88AE-13B75062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C412C9-64A7-D607-5344-7AAE6A45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67C569-6F31-1EB1-5F74-2E95856F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8" name="Immagine 7" descr="Immagine che contiene testo, schermata, Sito Web, design&#10;&#10;Descrizione generata automaticamente">
            <a:extLst>
              <a:ext uri="{FF2B5EF4-FFF2-40B4-BE49-F238E27FC236}">
                <a16:creationId xmlns:a16="http://schemas.microsoft.com/office/drawing/2014/main" id="{45A16D68-28A7-6306-EB8F-751A19F261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00" y="696113"/>
            <a:ext cx="9528243" cy="539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59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E726A2-7080-7719-E2DF-38E9441D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D00783-D26A-772D-FFA8-54FC345A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79BC43-8048-3549-A7CF-3704D060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6" name="Immagine 5" descr="Immagine che contiene testo, mappa, schermata, nave&#10;&#10;Descrizione generata automaticamente">
            <a:extLst>
              <a:ext uri="{FF2B5EF4-FFF2-40B4-BE49-F238E27FC236}">
                <a16:creationId xmlns:a16="http://schemas.microsoft.com/office/drawing/2014/main" id="{F6BAADC8-6F65-51E0-9013-0DFC19D85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4" y="704386"/>
            <a:ext cx="9107421" cy="51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2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1FEF18D-B5D6-EECC-BFAF-DE08BEE7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17ECF9-20A5-5AAC-96CB-652135DB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CCBA26-EBC4-D4B5-C3C5-CB526C83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6" name="Immagine 5" descr="Immagine che contiene schermata, testo, Software multimediale, Software per la grafica&#10;&#10;Descrizione generata automaticamente">
            <a:extLst>
              <a:ext uri="{FF2B5EF4-FFF2-40B4-BE49-F238E27FC236}">
                <a16:creationId xmlns:a16="http://schemas.microsoft.com/office/drawing/2014/main" id="{F461BD15-FD4E-81EE-4B37-C73FE2D72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3" y="699912"/>
            <a:ext cx="8323286" cy="50461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1B4710-131A-E145-EF88-FE78387FF006}"/>
              </a:ext>
            </a:extLst>
          </p:cNvPr>
          <p:cNvSpPr txBox="1"/>
          <p:nvPr/>
        </p:nvSpPr>
        <p:spPr>
          <a:xfrm>
            <a:off x="8636000" y="699912"/>
            <a:ext cx="32173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Dati &lt;</a:t>
            </a:r>
            <a:r>
              <a:rPr lang="en-US" dirty="0" err="1"/>
              <a:t>analizati</a:t>
            </a:r>
            <a:r>
              <a:rPr lang="en-US" dirty="0"/>
              <a:t> </a:t>
            </a:r>
            <a:r>
              <a:rPr lang="en-US" dirty="0" err="1"/>
              <a:t>provenientin</a:t>
            </a:r>
            <a:r>
              <a:rPr lang="en-US" dirty="0"/>
              <a:t> da 21 DU</a:t>
            </a:r>
          </a:p>
          <a:p>
            <a:endParaRPr lang="en-US" dirty="0"/>
          </a:p>
          <a:p>
            <a:r>
              <a:rPr lang="en-US" dirty="0"/>
              <a:t>I PMT di 19 DU </a:t>
            </a:r>
            <a:r>
              <a:rPr lang="en-US" dirty="0" err="1"/>
              <a:t>su</a:t>
            </a:r>
            <a:r>
              <a:rPr lang="en-US" dirty="0"/>
              <a:t> 21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interessati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503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9610399-2D7F-A127-4C4D-B95E7F27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A7C0A6-0992-0D78-4B24-51DBC9BE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E8E8BC-D5D7-CD0B-BD0F-9E5086A2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248BAF-D17C-BD28-305C-E70350679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4" y="706262"/>
            <a:ext cx="8769035" cy="495640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ACD6BC-F9C5-AF02-926C-09110433B65F}"/>
              </a:ext>
            </a:extLst>
          </p:cNvPr>
          <p:cNvSpPr txBox="1"/>
          <p:nvPr/>
        </p:nvSpPr>
        <p:spPr>
          <a:xfrm>
            <a:off x="9054548" y="706262"/>
            <a:ext cx="2911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&gt; 10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Evento</a:t>
            </a:r>
            <a:r>
              <a:rPr lang="en-US" dirty="0"/>
              <a:t> di neutrino a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rilevato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86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1EEA980-2151-E0C8-08C7-F41D3B0B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769239-8484-3137-E448-1F9D89B2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A0B2A4-0F68-9462-4145-23D1363D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6" name="Immagine 5" descr="Immagine che contiene testo, schermata, software, Software multimediale&#10;&#10;Descrizione generata automaticamente">
            <a:extLst>
              <a:ext uri="{FF2B5EF4-FFF2-40B4-BE49-F238E27FC236}">
                <a16:creationId xmlns:a16="http://schemas.microsoft.com/office/drawing/2014/main" id="{6F26F4D5-1AF8-10BA-3198-D9BD0345B6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9" y="643714"/>
            <a:ext cx="6464494" cy="3646064"/>
          </a:xfrm>
          <a:prstGeom prst="rect">
            <a:avLst/>
          </a:prstGeom>
        </p:spPr>
      </p:pic>
      <p:pic>
        <p:nvPicPr>
          <p:cNvPr id="5" name="Immagine 4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4843806D-4A33-D986-88A7-7899D191E8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311" y="2544283"/>
            <a:ext cx="6938073" cy="391995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445A711-CF0F-1ABE-0A4F-8533264FF232}"/>
              </a:ext>
            </a:extLst>
          </p:cNvPr>
          <p:cNvSpPr txBox="1"/>
          <p:nvPr/>
        </p:nvSpPr>
        <p:spPr>
          <a:xfrm>
            <a:off x="6629044" y="643714"/>
            <a:ext cx="529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tempi di </a:t>
            </a:r>
            <a:r>
              <a:rPr lang="en-US" dirty="0" err="1"/>
              <a:t>rivelazione</a:t>
            </a:r>
            <a:r>
              <a:rPr lang="en-US" dirty="0"/>
              <a:t> del </a:t>
            </a:r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ottico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compatibili</a:t>
            </a:r>
            <a:r>
              <a:rPr lang="en-US" dirty="0"/>
              <a:t> con un </a:t>
            </a:r>
            <a:r>
              <a:rPr lang="en-US" dirty="0" err="1"/>
              <a:t>segnale</a:t>
            </a:r>
            <a:r>
              <a:rPr lang="en-US" dirty="0"/>
              <a:t> di luce Cherenkov in </a:t>
            </a:r>
            <a:r>
              <a:rPr lang="en-US" dirty="0" err="1"/>
              <a:t>acqua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2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852ACB6-7EF8-721D-A8C3-D38E29AB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F0BF72-1190-E6F4-3379-EF5BF22F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4431BC-EE40-44FF-407C-A318B8FC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F4C974-B805-1960-1037-7A50D2F6C235}"/>
              </a:ext>
            </a:extLst>
          </p:cNvPr>
          <p:cNvSpPr txBox="1"/>
          <p:nvPr/>
        </p:nvSpPr>
        <p:spPr>
          <a:xfrm>
            <a:off x="1586087" y="1221728"/>
            <a:ext cx="9172223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- [09:30 - 09:50] </a:t>
            </a:r>
            <a:r>
              <a:rPr lang="en-US" sz="2000" b="1" dirty="0" err="1"/>
              <a:t>Comunicazioni</a:t>
            </a:r>
            <a:r>
              <a:rPr lang="en-US" sz="2000" b="1" dirty="0"/>
              <a:t> </a:t>
            </a:r>
            <a:r>
              <a:rPr lang="en-US" sz="2000" b="1" dirty="0" err="1"/>
              <a:t>coordinatore</a:t>
            </a:r>
            <a:r>
              <a:rPr lang="en-US" sz="2000" b="1" dirty="0"/>
              <a:t> 	E. Leonora</a:t>
            </a:r>
            <a:br>
              <a:rPr lang="en-US" sz="2000" b="1" dirty="0"/>
            </a:br>
            <a:r>
              <a:rPr lang="en-US" sz="2000" b="1" dirty="0"/>
              <a:t>- [09:50 - 10:10] JUNO				G. Andronico (remote)</a:t>
            </a:r>
            <a:br>
              <a:rPr lang="en-US" sz="2000" b="1" dirty="0"/>
            </a:br>
            <a:r>
              <a:rPr lang="en-US" sz="2000" b="1" dirty="0"/>
              <a:t>- [10:10 - 10:30] KM3NeT 				N. Randazzo (remote)</a:t>
            </a:r>
            <a:br>
              <a:rPr lang="en-US" sz="2000" b="1" dirty="0"/>
            </a:br>
            <a:r>
              <a:rPr lang="en-US" sz="2000" b="1" dirty="0"/>
              <a:t>- [10:30 - 10:50] Darkside				S. Albergo</a:t>
            </a:r>
            <a:br>
              <a:rPr lang="en-US" sz="2000" b="1" dirty="0"/>
            </a:br>
            <a:r>
              <a:rPr lang="en-US" sz="2000" b="1" dirty="0"/>
              <a:t>- [10:50 - 11:10] CTA				G. </a:t>
            </a:r>
            <a:r>
              <a:rPr lang="en-US" sz="2000" b="1" dirty="0" err="1"/>
              <a:t>Marsella</a:t>
            </a:r>
            <a:r>
              <a:rPr lang="en-US" sz="2000" b="1" dirty="0"/>
              <a:t> (remote) </a:t>
            </a:r>
            <a:br>
              <a:rPr lang="en-US" sz="2000" b="1" dirty="0"/>
            </a:br>
            <a:r>
              <a:rPr lang="en-US" sz="2000" b="1" dirty="0"/>
              <a:t>- [11:10 - 11:40] </a:t>
            </a:r>
            <a:r>
              <a:rPr lang="en-US" sz="2000" b="1" dirty="0" err="1"/>
              <a:t>Pausa</a:t>
            </a:r>
            <a:br>
              <a:rPr lang="en-US" sz="2000" b="1" dirty="0"/>
            </a:br>
            <a:r>
              <a:rPr lang="en-US" sz="2000" b="1" dirty="0"/>
              <a:t>- [11:50 - 12:10] AUGER				R. Caruso (remote)</a:t>
            </a:r>
            <a:br>
              <a:rPr lang="en-US" sz="2000" b="1" dirty="0"/>
            </a:br>
            <a:r>
              <a:rPr lang="en-US" sz="2000" b="1" dirty="0"/>
              <a:t>- [12:10 - 12:30] SPB2				R. Caruso</a:t>
            </a:r>
            <a:br>
              <a:rPr lang="en-US" sz="2000" b="1" dirty="0"/>
            </a:br>
            <a:r>
              <a:rPr lang="en-US" sz="2000" b="1" dirty="0"/>
              <a:t>- [12:30 - 12:40] OCRA				E. Leonora</a:t>
            </a:r>
            <a:br>
              <a:rPr lang="en-US" sz="2000" b="1" dirty="0"/>
            </a:br>
            <a:r>
              <a:rPr lang="en-US" sz="2000" b="1" dirty="0"/>
              <a:t>- [12:40 -  12:55] </a:t>
            </a:r>
            <a:r>
              <a:rPr lang="en-US" sz="2000" b="1" dirty="0" err="1"/>
              <a:t>miniseminario</a:t>
            </a:r>
            <a:r>
              <a:rPr lang="en-US" sz="2000" b="1" dirty="0"/>
              <a:t>: </a:t>
            </a:r>
            <a:r>
              <a:rPr lang="en-US" sz="2000" b="1" dirty="0" err="1"/>
              <a:t>Litebird</a:t>
            </a:r>
            <a:r>
              <a:rPr lang="en-US" sz="2000" b="1" dirty="0"/>
              <a:t>.		G. Puglisi</a:t>
            </a:r>
          </a:p>
          <a:p>
            <a:r>
              <a:rPr lang="en-US" sz="2000" b="1" dirty="0"/>
              <a:t>- [12:55 - 13:00] </a:t>
            </a:r>
            <a:r>
              <a:rPr lang="en-US" sz="2000" b="1" dirty="0" err="1"/>
              <a:t>Conclusioni</a:t>
            </a:r>
            <a:endParaRPr lang="en-US" sz="20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9FD9A4-5650-B4EF-ECBB-68E3DF2E4CF8}"/>
              </a:ext>
            </a:extLst>
          </p:cNvPr>
          <p:cNvSpPr txBox="1"/>
          <p:nvPr/>
        </p:nvSpPr>
        <p:spPr>
          <a:xfrm>
            <a:off x="45156" y="51219"/>
            <a:ext cx="7928931" cy="46164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2155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F913DA3-D66A-908D-0D1C-C7D07EC9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38E857B-B02C-BC44-4348-BA190772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06EFAF-4EF5-3D5D-62EE-A2FB98A8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214B8E-16DE-10F2-4AF4-46DCC854F24D}"/>
              </a:ext>
            </a:extLst>
          </p:cNvPr>
          <p:cNvSpPr txBox="1"/>
          <p:nvPr/>
        </p:nvSpPr>
        <p:spPr>
          <a:xfrm>
            <a:off x="45156" y="51219"/>
            <a:ext cx="7928931" cy="46164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Sigle di GR 2 a Catania e linee scientifiche della CSN II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7A8EED-ED90-C773-BCA1-924A3B00A3F6}"/>
              </a:ext>
            </a:extLst>
          </p:cNvPr>
          <p:cNvSpPr txBox="1"/>
          <p:nvPr/>
        </p:nvSpPr>
        <p:spPr>
          <a:xfrm>
            <a:off x="2473270" y="1226718"/>
            <a:ext cx="269471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it-IT" sz="2133" b="1" dirty="0">
                <a:solidFill>
                  <a:srgbClr val="000000"/>
                </a:solidFill>
                <a:latin typeface="Calibri" charset="0"/>
              </a:rPr>
              <a:t>Neutrino </a:t>
            </a:r>
            <a:r>
              <a:rPr lang="it-IT" sz="2133" b="1" dirty="0" err="1">
                <a:solidFill>
                  <a:srgbClr val="000000"/>
                </a:solidFill>
                <a:latin typeface="Calibri" charset="0"/>
              </a:rPr>
              <a:t>Physics</a:t>
            </a:r>
            <a:r>
              <a:rPr lang="it-IT" sz="2133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133" b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</a:t>
            </a:r>
            <a:r>
              <a:rPr lang="it-IT" sz="2133" b="1" dirty="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D2907D-2F07-AD02-3E8C-0631DE7F8872}"/>
              </a:ext>
            </a:extLst>
          </p:cNvPr>
          <p:cNvSpPr txBox="1"/>
          <p:nvPr/>
        </p:nvSpPr>
        <p:spPr>
          <a:xfrm>
            <a:off x="218129" y="1878957"/>
            <a:ext cx="2359508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it-IT" sz="2133" b="1" dirty="0" err="1">
                <a:solidFill>
                  <a:prstClr val="black"/>
                </a:solidFill>
                <a:latin typeface="Calibri" charset="0"/>
              </a:rPr>
              <a:t>Gravitational</a:t>
            </a:r>
            <a:r>
              <a:rPr lang="it-IT" sz="2133" b="1" dirty="0">
                <a:solidFill>
                  <a:prstClr val="black"/>
                </a:solidFill>
                <a:latin typeface="Calibri" charset="0"/>
              </a:rPr>
              <a:t> </a:t>
            </a:r>
            <a:r>
              <a:rPr lang="it-IT" sz="2133" b="1" dirty="0" err="1">
                <a:solidFill>
                  <a:prstClr val="black"/>
                </a:solidFill>
                <a:latin typeface="Calibri" charset="0"/>
              </a:rPr>
              <a:t>waves</a:t>
            </a:r>
            <a:r>
              <a:rPr lang="it-IT" sz="2133" b="1" dirty="0">
                <a:solidFill>
                  <a:prstClr val="black"/>
                </a:solidFill>
                <a:latin typeface="Calibri" charset="0"/>
              </a:rPr>
              <a:t>, </a:t>
            </a:r>
            <a:r>
              <a:rPr lang="it-IT" sz="2133" b="1" dirty="0" err="1">
                <a:solidFill>
                  <a:prstClr val="black"/>
                </a:solidFill>
                <a:latin typeface="Calibri" charset="0"/>
              </a:rPr>
              <a:t>gravitation</a:t>
            </a:r>
            <a:r>
              <a:rPr lang="it-IT" sz="2133" b="1" dirty="0">
                <a:solidFill>
                  <a:prstClr val="black"/>
                </a:solidFill>
                <a:latin typeface="Calibri" charset="0"/>
              </a:rPr>
              <a:t> and quantum </a:t>
            </a:r>
            <a:r>
              <a:rPr lang="it-IT" sz="2133" b="1" dirty="0" err="1">
                <a:solidFill>
                  <a:prstClr val="black"/>
                </a:solidFill>
                <a:latin typeface="Calibri" charset="0"/>
              </a:rPr>
              <a:t>mechanics</a:t>
            </a:r>
            <a:endParaRPr lang="it-IT" sz="2133" b="1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2D63A0-6598-33BB-A419-E814BB40681A}"/>
              </a:ext>
            </a:extLst>
          </p:cNvPr>
          <p:cNvSpPr txBox="1"/>
          <p:nvPr/>
        </p:nvSpPr>
        <p:spPr>
          <a:xfrm>
            <a:off x="2373743" y="3654698"/>
            <a:ext cx="2252536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it-IT" sz="2133" b="1" dirty="0">
                <a:solidFill>
                  <a:srgbClr val="000000"/>
                </a:solidFill>
                <a:latin typeface="Calibri" charset="0"/>
              </a:rPr>
              <a:t>Dark </a:t>
            </a:r>
            <a:r>
              <a:rPr lang="it-IT" sz="2133" b="1" dirty="0" err="1">
                <a:solidFill>
                  <a:srgbClr val="000000"/>
                </a:solidFill>
                <a:latin typeface="Calibri" charset="0"/>
              </a:rPr>
              <a:t>Universe</a:t>
            </a:r>
            <a:r>
              <a:rPr lang="it-IT" sz="2133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133" b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it-IT" sz="2133" b="1" dirty="0">
              <a:solidFill>
                <a:srgbClr val="000000"/>
              </a:solidFill>
              <a:latin typeface="Calibri" charset="0"/>
            </a:endParaRPr>
          </a:p>
          <a:p>
            <a:pPr defTabSz="457189"/>
            <a:endParaRPr lang="it-IT" sz="14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E15A292-B667-A622-199A-9CFFFF373591}"/>
              </a:ext>
            </a:extLst>
          </p:cNvPr>
          <p:cNvSpPr txBox="1"/>
          <p:nvPr/>
        </p:nvSpPr>
        <p:spPr>
          <a:xfrm>
            <a:off x="4332020" y="2124785"/>
            <a:ext cx="5073237" cy="69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it-IT" sz="2133" b="1" dirty="0" err="1">
                <a:solidFill>
                  <a:srgbClr val="000000"/>
                </a:solidFill>
                <a:latin typeface="Calibri" charset="0"/>
              </a:rPr>
              <a:t>Radiation</a:t>
            </a:r>
            <a:r>
              <a:rPr lang="it-IT" sz="2133" b="1" dirty="0">
                <a:solidFill>
                  <a:srgbClr val="000000"/>
                </a:solidFill>
                <a:latin typeface="Calibri" charset="0"/>
              </a:rPr>
              <a:t> from the </a:t>
            </a:r>
            <a:r>
              <a:rPr lang="it-IT" sz="2133" b="1" dirty="0" err="1">
                <a:solidFill>
                  <a:srgbClr val="000000"/>
                </a:solidFill>
                <a:latin typeface="Calibri" charset="0"/>
              </a:rPr>
              <a:t>Universe</a:t>
            </a:r>
            <a:r>
              <a:rPr lang="it-IT" sz="2133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133" b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</a:t>
            </a:r>
            <a:endParaRPr lang="it-IT" sz="2133" b="1" dirty="0">
              <a:solidFill>
                <a:srgbClr val="000000"/>
              </a:solidFill>
              <a:latin typeface="Calibri" charset="0"/>
            </a:endParaRPr>
          </a:p>
          <a:p>
            <a:pPr defTabSz="457189"/>
            <a:endParaRPr lang="it-IT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Croce 10">
            <a:extLst>
              <a:ext uri="{FF2B5EF4-FFF2-40B4-BE49-F238E27FC236}">
                <a16:creationId xmlns:a16="http://schemas.microsoft.com/office/drawing/2014/main" id="{C3078B47-C7F4-3315-43BF-468E347B8645}"/>
              </a:ext>
            </a:extLst>
          </p:cNvPr>
          <p:cNvSpPr/>
          <p:nvPr/>
        </p:nvSpPr>
        <p:spPr>
          <a:xfrm>
            <a:off x="2563162" y="1751543"/>
            <a:ext cx="1673711" cy="1660079"/>
          </a:xfrm>
          <a:prstGeom prst="plu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85D915C-6EA8-758D-F138-39ABE462365F}"/>
              </a:ext>
            </a:extLst>
          </p:cNvPr>
          <p:cNvSpPr/>
          <p:nvPr/>
        </p:nvSpPr>
        <p:spPr>
          <a:xfrm>
            <a:off x="2982112" y="2999918"/>
            <a:ext cx="830317" cy="44436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62A70CB-830C-3F45-23D8-206939020656}"/>
              </a:ext>
            </a:extLst>
          </p:cNvPr>
          <p:cNvSpPr/>
          <p:nvPr/>
        </p:nvSpPr>
        <p:spPr>
          <a:xfrm rot="5400000">
            <a:off x="2361611" y="2357178"/>
            <a:ext cx="830317" cy="44436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536B918-4D1F-E778-F3C1-18D1C9772668}"/>
              </a:ext>
            </a:extLst>
          </p:cNvPr>
          <p:cNvSpPr/>
          <p:nvPr/>
        </p:nvSpPr>
        <p:spPr>
          <a:xfrm rot="5400000">
            <a:off x="3614924" y="2357178"/>
            <a:ext cx="830317" cy="44436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E66CA1A9-64ED-C4C9-7C88-E7BD243F0CB3}"/>
              </a:ext>
            </a:extLst>
          </p:cNvPr>
          <p:cNvSpPr/>
          <p:nvPr/>
        </p:nvSpPr>
        <p:spPr>
          <a:xfrm>
            <a:off x="2982112" y="1753870"/>
            <a:ext cx="830317" cy="44436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6B03C66-A287-BD6E-618A-D49DD20750EB}"/>
              </a:ext>
            </a:extLst>
          </p:cNvPr>
          <p:cNvSpPr txBox="1"/>
          <p:nvPr/>
        </p:nvSpPr>
        <p:spPr>
          <a:xfrm>
            <a:off x="5265954" y="3313685"/>
            <a:ext cx="5983289" cy="238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33" b="1" dirty="0"/>
              <a:t>6 sigle a Catania nel 2023</a:t>
            </a:r>
          </a:p>
          <a:p>
            <a:pPr marL="285744" indent="-285744">
              <a:buFont typeface="Arial"/>
              <a:buChar char="•"/>
            </a:pPr>
            <a:r>
              <a:rPr lang="it-IT" sz="2133" b="1" dirty="0"/>
              <a:t>AUGER </a:t>
            </a:r>
            <a:r>
              <a:rPr lang="it-IT" sz="2133" i="1" dirty="0"/>
              <a:t>(</a:t>
            </a:r>
            <a:r>
              <a:rPr lang="it-IT" sz="2133" i="1" dirty="0" err="1"/>
              <a:t>R</a:t>
            </a:r>
            <a:r>
              <a:rPr lang="it-IT" sz="2133" i="1" dirty="0"/>
              <a:t>. Caruso)</a:t>
            </a:r>
            <a:r>
              <a:rPr lang="it-IT" sz="2133" b="1" dirty="0"/>
              <a:t>: </a:t>
            </a:r>
            <a:r>
              <a:rPr lang="it-IT" sz="2133" dirty="0"/>
              <a:t>Radiazione dall’universo </a:t>
            </a:r>
          </a:p>
          <a:p>
            <a:pPr marL="285744" indent="-285744">
              <a:buFont typeface="Arial"/>
              <a:buChar char="•"/>
            </a:pPr>
            <a:r>
              <a:rPr lang="it-IT" sz="2133" b="1" dirty="0"/>
              <a:t>SPB2 </a:t>
            </a:r>
            <a:r>
              <a:rPr lang="it-IT" sz="2133" i="1" dirty="0"/>
              <a:t>(</a:t>
            </a:r>
            <a:r>
              <a:rPr lang="it-IT" sz="2133" i="1" dirty="0" err="1"/>
              <a:t>R</a:t>
            </a:r>
            <a:r>
              <a:rPr lang="it-IT" sz="2133" i="1" dirty="0"/>
              <a:t>. Caruso)</a:t>
            </a:r>
            <a:r>
              <a:rPr lang="it-IT" sz="2133" b="1" dirty="0"/>
              <a:t>:</a:t>
            </a:r>
            <a:r>
              <a:rPr lang="it-IT" sz="2133" dirty="0"/>
              <a:t> Radiazione dall’universo</a:t>
            </a:r>
          </a:p>
          <a:p>
            <a:pPr marL="285744" indent="-285744">
              <a:buFont typeface="Arial"/>
              <a:buChar char="•"/>
            </a:pPr>
            <a:r>
              <a:rPr lang="it-IT" sz="2133" b="1" dirty="0"/>
              <a:t>CTA </a:t>
            </a:r>
            <a:r>
              <a:rPr lang="it-IT" sz="2133" i="1" dirty="0"/>
              <a:t>(G. Marsella)</a:t>
            </a:r>
            <a:r>
              <a:rPr lang="it-IT" sz="2133" b="1" dirty="0"/>
              <a:t>:</a:t>
            </a:r>
            <a:r>
              <a:rPr lang="it-IT" sz="2133" dirty="0"/>
              <a:t> Radiazione dall’universo </a:t>
            </a:r>
          </a:p>
          <a:p>
            <a:pPr marL="285744" indent="-285744">
              <a:buFont typeface="Arial"/>
              <a:buChar char="•"/>
            </a:pPr>
            <a:r>
              <a:rPr lang="it-IT" sz="2133" b="1" dirty="0"/>
              <a:t>KM3NeT </a:t>
            </a:r>
            <a:r>
              <a:rPr lang="it-IT" sz="2133" i="1" dirty="0"/>
              <a:t>(N. Randazzo)</a:t>
            </a:r>
            <a:r>
              <a:rPr lang="it-IT" sz="2133" b="1" dirty="0"/>
              <a:t>: </a:t>
            </a:r>
            <a:r>
              <a:rPr lang="it-IT" sz="2133" dirty="0"/>
              <a:t>Radiazione dall’universo</a:t>
            </a:r>
          </a:p>
          <a:p>
            <a:pPr marL="285744" indent="-285744">
              <a:buFont typeface="Arial"/>
              <a:buChar char="•"/>
            </a:pPr>
            <a:r>
              <a:rPr lang="it-IT" sz="2133" b="1" dirty="0"/>
              <a:t>JUNO </a:t>
            </a:r>
            <a:r>
              <a:rPr lang="it-IT" sz="2133" i="1" dirty="0"/>
              <a:t>(G. Andronico)</a:t>
            </a:r>
            <a:r>
              <a:rPr lang="it-IT" sz="2133" b="1" dirty="0"/>
              <a:t>:</a:t>
            </a:r>
            <a:r>
              <a:rPr lang="it-IT" sz="2133" dirty="0"/>
              <a:t> Fisica del Neutrino </a:t>
            </a:r>
          </a:p>
          <a:p>
            <a:pPr marL="285744" indent="-285744">
              <a:buFont typeface="Arial"/>
              <a:buChar char="•"/>
            </a:pPr>
            <a:r>
              <a:rPr lang="it-IT" sz="2133" b="1" dirty="0"/>
              <a:t>DARK-SIDE </a:t>
            </a:r>
            <a:r>
              <a:rPr lang="it-IT" sz="2133" i="1" dirty="0"/>
              <a:t>(S. Albergo)</a:t>
            </a:r>
            <a:r>
              <a:rPr lang="it-IT" sz="2133" b="1" dirty="0"/>
              <a:t>: </a:t>
            </a:r>
            <a:r>
              <a:rPr lang="it-IT" sz="2133" dirty="0"/>
              <a:t>L’universo oscuro </a:t>
            </a:r>
          </a:p>
        </p:txBody>
      </p:sp>
    </p:spTree>
    <p:extLst>
      <p:ext uri="{BB962C8B-B14F-4D97-AF65-F5344CB8AC3E}">
        <p14:creationId xmlns:p14="http://schemas.microsoft.com/office/powerpoint/2010/main" val="310217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D5F7E78-A4C1-C6E7-22FD-725D079D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7664D0-0242-11CE-9BD7-CBF18740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BD3E02-D9D9-60AC-B41F-BF98F2E4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465392-4F13-54B2-F041-F6052C407619}"/>
              </a:ext>
            </a:extLst>
          </p:cNvPr>
          <p:cNvSpPr txBox="1"/>
          <p:nvPr/>
        </p:nvSpPr>
        <p:spPr>
          <a:xfrm>
            <a:off x="81454" y="584771"/>
            <a:ext cx="116884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  <a:p>
            <a:r>
              <a:rPr lang="it-IT" sz="2400" dirty="0"/>
              <a:t>ICARUS e NU_AT_FNAL(DUNE) dal 2024 sono in CSN 1</a:t>
            </a:r>
          </a:p>
          <a:p>
            <a:endParaRPr lang="it-IT" sz="2400" dirty="0"/>
          </a:p>
          <a:p>
            <a:r>
              <a:rPr lang="it-IT" sz="2400" dirty="0"/>
              <a:t>T2K (HK) passerà in CSN 1 nel 2025. </a:t>
            </a:r>
          </a:p>
          <a:p>
            <a:endParaRPr lang="it-IT" sz="16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7C2DC4-58D9-0D05-97A8-A7154143C1C0}"/>
              </a:ext>
            </a:extLst>
          </p:cNvPr>
          <p:cNvSpPr txBox="1"/>
          <p:nvPr/>
        </p:nvSpPr>
        <p:spPr>
          <a:xfrm>
            <a:off x="0" y="45422"/>
            <a:ext cx="1080407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100" b="1" dirty="0"/>
              <a:t>Transizione in CSN 1 degli esperimenti che fanno impiego di neutrini prodotti da acceleratori</a:t>
            </a:r>
          </a:p>
        </p:txBody>
      </p:sp>
    </p:spTree>
    <p:extLst>
      <p:ext uri="{BB962C8B-B14F-4D97-AF65-F5344CB8AC3E}">
        <p14:creationId xmlns:p14="http://schemas.microsoft.com/office/powerpoint/2010/main" val="158900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542F652-050A-0771-E884-3FFBC1C0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D9C155-4766-AFE3-DC3C-47C82040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BEF603-907F-0D74-F76C-414BE4145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E0DF12-EA7C-FC6E-6FB3-52B8366E2A32}"/>
              </a:ext>
            </a:extLst>
          </p:cNvPr>
          <p:cNvSpPr txBox="1"/>
          <p:nvPr/>
        </p:nvSpPr>
        <p:spPr>
          <a:xfrm>
            <a:off x="0" y="28640"/>
            <a:ext cx="1058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Inizio</a:t>
            </a:r>
            <a:r>
              <a:rPr lang="en-US" sz="2400" b="1" dirty="0"/>
              <a:t> anno: </a:t>
            </a:r>
            <a:r>
              <a:rPr lang="en-US" sz="2400" b="1" dirty="0" err="1"/>
              <a:t>Riunione</a:t>
            </a:r>
            <a:r>
              <a:rPr lang="en-US" sz="2400" b="1" dirty="0"/>
              <a:t> </a:t>
            </a:r>
            <a:r>
              <a:rPr lang="en-US" sz="2400" b="1" dirty="0" err="1"/>
              <a:t>bilancio</a:t>
            </a:r>
            <a:r>
              <a:rPr lang="en-US" sz="2400" b="1" dirty="0"/>
              <a:t> CSN 2 </a:t>
            </a:r>
            <a:r>
              <a:rPr lang="en-US" sz="2400" b="1" dirty="0" err="1"/>
              <a:t>svolta</a:t>
            </a:r>
            <a:r>
              <a:rPr lang="en-US" sz="2400" b="1" dirty="0"/>
              <a:t> a </a:t>
            </a:r>
            <a:r>
              <a:rPr lang="en-US" sz="2400" b="1" dirty="0" err="1"/>
              <a:t>Catania+Portopalo</a:t>
            </a:r>
            <a:r>
              <a:rPr lang="en-US" sz="2400" b="1" dirty="0"/>
              <a:t> di Capo </a:t>
            </a:r>
            <a:r>
              <a:rPr lang="en-US" sz="2400" b="1" dirty="0" err="1"/>
              <a:t>Passero</a:t>
            </a:r>
            <a:endParaRPr lang="en-US" sz="2400" b="1" dirty="0"/>
          </a:p>
        </p:txBody>
      </p:sp>
      <p:pic>
        <p:nvPicPr>
          <p:cNvPr id="8" name="Immagine 7" descr="Immagine che contiene interno, sedia, arredo, muro&#10;&#10;Descrizione generata automaticamente">
            <a:extLst>
              <a:ext uri="{FF2B5EF4-FFF2-40B4-BE49-F238E27FC236}">
                <a16:creationId xmlns:a16="http://schemas.microsoft.com/office/drawing/2014/main" id="{7F9BC0F3-513C-209B-A816-C340B7561E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10" y="1363839"/>
            <a:ext cx="4443119" cy="3332340"/>
          </a:xfrm>
          <a:prstGeom prst="rect">
            <a:avLst/>
          </a:prstGeom>
        </p:spPr>
      </p:pic>
      <p:pic>
        <p:nvPicPr>
          <p:cNvPr id="10" name="Immagine 9" descr="Immagine che contiene interno, muro, arredo, sedia&#10;&#10;Descrizione generata automaticamente">
            <a:extLst>
              <a:ext uri="{FF2B5EF4-FFF2-40B4-BE49-F238E27FC236}">
                <a16:creationId xmlns:a16="http://schemas.microsoft.com/office/drawing/2014/main" id="{53387945-3C1C-0584-39D1-518748BFE8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856" y="1325103"/>
            <a:ext cx="4524574" cy="339343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FF4E151-DF8A-5B34-5272-85AAE47CDB4B}"/>
              </a:ext>
            </a:extLst>
          </p:cNvPr>
          <p:cNvSpPr txBox="1"/>
          <p:nvPr/>
        </p:nvSpPr>
        <p:spPr>
          <a:xfrm>
            <a:off x="304410" y="4986329"/>
            <a:ext cx="1168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Il </a:t>
            </a:r>
            <a:r>
              <a:rPr lang="en-US" sz="2000" b="1" dirty="0" err="1"/>
              <a:t>presidente</a:t>
            </a:r>
            <a:r>
              <a:rPr lang="en-US" sz="2000" b="1" dirty="0"/>
              <a:t> O. </a:t>
            </a:r>
            <a:r>
              <a:rPr lang="en-US" sz="2000" b="1" dirty="0" err="1"/>
              <a:t>Cremonesi</a:t>
            </a:r>
            <a:r>
              <a:rPr lang="en-US" sz="2000" b="1" dirty="0"/>
              <a:t> ha </a:t>
            </a:r>
            <a:r>
              <a:rPr lang="en-US" sz="2000" b="1" dirty="0" err="1"/>
              <a:t>ringraziato</a:t>
            </a:r>
            <a:r>
              <a:rPr lang="en-US" sz="2000" b="1" dirty="0"/>
              <a:t> me e G. </a:t>
            </a:r>
            <a:r>
              <a:rPr lang="en-US" sz="2000" b="1" dirty="0" err="1"/>
              <a:t>Riccobene</a:t>
            </a:r>
            <a:r>
              <a:rPr lang="en-US" sz="2000" b="1" dirty="0"/>
              <a:t> LNS per </a:t>
            </a:r>
            <a:r>
              <a:rPr lang="en-US" sz="2000" b="1" dirty="0" err="1"/>
              <a:t>l’organizzazione</a:t>
            </a:r>
            <a:r>
              <a:rPr lang="en-US" sz="2000" b="1" dirty="0"/>
              <a:t> molto </a:t>
            </a:r>
            <a:r>
              <a:rPr lang="en-US" sz="2000" b="1" dirty="0" err="1"/>
              <a:t>apprezzata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E’ </a:t>
            </a:r>
            <a:r>
              <a:rPr lang="en-US" sz="2000" b="1" dirty="0" err="1"/>
              <a:t>stata</a:t>
            </a:r>
            <a:r>
              <a:rPr lang="en-US" sz="2000" b="1" dirty="0"/>
              <a:t> </a:t>
            </a:r>
            <a:r>
              <a:rPr lang="en-US" sz="2000" b="1" dirty="0" err="1"/>
              <a:t>una</a:t>
            </a:r>
            <a:r>
              <a:rPr lang="en-US" sz="2000" b="1" dirty="0"/>
              <a:t> </a:t>
            </a:r>
            <a:r>
              <a:rPr lang="en-US" sz="2000" b="1" dirty="0" err="1"/>
              <a:t>riunione</a:t>
            </a:r>
            <a:r>
              <a:rPr lang="en-US" sz="2000" b="1" dirty="0"/>
              <a:t> “molto </a:t>
            </a:r>
            <a:r>
              <a:rPr lang="en-US" sz="2000" b="1" dirty="0" err="1"/>
              <a:t>siciliana</a:t>
            </a:r>
            <a:r>
              <a:rPr lang="en-US" sz="2000" b="1" dirty="0"/>
              <a:t>”: tanto tempo </a:t>
            </a:r>
            <a:r>
              <a:rPr lang="en-US" sz="2000" b="1" dirty="0" err="1"/>
              <a:t>insieme</a:t>
            </a:r>
            <a:r>
              <a:rPr lang="en-US" sz="2000" b="1" dirty="0"/>
              <a:t>, tanto sole e tanto </a:t>
            </a:r>
            <a:r>
              <a:rPr lang="en-US" sz="2000" b="1" dirty="0" err="1"/>
              <a:t>cibo</a:t>
            </a:r>
            <a:r>
              <a:rPr lang="en-US" sz="2000" b="1" dirty="0"/>
              <a:t> </a:t>
            </a:r>
            <a:r>
              <a:rPr lang="en-US" sz="2000" b="1" dirty="0" err="1"/>
              <a:t>buono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166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0168501-072A-9279-5C2B-088F5F8E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079D99-5391-E3EA-4F5A-A5D7AC8AB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C345F9-314E-548C-661F-D7329E60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5177A5-9CBF-668B-93B5-252113B2A2B3}"/>
              </a:ext>
            </a:extLst>
          </p:cNvPr>
          <p:cNvSpPr txBox="1"/>
          <p:nvPr/>
        </p:nvSpPr>
        <p:spPr>
          <a:xfrm>
            <a:off x="406400" y="1349781"/>
            <a:ext cx="114356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 Data Base è aperto in scrittura per l'inserimento delle ulteriori richieste finanziarie e degli sblocchi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s.j.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vista della riunione della Commissione 2 del </a:t>
            </a:r>
            <a:r>
              <a:rPr lang="it-IT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17-19 luglio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Genova</a:t>
            </a:r>
          </a:p>
          <a:p>
            <a:endParaRPr lang="it-IT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it-IT" sz="20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 database sarà chiuso per i responsabili nazionali e i coordinatori il</a:t>
            </a:r>
            <a:r>
              <a:rPr lang="it-IT" sz="20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12 luglio</a:t>
            </a:r>
            <a:r>
              <a:rPr lang="it-IT" sz="20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752B9D-D920-384B-8E9C-91575A1A0D6A}"/>
              </a:ext>
            </a:extLst>
          </p:cNvPr>
          <p:cNvSpPr txBox="1"/>
          <p:nvPr/>
        </p:nvSpPr>
        <p:spPr>
          <a:xfrm>
            <a:off x="47588" y="33866"/>
            <a:ext cx="794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Richieste</a:t>
            </a:r>
            <a:r>
              <a:rPr lang="en-US" sz="2800" b="1" dirty="0">
                <a:solidFill>
                  <a:schemeClr val="bg1"/>
                </a:solidFill>
              </a:rPr>
              <a:t> per la </a:t>
            </a:r>
            <a:r>
              <a:rPr lang="en-US" sz="2800" b="1" dirty="0" err="1">
                <a:solidFill>
                  <a:schemeClr val="bg1"/>
                </a:solidFill>
              </a:rPr>
              <a:t>prossima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riunione</a:t>
            </a:r>
            <a:r>
              <a:rPr lang="en-US" sz="2800" b="1" dirty="0">
                <a:solidFill>
                  <a:schemeClr val="bg1"/>
                </a:solidFill>
              </a:rPr>
              <a:t> di CSN 2</a:t>
            </a:r>
          </a:p>
        </p:txBody>
      </p:sp>
    </p:spTree>
    <p:extLst>
      <p:ext uri="{BB962C8B-B14F-4D97-AF65-F5344CB8AC3E}">
        <p14:creationId xmlns:p14="http://schemas.microsoft.com/office/powerpoint/2010/main" val="366630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6D69783-81C4-1CA6-3B17-9724E82F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7B4D44-89B9-C758-ED50-DF052D374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38041F-0B4F-B18A-7F38-76DDA19B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2CC120-CC4C-6D5F-8D35-DDE639A29553}"/>
              </a:ext>
            </a:extLst>
          </p:cNvPr>
          <p:cNvSpPr txBox="1"/>
          <p:nvPr/>
        </p:nvSpPr>
        <p:spPr>
          <a:xfrm>
            <a:off x="47588" y="33866"/>
            <a:ext cx="1047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Preventivi</a:t>
            </a:r>
            <a:r>
              <a:rPr lang="en-US" sz="2800" b="1" dirty="0"/>
              <a:t> anno 2025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808CC9-A428-00CA-0AF6-1D2BEB30BB04}"/>
              </a:ext>
            </a:extLst>
          </p:cNvPr>
          <p:cNvSpPr txBox="1"/>
          <p:nvPr/>
        </p:nvSpPr>
        <p:spPr>
          <a:xfrm>
            <a:off x="680156" y="1089015"/>
            <a:ext cx="1084580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Aptos" panose="020B0004020202020204" pitchFamily="34" charset="0"/>
              </a:rPr>
              <a:t>Da lunedì </a:t>
            </a:r>
            <a:r>
              <a:rPr lang="it-IT" sz="1800" b="1" dirty="0">
                <a:effectLst/>
                <a:latin typeface="Aptos" panose="020B0004020202020204" pitchFamily="34" charset="0"/>
              </a:rPr>
              <a:t>10 giugno 2024</a:t>
            </a:r>
            <a:r>
              <a:rPr lang="it-IT" sz="1800" dirty="0">
                <a:effectLst/>
                <a:latin typeface="Aptos" panose="020B0004020202020204" pitchFamily="34" charset="0"/>
              </a:rPr>
              <a:t> sarà aperto in scrittura il sito web dei preventivi 2025. </a:t>
            </a:r>
          </a:p>
          <a:p>
            <a:endParaRPr lang="it-IT" dirty="0">
              <a:latin typeface="Aptos" panose="020B0004020202020204" pitchFamily="34" charset="0"/>
            </a:endParaRPr>
          </a:p>
          <a:p>
            <a:r>
              <a:rPr lang="it-IT" sz="1800" dirty="0">
                <a:effectLst/>
                <a:latin typeface="Aptos" panose="020B0004020202020204" pitchFamily="34" charset="0"/>
              </a:rPr>
              <a:t>Il database sarà accessibile fino al:</a:t>
            </a:r>
          </a:p>
          <a:p>
            <a:endParaRPr lang="it-IT" sz="1200" dirty="0">
              <a:effectLst/>
              <a:latin typeface="Aptos" panose="020B0004020202020204" pitchFamily="34" charset="0"/>
            </a:endParaRPr>
          </a:p>
          <a:p>
            <a:r>
              <a:rPr lang="it-IT" sz="1800" dirty="0">
                <a:effectLst/>
                <a:latin typeface="Aptos" panose="020B0004020202020204" pitchFamily="34" charset="0"/>
              </a:rPr>
              <a:t>12 luglio (23.59) per CSN1</a:t>
            </a:r>
            <a:br>
              <a:rPr lang="it-IT" sz="1800" dirty="0">
                <a:effectLst/>
                <a:latin typeface="Aptos" panose="020B0004020202020204" pitchFamily="34" charset="0"/>
              </a:rPr>
            </a:br>
            <a:r>
              <a:rPr lang="it-IT" sz="1800" dirty="0">
                <a:effectLst/>
                <a:latin typeface="Aptos" panose="020B0004020202020204" pitchFamily="34" charset="0"/>
              </a:rPr>
              <a:t>14 luglio (23.59) per CSN5</a:t>
            </a:r>
            <a:br>
              <a:rPr lang="it-IT" sz="1800" dirty="0">
                <a:effectLst/>
                <a:latin typeface="Aptos" panose="020B0004020202020204" pitchFamily="34" charset="0"/>
              </a:rPr>
            </a:br>
            <a:r>
              <a:rPr lang="it-IT" sz="1800" dirty="0">
                <a:effectLst/>
                <a:latin typeface="Aptos" panose="020B0004020202020204" pitchFamily="34" charset="0"/>
              </a:rPr>
              <a:t>24 luglio (23.59) per CSN2-4, C3SN, CCR, C3M e TT</a:t>
            </a:r>
            <a:br>
              <a:rPr lang="it-IT" sz="1800" dirty="0">
                <a:effectLst/>
                <a:latin typeface="Aptos" panose="020B0004020202020204" pitchFamily="34" charset="0"/>
              </a:rPr>
            </a:br>
            <a:br>
              <a:rPr lang="it-IT" sz="1800" dirty="0">
                <a:effectLst/>
                <a:latin typeface="Aptos" panose="020B0004020202020204" pitchFamily="34" charset="0"/>
              </a:rPr>
            </a:br>
            <a:r>
              <a:rPr lang="it-IT" sz="1800" dirty="0">
                <a:effectLst/>
                <a:latin typeface="Aptos" panose="020B0004020202020204" pitchFamily="34" charset="0"/>
              </a:rPr>
              <a:t>all'indirizzo web</a:t>
            </a:r>
            <a:br>
              <a:rPr lang="it-IT" sz="1800" dirty="0">
                <a:effectLst/>
                <a:latin typeface="Aptos" panose="020B0004020202020204" pitchFamily="34" charset="0"/>
              </a:rPr>
            </a:br>
            <a:r>
              <a:rPr lang="it-IT" sz="1800" b="1" u="sng" dirty="0">
                <a:solidFill>
                  <a:srgbClr val="0000FF"/>
                </a:solidFill>
                <a:effectLst/>
                <a:latin typeface="Aptos" panose="020B0004020202020204" pitchFamily="34" charset="0"/>
                <a:hlinkClick r:id="rId2"/>
              </a:rPr>
              <a:t>https://preventivi.dsi.infn.it</a:t>
            </a:r>
            <a:endParaRPr lang="it-IT" sz="1800" b="1" u="sng" dirty="0">
              <a:solidFill>
                <a:srgbClr val="0000FF"/>
              </a:solidFill>
              <a:effectLst/>
              <a:latin typeface="Aptos" panose="020B0004020202020204" pitchFamily="34" charset="0"/>
            </a:endParaRPr>
          </a:p>
          <a:p>
            <a:endParaRPr lang="it-IT" b="1" u="sng" dirty="0">
              <a:solidFill>
                <a:srgbClr val="0000FF"/>
              </a:solidFill>
              <a:latin typeface="Aptos" panose="020B0004020202020204" pitchFamily="34" charset="0"/>
            </a:endParaRPr>
          </a:p>
          <a:p>
            <a:r>
              <a:rPr lang="it-IT" sz="1800" dirty="0">
                <a:effectLst/>
                <a:latin typeface="Aptos" panose="020B0004020202020204" pitchFamily="34" charset="0"/>
              </a:rPr>
              <a:t>L'accesso è garantito ai responsabili nazionali/locali d'esperimento, ai coordinatori di gruppo, ai direttori e alle segreterie scientifiche con accesso INFN/AAI.</a:t>
            </a:r>
            <a:endParaRPr lang="it-IT" sz="1800" b="1" u="sng" dirty="0">
              <a:solidFill>
                <a:srgbClr val="0000FF"/>
              </a:solidFill>
              <a:effectLst/>
              <a:latin typeface="Aptos" panose="020B0004020202020204" pitchFamily="34" charset="0"/>
            </a:endParaRPr>
          </a:p>
          <a:p>
            <a:endParaRPr lang="it-IT" b="1" u="sng" dirty="0">
              <a:solidFill>
                <a:srgbClr val="0000FF"/>
              </a:solidFill>
              <a:latin typeface="Aptos" panose="020B0004020202020204" pitchFamily="34" charset="0"/>
            </a:endParaRPr>
          </a:p>
          <a:p>
            <a:r>
              <a:rPr lang="it-IT" sz="1800" b="1" u="sng" dirty="0">
                <a:solidFill>
                  <a:srgbClr val="0000FF"/>
                </a:solidFill>
                <a:effectLst/>
                <a:latin typeface="Aptos" panose="020B0004020202020204" pitchFamily="34" charset="0"/>
              </a:rPr>
              <a:t>Fate </a:t>
            </a:r>
            <a:r>
              <a:rPr lang="it-IT" sz="1800" b="1" u="sng" dirty="0" err="1">
                <a:solidFill>
                  <a:srgbClr val="0000FF"/>
                </a:solidFill>
                <a:effectLst/>
                <a:latin typeface="Aptos" panose="020B0004020202020204" pitchFamily="34" charset="0"/>
              </a:rPr>
              <a:t>riferiemento</a:t>
            </a:r>
            <a:r>
              <a:rPr lang="it-IT" sz="1800" b="1" u="sng" dirty="0">
                <a:solidFill>
                  <a:srgbClr val="0000FF"/>
                </a:solidFill>
                <a:effectLst/>
                <a:latin typeface="Aptos" panose="020B0004020202020204" pitchFamily="34" charset="0"/>
              </a:rPr>
              <a:t> ad una mail di </a:t>
            </a:r>
            <a:r>
              <a:rPr lang="it-IT" sz="1800" b="1" u="sng" dirty="0" err="1">
                <a:solidFill>
                  <a:srgbClr val="0000FF"/>
                </a:solidFill>
                <a:effectLst/>
                <a:latin typeface="Aptos" panose="020B0004020202020204" pitchFamily="34" charset="0"/>
              </a:rPr>
              <a:t>annalinda.magri</a:t>
            </a:r>
            <a:r>
              <a:rPr lang="it-IT" sz="1800" b="1" u="sng" dirty="0">
                <a:solidFill>
                  <a:srgbClr val="0000FF"/>
                </a:solidFill>
                <a:effectLst/>
                <a:latin typeface="Aptos" panose="020B0004020202020204" pitchFamily="34" charset="0"/>
              </a:rPr>
              <a:t> del 4 giugno 2024</a:t>
            </a:r>
          </a:p>
          <a:p>
            <a:r>
              <a:rPr lang="it-IT" b="1" u="sng" dirty="0">
                <a:solidFill>
                  <a:srgbClr val="0000FF"/>
                </a:solidFill>
                <a:latin typeface="Aptos" panose="020B0004020202020204" pitchFamily="34" charset="0"/>
              </a:rPr>
              <a:t>Trovate allegato  un manuale operativo per i Responsabili Nazionali e Locali.</a:t>
            </a:r>
            <a:br>
              <a:rPr lang="it-IT" sz="1800" b="1" dirty="0">
                <a:effectLst/>
                <a:latin typeface="Aptos" panose="020B0004020202020204" pitchFamily="34" charset="0"/>
              </a:rPr>
            </a:br>
            <a:br>
              <a:rPr lang="it-IT" sz="1800" b="1" dirty="0">
                <a:effectLst/>
                <a:latin typeface="Aptos" panose="020B0004020202020204" pitchFamily="34" charset="0"/>
              </a:rPr>
            </a:b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196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E126878-EF01-B190-D8FB-414E748E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3CABBB-8CAF-83FE-5B6A-F5A9D8A5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C88E0F-04B6-EB63-0378-D4620A64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BE41B0-AB1B-B691-DEDB-D730A75D05EC}"/>
              </a:ext>
            </a:extLst>
          </p:cNvPr>
          <p:cNvSpPr txBox="1"/>
          <p:nvPr/>
        </p:nvSpPr>
        <p:spPr>
          <a:xfrm>
            <a:off x="81454" y="721745"/>
            <a:ext cx="118307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Aptos" panose="020B0004020202020204" pitchFamily="34" charset="0"/>
              </a:rPr>
              <a:t>Come lo scorso anno sarà possibile definire il campo "Afferenza alla commissione" per il personale I-III (ricercatori e tecnologi) e associato. </a:t>
            </a:r>
          </a:p>
          <a:p>
            <a:br>
              <a:rPr lang="it-IT" sz="1800" dirty="0">
                <a:effectLst/>
                <a:latin typeface="Aptos" panose="020B0004020202020204" pitchFamily="34" charset="0"/>
              </a:rPr>
            </a:br>
            <a:r>
              <a:rPr lang="it-IT" sz="1800" dirty="0">
                <a:effectLst/>
                <a:latin typeface="Aptos" panose="020B0004020202020204" pitchFamily="34" charset="0"/>
              </a:rPr>
              <a:t>Sarà possibile per le segreterie scientifiche indicare per i singoli una CSN o la CCR come commissione prevalente, </a:t>
            </a:r>
            <a:br>
              <a:rPr lang="it-IT" sz="1800" dirty="0">
                <a:effectLst/>
                <a:latin typeface="Aptos" panose="020B0004020202020204" pitchFamily="34" charset="0"/>
              </a:rPr>
            </a:br>
            <a:r>
              <a:rPr lang="it-IT" sz="1800" dirty="0">
                <a:effectLst/>
                <a:latin typeface="Aptos" panose="020B0004020202020204" pitchFamily="34" charset="0"/>
              </a:rPr>
              <a:t>ad esempio per esprimere poi il voto in sede di elezione del coordinatore di struttura.</a:t>
            </a:r>
          </a:p>
          <a:p>
            <a:br>
              <a:rPr lang="it-IT" sz="1800" dirty="0">
                <a:effectLst/>
                <a:latin typeface="Aptos" panose="020B0004020202020204" pitchFamily="34" charset="0"/>
              </a:rPr>
            </a:br>
            <a:r>
              <a:rPr lang="it-IT" sz="1800" dirty="0">
                <a:effectLst/>
                <a:latin typeface="Aptos" panose="020B0004020202020204" pitchFamily="34" charset="0"/>
              </a:rPr>
              <a:t>Il dato dell’afferenza non è da confondersi con le percentuali di riferimento delle attività scientifiche (anagrafica scientifica) sulle singole sigle che andranno comunque indicate.</a:t>
            </a:r>
          </a:p>
          <a:p>
            <a:br>
              <a:rPr lang="it-IT" sz="1800" dirty="0">
                <a:effectLst/>
                <a:latin typeface="Aptos" panose="020B0004020202020204" pitchFamily="34" charset="0"/>
              </a:rPr>
            </a:br>
            <a:r>
              <a:rPr lang="it-IT" sz="1800" dirty="0">
                <a:effectLst/>
                <a:latin typeface="Aptos" panose="020B0004020202020204" pitchFamily="34" charset="0"/>
              </a:rPr>
              <a:t>Si consideri che il dato andrà verificato dalle segreterie scientifiche con i coordinatori ed il direttore prima dell’invio finale prima della chiusura dei preventivi. In seguito il dato NON sarà modificabile e avrà validità per tutto il 2025.</a:t>
            </a:r>
            <a:endParaRPr lang="it-IT" sz="1200" dirty="0">
              <a:effectLst/>
              <a:latin typeface="Aptos" panose="020B00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B82839-48B9-9D49-B199-9FE19CC3EFC1}"/>
              </a:ext>
            </a:extLst>
          </p:cNvPr>
          <p:cNvSpPr txBox="1"/>
          <p:nvPr/>
        </p:nvSpPr>
        <p:spPr>
          <a:xfrm>
            <a:off x="81454" y="33165"/>
            <a:ext cx="1132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Afferenza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6876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C534D2-1429-2E9F-15A6-5CCE27E3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02/07/24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4DB945-1B7D-A68F-3D74-72ECF6EDF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GR 2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716275-B50B-B978-D341-81471518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2F5448-3F1E-189D-B02B-D83130150394}"/>
              </a:ext>
            </a:extLst>
          </p:cNvPr>
          <p:cNvSpPr txBox="1"/>
          <p:nvPr/>
        </p:nvSpPr>
        <p:spPr>
          <a:xfrm>
            <a:off x="270932" y="1305132"/>
            <a:ext cx="1159368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Aptos" panose="020B0004020202020204" pitchFamily="34" charset="0"/>
              </a:rPr>
              <a:t>Vi ricordiamo la nota del prof. Zoccoli nella mail del 16 giugno 2017.: ...Al fine di ottimizzare le risorse economiche </a:t>
            </a:r>
            <a:br>
              <a:rPr lang="it-IT" sz="1800" dirty="0">
                <a:effectLst/>
                <a:latin typeface="Aptos" panose="020B0004020202020204" pitchFamily="34" charset="0"/>
              </a:rPr>
            </a:br>
            <a:r>
              <a:rPr lang="it-IT" sz="1800" dirty="0">
                <a:effectLst/>
                <a:latin typeface="Aptos" panose="020B0004020202020204" pitchFamily="34" charset="0"/>
              </a:rPr>
              <a:t>necessarie alla realizzazione dei progetti di ricerca per il prossimo anno, vi chiedo di raccomandare ai responsabili </a:t>
            </a:r>
            <a:br>
              <a:rPr lang="it-IT" sz="1800" dirty="0">
                <a:effectLst/>
                <a:latin typeface="Aptos" panose="020B0004020202020204" pitchFamily="34" charset="0"/>
              </a:rPr>
            </a:br>
            <a:r>
              <a:rPr lang="it-IT" sz="1800" dirty="0">
                <a:effectLst/>
                <a:latin typeface="Aptos" panose="020B0004020202020204" pitchFamily="34" charset="0"/>
              </a:rPr>
              <a:t>delle sigle che afferiscono alle vostre Commissioni di avere particolare attenzione nell’inserimento delle richieste </a:t>
            </a:r>
            <a:br>
              <a:rPr lang="it-IT" sz="1800" dirty="0">
                <a:effectLst/>
                <a:latin typeface="Aptos" panose="020B0004020202020204" pitchFamily="34" charset="0"/>
              </a:rPr>
            </a:br>
            <a:r>
              <a:rPr lang="it-IT" sz="1800" dirty="0">
                <a:effectLst/>
                <a:latin typeface="Aptos" panose="020B0004020202020204" pitchFamily="34" charset="0"/>
              </a:rPr>
              <a:t>finanziarie per le voci economiche “Inventario” e “Costruzione apparati”, dettagliando ogni item che costituisca una singola e specifica voce di spesa.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1200" dirty="0">
              <a:effectLst/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Aptos" panose="020B0004020202020204" pitchFamily="34" charset="0"/>
              </a:rPr>
              <a:t>Vi ricordiamo che è possibile inserire </a:t>
            </a:r>
            <a:r>
              <a:rPr lang="it-IT" sz="1800" b="1" dirty="0">
                <a:effectLst/>
                <a:latin typeface="Aptos" panose="020B0004020202020204" pitchFamily="34" charset="0"/>
              </a:rPr>
              <a:t>solo proposte di sigla da finanziare su fondi INFN/FOE</a:t>
            </a:r>
            <a:r>
              <a:rPr lang="it-IT" sz="1800" dirty="0">
                <a:effectLst/>
                <a:latin typeface="Aptos" panose="020B0004020202020204" pitchFamily="34" charset="0"/>
              </a:rPr>
              <a:t>. </a:t>
            </a:r>
            <a:br>
              <a:rPr lang="it-IT" sz="1800" dirty="0">
                <a:effectLst/>
                <a:latin typeface="Aptos" panose="020B0004020202020204" pitchFamily="34" charset="0"/>
              </a:rPr>
            </a:br>
            <a:endParaRPr lang="it-IT" sz="1200" dirty="0">
              <a:effectLst/>
              <a:latin typeface="Aptos" panose="020B00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29CC0B-BDCC-57B2-210F-0DE82DD80324}"/>
              </a:ext>
            </a:extLst>
          </p:cNvPr>
          <p:cNvSpPr txBox="1"/>
          <p:nvPr/>
        </p:nvSpPr>
        <p:spPr>
          <a:xfrm>
            <a:off x="81454" y="28641"/>
            <a:ext cx="819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 alle </a:t>
            </a:r>
            <a:r>
              <a:rPr lang="en-US" sz="2400" b="1" dirty="0" err="1"/>
              <a:t>richieste</a:t>
            </a:r>
            <a:r>
              <a:rPr lang="en-US" sz="2400" b="1" dirty="0"/>
              <a:t> </a:t>
            </a:r>
            <a:r>
              <a:rPr lang="en-US" sz="2400" b="1" dirty="0" err="1"/>
              <a:t>economiche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2830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1207</Words>
  <Application>Microsoft Macintosh PowerPoint</Application>
  <PresentationFormat>Widescreen</PresentationFormat>
  <Paragraphs>139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Vivolo</dc:creator>
  <cp:lastModifiedBy>Emanuele Leonora</cp:lastModifiedBy>
  <cp:revision>61</cp:revision>
  <dcterms:created xsi:type="dcterms:W3CDTF">2023-02-24T14:29:51Z</dcterms:created>
  <dcterms:modified xsi:type="dcterms:W3CDTF">2024-07-02T05:56:29Z</dcterms:modified>
</cp:coreProperties>
</file>