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672" r:id="rId3"/>
    <p:sldId id="676" r:id="rId4"/>
    <p:sldId id="677" r:id="rId5"/>
    <p:sldId id="678" r:id="rId6"/>
    <p:sldId id="679" r:id="rId7"/>
    <p:sldId id="664" r:id="rId8"/>
  </p:sldIdLst>
  <p:sldSz cx="12192000" cy="6858000"/>
  <p:notesSz cx="6797675" cy="9926638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C62"/>
    <a:srgbClr val="FFFF00"/>
    <a:srgbClr val="7EB2E6"/>
    <a:srgbClr val="9CC7CE"/>
    <a:srgbClr val="417B85"/>
    <a:srgbClr val="62A7B2"/>
    <a:srgbClr val="1F5FA0"/>
    <a:srgbClr val="D4E5F7"/>
    <a:srgbClr val="285A76"/>
    <a:srgbClr val="143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40946F-7941-4D4C-B7CC-A8AD20189F76}" v="48" dt="2024-06-30T13:56:36.351"/>
    <p1510:client id="{CCEC8A17-9B58-453F-B9D2-BEAD5E7E6776}" v="41" dt="2024-06-30T15:36:27.294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26" autoAdjust="0"/>
    <p:restoredTop sz="96846" autoAdjust="0"/>
  </p:normalViewPr>
  <p:slideViewPr>
    <p:cSldViewPr snapToGrid="0">
      <p:cViewPr varScale="1">
        <p:scale>
          <a:sx n="81" d="100"/>
          <a:sy n="81" d="100"/>
        </p:scale>
        <p:origin x="77" y="230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CC2D387-A53F-4A34-B950-AFB80003E057}" type="datetime1">
              <a:rPr lang="en-GB" smtClean="0"/>
              <a:t>30/06/2024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E4C80B-8910-445E-8D30-7A590951118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05229-22C5-4E60-9FC5-B96707D13270}" type="datetime1">
              <a:rPr lang="en-GB" smtClean="0"/>
              <a:pPr/>
              <a:t>30/06/2024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D81F1E7-4EFD-4BFF-B438-FCD52FD36B17}" type="slidenum">
              <a:rPr lang="en-GB" noProof="0" smtClean="0"/>
              <a:t>‹N›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3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522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65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200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75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D81F1E7-4EFD-4BFF-B438-FCD52FD36B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6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5947958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5106" y="3889317"/>
            <a:ext cx="10972800" cy="457200"/>
          </a:xfrm>
        </p:spPr>
        <p:txBody>
          <a:bodyPr rtlCol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  <a:endParaRPr lang="en-GB" noProof="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95F9BB9-5C16-32CF-0CC3-A4D94D08FD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772" r="757" b="4772"/>
          <a:stretch/>
        </p:blipFill>
        <p:spPr>
          <a:xfrm>
            <a:off x="0" y="5998361"/>
            <a:ext cx="1699369" cy="8596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8B6D94-86DD-B1A6-859C-433F7CB1DD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32" y="6027672"/>
            <a:ext cx="2002867" cy="788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ltGray">
          <a:xfrm>
            <a:off x="0" y="2790825"/>
            <a:ext cx="12192000" cy="109052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5106" y="2714625"/>
            <a:ext cx="10972800" cy="1263534"/>
          </a:xfrm>
        </p:spPr>
        <p:txBody>
          <a:bodyPr rtlCol="0" anchor="ctr">
            <a:normAutofit/>
          </a:bodyPr>
          <a:lstStyle>
            <a:lvl1pPr algn="l">
              <a:defRPr sz="5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9824B2-9657-43FC-816C-B7DF6BDC0E87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9310254" y="0"/>
            <a:ext cx="288174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310254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86900" y="685800"/>
            <a:ext cx="2324100" cy="5486399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685800"/>
            <a:ext cx="8105775" cy="548639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4D6EBB-F5CB-4CB3-8BEB-123982C1F338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/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rtlCol="0"/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fld id="{5F4C9F40-B079-4B71-A627-7266DFEA7F03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50028" y="6377219"/>
            <a:ext cx="6254271" cy="275040"/>
          </a:xfrm>
        </p:spPr>
        <p:txBody>
          <a:bodyPr rtlCol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b="1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/>
              <a:t>ISOL</a:t>
            </a:r>
            <a:r>
              <a:rPr lang="en-GB"/>
              <a:t> – </a:t>
            </a:r>
            <a:r>
              <a:rPr lang="en-US"/>
              <a:t>Project Proposal for INFN CSN5 Experiment 2022</a:t>
            </a:r>
            <a:endParaRPr lang="en-GB" dirty="0"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>
          <a:xfrm>
            <a:off x="9814702" y="6385834"/>
            <a:ext cx="1135524" cy="275040"/>
          </a:xfrm>
        </p:spPr>
        <p:txBody>
          <a:bodyPr rtlCol="0"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E17EA136-06AD-45B3-9670-6785981F0695}" type="datetime1">
              <a:rPr lang="en-GB" smtClean="0"/>
              <a:t>30/06/2024</a:t>
            </a:fld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3C443AE-7600-9339-AFD1-DCDAB5156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-6350" y="0"/>
            <a:ext cx="12192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53095"/>
            <a:ext cx="10972800" cy="2286000"/>
          </a:xfrm>
        </p:spPr>
        <p:txBody>
          <a:bodyPr rtlCol="0" anchor="b">
            <a:normAutofit/>
          </a:bodyPr>
          <a:lstStyle>
            <a:lvl1pPr>
              <a:defRPr sz="5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3250" y="5864054"/>
            <a:ext cx="10972800" cy="45004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06AB77-8BC5-5F50-5201-698B39DBE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272133"/>
            <a:ext cx="994011" cy="50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1" y="1714501"/>
            <a:ext cx="4752109" cy="4457700"/>
          </a:xfrm>
        </p:spPr>
        <p:txBody>
          <a:bodyPr rtlCol="0"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2B84F8-E32D-4B84-8B48-7D9F81752594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0320" y="1529541"/>
            <a:ext cx="4754880" cy="811583"/>
          </a:xfrm>
        </p:spPr>
        <p:txBody>
          <a:bodyPr rtlCol="0"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0320" y="2484692"/>
            <a:ext cx="4754880" cy="3687508"/>
          </a:xfrm>
        </p:spPr>
        <p:txBody>
          <a:bodyPr rtlCol="0"/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ACA135-D48D-4116-91F7-BC7B6B12CB12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3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C16B96-9DE2-4A77-B745-F84BA7A887E0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F4C9F40-B079-4B71-A627-7266DFEA7F03}" type="slidenum">
              <a:rPr lang="en-GB" noProof="0" smtClean="0"/>
              <a:t>‹N›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 noProof="0"/>
              <a:t>HISOL – Project Proposal for INFN CSN5 Experiment 2022</a:t>
            </a:r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C08A4B-8269-479D-A256-05FDC5940700}" type="datetime1">
              <a:rPr lang="en-GB" noProof="0" smtClean="0"/>
              <a:t>30/06/2024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19" y="465512"/>
            <a:ext cx="350616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19" y="3746500"/>
            <a:ext cx="3506162" cy="24257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0" y="465513"/>
            <a:ext cx="7048500" cy="5935287"/>
          </a:xfrm>
        </p:spPr>
        <p:txBody>
          <a:bodyPr rtlCol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4267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2672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466344"/>
            <a:ext cx="3502152" cy="1600200"/>
          </a:xfrm>
        </p:spPr>
        <p:txBody>
          <a:bodyPr rtlCol="0" anchor="t">
            <a:normAutofit/>
          </a:bodyPr>
          <a:lstStyle>
            <a:lvl1pPr>
              <a:defRPr sz="2800" b="0"/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3749040"/>
            <a:ext cx="3502152" cy="242316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309872" y="0"/>
            <a:ext cx="7882128" cy="6858000"/>
          </a:xfrm>
        </p:spPr>
        <p:txBody>
          <a:bodyPr tIns="7315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12192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66800" y="127000"/>
            <a:ext cx="100584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  <a:endParaRPr lang="en-GB" noProof="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12192000" cy="0"/>
          </a:xfrm>
          <a:prstGeom prst="line">
            <a:avLst/>
          </a:prstGeom>
          <a:ln w="76200">
            <a:solidFill>
              <a:srgbClr val="072C6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714500"/>
            <a:ext cx="100584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8005" y="6377219"/>
            <a:ext cx="5238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5F4C9F40-B079-4B71-A627-7266DFEA7F03}" type="slidenum">
              <a:rPr lang="en-GB" noProof="0" smtClean="0"/>
              <a:pPr rtl="0"/>
              <a:t>‹N›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8354" y="6377939"/>
            <a:ext cx="675594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HISOL – Project Proposal for INFN CSN5 Experiment 2022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00174" y="6377939"/>
            <a:ext cx="971883" cy="27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rtl="0"/>
            <a:fld id="{E635F521-66B8-43D0-A3E3-1CF24D49277A}" type="datetime1">
              <a:rPr lang="en-GB" noProof="0" smtClean="0"/>
              <a:t>30/06/2024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ts val="2200"/>
        </a:spcBef>
        <a:buClr>
          <a:schemeClr val="tx1">
            <a:lumMod val="65000"/>
          </a:schemeClr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ts val="1600"/>
        </a:spcBef>
        <a:buClr>
          <a:schemeClr val="tx1">
            <a:lumMod val="6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ts val="10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17320" indent="-228600" algn="l" defTabSz="914400" rtl="0" eaLnBrk="1" latinLnBrk="0" hangingPunct="1">
        <a:spcBef>
          <a:spcPts val="8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228600" algn="l" defTabSz="9144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879792"/>
            <a:ext cx="12192000" cy="910773"/>
          </a:xfrm>
          <a:prstGeom prst="rect">
            <a:avLst/>
          </a:prstGeom>
          <a:solidFill>
            <a:srgbClr val="ACC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643" y="2748915"/>
            <a:ext cx="5437780" cy="1263534"/>
          </a:xfrm>
        </p:spPr>
        <p:txBody>
          <a:bodyPr rtlCol="0">
            <a:normAutofit/>
          </a:bodyPr>
          <a:lstStyle/>
          <a:p>
            <a:pPr rtl="0"/>
            <a:r>
              <a:rPr lang="en-GB" sz="6000" b="1" dirty="0">
                <a:solidFill>
                  <a:schemeClr val="bg2"/>
                </a:solidFill>
              </a:rPr>
              <a:t>H</a:t>
            </a:r>
            <a:r>
              <a:rPr lang="en-GB" sz="6000" b="1" dirty="0"/>
              <a:t>ISOL_NEXT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306" y="3879792"/>
            <a:ext cx="11744877" cy="910773"/>
          </a:xfrm>
        </p:spPr>
        <p:txBody>
          <a:bodyPr rtlCol="0"/>
          <a:lstStyle/>
          <a:p>
            <a:pPr rtl="0"/>
            <a:r>
              <a:rPr lang="en-GB" sz="2500" dirty="0">
                <a:solidFill>
                  <a:schemeClr val="tx1"/>
                </a:solidFill>
              </a:rPr>
              <a:t>Development of </a:t>
            </a:r>
            <a:r>
              <a:rPr lang="en-GB" sz="2500" b="1" dirty="0">
                <a:solidFill>
                  <a:srgbClr val="072C62"/>
                </a:solidFill>
              </a:rPr>
              <a:t>H</a:t>
            </a:r>
            <a:r>
              <a:rPr lang="en-GB" sz="2500" dirty="0">
                <a:solidFill>
                  <a:schemeClr val="tx1"/>
                </a:solidFill>
              </a:rPr>
              <a:t>igh performance </a:t>
            </a:r>
            <a:r>
              <a:rPr lang="en-GB" sz="2500" b="1" dirty="0">
                <a:solidFill>
                  <a:schemeClr val="tx1"/>
                </a:solidFill>
              </a:rPr>
              <a:t>ISOL</a:t>
            </a:r>
            <a:r>
              <a:rPr lang="en-GB" sz="2500" dirty="0">
                <a:solidFill>
                  <a:schemeClr val="tx1"/>
                </a:solidFill>
              </a:rPr>
              <a:t> target – ion source systems for the </a:t>
            </a:r>
            <a:r>
              <a:rPr lang="en-GB" sz="2500" b="1" dirty="0">
                <a:solidFill>
                  <a:schemeClr val="tx1"/>
                </a:solidFill>
              </a:rPr>
              <a:t>NEXT</a:t>
            </a:r>
            <a:r>
              <a:rPr lang="en-GB" sz="2500" dirty="0">
                <a:solidFill>
                  <a:schemeClr val="tx1"/>
                </a:solidFill>
              </a:rPr>
              <a:t> on-line operation at SPES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8289A4-B896-333D-203B-4557F31B0041}"/>
              </a:ext>
            </a:extLst>
          </p:cNvPr>
          <p:cNvSpPr txBox="1"/>
          <p:nvPr/>
        </p:nvSpPr>
        <p:spPr>
          <a:xfrm>
            <a:off x="224306" y="4887671"/>
            <a:ext cx="11744877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it-IT" sz="2400" b="1" u="sng" dirty="0"/>
              <a:t>HISOL meeting</a:t>
            </a:r>
            <a:r>
              <a:rPr lang="it-IT" sz="2400" dirty="0"/>
              <a:t>, Legnaro National Laboratories</a:t>
            </a:r>
          </a:p>
          <a:p>
            <a:pPr algn="ctr">
              <a:lnSpc>
                <a:spcPct val="115000"/>
              </a:lnSpc>
            </a:pPr>
            <a:r>
              <a:rPr lang="it-IT" sz="2400" dirty="0"/>
              <a:t>01/07/2024 </a:t>
            </a:r>
            <a:endParaRPr lang="en-GB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509F42-E116-4AAB-96E1-E225816D3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" t="5991" r="9452" b="37101"/>
          <a:stretch/>
        </p:blipFill>
        <p:spPr>
          <a:xfrm>
            <a:off x="751841" y="436879"/>
            <a:ext cx="3287644" cy="19722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13C76A-CC4B-160B-99E1-DF7849E55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36" t="35784" r="4593" b="43310"/>
          <a:stretch/>
        </p:blipFill>
        <p:spPr>
          <a:xfrm>
            <a:off x="4785359" y="295059"/>
            <a:ext cx="2621281" cy="2255889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8" name="Immagine 7" descr="Immagine che contiene proiettore, mugnaio&#10;&#10;Descrizione generata automaticamente">
            <a:extLst>
              <a:ext uri="{FF2B5EF4-FFF2-40B4-BE49-F238E27FC236}">
                <a16:creationId xmlns:a16="http://schemas.microsoft.com/office/drawing/2014/main" id="{0D7A18E7-51BD-52EC-CAF5-825BB66D99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59" t="10649" r="27334" b="24292"/>
          <a:stretch/>
        </p:blipFill>
        <p:spPr>
          <a:xfrm>
            <a:off x="8062967" y="168245"/>
            <a:ext cx="3438153" cy="250952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en-GB" dirty="0"/>
              <a:t>General notes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99639976-AA7F-01FA-1114-73B5FBB1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9B256A-7309-D9DD-1EDC-F090EEA6E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840" y="1962727"/>
            <a:ext cx="7397271" cy="365562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3EC7E3-68A7-AD67-3478-DCD069DA523C}"/>
              </a:ext>
            </a:extLst>
          </p:cNvPr>
          <p:cNvSpPr txBox="1"/>
          <p:nvPr/>
        </p:nvSpPr>
        <p:spPr>
          <a:xfrm>
            <a:off x="181155" y="1552755"/>
            <a:ext cx="1180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/>
              <a:t>DECEMBER 2024</a:t>
            </a:r>
            <a:r>
              <a:rPr lang="it-IT" u="sng" dirty="0"/>
              <a:t> - SPES commissioning, </a:t>
            </a:r>
            <a:r>
              <a:rPr lang="it-IT" b="1" u="sng" dirty="0"/>
              <a:t>phase 2</a:t>
            </a:r>
            <a:r>
              <a:rPr lang="it-IT" u="sng" dirty="0"/>
              <a:t>: </a:t>
            </a:r>
            <a:r>
              <a:rPr lang="it-IT" u="sng" dirty="0" err="1"/>
              <a:t>irradiation</a:t>
            </a:r>
            <a:r>
              <a:rPr lang="it-IT" u="sng" dirty="0"/>
              <a:t> of the SPES ISOL target @ bunker 1</a:t>
            </a:r>
            <a:endParaRPr lang="en-GB" u="sng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632D90D-3B4D-0E57-6974-FF45369619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0" t="29685" r="43890" b="21882"/>
          <a:stretch/>
        </p:blipFill>
        <p:spPr>
          <a:xfrm>
            <a:off x="10657382" y="1552755"/>
            <a:ext cx="1232061" cy="919358"/>
          </a:xfrm>
          <a:prstGeom prst="rect">
            <a:avLst/>
          </a:prstGeom>
        </p:spPr>
      </p:pic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1C04D4D2-1803-F33A-E77E-E51999D9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7FAD39-34ED-C995-9979-AFA016D27AD0}"/>
              </a:ext>
            </a:extLst>
          </p:cNvPr>
          <p:cNvSpPr txBox="1"/>
          <p:nvPr/>
        </p:nvSpPr>
        <p:spPr>
          <a:xfrm>
            <a:off x="195532" y="5625188"/>
            <a:ext cx="1180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/>
              <a:t>Regular irradiations </a:t>
            </a:r>
            <a:r>
              <a:rPr lang="it-IT" b="1" u="sng" dirty="0" err="1"/>
              <a:t>at</a:t>
            </a:r>
            <a:r>
              <a:rPr lang="it-IT" b="1" u="sng" dirty="0"/>
              <a:t> SPES for the </a:t>
            </a:r>
            <a:r>
              <a:rPr lang="it-IT" b="1" u="sng" dirty="0" err="1"/>
              <a:t>years</a:t>
            </a:r>
            <a:r>
              <a:rPr lang="it-IT" b="1" u="sng" dirty="0"/>
              <a:t> 2025, 2026, 2027 &gt; </a:t>
            </a:r>
            <a:r>
              <a:rPr lang="it-IT" b="1" u="sng" dirty="0">
                <a:highlight>
                  <a:srgbClr val="FFFF00"/>
                </a:highlight>
              </a:rPr>
              <a:t>2025-2027 </a:t>
            </a:r>
            <a:r>
              <a:rPr lang="it-IT" b="1" u="sng" dirty="0" err="1">
                <a:highlight>
                  <a:srgbClr val="FFFF00"/>
                </a:highlight>
              </a:rPr>
              <a:t>is</a:t>
            </a:r>
            <a:r>
              <a:rPr lang="it-IT" b="1" u="sng" dirty="0">
                <a:highlight>
                  <a:srgbClr val="FFFF00"/>
                </a:highlight>
              </a:rPr>
              <a:t> the HISOL_NEXT </a:t>
            </a:r>
            <a:r>
              <a:rPr lang="it-IT" b="1" u="sng" dirty="0" err="1">
                <a:highlight>
                  <a:srgbClr val="FFFF00"/>
                </a:highlight>
              </a:rPr>
              <a:t>timewindow</a:t>
            </a:r>
            <a:r>
              <a:rPr lang="it-IT" b="1" u="sng" dirty="0">
                <a:highlight>
                  <a:srgbClr val="FFFF00"/>
                </a:highlight>
              </a:rPr>
              <a:t>!</a:t>
            </a:r>
            <a:endParaRPr lang="en-GB" u="sng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9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en-GB" dirty="0"/>
              <a:t>General notes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99639976-AA7F-01FA-1114-73B5FBB1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1C04D4D2-1803-F33A-E77E-E51999D9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6F660FD-B041-EB2A-A91D-3FA2579D67FD}"/>
              </a:ext>
            </a:extLst>
          </p:cNvPr>
          <p:cNvSpPr txBox="1"/>
          <p:nvPr/>
        </p:nvSpPr>
        <p:spPr>
          <a:xfrm>
            <a:off x="348387" y="1880721"/>
            <a:ext cx="11467693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i="1" dirty="0" err="1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titolo</a:t>
            </a:r>
            <a:r>
              <a:rPr lang="en-GB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</a:t>
            </a:r>
            <a:r>
              <a:rPr lang="en-GB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HISOL_NEXT </a:t>
            </a:r>
            <a:r>
              <a:rPr lang="en-GB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(development of </a:t>
            </a:r>
            <a:r>
              <a:rPr lang="en-GB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</a:t>
            </a:r>
            <a:r>
              <a:rPr lang="en-GB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igh performance </a:t>
            </a:r>
            <a:r>
              <a:rPr lang="en-GB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ISOL</a:t>
            </a:r>
            <a:r>
              <a:rPr lang="en-GB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target – ion source systems for the </a:t>
            </a:r>
            <a:r>
              <a:rPr lang="en-GB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NEXT</a:t>
            </a:r>
            <a:r>
              <a:rPr lang="en-GB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on-line operation at SPES)</a:t>
            </a:r>
          </a:p>
          <a:p>
            <a:pPr algn="just"/>
            <a:endParaRPr lang="en-GB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/>
            <a:r>
              <a:rPr lang="en-GB" sz="1800" i="1" dirty="0" err="1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tema</a:t>
            </a:r>
            <a:r>
              <a:rPr lang="en-GB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The HISOL_NEXT experiment is designed to continue and finalize the development of ISOL target – ion source systems that began with the HISOL experiment. The goal is to make these systems available for the </a:t>
            </a:r>
            <a:r>
              <a:rPr lang="en-GB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online commissioning campaign of the ISOL SPES facility</a:t>
            </a:r>
            <a:r>
              <a:rPr lang="en-GB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</a:p>
          <a:p>
            <a:pPr algn="just"/>
            <a:endParaRPr lang="en-GB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/>
            <a:r>
              <a:rPr lang="it-IT" sz="1800" i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sezioni partecipanti</a:t>
            </a:r>
            <a:r>
              <a:rPr lang="it-IT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</a:t>
            </a:r>
            <a:r>
              <a:rPr lang="it-IT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INFN-LNL</a:t>
            </a:r>
            <a:r>
              <a:rPr lang="it-IT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it-IT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INFN-PD</a:t>
            </a:r>
            <a:r>
              <a:rPr lang="it-IT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it-IT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INFN-PV</a:t>
            </a:r>
          </a:p>
          <a:p>
            <a:pPr algn="just"/>
            <a:endParaRPr lang="it-IT" b="1" dirty="0">
              <a:latin typeface="Verdana" panose="020B060403050404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/>
            <a:r>
              <a:rPr lang="it-IT" sz="1800" i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budget</a:t>
            </a:r>
            <a:r>
              <a:rPr lang="it-IT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</a:t>
            </a:r>
            <a:r>
              <a:rPr lang="it-IT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continuità</a:t>
            </a:r>
            <a:r>
              <a:rPr lang="it-IT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con </a:t>
            </a:r>
            <a:r>
              <a:rPr lang="it-IT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HISOL</a:t>
            </a:r>
          </a:p>
          <a:p>
            <a:pPr algn="just"/>
            <a:endParaRPr lang="en-GB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just"/>
            <a:r>
              <a:rPr lang="it-IT" sz="1800" i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durata</a:t>
            </a:r>
            <a:r>
              <a:rPr lang="it-IT" sz="1800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</a:t>
            </a:r>
            <a:r>
              <a:rPr lang="it-IT" sz="1800" b="1" dirty="0">
                <a:effectLst/>
                <a:latin typeface="Verdana" panose="020B0604030504040204" pitchFamily="34" charset="0"/>
                <a:ea typeface="Aptos" panose="020B0004020202020204" pitchFamily="34" charset="0"/>
                <a:cs typeface="Aptos" panose="020B0004020202020204" pitchFamily="34" charset="0"/>
              </a:rPr>
              <a:t>3 anni</a:t>
            </a:r>
            <a:endParaRPr lang="en-GB" sz="2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3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en-GB" dirty="0"/>
              <a:t>WP1: targets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99639976-AA7F-01FA-1114-73B5FBB1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316538-9391-13E6-E660-73BFC024B868}"/>
              </a:ext>
            </a:extLst>
          </p:cNvPr>
          <p:cNvSpPr txBox="1"/>
          <p:nvPr/>
        </p:nvSpPr>
        <p:spPr>
          <a:xfrm>
            <a:off x="447076" y="1474997"/>
            <a:ext cx="5116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dirty="0"/>
              <a:t>Manufacturing, preparation and </a:t>
            </a:r>
            <a:r>
              <a:rPr lang="it-IT" dirty="0" err="1"/>
              <a:t>characterization</a:t>
            </a:r>
            <a:r>
              <a:rPr lang="it-IT" dirty="0"/>
              <a:t> of a </a:t>
            </a:r>
            <a:r>
              <a:rPr lang="it-IT" b="1" dirty="0"/>
              <a:t>standard ISOL target </a:t>
            </a:r>
            <a:r>
              <a:rPr lang="it-IT" dirty="0"/>
              <a:t>and </a:t>
            </a:r>
            <a:r>
              <a:rPr lang="it-IT" b="1" dirty="0"/>
              <a:t>on-line testing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A0B446-7956-6A3C-F0DF-74E0E2E6BD86}"/>
              </a:ext>
            </a:extLst>
          </p:cNvPr>
          <p:cNvSpPr txBox="1"/>
          <p:nvPr/>
        </p:nvSpPr>
        <p:spPr>
          <a:xfrm>
            <a:off x="6301536" y="1474997"/>
            <a:ext cx="561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dirty="0"/>
              <a:t>Manufacturing, preparation and </a:t>
            </a:r>
            <a:r>
              <a:rPr lang="it-IT" dirty="0" err="1"/>
              <a:t>characterization</a:t>
            </a:r>
            <a:r>
              <a:rPr lang="it-IT" dirty="0"/>
              <a:t> of a </a:t>
            </a:r>
            <a:r>
              <a:rPr lang="it-IT" b="1" dirty="0"/>
              <a:t>High Performance ISOL target </a:t>
            </a:r>
            <a:r>
              <a:rPr lang="it-IT" dirty="0"/>
              <a:t>and </a:t>
            </a:r>
            <a:r>
              <a:rPr lang="it-IT" b="1" dirty="0"/>
              <a:t>on-line testing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E473AB-CE69-0367-C077-DD4031E12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40" r="6612"/>
          <a:stretch/>
        </p:blipFill>
        <p:spPr>
          <a:xfrm>
            <a:off x="749001" y="2338289"/>
            <a:ext cx="4385514" cy="3240000"/>
          </a:xfrm>
          <a:prstGeom prst="rect">
            <a:avLst/>
          </a:prstGeom>
          <a:ln>
            <a:noFill/>
          </a:ln>
          <a:effectLst>
            <a:softEdge rad="2413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DF9F480-CA3B-9229-1122-5D61954C6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338" y="2338289"/>
            <a:ext cx="3457844" cy="3240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1548E29-A3B4-8C95-5E2A-F37AD7BA8C3F}"/>
              </a:ext>
            </a:extLst>
          </p:cNvPr>
          <p:cNvSpPr txBox="1"/>
          <p:nvPr/>
        </p:nvSpPr>
        <p:spPr>
          <a:xfrm>
            <a:off x="3188469" y="6309231"/>
            <a:ext cx="554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400" b="1" dirty="0">
                <a:highlight>
                  <a:srgbClr val="FFFF00"/>
                </a:highlight>
              </a:rPr>
              <a:t>COMPARISON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F689C31D-51CA-512A-8106-99FE5FC98A48}"/>
              </a:ext>
            </a:extLst>
          </p:cNvPr>
          <p:cNvCxnSpPr>
            <a:cxnSpLocks/>
          </p:cNvCxnSpPr>
          <p:nvPr/>
        </p:nvCxnSpPr>
        <p:spPr>
          <a:xfrm>
            <a:off x="626188" y="5847008"/>
            <a:ext cx="10894840" cy="0"/>
          </a:xfrm>
          <a:prstGeom prst="line">
            <a:avLst/>
          </a:prstGeom>
          <a:ln w="2222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904A2CE-3A22-10DD-EFFC-A7510F509CF4}"/>
              </a:ext>
            </a:extLst>
          </p:cNvPr>
          <p:cNvCxnSpPr>
            <a:cxnSpLocks/>
          </p:cNvCxnSpPr>
          <p:nvPr/>
        </p:nvCxnSpPr>
        <p:spPr>
          <a:xfrm flipV="1">
            <a:off x="626188" y="5211452"/>
            <a:ext cx="0" cy="635556"/>
          </a:xfrm>
          <a:prstGeom prst="line">
            <a:avLst/>
          </a:prstGeom>
          <a:ln w="2222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DB609041-3181-D553-7668-D998912B72CD}"/>
              </a:ext>
            </a:extLst>
          </p:cNvPr>
          <p:cNvCxnSpPr>
            <a:cxnSpLocks/>
          </p:cNvCxnSpPr>
          <p:nvPr/>
        </p:nvCxnSpPr>
        <p:spPr>
          <a:xfrm flipV="1">
            <a:off x="11430877" y="5211452"/>
            <a:ext cx="0" cy="635556"/>
          </a:xfrm>
          <a:prstGeom prst="line">
            <a:avLst/>
          </a:prstGeom>
          <a:ln w="2222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DAB4A068-EC0B-9032-8430-CAB8BA3D1CFC}"/>
              </a:ext>
            </a:extLst>
          </p:cNvPr>
          <p:cNvCxnSpPr>
            <a:cxnSpLocks/>
          </p:cNvCxnSpPr>
          <p:nvPr/>
        </p:nvCxnSpPr>
        <p:spPr>
          <a:xfrm flipV="1">
            <a:off x="5953902" y="5833931"/>
            <a:ext cx="0" cy="468000"/>
          </a:xfrm>
          <a:prstGeom prst="line">
            <a:avLst/>
          </a:prstGeom>
          <a:ln w="22225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79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en-GB" dirty="0"/>
              <a:t>WP2: ion sources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99639976-AA7F-01FA-1114-73B5FBB1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1C04D4D2-1803-F33A-E77E-E51999D9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1E6BAFD-3958-1945-88B4-FF918C10D3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474" y="3817188"/>
            <a:ext cx="4429340" cy="23918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D648731-455D-C502-EBC3-746B713D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106" y="2508180"/>
            <a:ext cx="3718559" cy="10038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7515E65-4865-5A5C-E625-7A093F71F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150" y="2404996"/>
            <a:ext cx="3825071" cy="223129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24B1B0B-6A88-00C0-F112-091A58B8BA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000" t="21111" r="3447" b="55778"/>
          <a:stretch/>
        </p:blipFill>
        <p:spPr>
          <a:xfrm>
            <a:off x="8213150" y="4714149"/>
            <a:ext cx="3806805" cy="14948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699FD7C-72F6-7C73-CC91-5DE62D994D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82" r="-1"/>
          <a:stretch/>
        </p:blipFill>
        <p:spPr>
          <a:xfrm>
            <a:off x="171031" y="2451425"/>
            <a:ext cx="3348467" cy="358718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57D7696-6043-77B4-D4DC-0F43CCF9A0CE}"/>
              </a:ext>
            </a:extLst>
          </p:cNvPr>
          <p:cNvSpPr txBox="1"/>
          <p:nvPr/>
        </p:nvSpPr>
        <p:spPr>
          <a:xfrm>
            <a:off x="171031" y="1500878"/>
            <a:ext cx="118489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2000" dirty="0" err="1"/>
              <a:t>Finalization</a:t>
            </a:r>
            <a:r>
              <a:rPr lang="it-IT" sz="2000" dirty="0"/>
              <a:t> of the </a:t>
            </a:r>
            <a:r>
              <a:rPr lang="it-IT" sz="2000" b="1" dirty="0"/>
              <a:t>SPES FEBIAD </a:t>
            </a:r>
            <a:r>
              <a:rPr lang="it-IT" sz="2000" b="1" dirty="0" err="1"/>
              <a:t>ion</a:t>
            </a:r>
            <a:r>
              <a:rPr lang="it-IT" sz="2000" b="1" dirty="0"/>
              <a:t> source </a:t>
            </a:r>
            <a:r>
              <a:rPr lang="it-IT" sz="2000" dirty="0"/>
              <a:t>design and </a:t>
            </a:r>
            <a:r>
              <a:rPr lang="it-IT" sz="2000" b="1" dirty="0"/>
              <a:t>on-line testing</a:t>
            </a:r>
          </a:p>
          <a:p>
            <a:pPr algn="just"/>
            <a:r>
              <a:rPr lang="it-IT" sz="2000" dirty="0" err="1"/>
              <a:t>Improvement</a:t>
            </a:r>
            <a:r>
              <a:rPr lang="it-IT" sz="2000" dirty="0"/>
              <a:t> of the </a:t>
            </a:r>
            <a:r>
              <a:rPr lang="it-IT" sz="2000" b="1" dirty="0"/>
              <a:t>SPES hot-</a:t>
            </a:r>
            <a:r>
              <a:rPr lang="it-IT" sz="2000" b="1" dirty="0" err="1"/>
              <a:t>cavity</a:t>
            </a:r>
            <a:r>
              <a:rPr lang="it-IT" sz="2000" b="1" dirty="0"/>
              <a:t> </a:t>
            </a:r>
            <a:r>
              <a:rPr lang="it-IT" sz="2000" b="1" dirty="0" err="1"/>
              <a:t>ion</a:t>
            </a:r>
            <a:r>
              <a:rPr lang="it-IT" sz="2000" b="1" dirty="0"/>
              <a:t> source </a:t>
            </a:r>
            <a:r>
              <a:rPr lang="it-IT" sz="2000" dirty="0"/>
              <a:t>for </a:t>
            </a:r>
            <a:r>
              <a:rPr lang="it-IT" sz="2000" dirty="0" err="1"/>
              <a:t>surface</a:t>
            </a:r>
            <a:r>
              <a:rPr lang="it-IT" sz="2000" dirty="0"/>
              <a:t> and laser </a:t>
            </a:r>
            <a:r>
              <a:rPr lang="it-IT" sz="2000" dirty="0" err="1"/>
              <a:t>ionization</a:t>
            </a:r>
            <a:r>
              <a:rPr lang="it-IT" sz="2000" dirty="0"/>
              <a:t> and </a:t>
            </a:r>
            <a:r>
              <a:rPr lang="it-IT" sz="2000" b="1" dirty="0"/>
              <a:t>on-line testing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8623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341" y="342802"/>
            <a:ext cx="10687575" cy="738865"/>
          </a:xfrm>
        </p:spPr>
        <p:txBody>
          <a:bodyPr rtlCol="0">
            <a:noAutofit/>
          </a:bodyPr>
          <a:lstStyle/>
          <a:p>
            <a:r>
              <a:rPr lang="en-GB" dirty="0"/>
              <a:t>WP3: auxiliary components</a:t>
            </a:r>
          </a:p>
        </p:txBody>
      </p:sp>
      <p:sp>
        <p:nvSpPr>
          <p:cNvPr id="3" name="Segnaposto numero diapositiva 4">
            <a:extLst>
              <a:ext uri="{FF2B5EF4-FFF2-40B4-BE49-F238E27FC236}">
                <a16:creationId xmlns:a16="http://schemas.microsoft.com/office/drawing/2014/main" id="{99639976-AA7F-01FA-1114-73B5FBB12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7" y="6385389"/>
            <a:ext cx="523875" cy="274320"/>
          </a:xfrm>
        </p:spPr>
        <p:txBody>
          <a:bodyPr/>
          <a:lstStyle/>
          <a:p>
            <a:fld id="{5F4C9F40-B079-4B71-A627-7266DFEA7F0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1C04D4D2-1803-F33A-E77E-E51999D9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C64B75-5C8F-EF89-858B-B1548E33F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9" t="13845" r="13107" b="6739"/>
          <a:stretch/>
        </p:blipFill>
        <p:spPr>
          <a:xfrm>
            <a:off x="8436591" y="3668907"/>
            <a:ext cx="3095008" cy="24638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E935EDE-2F09-9FC1-A7C8-7B77111891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15"/>
          <a:stretch/>
        </p:blipFill>
        <p:spPr>
          <a:xfrm>
            <a:off x="4531360" y="2238435"/>
            <a:ext cx="3461605" cy="3894272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F2FC6045-9B87-8C1D-4730-31FEBD49F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548" y="4010536"/>
            <a:ext cx="3260496" cy="2321586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90022508-2726-E0A0-4532-E8A3962BE489}"/>
              </a:ext>
            </a:extLst>
          </p:cNvPr>
          <p:cNvSpPr txBox="1"/>
          <p:nvPr/>
        </p:nvSpPr>
        <p:spPr>
          <a:xfrm>
            <a:off x="358547" y="1971040"/>
            <a:ext cx="3502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Insulators</a:t>
            </a:r>
            <a:r>
              <a:rPr lang="it-IT" dirty="0"/>
              <a:t> with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shapes</a:t>
            </a:r>
            <a:r>
              <a:rPr lang="it-IT" dirty="0"/>
              <a:t> for high temperature targets and </a:t>
            </a:r>
            <a:r>
              <a:rPr lang="it-IT" dirty="0" err="1"/>
              <a:t>ion</a:t>
            </a:r>
            <a:r>
              <a:rPr lang="it-IT" dirty="0"/>
              <a:t> sources</a:t>
            </a:r>
            <a:endParaRPr lang="en-GB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2DBBBC9-66B8-B121-150C-8823E0F77233}"/>
              </a:ext>
            </a:extLst>
          </p:cNvPr>
          <p:cNvSpPr txBox="1"/>
          <p:nvPr/>
        </p:nvSpPr>
        <p:spPr>
          <a:xfrm>
            <a:off x="8331202" y="1858839"/>
            <a:ext cx="35022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An atomizer for neutral injection in ion sources is a device used to produce a stream of neutral atoms or molecules that can be injected into an ion source.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01B53B39-B1EA-74D7-E5FD-59E94A110D62}"/>
              </a:ext>
            </a:extLst>
          </p:cNvPr>
          <p:cNvSpPr txBox="1"/>
          <p:nvPr/>
        </p:nvSpPr>
        <p:spPr>
          <a:xfrm>
            <a:off x="4053752" y="1466374"/>
            <a:ext cx="405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/>
              <a:t>Improvement</a:t>
            </a:r>
            <a:r>
              <a:rPr lang="it-IT" dirty="0"/>
              <a:t> of the vacuum </a:t>
            </a:r>
            <a:r>
              <a:rPr lang="it-IT" dirty="0" err="1"/>
              <a:t>chamber</a:t>
            </a:r>
            <a:r>
              <a:rPr lang="it-IT" dirty="0"/>
              <a:t> for the target - </a:t>
            </a:r>
            <a:r>
              <a:rPr lang="it-IT" dirty="0" err="1"/>
              <a:t>ion</a:t>
            </a:r>
            <a:r>
              <a:rPr lang="it-IT" dirty="0"/>
              <a:t> source system</a:t>
            </a:r>
            <a:endParaRPr lang="en-GB" dirty="0"/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299116B9-6360-DD3B-FF32-48903925DA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4" y="2775239"/>
            <a:ext cx="1929789" cy="11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4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6034E32A-B001-C0D8-751C-9B5A163D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709"/>
            <a:ext cx="10515600" cy="9144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MANY THANKS FOR YOUR ATTENTION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501420B-D6C5-635B-79F8-5861071BC92F}"/>
              </a:ext>
            </a:extLst>
          </p:cNvPr>
          <p:cNvSpPr txBox="1"/>
          <p:nvPr/>
        </p:nvSpPr>
        <p:spPr>
          <a:xfrm>
            <a:off x="962294" y="3556792"/>
            <a:ext cx="10267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Detailed information on tasks, manpower and budget </a:t>
            </a:r>
            <a:r>
              <a:rPr lang="it-IT" sz="2400" dirty="0" err="1"/>
              <a:t>will</a:t>
            </a:r>
            <a:r>
              <a:rPr lang="it-IT" sz="2400" dirty="0"/>
              <a:t> follow </a:t>
            </a:r>
            <a:r>
              <a:rPr lang="it-IT" sz="2400" dirty="0" err="1"/>
              <a:t>soon</a:t>
            </a:r>
            <a:r>
              <a:rPr lang="it-IT" sz="2400" dirty="0"/>
              <a:t>!</a:t>
            </a:r>
            <a:endParaRPr lang="en-GB" sz="2400" dirty="0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08C157A8-EC8F-48C0-4995-4B0A49B2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6521" y="6384167"/>
            <a:ext cx="7981910" cy="275040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75000"/>
                  </a:schemeClr>
                </a:solidFill>
              </a:rPr>
              <a:t>H</a:t>
            </a:r>
            <a:r>
              <a:rPr lang="en-GB" b="1" dirty="0"/>
              <a:t>ISOL</a:t>
            </a:r>
            <a:r>
              <a:rPr lang="en-GB" dirty="0"/>
              <a:t> </a:t>
            </a:r>
            <a:r>
              <a:rPr lang="en-US" b="1" dirty="0"/>
              <a:t>meeting</a:t>
            </a:r>
            <a:r>
              <a:rPr lang="en-US" dirty="0"/>
              <a:t>, 01/07/2024</a:t>
            </a:r>
            <a:endParaRPr lang="en-GB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7ED062D-B38C-523F-9F0D-A1AC5DE6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548" y="6386194"/>
            <a:ext cx="523875" cy="2743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F4C9F40-B079-4B71-A627-7266DFEA7F03}" type="slidenum">
              <a:rPr lang="en-GB" sz="12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321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cience Project 16x9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411201_TF02922647_Win32" id="{A30DC41E-7425-431E-A12B-B572DBF6642A}" vid="{DA0701B9-165F-4267-9167-3F13CEF3D2E4}"/>
    </a:ext>
  </a:extLst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tf02922647_win32</Template>
  <TotalTime>4517</TotalTime>
  <Words>327</Words>
  <Application>Microsoft Office PowerPoint</Application>
  <PresentationFormat>Widescreen</PresentationFormat>
  <Paragraphs>48</Paragraphs>
  <Slides>7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Science Project 16x9</vt:lpstr>
      <vt:lpstr>HISOL_NEXT</vt:lpstr>
      <vt:lpstr>General notes</vt:lpstr>
      <vt:lpstr>General notes</vt:lpstr>
      <vt:lpstr>WP1: targets</vt:lpstr>
      <vt:lpstr>WP2: ion sources</vt:lpstr>
      <vt:lpstr>WP3: auxiliary components</vt:lpstr>
      <vt:lpstr>MANY 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 Title</dc:title>
  <dc:creator>Michele Ballan</dc:creator>
  <cp:lastModifiedBy>Mattia Manzolaro</cp:lastModifiedBy>
  <cp:revision>37</cp:revision>
  <cp:lastPrinted>2022-08-24T12:43:59Z</cp:lastPrinted>
  <dcterms:created xsi:type="dcterms:W3CDTF">2022-06-02T09:29:47Z</dcterms:created>
  <dcterms:modified xsi:type="dcterms:W3CDTF">2024-06-30T20:59:44Z</dcterms:modified>
</cp:coreProperties>
</file>