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40" r:id="rId3"/>
    <p:sldId id="299" r:id="rId4"/>
    <p:sldId id="327" r:id="rId5"/>
    <p:sldId id="322" r:id="rId6"/>
    <p:sldId id="326" r:id="rId7"/>
    <p:sldId id="341" r:id="rId8"/>
    <p:sldId id="342" r:id="rId9"/>
    <p:sldId id="303" r:id="rId10"/>
    <p:sldId id="343" r:id="rId11"/>
    <p:sldId id="301" r:id="rId12"/>
    <p:sldId id="347" r:id="rId13"/>
    <p:sldId id="321" r:id="rId14"/>
    <p:sldId id="344" r:id="rId15"/>
    <p:sldId id="346" r:id="rId16"/>
    <p:sldId id="345" r:id="rId17"/>
    <p:sldId id="348" r:id="rId18"/>
    <p:sldId id="349" r:id="rId19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00"/>
    <a:srgbClr val="33CC33"/>
    <a:srgbClr val="FFFFFF"/>
    <a:srgbClr val="072C62"/>
    <a:srgbClr val="FFFF99"/>
    <a:srgbClr val="E0EBF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FFE76-4281-BB1B-0FDC-4202BEC0A660}" v="1" dt="2024-06-28T15:11:34.555"/>
    <p1510:client id="{EA3A8B27-8D22-47AA-9D88-9B0BA1D9F055}" v="199" dt="2024-06-28T15:03:04.129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83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Cartel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Cartel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_141_ACA2EDB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_158_EB6A98B9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59_DCAA2C4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Temperature against</a:t>
            </a:r>
            <a:r>
              <a:rPr lang="it-IT" baseline="0"/>
              <a:t> anode drain current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Foglio2!$D$3</c:f>
              <c:strCache>
                <c:ptCount val="1"/>
                <c:pt idx="0">
                  <c:v>0 V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FFC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(Foglio2!$B$3,Foglio2!$B$6,Foglio2!$B$9)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(Foglio2!$M$3,Foglio2!$M$6,Foglio2!$M$9)</c:f>
              <c:numCache>
                <c:formatCode>0</c:formatCode>
                <c:ptCount val="3"/>
                <c:pt idx="0">
                  <c:v>32</c:v>
                </c:pt>
                <c:pt idx="1">
                  <c:v>47</c:v>
                </c:pt>
                <c:pt idx="2">
                  <c:v>67.666666666666671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F68-4E1C-B3E3-653AAEF98126}"/>
            </c:ext>
          </c:extLst>
        </c:ser>
        <c:ser>
          <c:idx val="1"/>
          <c:order val="1"/>
          <c:tx>
            <c:strRef>
              <c:f>Foglio2!$D$4</c:f>
              <c:strCache>
                <c:ptCount val="1"/>
                <c:pt idx="0">
                  <c:v>20 V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(Foglio2!$B$4,Foglio2!$B$7,Foglio2!$B$10)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(Foglio2!$M$4,Foglio2!$M$7,Foglio2!$M$10)</c:f>
              <c:numCache>
                <c:formatCode>0</c:formatCode>
                <c:ptCount val="3"/>
                <c:pt idx="0">
                  <c:v>29.333333333333332</c:v>
                </c:pt>
                <c:pt idx="1">
                  <c:v>43.666666666666664</c:v>
                </c:pt>
                <c:pt idx="2">
                  <c:v>68.666666666666671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F68-4E1C-B3E3-653AAEF98126}"/>
            </c:ext>
          </c:extLst>
        </c:ser>
        <c:ser>
          <c:idx val="2"/>
          <c:order val="2"/>
          <c:tx>
            <c:strRef>
              <c:f>Foglio2!$D$5</c:f>
              <c:strCache>
                <c:ptCount val="1"/>
                <c:pt idx="0">
                  <c:v>50 V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92D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(Foglio2!$B$5,Foglio2!$B$8,Foglio2!$B$11)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(Foglio2!$M$5,Foglio2!$M$8,Foglio2!$M$11)</c:f>
              <c:numCache>
                <c:formatCode>0</c:formatCode>
                <c:ptCount val="3"/>
                <c:pt idx="0">
                  <c:v>29</c:v>
                </c:pt>
                <c:pt idx="1">
                  <c:v>43</c:v>
                </c:pt>
                <c:pt idx="2">
                  <c:v>67.333333333333329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F68-4E1C-B3E3-653AAEF98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874879"/>
        <c:axId val="784876799"/>
      </c:scatterChart>
      <c:valAx>
        <c:axId val="7848748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Lateral surface temperature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4876799"/>
        <c:crosses val="autoZero"/>
        <c:crossBetween val="midCat"/>
      </c:valAx>
      <c:valAx>
        <c:axId val="784876799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 err="1">
                    <a:solidFill>
                      <a:srgbClr val="FF0000"/>
                    </a:solidFill>
                  </a:rPr>
                  <a:t>Anode</a:t>
                </a:r>
                <a:r>
                  <a:rPr lang="it-IT"/>
                  <a:t> drain </a:t>
                </a:r>
                <a:r>
                  <a:rPr lang="it-IT" err="1"/>
                  <a:t>current</a:t>
                </a:r>
                <a:r>
                  <a:rPr lang="it-IT"/>
                  <a:t> [</a:t>
                </a:r>
                <a:r>
                  <a:rPr lang="it-IT" err="1"/>
                  <a:t>mA</a:t>
                </a:r>
                <a:r>
                  <a:rPr lang="it-IT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48748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Temperature </a:t>
            </a:r>
            <a:r>
              <a:rPr lang="it-IT" err="1"/>
              <a:t>against</a:t>
            </a:r>
            <a:r>
              <a:rPr lang="it-IT" baseline="0"/>
              <a:t> probe drain </a:t>
            </a:r>
            <a:r>
              <a:rPr lang="it-IT" baseline="0" err="1"/>
              <a:t>current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Foglio2!$D$3</c:f>
              <c:strCache>
                <c:ptCount val="1"/>
                <c:pt idx="0">
                  <c:v>0 V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FFC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(Foglio2!$B$3,Foglio2!$B$6,Foglio2!$B$9)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(Foglio2!$I$3,Foglio2!$I$6,Foglio2!$I$9)</c:f>
              <c:numCache>
                <c:formatCode>0</c:formatCode>
                <c:ptCount val="3"/>
                <c:pt idx="0">
                  <c:v>7.666666666666667</c:v>
                </c:pt>
                <c:pt idx="1">
                  <c:v>11</c:v>
                </c:pt>
                <c:pt idx="2">
                  <c:v>18.333333333333332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50-456F-812E-7E97FDBE04CE}"/>
            </c:ext>
          </c:extLst>
        </c:ser>
        <c:ser>
          <c:idx val="1"/>
          <c:order val="1"/>
          <c:tx>
            <c:strRef>
              <c:f>Foglio2!$D$4</c:f>
              <c:strCache>
                <c:ptCount val="1"/>
                <c:pt idx="0">
                  <c:v>20 V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(Foglio2!$B$4,Foglio2!$B$7,Foglio2!$B$10)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(Foglio2!$I$4,Foglio2!$I$7,Foglio2!$I$10)</c:f>
              <c:numCache>
                <c:formatCode>0</c:formatCode>
                <c:ptCount val="3"/>
                <c:pt idx="0">
                  <c:v>10.333333333333334</c:v>
                </c:pt>
                <c:pt idx="1">
                  <c:v>15</c:v>
                </c:pt>
                <c:pt idx="2">
                  <c:v>20.666666666666668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450-456F-812E-7E97FDBE04CE}"/>
            </c:ext>
          </c:extLst>
        </c:ser>
        <c:ser>
          <c:idx val="2"/>
          <c:order val="2"/>
          <c:tx>
            <c:strRef>
              <c:f>Foglio2!$D$5</c:f>
              <c:strCache>
                <c:ptCount val="1"/>
                <c:pt idx="0">
                  <c:v>50 V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92D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(Foglio2!$B$5,Foglio2!$B$8,Foglio2!$B$11)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(Foglio2!$I$5,Foglio2!$I$8,Foglio2!$I$11)</c:f>
              <c:numCache>
                <c:formatCode>0</c:formatCode>
                <c:ptCount val="3"/>
                <c:pt idx="0">
                  <c:v>11</c:v>
                </c:pt>
                <c:pt idx="1">
                  <c:v>16.333333333333332</c:v>
                </c:pt>
                <c:pt idx="2">
                  <c:v>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450-456F-812E-7E97FDBE04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874879"/>
        <c:axId val="784876799"/>
      </c:scatterChart>
      <c:valAx>
        <c:axId val="7848748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Lateral surface temperature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4876799"/>
        <c:crosses val="autoZero"/>
        <c:crossBetween val="midCat"/>
      </c:valAx>
      <c:valAx>
        <c:axId val="78487679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>
                    <a:solidFill>
                      <a:srgbClr val="FF0000"/>
                    </a:solidFill>
                  </a:rPr>
                  <a:t>Probe</a:t>
                </a:r>
                <a:r>
                  <a:rPr lang="it-IT"/>
                  <a:t> drain </a:t>
                </a:r>
                <a:r>
                  <a:rPr lang="it-IT" err="1"/>
                  <a:t>current</a:t>
                </a:r>
                <a:r>
                  <a:rPr lang="it-IT"/>
                  <a:t> [</a:t>
                </a:r>
                <a:r>
                  <a:rPr lang="it-IT" err="1"/>
                  <a:t>mA</a:t>
                </a:r>
                <a:r>
                  <a:rPr lang="it-IT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48748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Temperature against</a:t>
            </a:r>
            <a:r>
              <a:rPr lang="it-IT" baseline="0"/>
              <a:t> total drain current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Foglio2!$D$3</c:f>
              <c:strCache>
                <c:ptCount val="1"/>
                <c:pt idx="0">
                  <c:v>0 V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FFC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(Foglio2!$B$3,Foglio2!$B$6,Foglio2!$B$9)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(Foglio2!$Q$3,Foglio2!$Q$6,Foglio2!$Q$9)</c:f>
              <c:numCache>
                <c:formatCode>0</c:formatCode>
                <c:ptCount val="3"/>
                <c:pt idx="0">
                  <c:v>39.666666666666664</c:v>
                </c:pt>
                <c:pt idx="1">
                  <c:v>58</c:v>
                </c:pt>
                <c:pt idx="2">
                  <c:v>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D73-44BD-8BC0-ACF76E34E931}"/>
            </c:ext>
          </c:extLst>
        </c:ser>
        <c:ser>
          <c:idx val="1"/>
          <c:order val="1"/>
          <c:tx>
            <c:strRef>
              <c:f>Foglio2!$D$4</c:f>
              <c:strCache>
                <c:ptCount val="1"/>
                <c:pt idx="0">
                  <c:v>20 V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(Foglio2!$B$4,Foglio2!$B$7,Foglio2!$B$10)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(Foglio2!$Q$4,Foglio2!$Q$7,Foglio2!$Q$10)</c:f>
              <c:numCache>
                <c:formatCode>0</c:formatCode>
                <c:ptCount val="3"/>
                <c:pt idx="0">
                  <c:v>39.666666666666664</c:v>
                </c:pt>
                <c:pt idx="1">
                  <c:v>58.666666666666664</c:v>
                </c:pt>
                <c:pt idx="2">
                  <c:v>89.333333333333329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D73-44BD-8BC0-ACF76E34E931}"/>
            </c:ext>
          </c:extLst>
        </c:ser>
        <c:ser>
          <c:idx val="2"/>
          <c:order val="2"/>
          <c:tx>
            <c:strRef>
              <c:f>Foglio2!$D$5</c:f>
              <c:strCache>
                <c:ptCount val="1"/>
                <c:pt idx="0">
                  <c:v>50 V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92D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(Foglio2!$B$5,Foglio2!$B$8,Foglio2!$B$11)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(Foglio2!$Q$5,Foglio2!$Q$8,Foglio2!$Q$11)</c:f>
              <c:numCache>
                <c:formatCode>0</c:formatCode>
                <c:ptCount val="3"/>
                <c:pt idx="0">
                  <c:v>40</c:v>
                </c:pt>
                <c:pt idx="1">
                  <c:v>59.333333333333336</c:v>
                </c:pt>
                <c:pt idx="2">
                  <c:v>91.333333333333329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D73-44BD-8BC0-ACF76E34E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874879"/>
        <c:axId val="784876799"/>
      </c:scatterChart>
      <c:valAx>
        <c:axId val="7848748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Lateral surface temperature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4876799"/>
        <c:crosses val="autoZero"/>
        <c:crossBetween val="midCat"/>
      </c:valAx>
      <c:valAx>
        <c:axId val="784876799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Total drain current [mA]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48748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it-IT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Temperature against rateo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Foglio2!$D$3</c:f>
              <c:strCache>
                <c:ptCount val="1"/>
                <c:pt idx="0">
                  <c:v>0 V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FFC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(Foglio2!$B$3,Foglio2!$B$6,Foglio2!$B$9)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(Foglio2!$R$3,Foglio2!$R$6,Foglio2!$R$9)</c:f>
              <c:numCache>
                <c:formatCode>0.0</c:formatCode>
                <c:ptCount val="3"/>
                <c:pt idx="0">
                  <c:v>19.327731092436977</c:v>
                </c:pt>
                <c:pt idx="1">
                  <c:v>18.96551724137931</c:v>
                </c:pt>
                <c:pt idx="2">
                  <c:v>21.31782945736434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F2-48C7-B8C4-E86D40459652}"/>
            </c:ext>
          </c:extLst>
        </c:ser>
        <c:ser>
          <c:idx val="1"/>
          <c:order val="1"/>
          <c:tx>
            <c:strRef>
              <c:f>Foglio2!$D$4</c:f>
              <c:strCache>
                <c:ptCount val="1"/>
                <c:pt idx="0">
                  <c:v>20 V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(Foglio2!$B$4,Foglio2!$B$7,Foglio2!$B$10)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(Foglio2!$R$4,Foglio2!$R$7,Foglio2!$R$10)</c:f>
              <c:numCache>
                <c:formatCode>0.0</c:formatCode>
                <c:ptCount val="3"/>
                <c:pt idx="0">
                  <c:v>26.050420168067234</c:v>
                </c:pt>
                <c:pt idx="1">
                  <c:v>25.56818181818182</c:v>
                </c:pt>
                <c:pt idx="2">
                  <c:v>23.134328358208961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F2-48C7-B8C4-E86D40459652}"/>
            </c:ext>
          </c:extLst>
        </c:ser>
        <c:ser>
          <c:idx val="2"/>
          <c:order val="2"/>
          <c:tx>
            <c:strRef>
              <c:f>Foglio2!$D$5</c:f>
              <c:strCache>
                <c:ptCount val="1"/>
                <c:pt idx="0">
                  <c:v>50 V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92D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(Foglio2!$B$5,Foglio2!$B$8,Foglio2!$B$11)</c:f>
              <c:numCache>
                <c:formatCode>0</c:formatCode>
                <c:ptCount val="3"/>
                <c:pt idx="0">
                  <c:v>1898.6666666666667</c:v>
                </c:pt>
                <c:pt idx="1">
                  <c:v>1928.6666666666667</c:v>
                </c:pt>
                <c:pt idx="2">
                  <c:v>1962</c:v>
                </c:pt>
              </c:numCache>
            </c:numRef>
          </c:xVal>
          <c:yVal>
            <c:numRef>
              <c:f>(Foglio2!$R$5,Foglio2!$R$8,Foglio2!$R$11)</c:f>
              <c:numCache>
                <c:formatCode>0.0</c:formatCode>
                <c:ptCount val="3"/>
                <c:pt idx="0">
                  <c:v>27.5</c:v>
                </c:pt>
                <c:pt idx="1">
                  <c:v>27.528089887640448</c:v>
                </c:pt>
                <c:pt idx="2">
                  <c:v>26.277372262773724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1F2-48C7-B8C4-E86D404596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874879"/>
        <c:axId val="784876799"/>
      </c:scatterChart>
      <c:valAx>
        <c:axId val="7848748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Lateral surface temperature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4876799"/>
        <c:crosses val="autoZero"/>
        <c:crossBetween val="midCat"/>
      </c:valAx>
      <c:valAx>
        <c:axId val="784876799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Rateo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48748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it-I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Anode-cathode distance estimation against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Foglio1!$G$3:$G$7</c:f>
              <c:strCache>
                <c:ptCount val="5"/>
                <c:pt idx="0">
                  <c:v>0</c:v>
                </c:pt>
                <c:pt idx="1">
                  <c:v>0.5</c:v>
                </c:pt>
                <c:pt idx="2">
                  <c:v>2.5</c:v>
                </c:pt>
                <c:pt idx="3">
                  <c:v>5</c:v>
                </c:pt>
                <c:pt idx="4">
                  <c:v>10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92D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Foglio1!$G$3:$G$7</c:f>
              <c:numCache>
                <c:formatCode>General</c:formatCode>
                <c:ptCount val="5"/>
                <c:pt idx="0">
                  <c:v>0</c:v>
                </c:pt>
                <c:pt idx="1">
                  <c:v>0.5</c:v>
                </c:pt>
                <c:pt idx="2">
                  <c:v>2.5</c:v>
                </c:pt>
                <c:pt idx="3">
                  <c:v>5</c:v>
                </c:pt>
                <c:pt idx="4">
                  <c:v>10</c:v>
                </c:pt>
              </c:numCache>
            </c:numRef>
          </c:xVal>
          <c:yVal>
            <c:numRef>
              <c:f>Foglio1!$H$3:$H$7</c:f>
              <c:numCache>
                <c:formatCode>General</c:formatCode>
                <c:ptCount val="5"/>
                <c:pt idx="0">
                  <c:v>1.1100000000000001</c:v>
                </c:pt>
                <c:pt idx="1">
                  <c:v>0.93</c:v>
                </c:pt>
                <c:pt idx="2">
                  <c:v>0.93</c:v>
                </c:pt>
                <c:pt idx="3">
                  <c:v>0.92</c:v>
                </c:pt>
                <c:pt idx="4">
                  <c:v>0.97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102-4B6C-9EF7-A2DD256D0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5806703"/>
        <c:axId val="265807183"/>
      </c:scatterChart>
      <c:valAx>
        <c:axId val="2658067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time [h]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65807183"/>
        <c:crosses val="autoZero"/>
        <c:crossBetween val="midCat"/>
        <c:majorUnit val="1"/>
        <c:minorUnit val="0.1"/>
      </c:valAx>
      <c:valAx>
        <c:axId val="265807183"/>
        <c:scaling>
          <c:orientation val="minMax"/>
          <c:min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Anode-cathode distance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658067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C2D387-A53F-4A34-B950-AFB80003E057}" type="datetime1">
              <a:rPr lang="en-GB" smtClean="0"/>
              <a:t>28/06/2024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E4C80B-8910-445E-8D30-7A590951118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05229-22C5-4E60-9FC5-B96707D13270}" type="datetime1">
              <a:rPr lang="en-GB" smtClean="0"/>
              <a:pPr/>
              <a:t>28/06/2024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81F1E7-4EFD-4BFF-B438-FCD52FD36B17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30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306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744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66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45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794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1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712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037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35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816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35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5947958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8C541609-4363-05FE-E5CB-7275EE2B7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9305" r="26165" b="27730"/>
          <a:stretch/>
        </p:blipFill>
        <p:spPr>
          <a:xfrm>
            <a:off x="7126941" y="0"/>
            <a:ext cx="5065058" cy="3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5F9BB9-5C16-32CF-0CC3-A4D94D08F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72" r="757" b="4772"/>
          <a:stretch/>
        </p:blipFill>
        <p:spPr>
          <a:xfrm>
            <a:off x="0" y="5998361"/>
            <a:ext cx="1699369" cy="8596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88B6D94-86DD-B1A6-859C-433F7CB1DD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32" y="6027672"/>
            <a:ext cx="2002867" cy="7887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888FE74-9A8D-5B66-C87A-77F140AEE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4984" t="8864" r="7744" b="10148"/>
          <a:stretch/>
        </p:blipFill>
        <p:spPr>
          <a:xfrm>
            <a:off x="0" y="-8238"/>
            <a:ext cx="4609378" cy="3083478"/>
          </a:xfrm>
          <a:prstGeom prst="rect">
            <a:avLst/>
          </a:prstGeom>
        </p:spPr>
      </p:pic>
      <p:pic>
        <p:nvPicPr>
          <p:cNvPr id="18" name="Immagine 12" descr="Immagine che contiene interni, ingombro&#10;&#10;Descrizione generata automaticamente">
            <a:extLst>
              <a:ext uri="{FF2B5EF4-FFF2-40B4-BE49-F238E27FC236}">
                <a16:creationId xmlns:a16="http://schemas.microsoft.com/office/drawing/2014/main" id="{37DDB17E-A878-D120-F36D-E9660095F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15731" t="18127" r="29342" b="30336"/>
          <a:stretch/>
        </p:blipFill>
        <p:spPr>
          <a:xfrm>
            <a:off x="7739743" y="-8389"/>
            <a:ext cx="4452256" cy="3101994"/>
          </a:xfrm>
          <a:prstGeom prst="rect">
            <a:avLst/>
          </a:prstGeom>
          <a:ln w="28575"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530FDBB-EA01-61FB-8188-43684817F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4577" r="5836"/>
          <a:stretch/>
        </p:blipFill>
        <p:spPr>
          <a:xfrm>
            <a:off x="3508679" y="-8238"/>
            <a:ext cx="5311059" cy="3091716"/>
          </a:xfrm>
          <a:prstGeom prst="parallelogram">
            <a:avLst/>
          </a:prstGeom>
          <a:effectLst/>
        </p:spPr>
      </p:pic>
      <p:sp>
        <p:nvSpPr>
          <p:cNvPr id="7" name="Rectangle 6"/>
          <p:cNvSpPr/>
          <p:nvPr/>
        </p:nvSpPr>
        <p:spPr bwMode="ltGray">
          <a:xfrm>
            <a:off x="0" y="2681714"/>
            <a:ext cx="12192000" cy="145888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106" y="4975167"/>
            <a:ext cx="10972800" cy="457200"/>
          </a:xfrm>
        </p:spPr>
        <p:txBody>
          <a:bodyPr rtlCol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5106" y="3429000"/>
            <a:ext cx="10972800" cy="1263534"/>
          </a:xfrm>
        </p:spPr>
        <p:txBody>
          <a:bodyPr rtlCol="0" anchor="ctr">
            <a:normAutofit/>
          </a:bodyPr>
          <a:lstStyle>
            <a:lvl1pPr algn="l">
              <a:defRPr sz="5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824B2-9657-43FC-816C-B7DF6BDC0E87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155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4D6EBB-F5CB-4CB3-8BEB-123982C1F338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264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rtlCol="0"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5F4C9F40-B079-4B71-A627-7266DFEA7F03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 rtlCol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GB"/>
              <a:t> – </a:t>
            </a:r>
            <a:r>
              <a:rPr lang="en-US"/>
              <a:t>Project Proposal for INFN CSN5 Experiment 2022</a:t>
            </a:r>
            <a:endParaRPr lang="en-GB"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>
          <a:xfrm>
            <a:off x="9814702" y="6385834"/>
            <a:ext cx="1135524" cy="275040"/>
          </a:xfrm>
        </p:spPr>
        <p:txBody>
          <a:bodyPr rtlCol="0"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E17EA136-06AD-45B3-9670-6785981F0695}" type="datetime1">
              <a:rPr lang="en-GB" smtClean="0"/>
              <a:t>28/06/2024</a:t>
            </a:fld>
            <a:endParaRPr lang="en-GB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3C443AE-7600-9339-AFD1-DCDAB5156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635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rtlCol="0" anchor="b">
            <a:normAutofit/>
          </a:bodyPr>
          <a:lstStyle>
            <a:lvl1pPr>
              <a:defRPr sz="5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06AB77-8BC5-5F50-5201-698B39DBE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2B84F8-E32D-4B84-8B48-7D9F81752594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7238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ACA135-D48D-4116-91F7-BC7B6B12CB12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C16B96-9DE2-4A77-B745-F84BA7A887E0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08A4B-8269-479D-A256-05FDC5940700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5F4C9F40-B079-4B71-A627-7266DFEA7F03}" type="slidenum">
              <a:rPr lang="en-GB" noProof="0" smtClean="0"/>
              <a:pPr rtl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HISOL – Project Proposal for INFN CSN5 Experiment 2022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E635F521-66B8-43D0-A3E3-1CF24D49277A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45010"/>
            <a:ext cx="12192000" cy="876377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>
                <a:solidFill>
                  <a:schemeClr val="bg2"/>
                </a:solidFill>
              </a:rPr>
              <a:t>	H</a:t>
            </a:r>
            <a:r>
              <a:rPr lang="en-GB"/>
              <a:t>ISOL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35667"/>
            <a:ext cx="12192000" cy="457200"/>
          </a:xfrm>
        </p:spPr>
        <p:txBody>
          <a:bodyPr rtlCol="0"/>
          <a:lstStyle/>
          <a:p>
            <a:pPr rtl="0"/>
            <a:r>
              <a:rPr lang="en-US" sz="2500" b="1">
                <a:solidFill>
                  <a:schemeClr val="accent1"/>
                </a:solidFill>
              </a:rPr>
              <a:t>	H</a:t>
            </a:r>
            <a:r>
              <a:rPr lang="en-US" sz="2500">
                <a:solidFill>
                  <a:schemeClr val="bg1"/>
                </a:solidFill>
              </a:rPr>
              <a:t>igh performance </a:t>
            </a:r>
            <a:r>
              <a:rPr lang="en-US" sz="2500" b="1">
                <a:solidFill>
                  <a:schemeClr val="accent1"/>
                </a:solidFill>
              </a:rPr>
              <a:t>ISOL</a:t>
            </a:r>
            <a:r>
              <a:rPr lang="en-US" sz="250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500">
                <a:solidFill>
                  <a:schemeClr val="bg1"/>
                </a:solidFill>
              </a:rPr>
              <a:t>systems for the production of radioactive ion beams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34D79D-833E-283D-FDC6-402CD7245482}"/>
              </a:ext>
            </a:extLst>
          </p:cNvPr>
          <p:cNvSpPr txBox="1"/>
          <p:nvPr/>
        </p:nvSpPr>
        <p:spPr>
          <a:xfrm>
            <a:off x="0" y="220187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CSNV </a:t>
            </a:r>
            <a:r>
              <a:rPr lang="en-US" sz="2400" i="1" kern="0">
                <a:solidFill>
                  <a:schemeClr val="bg1"/>
                </a:solidFill>
              </a:rPr>
              <a:t>Experiment</a:t>
            </a: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4140345"/>
            <a:ext cx="12192000" cy="116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en-US" sz="600" b="1"/>
              <a:t> </a:t>
            </a:r>
          </a:p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Work package 2</a:t>
            </a:r>
          </a:p>
          <a:p>
            <a:pPr algn="ctr"/>
            <a:endParaRPr lang="en-US" sz="800" b="1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2400" b="1">
                <a:latin typeface="+mj-lt"/>
              </a:rPr>
              <a:t>Thermionic emission tests on LPBF FEBIAD ion source components </a:t>
            </a:r>
            <a:endParaRPr lang="en-US" sz="800"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08FB43-D587-50AC-7A0B-E68360253D30}"/>
              </a:ext>
            </a:extLst>
          </p:cNvPr>
          <p:cNvSpPr txBox="1"/>
          <p:nvPr/>
        </p:nvSpPr>
        <p:spPr>
          <a:xfrm>
            <a:off x="3650427" y="6228784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</a:t>
            </a:r>
            <a:r>
              <a:rPr lang="en-US" baseline="30000"/>
              <a:t>st</a:t>
            </a:r>
            <a:r>
              <a:rPr lang="en-US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B363DA1-91D4-78F8-DDE9-E19B601D4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40" y="1332154"/>
            <a:ext cx="10471520" cy="51912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6A88C17-5362-B503-4841-D38DF5DA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Optical </a:t>
            </a:r>
            <a:r>
              <a:rPr lang="it-IT" err="1"/>
              <a:t>profilometer</a:t>
            </a:r>
            <a:r>
              <a:rPr lang="it-IT"/>
              <a:t> </a:t>
            </a:r>
            <a:r>
              <a:rPr lang="it-IT" err="1"/>
              <a:t>surface</a:t>
            </a:r>
            <a:r>
              <a:rPr lang="it-IT"/>
              <a:t> </a:t>
            </a:r>
            <a:r>
              <a:rPr lang="it-IT" err="1"/>
              <a:t>finishing</a:t>
            </a:r>
            <a:r>
              <a:rPr lang="it-IT"/>
              <a:t> </a:t>
            </a:r>
            <a:r>
              <a:rPr lang="it-IT" err="1"/>
              <a:t>analysis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4DDDA3-8B43-5D47-8D80-D353A099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0C2E865-10D3-4730-2E1C-C8C18F2DDA17}"/>
              </a:ext>
            </a:extLst>
          </p:cNvPr>
          <p:cNvSpPr txBox="1"/>
          <p:nvPr/>
        </p:nvSpPr>
        <p:spPr>
          <a:xfrm>
            <a:off x="1353026" y="2124075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AM </a:t>
            </a:r>
            <a:r>
              <a:rPr lang="it-IT" err="1"/>
              <a:t>conventional</a:t>
            </a:r>
            <a:endParaRPr lang="it-IT"/>
          </a:p>
          <a:p>
            <a:pPr algn="ctr"/>
            <a:r>
              <a:rPr lang="it-IT" err="1"/>
              <a:t>anode</a:t>
            </a:r>
            <a:r>
              <a:rPr lang="it-IT"/>
              <a:t> </a:t>
            </a:r>
            <a:r>
              <a:rPr lang="it-IT" err="1"/>
              <a:t>grid</a:t>
            </a:r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85B5739-F983-C54D-96FE-98534086F463}"/>
              </a:ext>
            </a:extLst>
          </p:cNvPr>
          <p:cNvCxnSpPr>
            <a:cxnSpLocks/>
          </p:cNvCxnSpPr>
          <p:nvPr/>
        </p:nvCxnSpPr>
        <p:spPr>
          <a:xfrm>
            <a:off x="3312889" y="2447241"/>
            <a:ext cx="1249586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71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2595FFE4-FC59-1483-D5AE-7E4E2B3ED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Assembly 1:</a:t>
            </a:r>
            <a:br>
              <a:rPr lang="it-IT"/>
            </a:br>
            <a:r>
              <a:rPr lang="it-IT"/>
              <a:t>AM </a:t>
            </a:r>
            <a:r>
              <a:rPr lang="it-IT" err="1"/>
              <a:t>anode</a:t>
            </a:r>
            <a:r>
              <a:rPr lang="it-IT"/>
              <a:t> </a:t>
            </a:r>
            <a:r>
              <a:rPr lang="it-IT" err="1"/>
              <a:t>conventional</a:t>
            </a:r>
            <a:r>
              <a:rPr lang="it-IT"/>
              <a:t> – STD </a:t>
            </a:r>
            <a:r>
              <a:rPr lang="it-IT" err="1"/>
              <a:t>cathode</a:t>
            </a:r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861DCC-E675-36B1-2096-6C3A58CA2D3D}"/>
              </a:ext>
            </a:extLst>
          </p:cNvPr>
          <p:cNvSpPr txBox="1"/>
          <p:nvPr/>
        </p:nvSpPr>
        <p:spPr>
          <a:xfrm>
            <a:off x="358548" y="1504950"/>
            <a:ext cx="11182870" cy="4447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it-IT"/>
              <a:t>The </a:t>
            </a:r>
            <a:r>
              <a:rPr lang="it-IT" b="1"/>
              <a:t>key </a:t>
            </a:r>
            <a:r>
              <a:rPr lang="it-IT" b="1" err="1"/>
              <a:t>dimensions</a:t>
            </a:r>
            <a:r>
              <a:rPr lang="it-IT" b="1"/>
              <a:t> </a:t>
            </a:r>
            <a:r>
              <a:rPr lang="it-IT" err="1"/>
              <a:t>were</a:t>
            </a:r>
            <a:r>
              <a:rPr lang="it-IT"/>
              <a:t> </a:t>
            </a:r>
            <a:r>
              <a:rPr lang="it-IT" err="1"/>
              <a:t>measured</a:t>
            </a:r>
            <a:r>
              <a:rPr lang="it-IT"/>
              <a:t> </a:t>
            </a:r>
            <a:r>
              <a:rPr lang="it-IT" err="1"/>
              <a:t>through</a:t>
            </a:r>
            <a:r>
              <a:rPr lang="it-IT"/>
              <a:t> a </a:t>
            </a:r>
            <a:r>
              <a:rPr lang="it-IT" err="1"/>
              <a:t>depth</a:t>
            </a:r>
            <a:r>
              <a:rPr lang="it-IT"/>
              <a:t> </a:t>
            </a:r>
            <a:r>
              <a:rPr lang="it-IT" err="1"/>
              <a:t>caliper</a:t>
            </a:r>
            <a:r>
              <a:rPr lang="it-IT"/>
              <a:t>: </a:t>
            </a:r>
          </a:p>
          <a:p>
            <a:pPr>
              <a:lnSpc>
                <a:spcPct val="200000"/>
              </a:lnSpc>
            </a:pPr>
            <a:r>
              <a:rPr lang="it-IT" err="1"/>
              <a:t>Anode</a:t>
            </a:r>
            <a:r>
              <a:rPr lang="it-IT"/>
              <a:t> – </a:t>
            </a:r>
            <a:r>
              <a:rPr lang="it-IT" err="1"/>
              <a:t>cathode</a:t>
            </a:r>
            <a:r>
              <a:rPr lang="it-IT"/>
              <a:t> </a:t>
            </a:r>
            <a:r>
              <a:rPr lang="it-IT" err="1"/>
              <a:t>distance</a:t>
            </a:r>
            <a:r>
              <a:rPr lang="it-IT"/>
              <a:t> = </a:t>
            </a:r>
            <a:r>
              <a:rPr lang="it-IT" b="1"/>
              <a:t>1.16 mm</a:t>
            </a:r>
          </a:p>
          <a:p>
            <a:pPr>
              <a:lnSpc>
                <a:spcPct val="200000"/>
              </a:lnSpc>
            </a:pPr>
            <a:r>
              <a:rPr lang="it-IT" err="1"/>
              <a:t>Anode</a:t>
            </a:r>
            <a:r>
              <a:rPr lang="it-IT"/>
              <a:t> – Probe </a:t>
            </a:r>
            <a:r>
              <a:rPr lang="it-IT" err="1"/>
              <a:t>distance</a:t>
            </a:r>
            <a:r>
              <a:rPr lang="it-IT"/>
              <a:t> = 1.34 mm</a:t>
            </a:r>
          </a:p>
          <a:p>
            <a:pPr>
              <a:lnSpc>
                <a:spcPct val="200000"/>
              </a:lnSpc>
            </a:pPr>
            <a:endParaRPr lang="it-IT"/>
          </a:p>
          <a:p>
            <a:pPr>
              <a:lnSpc>
                <a:spcPct val="200000"/>
              </a:lnSpc>
            </a:pPr>
            <a:r>
              <a:rPr lang="it-IT"/>
              <a:t>The </a:t>
            </a:r>
            <a:r>
              <a:rPr lang="it-IT" b="1" err="1"/>
              <a:t>thermionic</a:t>
            </a:r>
            <a:r>
              <a:rPr lang="it-IT" b="1"/>
              <a:t> </a:t>
            </a:r>
            <a:r>
              <a:rPr lang="it-IT" b="1" err="1"/>
              <a:t>emission</a:t>
            </a:r>
            <a:r>
              <a:rPr lang="it-IT" b="1"/>
              <a:t> </a:t>
            </a:r>
            <a:r>
              <a:rPr lang="it-IT" b="1" err="1"/>
              <a:t>measurements</a:t>
            </a:r>
            <a:r>
              <a:rPr lang="it-IT"/>
              <a:t> </a:t>
            </a:r>
            <a:r>
              <a:rPr lang="it-IT" err="1"/>
              <a:t>were</a:t>
            </a:r>
            <a:r>
              <a:rPr lang="it-IT"/>
              <a:t> </a:t>
            </a:r>
            <a:r>
              <a:rPr lang="it-IT" err="1"/>
              <a:t>performed</a:t>
            </a:r>
            <a:r>
              <a:rPr lang="it-IT"/>
              <a:t> </a:t>
            </a:r>
            <a:r>
              <a:rPr lang="it-IT" err="1"/>
              <a:t>according</a:t>
            </a:r>
            <a:r>
              <a:rPr lang="it-IT"/>
              <a:t> to the following </a:t>
            </a:r>
            <a:r>
              <a:rPr lang="it-IT" b="1"/>
              <a:t>procedure</a:t>
            </a:r>
            <a:r>
              <a:rPr lang="it-IT"/>
              <a:t>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/>
              <a:t>Nr. </a:t>
            </a:r>
            <a:r>
              <a:rPr lang="it-IT" b="1"/>
              <a:t>3 line </a:t>
            </a:r>
            <a:r>
              <a:rPr lang="it-IT" b="1" err="1"/>
              <a:t>currents</a:t>
            </a:r>
            <a:r>
              <a:rPr lang="it-IT" b="1"/>
              <a:t> </a:t>
            </a:r>
            <a:r>
              <a:rPr lang="it-IT"/>
              <a:t>(</a:t>
            </a:r>
            <a:r>
              <a:rPr lang="it-IT" err="1"/>
              <a:t>I</a:t>
            </a:r>
            <a:r>
              <a:rPr lang="it-IT" baseline="-25000" err="1"/>
              <a:t>line</a:t>
            </a:r>
            <a:r>
              <a:rPr lang="it-IT"/>
              <a:t>): 390 A,  400 A, 410 A;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/>
              <a:t>The </a:t>
            </a:r>
            <a:r>
              <a:rPr lang="it-IT" b="1" err="1"/>
              <a:t>anode</a:t>
            </a:r>
            <a:r>
              <a:rPr lang="it-IT" b="1"/>
              <a:t> </a:t>
            </a:r>
            <a:r>
              <a:rPr lang="it-IT" b="1" err="1"/>
              <a:t>voltage</a:t>
            </a:r>
            <a:r>
              <a:rPr lang="it-IT" b="1"/>
              <a:t> </a:t>
            </a:r>
            <a:r>
              <a:rPr lang="it-IT"/>
              <a:t>(</a:t>
            </a:r>
            <a:r>
              <a:rPr lang="it-IT" err="1"/>
              <a:t>V</a:t>
            </a:r>
            <a:r>
              <a:rPr lang="it-IT" baseline="-25000" err="1"/>
              <a:t>anode</a:t>
            </a:r>
            <a:r>
              <a:rPr lang="it-IT"/>
              <a:t>) </a:t>
            </a:r>
            <a:r>
              <a:rPr lang="it-IT" err="1"/>
              <a:t>was</a:t>
            </a:r>
            <a:r>
              <a:rPr lang="it-IT"/>
              <a:t> </a:t>
            </a:r>
            <a:r>
              <a:rPr lang="it-IT" b="1" err="1"/>
              <a:t>fixed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b="1"/>
              <a:t>150 V</a:t>
            </a:r>
            <a:r>
              <a:rPr lang="it-IT"/>
              <a:t>;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it-IT"/>
              <a:t>Nr. </a:t>
            </a:r>
            <a:r>
              <a:rPr lang="it-IT" b="1"/>
              <a:t>3 probe </a:t>
            </a:r>
            <a:r>
              <a:rPr lang="it-IT" b="1" err="1"/>
              <a:t>voltages</a:t>
            </a:r>
            <a:r>
              <a:rPr lang="it-IT" b="1"/>
              <a:t> </a:t>
            </a:r>
            <a:r>
              <a:rPr lang="it-IT"/>
              <a:t>(</a:t>
            </a:r>
            <a:r>
              <a:rPr lang="it-IT" err="1"/>
              <a:t>V</a:t>
            </a:r>
            <a:r>
              <a:rPr lang="it-IT" baseline="-25000" err="1"/>
              <a:t>probe</a:t>
            </a:r>
            <a:r>
              <a:rPr lang="it-IT"/>
              <a:t>): 150 V, 170 V, 200 V       </a:t>
            </a:r>
            <a:r>
              <a:rPr lang="it-IT">
                <a:latin typeface="Aptos Narrow" panose="020B0004020202020204" pitchFamily="34" charset="0"/>
                <a:sym typeface="Wingdings" panose="05000000000000000000" pitchFamily="2" charset="2"/>
              </a:rPr>
              <a:t> 	</a:t>
            </a:r>
            <a:r>
              <a:rPr lang="el-GR" b="1">
                <a:latin typeface="Aptos Narrow" panose="020B0004020202020204" pitchFamily="34" charset="0"/>
                <a:sym typeface="Wingdings" panose="05000000000000000000" pitchFamily="2" charset="2"/>
              </a:rPr>
              <a:t>Δ</a:t>
            </a:r>
            <a:r>
              <a:rPr lang="it-IT" b="1">
                <a:latin typeface="Aptos Narrow" panose="020B0004020202020204" pitchFamily="34" charset="0"/>
                <a:sym typeface="Wingdings" panose="05000000000000000000" pitchFamily="2" charset="2"/>
              </a:rPr>
              <a:t>V</a:t>
            </a:r>
            <a:r>
              <a:rPr lang="it-IT" b="1" baseline="-25000">
                <a:latin typeface="Aptos Narrow" panose="020B0004020202020204" pitchFamily="34" charset="0"/>
                <a:sym typeface="Wingdings" panose="05000000000000000000" pitchFamily="2" charset="2"/>
              </a:rPr>
              <a:t>1</a:t>
            </a:r>
            <a:r>
              <a:rPr lang="it-IT" b="1">
                <a:latin typeface="Aptos Narrow" panose="020B0004020202020204" pitchFamily="34" charset="0"/>
                <a:sym typeface="Wingdings" panose="05000000000000000000" pitchFamily="2" charset="2"/>
              </a:rPr>
              <a:t>= 0V</a:t>
            </a:r>
            <a:r>
              <a:rPr lang="it-IT">
                <a:latin typeface="Aptos Narrow" panose="020B0004020202020204" pitchFamily="34" charset="0"/>
                <a:sym typeface="Wingdings" panose="05000000000000000000" pitchFamily="2" charset="2"/>
              </a:rPr>
              <a:t>		</a:t>
            </a:r>
            <a:r>
              <a:rPr lang="el-GR" b="1">
                <a:latin typeface="Aptos Narrow" panose="020B0004020202020204" pitchFamily="34" charset="0"/>
                <a:sym typeface="Wingdings" panose="05000000000000000000" pitchFamily="2" charset="2"/>
              </a:rPr>
              <a:t>Δ</a:t>
            </a:r>
            <a:r>
              <a:rPr lang="it-IT" b="1">
                <a:latin typeface="Aptos Narrow" panose="020B0004020202020204" pitchFamily="34" charset="0"/>
                <a:sym typeface="Wingdings" panose="05000000000000000000" pitchFamily="2" charset="2"/>
              </a:rPr>
              <a:t>V</a:t>
            </a:r>
            <a:r>
              <a:rPr lang="it-IT" b="1" baseline="-25000">
                <a:latin typeface="Aptos Narrow" panose="020B0004020202020204" pitchFamily="34" charset="0"/>
                <a:sym typeface="Wingdings" panose="05000000000000000000" pitchFamily="2" charset="2"/>
              </a:rPr>
              <a:t>2</a:t>
            </a:r>
            <a:r>
              <a:rPr lang="it-IT" b="1">
                <a:latin typeface="Aptos Narrow" panose="020B0004020202020204" pitchFamily="34" charset="0"/>
                <a:sym typeface="Wingdings" panose="05000000000000000000" pitchFamily="2" charset="2"/>
              </a:rPr>
              <a:t>= 20V</a:t>
            </a:r>
            <a:r>
              <a:rPr lang="it-IT">
                <a:latin typeface="Aptos Narrow" panose="020B0004020202020204" pitchFamily="34" charset="0"/>
                <a:sym typeface="Wingdings" panose="05000000000000000000" pitchFamily="2" charset="2"/>
              </a:rPr>
              <a:t>		</a:t>
            </a:r>
            <a:r>
              <a:rPr lang="el-GR" b="1">
                <a:latin typeface="Aptos Narrow" panose="020B0004020202020204" pitchFamily="34" charset="0"/>
                <a:sym typeface="Wingdings" panose="05000000000000000000" pitchFamily="2" charset="2"/>
              </a:rPr>
              <a:t>Δ</a:t>
            </a:r>
            <a:r>
              <a:rPr lang="it-IT" b="1">
                <a:latin typeface="Aptos Narrow" panose="020B0004020202020204" pitchFamily="34" charset="0"/>
                <a:sym typeface="Wingdings" panose="05000000000000000000" pitchFamily="2" charset="2"/>
              </a:rPr>
              <a:t>V</a:t>
            </a:r>
            <a:r>
              <a:rPr lang="it-IT" b="1" baseline="-25000">
                <a:latin typeface="Aptos Narrow" panose="020B0004020202020204" pitchFamily="34" charset="0"/>
                <a:sym typeface="Wingdings" panose="05000000000000000000" pitchFamily="2" charset="2"/>
              </a:rPr>
              <a:t>3</a:t>
            </a:r>
            <a:r>
              <a:rPr lang="it-IT" b="1">
                <a:latin typeface="Aptos Narrow" panose="020B0004020202020204" pitchFamily="34" charset="0"/>
                <a:sym typeface="Wingdings" panose="05000000000000000000" pitchFamily="2" charset="2"/>
              </a:rPr>
              <a:t>= 50V</a:t>
            </a:r>
            <a:endParaRPr lang="it-IT" b="1" baseline="-25000"/>
          </a:p>
        </p:txBody>
      </p:sp>
    </p:spTree>
    <p:extLst>
      <p:ext uri="{BB962C8B-B14F-4D97-AF65-F5344CB8AC3E}">
        <p14:creationId xmlns:p14="http://schemas.microsoft.com/office/powerpoint/2010/main" val="30768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GB"/>
              <a:t>Thermionic emission measurement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12</a:t>
            </a:fld>
            <a:endParaRPr lang="en-GB"/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5A884371-2934-437C-B9A4-E2C0884513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1532516"/>
              </p:ext>
            </p:extLst>
          </p:nvPr>
        </p:nvGraphicFramePr>
        <p:xfrm>
          <a:off x="0" y="1448639"/>
          <a:ext cx="6120000" cy="4780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EC2ADA2-9EE7-46D9-AC03-0C775AA3BE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06990"/>
              </p:ext>
            </p:extLst>
          </p:nvPr>
        </p:nvGraphicFramePr>
        <p:xfrm>
          <a:off x="6072000" y="1448639"/>
          <a:ext cx="6120000" cy="4780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320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GB"/>
              <a:t>Thermionic emission measurement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13</a:t>
            </a:fld>
            <a:endParaRPr lang="en-GB"/>
          </a:p>
        </p:txBody>
      </p:sp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D45D485D-C9AD-40BC-9C97-135453694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057330"/>
              </p:ext>
            </p:extLst>
          </p:nvPr>
        </p:nvGraphicFramePr>
        <p:xfrm>
          <a:off x="1066800" y="1605484"/>
          <a:ext cx="7296711" cy="4780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1B5DA57-867A-037B-A2AF-2E5150A723F2}"/>
              </a:ext>
            </a:extLst>
          </p:cNvPr>
          <p:cNvSpPr txBox="1"/>
          <p:nvPr/>
        </p:nvSpPr>
        <p:spPr>
          <a:xfrm>
            <a:off x="8844051" y="3397133"/>
            <a:ext cx="2206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/>
              <a:t>Total drain </a:t>
            </a:r>
            <a:r>
              <a:rPr lang="it-IT" b="1" err="1"/>
              <a:t>current</a:t>
            </a:r>
            <a:br>
              <a:rPr lang="it-IT"/>
            </a:br>
            <a:r>
              <a:rPr lang="it-IT" b="1" err="1"/>
              <a:t>I</a:t>
            </a:r>
            <a:r>
              <a:rPr lang="it-IT" b="1" baseline="-25000" err="1"/>
              <a:t>tot</a:t>
            </a:r>
            <a:r>
              <a:rPr lang="it-IT" b="1"/>
              <a:t> = </a:t>
            </a:r>
            <a:r>
              <a:rPr lang="it-IT" b="1" err="1"/>
              <a:t>I</a:t>
            </a:r>
            <a:r>
              <a:rPr lang="it-IT" b="1" baseline="-25000" err="1"/>
              <a:t>anode</a:t>
            </a:r>
            <a:r>
              <a:rPr lang="it-IT" b="1"/>
              <a:t> + </a:t>
            </a:r>
            <a:r>
              <a:rPr lang="it-IT" b="1" err="1"/>
              <a:t>I</a:t>
            </a:r>
            <a:r>
              <a:rPr lang="it-IT" b="1" baseline="-25000" err="1"/>
              <a:t>probe</a:t>
            </a:r>
            <a:endParaRPr lang="it-IT" b="1" baseline="-25000"/>
          </a:p>
        </p:txBody>
      </p:sp>
    </p:spTree>
    <p:extLst>
      <p:ext uri="{BB962C8B-B14F-4D97-AF65-F5344CB8AC3E}">
        <p14:creationId xmlns:p14="http://schemas.microsoft.com/office/powerpoint/2010/main" val="289635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GB" err="1"/>
              <a:t>Termionic</a:t>
            </a:r>
            <a:r>
              <a:rPr lang="en-GB"/>
              <a:t> emission measurement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14</a:t>
            </a:fld>
            <a:endParaRPr lang="en-GB"/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5B3F8A2C-743A-4902-9898-A6A607259A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4644454"/>
              </p:ext>
            </p:extLst>
          </p:nvPr>
        </p:nvGraphicFramePr>
        <p:xfrm>
          <a:off x="-3402" y="1599881"/>
          <a:ext cx="7292788" cy="4786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74A37E-7758-9A1D-EAAD-B70BFC2A9151}"/>
              </a:ext>
            </a:extLst>
          </p:cNvPr>
          <p:cNvSpPr txBox="1"/>
          <p:nvPr/>
        </p:nvSpPr>
        <p:spPr>
          <a:xfrm>
            <a:off x="7209194" y="1666556"/>
            <a:ext cx="491953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/>
              <a:t>Rateo</a:t>
            </a:r>
            <a:r>
              <a:rPr lang="it-IT"/>
              <a:t> </a:t>
            </a:r>
            <a:r>
              <a:rPr lang="it-IT" err="1"/>
              <a:t>between</a:t>
            </a:r>
            <a:r>
              <a:rPr lang="it-IT"/>
              <a:t> the </a:t>
            </a:r>
            <a:r>
              <a:rPr lang="it-IT" b="1"/>
              <a:t>probe drain </a:t>
            </a:r>
            <a:r>
              <a:rPr lang="it-IT" b="1" err="1"/>
              <a:t>current</a:t>
            </a:r>
            <a:r>
              <a:rPr lang="it-IT" b="1"/>
              <a:t> </a:t>
            </a:r>
            <a:r>
              <a:rPr lang="it-IT"/>
              <a:t>(</a:t>
            </a:r>
            <a:r>
              <a:rPr lang="it-IT" err="1"/>
              <a:t>I</a:t>
            </a:r>
            <a:r>
              <a:rPr lang="it-IT" baseline="-25000" err="1"/>
              <a:t>probe</a:t>
            </a:r>
            <a:r>
              <a:rPr lang="it-IT"/>
              <a:t>) and the </a:t>
            </a:r>
            <a:r>
              <a:rPr lang="it-IT" b="1" err="1"/>
              <a:t>total</a:t>
            </a:r>
            <a:r>
              <a:rPr lang="it-IT" b="1"/>
              <a:t> drain </a:t>
            </a:r>
            <a:r>
              <a:rPr lang="it-IT" b="1" err="1"/>
              <a:t>current</a:t>
            </a:r>
            <a:r>
              <a:rPr lang="it-IT" b="1"/>
              <a:t> </a:t>
            </a:r>
            <a:r>
              <a:rPr lang="it-IT"/>
              <a:t>(</a:t>
            </a:r>
            <a:r>
              <a:rPr lang="it-IT" err="1"/>
              <a:t>I</a:t>
            </a:r>
            <a:r>
              <a:rPr lang="it-IT" baseline="-25000" err="1"/>
              <a:t>tot</a:t>
            </a:r>
            <a:r>
              <a:rPr lang="it-IT"/>
              <a:t>):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6F6282-CF95-1A7B-64F9-60DFD673D959}"/>
              </a:ext>
            </a:extLst>
          </p:cNvPr>
          <p:cNvSpPr txBox="1"/>
          <p:nvPr/>
        </p:nvSpPr>
        <p:spPr>
          <a:xfrm>
            <a:off x="7209193" y="3770657"/>
            <a:ext cx="4919533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/>
              <a:t>It provides information concerning the </a:t>
            </a:r>
            <a:r>
              <a:rPr lang="en-US" b="1"/>
              <a:t>anode grid transparency </a:t>
            </a:r>
            <a:r>
              <a:rPr lang="en-US"/>
              <a:t>(i.e. the free electrons emitted by thermionic effect passing the anode grid and flowing through the probe).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38BA129-9FC5-8109-1C40-358E3C96D3EB}"/>
                  </a:ext>
                </a:extLst>
              </p:cNvPr>
              <p:cNvSpPr txBox="1"/>
              <p:nvPr/>
            </p:nvSpPr>
            <p:spPr>
              <a:xfrm>
                <a:off x="9021602" y="3048650"/>
                <a:ext cx="1294713" cy="57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%=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𝑝𝑟𝑜𝑏𝑒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/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38BA129-9FC5-8109-1C40-358E3C96D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602" y="3048650"/>
                <a:ext cx="1294713" cy="5724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63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GB"/>
              <a:t>Image processing to estimate the cathode deformation at high temperature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6" name="Immagine 5" descr="Immagine che contiene schermata, oscurità&#10;&#10;Descrizione generata automaticamente">
            <a:extLst>
              <a:ext uri="{FF2B5EF4-FFF2-40B4-BE49-F238E27FC236}">
                <a16:creationId xmlns:a16="http://schemas.microsoft.com/office/drawing/2014/main" id="{D7EC0CE2-894E-C492-D705-6423984A2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7333454" y="1552575"/>
            <a:ext cx="4500000" cy="4500000"/>
          </a:xfrm>
          <a:prstGeom prst="rect">
            <a:avLst/>
          </a:prstGeom>
        </p:spPr>
      </p:pic>
      <p:pic>
        <p:nvPicPr>
          <p:cNvPr id="10" name="Immagine 9" descr="Immagine che contiene cerchio, obiettivo fotografico&#10;&#10;Descrizione generata automaticamente">
            <a:extLst>
              <a:ext uri="{FF2B5EF4-FFF2-40B4-BE49-F238E27FC236}">
                <a16:creationId xmlns:a16="http://schemas.microsoft.com/office/drawing/2014/main" id="{AA60930B-5D87-0D18-C7C4-FFE7852B84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9" r="6709"/>
          <a:stretch/>
        </p:blipFill>
        <p:spPr>
          <a:xfrm>
            <a:off x="358548" y="1552575"/>
            <a:ext cx="4500000" cy="4500000"/>
          </a:xfrm>
          <a:prstGeom prst="rect">
            <a:avLst/>
          </a:prstGeom>
        </p:spPr>
      </p:pic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D745C96E-B038-3BB2-378B-0287EC31C003}"/>
              </a:ext>
            </a:extLst>
          </p:cNvPr>
          <p:cNvSpPr/>
          <p:nvPr/>
        </p:nvSpPr>
        <p:spPr>
          <a:xfrm>
            <a:off x="5076824" y="3531112"/>
            <a:ext cx="2028825" cy="542925"/>
          </a:xfrm>
          <a:prstGeom prst="rightArrow">
            <a:avLst>
              <a:gd name="adj1" fmla="val 50000"/>
              <a:gd name="adj2" fmla="val 71619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it-IT">
                <a:solidFill>
                  <a:schemeClr val="tx1"/>
                </a:solidFill>
              </a:rPr>
              <a:t>Image processing</a:t>
            </a:r>
          </a:p>
        </p:txBody>
      </p:sp>
    </p:spTree>
    <p:extLst>
      <p:ext uri="{BB962C8B-B14F-4D97-AF65-F5344CB8AC3E}">
        <p14:creationId xmlns:p14="http://schemas.microsoft.com/office/powerpoint/2010/main" val="184520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GB"/>
              <a:t>Image processing to estimate the cathode deformation at high temperature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5F697E-BA8E-F886-D188-EFC260B53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01" t="21111" r="20625" b="25555"/>
          <a:stretch/>
        </p:blipFill>
        <p:spPr>
          <a:xfrm>
            <a:off x="172810" y="1541780"/>
            <a:ext cx="4981504" cy="4679299"/>
          </a:xfrm>
          <a:prstGeom prst="rect">
            <a:avLst/>
          </a:prstGeom>
        </p:spPr>
      </p:pic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0C819D04-7E0B-47DA-891C-B73BF9E0C8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0981248"/>
              </p:ext>
            </p:extLst>
          </p:nvPr>
        </p:nvGraphicFramePr>
        <p:xfrm>
          <a:off x="5363864" y="1387069"/>
          <a:ext cx="6666211" cy="5045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0213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GB"/>
              <a:t>Future developments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Immagine 7" descr="Immagine che contiene tavolo, arte, tavolo da lavoro, design&#10;&#10;Descrizione generata automaticamente">
            <a:extLst>
              <a:ext uri="{FF2B5EF4-FFF2-40B4-BE49-F238E27FC236}">
                <a16:creationId xmlns:a16="http://schemas.microsoft.com/office/drawing/2014/main" id="{FE843585-41C6-46C0-F569-2B8561ABE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0994"/>
            <a:ext cx="7237413" cy="4477995"/>
          </a:xfrm>
          <a:prstGeom prst="rect">
            <a:avLst/>
          </a:prstGeom>
          <a:noFill/>
        </p:spPr>
      </p:pic>
      <p:pic>
        <p:nvPicPr>
          <p:cNvPr id="13" name="Immagine 12" descr="Immagine che contiene cerchio, cilindro, ceramica&#10;&#10;Descrizione generata automaticamente">
            <a:extLst>
              <a:ext uri="{FF2B5EF4-FFF2-40B4-BE49-F238E27FC236}">
                <a16:creationId xmlns:a16="http://schemas.microsoft.com/office/drawing/2014/main" id="{BB10E69B-C23C-487A-D339-D225BC3D5F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7" b="12734"/>
          <a:stretch/>
        </p:blipFill>
        <p:spPr bwMode="auto">
          <a:xfrm>
            <a:off x="7585962" y="2224303"/>
            <a:ext cx="2067626" cy="1989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2519894-2AE0-C6F9-77C6-D892F3802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137" y="1610994"/>
            <a:ext cx="1744211" cy="151377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60336E5-A68B-7121-3B4D-8AEDCEC78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5232" y="3584600"/>
            <a:ext cx="1899371" cy="176974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E2DDAD3-F70F-6935-4E5D-3B72A3542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310" y="4539902"/>
            <a:ext cx="1143653" cy="1549087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93D5F16C-7250-C290-0CEE-37492DEC09F4}"/>
              </a:ext>
            </a:extLst>
          </p:cNvPr>
          <p:cNvSpPr/>
          <p:nvPr/>
        </p:nvSpPr>
        <p:spPr>
          <a:xfrm>
            <a:off x="10172700" y="4539902"/>
            <a:ext cx="1573648" cy="7071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173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GB"/>
              <a:t>Conclusions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47E2A2-0A14-3B15-8EF2-72DC8ACC3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810664"/>
            <a:ext cx="10229851" cy="4398722"/>
          </a:xfrm>
        </p:spPr>
        <p:txBody>
          <a:bodyPr>
            <a:noAutofit/>
          </a:bodyPr>
          <a:lstStyle/>
          <a:p>
            <a:pPr algn="just">
              <a:lnSpc>
                <a:spcPct val="160000"/>
              </a:lnSpc>
            </a:pPr>
            <a:r>
              <a:rPr lang="en-US" sz="1800"/>
              <a:t>The thermionic emission </a:t>
            </a:r>
            <a:r>
              <a:rPr lang="en-US" sz="1800" b="1"/>
              <a:t>setup</a:t>
            </a:r>
            <a:r>
              <a:rPr lang="en-US" sz="1800"/>
              <a:t> was successfully </a:t>
            </a:r>
            <a:r>
              <a:rPr lang="en-US" sz="1800" b="1"/>
              <a:t>produced</a:t>
            </a:r>
            <a:r>
              <a:rPr lang="en-US" sz="1800"/>
              <a:t> and </a:t>
            </a:r>
            <a:r>
              <a:rPr lang="en-US" sz="1800" b="1"/>
              <a:t>assembled</a:t>
            </a:r>
          </a:p>
          <a:p>
            <a:pPr algn="just">
              <a:lnSpc>
                <a:spcPct val="160000"/>
              </a:lnSpc>
            </a:pPr>
            <a:r>
              <a:rPr lang="en-US" sz="1800"/>
              <a:t>At the moment, </a:t>
            </a:r>
            <a:r>
              <a:rPr lang="en-US" sz="1800" b="1"/>
              <a:t>no failures </a:t>
            </a:r>
            <a:r>
              <a:rPr lang="en-US" sz="1800"/>
              <a:t>occurred during the test. The anode, the cathode and the probe were maintained electrically insulated</a:t>
            </a:r>
          </a:p>
          <a:p>
            <a:pPr algn="just">
              <a:lnSpc>
                <a:spcPct val="160000"/>
              </a:lnSpc>
            </a:pPr>
            <a:r>
              <a:rPr lang="en-US" sz="1800"/>
              <a:t>The </a:t>
            </a:r>
            <a:r>
              <a:rPr lang="en-US" sz="1800" b="1"/>
              <a:t>probe drain current </a:t>
            </a:r>
            <a:r>
              <a:rPr lang="en-US" sz="1800"/>
              <a:t>and the </a:t>
            </a:r>
            <a:r>
              <a:rPr lang="en-US" sz="1800" b="1"/>
              <a:t>anode drain current </a:t>
            </a:r>
            <a:r>
              <a:rPr lang="en-US" sz="1800"/>
              <a:t>were </a:t>
            </a:r>
            <a:r>
              <a:rPr lang="en-US" sz="1800" b="1"/>
              <a:t>separately measured</a:t>
            </a:r>
          </a:p>
          <a:p>
            <a:pPr algn="just">
              <a:lnSpc>
                <a:spcPct val="160000"/>
              </a:lnSpc>
            </a:pPr>
            <a:r>
              <a:rPr lang="en-US" sz="1800"/>
              <a:t>Considering a total drain current around 90 mA at 410, the </a:t>
            </a:r>
            <a:r>
              <a:rPr lang="en-US" sz="1800" b="1"/>
              <a:t>probe drain current is about the 27% of </a:t>
            </a:r>
            <a:r>
              <a:rPr lang="en-US" sz="1800" b="1" err="1"/>
              <a:t>I</a:t>
            </a:r>
            <a:r>
              <a:rPr lang="en-US" sz="1800" b="1" baseline="-25000" err="1"/>
              <a:t>tot</a:t>
            </a:r>
            <a:endParaRPr lang="en-US" sz="1800" b="1" baseline="-25000"/>
          </a:p>
          <a:p>
            <a:pPr marL="0" indent="0" algn="just">
              <a:lnSpc>
                <a:spcPct val="160000"/>
              </a:lnSpc>
              <a:buNone/>
            </a:pPr>
            <a:br>
              <a:rPr lang="it-IT" sz="1800"/>
            </a:br>
            <a:br>
              <a:rPr lang="it-IT" sz="1800"/>
            </a:br>
            <a:br>
              <a:rPr lang="it-IT" sz="1800"/>
            </a:br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94120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8BD319-8017-47C2-5068-9D367FDB2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err="1"/>
              <a:t>Introduction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7E7399-200C-A81E-09F9-AE94E9C8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A1A28C9E-249E-C8D5-78CD-A93249A31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488" y="1382953"/>
            <a:ext cx="6556512" cy="44577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endParaRPr lang="it-IT" sz="1600"/>
          </a:p>
          <a:p>
            <a:pPr marL="0" indent="0" algn="just">
              <a:lnSpc>
                <a:spcPct val="160000"/>
              </a:lnSpc>
              <a:buNone/>
            </a:pPr>
            <a:r>
              <a:rPr lang="it-IT" sz="1600"/>
              <a:t>The </a:t>
            </a:r>
            <a:r>
              <a:rPr lang="it-IT" sz="1600" b="1" err="1"/>
              <a:t>ion</a:t>
            </a:r>
            <a:r>
              <a:rPr lang="it-IT" sz="1600" b="1"/>
              <a:t> source </a:t>
            </a:r>
            <a:r>
              <a:rPr lang="en-US" sz="1600"/>
              <a:t>performs the </a:t>
            </a:r>
            <a:r>
              <a:rPr lang="en-US" sz="1600" b="1"/>
              <a:t>isotope ionization process</a:t>
            </a:r>
            <a:r>
              <a:rPr lang="en-US" sz="1600"/>
              <a:t>, which is </a:t>
            </a:r>
            <a:r>
              <a:rPr lang="en-US" sz="1600" b="1"/>
              <a:t>essential</a:t>
            </a:r>
            <a:r>
              <a:rPr lang="en-US" sz="1600"/>
              <a:t> for the </a:t>
            </a:r>
            <a:r>
              <a:rPr lang="en-US" sz="1600" b="1"/>
              <a:t>transport</a:t>
            </a:r>
            <a:r>
              <a:rPr lang="en-US" sz="1600"/>
              <a:t> of </a:t>
            </a:r>
            <a:r>
              <a:rPr lang="en-US" sz="1600" b="1"/>
              <a:t>the radionuclides as a particle beam </a:t>
            </a:r>
            <a:r>
              <a:rPr lang="en-US" sz="1600"/>
              <a:t>up to the desired experiment.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en-US" sz="1600"/>
          </a:p>
          <a:p>
            <a:pPr marL="0" indent="0" algn="just">
              <a:lnSpc>
                <a:spcPct val="160000"/>
              </a:lnSpc>
              <a:buNone/>
            </a:pPr>
            <a:r>
              <a:rPr lang="en-US" sz="1600"/>
              <a:t>Among the several type of ISOL ion sources, the </a:t>
            </a:r>
            <a:r>
              <a:rPr lang="en-US" sz="1600" b="1"/>
              <a:t>Forced Electron Beam Induced Arc Discharge (FEBIAD ) </a:t>
            </a:r>
            <a:r>
              <a:rPr lang="en-US" sz="1600"/>
              <a:t>ion source is one of the most used, for its </a:t>
            </a:r>
            <a:r>
              <a:rPr lang="en-US" sz="1600" b="1"/>
              <a:t>flexibility</a:t>
            </a:r>
            <a:r>
              <a:rPr lang="en-US" sz="1600"/>
              <a:t>, being </a:t>
            </a:r>
            <a:r>
              <a:rPr lang="en-US" sz="1600" b="1"/>
              <a:t>able to ionize a wide range of elements.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en-US" sz="1600"/>
          </a:p>
          <a:p>
            <a:pPr marL="0" indent="0" algn="just">
              <a:lnSpc>
                <a:spcPct val="160000"/>
              </a:lnSpc>
              <a:buNone/>
            </a:pPr>
            <a:br>
              <a:rPr lang="it-IT" sz="1600"/>
            </a:br>
            <a:br>
              <a:rPr lang="it-IT" sz="1600"/>
            </a:br>
            <a:br>
              <a:rPr lang="it-IT" sz="1600"/>
            </a:br>
            <a:endParaRPr lang="it-IT" sz="16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EB9119F-7269-48A0-D26E-DA892864F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6" y="1506185"/>
            <a:ext cx="5700235" cy="44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7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8BD319-8017-47C2-5068-9D367FDB2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err="1"/>
              <a:t>Introduction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7E7399-200C-A81E-09F9-AE94E9C8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A1A28C9E-249E-C8D5-78CD-A93249A31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6" y="1382953"/>
            <a:ext cx="9101971" cy="4457700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it-IT" sz="1600" b="1"/>
              <a:t>The FEBIAD </a:t>
            </a:r>
            <a:r>
              <a:rPr lang="it-IT" sz="1600" b="1" err="1"/>
              <a:t>type</a:t>
            </a:r>
            <a:r>
              <a:rPr lang="it-IT" sz="1600" b="1"/>
              <a:t> </a:t>
            </a:r>
            <a:r>
              <a:rPr lang="it-IT" sz="1600" b="1" err="1"/>
              <a:t>ion</a:t>
            </a:r>
            <a:r>
              <a:rPr lang="it-IT" sz="1600" b="1"/>
              <a:t> source performance </a:t>
            </a:r>
            <a:r>
              <a:rPr lang="it-IT" sz="1600" b="1" err="1"/>
              <a:t>is</a:t>
            </a:r>
            <a:r>
              <a:rPr lang="it-IT" sz="1600" b="1"/>
              <a:t> </a:t>
            </a:r>
            <a:r>
              <a:rPr lang="it-IT" sz="1600" b="1" err="1"/>
              <a:t>driven</a:t>
            </a:r>
            <a:r>
              <a:rPr lang="it-IT" sz="1600" b="1"/>
              <a:t> by the </a:t>
            </a:r>
            <a:r>
              <a:rPr lang="it-IT" sz="1600" b="1" err="1"/>
              <a:t>thermionic</a:t>
            </a:r>
            <a:r>
              <a:rPr lang="it-IT" sz="1600" b="1"/>
              <a:t> </a:t>
            </a:r>
            <a:r>
              <a:rPr lang="it-IT" sz="1600" b="1" err="1"/>
              <a:t>emission</a:t>
            </a:r>
            <a:r>
              <a:rPr lang="it-IT" sz="1600" b="1"/>
              <a:t> </a:t>
            </a:r>
            <a:br>
              <a:rPr lang="it-IT" sz="1600"/>
            </a:br>
            <a:br>
              <a:rPr lang="it-IT" sz="1600"/>
            </a:br>
            <a:br>
              <a:rPr lang="it-IT" sz="1600"/>
            </a:br>
            <a:endParaRPr lang="it-IT" sz="16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ECC4E27-B01C-E5D5-7D84-2AF279569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2" y="2342618"/>
            <a:ext cx="6024154" cy="349803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85FB84-7480-6CC8-CC00-36D4F9049B02}"/>
              </a:ext>
            </a:extLst>
          </p:cNvPr>
          <p:cNvSpPr txBox="1"/>
          <p:nvPr/>
        </p:nvSpPr>
        <p:spPr>
          <a:xfrm>
            <a:off x="7153277" y="2222305"/>
            <a:ext cx="4966878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600"/>
              <a:t>The </a:t>
            </a:r>
            <a:r>
              <a:rPr lang="it-IT" sz="1600" b="1" err="1"/>
              <a:t>thermionic</a:t>
            </a:r>
            <a:r>
              <a:rPr lang="it-IT" sz="1600" b="1"/>
              <a:t> </a:t>
            </a:r>
            <a:r>
              <a:rPr lang="it-IT" sz="1600" b="1" err="1"/>
              <a:t>emission</a:t>
            </a:r>
            <a:r>
              <a:rPr lang="it-IT" sz="1600"/>
              <a:t> </a:t>
            </a:r>
            <a:r>
              <a:rPr lang="it-IT" sz="1600" err="1"/>
              <a:t>consists</a:t>
            </a:r>
            <a:r>
              <a:rPr lang="it-IT" sz="1600"/>
              <a:t> on the </a:t>
            </a:r>
            <a:r>
              <a:rPr lang="it-IT" sz="1600" b="1" err="1"/>
              <a:t>electrons</a:t>
            </a:r>
            <a:r>
              <a:rPr lang="it-IT" sz="1600" b="1"/>
              <a:t> release </a:t>
            </a:r>
            <a:r>
              <a:rPr lang="it-IT" sz="1600"/>
              <a:t>from the </a:t>
            </a:r>
            <a:r>
              <a:rPr lang="it-IT" sz="1600" err="1"/>
              <a:t>cathode</a:t>
            </a:r>
            <a:r>
              <a:rPr lang="it-IT" sz="1600"/>
              <a:t> </a:t>
            </a:r>
            <a:r>
              <a:rPr lang="it-IT" sz="1600" err="1"/>
              <a:t>occurring</a:t>
            </a:r>
            <a:r>
              <a:rPr lang="it-IT" sz="1600"/>
              <a:t> </a:t>
            </a:r>
            <a:r>
              <a:rPr lang="it-IT" sz="1600" err="1"/>
              <a:t>at</a:t>
            </a:r>
            <a:r>
              <a:rPr lang="it-IT" sz="1600"/>
              <a:t> </a:t>
            </a:r>
            <a:r>
              <a:rPr lang="it-IT" sz="1600" b="1"/>
              <a:t>T&gt;2000°C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B44A39-36B0-5820-16B1-6898A0715A48}"/>
              </a:ext>
            </a:extLst>
          </p:cNvPr>
          <p:cNvSpPr txBox="1"/>
          <p:nvPr/>
        </p:nvSpPr>
        <p:spPr>
          <a:xfrm>
            <a:off x="7153277" y="3353063"/>
            <a:ext cx="4966878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600"/>
              <a:t>The </a:t>
            </a:r>
            <a:r>
              <a:rPr lang="it-IT" sz="1600" b="1" err="1"/>
              <a:t>electrons</a:t>
            </a:r>
            <a:r>
              <a:rPr lang="it-IT" sz="1600" b="1"/>
              <a:t>  </a:t>
            </a:r>
            <a:r>
              <a:rPr lang="it-IT" sz="1600" b="1" err="1"/>
              <a:t>released</a:t>
            </a:r>
            <a:r>
              <a:rPr lang="it-IT" sz="1600" b="1"/>
              <a:t> </a:t>
            </a:r>
            <a:r>
              <a:rPr lang="it-IT" sz="1600"/>
              <a:t>are </a:t>
            </a:r>
            <a:r>
              <a:rPr lang="it-IT" sz="1600" b="1" err="1"/>
              <a:t>accelerated</a:t>
            </a:r>
            <a:r>
              <a:rPr lang="it-IT" sz="1600"/>
              <a:t> and </a:t>
            </a:r>
            <a:r>
              <a:rPr lang="it-IT" sz="1600" b="1" err="1"/>
              <a:t>attracted</a:t>
            </a:r>
            <a:r>
              <a:rPr lang="it-IT" sz="1600"/>
              <a:t> </a:t>
            </a:r>
            <a:r>
              <a:rPr lang="it-IT" sz="1600" err="1"/>
              <a:t>toward</a:t>
            </a:r>
            <a:r>
              <a:rPr lang="it-IT" sz="1600"/>
              <a:t> the </a:t>
            </a:r>
            <a:r>
              <a:rPr lang="it-IT" sz="1600" err="1"/>
              <a:t>anode</a:t>
            </a:r>
            <a:r>
              <a:rPr lang="it-IT" sz="1600"/>
              <a:t> by an </a:t>
            </a:r>
            <a:r>
              <a:rPr lang="it-IT" sz="1600" b="1" err="1"/>
              <a:t>electric</a:t>
            </a:r>
            <a:r>
              <a:rPr lang="it-IT" sz="1600" b="1"/>
              <a:t> field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F4EADD-0713-89A8-C6FE-1FF1455A2803}"/>
              </a:ext>
            </a:extLst>
          </p:cNvPr>
          <p:cNvSpPr txBox="1"/>
          <p:nvPr/>
        </p:nvSpPr>
        <p:spPr>
          <a:xfrm>
            <a:off x="7153276" y="4483821"/>
            <a:ext cx="4966878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600"/>
              <a:t>The </a:t>
            </a:r>
            <a:r>
              <a:rPr lang="it-IT" sz="1600" b="1" err="1"/>
              <a:t>electons</a:t>
            </a:r>
            <a:r>
              <a:rPr lang="it-IT" sz="1600"/>
              <a:t> inside the </a:t>
            </a:r>
            <a:r>
              <a:rPr lang="it-IT" sz="1600" b="1" err="1"/>
              <a:t>anode</a:t>
            </a:r>
            <a:r>
              <a:rPr lang="it-IT" sz="1600" b="1"/>
              <a:t> plasma </a:t>
            </a:r>
            <a:r>
              <a:rPr lang="it-IT" sz="1600" b="1" err="1"/>
              <a:t>chamber</a:t>
            </a:r>
            <a:r>
              <a:rPr lang="it-IT" sz="1600"/>
              <a:t> </a:t>
            </a:r>
            <a:r>
              <a:rPr lang="it-IT" sz="1600" b="1" err="1"/>
              <a:t>bombard</a:t>
            </a:r>
            <a:r>
              <a:rPr lang="it-IT" sz="1600"/>
              <a:t> the </a:t>
            </a:r>
            <a:r>
              <a:rPr lang="it-IT" sz="1600" b="1" err="1"/>
              <a:t>neutral</a:t>
            </a:r>
            <a:r>
              <a:rPr lang="it-IT" sz="1600" b="1"/>
              <a:t> </a:t>
            </a:r>
            <a:r>
              <a:rPr lang="it-IT" sz="1600" b="1" err="1"/>
              <a:t>species</a:t>
            </a:r>
            <a:r>
              <a:rPr lang="it-IT" sz="1600" b="1"/>
              <a:t> </a:t>
            </a:r>
            <a:r>
              <a:rPr lang="it-IT" sz="1600"/>
              <a:t>coming from the </a:t>
            </a:r>
            <a:r>
              <a:rPr lang="it-IT" sz="1600" err="1"/>
              <a:t>primary</a:t>
            </a:r>
            <a:r>
              <a:rPr lang="it-IT" sz="1600"/>
              <a:t> target to </a:t>
            </a:r>
            <a:r>
              <a:rPr lang="it-IT" sz="1600" err="1"/>
              <a:t>perform</a:t>
            </a:r>
            <a:r>
              <a:rPr lang="it-IT" sz="1600"/>
              <a:t> the </a:t>
            </a:r>
            <a:r>
              <a:rPr lang="it-IT" sz="1600" b="1" err="1"/>
              <a:t>ionization</a:t>
            </a:r>
            <a:r>
              <a:rPr lang="it-IT" sz="1600" b="1"/>
              <a:t> </a:t>
            </a:r>
            <a:r>
              <a:rPr lang="it-IT" sz="1600" b="1" err="1"/>
              <a:t>process</a:t>
            </a:r>
            <a:endParaRPr lang="it-IT" sz="1600" b="1"/>
          </a:p>
        </p:txBody>
      </p:sp>
    </p:spTree>
    <p:extLst>
      <p:ext uri="{BB962C8B-B14F-4D97-AF65-F5344CB8AC3E}">
        <p14:creationId xmlns:p14="http://schemas.microsoft.com/office/powerpoint/2010/main" val="99980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A88C17-5362-B503-4841-D38DF5DA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err="1"/>
              <a:t>Introduction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4DDDA3-8B43-5D47-8D80-D353A099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554AB593-64D4-0558-74ED-02F100091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935" y="1411953"/>
            <a:ext cx="10727703" cy="44577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1600" b="1"/>
              <a:t>The drain </a:t>
            </a:r>
            <a:r>
              <a:rPr lang="it-IT" sz="1600" b="1" err="1"/>
              <a:t>current</a:t>
            </a:r>
            <a:r>
              <a:rPr lang="it-IT" sz="1600"/>
              <a:t> can be </a:t>
            </a:r>
            <a:r>
              <a:rPr lang="it-IT" sz="1600" err="1"/>
              <a:t>assumed</a:t>
            </a:r>
            <a:r>
              <a:rPr lang="it-IT" sz="1600"/>
              <a:t> </a:t>
            </a:r>
            <a:r>
              <a:rPr lang="it-IT" sz="1600" err="1"/>
              <a:t>as</a:t>
            </a:r>
            <a:r>
              <a:rPr lang="it-IT" sz="1600"/>
              <a:t> the </a:t>
            </a:r>
            <a:r>
              <a:rPr lang="it-IT" sz="1600" b="1"/>
              <a:t>electron </a:t>
            </a:r>
            <a:r>
              <a:rPr lang="it-IT" sz="1600" b="1" err="1"/>
              <a:t>current</a:t>
            </a:r>
            <a:r>
              <a:rPr lang="it-IT" sz="1600" b="1"/>
              <a:t> </a:t>
            </a:r>
            <a:r>
              <a:rPr lang="it-IT" sz="1600" b="1" err="1"/>
              <a:t>generated</a:t>
            </a:r>
            <a:r>
              <a:rPr lang="it-IT" sz="1600" b="1"/>
              <a:t> </a:t>
            </a:r>
            <a:r>
              <a:rPr lang="it-IT" sz="1600"/>
              <a:t>by the </a:t>
            </a:r>
            <a:r>
              <a:rPr lang="it-IT" sz="1600" b="1" err="1"/>
              <a:t>thermionic</a:t>
            </a:r>
            <a:r>
              <a:rPr lang="it-IT" sz="1600" b="1"/>
              <a:t> </a:t>
            </a:r>
            <a:r>
              <a:rPr lang="it-IT" sz="1600" b="1" err="1"/>
              <a:t>emission</a:t>
            </a:r>
            <a:r>
              <a:rPr lang="it-IT" sz="1600" b="1"/>
              <a:t> </a:t>
            </a:r>
            <a:r>
              <a:rPr lang="it-IT" sz="1600" b="1" err="1"/>
              <a:t>process</a:t>
            </a:r>
            <a:r>
              <a:rPr lang="it-IT" sz="1600" b="1"/>
              <a:t> </a:t>
            </a:r>
            <a:r>
              <a:rPr lang="it-IT" sz="1600" err="1"/>
              <a:t>during</a:t>
            </a:r>
            <a:r>
              <a:rPr lang="it-IT" sz="1600"/>
              <a:t> </a:t>
            </a:r>
            <a:r>
              <a:rPr lang="it-IT" sz="1600" err="1"/>
              <a:t>operation</a:t>
            </a:r>
            <a:r>
              <a:rPr lang="it-IT" sz="1600"/>
              <a:t>. </a:t>
            </a:r>
            <a:r>
              <a:rPr lang="it-IT" sz="1600" err="1"/>
              <a:t>It</a:t>
            </a:r>
            <a:r>
              <a:rPr lang="it-IT" sz="1600"/>
              <a:t> </a:t>
            </a:r>
            <a:r>
              <a:rPr lang="it-IT" sz="1600" err="1"/>
              <a:t>depends</a:t>
            </a:r>
            <a:r>
              <a:rPr lang="it-IT" sz="1600"/>
              <a:t> on </a:t>
            </a:r>
            <a:r>
              <a:rPr lang="it-IT" sz="1600" b="1" err="1"/>
              <a:t>three</a:t>
            </a:r>
            <a:r>
              <a:rPr lang="it-IT" sz="1600" b="1"/>
              <a:t> </a:t>
            </a:r>
            <a:r>
              <a:rPr lang="it-IT" sz="1600" b="1" err="1"/>
              <a:t>main</a:t>
            </a:r>
            <a:r>
              <a:rPr lang="it-IT" sz="1600" b="1"/>
              <a:t> </a:t>
            </a:r>
            <a:r>
              <a:rPr lang="it-IT" sz="1600" b="1" err="1"/>
              <a:t>factors</a:t>
            </a:r>
            <a:r>
              <a:rPr lang="it-IT" sz="1600"/>
              <a:t>: </a:t>
            </a:r>
            <a:endParaRPr lang="en-GB" sz="1600"/>
          </a:p>
        </p:txBody>
      </p:sp>
      <p:sp>
        <p:nvSpPr>
          <p:cNvPr id="9" name="Rettangolo con angoli arrotondati 6">
            <a:extLst>
              <a:ext uri="{FF2B5EF4-FFF2-40B4-BE49-F238E27FC236}">
                <a16:creationId xmlns:a16="http://schemas.microsoft.com/office/drawing/2014/main" id="{7C9FCCC9-4758-02B1-D0DA-64B9CA014EA2}"/>
              </a:ext>
            </a:extLst>
          </p:cNvPr>
          <p:cNvSpPr/>
          <p:nvPr/>
        </p:nvSpPr>
        <p:spPr>
          <a:xfrm>
            <a:off x="6445630" y="2269219"/>
            <a:ext cx="4320000" cy="3780000"/>
          </a:xfrm>
          <a:prstGeom prst="roundRect">
            <a:avLst/>
          </a:prstGeom>
          <a:noFill/>
          <a:ln w="19050">
            <a:gradFill>
              <a:gsLst>
                <a:gs pos="0">
                  <a:srgbClr val="0070C0"/>
                </a:gs>
                <a:gs pos="100000">
                  <a:srgbClr val="00B050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600">
              <a:solidFill>
                <a:srgbClr val="00B050"/>
              </a:solidFill>
            </a:endParaRPr>
          </a:p>
        </p:txBody>
      </p:sp>
      <p:sp>
        <p:nvSpPr>
          <p:cNvPr id="10" name="Rettangolo con angoli arrotondati 7">
            <a:extLst>
              <a:ext uri="{FF2B5EF4-FFF2-40B4-BE49-F238E27FC236}">
                <a16:creationId xmlns:a16="http://schemas.microsoft.com/office/drawing/2014/main" id="{C27A85F7-F9A9-5D28-CF61-162776A48CDA}"/>
              </a:ext>
            </a:extLst>
          </p:cNvPr>
          <p:cNvSpPr/>
          <p:nvPr/>
        </p:nvSpPr>
        <p:spPr>
          <a:xfrm>
            <a:off x="1066800" y="2269219"/>
            <a:ext cx="4320000" cy="3780000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b="1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</a:pPr>
            <a:endParaRPr lang="it-IT" sz="1600" b="1">
              <a:solidFill>
                <a:schemeClr val="tx1"/>
              </a:solidFill>
            </a:endParaRPr>
          </a:p>
          <a:p>
            <a:pPr algn="ctr"/>
            <a:endParaRPr lang="it-IT" sz="1600" b="1">
              <a:solidFill>
                <a:schemeClr val="tx1"/>
              </a:solidFill>
            </a:endParaRPr>
          </a:p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66C216-6B64-5187-B9B9-C11B1730BDAE}"/>
              </a:ext>
            </a:extLst>
          </p:cNvPr>
          <p:cNvSpPr txBox="1"/>
          <p:nvPr/>
        </p:nvSpPr>
        <p:spPr>
          <a:xfrm>
            <a:off x="2333610" y="2276213"/>
            <a:ext cx="1786379" cy="36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600" b="1" u="sng">
                <a:solidFill>
                  <a:srgbClr val="C00000"/>
                </a:solidFill>
              </a:rPr>
              <a:t>Temperature</a:t>
            </a:r>
            <a:endParaRPr lang="en-GB" sz="160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80651F1-9099-BCBB-B3CA-A4932592FC53}"/>
              </a:ext>
            </a:extLst>
          </p:cNvPr>
          <p:cNvSpPr txBox="1"/>
          <p:nvPr/>
        </p:nvSpPr>
        <p:spPr>
          <a:xfrm>
            <a:off x="2180425" y="2869047"/>
            <a:ext cx="2092750" cy="36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600" b="1">
                <a:solidFill>
                  <a:schemeClr val="tx1"/>
                </a:solidFill>
              </a:rPr>
              <a:t>Richardson </a:t>
            </a:r>
            <a:r>
              <a:rPr lang="it-IT" sz="1600" b="1" err="1">
                <a:solidFill>
                  <a:schemeClr val="tx1"/>
                </a:solidFill>
              </a:rPr>
              <a:t>law</a:t>
            </a:r>
            <a:r>
              <a:rPr lang="it-IT" sz="1600" b="1">
                <a:solidFill>
                  <a:schemeClr val="tx1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3C8F97F-552F-6BCE-6EBC-723BB91D1247}"/>
                  </a:ext>
                </a:extLst>
              </p:cNvPr>
              <p:cNvSpPr txBox="1"/>
              <p:nvPr/>
            </p:nvSpPr>
            <p:spPr>
              <a:xfrm>
                <a:off x="2078751" y="3461881"/>
                <a:ext cx="2296098" cy="756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it-IT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1600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sSup>
                        <m:sSupPr>
                          <m:ctrlPr>
                            <a:rPr lang="it-IT" sz="1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a:rPr lang="it-IT" sz="1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sz="1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it-IT" sz="1600" b="0" i="1" baseline="-250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sz="1600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3C8F97F-552F-6BCE-6EBC-723BB91D1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751" y="3461881"/>
                <a:ext cx="2296098" cy="7562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42D1C48-316B-B9DC-73BA-A2D6270F60ED}"/>
              </a:ext>
            </a:extLst>
          </p:cNvPr>
          <p:cNvSpPr txBox="1"/>
          <p:nvPr/>
        </p:nvSpPr>
        <p:spPr>
          <a:xfrm>
            <a:off x="1327805" y="4450335"/>
            <a:ext cx="3797987" cy="1542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>
                <a:solidFill>
                  <a:schemeClr val="tx1"/>
                </a:solidFill>
              </a:rPr>
              <a:t>J</a:t>
            </a:r>
            <a:r>
              <a:rPr lang="it-IT" sz="1600" baseline="-25000">
                <a:solidFill>
                  <a:schemeClr val="tx1"/>
                </a:solidFill>
              </a:rPr>
              <a:t>R</a:t>
            </a:r>
            <a:r>
              <a:rPr lang="it-IT" sz="1600">
                <a:solidFill>
                  <a:schemeClr val="tx1"/>
                </a:solidFill>
              </a:rPr>
              <a:t> = electron </a:t>
            </a:r>
            <a:r>
              <a:rPr lang="it-IT" sz="1600" err="1">
                <a:solidFill>
                  <a:schemeClr val="tx1"/>
                </a:solidFill>
              </a:rPr>
              <a:t>current</a:t>
            </a:r>
            <a:r>
              <a:rPr lang="it-IT" sz="1600">
                <a:solidFill>
                  <a:schemeClr val="tx1"/>
                </a:solidFill>
              </a:rPr>
              <a:t> </a:t>
            </a:r>
            <a:r>
              <a:rPr lang="it-IT" sz="1600" err="1">
                <a:solidFill>
                  <a:schemeClr val="tx1"/>
                </a:solidFill>
              </a:rPr>
              <a:t>emission</a:t>
            </a:r>
            <a:endParaRPr lang="it-IT" sz="16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it-IT" sz="1600">
                <a:solidFill>
                  <a:schemeClr val="tx1"/>
                </a:solidFill>
              </a:rPr>
              <a:t>A</a:t>
            </a:r>
            <a:r>
              <a:rPr lang="it-IT" sz="1600" baseline="-25000">
                <a:solidFill>
                  <a:schemeClr val="tx1"/>
                </a:solidFill>
              </a:rPr>
              <a:t>0</a:t>
            </a:r>
            <a:r>
              <a:rPr lang="it-IT" sz="1600">
                <a:solidFill>
                  <a:schemeClr val="tx1"/>
                </a:solidFill>
              </a:rPr>
              <a:t> = </a:t>
            </a:r>
            <a:r>
              <a:rPr lang="it-IT" sz="1600" err="1">
                <a:solidFill>
                  <a:schemeClr val="tx1"/>
                </a:solidFill>
              </a:rPr>
              <a:t>material</a:t>
            </a:r>
            <a:r>
              <a:rPr lang="it-IT" sz="1600">
                <a:solidFill>
                  <a:schemeClr val="tx1"/>
                </a:solidFill>
              </a:rPr>
              <a:t> </a:t>
            </a:r>
            <a:r>
              <a:rPr lang="it-IT" sz="1600" err="1">
                <a:solidFill>
                  <a:schemeClr val="tx1"/>
                </a:solidFill>
              </a:rPr>
              <a:t>dependent</a:t>
            </a:r>
            <a:r>
              <a:rPr lang="it-IT" sz="1600">
                <a:solidFill>
                  <a:schemeClr val="tx1"/>
                </a:solidFill>
              </a:rPr>
              <a:t> </a:t>
            </a:r>
            <a:r>
              <a:rPr lang="it-IT" sz="1600" err="1">
                <a:solidFill>
                  <a:schemeClr val="tx1"/>
                </a:solidFill>
              </a:rPr>
              <a:t>coefficient</a:t>
            </a:r>
            <a:endParaRPr lang="it-IT" sz="16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it-IT" sz="1600" b="1">
                <a:solidFill>
                  <a:srgbClr val="FF0000"/>
                </a:solidFill>
              </a:rPr>
              <a:t>T = temperature</a:t>
            </a:r>
            <a:br>
              <a:rPr lang="it-IT" sz="1600">
                <a:solidFill>
                  <a:schemeClr val="tx1"/>
                </a:solidFill>
              </a:rPr>
            </a:br>
            <a:r>
              <a:rPr lang="it-IT" sz="1600">
                <a:solidFill>
                  <a:schemeClr val="tx1"/>
                </a:solidFill>
              </a:rPr>
              <a:t>W = </a:t>
            </a:r>
            <a:r>
              <a:rPr lang="it-IT" sz="1600" err="1">
                <a:solidFill>
                  <a:schemeClr val="tx1"/>
                </a:solidFill>
              </a:rPr>
              <a:t>material</a:t>
            </a:r>
            <a:r>
              <a:rPr lang="it-IT" sz="1600">
                <a:solidFill>
                  <a:schemeClr val="tx1"/>
                </a:solidFill>
              </a:rPr>
              <a:t> </a:t>
            </a:r>
            <a:r>
              <a:rPr lang="it-IT" sz="1600" err="1">
                <a:solidFill>
                  <a:schemeClr val="tx1"/>
                </a:solidFill>
              </a:rPr>
              <a:t>dependent</a:t>
            </a:r>
            <a:r>
              <a:rPr lang="it-IT" sz="1600">
                <a:solidFill>
                  <a:schemeClr val="tx1"/>
                </a:solidFill>
              </a:rPr>
              <a:t> work </a:t>
            </a:r>
            <a:r>
              <a:rPr lang="it-IT" sz="1600" err="1">
                <a:solidFill>
                  <a:schemeClr val="tx1"/>
                </a:solidFill>
              </a:rPr>
              <a:t>function</a:t>
            </a:r>
            <a:br>
              <a:rPr lang="it-IT" sz="1600">
                <a:solidFill>
                  <a:schemeClr val="tx1"/>
                </a:solidFill>
              </a:rPr>
            </a:br>
            <a:r>
              <a:rPr lang="it-IT" sz="1600">
                <a:solidFill>
                  <a:schemeClr val="tx1"/>
                </a:solidFill>
              </a:rPr>
              <a:t>K</a:t>
            </a:r>
            <a:r>
              <a:rPr lang="it-IT" sz="1600" baseline="-25000">
                <a:solidFill>
                  <a:schemeClr val="tx1"/>
                </a:solidFill>
              </a:rPr>
              <a:t>B</a:t>
            </a:r>
            <a:r>
              <a:rPr lang="it-IT" sz="1600">
                <a:solidFill>
                  <a:schemeClr val="tx1"/>
                </a:solidFill>
              </a:rPr>
              <a:t> = Boltzmann </a:t>
            </a:r>
            <a:r>
              <a:rPr lang="it-IT" sz="1600" err="1">
                <a:solidFill>
                  <a:schemeClr val="tx1"/>
                </a:solidFill>
              </a:rPr>
              <a:t>constant</a:t>
            </a:r>
            <a:endParaRPr lang="it-IT" sz="1600">
              <a:solidFill>
                <a:schemeClr val="tx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F33C32-7FAA-FC4D-B356-30231C1B2CD9}"/>
              </a:ext>
            </a:extLst>
          </p:cNvPr>
          <p:cNvSpPr txBox="1"/>
          <p:nvPr/>
        </p:nvSpPr>
        <p:spPr>
          <a:xfrm>
            <a:off x="7086843" y="2271982"/>
            <a:ext cx="3037573" cy="656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600" b="1" u="sng" err="1">
                <a:solidFill>
                  <a:srgbClr val="0070C0"/>
                </a:solidFill>
              </a:rPr>
              <a:t>Anode</a:t>
            </a:r>
            <a:r>
              <a:rPr lang="it-IT" sz="1600" b="1" u="sng">
                <a:solidFill>
                  <a:srgbClr val="0070C0"/>
                </a:solidFill>
              </a:rPr>
              <a:t> </a:t>
            </a:r>
            <a:r>
              <a:rPr lang="it-IT" sz="1600" b="1" u="sng" err="1">
                <a:solidFill>
                  <a:srgbClr val="0070C0"/>
                </a:solidFill>
              </a:rPr>
              <a:t>voltage</a:t>
            </a:r>
            <a:br>
              <a:rPr lang="it-IT" sz="1600" b="1" u="sng">
                <a:solidFill>
                  <a:srgbClr val="00B050"/>
                </a:solidFill>
              </a:rPr>
            </a:br>
            <a:r>
              <a:rPr lang="it-IT" sz="1600" b="1" u="sng" err="1">
                <a:solidFill>
                  <a:srgbClr val="00B050"/>
                </a:solidFill>
              </a:rPr>
              <a:t>Anode-cathode</a:t>
            </a:r>
            <a:r>
              <a:rPr lang="it-IT" sz="1600" b="1" u="sng">
                <a:solidFill>
                  <a:srgbClr val="00B050"/>
                </a:solidFill>
              </a:rPr>
              <a:t> </a:t>
            </a:r>
            <a:r>
              <a:rPr lang="it-IT" sz="1600" b="1" u="sng" err="1">
                <a:solidFill>
                  <a:srgbClr val="00B050"/>
                </a:solidFill>
              </a:rPr>
              <a:t>distance</a:t>
            </a:r>
            <a:endParaRPr lang="it-IT" sz="1600" b="1" u="sng">
              <a:solidFill>
                <a:srgbClr val="00B05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6B4CD12-737C-5897-B069-3676241D988F}"/>
              </a:ext>
            </a:extLst>
          </p:cNvPr>
          <p:cNvSpPr txBox="1"/>
          <p:nvPr/>
        </p:nvSpPr>
        <p:spPr>
          <a:xfrm>
            <a:off x="7240044" y="2892341"/>
            <a:ext cx="2731169" cy="372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1600" b="1">
                <a:solidFill>
                  <a:schemeClr val="tx1"/>
                </a:solidFill>
              </a:rPr>
              <a:t>Child-</a:t>
            </a:r>
            <a:r>
              <a:rPr lang="it-IT" sz="1600" b="1" err="1">
                <a:solidFill>
                  <a:schemeClr val="tx1"/>
                </a:solidFill>
              </a:rPr>
              <a:t>Langmuir</a:t>
            </a:r>
            <a:r>
              <a:rPr lang="it-IT" sz="1600" b="1">
                <a:solidFill>
                  <a:schemeClr val="tx1"/>
                </a:solidFill>
              </a:rPr>
              <a:t> </a:t>
            </a:r>
            <a:r>
              <a:rPr lang="it-IT" sz="1600" b="1" err="1">
                <a:solidFill>
                  <a:schemeClr val="tx1"/>
                </a:solidFill>
              </a:rPr>
              <a:t>law</a:t>
            </a:r>
            <a:r>
              <a:rPr lang="it-IT" sz="1600" b="1">
                <a:solidFill>
                  <a:schemeClr val="tx1"/>
                </a:solidFill>
              </a:rPr>
              <a:t>:</a:t>
            </a:r>
            <a:endParaRPr lang="it-IT" sz="1600" b="1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895AF17-EEDC-68E7-9BFA-66CDBAD87141}"/>
                  </a:ext>
                </a:extLst>
              </p:cNvPr>
              <p:cNvSpPr txBox="1"/>
              <p:nvPr/>
            </p:nvSpPr>
            <p:spPr>
              <a:xfrm>
                <a:off x="7423877" y="3229608"/>
                <a:ext cx="2363501" cy="965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it-IT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𝑪𝑳</m:t>
                          </m:r>
                        </m:sub>
                      </m:sSub>
                      <m:r>
                        <a:rPr lang="it-IT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it-IT" sz="1600" b="0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it-IT" sz="1600" b="0" i="1" baseline="-250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rad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it-IT" sz="16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it-IT" sz="16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it-IT" sz="16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sz="1600" b="1">
                  <a:solidFill>
                    <a:srgbClr val="00B05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895AF17-EEDC-68E7-9BFA-66CDBAD87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877" y="3229608"/>
                <a:ext cx="2363501" cy="965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7BAEE49-9A0B-EE9C-CF65-FC22E2FF59F2}"/>
              </a:ext>
            </a:extLst>
          </p:cNvPr>
          <p:cNvSpPr txBox="1"/>
          <p:nvPr/>
        </p:nvSpPr>
        <p:spPr>
          <a:xfrm>
            <a:off x="7133273" y="4154870"/>
            <a:ext cx="2944708" cy="1837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>
                <a:solidFill>
                  <a:schemeClr val="tx1"/>
                </a:solidFill>
              </a:rPr>
              <a:t>J</a:t>
            </a:r>
            <a:r>
              <a:rPr lang="en-GB" sz="1600" baseline="-25000">
                <a:solidFill>
                  <a:schemeClr val="tx1"/>
                </a:solidFill>
              </a:rPr>
              <a:t>CL</a:t>
            </a:r>
            <a:r>
              <a:rPr lang="en-GB" sz="1600">
                <a:solidFill>
                  <a:schemeClr val="tx1"/>
                </a:solidFill>
              </a:rPr>
              <a:t>= electron current emission</a:t>
            </a:r>
          </a:p>
          <a:p>
            <a:pPr>
              <a:lnSpc>
                <a:spcPct val="120000"/>
              </a:lnSpc>
            </a:pPr>
            <a:r>
              <a:rPr lang="el-GR" sz="1600">
                <a:solidFill>
                  <a:schemeClr val="tx1"/>
                </a:solidFill>
              </a:rPr>
              <a:t>ε</a:t>
            </a:r>
            <a:r>
              <a:rPr lang="it-IT" sz="1600" baseline="-25000">
                <a:solidFill>
                  <a:schemeClr val="tx1"/>
                </a:solidFill>
              </a:rPr>
              <a:t>0</a:t>
            </a:r>
            <a:r>
              <a:rPr lang="it-IT" sz="1600">
                <a:solidFill>
                  <a:schemeClr val="tx1"/>
                </a:solidFill>
              </a:rPr>
              <a:t> = vacuum </a:t>
            </a:r>
            <a:r>
              <a:rPr lang="it-IT" sz="1600" err="1">
                <a:solidFill>
                  <a:schemeClr val="tx1"/>
                </a:solidFill>
              </a:rPr>
              <a:t>permittivity</a:t>
            </a:r>
            <a:br>
              <a:rPr lang="it-IT" sz="1600">
                <a:solidFill>
                  <a:schemeClr val="tx1"/>
                </a:solidFill>
              </a:rPr>
            </a:br>
            <a:r>
              <a:rPr lang="it-IT" sz="1600">
                <a:solidFill>
                  <a:schemeClr val="tx1"/>
                </a:solidFill>
              </a:rPr>
              <a:t>e = </a:t>
            </a:r>
            <a:r>
              <a:rPr lang="it-IT" sz="1600" err="1">
                <a:solidFill>
                  <a:schemeClr val="tx1"/>
                </a:solidFill>
              </a:rPr>
              <a:t>elemental</a:t>
            </a:r>
            <a:r>
              <a:rPr lang="it-IT" sz="1600">
                <a:solidFill>
                  <a:schemeClr val="tx1"/>
                </a:solidFill>
              </a:rPr>
              <a:t> </a:t>
            </a:r>
            <a:r>
              <a:rPr lang="it-IT" sz="1600" err="1">
                <a:solidFill>
                  <a:schemeClr val="tx1"/>
                </a:solidFill>
              </a:rPr>
              <a:t>charge</a:t>
            </a:r>
            <a:br>
              <a:rPr lang="it-IT" sz="1600">
                <a:solidFill>
                  <a:schemeClr val="tx1"/>
                </a:solidFill>
              </a:rPr>
            </a:br>
            <a:r>
              <a:rPr lang="it-IT" sz="1600">
                <a:solidFill>
                  <a:schemeClr val="tx1"/>
                </a:solidFill>
              </a:rPr>
              <a:t>m</a:t>
            </a:r>
            <a:r>
              <a:rPr lang="it-IT" sz="1600" baseline="-25000">
                <a:solidFill>
                  <a:schemeClr val="tx1"/>
                </a:solidFill>
              </a:rPr>
              <a:t>e</a:t>
            </a:r>
            <a:r>
              <a:rPr lang="it-IT" sz="1600">
                <a:solidFill>
                  <a:schemeClr val="tx1"/>
                </a:solidFill>
              </a:rPr>
              <a:t> = electron mass</a:t>
            </a:r>
            <a:br>
              <a:rPr lang="it-IT" sz="1600">
                <a:solidFill>
                  <a:schemeClr val="tx1"/>
                </a:solidFill>
              </a:rPr>
            </a:br>
            <a:r>
              <a:rPr lang="it-IT" sz="1600" b="1">
                <a:solidFill>
                  <a:srgbClr val="0070C0"/>
                </a:solidFill>
              </a:rPr>
              <a:t>V = </a:t>
            </a:r>
            <a:r>
              <a:rPr lang="it-IT" sz="1600" b="1" err="1">
                <a:solidFill>
                  <a:srgbClr val="0070C0"/>
                </a:solidFill>
              </a:rPr>
              <a:t>anode</a:t>
            </a:r>
            <a:r>
              <a:rPr lang="it-IT" sz="1600" b="1">
                <a:solidFill>
                  <a:srgbClr val="0070C0"/>
                </a:solidFill>
              </a:rPr>
              <a:t> </a:t>
            </a:r>
            <a:r>
              <a:rPr lang="it-IT" sz="1600" b="1" err="1">
                <a:solidFill>
                  <a:srgbClr val="0070C0"/>
                </a:solidFill>
              </a:rPr>
              <a:t>voltage</a:t>
            </a:r>
            <a:br>
              <a:rPr lang="it-IT" sz="1600" b="1">
                <a:solidFill>
                  <a:schemeClr val="tx1"/>
                </a:solidFill>
              </a:rPr>
            </a:br>
            <a:r>
              <a:rPr lang="it-IT" sz="1600" b="1">
                <a:solidFill>
                  <a:srgbClr val="00B050"/>
                </a:solidFill>
              </a:rPr>
              <a:t>a = </a:t>
            </a:r>
            <a:r>
              <a:rPr lang="it-IT" sz="1600" b="1" err="1">
                <a:solidFill>
                  <a:srgbClr val="00B050"/>
                </a:solidFill>
              </a:rPr>
              <a:t>anode-cathode</a:t>
            </a:r>
            <a:r>
              <a:rPr lang="it-IT" sz="1600" b="1">
                <a:solidFill>
                  <a:srgbClr val="00B050"/>
                </a:solidFill>
              </a:rPr>
              <a:t> </a:t>
            </a:r>
            <a:r>
              <a:rPr lang="it-IT" sz="1600" b="1" err="1">
                <a:solidFill>
                  <a:srgbClr val="00B050"/>
                </a:solidFill>
              </a:rPr>
              <a:t>distance</a:t>
            </a:r>
            <a:endParaRPr lang="en-GB" sz="16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8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-IT" err="1"/>
              <a:t>Thermionic</a:t>
            </a:r>
            <a:r>
              <a:rPr lang="it-IT"/>
              <a:t> </a:t>
            </a:r>
            <a:r>
              <a:rPr lang="it-IT" err="1"/>
              <a:t>emission</a:t>
            </a:r>
            <a:r>
              <a:rPr lang="it-IT"/>
              <a:t> </a:t>
            </a:r>
            <a:r>
              <a:rPr lang="it-IT" err="1"/>
              <a:t>analysis</a:t>
            </a:r>
            <a:r>
              <a:rPr lang="it-IT"/>
              <a:t> goal 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16AFECC-C0C3-8129-5016-6BECA64FE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48" y="2780162"/>
            <a:ext cx="5892801" cy="3466814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BFA5AC27-F088-BE06-D5AD-F96D227D2A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7000" y="2719015"/>
            <a:ext cx="4718050" cy="3496998"/>
          </a:xfrm>
          <a:prstGeom prst="rect">
            <a:avLst/>
          </a:prstGeom>
        </p:spPr>
      </p:pic>
      <p:sp>
        <p:nvSpPr>
          <p:cNvPr id="47" name="Segnaposto contenuto 2">
            <a:extLst>
              <a:ext uri="{FF2B5EF4-FFF2-40B4-BE49-F238E27FC236}">
                <a16:creationId xmlns:a16="http://schemas.microsoft.com/office/drawing/2014/main" id="{6E6563AF-9808-77E9-62E9-B76A46C19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421053"/>
            <a:ext cx="12115800" cy="44577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it-IT" sz="1600"/>
              <a:t>The </a:t>
            </a:r>
            <a:r>
              <a:rPr lang="it-IT" sz="1600" err="1"/>
              <a:t>aim</a:t>
            </a:r>
            <a:r>
              <a:rPr lang="it-IT" sz="1600"/>
              <a:t> of the </a:t>
            </a:r>
            <a:r>
              <a:rPr lang="it-IT" sz="1600" b="1" err="1"/>
              <a:t>analysis</a:t>
            </a:r>
            <a:r>
              <a:rPr lang="it-IT" sz="1600" b="1"/>
              <a:t> </a:t>
            </a:r>
            <a:r>
              <a:rPr lang="it-IT" sz="1600" err="1"/>
              <a:t>is</a:t>
            </a:r>
            <a:r>
              <a:rPr lang="it-IT" sz="1600"/>
              <a:t> to </a:t>
            </a:r>
            <a:r>
              <a:rPr lang="it-IT" sz="1600" b="1"/>
              <a:t>investigate</a:t>
            </a:r>
            <a:r>
              <a:rPr lang="it-IT" sz="1600"/>
              <a:t> the impact of </a:t>
            </a:r>
            <a:r>
              <a:rPr lang="it-IT" sz="1600" err="1"/>
              <a:t>different</a:t>
            </a:r>
            <a:r>
              <a:rPr lang="it-IT" sz="1600"/>
              <a:t> </a:t>
            </a:r>
            <a:r>
              <a:rPr lang="it-IT" sz="1600" b="1"/>
              <a:t>key feature </a:t>
            </a:r>
            <a:r>
              <a:rPr lang="it-IT" sz="1600" err="1"/>
              <a:t>affecting</a:t>
            </a:r>
            <a:r>
              <a:rPr lang="it-IT" sz="1600"/>
              <a:t> the </a:t>
            </a:r>
            <a:r>
              <a:rPr lang="it-IT" sz="1600" b="1" err="1"/>
              <a:t>thermionic</a:t>
            </a:r>
            <a:r>
              <a:rPr lang="it-IT" sz="1600" b="1"/>
              <a:t> </a:t>
            </a:r>
            <a:r>
              <a:rPr lang="it-IT" sz="1600" b="1" err="1"/>
              <a:t>emission</a:t>
            </a:r>
            <a:r>
              <a:rPr lang="it-IT" sz="1600" b="1"/>
              <a:t> </a:t>
            </a:r>
            <a:r>
              <a:rPr lang="it-IT" sz="1600"/>
              <a:t>on the </a:t>
            </a:r>
            <a:r>
              <a:rPr lang="it-IT" sz="1600" b="1"/>
              <a:t>free </a:t>
            </a:r>
            <a:r>
              <a:rPr lang="it-IT" sz="1600" b="1" err="1"/>
              <a:t>electrons</a:t>
            </a:r>
            <a:r>
              <a:rPr lang="it-IT" sz="1600" b="1"/>
              <a:t> </a:t>
            </a:r>
            <a:r>
              <a:rPr lang="it-IT" sz="1600" b="1" err="1"/>
              <a:t>released</a:t>
            </a:r>
            <a:r>
              <a:rPr lang="it-IT" sz="1600"/>
              <a:t> by the </a:t>
            </a:r>
            <a:r>
              <a:rPr lang="it-IT" sz="1600" b="1" err="1"/>
              <a:t>cathode</a:t>
            </a:r>
            <a:r>
              <a:rPr lang="it-IT" sz="1600"/>
              <a:t> </a:t>
            </a:r>
            <a:r>
              <a:rPr lang="it-IT" sz="1600" err="1"/>
              <a:t>frontal</a:t>
            </a:r>
            <a:r>
              <a:rPr lang="it-IT" sz="1600"/>
              <a:t> </a:t>
            </a:r>
            <a:r>
              <a:rPr lang="it-IT" sz="1600" err="1"/>
              <a:t>surface</a:t>
            </a:r>
            <a:r>
              <a:rPr lang="it-IT" sz="1600"/>
              <a:t>. </a:t>
            </a:r>
            <a:r>
              <a:rPr lang="it-IT" sz="1600" err="1"/>
              <a:t>Such</a:t>
            </a:r>
            <a:r>
              <a:rPr lang="it-IT" sz="1600"/>
              <a:t> a setup must be </a:t>
            </a:r>
            <a:r>
              <a:rPr lang="it-IT" sz="1600" b="1" err="1"/>
              <a:t>capable</a:t>
            </a:r>
            <a:r>
              <a:rPr lang="it-IT" sz="1600"/>
              <a:t> to </a:t>
            </a:r>
            <a:r>
              <a:rPr lang="it-IT" sz="1600" b="1" err="1"/>
              <a:t>separately</a:t>
            </a:r>
            <a:r>
              <a:rPr lang="it-IT" sz="1600"/>
              <a:t> </a:t>
            </a:r>
            <a:r>
              <a:rPr lang="it-IT" sz="1600" b="1" err="1"/>
              <a:t>measure</a:t>
            </a:r>
            <a:r>
              <a:rPr lang="it-IT" sz="1600"/>
              <a:t> the </a:t>
            </a:r>
            <a:r>
              <a:rPr lang="it-IT" sz="1600" b="1"/>
              <a:t>electron </a:t>
            </a:r>
            <a:r>
              <a:rPr lang="it-IT" sz="1600" b="1" err="1"/>
              <a:t>current</a:t>
            </a:r>
            <a:r>
              <a:rPr lang="it-IT" sz="1600" b="1"/>
              <a:t> </a:t>
            </a:r>
            <a:r>
              <a:rPr lang="it-IT" sz="1600" b="1" err="1"/>
              <a:t>absorbed</a:t>
            </a:r>
            <a:r>
              <a:rPr lang="it-IT" sz="1600" b="1"/>
              <a:t> </a:t>
            </a:r>
            <a:r>
              <a:rPr lang="it-IT" sz="1600"/>
              <a:t>by the </a:t>
            </a:r>
            <a:r>
              <a:rPr lang="it-IT" sz="1600" b="1" err="1"/>
              <a:t>anode</a:t>
            </a:r>
            <a:r>
              <a:rPr lang="it-IT" sz="1600"/>
              <a:t> </a:t>
            </a:r>
            <a:r>
              <a:rPr lang="it-IT" sz="1600" err="1"/>
              <a:t>grid</a:t>
            </a:r>
            <a:r>
              <a:rPr lang="it-IT" sz="1600"/>
              <a:t> (</a:t>
            </a:r>
            <a:r>
              <a:rPr lang="it-IT" sz="1600" b="1" err="1"/>
              <a:t>anode</a:t>
            </a:r>
            <a:r>
              <a:rPr lang="it-IT" sz="1600" b="1"/>
              <a:t> drain </a:t>
            </a:r>
            <a:r>
              <a:rPr lang="it-IT" sz="1600" b="1" err="1"/>
              <a:t>current</a:t>
            </a:r>
            <a:r>
              <a:rPr lang="it-IT" sz="1600"/>
              <a:t>) and the electron </a:t>
            </a:r>
            <a:r>
              <a:rPr lang="it-IT" sz="1600" err="1"/>
              <a:t>current</a:t>
            </a:r>
            <a:r>
              <a:rPr lang="it-IT" sz="1600"/>
              <a:t> </a:t>
            </a:r>
            <a:r>
              <a:rPr lang="it-IT" sz="1600" err="1"/>
              <a:t>absorbed</a:t>
            </a:r>
            <a:r>
              <a:rPr lang="it-IT" sz="1600"/>
              <a:t> by the </a:t>
            </a:r>
            <a:r>
              <a:rPr lang="it-IT" sz="1600" b="1"/>
              <a:t>probe</a:t>
            </a:r>
            <a:r>
              <a:rPr lang="it-IT" sz="1600"/>
              <a:t> (</a:t>
            </a:r>
            <a:r>
              <a:rPr lang="it-IT" sz="1600" b="1"/>
              <a:t>probe drain </a:t>
            </a:r>
            <a:r>
              <a:rPr lang="it-IT" sz="1600" b="1" err="1"/>
              <a:t>current</a:t>
            </a:r>
            <a:r>
              <a:rPr lang="it-IT" sz="1600"/>
              <a:t>).</a:t>
            </a:r>
            <a:br>
              <a:rPr lang="it-IT" sz="1600"/>
            </a:br>
            <a:br>
              <a:rPr lang="it-IT" sz="1600"/>
            </a:br>
            <a:br>
              <a:rPr lang="it-IT" sz="1600"/>
            </a:br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42673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A88C17-5362-B503-4841-D38DF5DA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Thermionic emission setup assembly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4DDDA3-8B43-5D47-8D80-D353A099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9A350DF-7D5E-1153-3063-8756EC4CB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8"/>
          <a:stretch/>
        </p:blipFill>
        <p:spPr bwMode="auto">
          <a:xfrm>
            <a:off x="3505200" y="1860998"/>
            <a:ext cx="5063128" cy="3731067"/>
          </a:xfrm>
          <a:prstGeom prst="rect">
            <a:avLst/>
          </a:prstGeom>
          <a:noFill/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8BC8FBF-08E9-F11A-8A80-51A811425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69"/>
          <a:stretch/>
        </p:blipFill>
        <p:spPr>
          <a:xfrm>
            <a:off x="9029700" y="2297294"/>
            <a:ext cx="2590800" cy="285847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542420C-7449-2F71-530D-3961F8164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8" y="1979582"/>
            <a:ext cx="3323902" cy="361248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3D11F91-4942-574D-AEAB-9A38D0017E89}"/>
              </a:ext>
            </a:extLst>
          </p:cNvPr>
          <p:cNvSpPr txBox="1"/>
          <p:nvPr/>
        </p:nvSpPr>
        <p:spPr>
          <a:xfrm>
            <a:off x="3596106" y="1973680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err="1"/>
              <a:t>Section</a:t>
            </a:r>
            <a:endParaRPr lang="it-IT" sz="1600"/>
          </a:p>
          <a:p>
            <a:pPr algn="ctr"/>
            <a:r>
              <a:rPr lang="it-IT" sz="1600" err="1"/>
              <a:t>plane</a:t>
            </a:r>
            <a:endParaRPr lang="it-IT" sz="160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3042131-25CA-CE25-20AB-74CDC308D361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914575" y="2266068"/>
            <a:ext cx="681531" cy="553332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2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>
            <a:extLst>
              <a:ext uri="{FF2B5EF4-FFF2-40B4-BE49-F238E27FC236}">
                <a16:creationId xmlns:a16="http://schemas.microsoft.com/office/drawing/2014/main" id="{53CF7D3D-A639-88FD-4456-C4E62756A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42" t="4799" r="36274" b="1795"/>
          <a:stretch/>
        </p:blipFill>
        <p:spPr>
          <a:xfrm>
            <a:off x="1233907" y="1419225"/>
            <a:ext cx="2789500" cy="5286376"/>
          </a:xfrm>
          <a:prstGeom prst="rect">
            <a:avLst/>
          </a:prstGeom>
        </p:spPr>
      </p:pic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4BAFE529-FF3B-F552-4F4A-C1F7B6AEED31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2428267" y="604877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495B28D9-71E1-52A4-2F02-8A5C2A9E3735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2519707" y="522581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300CD7F4-73BB-D407-7498-FACCEECBC296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2519707" y="453963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C1521CEC-3B2A-3495-6480-8386E8C72D2B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2087907" y="434659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764025F4-9E5D-9983-1BFA-4E1C845362C3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2087907" y="330011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CCE63347-0151-2E12-2165-25B389DE6F75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513867" y="3114084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FA7D1092-9097-8925-C73E-96E6FC84CC8A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293647" y="458031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15E2E47B-9D90-3995-8834-9590FBFA390C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600227" y="424880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435CFCFD-5BC2-BCD1-094A-D29C772B3B16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600227" y="551664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E100F9D1-2440-5D75-09DD-ABE04A01EADF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066976" y="5296558"/>
            <a:ext cx="226672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0063652C-506C-1DC7-C72D-8DAB47129304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954581" y="2717188"/>
            <a:ext cx="188524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F3F20F67-C751-00C1-9E20-6B5B529D07E7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314931" y="4420258"/>
            <a:ext cx="226672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>
            <a:extLst>
              <a:ext uri="{FF2B5EF4-FFF2-40B4-BE49-F238E27FC236}">
                <a16:creationId xmlns:a16="http://schemas.microsoft.com/office/drawing/2014/main" id="{39678495-0BEB-AEF0-BC43-23617A5D3159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505965" y="2726100"/>
            <a:ext cx="188524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F871376D-7F72-6C58-46A7-552B7AB9EBD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51824" y="604877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81F959CF-7160-DBA9-C2C4-2CE00E20E5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760384" y="522581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53D890C3-135D-6620-8C77-F440E1A7D36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760384" y="453963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679DD45B-1C8C-76E2-005D-0024BBFC9ED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192184" y="434659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ED1516FD-3594-BFD0-07A1-D7103FAC2E9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192184" y="330011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2 77">
            <a:extLst>
              <a:ext uri="{FF2B5EF4-FFF2-40B4-BE49-F238E27FC236}">
                <a16:creationId xmlns:a16="http://schemas.microsoft.com/office/drawing/2014/main" id="{AED5C311-5122-2897-82BD-1F028D7F92C6}"/>
              </a:ext>
            </a:extLst>
          </p:cNvPr>
          <p:cNvCxnSpPr>
            <a:cxnSpLocks noChangeAspect="1"/>
          </p:cNvCxnSpPr>
          <p:nvPr/>
        </p:nvCxnSpPr>
        <p:spPr>
          <a:xfrm>
            <a:off x="3766224" y="3114084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2 78">
            <a:extLst>
              <a:ext uri="{FF2B5EF4-FFF2-40B4-BE49-F238E27FC236}">
                <a16:creationId xmlns:a16="http://schemas.microsoft.com/office/drawing/2014/main" id="{DE384C02-8D6B-3465-3388-17E5B4A29873}"/>
              </a:ext>
            </a:extLst>
          </p:cNvPr>
          <p:cNvCxnSpPr>
            <a:cxnSpLocks noChangeAspect="1"/>
          </p:cNvCxnSpPr>
          <p:nvPr/>
        </p:nvCxnSpPr>
        <p:spPr>
          <a:xfrm>
            <a:off x="2986444" y="458031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83FD13CA-BDEF-0ACE-E056-8841844E3BE4}"/>
              </a:ext>
            </a:extLst>
          </p:cNvPr>
          <p:cNvCxnSpPr>
            <a:cxnSpLocks noChangeAspect="1"/>
          </p:cNvCxnSpPr>
          <p:nvPr/>
        </p:nvCxnSpPr>
        <p:spPr>
          <a:xfrm>
            <a:off x="3679864" y="424880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AB3C352A-C804-93AF-0CF2-7C04304B7EC8}"/>
              </a:ext>
            </a:extLst>
          </p:cNvPr>
          <p:cNvCxnSpPr>
            <a:cxnSpLocks noChangeAspect="1"/>
          </p:cNvCxnSpPr>
          <p:nvPr/>
        </p:nvCxnSpPr>
        <p:spPr>
          <a:xfrm>
            <a:off x="3679864" y="551664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870995A8-DC3D-0ED7-66AC-BA249F6748F8}"/>
              </a:ext>
            </a:extLst>
          </p:cNvPr>
          <p:cNvCxnSpPr>
            <a:cxnSpLocks noChangeAspect="1"/>
          </p:cNvCxnSpPr>
          <p:nvPr/>
        </p:nvCxnSpPr>
        <p:spPr>
          <a:xfrm>
            <a:off x="2986443" y="5296558"/>
            <a:ext cx="226672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3D8D7CEA-DF06-F455-2102-5C3126423200}"/>
              </a:ext>
            </a:extLst>
          </p:cNvPr>
          <p:cNvCxnSpPr>
            <a:cxnSpLocks noChangeAspect="1"/>
          </p:cNvCxnSpPr>
          <p:nvPr/>
        </p:nvCxnSpPr>
        <p:spPr>
          <a:xfrm>
            <a:off x="3136986" y="2717188"/>
            <a:ext cx="188524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2 83">
            <a:extLst>
              <a:ext uri="{FF2B5EF4-FFF2-40B4-BE49-F238E27FC236}">
                <a16:creationId xmlns:a16="http://schemas.microsoft.com/office/drawing/2014/main" id="{0EE796E6-C9F1-96D3-EBC0-03767DE3E6CC}"/>
              </a:ext>
            </a:extLst>
          </p:cNvPr>
          <p:cNvCxnSpPr>
            <a:cxnSpLocks noChangeAspect="1"/>
          </p:cNvCxnSpPr>
          <p:nvPr/>
        </p:nvCxnSpPr>
        <p:spPr>
          <a:xfrm>
            <a:off x="2738488" y="4420258"/>
            <a:ext cx="226672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2 84">
            <a:extLst>
              <a:ext uri="{FF2B5EF4-FFF2-40B4-BE49-F238E27FC236}">
                <a16:creationId xmlns:a16="http://schemas.microsoft.com/office/drawing/2014/main" id="{F950FBB4-0676-DDAB-7ABE-B6E5039D8966}"/>
              </a:ext>
            </a:extLst>
          </p:cNvPr>
          <p:cNvCxnSpPr>
            <a:cxnSpLocks noChangeAspect="1"/>
          </p:cNvCxnSpPr>
          <p:nvPr/>
        </p:nvCxnSpPr>
        <p:spPr>
          <a:xfrm>
            <a:off x="3585602" y="2726100"/>
            <a:ext cx="188524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diritto 85">
            <a:extLst>
              <a:ext uri="{FF2B5EF4-FFF2-40B4-BE49-F238E27FC236}">
                <a16:creationId xmlns:a16="http://schemas.microsoft.com/office/drawing/2014/main" id="{3159FEED-E2B2-9CA6-B3F2-3E7039BD50E3}"/>
              </a:ext>
            </a:extLst>
          </p:cNvPr>
          <p:cNvCxnSpPr>
            <a:cxnSpLocks noChangeAspect="1"/>
          </p:cNvCxnSpPr>
          <p:nvPr/>
        </p:nvCxnSpPr>
        <p:spPr>
          <a:xfrm>
            <a:off x="2270811" y="4399303"/>
            <a:ext cx="715632" cy="0"/>
          </a:xfrm>
          <a:prstGeom prst="line">
            <a:avLst/>
          </a:prstGeom>
          <a:ln>
            <a:solidFill>
              <a:srgbClr val="FFC000">
                <a:alpha val="1000"/>
              </a:srgbClr>
            </a:solidFill>
          </a:ln>
          <a:effectLst>
            <a:glow rad="38100">
              <a:schemeClr val="accent2">
                <a:satMod val="175000"/>
                <a:alpha val="7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e 86">
            <a:extLst>
              <a:ext uri="{FF2B5EF4-FFF2-40B4-BE49-F238E27FC236}">
                <a16:creationId xmlns:a16="http://schemas.microsoft.com/office/drawing/2014/main" id="{D5F73D17-55ED-7829-7291-3374E1C87C81}"/>
              </a:ext>
            </a:extLst>
          </p:cNvPr>
          <p:cNvSpPr>
            <a:spLocks noChangeAspect="1"/>
          </p:cNvSpPr>
          <p:nvPr/>
        </p:nvSpPr>
        <p:spPr>
          <a:xfrm>
            <a:off x="2277747" y="4345303"/>
            <a:ext cx="54000" cy="54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1000"/>
              <a:t>-</a:t>
            </a:r>
            <a:endParaRPr lang="en-GB" sz="1000"/>
          </a:p>
        </p:txBody>
      </p:sp>
      <p:sp>
        <p:nvSpPr>
          <p:cNvPr id="88" name="Ovale 87">
            <a:extLst>
              <a:ext uri="{FF2B5EF4-FFF2-40B4-BE49-F238E27FC236}">
                <a16:creationId xmlns:a16="http://schemas.microsoft.com/office/drawing/2014/main" id="{412AC995-217B-B43E-08ED-219371C858D7}"/>
              </a:ext>
            </a:extLst>
          </p:cNvPr>
          <p:cNvSpPr>
            <a:spLocks noChangeAspect="1"/>
          </p:cNvSpPr>
          <p:nvPr/>
        </p:nvSpPr>
        <p:spPr>
          <a:xfrm>
            <a:off x="2370104" y="4347430"/>
            <a:ext cx="54000" cy="54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1000"/>
              <a:t>-</a:t>
            </a:r>
            <a:endParaRPr lang="en-GB" sz="1000"/>
          </a:p>
        </p:txBody>
      </p:sp>
      <p:sp>
        <p:nvSpPr>
          <p:cNvPr id="89" name="Ovale 88">
            <a:extLst>
              <a:ext uri="{FF2B5EF4-FFF2-40B4-BE49-F238E27FC236}">
                <a16:creationId xmlns:a16="http://schemas.microsoft.com/office/drawing/2014/main" id="{43E24028-AE2D-9C78-D5DE-09CCBE4882AF}"/>
              </a:ext>
            </a:extLst>
          </p:cNvPr>
          <p:cNvSpPr>
            <a:spLocks noChangeAspect="1"/>
          </p:cNvSpPr>
          <p:nvPr/>
        </p:nvSpPr>
        <p:spPr>
          <a:xfrm>
            <a:off x="2462461" y="4345303"/>
            <a:ext cx="54000" cy="54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1000"/>
              <a:t>-</a:t>
            </a:r>
            <a:endParaRPr lang="en-GB" sz="1000"/>
          </a:p>
        </p:txBody>
      </p:sp>
      <p:sp>
        <p:nvSpPr>
          <p:cNvPr id="90" name="Ovale 89">
            <a:extLst>
              <a:ext uri="{FF2B5EF4-FFF2-40B4-BE49-F238E27FC236}">
                <a16:creationId xmlns:a16="http://schemas.microsoft.com/office/drawing/2014/main" id="{7270443C-163F-927E-6CA3-1A421C8CB2A9}"/>
              </a:ext>
            </a:extLst>
          </p:cNvPr>
          <p:cNvSpPr>
            <a:spLocks noChangeAspect="1"/>
          </p:cNvSpPr>
          <p:nvPr/>
        </p:nvSpPr>
        <p:spPr>
          <a:xfrm>
            <a:off x="2554818" y="4345303"/>
            <a:ext cx="54000" cy="54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1000"/>
              <a:t>-</a:t>
            </a:r>
            <a:endParaRPr lang="en-GB" sz="1000"/>
          </a:p>
        </p:txBody>
      </p:sp>
      <p:sp>
        <p:nvSpPr>
          <p:cNvPr id="91" name="Ovale 90">
            <a:extLst>
              <a:ext uri="{FF2B5EF4-FFF2-40B4-BE49-F238E27FC236}">
                <a16:creationId xmlns:a16="http://schemas.microsoft.com/office/drawing/2014/main" id="{83C54AF8-2612-6C02-2656-7EA8EA8F42AD}"/>
              </a:ext>
            </a:extLst>
          </p:cNvPr>
          <p:cNvSpPr>
            <a:spLocks noChangeAspect="1"/>
          </p:cNvSpPr>
          <p:nvPr/>
        </p:nvSpPr>
        <p:spPr>
          <a:xfrm>
            <a:off x="2647175" y="4347652"/>
            <a:ext cx="54000" cy="54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1000"/>
              <a:t>-</a:t>
            </a:r>
            <a:endParaRPr lang="en-GB" sz="1000"/>
          </a:p>
        </p:txBody>
      </p:sp>
      <p:sp>
        <p:nvSpPr>
          <p:cNvPr id="92" name="Ovale 91">
            <a:extLst>
              <a:ext uri="{FF2B5EF4-FFF2-40B4-BE49-F238E27FC236}">
                <a16:creationId xmlns:a16="http://schemas.microsoft.com/office/drawing/2014/main" id="{38E2B5D7-CC46-7BA2-E53F-0269213C7607}"/>
              </a:ext>
            </a:extLst>
          </p:cNvPr>
          <p:cNvSpPr>
            <a:spLocks noChangeAspect="1"/>
          </p:cNvSpPr>
          <p:nvPr/>
        </p:nvSpPr>
        <p:spPr>
          <a:xfrm>
            <a:off x="2739532" y="4347652"/>
            <a:ext cx="54000" cy="54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1000"/>
              <a:t>-</a:t>
            </a:r>
            <a:endParaRPr lang="en-GB" sz="1000"/>
          </a:p>
        </p:txBody>
      </p:sp>
      <p:sp>
        <p:nvSpPr>
          <p:cNvPr id="93" name="Ovale 92">
            <a:extLst>
              <a:ext uri="{FF2B5EF4-FFF2-40B4-BE49-F238E27FC236}">
                <a16:creationId xmlns:a16="http://schemas.microsoft.com/office/drawing/2014/main" id="{13341185-58A7-CA04-57B6-E77F88F95A0B}"/>
              </a:ext>
            </a:extLst>
          </p:cNvPr>
          <p:cNvSpPr>
            <a:spLocks noChangeAspect="1"/>
          </p:cNvSpPr>
          <p:nvPr/>
        </p:nvSpPr>
        <p:spPr>
          <a:xfrm>
            <a:off x="2831889" y="4345303"/>
            <a:ext cx="54000" cy="54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1000"/>
              <a:t>-</a:t>
            </a:r>
            <a:endParaRPr lang="en-GB" sz="1000"/>
          </a:p>
        </p:txBody>
      </p:sp>
      <p:sp>
        <p:nvSpPr>
          <p:cNvPr id="94" name="Ovale 93">
            <a:extLst>
              <a:ext uri="{FF2B5EF4-FFF2-40B4-BE49-F238E27FC236}">
                <a16:creationId xmlns:a16="http://schemas.microsoft.com/office/drawing/2014/main" id="{A53697D1-98C0-B334-BF3A-CA35535B2F4B}"/>
              </a:ext>
            </a:extLst>
          </p:cNvPr>
          <p:cNvSpPr>
            <a:spLocks noChangeAspect="1"/>
          </p:cNvSpPr>
          <p:nvPr/>
        </p:nvSpPr>
        <p:spPr>
          <a:xfrm>
            <a:off x="2924247" y="4349335"/>
            <a:ext cx="54000" cy="54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1000"/>
              <a:t>-</a:t>
            </a:r>
            <a:endParaRPr lang="en-GB" sz="1000"/>
          </a:p>
        </p:txBody>
      </p:sp>
      <p:cxnSp>
        <p:nvCxnSpPr>
          <p:cNvPr id="95" name="Connettore 7 63">
            <a:extLst>
              <a:ext uri="{FF2B5EF4-FFF2-40B4-BE49-F238E27FC236}">
                <a16:creationId xmlns:a16="http://schemas.microsoft.com/office/drawing/2014/main" id="{781A65ED-6606-9700-5E62-6138273E2CE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288285" y="3843336"/>
            <a:ext cx="253318" cy="110198"/>
          </a:xfrm>
          <a:prstGeom prst="curvedConnector3">
            <a:avLst>
              <a:gd name="adj1" fmla="val 86097"/>
            </a:avLst>
          </a:prstGeom>
          <a:ln w="12700">
            <a:solidFill>
              <a:srgbClr val="00CCFF"/>
            </a:solidFill>
            <a:tailEnd type="triangle"/>
          </a:ln>
          <a:effectLst>
            <a:glow rad="25400">
              <a:srgbClr val="00FFFF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7 69">
            <a:extLst>
              <a:ext uri="{FF2B5EF4-FFF2-40B4-BE49-F238E27FC236}">
                <a16:creationId xmlns:a16="http://schemas.microsoft.com/office/drawing/2014/main" id="{00EBFC71-BDA3-5DCD-DB96-D2577988C8DD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2733125" y="3840478"/>
            <a:ext cx="253318" cy="110198"/>
          </a:xfrm>
          <a:prstGeom prst="curvedConnector3">
            <a:avLst>
              <a:gd name="adj1" fmla="val 86097"/>
            </a:avLst>
          </a:prstGeom>
          <a:ln w="12700">
            <a:solidFill>
              <a:srgbClr val="00CCFF"/>
            </a:solidFill>
            <a:tailEnd type="triangle"/>
          </a:ln>
          <a:effectLst>
            <a:glow rad="25400">
              <a:srgbClr val="00FFFF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2 96">
            <a:extLst>
              <a:ext uri="{FF2B5EF4-FFF2-40B4-BE49-F238E27FC236}">
                <a16:creationId xmlns:a16="http://schemas.microsoft.com/office/drawing/2014/main" id="{0539BFDE-6E66-D879-E211-ABA8858D00C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760384" y="3079138"/>
            <a:ext cx="0" cy="581658"/>
          </a:xfrm>
          <a:prstGeom prst="straightConnector1">
            <a:avLst/>
          </a:prstGeom>
          <a:ln w="12700">
            <a:solidFill>
              <a:srgbClr val="00CCFF"/>
            </a:solidFill>
            <a:tailEnd type="triangle"/>
          </a:ln>
          <a:effectLst>
            <a:glow rad="25400">
              <a:srgbClr val="00FFFF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2 97">
            <a:extLst>
              <a:ext uri="{FF2B5EF4-FFF2-40B4-BE49-F238E27FC236}">
                <a16:creationId xmlns:a16="http://schemas.microsoft.com/office/drawing/2014/main" id="{1FC127CD-D336-31EC-16E9-1B1E52C8F09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16461" y="3079138"/>
            <a:ext cx="0" cy="581658"/>
          </a:xfrm>
          <a:prstGeom prst="straightConnector1">
            <a:avLst/>
          </a:prstGeom>
          <a:ln w="12700">
            <a:solidFill>
              <a:srgbClr val="00CCFF"/>
            </a:solidFill>
            <a:tailEnd type="triangle"/>
          </a:ln>
          <a:effectLst>
            <a:glow rad="25400">
              <a:srgbClr val="00FFFF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2 98">
            <a:extLst>
              <a:ext uri="{FF2B5EF4-FFF2-40B4-BE49-F238E27FC236}">
                <a16:creationId xmlns:a16="http://schemas.microsoft.com/office/drawing/2014/main" id="{AB58D41B-14FB-2CC9-30F8-036986AFE9A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760384" y="1492273"/>
            <a:ext cx="0" cy="581658"/>
          </a:xfrm>
          <a:prstGeom prst="straightConnector1">
            <a:avLst/>
          </a:prstGeom>
          <a:ln w="12700">
            <a:solidFill>
              <a:srgbClr val="00CCFF"/>
            </a:solidFill>
            <a:tailEnd type="triangle"/>
          </a:ln>
          <a:effectLst>
            <a:glow rad="25400">
              <a:srgbClr val="00FFFF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17AB7659-BBE9-5478-A6D1-F911ACF2FA0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16461" y="1492273"/>
            <a:ext cx="0" cy="581658"/>
          </a:xfrm>
          <a:prstGeom prst="straightConnector1">
            <a:avLst/>
          </a:prstGeom>
          <a:ln w="12700">
            <a:solidFill>
              <a:srgbClr val="00CCFF"/>
            </a:solidFill>
            <a:tailEnd type="triangle"/>
          </a:ln>
          <a:effectLst>
            <a:glow rad="25400">
              <a:srgbClr val="00FFFF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ttangolo arrotondato 14">
            <a:extLst>
              <a:ext uri="{FF2B5EF4-FFF2-40B4-BE49-F238E27FC236}">
                <a16:creationId xmlns:a16="http://schemas.microsoft.com/office/drawing/2014/main" id="{1BA1B65C-ED8D-2F8C-0C1A-169D1A6649AB}"/>
              </a:ext>
            </a:extLst>
          </p:cNvPr>
          <p:cNvSpPr>
            <a:spLocks noChangeAspect="1"/>
          </p:cNvSpPr>
          <p:nvPr/>
        </p:nvSpPr>
        <p:spPr>
          <a:xfrm>
            <a:off x="321291" y="2748324"/>
            <a:ext cx="914400" cy="3657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err="1">
                <a:solidFill>
                  <a:schemeClr val="tx1"/>
                </a:solidFill>
              </a:rPr>
              <a:t>V</a:t>
            </a:r>
            <a:r>
              <a:rPr lang="it-IT" sz="1600" baseline="-25000" err="1">
                <a:solidFill>
                  <a:schemeClr val="tx1"/>
                </a:solidFill>
              </a:rPr>
              <a:t>anode</a:t>
            </a:r>
            <a:endParaRPr lang="en-GB" sz="1600" baseline="-25000">
              <a:solidFill>
                <a:schemeClr val="tx1"/>
              </a:solidFill>
            </a:endParaRPr>
          </a:p>
        </p:txBody>
      </p:sp>
      <p:cxnSp>
        <p:nvCxnSpPr>
          <p:cNvPr id="103" name="Connettore 4 23">
            <a:extLst>
              <a:ext uri="{FF2B5EF4-FFF2-40B4-BE49-F238E27FC236}">
                <a16:creationId xmlns:a16="http://schemas.microsoft.com/office/drawing/2014/main" id="{6FB786FB-E041-F491-7698-1A532BEF3E09}"/>
              </a:ext>
            </a:extLst>
          </p:cNvPr>
          <p:cNvCxnSpPr>
            <a:cxnSpLocks noChangeAspect="1"/>
            <a:stCxn id="101" idx="0"/>
          </p:cNvCxnSpPr>
          <p:nvPr/>
        </p:nvCxnSpPr>
        <p:spPr>
          <a:xfrm rot="5400000" flipH="1" flipV="1">
            <a:off x="942103" y="2177320"/>
            <a:ext cx="407393" cy="734616"/>
          </a:xfrm>
          <a:prstGeom prst="bentConnector2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2 103">
            <a:extLst>
              <a:ext uri="{FF2B5EF4-FFF2-40B4-BE49-F238E27FC236}">
                <a16:creationId xmlns:a16="http://schemas.microsoft.com/office/drawing/2014/main" id="{31C10761-2BB4-30E6-DD91-1B52A7D5874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760384" y="2277133"/>
            <a:ext cx="0" cy="581658"/>
          </a:xfrm>
          <a:prstGeom prst="straightConnector1">
            <a:avLst/>
          </a:prstGeom>
          <a:ln w="12700">
            <a:solidFill>
              <a:srgbClr val="00CCFF"/>
            </a:solidFill>
            <a:tailEnd type="triangle"/>
          </a:ln>
          <a:effectLst>
            <a:glow rad="25400">
              <a:srgbClr val="00FFFF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75C4B86D-5BB4-F09E-94C9-A2C12EA4749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16461" y="2277133"/>
            <a:ext cx="0" cy="581658"/>
          </a:xfrm>
          <a:prstGeom prst="straightConnector1">
            <a:avLst/>
          </a:prstGeom>
          <a:ln w="12700">
            <a:solidFill>
              <a:srgbClr val="00CCFF"/>
            </a:solidFill>
            <a:tailEnd type="triangle"/>
          </a:ln>
          <a:effectLst>
            <a:glow rad="25400">
              <a:srgbClr val="00FFFF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ttangolo arrotondato 54">
            <a:extLst>
              <a:ext uri="{FF2B5EF4-FFF2-40B4-BE49-F238E27FC236}">
                <a16:creationId xmlns:a16="http://schemas.microsoft.com/office/drawing/2014/main" id="{5280DEA2-FEC8-B370-3909-F68831978A34}"/>
              </a:ext>
            </a:extLst>
          </p:cNvPr>
          <p:cNvSpPr>
            <a:spLocks noChangeAspect="1"/>
          </p:cNvSpPr>
          <p:nvPr/>
        </p:nvSpPr>
        <p:spPr>
          <a:xfrm>
            <a:off x="305546" y="1864067"/>
            <a:ext cx="914400" cy="3657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err="1">
                <a:solidFill>
                  <a:schemeClr val="tx1"/>
                </a:solidFill>
              </a:rPr>
              <a:t>V</a:t>
            </a:r>
            <a:r>
              <a:rPr lang="it-IT" sz="1600" baseline="-25000" err="1">
                <a:solidFill>
                  <a:schemeClr val="tx1"/>
                </a:solidFill>
              </a:rPr>
              <a:t>probe</a:t>
            </a:r>
            <a:endParaRPr lang="en-GB" sz="1600" baseline="-25000">
              <a:solidFill>
                <a:schemeClr val="tx1"/>
              </a:solidFill>
            </a:endParaRPr>
          </a:p>
        </p:txBody>
      </p:sp>
      <p:cxnSp>
        <p:nvCxnSpPr>
          <p:cNvPr id="107" name="Connettore 4 65">
            <a:extLst>
              <a:ext uri="{FF2B5EF4-FFF2-40B4-BE49-F238E27FC236}">
                <a16:creationId xmlns:a16="http://schemas.microsoft.com/office/drawing/2014/main" id="{415F7BA4-9FD1-6E2C-E9A7-961363DB4BAD}"/>
              </a:ext>
            </a:extLst>
          </p:cNvPr>
          <p:cNvCxnSpPr>
            <a:cxnSpLocks noChangeAspect="1"/>
            <a:stCxn id="106" idx="0"/>
          </p:cNvCxnSpPr>
          <p:nvPr/>
        </p:nvCxnSpPr>
        <p:spPr>
          <a:xfrm rot="5400000" flipH="1" flipV="1">
            <a:off x="1596863" y="832304"/>
            <a:ext cx="197647" cy="1865881"/>
          </a:xfrm>
          <a:prstGeom prst="bentConnector2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itolo 1">
            <a:extLst>
              <a:ext uri="{FF2B5EF4-FFF2-40B4-BE49-F238E27FC236}">
                <a16:creationId xmlns:a16="http://schemas.microsoft.com/office/drawing/2014/main" id="{A8E7040C-6AC9-593F-6446-67AC30E3B0FF}"/>
              </a:ext>
            </a:extLst>
          </p:cNvPr>
          <p:cNvSpPr txBox="1">
            <a:spLocks noChangeAspect="1"/>
          </p:cNvSpPr>
          <p:nvPr/>
        </p:nvSpPr>
        <p:spPr>
          <a:xfrm>
            <a:off x="4167544" y="2334410"/>
            <a:ext cx="7707283" cy="46060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thermionic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setup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capable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investigate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</a:t>
            </a: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impact on the </a:t>
            </a:r>
            <a:r>
              <a:rPr lang="it-IT" sz="2000" b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thermionic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following 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features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457200" indent="-4572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Anode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geometry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transparency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cathode-anode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interfaces</a:t>
            </a:r>
            <a:endParaRPr lang="it-IT" sz="200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Cathode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HT </a:t>
            </a: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deformation</a:t>
            </a:r>
            <a:endParaRPr lang="it-IT" sz="200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2000" b="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sz="2000" b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finishing</a:t>
            </a:r>
            <a:endParaRPr lang="it-IT" sz="200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(Marco </a:t>
            </a:r>
            <a:r>
              <a:rPr lang="it-IT" sz="2000" err="1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Passaretti’thesis</a:t>
            </a:r>
            <a:r>
              <a:rPr lang="it-IT" sz="200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2000" b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50000"/>
              </a:lnSpc>
            </a:pPr>
            <a:endParaRPr lang="it-IT" sz="2000" b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it-IT" sz="2000" b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it-IT" sz="2000" b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-IT" err="1"/>
              <a:t>Thermionic</a:t>
            </a:r>
            <a:r>
              <a:rPr lang="it-IT"/>
              <a:t> </a:t>
            </a:r>
            <a:r>
              <a:rPr lang="it-IT" err="1"/>
              <a:t>emission</a:t>
            </a:r>
            <a:r>
              <a:rPr lang="it-IT"/>
              <a:t> </a:t>
            </a:r>
            <a:r>
              <a:rPr lang="it-IT" err="1"/>
              <a:t>analysis</a:t>
            </a:r>
            <a:r>
              <a:rPr lang="it-IT"/>
              <a:t> </a:t>
            </a:r>
            <a:r>
              <a:rPr lang="it-IT" err="1"/>
              <a:t>measurements</a:t>
            </a:r>
            <a:r>
              <a:rPr lang="it-IT"/>
              <a:t> </a:t>
            </a:r>
            <a:endParaRPr lang="en-GB"/>
          </a:p>
        </p:txBody>
      </p:sp>
      <p:sp>
        <p:nvSpPr>
          <p:cNvPr id="148" name="Segnaposto numero diapositiva 3">
            <a:extLst>
              <a:ext uri="{FF2B5EF4-FFF2-40B4-BE49-F238E27FC236}">
                <a16:creationId xmlns:a16="http://schemas.microsoft.com/office/drawing/2014/main" id="{AB0C2559-1463-5C6C-3F29-1A8DE85E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4E0A15C-74B6-8364-CF61-56D928F75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11" t="25056" r="37667" b="8670"/>
          <a:stretch/>
        </p:blipFill>
        <p:spPr>
          <a:xfrm>
            <a:off x="9205556" y="2549034"/>
            <a:ext cx="2478204" cy="37126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57DC30D-01DA-D806-2107-6E9CEE379E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59" t="26151" r="40296" b="8602"/>
          <a:stretch/>
        </p:blipFill>
        <p:spPr>
          <a:xfrm>
            <a:off x="9205556" y="2610678"/>
            <a:ext cx="2464488" cy="3650974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258D523-2F98-F835-C7AC-25E26BE958F7}"/>
              </a:ext>
            </a:extLst>
          </p:cNvPr>
          <p:cNvCxnSpPr/>
          <p:nvPr/>
        </p:nvCxnSpPr>
        <p:spPr>
          <a:xfrm flipH="1" flipV="1">
            <a:off x="10221611" y="5868202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1E6A415-8CD6-84D4-CF05-86AA64952814}"/>
              </a:ext>
            </a:extLst>
          </p:cNvPr>
          <p:cNvCxnSpPr/>
          <p:nvPr/>
        </p:nvCxnSpPr>
        <p:spPr>
          <a:xfrm flipH="1" flipV="1">
            <a:off x="10313051" y="522357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841696C-5BA4-E3AE-695E-2E0461C82E2D}"/>
              </a:ext>
            </a:extLst>
          </p:cNvPr>
          <p:cNvCxnSpPr/>
          <p:nvPr/>
        </p:nvCxnSpPr>
        <p:spPr>
          <a:xfrm flipH="1" flipV="1">
            <a:off x="10313051" y="453739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9477C39-0B90-E017-9F02-B48DEF7B8531}"/>
              </a:ext>
            </a:extLst>
          </p:cNvPr>
          <p:cNvCxnSpPr/>
          <p:nvPr/>
        </p:nvCxnSpPr>
        <p:spPr>
          <a:xfrm flipH="1" flipV="1">
            <a:off x="9881251" y="434435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1AB383B-43A3-9B98-A8C6-7415B79353FD}"/>
              </a:ext>
            </a:extLst>
          </p:cNvPr>
          <p:cNvCxnSpPr/>
          <p:nvPr/>
        </p:nvCxnSpPr>
        <p:spPr>
          <a:xfrm flipH="1" flipV="1">
            <a:off x="9881251" y="329787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7AF393D-205C-F588-4416-DAD05BD7BFB5}"/>
              </a:ext>
            </a:extLst>
          </p:cNvPr>
          <p:cNvCxnSpPr/>
          <p:nvPr/>
        </p:nvCxnSpPr>
        <p:spPr>
          <a:xfrm flipH="1">
            <a:off x="9322689" y="3104224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BAD3D68-B0D1-3677-C0B9-0E8BED7CCC37}"/>
              </a:ext>
            </a:extLst>
          </p:cNvPr>
          <p:cNvCxnSpPr/>
          <p:nvPr/>
        </p:nvCxnSpPr>
        <p:spPr>
          <a:xfrm flipH="1">
            <a:off x="10086991" y="457807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750D8BD-82AF-D9A8-86FD-93A7FA797806}"/>
              </a:ext>
            </a:extLst>
          </p:cNvPr>
          <p:cNvCxnSpPr/>
          <p:nvPr/>
        </p:nvCxnSpPr>
        <p:spPr>
          <a:xfrm flipH="1">
            <a:off x="9393571" y="424656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6035EFB-59EE-AFC6-0C8A-04F31F0F9AA6}"/>
              </a:ext>
            </a:extLst>
          </p:cNvPr>
          <p:cNvCxnSpPr/>
          <p:nvPr/>
        </p:nvCxnSpPr>
        <p:spPr>
          <a:xfrm flipH="1">
            <a:off x="9393571" y="551440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CA4A680-93F9-3865-3B49-97C29C9DCF74}"/>
              </a:ext>
            </a:extLst>
          </p:cNvPr>
          <p:cNvCxnSpPr/>
          <p:nvPr/>
        </p:nvCxnSpPr>
        <p:spPr>
          <a:xfrm flipH="1">
            <a:off x="9860320" y="5294318"/>
            <a:ext cx="226672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B196CA2-A246-F36D-E970-8A2A4A5DD623}"/>
              </a:ext>
            </a:extLst>
          </p:cNvPr>
          <p:cNvCxnSpPr/>
          <p:nvPr/>
        </p:nvCxnSpPr>
        <p:spPr>
          <a:xfrm flipH="1">
            <a:off x="9722525" y="2714948"/>
            <a:ext cx="188524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4B258B0-A8A2-63BF-220D-82CFA0B41975}"/>
              </a:ext>
            </a:extLst>
          </p:cNvPr>
          <p:cNvCxnSpPr/>
          <p:nvPr/>
        </p:nvCxnSpPr>
        <p:spPr>
          <a:xfrm flipH="1">
            <a:off x="9299309" y="2723860"/>
            <a:ext cx="188524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7BA41FFF-9ABC-2DF0-8CB0-E83A970F614C}"/>
              </a:ext>
            </a:extLst>
          </p:cNvPr>
          <p:cNvCxnSpPr/>
          <p:nvPr/>
        </p:nvCxnSpPr>
        <p:spPr>
          <a:xfrm flipV="1">
            <a:off x="10645168" y="5868202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E3922E5E-D412-0D1E-3851-014387404C70}"/>
              </a:ext>
            </a:extLst>
          </p:cNvPr>
          <p:cNvCxnSpPr/>
          <p:nvPr/>
        </p:nvCxnSpPr>
        <p:spPr>
          <a:xfrm flipV="1">
            <a:off x="10553728" y="522357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715147F-873E-FE38-EAAC-072BA796B46F}"/>
              </a:ext>
            </a:extLst>
          </p:cNvPr>
          <p:cNvCxnSpPr/>
          <p:nvPr/>
        </p:nvCxnSpPr>
        <p:spPr>
          <a:xfrm flipV="1">
            <a:off x="10553728" y="453739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0371D77-B86C-85B7-9215-DF3C178B2000}"/>
              </a:ext>
            </a:extLst>
          </p:cNvPr>
          <p:cNvCxnSpPr/>
          <p:nvPr/>
        </p:nvCxnSpPr>
        <p:spPr>
          <a:xfrm flipV="1">
            <a:off x="10985528" y="434435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7F96523F-9276-7483-8E7D-37A01AE8A807}"/>
              </a:ext>
            </a:extLst>
          </p:cNvPr>
          <p:cNvCxnSpPr/>
          <p:nvPr/>
        </p:nvCxnSpPr>
        <p:spPr>
          <a:xfrm flipV="1">
            <a:off x="10985528" y="329787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14EFA605-0885-2FA2-A2B5-001BFAA80144}"/>
              </a:ext>
            </a:extLst>
          </p:cNvPr>
          <p:cNvCxnSpPr/>
          <p:nvPr/>
        </p:nvCxnSpPr>
        <p:spPr>
          <a:xfrm>
            <a:off x="11554304" y="3104224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E8E0C431-E4FA-23D4-24FD-FAFB124E3029}"/>
              </a:ext>
            </a:extLst>
          </p:cNvPr>
          <p:cNvCxnSpPr/>
          <p:nvPr/>
        </p:nvCxnSpPr>
        <p:spPr>
          <a:xfrm>
            <a:off x="10779788" y="457807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3DF2602-8695-837D-AE7B-605AE62AA3E3}"/>
              </a:ext>
            </a:extLst>
          </p:cNvPr>
          <p:cNvCxnSpPr/>
          <p:nvPr/>
        </p:nvCxnSpPr>
        <p:spPr>
          <a:xfrm>
            <a:off x="11473208" y="4246569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260D268-1236-F0C9-1BE2-F40FCCE739A4}"/>
              </a:ext>
            </a:extLst>
          </p:cNvPr>
          <p:cNvCxnSpPr/>
          <p:nvPr/>
        </p:nvCxnSpPr>
        <p:spPr>
          <a:xfrm>
            <a:off x="11473208" y="5514408"/>
            <a:ext cx="0" cy="58165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E26C06E4-EB02-B09C-1035-D49584599D20}"/>
              </a:ext>
            </a:extLst>
          </p:cNvPr>
          <p:cNvCxnSpPr/>
          <p:nvPr/>
        </p:nvCxnSpPr>
        <p:spPr>
          <a:xfrm>
            <a:off x="10779787" y="5294318"/>
            <a:ext cx="226672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FF0AAF0-4265-DB39-50F6-2FD570FC7CB2}"/>
              </a:ext>
            </a:extLst>
          </p:cNvPr>
          <p:cNvCxnSpPr/>
          <p:nvPr/>
        </p:nvCxnSpPr>
        <p:spPr>
          <a:xfrm>
            <a:off x="10948255" y="2714948"/>
            <a:ext cx="188524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7B9A6F01-8DAB-B8D6-D6A7-E0BC8F17B20B}"/>
              </a:ext>
            </a:extLst>
          </p:cNvPr>
          <p:cNvCxnSpPr/>
          <p:nvPr/>
        </p:nvCxnSpPr>
        <p:spPr>
          <a:xfrm>
            <a:off x="11378946" y="2723860"/>
            <a:ext cx="188524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F9BE201D-9A78-ACA9-A2BF-AFD556F136C9}"/>
              </a:ext>
            </a:extLst>
          </p:cNvPr>
          <p:cNvCxnSpPr/>
          <p:nvPr/>
        </p:nvCxnSpPr>
        <p:spPr>
          <a:xfrm flipH="1">
            <a:off x="10108275" y="4369123"/>
            <a:ext cx="226672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871BEB2D-8285-F8F4-95B8-501D474BC112}"/>
              </a:ext>
            </a:extLst>
          </p:cNvPr>
          <p:cNvCxnSpPr/>
          <p:nvPr/>
        </p:nvCxnSpPr>
        <p:spPr>
          <a:xfrm>
            <a:off x="10531832" y="4369123"/>
            <a:ext cx="226672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  <a:effectLst>
            <a:glow rad="38100">
              <a:srgbClr val="0000FF">
                <a:alpha val="33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159A399E-21FD-66EC-8F4D-99F05F9A86B2}"/>
              </a:ext>
            </a:extLst>
          </p:cNvPr>
          <p:cNvCxnSpPr/>
          <p:nvPr/>
        </p:nvCxnSpPr>
        <p:spPr>
          <a:xfrm>
            <a:off x="10086991" y="4365879"/>
            <a:ext cx="692796" cy="0"/>
          </a:xfrm>
          <a:prstGeom prst="line">
            <a:avLst/>
          </a:prstGeom>
          <a:ln>
            <a:solidFill>
              <a:srgbClr val="FFC000">
                <a:alpha val="1000"/>
              </a:srgbClr>
            </a:solidFill>
          </a:ln>
          <a:effectLst>
            <a:glow rad="38100">
              <a:schemeClr val="accent2">
                <a:satMod val="175000"/>
                <a:alpha val="7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igura a mano libera 11">
            <a:extLst>
              <a:ext uri="{FF2B5EF4-FFF2-40B4-BE49-F238E27FC236}">
                <a16:creationId xmlns:a16="http://schemas.microsoft.com/office/drawing/2014/main" id="{80177C32-F715-9D75-9106-EFEDA881099B}"/>
              </a:ext>
            </a:extLst>
          </p:cNvPr>
          <p:cNvSpPr/>
          <p:nvPr/>
        </p:nvSpPr>
        <p:spPr>
          <a:xfrm>
            <a:off x="10086199" y="4299122"/>
            <a:ext cx="691515" cy="65625"/>
          </a:xfrm>
          <a:custGeom>
            <a:avLst/>
            <a:gdLst>
              <a:gd name="connsiteX0" fmla="*/ 0 w 691515"/>
              <a:gd name="connsiteY0" fmla="*/ 65625 h 65625"/>
              <a:gd name="connsiteX1" fmla="*/ 64770 w 691515"/>
              <a:gd name="connsiteY1" fmla="*/ 40860 h 65625"/>
              <a:gd name="connsiteX2" fmla="*/ 139065 w 691515"/>
              <a:gd name="connsiteY2" fmla="*/ 21810 h 65625"/>
              <a:gd name="connsiteX3" fmla="*/ 300990 w 691515"/>
              <a:gd name="connsiteY3" fmla="*/ 855 h 65625"/>
              <a:gd name="connsiteX4" fmla="*/ 413385 w 691515"/>
              <a:gd name="connsiteY4" fmla="*/ 4665 h 65625"/>
              <a:gd name="connsiteX5" fmla="*/ 502920 w 691515"/>
              <a:gd name="connsiteY5" fmla="*/ 10380 h 65625"/>
              <a:gd name="connsiteX6" fmla="*/ 605790 w 691515"/>
              <a:gd name="connsiteY6" fmla="*/ 23715 h 65625"/>
              <a:gd name="connsiteX7" fmla="*/ 657225 w 691515"/>
              <a:gd name="connsiteY7" fmla="*/ 44670 h 65625"/>
              <a:gd name="connsiteX8" fmla="*/ 691515 w 691515"/>
              <a:gd name="connsiteY8" fmla="*/ 59910 h 65625"/>
              <a:gd name="connsiteX0" fmla="*/ 0 w 691515"/>
              <a:gd name="connsiteY0" fmla="*/ 65625 h 65625"/>
              <a:gd name="connsiteX1" fmla="*/ 64770 w 691515"/>
              <a:gd name="connsiteY1" fmla="*/ 40860 h 65625"/>
              <a:gd name="connsiteX2" fmla="*/ 139065 w 691515"/>
              <a:gd name="connsiteY2" fmla="*/ 21810 h 65625"/>
              <a:gd name="connsiteX3" fmla="*/ 300990 w 691515"/>
              <a:gd name="connsiteY3" fmla="*/ 855 h 65625"/>
              <a:gd name="connsiteX4" fmla="*/ 413385 w 691515"/>
              <a:gd name="connsiteY4" fmla="*/ 4665 h 65625"/>
              <a:gd name="connsiteX5" fmla="*/ 502920 w 691515"/>
              <a:gd name="connsiteY5" fmla="*/ 10380 h 65625"/>
              <a:gd name="connsiteX6" fmla="*/ 603885 w 691515"/>
              <a:gd name="connsiteY6" fmla="*/ 27525 h 65625"/>
              <a:gd name="connsiteX7" fmla="*/ 657225 w 691515"/>
              <a:gd name="connsiteY7" fmla="*/ 44670 h 65625"/>
              <a:gd name="connsiteX8" fmla="*/ 691515 w 691515"/>
              <a:gd name="connsiteY8" fmla="*/ 59910 h 65625"/>
              <a:gd name="connsiteX0" fmla="*/ 0 w 691515"/>
              <a:gd name="connsiteY0" fmla="*/ 65625 h 65625"/>
              <a:gd name="connsiteX1" fmla="*/ 64770 w 691515"/>
              <a:gd name="connsiteY1" fmla="*/ 40860 h 65625"/>
              <a:gd name="connsiteX2" fmla="*/ 139065 w 691515"/>
              <a:gd name="connsiteY2" fmla="*/ 21810 h 65625"/>
              <a:gd name="connsiteX3" fmla="*/ 300990 w 691515"/>
              <a:gd name="connsiteY3" fmla="*/ 855 h 65625"/>
              <a:gd name="connsiteX4" fmla="*/ 413385 w 691515"/>
              <a:gd name="connsiteY4" fmla="*/ 4665 h 65625"/>
              <a:gd name="connsiteX5" fmla="*/ 502920 w 691515"/>
              <a:gd name="connsiteY5" fmla="*/ 10380 h 65625"/>
              <a:gd name="connsiteX6" fmla="*/ 603885 w 691515"/>
              <a:gd name="connsiteY6" fmla="*/ 27525 h 65625"/>
              <a:gd name="connsiteX7" fmla="*/ 657225 w 691515"/>
              <a:gd name="connsiteY7" fmla="*/ 44670 h 65625"/>
              <a:gd name="connsiteX8" fmla="*/ 691515 w 691515"/>
              <a:gd name="connsiteY8" fmla="*/ 59910 h 6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515" h="65625">
                <a:moveTo>
                  <a:pt x="0" y="65625"/>
                </a:moveTo>
                <a:cubicBezTo>
                  <a:pt x="20796" y="56893"/>
                  <a:pt x="41593" y="48162"/>
                  <a:pt x="64770" y="40860"/>
                </a:cubicBezTo>
                <a:cubicBezTo>
                  <a:pt x="87948" y="33557"/>
                  <a:pt x="99695" y="28477"/>
                  <a:pt x="139065" y="21810"/>
                </a:cubicBezTo>
                <a:cubicBezTo>
                  <a:pt x="178435" y="15143"/>
                  <a:pt x="255270" y="3712"/>
                  <a:pt x="300990" y="855"/>
                </a:cubicBezTo>
                <a:cubicBezTo>
                  <a:pt x="346710" y="-2002"/>
                  <a:pt x="379730" y="3077"/>
                  <a:pt x="413385" y="4665"/>
                </a:cubicBezTo>
                <a:cubicBezTo>
                  <a:pt x="447040" y="6252"/>
                  <a:pt x="471170" y="6570"/>
                  <a:pt x="502920" y="10380"/>
                </a:cubicBezTo>
                <a:cubicBezTo>
                  <a:pt x="534670" y="14190"/>
                  <a:pt x="578168" y="21810"/>
                  <a:pt x="603885" y="27525"/>
                </a:cubicBezTo>
                <a:cubicBezTo>
                  <a:pt x="629603" y="33240"/>
                  <a:pt x="642620" y="39273"/>
                  <a:pt x="657225" y="44670"/>
                </a:cubicBezTo>
                <a:cubicBezTo>
                  <a:pt x="671830" y="50067"/>
                  <a:pt x="681514" y="55306"/>
                  <a:pt x="691515" y="59910"/>
                </a:cubicBezTo>
              </a:path>
            </a:pathLst>
          </a:custGeom>
          <a:noFill/>
          <a:ln>
            <a:solidFill>
              <a:srgbClr val="FF0000">
                <a:alpha val="1000"/>
              </a:srgbClr>
            </a:solidFill>
          </a:ln>
          <a:effectLst>
            <a:glow rad="50800">
              <a:srgbClr val="FF0000">
                <a:alpha val="72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4314016A-1AA5-75A8-35C8-F530626329C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081853" y="3588707"/>
            <a:ext cx="0" cy="5816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>
            <a:glow rad="50800">
              <a:srgbClr val="C00000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11A88505-012D-E50B-12FE-1488F6FC33E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200791" y="3588707"/>
            <a:ext cx="0" cy="5816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>
            <a:glow rad="50800">
              <a:srgbClr val="C00000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DE6C9C4A-FE9A-A6E6-6800-3F9E6C42ABE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200791" y="2610678"/>
            <a:ext cx="0" cy="5816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>
            <a:glow rad="50800">
              <a:srgbClr val="C00000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EE32CE3C-D2FE-5EBC-619A-D9108C24E63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072846" y="2610678"/>
            <a:ext cx="0" cy="5816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>
            <a:glow rad="50800">
              <a:srgbClr val="C00000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0B984798-EEE5-9BC3-CE96-2329CB1656B1}"/>
              </a:ext>
            </a:extLst>
          </p:cNvPr>
          <p:cNvCxnSpPr>
            <a:cxnSpLocks noChangeAspect="1"/>
          </p:cNvCxnSpPr>
          <p:nvPr/>
        </p:nvCxnSpPr>
        <p:spPr>
          <a:xfrm>
            <a:off x="2772022" y="4225924"/>
            <a:ext cx="304450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>
            <a:glow rad="50800">
              <a:srgbClr val="C00000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23FF8487-A199-0F34-EA79-1056D3C30532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196549" y="4225924"/>
            <a:ext cx="31991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>
            <a:glow rad="50800">
              <a:srgbClr val="C00000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B2F8375D-C112-5262-3FBA-A85D915E544B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927951" y="2277133"/>
            <a:ext cx="31991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>
            <a:glow rad="50800">
              <a:srgbClr val="C00000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38F5BDCA-9EBA-48E2-D62A-61CC85B02E56}"/>
              </a:ext>
            </a:extLst>
          </p:cNvPr>
          <p:cNvCxnSpPr>
            <a:cxnSpLocks noChangeAspect="1"/>
          </p:cNvCxnSpPr>
          <p:nvPr/>
        </p:nvCxnSpPr>
        <p:spPr>
          <a:xfrm>
            <a:off x="3030503" y="2278772"/>
            <a:ext cx="304450" cy="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>
            <a:glow rad="50800">
              <a:srgbClr val="C00000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2E62143-FC4F-B12D-5ABD-4B61D848346B}"/>
              </a:ext>
            </a:extLst>
          </p:cNvPr>
          <p:cNvSpPr txBox="1"/>
          <p:nvPr/>
        </p:nvSpPr>
        <p:spPr>
          <a:xfrm>
            <a:off x="1693316" y="130357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err="1">
                <a:solidFill>
                  <a:srgbClr val="00B0F0"/>
                </a:solidFill>
              </a:rPr>
              <a:t>I</a:t>
            </a:r>
            <a:r>
              <a:rPr lang="it-IT" b="1" u="sng" baseline="-25000" err="1">
                <a:solidFill>
                  <a:srgbClr val="00B0F0"/>
                </a:solidFill>
              </a:rPr>
              <a:t>probe</a:t>
            </a:r>
            <a:endParaRPr lang="it-IT" b="1" u="sng" baseline="-25000">
              <a:solidFill>
                <a:srgbClr val="00B0F0"/>
              </a:solidFill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58DA2EB3-E7E6-1D4B-3D52-91B8860FE685}"/>
              </a:ext>
            </a:extLst>
          </p:cNvPr>
          <p:cNvSpPr txBox="1"/>
          <p:nvPr/>
        </p:nvSpPr>
        <p:spPr>
          <a:xfrm>
            <a:off x="737027" y="2277133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err="1">
                <a:solidFill>
                  <a:srgbClr val="C00000"/>
                </a:solidFill>
              </a:rPr>
              <a:t>I</a:t>
            </a:r>
            <a:r>
              <a:rPr lang="it-IT" b="1" u="sng" baseline="-25000" err="1">
                <a:solidFill>
                  <a:srgbClr val="C00000"/>
                </a:solidFill>
              </a:rPr>
              <a:t>anode</a:t>
            </a:r>
            <a:endParaRPr lang="it-IT" b="1" u="sng" baseline="-25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00494 -0.00324 L 0.00703 -0.00764 L 0.00573 -0.03055 C 0.00573 -0.04421 0.00403 -0.04074 0.00416 -0.05416 " pathEditMode="relative" rAng="0" ptsTypes="AAAAA">
                                      <p:cBhvr>
                                        <p:cTn id="10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2708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0.00222 -0.0044 L 0.00222 -0.0081 C 0.00326 -0.00787 0.0017 -0.01296 0.00261 -0.0125 C 0.00183 -0.02106 0.00417 -0.02106 0.0043 -0.02754 " pathEditMode="relative" rAng="0" ptsTypes="AAAAA">
                                      <p:cBhvr>
                                        <p:cTn id="11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38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00234 -0.00764 L 0.00234 -0.01713 C 0.00365 -0.01713 0.00104 -0.02685 0.00234 -0.02592 C 0.00091 -0.04259 0.00221 -0.04259 0.00234 -0.05578 " pathEditMode="relative" rAng="0" ptsTypes="AAAAA">
                                      <p:cBhvr>
                                        <p:cTn id="1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2801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00274 -0.00671 L 0.00378 -0.01458 C 0.00495 -0.01435 0.00326 -0.01921 0.0043 -0.01898 C 0.0043 -0.03264 0.00547 -0.04143 0.0056 -0.05463 " pathEditMode="relative" rAng="0" ptsTypes="AAAAA">
                                      <p:cBhvr>
                                        <p:cTn id="1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2731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2.96296E-6 L -0.00039 -0.0044 L -0.00039 -0.0081 C 0.00013 -0.01088 -0.00273 -0.01157 0.00065 -0.01088 C 0.00091 -0.01736 0.00195 -0.01898 0.00274 -0.025 " pathEditMode="relative" rAng="0" ptsTypes="AAAAA">
                                      <p:cBhvr>
                                        <p:cTn id="12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125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4.44444E-6 L -0.00131 -0.01273 C -0.00117 -0.0155 -0.00235 -0.01898 -0.00222 -0.02152 C 0.00026 -0.01967 -0.00391 -0.02963 -0.00157 -0.02777 C -0.00131 -0.0412 -0.00104 -0.04004 -0.00052 -0.05324 " pathEditMode="relative" rAng="0" ptsTypes="AAAAA">
                                      <p:cBhvr>
                                        <p:cTn id="13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62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 L -0.00157 -0.0044 L -0.00013 -0.0081 C 0.00377 -0.00764 -0.00404 -0.01134 -0.00066 -0.01111 C -0.0004 -0.01736 -0.00547 -0.01968 -0.00131 -0.02454 " pathEditMode="relative" rAng="0" ptsTypes="AAAAA">
                                      <p:cBhvr>
                                        <p:cTn id="13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227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4.44444E-6 L -0.0043 -0.00439 C -0.00508 -0.00902 -0.00782 -0.01319 -0.00313 -0.01273 C -0.00443 -0.01273 -0.00847 -0.02013 -0.00404 -0.01828 C -0.00391 -0.02476 -0.00183 -0.01921 -0.00117 -0.02523 " pathEditMode="relative" rAng="0" ptsTypes="AAAAA">
                                      <p:cBhvr>
                                        <p:cTn id="14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2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2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4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2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600"/>
                            </p:stCondLst>
                            <p:childTnLst>
                              <p:par>
                                <p:cTn id="1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2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800"/>
                            </p:stCondLst>
                            <p:childTnLst>
                              <p:par>
                                <p:cTn id="1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5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00"/>
                            </p:stCondLst>
                            <p:childTnLst>
                              <p:par>
                                <p:cTn id="1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400"/>
                            </p:stCondLst>
                            <p:childTnLst>
                              <p:par>
                                <p:cTn id="1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6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"/>
                            </p:stCondLst>
                            <p:childTnLst>
                              <p:par>
                                <p:cTn id="2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0"/>
                            </p:stCondLst>
                            <p:childTnLst>
                              <p:par>
                                <p:cTn id="2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00"/>
                            </p:stCondLst>
                            <p:childTnLst>
                              <p:par>
                                <p:cTn id="2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800"/>
                            </p:stCondLst>
                            <p:childTnLst>
                              <p:par>
                                <p:cTn id="2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3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2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600"/>
                            </p:stCondLst>
                            <p:childTnLst>
                              <p:par>
                                <p:cTn id="2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800"/>
                            </p:stCondLst>
                            <p:childTnLst>
                              <p:par>
                                <p:cTn id="2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1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4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000"/>
                            </p:stCondLst>
                            <p:childTnLst>
                              <p:par>
                                <p:cTn id="2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200"/>
                            </p:stCondLst>
                            <p:childTnLst>
                              <p:par>
                                <p:cTn id="2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400"/>
                            </p:stCondLst>
                            <p:childTnLst>
                              <p:par>
                                <p:cTn id="2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6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32" grpId="0" animBg="1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it-IT" err="1"/>
              <a:t>Thermionic</a:t>
            </a:r>
            <a:r>
              <a:rPr lang="it-IT"/>
              <a:t> </a:t>
            </a:r>
            <a:r>
              <a:rPr lang="it-IT" err="1"/>
              <a:t>emission</a:t>
            </a:r>
            <a:r>
              <a:rPr lang="it-IT"/>
              <a:t> setup </a:t>
            </a:r>
            <a:br>
              <a:rPr lang="it-IT"/>
            </a:br>
            <a:r>
              <a:rPr lang="it-IT"/>
              <a:t>LPBF production, </a:t>
            </a:r>
            <a:r>
              <a:rPr lang="it-IT" err="1"/>
              <a:t>machining</a:t>
            </a:r>
            <a:r>
              <a:rPr lang="it-IT"/>
              <a:t> and assembly</a:t>
            </a:r>
            <a:endParaRPr lang="en-GB"/>
          </a:p>
        </p:txBody>
      </p:sp>
      <p:pic>
        <p:nvPicPr>
          <p:cNvPr id="6" name="Immagine 5" descr="Immagine che contiene metallo, Macchina utensile, acciaio, tubo&#10;&#10;Descrizione generata automaticamente">
            <a:extLst>
              <a:ext uri="{FF2B5EF4-FFF2-40B4-BE49-F238E27FC236}">
                <a16:creationId xmlns:a16="http://schemas.microsoft.com/office/drawing/2014/main" id="{539CCB07-28AF-D558-6841-86462F80E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852"/>
          <a:stretch/>
        </p:blipFill>
        <p:spPr>
          <a:xfrm>
            <a:off x="6353175" y="1527175"/>
            <a:ext cx="5267325" cy="4664464"/>
          </a:xfrm>
          <a:prstGeom prst="roundRect">
            <a:avLst/>
          </a:prstGeom>
        </p:spPr>
      </p:pic>
      <p:pic>
        <p:nvPicPr>
          <p:cNvPr id="145" name="Immagine 144" descr="Immagine che contiene Ricambio auto, cerchio, ruota, altoparlante&#10;&#10;Descrizione generata automaticamente">
            <a:extLst>
              <a:ext uri="{FF2B5EF4-FFF2-40B4-BE49-F238E27FC236}">
                <a16:creationId xmlns:a16="http://schemas.microsoft.com/office/drawing/2014/main" id="{7A7BB85B-DDCC-A42C-5E93-1BB760C31D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b="1852"/>
          <a:stretch/>
        </p:blipFill>
        <p:spPr>
          <a:xfrm>
            <a:off x="885825" y="1477704"/>
            <a:ext cx="4381500" cy="5044135"/>
          </a:xfrm>
          <a:prstGeom prst="rect">
            <a:avLst/>
          </a:prstGeom>
        </p:spPr>
      </p:pic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B7B1C6E7-78C5-6943-BBAA-5257DFD5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00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A88C17-5362-B503-4841-D38DF5DA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Optical </a:t>
            </a:r>
            <a:r>
              <a:rPr lang="it-IT" err="1"/>
              <a:t>profilometer</a:t>
            </a:r>
            <a:r>
              <a:rPr lang="it-IT"/>
              <a:t> </a:t>
            </a:r>
            <a:r>
              <a:rPr lang="it-IT" err="1"/>
              <a:t>surface</a:t>
            </a:r>
            <a:r>
              <a:rPr lang="it-IT"/>
              <a:t> </a:t>
            </a:r>
            <a:r>
              <a:rPr lang="it-IT" err="1"/>
              <a:t>finishing</a:t>
            </a:r>
            <a:r>
              <a:rPr lang="it-IT"/>
              <a:t> </a:t>
            </a:r>
            <a:r>
              <a:rPr lang="it-IT" err="1"/>
              <a:t>analysis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4DDDA3-8B43-5D47-8D80-D353A099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FE2BA1F3-5A8F-1B2B-8D21-2427AD84E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05" y="1336778"/>
            <a:ext cx="10495190" cy="5186576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0C2E865-10D3-4730-2E1C-C8C18F2DDA17}"/>
              </a:ext>
            </a:extLst>
          </p:cNvPr>
          <p:cNvSpPr txBox="1"/>
          <p:nvPr/>
        </p:nvSpPr>
        <p:spPr>
          <a:xfrm>
            <a:off x="1448276" y="2124075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Standard (STD) </a:t>
            </a:r>
          </a:p>
          <a:p>
            <a:pPr algn="ctr"/>
            <a:r>
              <a:rPr lang="it-IT" err="1"/>
              <a:t>anode</a:t>
            </a:r>
            <a:r>
              <a:rPr lang="it-IT"/>
              <a:t> </a:t>
            </a:r>
            <a:r>
              <a:rPr lang="it-IT" err="1"/>
              <a:t>grid</a:t>
            </a:r>
            <a:endParaRPr lang="it-IT"/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7478F152-DD14-10BF-4991-C12B045B18F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312889" y="2447241"/>
            <a:ext cx="1249586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38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Science Project 16x9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1201_TF02922647_Win32" id="{A30DC41E-7425-431E-A12B-B572DBF6642A}" vid="{DA0701B9-165F-4267-9167-3F13CEF3D2E4}"/>
    </a:ext>
  </a:extLst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tf02922647_win32</Template>
  <Application>Microsoft Office PowerPoint</Application>
  <PresentationFormat>Widescreen</PresentationFormat>
  <Slides>18</Slides>
  <Notes>12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Science Project 16x9</vt:lpstr>
      <vt:lpstr> HISOL</vt:lpstr>
      <vt:lpstr>Introduction</vt:lpstr>
      <vt:lpstr>Introduction</vt:lpstr>
      <vt:lpstr>Introduction</vt:lpstr>
      <vt:lpstr>Thermionic emission analysis goal </vt:lpstr>
      <vt:lpstr>Thermionic emission setup assembly</vt:lpstr>
      <vt:lpstr>Thermionic emission analysis measurements </vt:lpstr>
      <vt:lpstr>Thermionic emission setup  LPBF production, machining and assembly</vt:lpstr>
      <vt:lpstr>Optical profilometer surface finishing analysis</vt:lpstr>
      <vt:lpstr>Optical profilometer surface finishing analysis</vt:lpstr>
      <vt:lpstr>Assembly 1: AM anode conventional – STD cathode</vt:lpstr>
      <vt:lpstr>Thermionic emission measurement</vt:lpstr>
      <vt:lpstr>Thermionic emission measurement</vt:lpstr>
      <vt:lpstr>Termionic emission measurement</vt:lpstr>
      <vt:lpstr>Image processing to estimate the cathode deformation at high temperature</vt:lpstr>
      <vt:lpstr>Image processing to estimate the cathode deformation at high temperature</vt:lpstr>
      <vt:lpstr>Future developments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Project Title</dc:title>
  <dc:creator>Michele Ballan</dc:creator>
  <cp:revision>1</cp:revision>
  <dcterms:created xsi:type="dcterms:W3CDTF">2022-06-02T09:29:47Z</dcterms:created>
  <dcterms:modified xsi:type="dcterms:W3CDTF">2024-06-28T16:25:26Z</dcterms:modified>
</cp:coreProperties>
</file>