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3"/>
  </p:notesMasterIdLst>
  <p:handoutMasterIdLst>
    <p:handoutMasterId r:id="rId24"/>
  </p:handoutMasterIdLst>
  <p:sldIdLst>
    <p:sldId id="256" r:id="rId4"/>
    <p:sldId id="325" r:id="rId5"/>
    <p:sldId id="327" r:id="rId6"/>
    <p:sldId id="326" r:id="rId7"/>
    <p:sldId id="329" r:id="rId8"/>
    <p:sldId id="331" r:id="rId9"/>
    <p:sldId id="324" r:id="rId10"/>
    <p:sldId id="317" r:id="rId11"/>
    <p:sldId id="319" r:id="rId12"/>
    <p:sldId id="273" r:id="rId13"/>
    <p:sldId id="318" r:id="rId14"/>
    <p:sldId id="332" r:id="rId15"/>
    <p:sldId id="292" r:id="rId16"/>
    <p:sldId id="301" r:id="rId17"/>
    <p:sldId id="309" r:id="rId18"/>
    <p:sldId id="333" r:id="rId19"/>
    <p:sldId id="322" r:id="rId20"/>
    <p:sldId id="323" r:id="rId21"/>
    <p:sldId id="298" r:id="rId22"/>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8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D"/>
    <a:srgbClr val="FFFF99"/>
    <a:srgbClr val="FFFFFF"/>
    <a:srgbClr val="B3061B"/>
    <a:srgbClr val="002060"/>
    <a:srgbClr val="E0EBF6"/>
    <a:srgbClr val="072C6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180CB2-E17F-4F3C-9331-AE6DC6B82F97}" v="1852" dt="2024-06-28T14:51:36.495"/>
    <p1510:client id="{9C36A9AE-B9E2-B313-1405-9258D06BC5FD}" v="14" dt="2024-06-27T18:00:55.594"/>
    <p1510:client id="{CF9B84AD-364D-AFE8-01FF-A0077B8352E6}" v="648" dt="2024-06-28T14:26:50.869"/>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918" y="102"/>
      </p:cViewPr>
      <p:guideLst>
        <p:guide pos="3840"/>
        <p:guide orient="horz" pos="218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TesiMagistrale\Dati_calibrazione_forno\EXCEL_PROV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18451540028577"/>
          <c:y val="6.4389421276823955E-2"/>
          <c:w val="0.79492664961927972"/>
          <c:h val="0.7728540807051546"/>
        </c:manualLayout>
      </c:layout>
      <c:scatterChart>
        <c:scatterStyle val="smoothMarker"/>
        <c:varyColors val="0"/>
        <c:ser>
          <c:idx val="0"/>
          <c:order val="0"/>
          <c:tx>
            <c:v>Tantalum perfect contact</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Foglio1!$A$2:$A$14</c:f>
              <c:numCache>
                <c:formatCode>General</c:formatCode>
                <c:ptCount val="13"/>
                <c:pt idx="0">
                  <c:v>500</c:v>
                </c:pt>
                <c:pt idx="1">
                  <c:v>550</c:v>
                </c:pt>
                <c:pt idx="2">
                  <c:v>600</c:v>
                </c:pt>
                <c:pt idx="3">
                  <c:v>650</c:v>
                </c:pt>
                <c:pt idx="4">
                  <c:v>700</c:v>
                </c:pt>
                <c:pt idx="5">
                  <c:v>750</c:v>
                </c:pt>
                <c:pt idx="6">
                  <c:v>800</c:v>
                </c:pt>
                <c:pt idx="7">
                  <c:v>850</c:v>
                </c:pt>
                <c:pt idx="8">
                  <c:v>900</c:v>
                </c:pt>
                <c:pt idx="9">
                  <c:v>950</c:v>
                </c:pt>
                <c:pt idx="10">
                  <c:v>1000</c:v>
                </c:pt>
                <c:pt idx="11">
                  <c:v>1050</c:v>
                </c:pt>
                <c:pt idx="12">
                  <c:v>1100</c:v>
                </c:pt>
              </c:numCache>
            </c:numRef>
          </c:xVal>
          <c:yVal>
            <c:numRef>
              <c:f>Foglio1!$D$2:$D$14</c:f>
              <c:numCache>
                <c:formatCode>General</c:formatCode>
                <c:ptCount val="13"/>
                <c:pt idx="0">
                  <c:v>921.96</c:v>
                </c:pt>
                <c:pt idx="1">
                  <c:v>983.21</c:v>
                </c:pt>
                <c:pt idx="2">
                  <c:v>1040.96</c:v>
                </c:pt>
                <c:pt idx="3">
                  <c:v>1095.8900000000001</c:v>
                </c:pt>
                <c:pt idx="4">
                  <c:v>1148.55</c:v>
                </c:pt>
                <c:pt idx="5">
                  <c:v>1199.28</c:v>
                </c:pt>
                <c:pt idx="6">
                  <c:v>1248.46</c:v>
                </c:pt>
                <c:pt idx="7">
                  <c:v>1296.1600000000001</c:v>
                </c:pt>
                <c:pt idx="8">
                  <c:v>1342.63</c:v>
                </c:pt>
                <c:pt idx="9">
                  <c:v>1387.91</c:v>
                </c:pt>
                <c:pt idx="10">
                  <c:v>1432.14</c:v>
                </c:pt>
                <c:pt idx="11">
                  <c:v>1475.44</c:v>
                </c:pt>
                <c:pt idx="12">
                  <c:v>1518.02</c:v>
                </c:pt>
              </c:numCache>
            </c:numRef>
          </c:yVal>
          <c:smooth val="1"/>
          <c:extLst>
            <c:ext xmlns:c16="http://schemas.microsoft.com/office/drawing/2014/chart" uri="{C3380CC4-5D6E-409C-BE32-E72D297353CC}">
              <c16:uniqueId val="{00000000-BE2E-4936-B2EF-3B265AAB6D0C}"/>
            </c:ext>
          </c:extLst>
        </c:ser>
        <c:ser>
          <c:idx val="1"/>
          <c:order val="1"/>
          <c:tx>
            <c:v>Tantalum experimental</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Foglio1!$J$2:$J$47</c:f>
              <c:numCache>
                <c:formatCode>General</c:formatCode>
                <c:ptCount val="46"/>
                <c:pt idx="0">
                  <c:v>499.8</c:v>
                </c:pt>
                <c:pt idx="1">
                  <c:v>509.6</c:v>
                </c:pt>
                <c:pt idx="2">
                  <c:v>519.4</c:v>
                </c:pt>
                <c:pt idx="3">
                  <c:v>529.4</c:v>
                </c:pt>
                <c:pt idx="4">
                  <c:v>539</c:v>
                </c:pt>
                <c:pt idx="5">
                  <c:v>548.79999999999995</c:v>
                </c:pt>
                <c:pt idx="6">
                  <c:v>558.79999999999995</c:v>
                </c:pt>
                <c:pt idx="7">
                  <c:v>568.6</c:v>
                </c:pt>
                <c:pt idx="8">
                  <c:v>577.79999999999995</c:v>
                </c:pt>
                <c:pt idx="9">
                  <c:v>587.79999999999995</c:v>
                </c:pt>
                <c:pt idx="10">
                  <c:v>597.6</c:v>
                </c:pt>
                <c:pt idx="11">
                  <c:v>607.20000000000005</c:v>
                </c:pt>
                <c:pt idx="12">
                  <c:v>617</c:v>
                </c:pt>
                <c:pt idx="13">
                  <c:v>627</c:v>
                </c:pt>
                <c:pt idx="14">
                  <c:v>636.6</c:v>
                </c:pt>
                <c:pt idx="15">
                  <c:v>646.6</c:v>
                </c:pt>
                <c:pt idx="16">
                  <c:v>656.4</c:v>
                </c:pt>
                <c:pt idx="17">
                  <c:v>666.2</c:v>
                </c:pt>
                <c:pt idx="18">
                  <c:v>676</c:v>
                </c:pt>
                <c:pt idx="19">
                  <c:v>685.8</c:v>
                </c:pt>
                <c:pt idx="20">
                  <c:v>695.6</c:v>
                </c:pt>
                <c:pt idx="21">
                  <c:v>705.4</c:v>
                </c:pt>
                <c:pt idx="22">
                  <c:v>715.4</c:v>
                </c:pt>
                <c:pt idx="23">
                  <c:v>725.2</c:v>
                </c:pt>
                <c:pt idx="24">
                  <c:v>735</c:v>
                </c:pt>
                <c:pt idx="25">
                  <c:v>744.4</c:v>
                </c:pt>
                <c:pt idx="26">
                  <c:v>754.2</c:v>
                </c:pt>
                <c:pt idx="27">
                  <c:v>764</c:v>
                </c:pt>
                <c:pt idx="28">
                  <c:v>773.8</c:v>
                </c:pt>
                <c:pt idx="29">
                  <c:v>783.6</c:v>
                </c:pt>
                <c:pt idx="30">
                  <c:v>793.2</c:v>
                </c:pt>
                <c:pt idx="31">
                  <c:v>803.2</c:v>
                </c:pt>
                <c:pt idx="32">
                  <c:v>812.8</c:v>
                </c:pt>
                <c:pt idx="33">
                  <c:v>822.8</c:v>
                </c:pt>
                <c:pt idx="34">
                  <c:v>832.6</c:v>
                </c:pt>
                <c:pt idx="35">
                  <c:v>842.4</c:v>
                </c:pt>
                <c:pt idx="36">
                  <c:v>852.2</c:v>
                </c:pt>
                <c:pt idx="37">
                  <c:v>862.2</c:v>
                </c:pt>
                <c:pt idx="38">
                  <c:v>871.8</c:v>
                </c:pt>
                <c:pt idx="39">
                  <c:v>881.6</c:v>
                </c:pt>
                <c:pt idx="40">
                  <c:v>891.4</c:v>
                </c:pt>
                <c:pt idx="41">
                  <c:v>920.4</c:v>
                </c:pt>
                <c:pt idx="42">
                  <c:v>950</c:v>
                </c:pt>
                <c:pt idx="43">
                  <c:v>979.6</c:v>
                </c:pt>
                <c:pt idx="44">
                  <c:v>989.2</c:v>
                </c:pt>
                <c:pt idx="45">
                  <c:v>999.2</c:v>
                </c:pt>
              </c:numCache>
            </c:numRef>
          </c:xVal>
          <c:yVal>
            <c:numRef>
              <c:f>Foglio1!$H$2:$H$47</c:f>
              <c:numCache>
                <c:formatCode>General</c:formatCode>
                <c:ptCount val="46"/>
                <c:pt idx="0">
                  <c:v>1003</c:v>
                </c:pt>
                <c:pt idx="1">
                  <c:v>1015</c:v>
                </c:pt>
                <c:pt idx="2">
                  <c:v>1030</c:v>
                </c:pt>
                <c:pt idx="3">
                  <c:v>1056</c:v>
                </c:pt>
                <c:pt idx="4">
                  <c:v>1064</c:v>
                </c:pt>
                <c:pt idx="5">
                  <c:v>1090</c:v>
                </c:pt>
                <c:pt idx="6">
                  <c:v>1088</c:v>
                </c:pt>
                <c:pt idx="7">
                  <c:v>1103</c:v>
                </c:pt>
                <c:pt idx="8">
                  <c:v>1126</c:v>
                </c:pt>
                <c:pt idx="9">
                  <c:v>1135</c:v>
                </c:pt>
                <c:pt idx="10">
                  <c:v>1134</c:v>
                </c:pt>
                <c:pt idx="11">
                  <c:v>1148</c:v>
                </c:pt>
                <c:pt idx="12">
                  <c:v>1166</c:v>
                </c:pt>
                <c:pt idx="13">
                  <c:v>1179</c:v>
                </c:pt>
                <c:pt idx="14">
                  <c:v>1187</c:v>
                </c:pt>
                <c:pt idx="15">
                  <c:v>1202</c:v>
                </c:pt>
                <c:pt idx="16">
                  <c:v>1214</c:v>
                </c:pt>
                <c:pt idx="17">
                  <c:v>1228</c:v>
                </c:pt>
                <c:pt idx="18">
                  <c:v>1240</c:v>
                </c:pt>
                <c:pt idx="19">
                  <c:v>1259</c:v>
                </c:pt>
                <c:pt idx="20">
                  <c:v>1270</c:v>
                </c:pt>
                <c:pt idx="21">
                  <c:v>1280</c:v>
                </c:pt>
                <c:pt idx="22">
                  <c:v>1289</c:v>
                </c:pt>
                <c:pt idx="23">
                  <c:v>1303</c:v>
                </c:pt>
                <c:pt idx="24">
                  <c:v>1310</c:v>
                </c:pt>
                <c:pt idx="25">
                  <c:v>1320</c:v>
                </c:pt>
                <c:pt idx="26">
                  <c:v>1305</c:v>
                </c:pt>
                <c:pt idx="27">
                  <c:v>1320</c:v>
                </c:pt>
                <c:pt idx="28">
                  <c:v>1343</c:v>
                </c:pt>
                <c:pt idx="29">
                  <c:v>1353</c:v>
                </c:pt>
                <c:pt idx="30">
                  <c:v>1365</c:v>
                </c:pt>
                <c:pt idx="31">
                  <c:v>1377</c:v>
                </c:pt>
                <c:pt idx="32">
                  <c:v>1388</c:v>
                </c:pt>
                <c:pt idx="33">
                  <c:v>1396</c:v>
                </c:pt>
                <c:pt idx="34">
                  <c:v>1407</c:v>
                </c:pt>
                <c:pt idx="35">
                  <c:v>1413</c:v>
                </c:pt>
                <c:pt idx="36">
                  <c:v>1424</c:v>
                </c:pt>
                <c:pt idx="37">
                  <c:v>1433</c:v>
                </c:pt>
                <c:pt idx="38">
                  <c:v>1442</c:v>
                </c:pt>
                <c:pt idx="39">
                  <c:v>1452</c:v>
                </c:pt>
                <c:pt idx="40">
                  <c:v>1460</c:v>
                </c:pt>
                <c:pt idx="41">
                  <c:v>1490</c:v>
                </c:pt>
                <c:pt idx="42">
                  <c:v>1512</c:v>
                </c:pt>
                <c:pt idx="43">
                  <c:v>1540</c:v>
                </c:pt>
                <c:pt idx="44">
                  <c:v>1545</c:v>
                </c:pt>
                <c:pt idx="45">
                  <c:v>1553</c:v>
                </c:pt>
              </c:numCache>
            </c:numRef>
          </c:yVal>
          <c:smooth val="1"/>
          <c:extLst>
            <c:ext xmlns:c16="http://schemas.microsoft.com/office/drawing/2014/chart" uri="{C3380CC4-5D6E-409C-BE32-E72D297353CC}">
              <c16:uniqueId val="{00000001-BE2E-4936-B2EF-3B265AAB6D0C}"/>
            </c:ext>
          </c:extLst>
        </c:ser>
        <c:ser>
          <c:idx val="2"/>
          <c:order val="2"/>
          <c:tx>
            <c:v>Tantalum no contact</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Foglio1!$A$2:$A$14</c:f>
              <c:numCache>
                <c:formatCode>General</c:formatCode>
                <c:ptCount val="13"/>
                <c:pt idx="0">
                  <c:v>500</c:v>
                </c:pt>
                <c:pt idx="1">
                  <c:v>550</c:v>
                </c:pt>
                <c:pt idx="2">
                  <c:v>600</c:v>
                </c:pt>
                <c:pt idx="3">
                  <c:v>650</c:v>
                </c:pt>
                <c:pt idx="4">
                  <c:v>700</c:v>
                </c:pt>
                <c:pt idx="5">
                  <c:v>750</c:v>
                </c:pt>
                <c:pt idx="6">
                  <c:v>800</c:v>
                </c:pt>
                <c:pt idx="7">
                  <c:v>850</c:v>
                </c:pt>
                <c:pt idx="8">
                  <c:v>900</c:v>
                </c:pt>
                <c:pt idx="9">
                  <c:v>950</c:v>
                </c:pt>
                <c:pt idx="10">
                  <c:v>1000</c:v>
                </c:pt>
                <c:pt idx="11">
                  <c:v>1050</c:v>
                </c:pt>
                <c:pt idx="12">
                  <c:v>1100</c:v>
                </c:pt>
              </c:numCache>
            </c:numRef>
          </c:xVal>
          <c:yVal>
            <c:numRef>
              <c:f>Foglio1!$B$2:$B$14</c:f>
              <c:numCache>
                <c:formatCode>General</c:formatCode>
                <c:ptCount val="13"/>
                <c:pt idx="0">
                  <c:v>1060.0999999999999</c:v>
                </c:pt>
                <c:pt idx="1">
                  <c:v>1128.8599999999999</c:v>
                </c:pt>
                <c:pt idx="2">
                  <c:v>1194.79</c:v>
                </c:pt>
                <c:pt idx="3">
                  <c:v>1258.3399999999999</c:v>
                </c:pt>
                <c:pt idx="4">
                  <c:v>1319.7</c:v>
                </c:pt>
                <c:pt idx="5">
                  <c:v>1379.13</c:v>
                </c:pt>
                <c:pt idx="6">
                  <c:v>1436.82</c:v>
                </c:pt>
                <c:pt idx="7">
                  <c:v>1492.89</c:v>
                </c:pt>
                <c:pt idx="8">
                  <c:v>1547.63</c:v>
                </c:pt>
                <c:pt idx="9">
                  <c:v>1601</c:v>
                </c:pt>
                <c:pt idx="10">
                  <c:v>1653.29</c:v>
                </c:pt>
                <c:pt idx="11">
                  <c:v>1704.43</c:v>
                </c:pt>
                <c:pt idx="12">
                  <c:v>1754.6</c:v>
                </c:pt>
              </c:numCache>
            </c:numRef>
          </c:yVal>
          <c:smooth val="1"/>
          <c:extLst>
            <c:ext xmlns:c16="http://schemas.microsoft.com/office/drawing/2014/chart" uri="{C3380CC4-5D6E-409C-BE32-E72D297353CC}">
              <c16:uniqueId val="{00000002-BE2E-4936-B2EF-3B265AAB6D0C}"/>
            </c:ext>
          </c:extLst>
        </c:ser>
        <c:dLbls>
          <c:showLegendKey val="0"/>
          <c:showVal val="0"/>
          <c:showCatName val="0"/>
          <c:showSerName val="0"/>
          <c:showPercent val="0"/>
          <c:showBubbleSize val="0"/>
        </c:dLbls>
        <c:axId val="1516062960"/>
        <c:axId val="1516061520"/>
      </c:scatterChart>
      <c:valAx>
        <c:axId val="1516062960"/>
        <c:scaling>
          <c:orientation val="minMax"/>
          <c:max val="1100"/>
          <c:min val="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Current</a:t>
                </a:r>
                <a:r>
                  <a:rPr lang="en-GB" baseline="0"/>
                  <a:t> (A)</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516061520"/>
        <c:crosses val="autoZero"/>
        <c:crossBetween val="midCat"/>
      </c:valAx>
      <c:valAx>
        <c:axId val="1516061520"/>
        <c:scaling>
          <c:orientation val="minMax"/>
          <c:max val="1800"/>
          <c:min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Temperature</a:t>
                </a:r>
                <a:r>
                  <a:rPr lang="en-GB" baseline="0"/>
                  <a:t> (°C)</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516062960"/>
        <c:crosses val="autoZero"/>
        <c:crossBetween val="midCat"/>
      </c:valAx>
      <c:spPr>
        <a:noFill/>
        <a:ln>
          <a:noFill/>
        </a:ln>
        <a:effectLst/>
      </c:spPr>
    </c:plotArea>
    <c:legend>
      <c:legendPos val="r"/>
      <c:layout>
        <c:manualLayout>
          <c:xMode val="edge"/>
          <c:yMode val="edge"/>
          <c:x val="0.57466737534956358"/>
          <c:y val="0.61599143500425568"/>
          <c:w val="0.36021267210181129"/>
          <c:h val="0.210001479615117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CC2D387-A53F-4A34-B950-AFB80003E057}" type="datetime1">
              <a:rPr lang="en-GB" smtClean="0"/>
              <a:t>28/06/2024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DE4C80B-8910-445E-8D30-7A590951118B}" type="slidenum">
              <a:rPr lang="en-GB" smtClean="0"/>
              <a:t>‹N›</a:t>
            </a:fld>
            <a:endParaRPr lang="en-GB"/>
          </a:p>
        </p:txBody>
      </p:sp>
    </p:spTree>
    <p:extLst>
      <p:ext uri="{BB962C8B-B14F-4D97-AF65-F5344CB8AC3E}">
        <p14:creationId xmlns:p14="http://schemas.microsoft.com/office/powerpoint/2010/main" val="162125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805229-22C5-4E60-9FC5-B96707D13270}" type="datetime1">
              <a:rPr lang="en-GB" smtClean="0"/>
              <a:pPr/>
              <a:t>28/06/2024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D81F1E7-4EFD-4BFF-B438-FCD52FD36B17}" type="slidenum">
              <a:rPr lang="en-GB" noProof="0" smtClean="0"/>
              <a:t>‹N›</a:t>
            </a:fld>
            <a:endParaRPr lang="en-GB" noProof="0"/>
          </a:p>
        </p:txBody>
      </p:sp>
    </p:spTree>
    <p:extLst>
      <p:ext uri="{BB962C8B-B14F-4D97-AF65-F5344CB8AC3E}">
        <p14:creationId xmlns:p14="http://schemas.microsoft.com/office/powerpoint/2010/main" val="47356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0"/>
          </a:p>
        </p:txBody>
      </p:sp>
      <p:sp>
        <p:nvSpPr>
          <p:cNvPr id="4" name="Slide Number Placeholder 3"/>
          <p:cNvSpPr>
            <a:spLocks noGrp="1"/>
          </p:cNvSpPr>
          <p:nvPr>
            <p:ph type="sldNum" sz="quarter" idx="5"/>
          </p:nvPr>
        </p:nvSpPr>
        <p:spPr/>
        <p:txBody>
          <a:bodyPr rtlCol="0"/>
          <a:lstStyle/>
          <a:p>
            <a:pPr rtl="0"/>
            <a:fld id="{5D81F1E7-4EFD-4BFF-B438-FCD52FD36B17}" type="slidenum">
              <a:rPr lang="en-GB" smtClean="0"/>
              <a:t>1</a:t>
            </a:fld>
            <a:endParaRPr lang="en-GB"/>
          </a:p>
        </p:txBody>
      </p:sp>
    </p:spTree>
    <p:extLst>
      <p:ext uri="{BB962C8B-B14F-4D97-AF65-F5344CB8AC3E}">
        <p14:creationId xmlns:p14="http://schemas.microsoft.com/office/powerpoint/2010/main" val="15193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pPr rtl="0"/>
            <a:fld id="{5D81F1E7-4EFD-4BFF-B438-FCD52FD36B17}" type="slidenum">
              <a:rPr lang="en-GB" smtClean="0"/>
              <a:t>15</a:t>
            </a:fld>
            <a:endParaRPr lang="en-GB"/>
          </a:p>
        </p:txBody>
      </p:sp>
    </p:spTree>
    <p:extLst>
      <p:ext uri="{BB962C8B-B14F-4D97-AF65-F5344CB8AC3E}">
        <p14:creationId xmlns:p14="http://schemas.microsoft.com/office/powerpoint/2010/main" val="3923865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pPr rtl="0"/>
            <a:fld id="{5D81F1E7-4EFD-4BFF-B438-FCD52FD36B17}" type="slidenum">
              <a:rPr lang="en-GB" smtClean="0"/>
              <a:t>16</a:t>
            </a:fld>
            <a:endParaRPr lang="en-GB"/>
          </a:p>
        </p:txBody>
      </p:sp>
    </p:spTree>
    <p:extLst>
      <p:ext uri="{BB962C8B-B14F-4D97-AF65-F5344CB8AC3E}">
        <p14:creationId xmlns:p14="http://schemas.microsoft.com/office/powerpoint/2010/main" val="100329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noProof="0"/>
              <a:t>This is the question that your experiment answers</a:t>
            </a:r>
          </a:p>
        </p:txBody>
      </p:sp>
      <p:sp>
        <p:nvSpPr>
          <p:cNvPr id="4" name="Slide Number Placeholder 3"/>
          <p:cNvSpPr>
            <a:spLocks noGrp="1"/>
          </p:cNvSpPr>
          <p:nvPr>
            <p:ph type="sldNum" sz="quarter" idx="10"/>
          </p:nvPr>
        </p:nvSpPr>
        <p:spPr/>
        <p:txBody>
          <a:bodyPr rtlCol="0"/>
          <a:lstStyle/>
          <a:p>
            <a:pPr rtl="0"/>
            <a:fld id="{5D81F1E7-4EFD-4BFF-B438-FCD52FD36B17}" type="slidenum">
              <a:rPr lang="en-GB" smtClean="0"/>
              <a:t>19</a:t>
            </a:fld>
            <a:endParaRPr lang="en-GB"/>
          </a:p>
        </p:txBody>
      </p:sp>
    </p:spTree>
    <p:extLst>
      <p:ext uri="{BB962C8B-B14F-4D97-AF65-F5344CB8AC3E}">
        <p14:creationId xmlns:p14="http://schemas.microsoft.com/office/powerpoint/2010/main" val="223782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The following research activity focused on the developing of photocurable material feedstocks that can be later used for the Digital Light Processing. In the material feedstock need to be present so a certain amount of solvent, since a sol-gel route is adopted, a photopolymer for the photopolymerization step and the chemical reagents that enable the production upon the thermal treatment of silicon carbide. Until now three types of material feedstocks have been studied the first which contains only the inorganic precursor TEOS (T4), while the remaining two contains organic precursor MTES+TEOS(T8) and TMSPM+TEOS (T7). As can be seen from the table with the first two material feedstocks we were able to </a:t>
            </a:r>
            <a:r>
              <a:rPr lang="en-GB" noProof="0" err="1"/>
              <a:t>abotain</a:t>
            </a:r>
            <a:r>
              <a:rPr lang="en-GB" noProof="0"/>
              <a:t> 3D printed structures and also to carry out the thermal treatment obtain some Silicon Carbide while with the last one we are still stuck to the Printing stage with no samples available for now. </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2</a:t>
            </a:fld>
            <a:endParaRPr lang="en-GB"/>
          </a:p>
        </p:txBody>
      </p:sp>
    </p:spTree>
    <p:extLst>
      <p:ext uri="{BB962C8B-B14F-4D97-AF65-F5344CB8AC3E}">
        <p14:creationId xmlns:p14="http://schemas.microsoft.com/office/powerpoint/2010/main" val="56175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The following research activity focused on the developing of photocurable material feedstocks that can be later used for the Digital Light Processing. In the material feedstock need to be present so a certain amount of solvent, since a sol-gel route is adopted, a photopolymer for the photopolymerization step and the chemical reagents that enable the production upon the thermal treatment of silicon carbide. Until now three types of material feedstocks have been studied the first which contains only the inorganic precursor TEOS (T4), while the remaining two contains organic precursor MTES+TEOS(T8) and TMSPM+TEOS (T7). As can be seen from the table with the first two material feedstocks we were able to </a:t>
            </a:r>
            <a:r>
              <a:rPr lang="en-GB" noProof="0" err="1"/>
              <a:t>abotain</a:t>
            </a:r>
            <a:r>
              <a:rPr lang="en-GB" noProof="0"/>
              <a:t> 3D printed structures and also to carry out the thermal treatment obtain some Silicon Carbide while with the last one we are still stuck to the Printing stage with no samples available for now. </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3</a:t>
            </a:fld>
            <a:endParaRPr lang="en-GB"/>
          </a:p>
        </p:txBody>
      </p:sp>
    </p:spTree>
    <p:extLst>
      <p:ext uri="{BB962C8B-B14F-4D97-AF65-F5344CB8AC3E}">
        <p14:creationId xmlns:p14="http://schemas.microsoft.com/office/powerpoint/2010/main" val="291803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The following research activity focused on the developing of photocurable material feedstocks that can be later used for the Digital Light Processing. In the material feedstock need to be present so a certain amount of solvent, since a sol-gel route is adopted, a photopolymer for the photopolymerization step and the chemical reagents that enable the production upon the thermal treatment of silicon carbide. Until now three types of material feedstocks have been studied the first which contains only the inorganic precursor TEOS (T4), while the remaining two contains organic precursor MTES+TEOS(T8) and TMSPM+TEOS (T7). As can be seen from the table with the first two material feedstocks we were able to </a:t>
            </a:r>
            <a:r>
              <a:rPr lang="en-GB" noProof="0" err="1"/>
              <a:t>abotain</a:t>
            </a:r>
            <a:r>
              <a:rPr lang="en-GB" noProof="0"/>
              <a:t> 3D printed structures and also to carry out the thermal treatment obtain some Silicon Carbide while with the last one we are still stuck to the Printing stage with no samples available for now. </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4</a:t>
            </a:fld>
            <a:endParaRPr lang="en-GB"/>
          </a:p>
        </p:txBody>
      </p:sp>
    </p:spTree>
    <p:extLst>
      <p:ext uri="{BB962C8B-B14F-4D97-AF65-F5344CB8AC3E}">
        <p14:creationId xmlns:p14="http://schemas.microsoft.com/office/powerpoint/2010/main" val="417762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The following research activity focused on the developing of photocurable material feedstocks that can be later used for the Digital Light Processing. In the material feedstock need to be present so a certain amount of solvent, since a sol-gel route is adopted, a photopolymer for the photopolymerization step and the chemical reagents that enable the production upon the thermal treatment of silicon carbide. Until now three types of material feedstocks have been studied the first which contains only the inorganic precursor TEOS (T4), while the remaining two contains organic precursor MTES+TEOS(T8) and TMSPM+TEOS (T7). As can be seen from the table with the first two material feedstocks we were able to </a:t>
            </a:r>
            <a:r>
              <a:rPr lang="en-GB" noProof="0" err="1"/>
              <a:t>abotain</a:t>
            </a:r>
            <a:r>
              <a:rPr lang="en-GB" noProof="0"/>
              <a:t> 3D printed structures and also to carry out the thermal treatment obtain some Silicon Carbide while with the last one we are still stuck to the Printing stage with no samples available for now. </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7</a:t>
            </a:fld>
            <a:endParaRPr lang="en-GB"/>
          </a:p>
        </p:txBody>
      </p:sp>
    </p:spTree>
    <p:extLst>
      <p:ext uri="{BB962C8B-B14F-4D97-AF65-F5344CB8AC3E}">
        <p14:creationId xmlns:p14="http://schemas.microsoft.com/office/powerpoint/2010/main" val="559463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can understand the composition of the solution T4. As a very rule of </a:t>
            </a:r>
            <a:r>
              <a:rPr lang="en-US" err="1"/>
              <a:t>thymb</a:t>
            </a:r>
            <a:r>
              <a:rPr lang="en-US"/>
              <a:t> the amounts of solvents and photopolymer should remain respectively between 20-30% w/w and 15-20%w/w. The solvent should not be too high, otherwise we risk of having a very low concentration of the chemical precursor responsible for the production of the carbides, which is the TEOS, also the amount of photopolymer should not be too high otherwise we risk of lowering the yield of carbide since we are also introducing also oxygen and also an higher concentration of acrylates tend to reduce the porosity of the microstructures. Which is  not beneficial for the release of the radioisotopes. The chemical synthesis in practice is performed adding the regents starting from TEOS and going down up to the addition of the nitric acid, then we wait an hour for the hydrolysis reaction to happen, after an hour the sucrose is added and after half an hour the photopolymer will be added. The solution will be then tested the next day to understand if phase separation have occurred while in the solution, or during the </a:t>
            </a:r>
            <a:r>
              <a:rPr lang="en-US" err="1"/>
              <a:t>phtopolymerisation</a:t>
            </a:r>
            <a:r>
              <a:rPr lang="en-US"/>
              <a:t> step.</a:t>
            </a:r>
          </a:p>
        </p:txBody>
      </p:sp>
      <p:sp>
        <p:nvSpPr>
          <p:cNvPr id="4" name="Slide Number Placeholder 3"/>
          <p:cNvSpPr>
            <a:spLocks noGrp="1"/>
          </p:cNvSpPr>
          <p:nvPr>
            <p:ph type="sldNum" sz="quarter" idx="5"/>
          </p:nvPr>
        </p:nvSpPr>
        <p:spPr/>
        <p:txBody>
          <a:bodyPr/>
          <a:lstStyle/>
          <a:p>
            <a:pPr rtl="0"/>
            <a:fld id="{5D81F1E7-4EFD-4BFF-B438-FCD52FD36B17}" type="slidenum">
              <a:rPr lang="en-GB" noProof="0" smtClean="0"/>
              <a:t>8</a:t>
            </a:fld>
            <a:endParaRPr lang="en-GB" noProof="0"/>
          </a:p>
        </p:txBody>
      </p:sp>
    </p:spTree>
    <p:extLst>
      <p:ext uri="{BB962C8B-B14F-4D97-AF65-F5344CB8AC3E}">
        <p14:creationId xmlns:p14="http://schemas.microsoft.com/office/powerpoint/2010/main" val="4007608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The next step is the DLP, since one of the future step will also understand which is the best structure to use for the targets a test that must be done is the capability of the material feedstock to be printed in much more different way as possible, we could think of it as the easiness of printability of the material feedstock. The solution T4 as can be seen from the figures have already been tested with various type </a:t>
            </a:r>
            <a:r>
              <a:rPr lang="en-GB" noProof="0" err="1"/>
              <a:t>fo</a:t>
            </a:r>
            <a:r>
              <a:rPr lang="en-GB" noProof="0"/>
              <a:t> geometries, like truss structures but also with geometries that have also a lot of areas like the gyroid, The only difficulty is the printing of really bulky components in which there are multiple layers one on top of the other composed by a unique area. The printer </a:t>
            </a:r>
            <a:r>
              <a:rPr lang="en-GB" noProof="0" err="1"/>
              <a:t>adopeted</a:t>
            </a:r>
            <a:r>
              <a:rPr lang="en-GB" noProof="0"/>
              <a:t> is the ASIGA Pico 2 which is a DLP printer so the structure is printed layer by layer, so is a pretty fast technique respect to a SL machine that </a:t>
            </a:r>
            <a:r>
              <a:rPr lang="en-GB" noProof="0" err="1"/>
              <a:t>photpolymerize</a:t>
            </a:r>
            <a:r>
              <a:rPr lang="en-GB" noProof="0"/>
              <a:t> point by point, and is also in a bottom up configuration, so the stresses that can develop during the printing stage are less.</a:t>
            </a:r>
          </a:p>
        </p:txBody>
      </p:sp>
      <p:sp>
        <p:nvSpPr>
          <p:cNvPr id="4" name="Slide Number Placeholder 3"/>
          <p:cNvSpPr>
            <a:spLocks noGrp="1"/>
          </p:cNvSpPr>
          <p:nvPr>
            <p:ph type="sldNum" sz="quarter" idx="5"/>
          </p:nvPr>
        </p:nvSpPr>
        <p:spPr/>
        <p:txBody>
          <a:bodyPr/>
          <a:lstStyle/>
          <a:p>
            <a:pPr rtl="0"/>
            <a:fld id="{5D81F1E7-4EFD-4BFF-B438-FCD52FD36B17}" type="slidenum">
              <a:rPr lang="en-GB" smtClean="0"/>
              <a:t>9</a:t>
            </a:fld>
            <a:endParaRPr lang="en-GB"/>
          </a:p>
        </p:txBody>
      </p:sp>
    </p:spTree>
    <p:extLst>
      <p:ext uri="{BB962C8B-B14F-4D97-AF65-F5344CB8AC3E}">
        <p14:creationId xmlns:p14="http://schemas.microsoft.com/office/powerpoint/2010/main" val="3733110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pPr rtl="0"/>
            <a:fld id="{5D81F1E7-4EFD-4BFF-B438-FCD52FD36B17}" type="slidenum">
              <a:rPr lang="en-GB" smtClean="0"/>
              <a:t>10</a:t>
            </a:fld>
            <a:endParaRPr lang="en-GB"/>
          </a:p>
        </p:txBody>
      </p:sp>
    </p:spTree>
    <p:extLst>
      <p:ext uri="{BB962C8B-B14F-4D97-AF65-F5344CB8AC3E}">
        <p14:creationId xmlns:p14="http://schemas.microsoft.com/office/powerpoint/2010/main" val="3733110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pPr rtl="0"/>
            <a:fld id="{5D81F1E7-4EFD-4BFF-B438-FCD52FD36B17}" type="slidenum">
              <a:rPr lang="en-GB" smtClean="0"/>
              <a:t>14</a:t>
            </a:fld>
            <a:endParaRPr lang="en-GB"/>
          </a:p>
        </p:txBody>
      </p:sp>
    </p:spTree>
    <p:extLst>
      <p:ext uri="{BB962C8B-B14F-4D97-AF65-F5344CB8AC3E}">
        <p14:creationId xmlns:p14="http://schemas.microsoft.com/office/powerpoint/2010/main" val="2040168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cxnSp>
        <p:nvCxnSpPr>
          <p:cNvPr id="8" name="Straight Connector 7"/>
          <p:cNvCxnSpPr/>
          <p:nvPr/>
        </p:nvCxnSpPr>
        <p:spPr>
          <a:xfrm>
            <a:off x="0" y="5947958"/>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8C541609-4363-05FE-E5CB-7275EE2B7FC8}"/>
              </a:ext>
            </a:extLst>
          </p:cNvPr>
          <p:cNvPicPr>
            <a:picLocks noChangeAspect="1"/>
          </p:cNvPicPr>
          <p:nvPr userDrawn="1"/>
        </p:nvPicPr>
        <p:blipFill rotWithShape="1">
          <a:blip r:embed="rId2" cstate="print">
            <a:duotone>
              <a:prstClr val="black"/>
              <a:srgbClr val="0070C0">
                <a:tint val="45000"/>
                <a:satMod val="400000"/>
              </a:srgbClr>
            </a:duotone>
            <a:extLst>
              <a:ext uri="{28A0092B-C50C-407E-A947-70E740481C1C}">
                <a14:useLocalDpi xmlns:a14="http://schemas.microsoft.com/office/drawing/2010/main" val="0"/>
              </a:ext>
            </a:extLst>
          </a:blip>
          <a:srcRect l="11735" t="19305" r="26165" b="27730"/>
          <a:stretch/>
        </p:blipFill>
        <p:spPr>
          <a:xfrm>
            <a:off x="7126941" y="0"/>
            <a:ext cx="5065058" cy="3240000"/>
          </a:xfrm>
          <a:prstGeom prst="rect">
            <a:avLst/>
          </a:prstGeom>
          <a:ln>
            <a:noFill/>
          </a:ln>
          <a:effectLst/>
        </p:spPr>
      </p:pic>
      <p:pic>
        <p:nvPicPr>
          <p:cNvPr id="13" name="Immagine 12">
            <a:extLst>
              <a:ext uri="{FF2B5EF4-FFF2-40B4-BE49-F238E27FC236}">
                <a16:creationId xmlns:a16="http://schemas.microsoft.com/office/drawing/2014/main" id="{E95F9BB9-5C16-32CF-0CC3-A4D94D08FDE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t="4772" r="757" b="4772"/>
          <a:stretch/>
        </p:blipFill>
        <p:spPr>
          <a:xfrm>
            <a:off x="0" y="5998361"/>
            <a:ext cx="1699369" cy="859637"/>
          </a:xfrm>
          <a:prstGeom prst="rect">
            <a:avLst/>
          </a:prstGeom>
        </p:spPr>
      </p:pic>
      <p:pic>
        <p:nvPicPr>
          <p:cNvPr id="14" name="Immagine 13">
            <a:extLst>
              <a:ext uri="{FF2B5EF4-FFF2-40B4-BE49-F238E27FC236}">
                <a16:creationId xmlns:a16="http://schemas.microsoft.com/office/drawing/2014/main" id="{888B6D94-86DD-B1A6-859C-433F7CB1DD0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89132" y="6027672"/>
            <a:ext cx="2002867" cy="788716"/>
          </a:xfrm>
          <a:prstGeom prst="rect">
            <a:avLst/>
          </a:prstGeom>
        </p:spPr>
      </p:pic>
      <p:pic>
        <p:nvPicPr>
          <p:cNvPr id="15" name="Immagine 14">
            <a:extLst>
              <a:ext uri="{FF2B5EF4-FFF2-40B4-BE49-F238E27FC236}">
                <a16:creationId xmlns:a16="http://schemas.microsoft.com/office/drawing/2014/main" id="{5888FE74-9A8D-5B66-C87A-77F140AEEF49}"/>
              </a:ext>
            </a:extLst>
          </p:cNvPr>
          <p:cNvPicPr>
            <a:picLocks noChangeAspect="1"/>
          </p:cNvPicPr>
          <p:nvPr userDrawn="1"/>
        </p:nvPicPr>
        <p:blipFill rotWithShape="1">
          <a:blip r:embed="rId5">
            <a:duotone>
              <a:prstClr val="black"/>
              <a:srgbClr val="0070C0">
                <a:tint val="45000"/>
                <a:satMod val="400000"/>
              </a:srgbClr>
            </a:duotone>
          </a:blip>
          <a:srcRect l="4984" t="8864" r="7744" b="10148"/>
          <a:stretch/>
        </p:blipFill>
        <p:spPr>
          <a:xfrm>
            <a:off x="0" y="-8238"/>
            <a:ext cx="4609378" cy="3083478"/>
          </a:xfrm>
          <a:prstGeom prst="rect">
            <a:avLst/>
          </a:prstGeom>
        </p:spPr>
      </p:pic>
      <p:pic>
        <p:nvPicPr>
          <p:cNvPr id="18" name="Immagine 12" descr="Immagine che contiene interni, ingombro&#10;&#10;Descrizione generata automaticamente">
            <a:extLst>
              <a:ext uri="{FF2B5EF4-FFF2-40B4-BE49-F238E27FC236}">
                <a16:creationId xmlns:a16="http://schemas.microsoft.com/office/drawing/2014/main" id="{37DDB17E-A878-D120-F36D-E9660095F8D6}"/>
              </a:ext>
            </a:extLst>
          </p:cNvPr>
          <p:cNvPicPr>
            <a:picLocks noChangeAspect="1"/>
          </p:cNvPicPr>
          <p:nvPr userDrawn="1"/>
        </p:nvPicPr>
        <p:blipFill rotWithShape="1">
          <a:blip r:embed="rId6">
            <a:duotone>
              <a:prstClr val="black"/>
              <a:srgbClr val="0070C0">
                <a:tint val="45000"/>
                <a:satMod val="400000"/>
              </a:srgbClr>
            </a:duotone>
          </a:blip>
          <a:srcRect l="15731" t="18127" r="29342" b="30336"/>
          <a:stretch/>
        </p:blipFill>
        <p:spPr>
          <a:xfrm>
            <a:off x="7739743" y="-8389"/>
            <a:ext cx="4452256" cy="3101994"/>
          </a:xfrm>
          <a:prstGeom prst="rect">
            <a:avLst/>
          </a:prstGeom>
          <a:ln w="28575">
            <a:noFill/>
          </a:ln>
        </p:spPr>
      </p:pic>
      <p:pic>
        <p:nvPicPr>
          <p:cNvPr id="12" name="Immagine 11">
            <a:extLst>
              <a:ext uri="{FF2B5EF4-FFF2-40B4-BE49-F238E27FC236}">
                <a16:creationId xmlns:a16="http://schemas.microsoft.com/office/drawing/2014/main" id="{7530FDBB-EA01-61FB-8188-43684817F685}"/>
              </a:ext>
            </a:extLst>
          </p:cNvPr>
          <p:cNvPicPr>
            <a:picLocks noChangeAspect="1"/>
          </p:cNvPicPr>
          <p:nvPr userDrawn="1"/>
        </p:nvPicPr>
        <p:blipFill rotWithShape="1">
          <a:blip r:embed="rId7">
            <a:duotone>
              <a:prstClr val="black"/>
              <a:srgbClr val="0070C0">
                <a:tint val="45000"/>
                <a:satMod val="400000"/>
              </a:srgbClr>
            </a:duotone>
            <a:extLst>
              <a:ext uri="{28A0092B-C50C-407E-A947-70E740481C1C}">
                <a14:useLocalDpi xmlns:a14="http://schemas.microsoft.com/office/drawing/2010/main" val="0"/>
              </a:ext>
            </a:extLst>
          </a:blip>
          <a:srcRect l="4825" t="4577" r="5836"/>
          <a:stretch/>
        </p:blipFill>
        <p:spPr>
          <a:xfrm>
            <a:off x="3508679" y="-8238"/>
            <a:ext cx="5311059" cy="3091716"/>
          </a:xfrm>
          <a:prstGeom prst="parallelogram">
            <a:avLst/>
          </a:prstGeom>
          <a:effectLst/>
        </p:spPr>
      </p:pic>
      <p:sp>
        <p:nvSpPr>
          <p:cNvPr id="7" name="Rectangle 6"/>
          <p:cNvSpPr/>
          <p:nvPr/>
        </p:nvSpPr>
        <p:spPr bwMode="ltGray">
          <a:xfrm>
            <a:off x="0" y="2681714"/>
            <a:ext cx="12192000" cy="145888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3" name="Subtitle 2"/>
          <p:cNvSpPr>
            <a:spLocks noGrp="1"/>
          </p:cNvSpPr>
          <p:nvPr>
            <p:ph type="subTitle" idx="1"/>
          </p:nvPr>
        </p:nvSpPr>
        <p:spPr>
          <a:xfrm>
            <a:off x="735106" y="4975167"/>
            <a:ext cx="10972800" cy="457200"/>
          </a:xfrm>
        </p:spPr>
        <p:txBody>
          <a:bodyPr rtlCol="0" anchor="ctr">
            <a:noAutofit/>
          </a:bodyPr>
          <a:lstStyle>
            <a:lvl1pPr marL="0" indent="0" algn="l">
              <a:spcBef>
                <a:spcPts val="0"/>
              </a:spcBef>
              <a:buNone/>
              <a:defRPr sz="2400">
                <a:solidFill>
                  <a:schemeClr val="tx1">
                    <a:lumMod val="50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en-GB" noProof="0"/>
          </a:p>
        </p:txBody>
      </p:sp>
      <p:sp>
        <p:nvSpPr>
          <p:cNvPr id="2" name="Title 1"/>
          <p:cNvSpPr>
            <a:spLocks noGrp="1"/>
          </p:cNvSpPr>
          <p:nvPr>
            <p:ph type="ctrTitle"/>
          </p:nvPr>
        </p:nvSpPr>
        <p:spPr>
          <a:xfrm>
            <a:off x="735106" y="3429000"/>
            <a:ext cx="10972800" cy="1263534"/>
          </a:xfrm>
        </p:spPr>
        <p:txBody>
          <a:bodyPr rtlCol="0" anchor="ctr">
            <a:normAutofit/>
          </a:bodyPr>
          <a:lstStyle>
            <a:lvl1pPr algn="l">
              <a:defRPr sz="5800">
                <a:solidFill>
                  <a:schemeClr val="bg1"/>
                </a:solidFill>
              </a:defRPr>
            </a:lvl1pPr>
          </a:lstStyle>
          <a:p>
            <a:pPr rtl="0"/>
            <a:r>
              <a:rPr lang="it-IT" noProof="0"/>
              <a:t>Fare clic per modificare lo stile del titolo dello schema</a:t>
            </a:r>
            <a:endParaRPr lang="en-GB" noProof="0"/>
          </a:p>
        </p:txBody>
      </p:sp>
    </p:spTree>
    <p:extLst>
      <p:ext uri="{BB962C8B-B14F-4D97-AF65-F5344CB8AC3E}">
        <p14:creationId xmlns:p14="http://schemas.microsoft.com/office/powerpoint/2010/main" val="15311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Vertical Text Placeholder 2"/>
          <p:cNvSpPr>
            <a:spLocks noGrp="1"/>
          </p:cNvSpPr>
          <p:nvPr>
            <p:ph type="body" orient="vert" idx="1"/>
          </p:nvPr>
        </p:nvSpPr>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5" name="Footer Placeholder 4"/>
          <p:cNvSpPr>
            <a:spLocks noGrp="1"/>
          </p:cNvSpPr>
          <p:nvPr>
            <p:ph type="ftr" sz="quarter" idx="11"/>
          </p:nvPr>
        </p:nvSpPr>
        <p:spPr/>
        <p:txBody>
          <a:bodyPr rtlCol="0"/>
          <a:lstStyle/>
          <a:p>
            <a:pPr rtl="0"/>
            <a:r>
              <a:rPr lang="en-GB" noProof="0"/>
              <a:t>HISOL – Project Proposal for INFN CSN5 Experiment 2022</a:t>
            </a:r>
          </a:p>
        </p:txBody>
      </p:sp>
      <p:sp>
        <p:nvSpPr>
          <p:cNvPr id="4" name="Date Placeholder 5"/>
          <p:cNvSpPr>
            <a:spLocks noGrp="1"/>
          </p:cNvSpPr>
          <p:nvPr>
            <p:ph type="dt" sz="half" idx="10"/>
          </p:nvPr>
        </p:nvSpPr>
        <p:spPr/>
        <p:txBody>
          <a:bodyPr rtlCol="0"/>
          <a:lstStyle/>
          <a:p>
            <a:pPr rtl="0"/>
            <a:fld id="{AD9824B2-9657-43FC-816C-B7DF6BDC0E87}" type="datetime1">
              <a:rPr lang="en-GB" noProof="0" smtClean="0"/>
              <a:t>28/06/2024</a:t>
            </a:fld>
            <a:endParaRPr lang="en-GB" noProof="0"/>
          </a:p>
        </p:txBody>
      </p:sp>
    </p:spTree>
    <p:extLst>
      <p:ext uri="{BB962C8B-B14F-4D97-AF65-F5344CB8AC3E}">
        <p14:creationId xmlns:p14="http://schemas.microsoft.com/office/powerpoint/2010/main" val="322155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sp>
        <p:nvSpPr>
          <p:cNvPr id="7" name="Rectangle 6"/>
          <p:cNvSpPr/>
          <p:nvPr/>
        </p:nvSpPr>
        <p:spPr bwMode="ltGray">
          <a:xfrm>
            <a:off x="9310254" y="0"/>
            <a:ext cx="28817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8" name="Straight Connector 7"/>
          <p:cNvCxnSpPr/>
          <p:nvPr/>
        </p:nvCxnSpPr>
        <p:spPr>
          <a:xfrm flipH="1">
            <a:off x="9310254"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9486900" y="685800"/>
            <a:ext cx="2324100" cy="5486399"/>
          </a:xfrm>
        </p:spPr>
        <p:txBody>
          <a:bodyPr vert="eaVert" rtlCol="0"/>
          <a:lstStyle/>
          <a:p>
            <a:pPr rtl="0"/>
            <a:r>
              <a:rPr lang="it-IT" noProof="0"/>
              <a:t>Fare clic per modificare lo stile del titolo dello schema</a:t>
            </a:r>
            <a:endParaRPr lang="en-GB" noProof="0"/>
          </a:p>
        </p:txBody>
      </p:sp>
      <p:sp>
        <p:nvSpPr>
          <p:cNvPr id="3" name="Vertical Text Placeholder 2"/>
          <p:cNvSpPr>
            <a:spLocks noGrp="1"/>
          </p:cNvSpPr>
          <p:nvPr>
            <p:ph type="body" orient="vert" idx="1"/>
          </p:nvPr>
        </p:nvSpPr>
        <p:spPr>
          <a:xfrm>
            <a:off x="838199" y="685800"/>
            <a:ext cx="8105775" cy="5486399"/>
          </a:xfrm>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5" name="Footer Placeholder 4"/>
          <p:cNvSpPr>
            <a:spLocks noGrp="1"/>
          </p:cNvSpPr>
          <p:nvPr>
            <p:ph type="ftr" sz="quarter" idx="11"/>
          </p:nvPr>
        </p:nvSpPr>
        <p:spPr/>
        <p:txBody>
          <a:bodyPr rtlCol="0"/>
          <a:lstStyle/>
          <a:p>
            <a:pPr rtl="0"/>
            <a:r>
              <a:rPr lang="en-GB" noProof="0"/>
              <a:t>HISOL – Project Proposal for INFN CSN5 Experiment 2022</a:t>
            </a:r>
          </a:p>
        </p:txBody>
      </p:sp>
      <p:sp>
        <p:nvSpPr>
          <p:cNvPr id="4" name="Date Placeholder 5"/>
          <p:cNvSpPr>
            <a:spLocks noGrp="1"/>
          </p:cNvSpPr>
          <p:nvPr>
            <p:ph type="dt" sz="half" idx="10"/>
          </p:nvPr>
        </p:nvSpPr>
        <p:spPr/>
        <p:txBody>
          <a:bodyPr rtlCol="0"/>
          <a:lstStyle/>
          <a:p>
            <a:pPr rtl="0"/>
            <a:fld id="{FF4D6EBB-F5CB-4CB3-8BEB-123982C1F338}" type="datetime1">
              <a:rPr lang="en-GB" noProof="0" smtClean="0"/>
              <a:t>28/06/2024</a:t>
            </a:fld>
            <a:endParaRPr lang="en-GB" noProof="0"/>
          </a:p>
        </p:txBody>
      </p:sp>
    </p:spTree>
    <p:extLst>
      <p:ext uri="{BB962C8B-B14F-4D97-AF65-F5344CB8AC3E}">
        <p14:creationId xmlns:p14="http://schemas.microsoft.com/office/powerpoint/2010/main" val="8626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b="1"/>
            </a:lvl1pPr>
          </a:lstStyle>
          <a:p>
            <a:pPr rtl="0"/>
            <a:r>
              <a:rPr lang="it-IT" noProof="0"/>
              <a:t>Fare clic per modificare lo stile del titolo dello schema</a:t>
            </a:r>
            <a:endParaRPr lang="en-GB" noProof="0"/>
          </a:p>
        </p:txBody>
      </p:sp>
      <p:sp>
        <p:nvSpPr>
          <p:cNvPr id="3" name="Content Placeholder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3"/>
          <p:cNvSpPr>
            <a:spLocks noGrp="1"/>
          </p:cNvSpPr>
          <p:nvPr>
            <p:ph type="sldNum" sz="quarter" idx="12"/>
          </p:nvPr>
        </p:nvSpPr>
        <p:spPr>
          <a:xfrm>
            <a:off x="358548" y="6386194"/>
            <a:ext cx="523875" cy="274320"/>
          </a:xfrm>
        </p:spPr>
        <p:txBody>
          <a:bodyPr rtlCol="0"/>
          <a:lstStyle>
            <a:lvl1pPr>
              <a:defRPr sz="1600" b="1">
                <a:solidFill>
                  <a:schemeClr val="tx1"/>
                </a:solidFill>
              </a:defRPr>
            </a:lvl1pPr>
          </a:lstStyle>
          <a:p>
            <a:fld id="{5F4C9F40-B079-4B71-A627-7266DFEA7F03}" type="slidenum">
              <a:rPr lang="en-GB" smtClean="0"/>
              <a:pPr/>
              <a:t>‹N›</a:t>
            </a:fld>
            <a:endParaRPr lang="en-GB"/>
          </a:p>
        </p:txBody>
      </p:sp>
      <p:sp>
        <p:nvSpPr>
          <p:cNvPr id="5" name="Footer Placeholder 4"/>
          <p:cNvSpPr>
            <a:spLocks noGrp="1"/>
          </p:cNvSpPr>
          <p:nvPr>
            <p:ph type="ftr" sz="quarter" idx="11"/>
          </p:nvPr>
        </p:nvSpPr>
        <p:spPr>
          <a:xfrm>
            <a:off x="2950028" y="6377219"/>
            <a:ext cx="6254271" cy="275040"/>
          </a:xfrm>
        </p:spPr>
        <p:txBody>
          <a:bodyPr rtlCol="0"/>
          <a:lstStyle>
            <a:lvl1pPr algn="ctr">
              <a:defRPr sz="1600">
                <a:solidFill>
                  <a:schemeClr val="tx1"/>
                </a:solidFill>
              </a:defRPr>
            </a:lvl1pPr>
          </a:lstStyle>
          <a:p>
            <a:r>
              <a:rPr lang="en-GB" b="1">
                <a:solidFill>
                  <a:schemeClr val="bg2">
                    <a:lumMod val="75000"/>
                  </a:schemeClr>
                </a:solidFill>
              </a:rPr>
              <a:t>H</a:t>
            </a:r>
            <a:r>
              <a:rPr lang="en-GB" b="1"/>
              <a:t>ISOL</a:t>
            </a:r>
            <a:r>
              <a:rPr lang="en-GB"/>
              <a:t> – </a:t>
            </a:r>
            <a:r>
              <a:rPr lang="en-US"/>
              <a:t>Project Proposal for INFN CSN5 Experiment 2022</a:t>
            </a:r>
            <a:endParaRPr lang="en-GB"/>
          </a:p>
        </p:txBody>
      </p:sp>
      <p:sp>
        <p:nvSpPr>
          <p:cNvPr id="4" name="Date Placeholder 5"/>
          <p:cNvSpPr>
            <a:spLocks noGrp="1"/>
          </p:cNvSpPr>
          <p:nvPr>
            <p:ph type="dt" sz="half" idx="10"/>
          </p:nvPr>
        </p:nvSpPr>
        <p:spPr>
          <a:xfrm>
            <a:off x="9814702" y="6385834"/>
            <a:ext cx="1135524" cy="275040"/>
          </a:xfrm>
        </p:spPr>
        <p:txBody>
          <a:bodyPr rtlCol="0"/>
          <a:lstStyle>
            <a:lvl1pPr>
              <a:defRPr sz="1400" b="0">
                <a:solidFill>
                  <a:schemeClr val="tx1"/>
                </a:solidFill>
              </a:defRPr>
            </a:lvl1pPr>
          </a:lstStyle>
          <a:p>
            <a:fld id="{E17EA136-06AD-45B3-9670-6785981F0695}" type="datetime1">
              <a:rPr lang="en-GB" smtClean="0"/>
              <a:t>28/06/2024</a:t>
            </a:fld>
            <a:endParaRPr lang="en-GB"/>
          </a:p>
        </p:txBody>
      </p:sp>
      <p:pic>
        <p:nvPicPr>
          <p:cNvPr id="12" name="Immagine 11">
            <a:extLst>
              <a:ext uri="{FF2B5EF4-FFF2-40B4-BE49-F238E27FC236}">
                <a16:creationId xmlns:a16="http://schemas.microsoft.com/office/drawing/2014/main" id="{43C443AE-7600-9339-AFD1-DCDAB51562D3}"/>
              </a:ext>
            </a:extLst>
          </p:cNvPr>
          <p:cNvPicPr>
            <a:picLocks noChangeAspect="1"/>
          </p:cNvPicPr>
          <p:nvPr userDrawn="1"/>
        </p:nvPicPr>
        <p:blipFill>
          <a:blip r:embed="rId2"/>
          <a:stretch>
            <a:fillRect/>
          </a:stretch>
        </p:blipFill>
        <p:spPr>
          <a:xfrm>
            <a:off x="10950226" y="197126"/>
            <a:ext cx="994011" cy="502442"/>
          </a:xfrm>
          <a:prstGeom prst="rect">
            <a:avLst/>
          </a:prstGeom>
        </p:spPr>
      </p:pic>
    </p:spTree>
    <p:extLst>
      <p:ext uri="{BB962C8B-B14F-4D97-AF65-F5344CB8AC3E}">
        <p14:creationId xmlns:p14="http://schemas.microsoft.com/office/powerpoint/2010/main" val="225308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bwMode="ltGray">
          <a:xfrm>
            <a:off x="-6350" y="0"/>
            <a:ext cx="12192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609600" y="3153095"/>
            <a:ext cx="10972800" cy="2286000"/>
          </a:xfrm>
        </p:spPr>
        <p:txBody>
          <a:bodyPr rtlCol="0" anchor="b">
            <a:normAutofit/>
          </a:bodyPr>
          <a:lstStyle>
            <a:lvl1pPr>
              <a:defRPr sz="5800" b="0"/>
            </a:lvl1pPr>
          </a:lstStyle>
          <a:p>
            <a:pPr rtl="0"/>
            <a:r>
              <a:rPr lang="it-IT" noProof="0"/>
              <a:t>Fare clic per modificare lo stile del titolo dello schema</a:t>
            </a:r>
            <a:endParaRPr lang="en-GB" noProof="0"/>
          </a:p>
        </p:txBody>
      </p:sp>
      <p:cxnSp>
        <p:nvCxnSpPr>
          <p:cNvPr id="8" name="Straight Connector 7"/>
          <p:cNvCxnSpPr/>
          <p:nvPr/>
        </p:nvCxnSpPr>
        <p:spPr>
          <a:xfrm>
            <a:off x="0" y="5753100"/>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3250" y="5864054"/>
            <a:ext cx="10972800" cy="450042"/>
          </a:xfrm>
        </p:spPr>
        <p:txBody>
          <a:bodyPr rtlCol="0" anchor="ctr">
            <a:noAutofit/>
          </a:bodyPr>
          <a:lstStyle>
            <a:lvl1pPr marL="0" indent="0">
              <a:spcBef>
                <a:spcPts val="0"/>
              </a:spcBef>
              <a:buNone/>
              <a:defRPr sz="2400">
                <a:solidFill>
                  <a:schemeClr val="tx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pic>
        <p:nvPicPr>
          <p:cNvPr id="6" name="Immagine 5">
            <a:extLst>
              <a:ext uri="{FF2B5EF4-FFF2-40B4-BE49-F238E27FC236}">
                <a16:creationId xmlns:a16="http://schemas.microsoft.com/office/drawing/2014/main" id="{5506AB77-8BC5-5F50-5201-698B39DBE631}"/>
              </a:ext>
            </a:extLst>
          </p:cNvPr>
          <p:cNvPicPr>
            <a:picLocks noChangeAspect="1"/>
          </p:cNvPicPr>
          <p:nvPr userDrawn="1"/>
        </p:nvPicPr>
        <p:blipFill>
          <a:blip r:embed="rId2"/>
          <a:stretch>
            <a:fillRect/>
          </a:stretch>
        </p:blipFill>
        <p:spPr>
          <a:xfrm>
            <a:off x="11125200" y="6272133"/>
            <a:ext cx="994011" cy="502442"/>
          </a:xfrm>
          <a:prstGeom prst="rect">
            <a:avLst/>
          </a:prstGeom>
        </p:spPr>
      </p:pic>
    </p:spTree>
    <p:extLst>
      <p:ext uri="{BB962C8B-B14F-4D97-AF65-F5344CB8AC3E}">
        <p14:creationId xmlns:p14="http://schemas.microsoft.com/office/powerpoint/2010/main" val="293724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Content Placeholder 2"/>
          <p:cNvSpPr>
            <a:spLocks noGrp="1"/>
          </p:cNvSpPr>
          <p:nvPr>
            <p:ph sz="half" idx="1"/>
          </p:nvPr>
        </p:nvSpPr>
        <p:spPr>
          <a:xfrm>
            <a:off x="1066800" y="1714501"/>
            <a:ext cx="4752109" cy="4457700"/>
          </a:xfrm>
        </p:spPr>
        <p:txBody>
          <a:bodyPr rtlCol="0">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4" name="Content Placeholder 3"/>
          <p:cNvSpPr>
            <a:spLocks noGrp="1"/>
          </p:cNvSpPr>
          <p:nvPr>
            <p:ph sz="half" idx="2"/>
          </p:nvPr>
        </p:nvSpPr>
        <p:spPr>
          <a:xfrm>
            <a:off x="6373091" y="1714501"/>
            <a:ext cx="4752109" cy="4457700"/>
          </a:xfrm>
        </p:spPr>
        <p:txBody>
          <a:bodyPr rtlCol="0">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7" name="Slide Number Placeholder 4"/>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6" name="Footer Placeholder 5"/>
          <p:cNvSpPr>
            <a:spLocks noGrp="1"/>
          </p:cNvSpPr>
          <p:nvPr>
            <p:ph type="ftr" sz="quarter" idx="11"/>
          </p:nvPr>
        </p:nvSpPr>
        <p:spPr/>
        <p:txBody>
          <a:bodyPr rtlCol="0"/>
          <a:lstStyle/>
          <a:p>
            <a:pPr rtl="0"/>
            <a:r>
              <a:rPr lang="en-GB" noProof="0"/>
              <a:t>HISOL – Project Proposal for INFN CSN5 Experiment 2022</a:t>
            </a:r>
          </a:p>
        </p:txBody>
      </p:sp>
      <p:sp>
        <p:nvSpPr>
          <p:cNvPr id="5" name="Date Placeholder 6"/>
          <p:cNvSpPr>
            <a:spLocks noGrp="1"/>
          </p:cNvSpPr>
          <p:nvPr>
            <p:ph type="dt" sz="half" idx="10"/>
          </p:nvPr>
        </p:nvSpPr>
        <p:spPr/>
        <p:txBody>
          <a:bodyPr rtlCol="0"/>
          <a:lstStyle/>
          <a:p>
            <a:pPr rtl="0"/>
            <a:fld id="{312B84F8-E32D-4B84-8B48-7D9F81752594}" type="datetime1">
              <a:rPr lang="en-GB" noProof="0" smtClean="0"/>
              <a:t>28/06/2024</a:t>
            </a:fld>
            <a:endParaRPr lang="en-GB" noProof="0"/>
          </a:p>
        </p:txBody>
      </p:sp>
    </p:spTree>
    <p:extLst>
      <p:ext uri="{BB962C8B-B14F-4D97-AF65-F5344CB8AC3E}">
        <p14:creationId xmlns:p14="http://schemas.microsoft.com/office/powerpoint/2010/main" val="407238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3" name="Text Placeholder 2"/>
          <p:cNvSpPr>
            <a:spLocks noGrp="1"/>
          </p:cNvSpPr>
          <p:nvPr>
            <p:ph type="body" idx="1"/>
          </p:nvPr>
        </p:nvSpPr>
        <p:spPr>
          <a:xfrm>
            <a:off x="1066800" y="1529541"/>
            <a:ext cx="4754880" cy="811583"/>
          </a:xfrm>
        </p:spPr>
        <p:txBody>
          <a:bodyPr rtlCol="0"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Content Placeholder 3"/>
          <p:cNvSpPr>
            <a:spLocks noGrp="1"/>
          </p:cNvSpPr>
          <p:nvPr>
            <p:ph sz="half" idx="2"/>
          </p:nvPr>
        </p:nvSpPr>
        <p:spPr>
          <a:xfrm>
            <a:off x="1066800" y="2484692"/>
            <a:ext cx="4754880" cy="3687508"/>
          </a:xfrm>
        </p:spPr>
        <p:txBody>
          <a:bodyPr rtlCol="0"/>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5" name="Text Placeholder 4"/>
          <p:cNvSpPr>
            <a:spLocks noGrp="1"/>
          </p:cNvSpPr>
          <p:nvPr>
            <p:ph type="body" sz="quarter" idx="3"/>
          </p:nvPr>
        </p:nvSpPr>
        <p:spPr>
          <a:xfrm>
            <a:off x="6370320" y="1529541"/>
            <a:ext cx="4754880" cy="811583"/>
          </a:xfrm>
        </p:spPr>
        <p:txBody>
          <a:bodyPr rtlCol="0"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Content Placeholder 5"/>
          <p:cNvSpPr>
            <a:spLocks noGrp="1"/>
          </p:cNvSpPr>
          <p:nvPr>
            <p:ph sz="quarter" idx="4"/>
          </p:nvPr>
        </p:nvSpPr>
        <p:spPr>
          <a:xfrm>
            <a:off x="6370320" y="2484692"/>
            <a:ext cx="4754880" cy="3687508"/>
          </a:xfrm>
        </p:spPr>
        <p:txBody>
          <a:bodyPr rtlCol="0"/>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9" name="Slide Number Placeholder 6"/>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8" name="Footer Placeholder 7"/>
          <p:cNvSpPr>
            <a:spLocks noGrp="1"/>
          </p:cNvSpPr>
          <p:nvPr>
            <p:ph type="ftr" sz="quarter" idx="11"/>
          </p:nvPr>
        </p:nvSpPr>
        <p:spPr/>
        <p:txBody>
          <a:bodyPr rtlCol="0"/>
          <a:lstStyle/>
          <a:p>
            <a:pPr rtl="0"/>
            <a:r>
              <a:rPr lang="en-GB" noProof="0"/>
              <a:t>HISOL – Project Proposal for INFN CSN5 Experiment 2022</a:t>
            </a:r>
          </a:p>
        </p:txBody>
      </p:sp>
      <p:sp>
        <p:nvSpPr>
          <p:cNvPr id="7" name="Date Placeholder 8"/>
          <p:cNvSpPr>
            <a:spLocks noGrp="1"/>
          </p:cNvSpPr>
          <p:nvPr>
            <p:ph type="dt" sz="half" idx="10"/>
          </p:nvPr>
        </p:nvSpPr>
        <p:spPr/>
        <p:txBody>
          <a:bodyPr rtlCol="0"/>
          <a:lstStyle/>
          <a:p>
            <a:pPr rtl="0"/>
            <a:fld id="{80ACA135-D48D-4116-91F7-BC7B6B12CB12}" type="datetime1">
              <a:rPr lang="en-GB" noProof="0" smtClean="0"/>
              <a:t>28/06/2024</a:t>
            </a:fld>
            <a:endParaRPr lang="en-GB" noProof="0"/>
          </a:p>
        </p:txBody>
      </p:sp>
    </p:spTree>
    <p:extLst>
      <p:ext uri="{BB962C8B-B14F-4D97-AF65-F5344CB8AC3E}">
        <p14:creationId xmlns:p14="http://schemas.microsoft.com/office/powerpoint/2010/main" val="9606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it-IT" noProof="0"/>
              <a:t>Fare clic per modificare lo stile del titolo dello schema</a:t>
            </a:r>
            <a:endParaRPr lang="en-GB" noProof="0"/>
          </a:p>
        </p:txBody>
      </p:sp>
      <p:sp>
        <p:nvSpPr>
          <p:cNvPr id="5" name="Slide Number Placeholder 2"/>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4" name="Footer Placeholder 3"/>
          <p:cNvSpPr>
            <a:spLocks noGrp="1"/>
          </p:cNvSpPr>
          <p:nvPr>
            <p:ph type="ftr" sz="quarter" idx="11"/>
          </p:nvPr>
        </p:nvSpPr>
        <p:spPr/>
        <p:txBody>
          <a:bodyPr rtlCol="0"/>
          <a:lstStyle/>
          <a:p>
            <a:pPr rtl="0"/>
            <a:r>
              <a:rPr lang="en-GB" noProof="0"/>
              <a:t>HISOL – Project Proposal for INFN CSN5 Experiment 2022</a:t>
            </a:r>
          </a:p>
        </p:txBody>
      </p:sp>
      <p:sp>
        <p:nvSpPr>
          <p:cNvPr id="3" name="Date Placeholder 5"/>
          <p:cNvSpPr>
            <a:spLocks noGrp="1"/>
          </p:cNvSpPr>
          <p:nvPr>
            <p:ph type="dt" sz="half" idx="10"/>
          </p:nvPr>
        </p:nvSpPr>
        <p:spPr/>
        <p:txBody>
          <a:bodyPr rtlCol="0"/>
          <a:lstStyle/>
          <a:p>
            <a:pPr rtl="0"/>
            <a:fld id="{C8C16B96-9DE2-4A77-B745-F84BA7A887E0}" type="datetime1">
              <a:rPr lang="en-GB" noProof="0" smtClean="0"/>
              <a:t>28/06/2024</a:t>
            </a:fld>
            <a:endParaRPr lang="en-GB" noProof="0"/>
          </a:p>
        </p:txBody>
      </p:sp>
    </p:spTree>
    <p:extLst>
      <p:ext uri="{BB962C8B-B14F-4D97-AF65-F5344CB8AC3E}">
        <p14:creationId xmlns:p14="http://schemas.microsoft.com/office/powerpoint/2010/main" val="251594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uota">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rtlCol="0"/>
          <a:lstStyle/>
          <a:p>
            <a:pPr rtl="0"/>
            <a:fld id="{5F4C9F40-B079-4B71-A627-7266DFEA7F03}" type="slidenum">
              <a:rPr lang="en-GB" noProof="0" smtClean="0"/>
              <a:t>‹N›</a:t>
            </a:fld>
            <a:endParaRPr lang="en-GB" noProof="0"/>
          </a:p>
        </p:txBody>
      </p:sp>
      <p:sp>
        <p:nvSpPr>
          <p:cNvPr id="3" name="Footer Placeholder 2"/>
          <p:cNvSpPr>
            <a:spLocks noGrp="1"/>
          </p:cNvSpPr>
          <p:nvPr>
            <p:ph type="ftr" sz="quarter" idx="11"/>
          </p:nvPr>
        </p:nvSpPr>
        <p:spPr/>
        <p:txBody>
          <a:bodyPr rtlCol="0"/>
          <a:lstStyle/>
          <a:p>
            <a:pPr rtl="0"/>
            <a:r>
              <a:rPr lang="en-GB" noProof="0"/>
              <a:t>HISOL – Project Proposal for INFN CSN5 Experiment 2022</a:t>
            </a:r>
          </a:p>
        </p:txBody>
      </p:sp>
      <p:sp>
        <p:nvSpPr>
          <p:cNvPr id="2" name="Date Placeholder 3"/>
          <p:cNvSpPr>
            <a:spLocks noGrp="1"/>
          </p:cNvSpPr>
          <p:nvPr>
            <p:ph type="dt" sz="half" idx="10"/>
          </p:nvPr>
        </p:nvSpPr>
        <p:spPr/>
        <p:txBody>
          <a:bodyPr rtlCol="0"/>
          <a:lstStyle/>
          <a:p>
            <a:pPr rtl="0"/>
            <a:fld id="{8FC08A4B-8269-479D-A256-05FDC5940700}" type="datetime1">
              <a:rPr lang="en-GB" noProof="0" smtClean="0"/>
              <a:t>28/06/2024</a:t>
            </a:fld>
            <a:endParaRPr lang="en-GB" noProof="0"/>
          </a:p>
        </p:txBody>
      </p:sp>
    </p:spTree>
    <p:extLst>
      <p:ext uri="{BB962C8B-B14F-4D97-AF65-F5344CB8AC3E}">
        <p14:creationId xmlns:p14="http://schemas.microsoft.com/office/powerpoint/2010/main" val="27563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3" name="Rectangle 12"/>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rtlCol="0" anchor="t">
            <a:normAutofit/>
          </a:bodyPr>
          <a:lstStyle>
            <a:lvl1pPr>
              <a:defRPr sz="2800" b="0"/>
            </a:lvl1pPr>
          </a:lstStyle>
          <a:p>
            <a:pPr rtl="0"/>
            <a:r>
              <a:rPr lang="it-IT" noProof="0"/>
              <a:t>Fare clic per modificare lo stile del titolo dello schema</a:t>
            </a:r>
            <a:endParaRPr lang="en-GB" noProof="0"/>
          </a:p>
        </p:txBody>
      </p:sp>
      <p:sp>
        <p:nvSpPr>
          <p:cNvPr id="4" name="Text Placeholder 3"/>
          <p:cNvSpPr>
            <a:spLocks noGrp="1"/>
          </p:cNvSpPr>
          <p:nvPr>
            <p:ph type="body" sz="half" idx="2"/>
          </p:nvPr>
        </p:nvSpPr>
        <p:spPr>
          <a:xfrm>
            <a:off x="380519" y="3746500"/>
            <a:ext cx="3506162" cy="24257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Content Placeholder 2"/>
          <p:cNvSpPr>
            <a:spLocks noGrp="1"/>
          </p:cNvSpPr>
          <p:nvPr>
            <p:ph idx="1"/>
          </p:nvPr>
        </p:nvSpPr>
        <p:spPr>
          <a:xfrm>
            <a:off x="4699000" y="465513"/>
            <a:ext cx="7048500" cy="5935287"/>
          </a:xfrm>
        </p:spPr>
        <p:txBody>
          <a:bodyPr rtlCol="0">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Tree>
    <p:extLst>
      <p:ext uri="{BB962C8B-B14F-4D97-AF65-F5344CB8AC3E}">
        <p14:creationId xmlns:p14="http://schemas.microsoft.com/office/powerpoint/2010/main" val="300201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rtlCol="0" anchor="t">
            <a:normAutofit/>
          </a:bodyPr>
          <a:lstStyle>
            <a:lvl1pPr>
              <a:defRPr sz="2800" b="0"/>
            </a:lvl1pPr>
          </a:lstStyle>
          <a:p>
            <a:pPr rtl="0"/>
            <a:r>
              <a:rPr lang="it-IT" noProof="0"/>
              <a:t>Fare clic per modificare lo stile del titolo dello schema</a:t>
            </a:r>
            <a:endParaRPr lang="en-GB" noProof="0"/>
          </a:p>
        </p:txBody>
      </p:sp>
      <p:sp>
        <p:nvSpPr>
          <p:cNvPr id="4" name="Text Placeholder 3"/>
          <p:cNvSpPr>
            <a:spLocks noGrp="1"/>
          </p:cNvSpPr>
          <p:nvPr>
            <p:ph type="body" sz="half" idx="2"/>
          </p:nvPr>
        </p:nvSpPr>
        <p:spPr>
          <a:xfrm>
            <a:off x="384048" y="3749040"/>
            <a:ext cx="3502152" cy="242316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Picture Placeholder 2" descr="An empty placeholder to add an image. Click on the placeholder and select the image that you wish to add"/>
          <p:cNvSpPr>
            <a:spLocks noGrp="1"/>
          </p:cNvSpPr>
          <p:nvPr>
            <p:ph type="pic" idx="1"/>
          </p:nvPr>
        </p:nvSpPr>
        <p:spPr>
          <a:xfrm>
            <a:off x="4309872" y="0"/>
            <a:ext cx="7882128" cy="6858000"/>
          </a:xfrm>
        </p:spPr>
        <p:txBody>
          <a:bodyPr tIns="7315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en-GB" noProof="0"/>
          </a:p>
        </p:txBody>
      </p:sp>
    </p:spTree>
    <p:extLst>
      <p:ext uri="{BB962C8B-B14F-4D97-AF65-F5344CB8AC3E}">
        <p14:creationId xmlns:p14="http://schemas.microsoft.com/office/powerpoint/2010/main" val="9349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ltGray">
          <a:xfrm>
            <a:off x="0" y="0"/>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pPr rtl="0"/>
            <a:r>
              <a:rPr lang="it-IT" noProof="0"/>
              <a:t>Fare clic per modificare lo stile del titolo dello schema</a:t>
            </a:r>
            <a:endParaRPr lang="en-GB" noProof="0"/>
          </a:p>
        </p:txBody>
      </p:sp>
      <p:cxnSp>
        <p:nvCxnSpPr>
          <p:cNvPr id="9" name="Straight Connector 8"/>
          <p:cNvCxnSpPr/>
          <p:nvPr/>
        </p:nvCxnSpPr>
        <p:spPr>
          <a:xfrm>
            <a:off x="0" y="1371600"/>
            <a:ext cx="12192000" cy="0"/>
          </a:xfrm>
          <a:prstGeom prst="line">
            <a:avLst/>
          </a:prstGeom>
          <a:ln w="76200">
            <a:solidFill>
              <a:srgbClr val="072C6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en-GB" noProof="0"/>
          </a:p>
        </p:txBody>
      </p:sp>
      <p:sp>
        <p:nvSpPr>
          <p:cNvPr id="6" name="Slide Number Placeholder 5"/>
          <p:cNvSpPr>
            <a:spLocks noGrp="1"/>
          </p:cNvSpPr>
          <p:nvPr>
            <p:ph type="sldNum" sz="quarter" idx="4"/>
          </p:nvPr>
        </p:nvSpPr>
        <p:spPr>
          <a:xfrm>
            <a:off x="1458005" y="6377219"/>
            <a:ext cx="523875"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pPr rtl="0"/>
            <a:fld id="{5F4C9F40-B079-4B71-A627-7266DFEA7F03}" type="slidenum">
              <a:rPr lang="en-GB" noProof="0" smtClean="0"/>
              <a:pPr rtl="0"/>
              <a:t>‹N›</a:t>
            </a:fld>
            <a:endParaRPr lang="en-GB" noProof="0"/>
          </a:p>
        </p:txBody>
      </p:sp>
      <p:sp>
        <p:nvSpPr>
          <p:cNvPr id="5" name="Footer Placeholder 4"/>
          <p:cNvSpPr>
            <a:spLocks noGrp="1"/>
          </p:cNvSpPr>
          <p:nvPr>
            <p:ph type="ftr" sz="quarter" idx="3"/>
          </p:nvPr>
        </p:nvSpPr>
        <p:spPr>
          <a:xfrm>
            <a:off x="2448354" y="6377939"/>
            <a:ext cx="6755946" cy="274320"/>
          </a:xfrm>
          <a:prstGeom prst="rect">
            <a:avLst/>
          </a:prstGeom>
        </p:spPr>
        <p:txBody>
          <a:bodyPr vert="horz" lIns="91440" tIns="45720" rIns="91440" bIns="45720" rtlCol="0" anchor="ctr"/>
          <a:lstStyle>
            <a:lvl1pPr algn="l">
              <a:defRPr sz="1200">
                <a:solidFill>
                  <a:schemeClr val="tx1">
                    <a:lumMod val="50000"/>
                  </a:schemeClr>
                </a:solidFill>
              </a:defRPr>
            </a:lvl1pPr>
          </a:lstStyle>
          <a:p>
            <a:r>
              <a:rPr lang="en-GB"/>
              <a:t>HISOL – Project Proposal for INFN CSN5 Experiment 2022</a:t>
            </a:r>
          </a:p>
        </p:txBody>
      </p:sp>
      <p:sp>
        <p:nvSpPr>
          <p:cNvPr id="4" name="Date Placeholder 3"/>
          <p:cNvSpPr>
            <a:spLocks noGrp="1"/>
          </p:cNvSpPr>
          <p:nvPr>
            <p:ph type="dt" sz="half" idx="2"/>
          </p:nvPr>
        </p:nvSpPr>
        <p:spPr>
          <a:xfrm>
            <a:off x="9500174" y="6377939"/>
            <a:ext cx="971883" cy="273600"/>
          </a:xfrm>
          <a:prstGeom prst="rect">
            <a:avLst/>
          </a:prstGeom>
        </p:spPr>
        <p:txBody>
          <a:bodyPr vert="horz" lIns="91440" tIns="45720" rIns="91440" bIns="45720" rtlCol="0" anchor="ctr"/>
          <a:lstStyle>
            <a:lvl1pPr algn="r">
              <a:defRPr sz="1200">
                <a:solidFill>
                  <a:schemeClr val="tx1">
                    <a:lumMod val="50000"/>
                  </a:schemeClr>
                </a:solidFill>
              </a:defRPr>
            </a:lvl1pPr>
          </a:lstStyle>
          <a:p>
            <a:pPr rtl="0"/>
            <a:fld id="{E635F521-66B8-43D0-A3E3-1CF24D49277A}" type="datetime1">
              <a:rPr lang="en-GB" noProof="0" smtClean="0"/>
              <a:t>28/06/2024</a:t>
            </a:fld>
            <a:endParaRPr lang="en-GB" noProof="0"/>
          </a:p>
        </p:txBody>
      </p:sp>
    </p:spTree>
    <p:extLst>
      <p:ext uri="{BB962C8B-B14F-4D97-AF65-F5344CB8AC3E}">
        <p14:creationId xmlns:p14="http://schemas.microsoft.com/office/powerpoint/2010/main" val="1275958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png"/><Relationship Id="rId18"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4.wdp"/><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jpeg"/><Relationship Id="rId20"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6.jpeg"/><Relationship Id="rId10" Type="http://schemas.openxmlformats.org/officeDocument/2006/relationships/image" Target="../media/image13.jpeg"/><Relationship Id="rId19"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2.jpe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45010"/>
            <a:ext cx="12192000" cy="876377"/>
          </a:xfrm>
        </p:spPr>
        <p:txBody>
          <a:bodyPr rtlCol="0">
            <a:normAutofit fontScale="90000"/>
          </a:bodyPr>
          <a:lstStyle/>
          <a:p>
            <a:pPr rtl="0"/>
            <a:r>
              <a:rPr lang="en-GB">
                <a:solidFill>
                  <a:schemeClr val="bg2"/>
                </a:solidFill>
              </a:rPr>
              <a:t>	H</a:t>
            </a:r>
            <a:r>
              <a:rPr lang="en-GB"/>
              <a:t>ISOL</a:t>
            </a:r>
          </a:p>
        </p:txBody>
      </p:sp>
      <p:sp>
        <p:nvSpPr>
          <p:cNvPr id="3" name="Subtitle 2"/>
          <p:cNvSpPr>
            <a:spLocks noGrp="1"/>
          </p:cNvSpPr>
          <p:nvPr>
            <p:ph type="subTitle" idx="1"/>
          </p:nvPr>
        </p:nvSpPr>
        <p:spPr>
          <a:xfrm>
            <a:off x="0" y="3535667"/>
            <a:ext cx="12192000" cy="457200"/>
          </a:xfrm>
        </p:spPr>
        <p:txBody>
          <a:bodyPr rtlCol="0"/>
          <a:lstStyle/>
          <a:p>
            <a:pPr rtl="0"/>
            <a:r>
              <a:rPr lang="en-US" sz="2500" b="1">
                <a:solidFill>
                  <a:schemeClr val="accent1"/>
                </a:solidFill>
              </a:rPr>
              <a:t>	H</a:t>
            </a:r>
            <a:r>
              <a:rPr lang="en-US" sz="2500">
                <a:solidFill>
                  <a:schemeClr val="bg1"/>
                </a:solidFill>
              </a:rPr>
              <a:t>igh performance </a:t>
            </a:r>
            <a:r>
              <a:rPr lang="en-US" sz="2500" b="1">
                <a:solidFill>
                  <a:schemeClr val="accent1"/>
                </a:solidFill>
              </a:rPr>
              <a:t>ISOL</a:t>
            </a:r>
            <a:r>
              <a:rPr lang="en-US" sz="2500">
                <a:solidFill>
                  <a:schemeClr val="tx1">
                    <a:lumMod val="95000"/>
                  </a:schemeClr>
                </a:solidFill>
              </a:rPr>
              <a:t> </a:t>
            </a:r>
            <a:r>
              <a:rPr lang="en-US" sz="2500">
                <a:solidFill>
                  <a:schemeClr val="bg1"/>
                </a:solidFill>
              </a:rPr>
              <a:t>systems for the production of radioactive ion beams</a:t>
            </a:r>
          </a:p>
        </p:txBody>
      </p:sp>
      <p:sp>
        <p:nvSpPr>
          <p:cNvPr id="4" name="CasellaDiTesto 3">
            <a:extLst>
              <a:ext uri="{FF2B5EF4-FFF2-40B4-BE49-F238E27FC236}">
                <a16:creationId xmlns:a16="http://schemas.microsoft.com/office/drawing/2014/main" id="{0E34D79D-833E-283D-FDC6-402CD7245482}"/>
              </a:ext>
            </a:extLst>
          </p:cNvPr>
          <p:cNvSpPr txBox="1"/>
          <p:nvPr/>
        </p:nvSpPr>
        <p:spPr>
          <a:xfrm>
            <a:off x="0" y="2201871"/>
            <a:ext cx="12192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a:ln>
                  <a:noFill/>
                </a:ln>
                <a:solidFill>
                  <a:schemeClr val="bg1"/>
                </a:solidFill>
                <a:effectLst/>
                <a:uLnTx/>
                <a:uFillTx/>
                <a:ea typeface="+mn-ea"/>
                <a:cs typeface="+mn-cs"/>
              </a:rPr>
              <a:t>CSNV </a:t>
            </a:r>
            <a:r>
              <a:rPr lang="en-US" sz="2400" i="1" kern="0">
                <a:solidFill>
                  <a:schemeClr val="bg1"/>
                </a:solidFill>
              </a:rPr>
              <a:t>Experiment</a:t>
            </a:r>
            <a:endParaRPr kumimoji="0" lang="en-US" sz="2400" b="0" i="1" u="none" strike="noStrike" kern="0" cap="none" spc="0" normalizeH="0" baseline="0" noProof="0">
              <a:ln>
                <a:noFill/>
              </a:ln>
              <a:solidFill>
                <a:schemeClr val="bg1"/>
              </a:solidFill>
              <a:effectLst/>
              <a:uLnTx/>
              <a:uFillTx/>
              <a:ea typeface="+mn-ea"/>
              <a:cs typeface="+mn-cs"/>
            </a:endParaRPr>
          </a:p>
        </p:txBody>
      </p:sp>
      <p:sp>
        <p:nvSpPr>
          <p:cNvPr id="5" name="Rettangolo 4"/>
          <p:cNvSpPr/>
          <p:nvPr/>
        </p:nvSpPr>
        <p:spPr>
          <a:xfrm>
            <a:off x="0" y="4133487"/>
            <a:ext cx="12192000" cy="954107"/>
          </a:xfrm>
          <a:prstGeom prst="rect">
            <a:avLst/>
          </a:prstGeom>
          <a:solidFill>
            <a:schemeClr val="accent3">
              <a:lumMod val="40000"/>
              <a:lumOff val="60000"/>
            </a:schemeClr>
          </a:solidFill>
        </p:spPr>
        <p:txBody>
          <a:bodyPr wrap="square">
            <a:spAutoFit/>
          </a:bodyPr>
          <a:lstStyle/>
          <a:p>
            <a:pPr algn="ctr"/>
            <a:r>
              <a:rPr lang="en-US" sz="600" b="1"/>
              <a:t> </a:t>
            </a:r>
          </a:p>
          <a:p>
            <a:pPr algn="ctr"/>
            <a:r>
              <a:rPr lang="en-US" sz="2400" b="1">
                <a:solidFill>
                  <a:schemeClr val="accent3">
                    <a:lumMod val="75000"/>
                  </a:schemeClr>
                </a:solidFill>
                <a:latin typeface="+mj-lt"/>
              </a:rPr>
              <a:t>Work package 1</a:t>
            </a:r>
          </a:p>
          <a:p>
            <a:pPr algn="ctr"/>
            <a:endParaRPr lang="en-US" sz="800" b="1">
              <a:solidFill>
                <a:schemeClr val="accent5">
                  <a:lumMod val="50000"/>
                </a:schemeClr>
              </a:solidFill>
              <a:latin typeface="+mj-lt"/>
            </a:endParaRPr>
          </a:p>
          <a:p>
            <a:pPr algn="ctr">
              <a:lnSpc>
                <a:spcPct val="90000"/>
              </a:lnSpc>
              <a:spcBef>
                <a:spcPct val="0"/>
              </a:spcBef>
              <a:spcAft>
                <a:spcPts val="600"/>
              </a:spcAft>
            </a:pPr>
            <a:r>
              <a:rPr lang="en-GB" sz="2000">
                <a:solidFill>
                  <a:schemeClr val="bg1"/>
                </a:solidFill>
                <a:latin typeface="+mj-lt"/>
                <a:ea typeface="+mj-ea"/>
                <a:cs typeface="+mj-cs"/>
              </a:rPr>
              <a:t>Production and characterization of Carbide targets with Additive Manufacturing</a:t>
            </a:r>
            <a:endParaRPr lang="en-US" sz="800">
              <a:latin typeface="+mj-lt"/>
            </a:endParaRPr>
          </a:p>
        </p:txBody>
      </p:sp>
      <p:sp>
        <p:nvSpPr>
          <p:cNvPr id="7" name="CasellaDiTesto 6"/>
          <p:cNvSpPr txBox="1"/>
          <p:nvPr/>
        </p:nvSpPr>
        <p:spPr>
          <a:xfrm>
            <a:off x="3650427" y="6228784"/>
            <a:ext cx="4211409" cy="369332"/>
          </a:xfrm>
          <a:prstGeom prst="rect">
            <a:avLst/>
          </a:prstGeom>
          <a:noFill/>
        </p:spPr>
        <p:txBody>
          <a:bodyPr wrap="none" lIns="91440" tIns="45720" rIns="91440" bIns="45720" rtlCol="0" anchor="t">
            <a:spAutoFit/>
          </a:bodyPr>
          <a:lstStyle/>
          <a:p>
            <a:r>
              <a:rPr lang="en-GB" b="1">
                <a:solidFill>
                  <a:schemeClr val="bg2">
                    <a:lumMod val="75000"/>
                  </a:schemeClr>
                </a:solidFill>
              </a:rPr>
              <a:t>H</a:t>
            </a:r>
            <a:r>
              <a:rPr lang="en-GB" b="1"/>
              <a:t>ISOL</a:t>
            </a:r>
            <a:r>
              <a:rPr lang="en-US"/>
              <a:t> periodic meeting – 1</a:t>
            </a:r>
            <a:r>
              <a:rPr lang="en-US" baseline="30000"/>
              <a:t>st</a:t>
            </a:r>
            <a:r>
              <a:rPr lang="en-US"/>
              <a:t> July 2024</a:t>
            </a:r>
          </a:p>
        </p:txBody>
      </p:sp>
      <p:sp>
        <p:nvSpPr>
          <p:cNvPr id="6" name="CasellaDiTesto 5">
            <a:extLst>
              <a:ext uri="{FF2B5EF4-FFF2-40B4-BE49-F238E27FC236}">
                <a16:creationId xmlns:a16="http://schemas.microsoft.com/office/drawing/2014/main" id="{5DAAD2D5-1EC1-5367-DF0E-B2D5127EF2A8}"/>
              </a:ext>
            </a:extLst>
          </p:cNvPr>
          <p:cNvSpPr txBox="1"/>
          <p:nvPr/>
        </p:nvSpPr>
        <p:spPr>
          <a:xfrm>
            <a:off x="0" y="5564648"/>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Arial"/>
              </a:rPr>
              <a:t>Luca </a:t>
            </a:r>
            <a:r>
              <a:rPr lang="en-US" err="1">
                <a:solidFill>
                  <a:prstClr val="black"/>
                </a:solidFill>
                <a:latin typeface="Arial"/>
              </a:rPr>
              <a:t>Avanzi</a:t>
            </a:r>
            <a:r>
              <a:rPr kumimoji="0" lang="en-US" sz="1800" b="0" i="0" u="none" strike="noStrike" kern="1200" cap="none" spc="0" normalizeH="0" baseline="0" noProof="0">
                <a:ln>
                  <a:noFill/>
                </a:ln>
                <a:solidFill>
                  <a:prstClr val="black"/>
                </a:solidFill>
                <a:effectLst/>
                <a:uLnTx/>
                <a:uFillTx/>
                <a:latin typeface="Arial"/>
                <a:ea typeface="+mn-ea"/>
                <a:cs typeface="+mn-cs"/>
              </a:rPr>
              <a:t> and Alice Zanini – UNIPD-DII &amp; INFN-LNL</a:t>
            </a:r>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10</a:t>
            </a:fld>
            <a:endParaRPr lang="en-GB"/>
          </a:p>
        </p:txBody>
      </p:sp>
      <p:pic>
        <p:nvPicPr>
          <p:cNvPr id="4" name="Picture 3" descr="A close-up of a machine&#10;&#10;Description automatically generated">
            <a:extLst>
              <a:ext uri="{FF2B5EF4-FFF2-40B4-BE49-F238E27FC236}">
                <a16:creationId xmlns:a16="http://schemas.microsoft.com/office/drawing/2014/main" id="{E6CE7B88-8A05-2422-1706-6D648ADEC1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59" r="33909"/>
          <a:stretch/>
        </p:blipFill>
        <p:spPr>
          <a:xfrm>
            <a:off x="1298182" y="2934708"/>
            <a:ext cx="3237741" cy="3451486"/>
          </a:xfrm>
          <a:prstGeom prst="rect">
            <a:avLst/>
          </a:prstGeom>
        </p:spPr>
      </p:pic>
      <p:graphicFrame>
        <p:nvGraphicFramePr>
          <p:cNvPr id="14" name="Grafico 2">
            <a:extLst>
              <a:ext uri="{FF2B5EF4-FFF2-40B4-BE49-F238E27FC236}">
                <a16:creationId xmlns:a16="http://schemas.microsoft.com/office/drawing/2014/main" id="{4B335E7D-43CD-4A65-B771-B193AFBA4442}"/>
              </a:ext>
            </a:extLst>
          </p:cNvPr>
          <p:cNvGraphicFramePr>
            <a:graphicFrameLocks/>
          </p:cNvGraphicFramePr>
          <p:nvPr>
            <p:extLst>
              <p:ext uri="{D42A27DB-BD31-4B8C-83A1-F6EECF244321}">
                <p14:modId xmlns:p14="http://schemas.microsoft.com/office/powerpoint/2010/main" val="21636736"/>
              </p:ext>
            </p:extLst>
          </p:nvPr>
        </p:nvGraphicFramePr>
        <p:xfrm>
          <a:off x="5136813" y="2934708"/>
          <a:ext cx="6515256" cy="3553731"/>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FF0F7558-2FA2-22C8-523B-DF1AD4C72946}"/>
              </a:ext>
            </a:extLst>
          </p:cNvPr>
          <p:cNvSpPr txBox="1">
            <a:spLocks/>
          </p:cNvSpPr>
          <p:nvPr/>
        </p:nvSpPr>
        <p:spPr bwMode="auto">
          <a:xfrm>
            <a:off x="453737" y="314036"/>
            <a:ext cx="11423072" cy="1097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GB"/>
              <a:t>AM of </a:t>
            </a:r>
            <a:r>
              <a:rPr lang="en-GB" err="1"/>
              <a:t>SiC</a:t>
            </a:r>
            <a:r>
              <a:rPr lang="en-GB"/>
              <a:t>/C: </a:t>
            </a:r>
            <a:r>
              <a:rPr lang="en-GB">
                <a:solidFill>
                  <a:schemeClr val="accent3"/>
                </a:solidFill>
              </a:rPr>
              <a:t>TEOS</a:t>
            </a:r>
            <a:r>
              <a:rPr lang="en-GB"/>
              <a:t> approach</a:t>
            </a:r>
            <a:br>
              <a:rPr lang="en-GB"/>
            </a:br>
            <a:endParaRPr lang="en-GB"/>
          </a:p>
        </p:txBody>
      </p:sp>
      <p:sp>
        <p:nvSpPr>
          <p:cNvPr id="3" name="CasellaDiTesto 2">
            <a:extLst>
              <a:ext uri="{FF2B5EF4-FFF2-40B4-BE49-F238E27FC236}">
                <a16:creationId xmlns:a16="http://schemas.microsoft.com/office/drawing/2014/main" id="{FA446BE6-1205-BF57-C3D3-314CDD486209}"/>
              </a:ext>
            </a:extLst>
          </p:cNvPr>
          <p:cNvSpPr txBox="1"/>
          <p:nvPr/>
        </p:nvSpPr>
        <p:spPr>
          <a:xfrm>
            <a:off x="358548" y="1651581"/>
            <a:ext cx="1164648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panose="020B0604020202020204" pitchFamily="34" charset="0"/>
              <a:buChar char="•"/>
            </a:pPr>
            <a:r>
              <a:rPr lang="it-IT">
                <a:cs typeface="Arial"/>
              </a:rPr>
              <a:t>The furnace set up </a:t>
            </a:r>
            <a:r>
              <a:rPr lang="it-IT" err="1">
                <a:cs typeface="Arial"/>
              </a:rPr>
              <a:t>has</a:t>
            </a:r>
            <a:r>
              <a:rPr lang="it-IT">
                <a:cs typeface="Arial"/>
              </a:rPr>
              <a:t> </a:t>
            </a:r>
            <a:r>
              <a:rPr lang="it-IT" err="1">
                <a:cs typeface="Arial"/>
              </a:rPr>
              <a:t>been</a:t>
            </a:r>
            <a:r>
              <a:rPr lang="it-IT">
                <a:cs typeface="Arial"/>
              </a:rPr>
              <a:t> </a:t>
            </a:r>
            <a:r>
              <a:rPr lang="it-IT" err="1">
                <a:cs typeface="Arial"/>
              </a:rPr>
              <a:t>designed</a:t>
            </a:r>
            <a:r>
              <a:rPr lang="it-IT">
                <a:cs typeface="Arial"/>
              </a:rPr>
              <a:t> so </a:t>
            </a:r>
            <a:r>
              <a:rPr lang="it-IT" err="1">
                <a:cs typeface="Arial"/>
              </a:rPr>
              <a:t>that</a:t>
            </a:r>
            <a:r>
              <a:rPr lang="it-IT">
                <a:cs typeface="Arial"/>
              </a:rPr>
              <a:t> it can </a:t>
            </a:r>
            <a:r>
              <a:rPr lang="it-IT" err="1">
                <a:cs typeface="Arial"/>
              </a:rPr>
              <a:t>withstand</a:t>
            </a:r>
            <a:r>
              <a:rPr lang="it-IT">
                <a:cs typeface="Arial"/>
              </a:rPr>
              <a:t> a </a:t>
            </a:r>
            <a:r>
              <a:rPr lang="it-IT" err="1">
                <a:cs typeface="Arial"/>
              </a:rPr>
              <a:t>current</a:t>
            </a:r>
            <a:r>
              <a:rPr lang="it-IT">
                <a:cs typeface="Arial"/>
              </a:rPr>
              <a:t> up to 1300 A and a </a:t>
            </a:r>
            <a:r>
              <a:rPr lang="it-IT">
                <a:solidFill>
                  <a:srgbClr val="00559D"/>
                </a:solidFill>
                <a:cs typeface="Arial"/>
              </a:rPr>
              <a:t>maximum temperature of 2250°C</a:t>
            </a:r>
            <a:r>
              <a:rPr lang="it-IT">
                <a:cs typeface="Arial"/>
              </a:rPr>
              <a:t>, </a:t>
            </a:r>
            <a:r>
              <a:rPr lang="it-IT" err="1">
                <a:cs typeface="Arial"/>
              </a:rPr>
              <a:t>while</a:t>
            </a:r>
            <a:r>
              <a:rPr lang="it-IT">
                <a:cs typeface="Arial"/>
              </a:rPr>
              <a:t> the vacuum </a:t>
            </a:r>
            <a:r>
              <a:rPr lang="it-IT" err="1">
                <a:cs typeface="Arial"/>
              </a:rPr>
              <a:t>level</a:t>
            </a:r>
            <a:r>
              <a:rPr lang="it-IT">
                <a:cs typeface="Arial"/>
              </a:rPr>
              <a:t> </a:t>
            </a:r>
            <a:r>
              <a:rPr lang="it-IT" err="1">
                <a:cs typeface="Arial"/>
              </a:rPr>
              <a:t>that</a:t>
            </a:r>
            <a:r>
              <a:rPr lang="it-IT">
                <a:cs typeface="Arial"/>
              </a:rPr>
              <a:t> can be </a:t>
            </a:r>
            <a:r>
              <a:rPr lang="it-IT" err="1">
                <a:cs typeface="Arial"/>
              </a:rPr>
              <a:t>reached</a:t>
            </a:r>
            <a:r>
              <a:rPr lang="it-IT">
                <a:cs typeface="Arial"/>
              </a:rPr>
              <a:t> </a:t>
            </a:r>
            <a:r>
              <a:rPr lang="it-IT" err="1">
                <a:cs typeface="Arial"/>
              </a:rPr>
              <a:t>during</a:t>
            </a:r>
            <a:r>
              <a:rPr lang="it-IT">
                <a:cs typeface="Arial"/>
              </a:rPr>
              <a:t> the </a:t>
            </a:r>
            <a:r>
              <a:rPr lang="it-IT" err="1">
                <a:cs typeface="Arial"/>
              </a:rPr>
              <a:t>operation</a:t>
            </a:r>
            <a:r>
              <a:rPr lang="it-IT">
                <a:cs typeface="Arial"/>
              </a:rPr>
              <a:t> </a:t>
            </a:r>
            <a:r>
              <a:rPr lang="it-IT" err="1">
                <a:cs typeface="Arial"/>
              </a:rPr>
              <a:t>is</a:t>
            </a:r>
            <a:r>
              <a:rPr lang="it-IT">
                <a:cs typeface="Arial"/>
              </a:rPr>
              <a:t> </a:t>
            </a:r>
            <a:r>
              <a:rPr lang="it-IT" err="1">
                <a:cs typeface="Arial"/>
              </a:rPr>
              <a:t>around</a:t>
            </a:r>
            <a:r>
              <a:rPr lang="it-IT">
                <a:cs typeface="Arial"/>
              </a:rPr>
              <a:t> 10</a:t>
            </a:r>
            <a:r>
              <a:rPr lang="it-IT" baseline="30000">
                <a:cs typeface="Arial"/>
              </a:rPr>
              <a:t>-6</a:t>
            </a:r>
            <a:r>
              <a:rPr lang="it-IT">
                <a:cs typeface="Arial"/>
              </a:rPr>
              <a:t> mbar</a:t>
            </a:r>
          </a:p>
          <a:p>
            <a:pPr marL="285750" indent="-285750" algn="just">
              <a:buFont typeface="Arial" panose="020B0604020202020204" pitchFamily="34" charset="0"/>
              <a:buChar char="•"/>
            </a:pPr>
            <a:r>
              <a:rPr lang="en-US"/>
              <a:t>After performing the experimental calibration and comparing the data with the FEM model, </a:t>
            </a:r>
            <a:r>
              <a:rPr lang="en-US">
                <a:solidFill>
                  <a:srgbClr val="00559D"/>
                </a:solidFill>
              </a:rPr>
              <a:t>1050 A</a:t>
            </a:r>
            <a:r>
              <a:rPr lang="en-US"/>
              <a:t> was set as the optimal current to ensure a final temperature of 1500°C</a:t>
            </a:r>
            <a:endParaRPr lang="it-IT">
              <a:cs typeface="Arial"/>
            </a:endParaRPr>
          </a:p>
        </p:txBody>
      </p:sp>
    </p:spTree>
    <p:extLst>
      <p:ext uri="{BB962C8B-B14F-4D97-AF65-F5344CB8AC3E}">
        <p14:creationId xmlns:p14="http://schemas.microsoft.com/office/powerpoint/2010/main" val="215238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E761DE4-66DC-E606-6ABC-F45E06DCF50F}"/>
              </a:ext>
            </a:extLst>
          </p:cNvPr>
          <p:cNvSpPr>
            <a:spLocks noGrp="1"/>
          </p:cNvSpPr>
          <p:nvPr>
            <p:ph type="sldNum" sz="quarter" idx="12"/>
          </p:nvPr>
        </p:nvSpPr>
        <p:spPr/>
        <p:txBody>
          <a:bodyPr/>
          <a:lstStyle/>
          <a:p>
            <a:fld id="{5F4C9F40-B079-4B71-A627-7266DFEA7F03}" type="slidenum">
              <a:rPr lang="en-GB" smtClean="0"/>
              <a:pPr/>
              <a:t>11</a:t>
            </a:fld>
            <a:endParaRPr lang="en-GB"/>
          </a:p>
        </p:txBody>
      </p:sp>
      <p:sp>
        <p:nvSpPr>
          <p:cNvPr id="5" name="TextBox 4">
            <a:extLst>
              <a:ext uri="{FF2B5EF4-FFF2-40B4-BE49-F238E27FC236}">
                <a16:creationId xmlns:a16="http://schemas.microsoft.com/office/drawing/2014/main" id="{50D9F78C-0D60-AA66-DDF1-322ED304F79B}"/>
              </a:ext>
            </a:extLst>
          </p:cNvPr>
          <p:cNvSpPr txBox="1"/>
          <p:nvPr/>
        </p:nvSpPr>
        <p:spPr>
          <a:xfrm>
            <a:off x="6688665" y="1866359"/>
            <a:ext cx="5363997" cy="1631216"/>
          </a:xfrm>
          <a:prstGeom prst="rect">
            <a:avLst/>
          </a:prstGeom>
          <a:noFill/>
        </p:spPr>
        <p:txBody>
          <a:bodyPr wrap="square">
            <a:spAutoFit/>
          </a:bodyPr>
          <a:lstStyle/>
          <a:p>
            <a:pPr marL="342900" indent="-342900">
              <a:buFont typeface="Arial" panose="020B0604020202020204" pitchFamily="34" charset="0"/>
              <a:buChar char="•"/>
            </a:pPr>
            <a:r>
              <a:rPr lang="en-US" sz="2000"/>
              <a:t>Pre-treatment at </a:t>
            </a:r>
            <a:r>
              <a:rPr lang="en-US" sz="2000">
                <a:solidFill>
                  <a:srgbClr val="00559D"/>
                </a:solidFill>
              </a:rPr>
              <a:t>1350°C</a:t>
            </a:r>
            <a:r>
              <a:rPr lang="en-US" sz="2000"/>
              <a:t> for 3 hours to remove the organic compounds that could damage the vacuum system </a:t>
            </a:r>
          </a:p>
          <a:p>
            <a:pPr marL="342900" indent="-342900">
              <a:buFont typeface="Arial" panose="020B0604020202020204" pitchFamily="34" charset="0"/>
              <a:buChar char="•"/>
            </a:pPr>
            <a:r>
              <a:rPr lang="en-US" sz="2000">
                <a:solidFill>
                  <a:srgbClr val="00559D"/>
                </a:solidFill>
              </a:rPr>
              <a:t>Final sintering </a:t>
            </a:r>
            <a:r>
              <a:rPr lang="en-US" sz="2000"/>
              <a:t>step at </a:t>
            </a:r>
            <a:r>
              <a:rPr lang="en-US" sz="2000">
                <a:solidFill>
                  <a:srgbClr val="00559D"/>
                </a:solidFill>
              </a:rPr>
              <a:t>1500°C</a:t>
            </a:r>
            <a:r>
              <a:rPr lang="en-US" sz="2000">
                <a:solidFill>
                  <a:schemeClr val="accent3"/>
                </a:solidFill>
              </a:rPr>
              <a:t> </a:t>
            </a:r>
            <a:r>
              <a:rPr lang="en-US" sz="2000"/>
              <a:t>in vacuum for 5 hours</a:t>
            </a:r>
          </a:p>
        </p:txBody>
      </p:sp>
      <p:pic>
        <p:nvPicPr>
          <p:cNvPr id="9" name="Picture 8" descr="A graph of a graph showing a graph of a graph&#10;&#10;Description automatically generated">
            <a:extLst>
              <a:ext uri="{FF2B5EF4-FFF2-40B4-BE49-F238E27FC236}">
                <a16:creationId xmlns:a16="http://schemas.microsoft.com/office/drawing/2014/main" id="{11CA037A-1749-F7AD-7133-2C61EE6F0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4" y="3635055"/>
            <a:ext cx="3483064" cy="2612298"/>
          </a:xfrm>
          <a:prstGeom prst="rect">
            <a:avLst/>
          </a:prstGeom>
        </p:spPr>
      </p:pic>
      <p:pic>
        <p:nvPicPr>
          <p:cNvPr id="10" name="Picture 9" descr="A graph of a graph&#10;&#10;Description automatically generated">
            <a:extLst>
              <a:ext uri="{FF2B5EF4-FFF2-40B4-BE49-F238E27FC236}">
                <a16:creationId xmlns:a16="http://schemas.microsoft.com/office/drawing/2014/main" id="{8F43055B-52BA-1CE8-D186-ED98DE35C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943" y="3635055"/>
            <a:ext cx="3483064" cy="2612298"/>
          </a:xfrm>
          <a:prstGeom prst="rect">
            <a:avLst/>
          </a:prstGeom>
        </p:spPr>
      </p:pic>
      <p:grpSp>
        <p:nvGrpSpPr>
          <p:cNvPr id="16" name="Gruppo 15">
            <a:extLst>
              <a:ext uri="{FF2B5EF4-FFF2-40B4-BE49-F238E27FC236}">
                <a16:creationId xmlns:a16="http://schemas.microsoft.com/office/drawing/2014/main" id="{6014FE85-D7D1-A9C0-2499-7D2746FCCF48}"/>
              </a:ext>
            </a:extLst>
          </p:cNvPr>
          <p:cNvGrpSpPr/>
          <p:nvPr/>
        </p:nvGrpSpPr>
        <p:grpSpPr>
          <a:xfrm>
            <a:off x="313513" y="1628503"/>
            <a:ext cx="6234641" cy="2097017"/>
            <a:chOff x="871553" y="2264007"/>
            <a:chExt cx="5895313" cy="1914359"/>
          </a:xfrm>
        </p:grpSpPr>
        <p:pic>
          <p:nvPicPr>
            <p:cNvPr id="7" name="Picture 6" descr="A grey rug with black squares&#10;&#10;Description automatically generated">
              <a:extLst>
                <a:ext uri="{FF2B5EF4-FFF2-40B4-BE49-F238E27FC236}">
                  <a16:creationId xmlns:a16="http://schemas.microsoft.com/office/drawing/2014/main" id="{A73CA492-C3AF-1ECA-74F6-BDA5C24ED8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358" t="3782" r="19123" b="1346"/>
            <a:stretch/>
          </p:blipFill>
          <p:spPr>
            <a:xfrm rot="16200000">
              <a:off x="2866554" y="278054"/>
              <a:ext cx="1905311" cy="5895313"/>
            </a:xfrm>
            <a:prstGeom prst="rect">
              <a:avLst/>
            </a:prstGeom>
          </p:spPr>
        </p:pic>
        <p:sp>
          <p:nvSpPr>
            <p:cNvPr id="11" name="Oval 10">
              <a:extLst>
                <a:ext uri="{FF2B5EF4-FFF2-40B4-BE49-F238E27FC236}">
                  <a16:creationId xmlns:a16="http://schemas.microsoft.com/office/drawing/2014/main" id="{D9318ED2-8857-FB63-4DA5-76C833839E3F}"/>
                </a:ext>
              </a:extLst>
            </p:cNvPr>
            <p:cNvSpPr/>
            <p:nvPr/>
          </p:nvSpPr>
          <p:spPr>
            <a:xfrm>
              <a:off x="3459247" y="2264007"/>
              <a:ext cx="669072" cy="1263649"/>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4734D09A-23D6-3BCC-9D08-31A2B1DDC2A8}"/>
              </a:ext>
            </a:extLst>
          </p:cNvPr>
          <p:cNvSpPr txBox="1"/>
          <p:nvPr/>
        </p:nvSpPr>
        <p:spPr>
          <a:xfrm>
            <a:off x="6767041" y="4290038"/>
            <a:ext cx="5285621" cy="1323439"/>
          </a:xfrm>
          <a:prstGeom prst="rect">
            <a:avLst/>
          </a:prstGeom>
          <a:noFill/>
        </p:spPr>
        <p:txBody>
          <a:bodyPr wrap="square" rtlCol="0">
            <a:spAutoFit/>
          </a:bodyPr>
          <a:lstStyle/>
          <a:p>
            <a:pPr algn="just"/>
            <a:r>
              <a:rPr lang="it-IT" sz="2000" spc="-3">
                <a:latin typeface="Wingdings" panose="05000000000000000000" pitchFamily="2" charset="2"/>
                <a:cs typeface="Arial" panose="020B0604020202020204" pitchFamily="34" charset="0"/>
              </a:rPr>
              <a:t>à</a:t>
            </a:r>
            <a:r>
              <a:rPr lang="it-IT" sz="2000" spc="-3">
                <a:latin typeface="+mj-lt"/>
                <a:cs typeface="Arial" panose="020B0604020202020204" pitchFamily="34" charset="0"/>
              </a:rPr>
              <a:t> </a:t>
            </a:r>
            <a:r>
              <a:rPr lang="en-US" sz="2000"/>
              <a:t>The phases are </a:t>
            </a:r>
            <a:r>
              <a:rPr lang="en-US" sz="2000" err="1"/>
              <a:t>SiC</a:t>
            </a:r>
            <a:r>
              <a:rPr lang="en-US" sz="2000"/>
              <a:t>, graphite and amorphous silica. Despite the use of a stoichiometric C:Si ratio, unreacted silica is still formed in the samples.</a:t>
            </a:r>
          </a:p>
        </p:txBody>
      </p:sp>
      <p:sp>
        <p:nvSpPr>
          <p:cNvPr id="8" name="Title 1">
            <a:extLst>
              <a:ext uri="{FF2B5EF4-FFF2-40B4-BE49-F238E27FC236}">
                <a16:creationId xmlns:a16="http://schemas.microsoft.com/office/drawing/2014/main" id="{7D608458-55D9-020D-095B-42027864DD03}"/>
              </a:ext>
            </a:extLst>
          </p:cNvPr>
          <p:cNvSpPr txBox="1">
            <a:spLocks/>
          </p:cNvSpPr>
          <p:nvPr/>
        </p:nvSpPr>
        <p:spPr bwMode="auto">
          <a:xfrm>
            <a:off x="453737" y="314036"/>
            <a:ext cx="11423072" cy="1097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GB"/>
              <a:t>AM of </a:t>
            </a:r>
            <a:r>
              <a:rPr lang="en-GB" err="1"/>
              <a:t>SiC</a:t>
            </a:r>
            <a:r>
              <a:rPr lang="en-GB"/>
              <a:t>/C: </a:t>
            </a:r>
            <a:r>
              <a:rPr lang="en-GB">
                <a:solidFill>
                  <a:schemeClr val="accent3"/>
                </a:solidFill>
              </a:rPr>
              <a:t>TEOS</a:t>
            </a:r>
            <a:r>
              <a:rPr lang="en-GB"/>
              <a:t> approach</a:t>
            </a:r>
            <a:br>
              <a:rPr lang="en-GB"/>
            </a:br>
            <a:endParaRPr lang="en-GB"/>
          </a:p>
        </p:txBody>
      </p:sp>
      <p:cxnSp>
        <p:nvCxnSpPr>
          <p:cNvPr id="17" name="Connettore 2 16">
            <a:extLst>
              <a:ext uri="{FF2B5EF4-FFF2-40B4-BE49-F238E27FC236}">
                <a16:creationId xmlns:a16="http://schemas.microsoft.com/office/drawing/2014/main" id="{B6EE3A63-3EA8-561D-9AE1-D1C1012BB1B0}"/>
              </a:ext>
            </a:extLst>
          </p:cNvPr>
          <p:cNvCxnSpPr>
            <a:cxnSpLocks/>
          </p:cNvCxnSpPr>
          <p:nvPr/>
        </p:nvCxnSpPr>
        <p:spPr>
          <a:xfrm flipH="1">
            <a:off x="1959182" y="2862997"/>
            <a:ext cx="1188918" cy="92178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D6D003BE-E375-73AB-7CE0-B59EFE8154FD}"/>
              </a:ext>
            </a:extLst>
          </p:cNvPr>
          <p:cNvCxnSpPr>
            <a:cxnSpLocks/>
          </p:cNvCxnSpPr>
          <p:nvPr/>
        </p:nvCxnSpPr>
        <p:spPr>
          <a:xfrm>
            <a:off x="3659787" y="2867074"/>
            <a:ext cx="1188918" cy="92178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27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9" descr="A graph of a graph&#10;&#10;Description automatically generated">
            <a:extLst>
              <a:ext uri="{FF2B5EF4-FFF2-40B4-BE49-F238E27FC236}">
                <a16:creationId xmlns:a16="http://schemas.microsoft.com/office/drawing/2014/main" id="{CDFE230A-FDA6-F317-704E-876598F5F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943" y="3635055"/>
            <a:ext cx="3483064" cy="2612298"/>
          </a:xfrm>
          <a:prstGeom prst="rect">
            <a:avLst/>
          </a:prstGeom>
        </p:spPr>
      </p:pic>
      <p:sp>
        <p:nvSpPr>
          <p:cNvPr id="4" name="Segnaposto numero diapositiva 3">
            <a:extLst>
              <a:ext uri="{FF2B5EF4-FFF2-40B4-BE49-F238E27FC236}">
                <a16:creationId xmlns:a16="http://schemas.microsoft.com/office/drawing/2014/main" id="{0E761DE4-66DC-E606-6ABC-F45E06DCF50F}"/>
              </a:ext>
            </a:extLst>
          </p:cNvPr>
          <p:cNvSpPr>
            <a:spLocks noGrp="1"/>
          </p:cNvSpPr>
          <p:nvPr>
            <p:ph type="sldNum" sz="quarter" idx="12"/>
          </p:nvPr>
        </p:nvSpPr>
        <p:spPr/>
        <p:txBody>
          <a:bodyPr/>
          <a:lstStyle/>
          <a:p>
            <a:fld id="{5F4C9F40-B079-4B71-A627-7266DFEA7F03}" type="slidenum">
              <a:rPr lang="en-GB" smtClean="0"/>
              <a:pPr/>
              <a:t>12</a:t>
            </a:fld>
            <a:endParaRPr lang="en-GB"/>
          </a:p>
        </p:txBody>
      </p:sp>
      <p:pic>
        <p:nvPicPr>
          <p:cNvPr id="9" name="Picture 8" descr="A graph of a graph showing a graph of a graph&#10;&#10;Description automatically generated">
            <a:extLst>
              <a:ext uri="{FF2B5EF4-FFF2-40B4-BE49-F238E27FC236}">
                <a16:creationId xmlns:a16="http://schemas.microsoft.com/office/drawing/2014/main" id="{11CA037A-1749-F7AD-7133-2C61EE6F0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4" y="3635055"/>
            <a:ext cx="3483064" cy="2612298"/>
          </a:xfrm>
          <a:prstGeom prst="rect">
            <a:avLst/>
          </a:prstGeom>
        </p:spPr>
      </p:pic>
      <p:grpSp>
        <p:nvGrpSpPr>
          <p:cNvPr id="16" name="Gruppo 15">
            <a:extLst>
              <a:ext uri="{FF2B5EF4-FFF2-40B4-BE49-F238E27FC236}">
                <a16:creationId xmlns:a16="http://schemas.microsoft.com/office/drawing/2014/main" id="{6014FE85-D7D1-A9C0-2499-7D2746FCCF48}"/>
              </a:ext>
            </a:extLst>
          </p:cNvPr>
          <p:cNvGrpSpPr/>
          <p:nvPr/>
        </p:nvGrpSpPr>
        <p:grpSpPr>
          <a:xfrm>
            <a:off x="313513" y="1628503"/>
            <a:ext cx="6234641" cy="2097017"/>
            <a:chOff x="871553" y="2264007"/>
            <a:chExt cx="5895313" cy="1914359"/>
          </a:xfrm>
        </p:grpSpPr>
        <p:pic>
          <p:nvPicPr>
            <p:cNvPr id="7" name="Picture 6" descr="A grey rug with black squares&#10;&#10;Description automatically generated">
              <a:extLst>
                <a:ext uri="{FF2B5EF4-FFF2-40B4-BE49-F238E27FC236}">
                  <a16:creationId xmlns:a16="http://schemas.microsoft.com/office/drawing/2014/main" id="{A73CA492-C3AF-1ECA-74F6-BDA5C24ED8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358" t="3782" r="19123" b="1346"/>
            <a:stretch/>
          </p:blipFill>
          <p:spPr>
            <a:xfrm rot="16200000">
              <a:off x="2866554" y="278054"/>
              <a:ext cx="1905311" cy="5895313"/>
            </a:xfrm>
            <a:prstGeom prst="rect">
              <a:avLst/>
            </a:prstGeom>
          </p:spPr>
        </p:pic>
        <p:sp>
          <p:nvSpPr>
            <p:cNvPr id="11" name="Oval 10">
              <a:extLst>
                <a:ext uri="{FF2B5EF4-FFF2-40B4-BE49-F238E27FC236}">
                  <a16:creationId xmlns:a16="http://schemas.microsoft.com/office/drawing/2014/main" id="{D9318ED2-8857-FB63-4DA5-76C833839E3F}"/>
                </a:ext>
              </a:extLst>
            </p:cNvPr>
            <p:cNvSpPr/>
            <p:nvPr/>
          </p:nvSpPr>
          <p:spPr>
            <a:xfrm>
              <a:off x="3459247" y="2264007"/>
              <a:ext cx="669072" cy="1263649"/>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1">
            <a:extLst>
              <a:ext uri="{FF2B5EF4-FFF2-40B4-BE49-F238E27FC236}">
                <a16:creationId xmlns:a16="http://schemas.microsoft.com/office/drawing/2014/main" id="{7D608458-55D9-020D-095B-42027864DD03}"/>
              </a:ext>
            </a:extLst>
          </p:cNvPr>
          <p:cNvSpPr txBox="1">
            <a:spLocks/>
          </p:cNvSpPr>
          <p:nvPr/>
        </p:nvSpPr>
        <p:spPr bwMode="auto">
          <a:xfrm>
            <a:off x="453737" y="314036"/>
            <a:ext cx="11423072" cy="1097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GB"/>
              <a:t>AM of </a:t>
            </a:r>
            <a:r>
              <a:rPr lang="en-GB" err="1"/>
              <a:t>SiC</a:t>
            </a:r>
            <a:r>
              <a:rPr lang="en-GB"/>
              <a:t>/C: </a:t>
            </a:r>
            <a:r>
              <a:rPr lang="en-GB">
                <a:solidFill>
                  <a:schemeClr val="accent3"/>
                </a:solidFill>
              </a:rPr>
              <a:t>TEOS</a:t>
            </a:r>
            <a:r>
              <a:rPr lang="en-GB"/>
              <a:t> approach</a:t>
            </a:r>
            <a:br>
              <a:rPr lang="en-GB"/>
            </a:br>
            <a:endParaRPr lang="en-GB"/>
          </a:p>
        </p:txBody>
      </p:sp>
      <p:pic>
        <p:nvPicPr>
          <p:cNvPr id="2" name="Picture 11" descr="A graph of graph showing different types of graph&#10;&#10;Description automatically generated">
            <a:extLst>
              <a:ext uri="{FF2B5EF4-FFF2-40B4-BE49-F238E27FC236}">
                <a16:creationId xmlns:a16="http://schemas.microsoft.com/office/drawing/2014/main" id="{CA808B9E-C1BD-8BB4-A3FE-F7924ACBF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704" y="1472102"/>
            <a:ext cx="3483065" cy="2612298"/>
          </a:xfrm>
          <a:prstGeom prst="rect">
            <a:avLst/>
          </a:prstGeom>
        </p:spPr>
      </p:pic>
      <p:sp>
        <p:nvSpPr>
          <p:cNvPr id="3" name="Oval 12">
            <a:extLst>
              <a:ext uri="{FF2B5EF4-FFF2-40B4-BE49-F238E27FC236}">
                <a16:creationId xmlns:a16="http://schemas.microsoft.com/office/drawing/2014/main" id="{058B0706-6920-BC47-02E7-7C2935913269}"/>
              </a:ext>
            </a:extLst>
          </p:cNvPr>
          <p:cNvSpPr/>
          <p:nvPr/>
        </p:nvSpPr>
        <p:spPr>
          <a:xfrm>
            <a:off x="3136633" y="3101718"/>
            <a:ext cx="558397" cy="52475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sellaDiTesto 11">
            <a:extLst>
              <a:ext uri="{FF2B5EF4-FFF2-40B4-BE49-F238E27FC236}">
                <a16:creationId xmlns:a16="http://schemas.microsoft.com/office/drawing/2014/main" id="{EF9DAE08-6947-D4E0-B983-006C47ADDB7A}"/>
              </a:ext>
            </a:extLst>
          </p:cNvPr>
          <p:cNvSpPr txBox="1"/>
          <p:nvPr/>
        </p:nvSpPr>
        <p:spPr>
          <a:xfrm>
            <a:off x="6800704" y="1628503"/>
            <a:ext cx="3401189" cy="2434763"/>
          </a:xfrm>
          <a:prstGeom prst="rect">
            <a:avLst/>
          </a:prstGeom>
          <a:noFill/>
          <a:ln w="28575">
            <a:solidFill>
              <a:srgbClr val="FF0000"/>
            </a:solidFill>
          </a:ln>
        </p:spPr>
        <p:txBody>
          <a:bodyPr wrap="square" rtlCol="0">
            <a:spAutoFit/>
          </a:bodyPr>
          <a:lstStyle/>
          <a:p>
            <a:endParaRPr lang="en-GB"/>
          </a:p>
        </p:txBody>
      </p:sp>
      <p:cxnSp>
        <p:nvCxnSpPr>
          <p:cNvPr id="19" name="Connettore 2 18">
            <a:extLst>
              <a:ext uri="{FF2B5EF4-FFF2-40B4-BE49-F238E27FC236}">
                <a16:creationId xmlns:a16="http://schemas.microsoft.com/office/drawing/2014/main" id="{5BBDC4E6-F9F6-B717-E7B4-AE86821A2571}"/>
              </a:ext>
            </a:extLst>
          </p:cNvPr>
          <p:cNvCxnSpPr>
            <a:cxnSpLocks/>
          </p:cNvCxnSpPr>
          <p:nvPr/>
        </p:nvCxnSpPr>
        <p:spPr>
          <a:xfrm>
            <a:off x="3695030" y="3364097"/>
            <a:ext cx="310567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18">
            <a:extLst>
              <a:ext uri="{FF2B5EF4-FFF2-40B4-BE49-F238E27FC236}">
                <a16:creationId xmlns:a16="http://schemas.microsoft.com/office/drawing/2014/main" id="{920A5D99-1E90-92FF-AC34-4BE1DA500464}"/>
              </a:ext>
            </a:extLst>
          </p:cNvPr>
          <p:cNvSpPr txBox="1"/>
          <p:nvPr/>
        </p:nvSpPr>
        <p:spPr>
          <a:xfrm>
            <a:off x="6887007" y="4659795"/>
            <a:ext cx="5185819" cy="1323439"/>
          </a:xfrm>
          <a:prstGeom prst="rect">
            <a:avLst/>
          </a:prstGeom>
          <a:noFill/>
        </p:spPr>
        <p:txBody>
          <a:bodyPr wrap="square" rtlCol="0">
            <a:spAutoFit/>
          </a:bodyPr>
          <a:lstStyle/>
          <a:p>
            <a:pPr algn="just"/>
            <a:r>
              <a:rPr lang="en-US" sz="2000"/>
              <a:t>The presence of high boiling point solvents seems to </a:t>
            </a:r>
            <a:r>
              <a:rPr lang="en-US" sz="2000">
                <a:solidFill>
                  <a:srgbClr val="00559D"/>
                </a:solidFill>
              </a:rPr>
              <a:t>decrease</a:t>
            </a:r>
            <a:r>
              <a:rPr lang="en-US" sz="2000"/>
              <a:t> the </a:t>
            </a:r>
            <a:r>
              <a:rPr lang="en-US" sz="2000">
                <a:solidFill>
                  <a:srgbClr val="00559D"/>
                </a:solidFill>
              </a:rPr>
              <a:t>final </a:t>
            </a:r>
            <a:r>
              <a:rPr lang="en-US" sz="2000" err="1">
                <a:solidFill>
                  <a:srgbClr val="00559D"/>
                </a:solidFill>
              </a:rPr>
              <a:t>SiC</a:t>
            </a:r>
            <a:r>
              <a:rPr lang="en-US" sz="2000">
                <a:solidFill>
                  <a:srgbClr val="00559D"/>
                </a:solidFill>
              </a:rPr>
              <a:t> </a:t>
            </a:r>
            <a:r>
              <a:rPr lang="en-US" sz="2000"/>
              <a:t>content upon carbothermal reduction at 1500°C, despite the use of the same C:Si ratio.</a:t>
            </a:r>
          </a:p>
        </p:txBody>
      </p:sp>
      <p:pic>
        <p:nvPicPr>
          <p:cNvPr id="26" name="Immagine 25" descr="Immagine che contiene schizzo, diagramma, design, clipart&#10;&#10;Descrizione generata automaticamente">
            <a:extLst>
              <a:ext uri="{FF2B5EF4-FFF2-40B4-BE49-F238E27FC236}">
                <a16:creationId xmlns:a16="http://schemas.microsoft.com/office/drawing/2014/main" id="{9AD6D6DA-786D-512C-5D7E-C23950775F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43"/>
          <a:stretch/>
        </p:blipFill>
        <p:spPr>
          <a:xfrm>
            <a:off x="10447132" y="1628503"/>
            <a:ext cx="1539391" cy="1974796"/>
          </a:xfrm>
          <a:prstGeom prst="rect">
            <a:avLst/>
          </a:prstGeom>
        </p:spPr>
      </p:pic>
      <p:sp>
        <p:nvSpPr>
          <p:cNvPr id="28" name="CasellaDiTesto 27">
            <a:extLst>
              <a:ext uri="{FF2B5EF4-FFF2-40B4-BE49-F238E27FC236}">
                <a16:creationId xmlns:a16="http://schemas.microsoft.com/office/drawing/2014/main" id="{4E1F842F-3662-5F1A-3CDE-DD6B74FC353D}"/>
              </a:ext>
            </a:extLst>
          </p:cNvPr>
          <p:cNvSpPr txBox="1"/>
          <p:nvPr/>
        </p:nvSpPr>
        <p:spPr>
          <a:xfrm>
            <a:off x="10447132" y="3548471"/>
            <a:ext cx="1936831" cy="646331"/>
          </a:xfrm>
          <a:prstGeom prst="rect">
            <a:avLst/>
          </a:prstGeom>
          <a:noFill/>
        </p:spPr>
        <p:txBody>
          <a:bodyPr wrap="square" rtlCol="0">
            <a:spAutoFit/>
          </a:bodyPr>
          <a:lstStyle/>
          <a:p>
            <a:r>
              <a:rPr lang="it-IT">
                <a:solidFill>
                  <a:srgbClr val="FF0000"/>
                </a:solidFill>
              </a:rPr>
              <a:t>+ high </a:t>
            </a:r>
            <a:r>
              <a:rPr lang="it-IT" err="1">
                <a:solidFill>
                  <a:srgbClr val="FF0000"/>
                </a:solidFill>
              </a:rPr>
              <a:t>boiling</a:t>
            </a:r>
            <a:r>
              <a:rPr lang="it-IT">
                <a:solidFill>
                  <a:srgbClr val="FF0000"/>
                </a:solidFill>
              </a:rPr>
              <a:t> point </a:t>
            </a:r>
            <a:r>
              <a:rPr lang="it-IT" err="1">
                <a:solidFill>
                  <a:srgbClr val="FF0000"/>
                </a:solidFill>
              </a:rPr>
              <a:t>solvent</a:t>
            </a:r>
            <a:endParaRPr lang="en-GB">
              <a:solidFill>
                <a:srgbClr val="FF0000"/>
              </a:solidFill>
            </a:endParaRPr>
          </a:p>
        </p:txBody>
      </p:sp>
      <p:sp>
        <p:nvSpPr>
          <p:cNvPr id="29" name="CasellaDiTesto 28">
            <a:extLst>
              <a:ext uri="{FF2B5EF4-FFF2-40B4-BE49-F238E27FC236}">
                <a16:creationId xmlns:a16="http://schemas.microsoft.com/office/drawing/2014/main" id="{81453E47-DB47-5AE7-3C8E-C7364DCFB095}"/>
              </a:ext>
            </a:extLst>
          </p:cNvPr>
          <p:cNvSpPr txBox="1"/>
          <p:nvPr/>
        </p:nvSpPr>
        <p:spPr>
          <a:xfrm>
            <a:off x="7977051" y="1639070"/>
            <a:ext cx="522515" cy="2434763"/>
          </a:xfrm>
          <a:prstGeom prst="rect">
            <a:avLst/>
          </a:prstGeom>
          <a:solidFill>
            <a:schemeClr val="accent3">
              <a:lumMod val="40000"/>
              <a:lumOff val="60000"/>
              <a:alpha val="43000"/>
            </a:schemeClr>
          </a:solidFill>
          <a:ln w="28575">
            <a:noFill/>
          </a:ln>
        </p:spPr>
        <p:txBody>
          <a:bodyPr wrap="square" rtlCol="0">
            <a:spAutoFit/>
          </a:bodyPr>
          <a:lstStyle/>
          <a:p>
            <a:endParaRPr lang="en-GB"/>
          </a:p>
        </p:txBody>
      </p:sp>
    </p:spTree>
    <p:extLst>
      <p:ext uri="{BB962C8B-B14F-4D97-AF65-F5344CB8AC3E}">
        <p14:creationId xmlns:p14="http://schemas.microsoft.com/office/powerpoint/2010/main" val="147875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26B2298-DAC7-2470-CDFB-B66AFAB0AE92}"/>
                  </a:ext>
                </a:extLst>
              </p:cNvPr>
              <p:cNvSpPr txBox="1"/>
              <p:nvPr/>
            </p:nvSpPr>
            <p:spPr>
              <a:xfrm>
                <a:off x="645746" y="3744480"/>
                <a:ext cx="3466335" cy="2031325"/>
              </a:xfrm>
              <a:prstGeom prst="rect">
                <a:avLst/>
              </a:prstGeom>
              <a:noFill/>
            </p:spPr>
            <p:txBody>
              <a:bodyPr wrap="square" rtlCol="0">
                <a:spAutoFit/>
              </a:bodyPr>
              <a:lstStyle/>
              <a:p>
                <a:pPr marL="285750" indent="-285750">
                  <a:buFont typeface="Arial" panose="020B0604020202020204" pitchFamily="34" charset="0"/>
                  <a:buChar char="•"/>
                </a:pPr>
                <a:r>
                  <a:rPr lang="en-US" b="1"/>
                  <a:t>Water used for hydrolysis</a:t>
                </a:r>
              </a:p>
              <a:p>
                <a:endParaRPr lang="en-US"/>
              </a:p>
              <a:p>
                <a14:m>
                  <m:oMath xmlns:m="http://schemas.openxmlformats.org/officeDocument/2006/math">
                    <m:sSub>
                      <m:sSubPr>
                        <m:ctrlPr>
                          <a:rPr lang="en-US" i="1" smtClean="0">
                            <a:latin typeface="Cambria Math" panose="02040503050406030204" pitchFamily="18" charset="0"/>
                          </a:rPr>
                        </m:ctrlPr>
                      </m:sSubPr>
                      <m:e>
                        <m:r>
                          <a:rPr lang="it-IT" b="0" i="1" smtClean="0">
                            <a:latin typeface="Cambria Math" panose="02040503050406030204" pitchFamily="18" charset="0"/>
                          </a:rPr>
                          <m:t>𝐻</m:t>
                        </m:r>
                      </m:e>
                      <m:sub>
                        <m:r>
                          <a:rPr lang="it-IT" b="0" i="1" smtClean="0">
                            <a:latin typeface="Cambria Math" panose="02040503050406030204" pitchFamily="18" charset="0"/>
                          </a:rPr>
                          <m:t>2</m:t>
                        </m:r>
                      </m:sub>
                    </m:sSub>
                    <m:r>
                      <a:rPr lang="it-IT" b="0" i="1" smtClean="0">
                        <a:latin typeface="Cambria Math" panose="02040503050406030204" pitchFamily="18" charset="0"/>
                      </a:rPr>
                      <m:t>𝑂</m:t>
                    </m:r>
                    <m:r>
                      <a:rPr lang="it-IT" b="0" i="1" smtClean="0">
                        <a:latin typeface="Cambria Math" panose="02040503050406030204" pitchFamily="18" charset="0"/>
                      </a:rPr>
                      <m:t>:</m:t>
                    </m:r>
                    <m:r>
                      <a:rPr lang="it-IT" b="0" i="1" smtClean="0">
                        <a:latin typeface="Cambria Math" panose="02040503050406030204" pitchFamily="18" charset="0"/>
                      </a:rPr>
                      <m:t>𝑆𝑖</m:t>
                    </m:r>
                  </m:oMath>
                </a14:m>
                <a:r>
                  <a:rPr lang="en-US"/>
                  <a:t>= 1, 2, 5 tested </a:t>
                </a:r>
              </a:p>
              <a:p>
                <a:pPr marL="742950" lvl="1" indent="-285750">
                  <a:buFont typeface="Arial" panose="020B0604020202020204" pitchFamily="34" charset="0"/>
                  <a:buChar char="•"/>
                </a:pPr>
                <a:r>
                  <a:rPr lang="en-US"/>
                  <a:t>1 and 2: phase separation before printing</a:t>
                </a:r>
              </a:p>
              <a:p>
                <a:pPr marL="742950" lvl="1" indent="-285750">
                  <a:buFont typeface="Arial" panose="020B0604020202020204" pitchFamily="34" charset="0"/>
                  <a:buChar char="•"/>
                </a:pPr>
                <a:r>
                  <a:rPr lang="en-US"/>
                  <a:t>5: stable solution</a:t>
                </a:r>
              </a:p>
            </p:txBody>
          </p:sp>
        </mc:Choice>
        <mc:Fallback xmlns="">
          <p:sp>
            <p:nvSpPr>
              <p:cNvPr id="8" name="TextBox 7">
                <a:extLst>
                  <a:ext uri="{FF2B5EF4-FFF2-40B4-BE49-F238E27FC236}">
                    <a16:creationId xmlns:a16="http://schemas.microsoft.com/office/drawing/2014/main" id="{A26B2298-DAC7-2470-CDFB-B66AFAB0AE92}"/>
                  </a:ext>
                </a:extLst>
              </p:cNvPr>
              <p:cNvSpPr txBox="1">
                <a:spLocks noRot="1" noChangeAspect="1" noMove="1" noResize="1" noEditPoints="1" noAdjustHandles="1" noChangeArrowheads="1" noChangeShapeType="1" noTextEdit="1"/>
              </p:cNvSpPr>
              <p:nvPr/>
            </p:nvSpPr>
            <p:spPr>
              <a:xfrm>
                <a:off x="645746" y="3744480"/>
                <a:ext cx="3466335" cy="2031325"/>
              </a:xfrm>
              <a:prstGeom prst="rect">
                <a:avLst/>
              </a:prstGeom>
              <a:blipFill>
                <a:blip r:embed="rId2"/>
                <a:stretch>
                  <a:fillRect l="-1230" t="-1502" b="-3904"/>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8B08DD24-E3CF-9BEB-A347-3E672CAC29E3}"/>
              </a:ext>
            </a:extLst>
          </p:cNvPr>
          <p:cNvSpPr txBox="1"/>
          <p:nvPr/>
        </p:nvSpPr>
        <p:spPr>
          <a:xfrm>
            <a:off x="4275260" y="3744479"/>
            <a:ext cx="3453668" cy="2031325"/>
          </a:xfrm>
          <a:prstGeom prst="rect">
            <a:avLst/>
          </a:prstGeom>
          <a:noFill/>
        </p:spPr>
        <p:txBody>
          <a:bodyPr wrap="square" rtlCol="0">
            <a:spAutoFit/>
          </a:bodyPr>
          <a:lstStyle/>
          <a:p>
            <a:pPr marL="285750" indent="-285750">
              <a:buFont typeface="Arial" panose="020B0604020202020204" pitchFamily="34" charset="0"/>
              <a:buChar char="•"/>
            </a:pPr>
            <a:r>
              <a:rPr lang="en-US" b="1"/>
              <a:t>Effect of C:Si ratio</a:t>
            </a:r>
          </a:p>
          <a:p>
            <a:endParaRPr lang="en-US"/>
          </a:p>
          <a:p>
            <a:r>
              <a:rPr lang="en-US"/>
              <a:t>Carbothermal reduction not completed with C:Si = 3</a:t>
            </a:r>
          </a:p>
          <a:p>
            <a:r>
              <a:rPr lang="en-US" kern="0">
                <a:latin typeface="Wingdings" panose="05000000000000000000" pitchFamily="2" charset="2"/>
                <a:cs typeface="Arial" panose="020B0604020202020204" pitchFamily="34" charset="0"/>
              </a:rPr>
              <a:t>à</a:t>
            </a:r>
            <a:r>
              <a:rPr lang="en-US" sz="700" kern="0">
                <a:latin typeface="Wingdings" panose="05000000000000000000" pitchFamily="2" charset="2"/>
                <a:cs typeface="Arial" panose="020B0604020202020204" pitchFamily="34" charset="0"/>
              </a:rPr>
              <a:t> </a:t>
            </a:r>
            <a:r>
              <a:rPr lang="en-US"/>
              <a:t>to be investigated the use of a sub/over –stoichiometric ratio C:Si =1.5, 3, 5</a:t>
            </a:r>
          </a:p>
        </p:txBody>
      </p:sp>
      <p:sp>
        <p:nvSpPr>
          <p:cNvPr id="20" name="TextBox 19">
            <a:extLst>
              <a:ext uri="{FF2B5EF4-FFF2-40B4-BE49-F238E27FC236}">
                <a16:creationId xmlns:a16="http://schemas.microsoft.com/office/drawing/2014/main" id="{EB2F2866-5642-9D8A-15F3-2DBA9537137B}"/>
              </a:ext>
            </a:extLst>
          </p:cNvPr>
          <p:cNvSpPr txBox="1"/>
          <p:nvPr/>
        </p:nvSpPr>
        <p:spPr>
          <a:xfrm>
            <a:off x="303824" y="1786319"/>
            <a:ext cx="9101434" cy="1631216"/>
          </a:xfrm>
          <a:prstGeom prst="rect">
            <a:avLst/>
          </a:prstGeom>
          <a:noFill/>
        </p:spPr>
        <p:txBody>
          <a:bodyPr wrap="square" rtlCol="0">
            <a:spAutoFit/>
          </a:bodyPr>
          <a:lstStyle/>
          <a:p>
            <a:pPr marL="285750" indent="-285750" algn="just">
              <a:buFont typeface="Arial" panose="020B0604020202020204" pitchFamily="34" charset="0"/>
              <a:buChar char="•"/>
            </a:pPr>
            <a:r>
              <a:rPr lang="en-US" sz="2000"/>
              <a:t>To make a valid comparison, the 3D samples have been printed using the </a:t>
            </a:r>
            <a:r>
              <a:rPr lang="en-US" sz="2000">
                <a:solidFill>
                  <a:srgbClr val="00559D"/>
                </a:solidFill>
              </a:rPr>
              <a:t>same geometry </a:t>
            </a:r>
            <a:r>
              <a:rPr lang="en-US" sz="2000"/>
              <a:t>as bulk components might lead to lower carbothermal reduction conversion due to the larger diffusion paths within the sample</a:t>
            </a:r>
          </a:p>
          <a:p>
            <a:pPr algn="just"/>
            <a:endParaRPr lang="en-US" sz="2000"/>
          </a:p>
          <a:p>
            <a:pPr marL="285750" indent="-285750" algn="just">
              <a:buFont typeface="Arial" panose="020B0604020202020204" pitchFamily="34" charset="0"/>
              <a:buChar char="•"/>
            </a:pPr>
            <a:r>
              <a:rPr lang="en-US" sz="2000"/>
              <a:t>Different synthesis and fabrication parameters tested:</a:t>
            </a:r>
          </a:p>
        </p:txBody>
      </p:sp>
      <p:sp>
        <p:nvSpPr>
          <p:cNvPr id="24" name="TextBox 23">
            <a:extLst>
              <a:ext uri="{FF2B5EF4-FFF2-40B4-BE49-F238E27FC236}">
                <a16:creationId xmlns:a16="http://schemas.microsoft.com/office/drawing/2014/main" id="{16CC4B16-E8EF-A8FD-D997-D5EB126791C4}"/>
              </a:ext>
            </a:extLst>
          </p:cNvPr>
          <p:cNvSpPr txBox="1"/>
          <p:nvPr/>
        </p:nvSpPr>
        <p:spPr>
          <a:xfrm>
            <a:off x="7892107" y="3744480"/>
            <a:ext cx="3950949" cy="1754326"/>
          </a:xfrm>
          <a:prstGeom prst="rect">
            <a:avLst/>
          </a:prstGeom>
          <a:noFill/>
        </p:spPr>
        <p:txBody>
          <a:bodyPr wrap="square" rtlCol="0">
            <a:spAutoFit/>
          </a:bodyPr>
          <a:lstStyle/>
          <a:p>
            <a:pPr marL="285750" indent="-285750">
              <a:buFont typeface="Arial" panose="020B0604020202020204" pitchFamily="34" charset="0"/>
              <a:buChar char="•"/>
            </a:pPr>
            <a:r>
              <a:rPr lang="en-US" b="1"/>
              <a:t>Time for the thermal treatment</a:t>
            </a:r>
          </a:p>
          <a:p>
            <a:endParaRPr lang="en-US" b="1"/>
          </a:p>
          <a:p>
            <a:r>
              <a:rPr lang="en-US"/>
              <a:t>Carbothermal reduction not completed after 5 hours at 1500°C</a:t>
            </a:r>
          </a:p>
          <a:p>
            <a:r>
              <a:rPr lang="en-US" kern="0">
                <a:latin typeface="Wingdings" panose="05000000000000000000" pitchFamily="2" charset="2"/>
                <a:cs typeface="Arial" panose="020B0604020202020204" pitchFamily="34" charset="0"/>
              </a:rPr>
              <a:t>à</a:t>
            </a:r>
            <a:r>
              <a:rPr lang="en-US"/>
              <a:t> to be tested different sintering times (10 and 15 hours)</a:t>
            </a:r>
          </a:p>
        </p:txBody>
      </p:sp>
      <p:sp>
        <p:nvSpPr>
          <p:cNvPr id="4" name="Title 1">
            <a:extLst>
              <a:ext uri="{FF2B5EF4-FFF2-40B4-BE49-F238E27FC236}">
                <a16:creationId xmlns:a16="http://schemas.microsoft.com/office/drawing/2014/main" id="{13A97FBB-B160-BF1B-E892-5CDD2F597EE5}"/>
              </a:ext>
            </a:extLst>
          </p:cNvPr>
          <p:cNvSpPr txBox="1">
            <a:spLocks/>
          </p:cNvSpPr>
          <p:nvPr/>
        </p:nvSpPr>
        <p:spPr bwMode="auto">
          <a:xfrm>
            <a:off x="453737" y="314036"/>
            <a:ext cx="11423072" cy="1097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GB"/>
              <a:t>AM of </a:t>
            </a:r>
            <a:r>
              <a:rPr lang="en-GB" err="1"/>
              <a:t>SiC</a:t>
            </a:r>
            <a:r>
              <a:rPr lang="en-GB"/>
              <a:t>/C: </a:t>
            </a:r>
            <a:r>
              <a:rPr lang="en-GB">
                <a:solidFill>
                  <a:schemeClr val="accent3"/>
                </a:solidFill>
              </a:rPr>
              <a:t>TEOS</a:t>
            </a:r>
            <a:r>
              <a:rPr lang="en-GB"/>
              <a:t> approach</a:t>
            </a:r>
            <a:br>
              <a:rPr lang="en-GB"/>
            </a:br>
            <a:endParaRPr lang="en-GB"/>
          </a:p>
        </p:txBody>
      </p:sp>
      <p:pic>
        <p:nvPicPr>
          <p:cNvPr id="7" name="Immagine 6" descr="Immagine che contiene modello, design, esagono&#10;&#10;Descrizione generata automaticamente">
            <a:extLst>
              <a:ext uri="{FF2B5EF4-FFF2-40B4-BE49-F238E27FC236}">
                <a16:creationId xmlns:a16="http://schemas.microsoft.com/office/drawing/2014/main" id="{D7D94365-FCDB-F5FF-5FA7-53787CD14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5258" y="1546416"/>
            <a:ext cx="2420983" cy="2034592"/>
          </a:xfrm>
          <a:prstGeom prst="rect">
            <a:avLst/>
          </a:prstGeom>
        </p:spPr>
      </p:pic>
      <p:sp>
        <p:nvSpPr>
          <p:cNvPr id="2" name="Segnaposto numero diapositiva 1">
            <a:extLst>
              <a:ext uri="{FF2B5EF4-FFF2-40B4-BE49-F238E27FC236}">
                <a16:creationId xmlns:a16="http://schemas.microsoft.com/office/drawing/2014/main" id="{978D3792-A3A6-0173-AEB9-542CE5A04AAA}"/>
              </a:ext>
            </a:extLst>
          </p:cNvPr>
          <p:cNvSpPr>
            <a:spLocks noGrp="1"/>
          </p:cNvSpPr>
          <p:nvPr>
            <p:ph type="sldNum" sz="quarter" idx="12"/>
          </p:nvPr>
        </p:nvSpPr>
        <p:spPr/>
        <p:txBody>
          <a:bodyPr/>
          <a:lstStyle/>
          <a:p>
            <a:fld id="{5F4C9F40-B079-4B71-A627-7266DFEA7F03}" type="slidenum">
              <a:rPr lang="en-GB" smtClean="0"/>
              <a:pPr/>
              <a:t>13</a:t>
            </a:fld>
            <a:endParaRPr lang="it-IT"/>
          </a:p>
        </p:txBody>
      </p:sp>
    </p:spTree>
    <p:extLst>
      <p:ext uri="{BB962C8B-B14F-4D97-AF65-F5344CB8AC3E}">
        <p14:creationId xmlns:p14="http://schemas.microsoft.com/office/powerpoint/2010/main" val="268237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a:lnSpc>
                <a:spcPct val="90000"/>
              </a:lnSpc>
              <a:spcBef>
                <a:spcPct val="0"/>
              </a:spcBef>
              <a:spcAft>
                <a:spcPts val="600"/>
              </a:spcAft>
            </a:pPr>
            <a:r>
              <a:rPr lang="en-US" b="1" kern="1200">
                <a:solidFill>
                  <a:schemeClr val="tx1"/>
                </a:solidFill>
                <a:latin typeface="+mj-lt"/>
                <a:ea typeface="+mj-ea"/>
                <a:cs typeface="+mj-cs"/>
              </a:rPr>
              <a:t>Other material feedstocks- Sol-gel synthesis</a:t>
            </a:r>
          </a:p>
        </p:txBody>
      </p:sp>
      <p:sp>
        <p:nvSpPr>
          <p:cNvPr id="3" name="TextBox 2">
            <a:extLst>
              <a:ext uri="{FF2B5EF4-FFF2-40B4-BE49-F238E27FC236}">
                <a16:creationId xmlns:a16="http://schemas.microsoft.com/office/drawing/2014/main" id="{0808444B-1D2D-B8B0-46B3-9A388C66A0FA}"/>
              </a:ext>
            </a:extLst>
          </p:cNvPr>
          <p:cNvSpPr txBox="1"/>
          <p:nvPr/>
        </p:nvSpPr>
        <p:spPr>
          <a:xfrm>
            <a:off x="388075" y="1529677"/>
            <a:ext cx="11394621" cy="1631216"/>
          </a:xfrm>
          <a:prstGeom prst="rect">
            <a:avLst/>
          </a:prstGeom>
          <a:noFill/>
        </p:spPr>
        <p:txBody>
          <a:bodyPr wrap="square" rtlCol="0">
            <a:spAutoFit/>
          </a:bodyPr>
          <a:lstStyle/>
          <a:p>
            <a:r>
              <a:rPr lang="en-US" sz="2000"/>
              <a:t>Other silicon precursors can be used besides </a:t>
            </a:r>
            <a:r>
              <a:rPr lang="en-US" sz="2000">
                <a:solidFill>
                  <a:schemeClr val="accent3"/>
                </a:solidFill>
              </a:rPr>
              <a:t>TEOS</a:t>
            </a:r>
            <a:r>
              <a:rPr lang="en-US" sz="2000"/>
              <a:t>, such as hybrid organic-inorganic precursors:</a:t>
            </a:r>
          </a:p>
          <a:p>
            <a:pPr marL="342900" indent="-342900">
              <a:buFont typeface="Arial" panose="020B0604020202020204" pitchFamily="34" charset="0"/>
              <a:buChar char="•"/>
            </a:pPr>
            <a:r>
              <a:rPr lang="en-GB" sz="2000" b="0" i="0" err="1">
                <a:solidFill>
                  <a:srgbClr val="202124"/>
                </a:solidFill>
                <a:effectLst/>
                <a:highlight>
                  <a:srgbClr val="FFFFFF"/>
                </a:highlight>
              </a:rPr>
              <a:t>Methyltrimethoxysilane</a:t>
            </a:r>
            <a:r>
              <a:rPr lang="en-GB" sz="2000" b="0" i="0">
                <a:solidFill>
                  <a:srgbClr val="202124"/>
                </a:solidFill>
                <a:effectLst/>
                <a:highlight>
                  <a:srgbClr val="FFFFFF"/>
                </a:highlight>
              </a:rPr>
              <a:t> (</a:t>
            </a:r>
            <a:r>
              <a:rPr lang="en-GB" sz="2000" b="0" i="0">
                <a:solidFill>
                  <a:srgbClr val="FF0000"/>
                </a:solidFill>
                <a:effectLst/>
                <a:highlight>
                  <a:srgbClr val="FFFFFF"/>
                </a:highlight>
              </a:rPr>
              <a:t>MTES</a:t>
            </a:r>
            <a:r>
              <a:rPr lang="en-GB" sz="2000" b="0" i="0">
                <a:solidFill>
                  <a:srgbClr val="202124"/>
                </a:solidFill>
                <a:effectLst/>
                <a:highlight>
                  <a:srgbClr val="FFFFFF"/>
                </a:highlight>
              </a:rPr>
              <a:t>)</a:t>
            </a:r>
            <a:endParaRPr lang="en-US" sz="2000"/>
          </a:p>
          <a:p>
            <a:pPr marL="342900" indent="-342900">
              <a:buFont typeface="Arial" panose="020B0604020202020204" pitchFamily="34" charset="0"/>
              <a:buChar char="•"/>
            </a:pPr>
            <a:r>
              <a:rPr lang="en-GB" sz="2000" i="0">
                <a:solidFill>
                  <a:srgbClr val="000000"/>
                </a:solidFill>
                <a:effectLst/>
                <a:highlight>
                  <a:srgbClr val="FFFFFF"/>
                </a:highlight>
              </a:rPr>
              <a:t>3-(</a:t>
            </a:r>
            <a:r>
              <a:rPr lang="en-GB" sz="2000" i="0" err="1">
                <a:solidFill>
                  <a:srgbClr val="000000"/>
                </a:solidFill>
                <a:effectLst/>
                <a:highlight>
                  <a:srgbClr val="FFFFFF"/>
                </a:highlight>
              </a:rPr>
              <a:t>Trimethoxysilyl</a:t>
            </a:r>
            <a:r>
              <a:rPr lang="en-GB" sz="2000" i="0">
                <a:solidFill>
                  <a:srgbClr val="000000"/>
                </a:solidFill>
                <a:effectLst/>
                <a:highlight>
                  <a:srgbClr val="FFFFFF"/>
                </a:highlight>
              </a:rPr>
              <a:t>)propyl methacrylate (</a:t>
            </a:r>
            <a:r>
              <a:rPr lang="en-GB" sz="2000" i="0">
                <a:solidFill>
                  <a:srgbClr val="00B050"/>
                </a:solidFill>
                <a:effectLst/>
                <a:highlight>
                  <a:srgbClr val="FFFFFF"/>
                </a:highlight>
              </a:rPr>
              <a:t>TMSPM</a:t>
            </a:r>
            <a:r>
              <a:rPr lang="en-GB" sz="2000" i="0">
                <a:solidFill>
                  <a:srgbClr val="000000"/>
                </a:solidFill>
                <a:effectLst/>
                <a:highlight>
                  <a:srgbClr val="FFFFFF"/>
                </a:highlight>
              </a:rPr>
              <a:t>)</a:t>
            </a:r>
          </a:p>
          <a:p>
            <a:endParaRPr lang="en-US" sz="2000"/>
          </a:p>
          <a:p>
            <a:endParaRPr lang="en-US" sz="2000"/>
          </a:p>
        </p:txBody>
      </p:sp>
      <p:pic>
        <p:nvPicPr>
          <p:cNvPr id="6" name="Picture 5" descr="A black background with a black square&#10;&#10;Description automatically generated with medium confidence">
            <a:extLst>
              <a:ext uri="{FF2B5EF4-FFF2-40B4-BE49-F238E27FC236}">
                <a16:creationId xmlns:a16="http://schemas.microsoft.com/office/drawing/2014/main" id="{65655338-37C0-3FBB-C4F1-0D65FE3536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7818" y="2340930"/>
            <a:ext cx="2390830" cy="1088070"/>
          </a:xfrm>
          <a:prstGeom prst="rect">
            <a:avLst/>
          </a:prstGeom>
        </p:spPr>
      </p:pic>
      <p:pic>
        <p:nvPicPr>
          <p:cNvPr id="8" name="Picture 7" descr="A chemical formula of a molecule&#10;&#10;Description automatically generated">
            <a:extLst>
              <a:ext uri="{FF2B5EF4-FFF2-40B4-BE49-F238E27FC236}">
                <a16:creationId xmlns:a16="http://schemas.microsoft.com/office/drawing/2014/main" id="{0E251633-1A6F-E971-2DEA-64E5C9823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9964" y="4423954"/>
            <a:ext cx="3985476" cy="1255425"/>
          </a:xfrm>
          <a:prstGeom prst="rect">
            <a:avLst/>
          </a:prstGeom>
        </p:spPr>
      </p:pic>
      <p:sp>
        <p:nvSpPr>
          <p:cNvPr id="9" name="TextBox 8">
            <a:extLst>
              <a:ext uri="{FF2B5EF4-FFF2-40B4-BE49-F238E27FC236}">
                <a16:creationId xmlns:a16="http://schemas.microsoft.com/office/drawing/2014/main" id="{15DDEA88-8E97-684B-3B98-FA342FB409EF}"/>
              </a:ext>
            </a:extLst>
          </p:cNvPr>
          <p:cNvSpPr txBox="1"/>
          <p:nvPr/>
        </p:nvSpPr>
        <p:spPr>
          <a:xfrm>
            <a:off x="10450940" y="3429000"/>
            <a:ext cx="829947" cy="369332"/>
          </a:xfrm>
          <a:prstGeom prst="rect">
            <a:avLst/>
          </a:prstGeom>
          <a:noFill/>
        </p:spPr>
        <p:txBody>
          <a:bodyPr wrap="square">
            <a:spAutoFit/>
          </a:bodyPr>
          <a:lstStyle/>
          <a:p>
            <a:r>
              <a:rPr lang="en-GB" b="0" i="0">
                <a:solidFill>
                  <a:srgbClr val="FF0000"/>
                </a:solidFill>
                <a:effectLst/>
                <a:highlight>
                  <a:srgbClr val="FFFFFF"/>
                </a:highlight>
              </a:rPr>
              <a:t>MTES</a:t>
            </a:r>
            <a:endParaRPr lang="en-US">
              <a:solidFill>
                <a:srgbClr val="FF0000"/>
              </a:solidFill>
            </a:endParaRPr>
          </a:p>
        </p:txBody>
      </p:sp>
      <p:sp>
        <p:nvSpPr>
          <p:cNvPr id="11" name="TextBox 10">
            <a:extLst>
              <a:ext uri="{FF2B5EF4-FFF2-40B4-BE49-F238E27FC236}">
                <a16:creationId xmlns:a16="http://schemas.microsoft.com/office/drawing/2014/main" id="{EA81C8FC-76EF-ABC5-75E6-F5FCE8D13166}"/>
              </a:ext>
            </a:extLst>
          </p:cNvPr>
          <p:cNvSpPr txBox="1"/>
          <p:nvPr/>
        </p:nvSpPr>
        <p:spPr>
          <a:xfrm>
            <a:off x="10360428" y="5679379"/>
            <a:ext cx="1010973" cy="369332"/>
          </a:xfrm>
          <a:prstGeom prst="rect">
            <a:avLst/>
          </a:prstGeom>
          <a:noFill/>
        </p:spPr>
        <p:txBody>
          <a:bodyPr wrap="square">
            <a:spAutoFit/>
          </a:bodyPr>
          <a:lstStyle/>
          <a:p>
            <a:r>
              <a:rPr lang="en-GB" i="0">
                <a:solidFill>
                  <a:srgbClr val="00B050"/>
                </a:solidFill>
                <a:effectLst/>
                <a:highlight>
                  <a:srgbClr val="FFFFFF"/>
                </a:highlight>
              </a:rPr>
              <a:t>TMSP</a:t>
            </a:r>
            <a:r>
              <a:rPr lang="en-GB">
                <a:solidFill>
                  <a:srgbClr val="00B050"/>
                </a:solidFill>
                <a:highlight>
                  <a:srgbClr val="FFFFFF"/>
                </a:highlight>
              </a:rPr>
              <a:t>M</a:t>
            </a:r>
            <a:endParaRPr lang="en-US">
              <a:solidFill>
                <a:srgbClr val="00B050"/>
              </a:solidFill>
            </a:endParaRPr>
          </a:p>
        </p:txBody>
      </p:sp>
      <p:sp>
        <p:nvSpPr>
          <p:cNvPr id="13" name="TextBox 12">
            <a:extLst>
              <a:ext uri="{FF2B5EF4-FFF2-40B4-BE49-F238E27FC236}">
                <a16:creationId xmlns:a16="http://schemas.microsoft.com/office/drawing/2014/main" id="{47E4231A-C38C-6C16-5E92-16D92040E25F}"/>
              </a:ext>
            </a:extLst>
          </p:cNvPr>
          <p:cNvSpPr txBox="1"/>
          <p:nvPr/>
        </p:nvSpPr>
        <p:spPr>
          <a:xfrm>
            <a:off x="315556" y="2674236"/>
            <a:ext cx="8088215" cy="1938992"/>
          </a:xfrm>
          <a:prstGeom prst="rect">
            <a:avLst/>
          </a:prstGeom>
          <a:noFill/>
        </p:spPr>
        <p:txBody>
          <a:bodyPr wrap="square" rtlCol="0">
            <a:spAutoFit/>
          </a:bodyPr>
          <a:lstStyle/>
          <a:p>
            <a:r>
              <a:rPr lang="en-US" sz="2000" b="1"/>
              <a:t>Differences respect to TEOS:</a:t>
            </a:r>
          </a:p>
          <a:p>
            <a:pPr marL="342900" indent="-342900">
              <a:buFont typeface="Arial" panose="020B0604020202020204" pitchFamily="34" charset="0"/>
              <a:buChar char="•"/>
            </a:pPr>
            <a:r>
              <a:rPr lang="en-US" sz="2000"/>
              <a:t>presence of an already existing covalent Si-C bond</a:t>
            </a:r>
          </a:p>
          <a:p>
            <a:pPr marL="342900" indent="-342900">
              <a:buFont typeface="Arial" panose="020B0604020202020204" pitchFamily="34" charset="0"/>
              <a:buChar char="•"/>
            </a:pPr>
            <a:r>
              <a:rPr lang="en-US" sz="2000">
                <a:solidFill>
                  <a:srgbClr val="00B050"/>
                </a:solidFill>
              </a:rPr>
              <a:t>TMSPM</a:t>
            </a:r>
            <a:r>
              <a:rPr lang="en-US" sz="2000"/>
              <a:t> contains an acrylic functionality that can participate to photopolymerization reactions, forming class II hybrid material</a:t>
            </a:r>
            <a:endParaRPr lang="en-US" sz="2000" b="1"/>
          </a:p>
          <a:p>
            <a:endParaRPr lang="en-US" sz="2000" b="1"/>
          </a:p>
          <a:p>
            <a:endParaRPr lang="en-US" sz="2000" b="1"/>
          </a:p>
        </p:txBody>
      </p:sp>
      <p:pic>
        <p:nvPicPr>
          <p:cNvPr id="19" name="Picture 18" descr="A diagram of a diagram of a cell&#10;&#10;Description automatically generated with medium confidence">
            <a:extLst>
              <a:ext uri="{FF2B5EF4-FFF2-40B4-BE49-F238E27FC236}">
                <a16:creationId xmlns:a16="http://schemas.microsoft.com/office/drawing/2014/main" id="{F2C82664-75CE-B8AB-CD11-6AEBD07E15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86" y="4063650"/>
            <a:ext cx="7024502" cy="2719604"/>
          </a:xfrm>
          <a:prstGeom prst="rect">
            <a:avLst/>
          </a:prstGeom>
        </p:spPr>
      </p:pic>
      <p:sp>
        <p:nvSpPr>
          <p:cNvPr id="4" name="Segnaposto numero diapositiva 3">
            <a:extLst>
              <a:ext uri="{FF2B5EF4-FFF2-40B4-BE49-F238E27FC236}">
                <a16:creationId xmlns:a16="http://schemas.microsoft.com/office/drawing/2014/main" id="{26157C07-BBB7-1635-692B-01CF78B9AC42}"/>
              </a:ext>
            </a:extLst>
          </p:cNvPr>
          <p:cNvSpPr>
            <a:spLocks noGrp="1"/>
          </p:cNvSpPr>
          <p:nvPr>
            <p:ph type="sldNum" sz="quarter" idx="12"/>
          </p:nvPr>
        </p:nvSpPr>
        <p:spPr/>
        <p:txBody>
          <a:bodyPr/>
          <a:lstStyle/>
          <a:p>
            <a:fld id="{5F4C9F40-B079-4B71-A627-7266DFEA7F03}" type="slidenum">
              <a:rPr lang="en-GB" smtClean="0"/>
              <a:pPr/>
              <a:t>14</a:t>
            </a:fld>
            <a:endParaRPr lang="it-IT"/>
          </a:p>
        </p:txBody>
      </p:sp>
    </p:spTree>
    <p:extLst>
      <p:ext uri="{BB962C8B-B14F-4D97-AF65-F5344CB8AC3E}">
        <p14:creationId xmlns:p14="http://schemas.microsoft.com/office/powerpoint/2010/main" val="113473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nSpc>
                <a:spcPct val="90000"/>
              </a:lnSpc>
              <a:spcBef>
                <a:spcPct val="0"/>
              </a:spcBef>
              <a:spcAft>
                <a:spcPts val="600"/>
              </a:spcAft>
            </a:pPr>
            <a:r>
              <a:rPr lang="en-US" b="1">
                <a:solidFill>
                  <a:srgbClr val="FF0000"/>
                </a:solidFill>
                <a:latin typeface="+mj-lt"/>
                <a:ea typeface="+mj-ea"/>
                <a:cs typeface="+mj-cs"/>
              </a:rPr>
              <a:t>MTES</a:t>
            </a:r>
            <a:r>
              <a:rPr lang="en-US" b="1">
                <a:latin typeface="+mj-lt"/>
                <a:ea typeface="+mj-ea"/>
                <a:cs typeface="+mj-cs"/>
              </a:rPr>
              <a:t> + </a:t>
            </a:r>
            <a:r>
              <a:rPr lang="en-US" b="1">
                <a:solidFill>
                  <a:schemeClr val="accent3"/>
                </a:solidFill>
                <a:latin typeface="+mj-lt"/>
                <a:ea typeface="+mj-ea"/>
                <a:cs typeface="+mj-cs"/>
              </a:rPr>
              <a:t>TEOS</a:t>
            </a:r>
            <a:r>
              <a:rPr lang="en-US" b="1">
                <a:latin typeface="+mj-lt"/>
                <a:ea typeface="+mj-ea"/>
                <a:cs typeface="+mj-cs"/>
              </a:rPr>
              <a:t> approach</a:t>
            </a:r>
            <a:endParaRPr lang="en-US" b="1" kern="1200">
              <a:solidFill>
                <a:schemeClr val="tx1"/>
              </a:solidFill>
              <a:latin typeface="+mj-lt"/>
              <a:ea typeface="+mj-ea"/>
              <a:cs typeface="+mj-cs"/>
            </a:endParaRP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15</a:t>
            </a:fld>
            <a:endParaRPr lang="en-GB"/>
          </a:p>
        </p:txBody>
      </p:sp>
      <p:sp>
        <p:nvSpPr>
          <p:cNvPr id="4" name="TextBox 3">
            <a:extLst>
              <a:ext uri="{FF2B5EF4-FFF2-40B4-BE49-F238E27FC236}">
                <a16:creationId xmlns:a16="http://schemas.microsoft.com/office/drawing/2014/main" id="{564CC1E3-EE6A-A144-E1CD-650DC01288CA}"/>
              </a:ext>
            </a:extLst>
          </p:cNvPr>
          <p:cNvSpPr txBox="1"/>
          <p:nvPr/>
        </p:nvSpPr>
        <p:spPr>
          <a:xfrm>
            <a:off x="766717" y="1585747"/>
            <a:ext cx="5625374" cy="1477328"/>
          </a:xfrm>
          <a:prstGeom prst="rect">
            <a:avLst/>
          </a:prstGeom>
          <a:noFill/>
        </p:spPr>
        <p:txBody>
          <a:bodyPr wrap="square" rtlCol="0">
            <a:spAutoFit/>
          </a:bodyPr>
          <a:lstStyle/>
          <a:p>
            <a:r>
              <a:rPr lang="en-US" b="1"/>
              <a:t>test 1</a:t>
            </a:r>
          </a:p>
          <a:p>
            <a:r>
              <a:rPr lang="en-US"/>
              <a:t>TEOS : MTES = 0.5</a:t>
            </a:r>
          </a:p>
          <a:p>
            <a:r>
              <a:rPr lang="en-US"/>
              <a:t>PEGDA : TEOS = 5.3 (mass ratio)</a:t>
            </a:r>
          </a:p>
          <a:p>
            <a:r>
              <a:rPr lang="en-US"/>
              <a:t>sucrose : Si = 0.33</a:t>
            </a:r>
          </a:p>
          <a:p>
            <a:r>
              <a:rPr lang="en-US">
                <a:solidFill>
                  <a:srgbClr val="00559D"/>
                </a:solidFill>
              </a:rPr>
              <a:t>C : Si = 1.69</a:t>
            </a:r>
          </a:p>
        </p:txBody>
      </p:sp>
      <p:sp>
        <p:nvSpPr>
          <p:cNvPr id="3" name="TextBox 3">
            <a:extLst>
              <a:ext uri="{FF2B5EF4-FFF2-40B4-BE49-F238E27FC236}">
                <a16:creationId xmlns:a16="http://schemas.microsoft.com/office/drawing/2014/main" id="{70B502D2-79F8-0313-0ADE-69AC55F66B5D}"/>
              </a:ext>
            </a:extLst>
          </p:cNvPr>
          <p:cNvSpPr txBox="1"/>
          <p:nvPr/>
        </p:nvSpPr>
        <p:spPr>
          <a:xfrm>
            <a:off x="6675821" y="1585747"/>
            <a:ext cx="5625374" cy="1477328"/>
          </a:xfrm>
          <a:prstGeom prst="rect">
            <a:avLst/>
          </a:prstGeom>
          <a:noFill/>
        </p:spPr>
        <p:txBody>
          <a:bodyPr wrap="square" rtlCol="0">
            <a:spAutoFit/>
          </a:bodyPr>
          <a:lstStyle/>
          <a:p>
            <a:r>
              <a:rPr lang="en-US" b="1"/>
              <a:t>test 2</a:t>
            </a:r>
          </a:p>
          <a:p>
            <a:r>
              <a:rPr lang="en-US"/>
              <a:t>TEOS : MTES = 0.5</a:t>
            </a:r>
          </a:p>
          <a:p>
            <a:r>
              <a:rPr lang="en-US"/>
              <a:t>PEGDA : TEOS = 5.3 (mass ratio)</a:t>
            </a:r>
          </a:p>
          <a:p>
            <a:r>
              <a:rPr lang="en-US"/>
              <a:t>sucrose : Si = </a:t>
            </a:r>
            <a:r>
              <a:rPr lang="en-US">
                <a:highlight>
                  <a:srgbClr val="FFFFFF"/>
                </a:highlight>
              </a:rPr>
              <a:t>0</a:t>
            </a:r>
          </a:p>
          <a:p>
            <a:r>
              <a:rPr lang="en-US">
                <a:solidFill>
                  <a:srgbClr val="00559D"/>
                </a:solidFill>
              </a:rPr>
              <a:t>C : Si = 0.19</a:t>
            </a:r>
            <a:endParaRPr lang="en-US">
              <a:solidFill>
                <a:srgbClr val="00559D"/>
              </a:solidFill>
              <a:highlight>
                <a:srgbClr val="FFFF00"/>
              </a:highlight>
            </a:endParaRPr>
          </a:p>
        </p:txBody>
      </p:sp>
      <p:pic>
        <p:nvPicPr>
          <p:cNvPr id="6" name="Picture 7" descr="A small black object on a white surface&#10;&#10;Description automatically generated">
            <a:extLst>
              <a:ext uri="{FF2B5EF4-FFF2-40B4-BE49-F238E27FC236}">
                <a16:creationId xmlns:a16="http://schemas.microsoft.com/office/drawing/2014/main" id="{DC8FC1B0-8E48-CCB9-4D69-2A76B597F2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46" t="34355" r="57681" b="53283"/>
          <a:stretch/>
        </p:blipFill>
        <p:spPr bwMode="auto">
          <a:xfrm>
            <a:off x="681051" y="3329091"/>
            <a:ext cx="1914171" cy="1735428"/>
          </a:xfrm>
          <a:prstGeom prst="rect">
            <a:avLst/>
          </a:prstGeom>
          <a:ln>
            <a:noFill/>
          </a:ln>
          <a:extLst>
            <a:ext uri="{53640926-AAD7-44D8-BBD7-CCE9431645EC}">
              <a14:shadowObscured xmlns:a14="http://schemas.microsoft.com/office/drawing/2010/main"/>
            </a:ext>
          </a:extLst>
        </p:spPr>
      </p:pic>
      <p:sp>
        <p:nvSpPr>
          <p:cNvPr id="8" name="TextBox 15">
            <a:extLst>
              <a:ext uri="{FF2B5EF4-FFF2-40B4-BE49-F238E27FC236}">
                <a16:creationId xmlns:a16="http://schemas.microsoft.com/office/drawing/2014/main" id="{C170F82B-2595-8D30-4747-97E0EDD77F90}"/>
              </a:ext>
            </a:extLst>
          </p:cNvPr>
          <p:cNvSpPr txBox="1"/>
          <p:nvPr/>
        </p:nvSpPr>
        <p:spPr>
          <a:xfrm>
            <a:off x="882423" y="5031519"/>
            <a:ext cx="1996154" cy="369332"/>
          </a:xfrm>
          <a:prstGeom prst="rect">
            <a:avLst/>
          </a:prstGeom>
          <a:noFill/>
        </p:spPr>
        <p:txBody>
          <a:bodyPr wrap="square" rtlCol="0">
            <a:spAutoFit/>
          </a:bodyPr>
          <a:lstStyle/>
          <a:p>
            <a:r>
              <a:rPr lang="en-US"/>
              <a:t>1500°C 5 h</a:t>
            </a:r>
          </a:p>
        </p:txBody>
      </p:sp>
      <p:pic>
        <p:nvPicPr>
          <p:cNvPr id="9" name="Picture 5" descr="A black ball on a white surface&#10;&#10;Description automatically generated">
            <a:extLst>
              <a:ext uri="{FF2B5EF4-FFF2-40B4-BE49-F238E27FC236}">
                <a16:creationId xmlns:a16="http://schemas.microsoft.com/office/drawing/2014/main" id="{71F6C777-1EB9-B259-674F-67CE94937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204" t="33587" r="43978" b="53696"/>
          <a:stretch/>
        </p:blipFill>
        <p:spPr bwMode="auto">
          <a:xfrm>
            <a:off x="6524783" y="3329857"/>
            <a:ext cx="1926735" cy="1735428"/>
          </a:xfrm>
          <a:prstGeom prst="rect">
            <a:avLst/>
          </a:prstGeom>
          <a:ln>
            <a:noFill/>
          </a:ln>
          <a:extLst>
            <a:ext uri="{53640926-AAD7-44D8-BBD7-CCE9431645EC}">
              <a14:shadowObscured xmlns:a14="http://schemas.microsoft.com/office/drawing/2010/main"/>
            </a:ext>
          </a:extLst>
        </p:spPr>
      </p:pic>
      <p:pic>
        <p:nvPicPr>
          <p:cNvPr id="12" name="Picture 22">
            <a:extLst>
              <a:ext uri="{FF2B5EF4-FFF2-40B4-BE49-F238E27FC236}">
                <a16:creationId xmlns:a16="http://schemas.microsoft.com/office/drawing/2014/main" id="{B33B6322-DE50-646B-2B93-1227E8C0F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9556" y="2727289"/>
            <a:ext cx="3473039" cy="2604779"/>
          </a:xfrm>
          <a:prstGeom prst="rect">
            <a:avLst/>
          </a:prstGeom>
        </p:spPr>
      </p:pic>
      <p:pic>
        <p:nvPicPr>
          <p:cNvPr id="13" name="Picture 21">
            <a:extLst>
              <a:ext uri="{FF2B5EF4-FFF2-40B4-BE49-F238E27FC236}">
                <a16:creationId xmlns:a16="http://schemas.microsoft.com/office/drawing/2014/main" id="{5305FD8E-EB36-AC3D-A54E-D8893930F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1562" y="2731656"/>
            <a:ext cx="3467216" cy="2600412"/>
          </a:xfrm>
          <a:prstGeom prst="rect">
            <a:avLst/>
          </a:prstGeom>
        </p:spPr>
      </p:pic>
      <p:sp>
        <p:nvSpPr>
          <p:cNvPr id="14" name="TextBox 23">
            <a:extLst>
              <a:ext uri="{FF2B5EF4-FFF2-40B4-BE49-F238E27FC236}">
                <a16:creationId xmlns:a16="http://schemas.microsoft.com/office/drawing/2014/main" id="{E6B3B034-E8B9-7789-4386-50A51FF21BC6}"/>
              </a:ext>
            </a:extLst>
          </p:cNvPr>
          <p:cNvSpPr txBox="1"/>
          <p:nvPr/>
        </p:nvSpPr>
        <p:spPr>
          <a:xfrm>
            <a:off x="766717" y="5565852"/>
            <a:ext cx="11277237" cy="1015663"/>
          </a:xfrm>
          <a:prstGeom prst="rect">
            <a:avLst/>
          </a:prstGeom>
          <a:noFill/>
        </p:spPr>
        <p:txBody>
          <a:bodyPr wrap="square" rtlCol="0">
            <a:spAutoFit/>
          </a:bodyPr>
          <a:lstStyle/>
          <a:p>
            <a:pPr marL="285750" indent="-285750">
              <a:buFont typeface="Wingdings" panose="05000000000000000000" pitchFamily="2" charset="2"/>
              <a:buChar char="à"/>
            </a:pPr>
            <a:r>
              <a:rPr lang="en-US" sz="2000"/>
              <a:t>This further confirms the </a:t>
            </a:r>
            <a:r>
              <a:rPr lang="en-US" sz="2000">
                <a:solidFill>
                  <a:srgbClr val="00559D"/>
                </a:solidFill>
              </a:rPr>
              <a:t>need of sucrose </a:t>
            </a:r>
            <a:r>
              <a:rPr lang="en-US" sz="2000"/>
              <a:t>as the carbon source, despite the use of precursors already containing a direct Si-C bond</a:t>
            </a:r>
          </a:p>
          <a:p>
            <a:pPr marL="285750" indent="-285750">
              <a:buFont typeface="Wingdings" panose="05000000000000000000" pitchFamily="2" charset="2"/>
              <a:buChar char="à"/>
            </a:pPr>
            <a:r>
              <a:rPr lang="en-US" sz="2000"/>
              <a:t>Ongoing test using an increased </a:t>
            </a:r>
            <a:r>
              <a:rPr lang="en-US" sz="2000" err="1"/>
              <a:t>sucrose:Si</a:t>
            </a:r>
            <a:r>
              <a:rPr lang="en-US" sz="2000"/>
              <a:t> ratio of 3.07</a:t>
            </a:r>
          </a:p>
        </p:txBody>
      </p:sp>
      <p:sp>
        <p:nvSpPr>
          <p:cNvPr id="15" name="TextBox 15">
            <a:extLst>
              <a:ext uri="{FF2B5EF4-FFF2-40B4-BE49-F238E27FC236}">
                <a16:creationId xmlns:a16="http://schemas.microsoft.com/office/drawing/2014/main" id="{6E8E2966-FA9E-66B5-6FB8-9320C955E408}"/>
              </a:ext>
            </a:extLst>
          </p:cNvPr>
          <p:cNvSpPr txBox="1"/>
          <p:nvPr/>
        </p:nvSpPr>
        <p:spPr>
          <a:xfrm>
            <a:off x="6727357" y="5031519"/>
            <a:ext cx="1996154" cy="369332"/>
          </a:xfrm>
          <a:prstGeom prst="rect">
            <a:avLst/>
          </a:prstGeom>
          <a:noFill/>
        </p:spPr>
        <p:txBody>
          <a:bodyPr wrap="square" rtlCol="0">
            <a:spAutoFit/>
          </a:bodyPr>
          <a:lstStyle/>
          <a:p>
            <a:r>
              <a:rPr lang="en-US"/>
              <a:t>1500°C 5 h</a:t>
            </a:r>
          </a:p>
        </p:txBody>
      </p:sp>
    </p:spTree>
    <p:extLst>
      <p:ext uri="{BB962C8B-B14F-4D97-AF65-F5344CB8AC3E}">
        <p14:creationId xmlns:p14="http://schemas.microsoft.com/office/powerpoint/2010/main" val="179532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nSpc>
                <a:spcPct val="90000"/>
              </a:lnSpc>
              <a:spcBef>
                <a:spcPct val="0"/>
              </a:spcBef>
              <a:spcAft>
                <a:spcPts val="600"/>
              </a:spcAft>
            </a:pPr>
            <a:r>
              <a:rPr lang="en-US" b="1">
                <a:solidFill>
                  <a:srgbClr val="FF0000"/>
                </a:solidFill>
                <a:latin typeface="+mj-lt"/>
                <a:ea typeface="+mj-ea"/>
                <a:cs typeface="+mj-cs"/>
              </a:rPr>
              <a:t>MTES</a:t>
            </a:r>
            <a:r>
              <a:rPr lang="en-US" b="1">
                <a:latin typeface="+mj-lt"/>
                <a:ea typeface="+mj-ea"/>
                <a:cs typeface="+mj-cs"/>
              </a:rPr>
              <a:t> + </a:t>
            </a:r>
            <a:r>
              <a:rPr lang="en-US" b="1">
                <a:solidFill>
                  <a:schemeClr val="accent3"/>
                </a:solidFill>
                <a:latin typeface="+mj-lt"/>
                <a:ea typeface="+mj-ea"/>
                <a:cs typeface="+mj-cs"/>
              </a:rPr>
              <a:t>TEOS</a:t>
            </a:r>
            <a:r>
              <a:rPr lang="en-US" b="1">
                <a:latin typeface="+mj-lt"/>
                <a:ea typeface="+mj-ea"/>
                <a:cs typeface="+mj-cs"/>
              </a:rPr>
              <a:t> approach</a:t>
            </a:r>
            <a:endParaRPr lang="en-US" b="1" kern="1200">
              <a:solidFill>
                <a:schemeClr val="tx1"/>
              </a:solidFill>
              <a:latin typeface="+mj-lt"/>
              <a:ea typeface="+mj-ea"/>
              <a:cs typeface="+mj-cs"/>
            </a:endParaRPr>
          </a:p>
        </p:txBody>
      </p:sp>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16</a:t>
            </a:fld>
            <a:endParaRPr lang="en-GB"/>
          </a:p>
        </p:txBody>
      </p:sp>
      <p:sp>
        <p:nvSpPr>
          <p:cNvPr id="4" name="TextBox 3">
            <a:extLst>
              <a:ext uri="{FF2B5EF4-FFF2-40B4-BE49-F238E27FC236}">
                <a16:creationId xmlns:a16="http://schemas.microsoft.com/office/drawing/2014/main" id="{564CC1E3-EE6A-A144-E1CD-650DC01288CA}"/>
              </a:ext>
            </a:extLst>
          </p:cNvPr>
          <p:cNvSpPr txBox="1"/>
          <p:nvPr/>
        </p:nvSpPr>
        <p:spPr>
          <a:xfrm>
            <a:off x="766717" y="1585747"/>
            <a:ext cx="5625374" cy="1477328"/>
          </a:xfrm>
          <a:prstGeom prst="rect">
            <a:avLst/>
          </a:prstGeom>
          <a:noFill/>
        </p:spPr>
        <p:txBody>
          <a:bodyPr wrap="square" rtlCol="0">
            <a:spAutoFit/>
          </a:bodyPr>
          <a:lstStyle/>
          <a:p>
            <a:r>
              <a:rPr lang="en-US" b="1"/>
              <a:t>test 1</a:t>
            </a:r>
          </a:p>
          <a:p>
            <a:r>
              <a:rPr lang="en-US"/>
              <a:t>TEOS : MTES = 0.5</a:t>
            </a:r>
          </a:p>
          <a:p>
            <a:r>
              <a:rPr lang="en-US"/>
              <a:t>PEGDA : TEOS = 5.3 (mass ratio)</a:t>
            </a:r>
          </a:p>
          <a:p>
            <a:r>
              <a:rPr lang="en-US"/>
              <a:t>sucrose : Si = 0.33</a:t>
            </a:r>
          </a:p>
          <a:p>
            <a:r>
              <a:rPr lang="en-US">
                <a:solidFill>
                  <a:srgbClr val="00559D"/>
                </a:solidFill>
              </a:rPr>
              <a:t>C : Si = 1.69</a:t>
            </a:r>
          </a:p>
        </p:txBody>
      </p:sp>
      <p:pic>
        <p:nvPicPr>
          <p:cNvPr id="6" name="Picture 7" descr="A small black object on a white surface&#10;&#10;Description automatically generated">
            <a:extLst>
              <a:ext uri="{FF2B5EF4-FFF2-40B4-BE49-F238E27FC236}">
                <a16:creationId xmlns:a16="http://schemas.microsoft.com/office/drawing/2014/main" id="{DC8FC1B0-8E48-CCB9-4D69-2A76B597F2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46" t="34355" r="57681" b="53283"/>
          <a:stretch/>
        </p:blipFill>
        <p:spPr bwMode="auto">
          <a:xfrm>
            <a:off x="681051" y="3329091"/>
            <a:ext cx="1914171" cy="1735428"/>
          </a:xfrm>
          <a:prstGeom prst="rect">
            <a:avLst/>
          </a:prstGeom>
          <a:ln>
            <a:noFill/>
          </a:ln>
          <a:extLst>
            <a:ext uri="{53640926-AAD7-44D8-BBD7-CCE9431645EC}">
              <a14:shadowObscured xmlns:a14="http://schemas.microsoft.com/office/drawing/2010/main"/>
            </a:ext>
          </a:extLst>
        </p:spPr>
      </p:pic>
      <p:pic>
        <p:nvPicPr>
          <p:cNvPr id="12" name="Picture 22">
            <a:extLst>
              <a:ext uri="{FF2B5EF4-FFF2-40B4-BE49-F238E27FC236}">
                <a16:creationId xmlns:a16="http://schemas.microsoft.com/office/drawing/2014/main" id="{B33B6322-DE50-646B-2B93-1227E8C0F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9556" y="2727289"/>
            <a:ext cx="3473039" cy="2604779"/>
          </a:xfrm>
          <a:prstGeom prst="rect">
            <a:avLst/>
          </a:prstGeom>
        </p:spPr>
      </p:pic>
      <p:pic>
        <p:nvPicPr>
          <p:cNvPr id="7" name="Picture 17" descr="A small black object on a white surface&#10;&#10;Description automatically generated">
            <a:extLst>
              <a:ext uri="{FF2B5EF4-FFF2-40B4-BE49-F238E27FC236}">
                <a16:creationId xmlns:a16="http://schemas.microsoft.com/office/drawing/2014/main" id="{06412112-70AA-DD64-873B-88980249F7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182" t="31977" r="44494" b="57698"/>
          <a:stretch/>
        </p:blipFill>
        <p:spPr bwMode="auto">
          <a:xfrm>
            <a:off x="6485118" y="3257333"/>
            <a:ext cx="1780509" cy="1731258"/>
          </a:xfrm>
          <a:prstGeom prst="rect">
            <a:avLst/>
          </a:prstGeom>
          <a:ln>
            <a:noFill/>
          </a:ln>
          <a:extLst>
            <a:ext uri="{53640926-AAD7-44D8-BBD7-CCE9431645EC}">
              <a14:shadowObscured xmlns:a14="http://schemas.microsoft.com/office/drawing/2010/main"/>
            </a:ext>
          </a:extLst>
        </p:spPr>
      </p:pic>
      <p:pic>
        <p:nvPicPr>
          <p:cNvPr id="10" name="Picture 18">
            <a:extLst>
              <a:ext uri="{FF2B5EF4-FFF2-40B4-BE49-F238E27FC236}">
                <a16:creationId xmlns:a16="http://schemas.microsoft.com/office/drawing/2014/main" id="{C8CDD361-65E9-0205-517A-0D60E588EC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3271" y="2725668"/>
            <a:ext cx="3475200" cy="2606400"/>
          </a:xfrm>
          <a:prstGeom prst="rect">
            <a:avLst/>
          </a:prstGeom>
        </p:spPr>
      </p:pic>
      <p:sp>
        <p:nvSpPr>
          <p:cNvPr id="21" name="TextBox 20">
            <a:extLst>
              <a:ext uri="{FF2B5EF4-FFF2-40B4-BE49-F238E27FC236}">
                <a16:creationId xmlns:a16="http://schemas.microsoft.com/office/drawing/2014/main" id="{3F85AA6B-5120-DB66-C15C-3B8ABF43C4E9}"/>
              </a:ext>
            </a:extLst>
          </p:cNvPr>
          <p:cNvSpPr txBox="1"/>
          <p:nvPr/>
        </p:nvSpPr>
        <p:spPr>
          <a:xfrm>
            <a:off x="4627667" y="1779539"/>
            <a:ext cx="7449889" cy="707886"/>
          </a:xfrm>
          <a:prstGeom prst="rect">
            <a:avLst/>
          </a:prstGeom>
          <a:noFill/>
        </p:spPr>
        <p:txBody>
          <a:bodyPr wrap="square" rtlCol="0">
            <a:spAutoFit/>
          </a:bodyPr>
          <a:lstStyle/>
          <a:p>
            <a:r>
              <a:rPr lang="it-IT" sz="2000" spc="-3">
                <a:latin typeface="+mj-lt"/>
                <a:cs typeface="Arial" panose="020B0604020202020204" pitchFamily="34" charset="0"/>
              </a:rPr>
              <a:t>3D printed components with </a:t>
            </a:r>
            <a:r>
              <a:rPr lang="it-IT" sz="2000" spc="-3" err="1">
                <a:latin typeface="+mj-lt"/>
                <a:cs typeface="Arial" panose="020B0604020202020204" pitchFamily="34" charset="0"/>
              </a:rPr>
              <a:t>different</a:t>
            </a:r>
            <a:r>
              <a:rPr lang="it-IT" sz="2000" spc="-3">
                <a:latin typeface="+mj-lt"/>
                <a:cs typeface="Arial" panose="020B0604020202020204" pitchFamily="34" charset="0"/>
              </a:rPr>
              <a:t> </a:t>
            </a:r>
            <a:r>
              <a:rPr lang="it-IT" sz="2000" spc="-3" err="1">
                <a:latin typeface="+mj-lt"/>
                <a:cs typeface="Arial" panose="020B0604020202020204" pitchFamily="34" charset="0"/>
              </a:rPr>
              <a:t>geometries</a:t>
            </a:r>
            <a:r>
              <a:rPr lang="it-IT" sz="2000" spc="-3">
                <a:latin typeface="+mj-lt"/>
                <a:cs typeface="Arial" panose="020B0604020202020204" pitchFamily="34" charset="0"/>
              </a:rPr>
              <a:t> and surface-to-volume ratio</a:t>
            </a:r>
            <a:endParaRPr lang="en-US" sz="2000">
              <a:latin typeface="+mj-lt"/>
            </a:endParaRPr>
          </a:p>
        </p:txBody>
      </p:sp>
      <p:sp>
        <p:nvSpPr>
          <p:cNvPr id="11" name="TextBox 15">
            <a:extLst>
              <a:ext uri="{FF2B5EF4-FFF2-40B4-BE49-F238E27FC236}">
                <a16:creationId xmlns:a16="http://schemas.microsoft.com/office/drawing/2014/main" id="{C292E102-68E4-4A28-D5C1-CB8EC6C10C6A}"/>
              </a:ext>
            </a:extLst>
          </p:cNvPr>
          <p:cNvSpPr txBox="1"/>
          <p:nvPr/>
        </p:nvSpPr>
        <p:spPr>
          <a:xfrm>
            <a:off x="882423" y="5031519"/>
            <a:ext cx="1996154" cy="369332"/>
          </a:xfrm>
          <a:prstGeom prst="rect">
            <a:avLst/>
          </a:prstGeom>
          <a:noFill/>
        </p:spPr>
        <p:txBody>
          <a:bodyPr wrap="square" rtlCol="0">
            <a:spAutoFit/>
          </a:bodyPr>
          <a:lstStyle/>
          <a:p>
            <a:r>
              <a:rPr lang="en-US"/>
              <a:t>1500°C 5 h</a:t>
            </a:r>
          </a:p>
        </p:txBody>
      </p:sp>
      <p:sp>
        <p:nvSpPr>
          <p:cNvPr id="16" name="TextBox 15">
            <a:extLst>
              <a:ext uri="{FF2B5EF4-FFF2-40B4-BE49-F238E27FC236}">
                <a16:creationId xmlns:a16="http://schemas.microsoft.com/office/drawing/2014/main" id="{AB285AF6-6158-E18D-719F-F487C897D84D}"/>
              </a:ext>
            </a:extLst>
          </p:cNvPr>
          <p:cNvSpPr txBox="1"/>
          <p:nvPr/>
        </p:nvSpPr>
        <p:spPr>
          <a:xfrm>
            <a:off x="6727357" y="5031519"/>
            <a:ext cx="1996154" cy="369332"/>
          </a:xfrm>
          <a:prstGeom prst="rect">
            <a:avLst/>
          </a:prstGeom>
          <a:noFill/>
        </p:spPr>
        <p:txBody>
          <a:bodyPr wrap="square" rtlCol="0">
            <a:spAutoFit/>
          </a:bodyPr>
          <a:lstStyle/>
          <a:p>
            <a:r>
              <a:rPr lang="en-US"/>
              <a:t>1500°C 5 h</a:t>
            </a:r>
          </a:p>
        </p:txBody>
      </p:sp>
      <p:sp>
        <p:nvSpPr>
          <p:cNvPr id="17" name="TextBox 20">
            <a:extLst>
              <a:ext uri="{FF2B5EF4-FFF2-40B4-BE49-F238E27FC236}">
                <a16:creationId xmlns:a16="http://schemas.microsoft.com/office/drawing/2014/main" id="{1E4989AD-BD48-22E4-4241-A913F3D04BF1}"/>
              </a:ext>
            </a:extLst>
          </p:cNvPr>
          <p:cNvSpPr txBox="1"/>
          <p:nvPr/>
        </p:nvSpPr>
        <p:spPr>
          <a:xfrm>
            <a:off x="882423" y="5805791"/>
            <a:ext cx="11046654" cy="707886"/>
          </a:xfrm>
          <a:prstGeom prst="rect">
            <a:avLst/>
          </a:prstGeom>
          <a:noFill/>
        </p:spPr>
        <p:txBody>
          <a:bodyPr wrap="square" rtlCol="0">
            <a:spAutoFit/>
          </a:bodyPr>
          <a:lstStyle/>
          <a:p>
            <a:r>
              <a:rPr lang="it-IT" sz="2000" spc="-3">
                <a:latin typeface="Wingdings" panose="05000000000000000000" pitchFamily="2" charset="2"/>
                <a:cs typeface="Arial" panose="020B0604020202020204" pitchFamily="34" charset="0"/>
              </a:rPr>
              <a:t>à</a:t>
            </a:r>
            <a:r>
              <a:rPr lang="it-IT" sz="2000" spc="-3">
                <a:latin typeface="+mj-lt"/>
                <a:cs typeface="Arial" panose="020B0604020202020204" pitchFamily="34" charset="0"/>
              </a:rPr>
              <a:t> </a:t>
            </a:r>
            <a:r>
              <a:rPr lang="it-IT" sz="2000" spc="-3" err="1">
                <a:latin typeface="+mj-lt"/>
                <a:cs typeface="Arial" panose="020B0604020202020204" pitchFamily="34" charset="0"/>
              </a:rPr>
              <a:t>Further</a:t>
            </a:r>
            <a:r>
              <a:rPr lang="it-IT" sz="2000" spc="-3">
                <a:latin typeface="+mj-lt"/>
                <a:cs typeface="Arial" panose="020B0604020202020204" pitchFamily="34" charset="0"/>
              </a:rPr>
              <a:t> </a:t>
            </a:r>
            <a:r>
              <a:rPr lang="it-IT" sz="2000" spc="-3" err="1">
                <a:latin typeface="+mj-lt"/>
                <a:cs typeface="Arial" panose="020B0604020202020204" pitchFamily="34" charset="0"/>
              </a:rPr>
              <a:t>confirmation</a:t>
            </a:r>
            <a:r>
              <a:rPr lang="it-IT" sz="2000" spc="-3">
                <a:latin typeface="+mj-lt"/>
                <a:cs typeface="Arial" panose="020B0604020202020204" pitchFamily="34" charset="0"/>
              </a:rPr>
              <a:t> </a:t>
            </a:r>
            <a:r>
              <a:rPr lang="it-IT" sz="2000" spc="-3" err="1">
                <a:latin typeface="+mj-lt"/>
                <a:cs typeface="Arial" panose="020B0604020202020204" pitchFamily="34" charset="0"/>
              </a:rPr>
              <a:t>that</a:t>
            </a:r>
            <a:r>
              <a:rPr lang="it-IT" sz="2000" spc="-3">
                <a:latin typeface="+mj-lt"/>
                <a:cs typeface="Arial" panose="020B0604020202020204" pitchFamily="34" charset="0"/>
              </a:rPr>
              <a:t> </a:t>
            </a:r>
            <a:r>
              <a:rPr lang="en-US" sz="2000"/>
              <a:t>carbothermal reduction is greatly affected by the type of geometry, in particular the presence of </a:t>
            </a:r>
            <a:r>
              <a:rPr lang="en-US" sz="2000">
                <a:solidFill>
                  <a:srgbClr val="00559D"/>
                </a:solidFill>
              </a:rPr>
              <a:t>thicker pillars </a:t>
            </a:r>
            <a:r>
              <a:rPr lang="en-US" sz="2000"/>
              <a:t>results in </a:t>
            </a:r>
            <a:r>
              <a:rPr lang="en-US" sz="2000">
                <a:solidFill>
                  <a:srgbClr val="00559D"/>
                </a:solidFill>
              </a:rPr>
              <a:t>lower conversion </a:t>
            </a:r>
            <a:r>
              <a:rPr lang="en-US" sz="2000"/>
              <a:t>into </a:t>
            </a:r>
            <a:r>
              <a:rPr lang="en-US" sz="2000" err="1"/>
              <a:t>SiC</a:t>
            </a:r>
            <a:endParaRPr lang="en-US" sz="2000"/>
          </a:p>
        </p:txBody>
      </p:sp>
      <p:sp>
        <p:nvSpPr>
          <p:cNvPr id="18" name="TextBox 20">
            <a:extLst>
              <a:ext uri="{FF2B5EF4-FFF2-40B4-BE49-F238E27FC236}">
                <a16:creationId xmlns:a16="http://schemas.microsoft.com/office/drawing/2014/main" id="{9B257C1A-8424-C587-EDE2-3F7CB3C5AA84}"/>
              </a:ext>
            </a:extLst>
          </p:cNvPr>
          <p:cNvSpPr txBox="1"/>
          <p:nvPr/>
        </p:nvSpPr>
        <p:spPr>
          <a:xfrm>
            <a:off x="3509526" y="5272253"/>
            <a:ext cx="2395112" cy="369332"/>
          </a:xfrm>
          <a:prstGeom prst="rect">
            <a:avLst/>
          </a:prstGeom>
          <a:noFill/>
        </p:spPr>
        <p:txBody>
          <a:bodyPr wrap="square" rtlCol="0">
            <a:spAutoFit/>
          </a:bodyPr>
          <a:lstStyle/>
          <a:p>
            <a:r>
              <a:rPr lang="it-IT" b="1" spc="-3" err="1">
                <a:latin typeface="+mj-lt"/>
                <a:cs typeface="Arial" panose="020B0604020202020204" pitchFamily="34" charset="0"/>
              </a:rPr>
              <a:t>thin</a:t>
            </a:r>
            <a:r>
              <a:rPr lang="it-IT" spc="-3">
                <a:latin typeface="+mj-lt"/>
                <a:cs typeface="Arial" panose="020B0604020202020204" pitchFamily="34" charset="0"/>
              </a:rPr>
              <a:t> features</a:t>
            </a:r>
            <a:endParaRPr lang="en-US">
              <a:latin typeface="+mj-lt"/>
            </a:endParaRPr>
          </a:p>
        </p:txBody>
      </p:sp>
      <p:sp>
        <p:nvSpPr>
          <p:cNvPr id="19" name="TextBox 20">
            <a:extLst>
              <a:ext uri="{FF2B5EF4-FFF2-40B4-BE49-F238E27FC236}">
                <a16:creationId xmlns:a16="http://schemas.microsoft.com/office/drawing/2014/main" id="{FDA0E0AE-65C3-6EA4-4B75-C44BB30B3965}"/>
              </a:ext>
            </a:extLst>
          </p:cNvPr>
          <p:cNvSpPr txBox="1"/>
          <p:nvPr/>
        </p:nvSpPr>
        <p:spPr>
          <a:xfrm>
            <a:off x="9682444" y="5272253"/>
            <a:ext cx="2395112" cy="369332"/>
          </a:xfrm>
          <a:prstGeom prst="rect">
            <a:avLst/>
          </a:prstGeom>
          <a:noFill/>
        </p:spPr>
        <p:txBody>
          <a:bodyPr wrap="square" rtlCol="0">
            <a:spAutoFit/>
          </a:bodyPr>
          <a:lstStyle/>
          <a:p>
            <a:r>
              <a:rPr lang="it-IT" b="1" spc="-3" err="1">
                <a:latin typeface="+mj-lt"/>
                <a:cs typeface="Arial" panose="020B0604020202020204" pitchFamily="34" charset="0"/>
              </a:rPr>
              <a:t>thick</a:t>
            </a:r>
            <a:r>
              <a:rPr lang="it-IT" spc="-3">
                <a:latin typeface="+mj-lt"/>
                <a:cs typeface="Arial" panose="020B0604020202020204" pitchFamily="34" charset="0"/>
              </a:rPr>
              <a:t> features</a:t>
            </a:r>
            <a:endParaRPr lang="en-US">
              <a:latin typeface="+mj-lt"/>
            </a:endParaRPr>
          </a:p>
        </p:txBody>
      </p:sp>
    </p:spTree>
    <p:extLst>
      <p:ext uri="{BB962C8B-B14F-4D97-AF65-F5344CB8AC3E}">
        <p14:creationId xmlns:p14="http://schemas.microsoft.com/office/powerpoint/2010/main" val="136490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A84DA90-23B0-C497-C69C-4A493867FCDB}"/>
              </a:ext>
            </a:extLst>
          </p:cNvPr>
          <p:cNvSpPr>
            <a:spLocks noGrp="1"/>
          </p:cNvSpPr>
          <p:nvPr>
            <p:ph type="sldNum" sz="quarter" idx="12"/>
          </p:nvPr>
        </p:nvSpPr>
        <p:spPr/>
        <p:txBody>
          <a:bodyPr/>
          <a:lstStyle/>
          <a:p>
            <a:fld id="{5F4C9F40-B079-4B71-A627-7266DFEA7F03}" type="slidenum">
              <a:rPr lang="en-GB" smtClean="0"/>
              <a:pPr/>
              <a:t>17</a:t>
            </a:fld>
            <a:endParaRPr lang="en-GB"/>
          </a:p>
        </p:txBody>
      </p:sp>
      <p:sp>
        <p:nvSpPr>
          <p:cNvPr id="7" name="TextBox 6">
            <a:extLst>
              <a:ext uri="{FF2B5EF4-FFF2-40B4-BE49-F238E27FC236}">
                <a16:creationId xmlns:a16="http://schemas.microsoft.com/office/drawing/2014/main" id="{AC07BD9F-9E7E-EDF1-6CBF-1F46A66F626B}"/>
              </a:ext>
            </a:extLst>
          </p:cNvPr>
          <p:cNvSpPr txBox="1"/>
          <p:nvPr/>
        </p:nvSpPr>
        <p:spPr>
          <a:xfrm>
            <a:off x="280171" y="3292588"/>
            <a:ext cx="11607029" cy="2862322"/>
          </a:xfrm>
          <a:prstGeom prst="rect">
            <a:avLst/>
          </a:prstGeom>
          <a:noFill/>
        </p:spPr>
        <p:txBody>
          <a:bodyPr wrap="square" rtlCol="0">
            <a:spAutoFit/>
          </a:bodyPr>
          <a:lstStyle/>
          <a:p>
            <a:pPr marL="285750" indent="-285750" algn="just">
              <a:buFont typeface="Arial" panose="020B0604020202020204" pitchFamily="34" charset="0"/>
              <a:buChar char="•"/>
            </a:pPr>
            <a:r>
              <a:rPr lang="en-US" sz="2000"/>
              <a:t>sucrose and </a:t>
            </a:r>
            <a:r>
              <a:rPr lang="en-US" sz="2000">
                <a:solidFill>
                  <a:srgbClr val="00B050"/>
                </a:solidFill>
              </a:rPr>
              <a:t>TMSPM</a:t>
            </a:r>
            <a:r>
              <a:rPr lang="en-US" sz="2000"/>
              <a:t> poor compatibility </a:t>
            </a:r>
            <a:r>
              <a:rPr lang="en-US" sz="2000" kern="0">
                <a:latin typeface="Wingdings" panose="05000000000000000000" pitchFamily="2" charset="2"/>
                <a:cs typeface="Arial" panose="020B0604020202020204" pitchFamily="34" charset="0"/>
              </a:rPr>
              <a:t>à</a:t>
            </a:r>
            <a:r>
              <a:rPr lang="en-US" sz="2000"/>
              <a:t> phase separation and scattering during UV-photopolymerization</a:t>
            </a:r>
          </a:p>
          <a:p>
            <a:pPr marL="285750" indent="-285750" algn="just">
              <a:buFont typeface="Arial" panose="020B0604020202020204" pitchFamily="34" charset="0"/>
              <a:buChar char="•"/>
            </a:pPr>
            <a:r>
              <a:rPr lang="en-US" sz="2000"/>
              <a:t>problem during the printing step, the printed parts tend to detach from the base, using lower speeds and lower times might help, but require a lot of photopolymer to ensure high homogeneity of the printed part</a:t>
            </a:r>
          </a:p>
          <a:p>
            <a:pPr marL="285750" indent="-285750" algn="just">
              <a:buFont typeface="Arial" panose="020B0604020202020204" pitchFamily="34" charset="0"/>
              <a:buChar char="•"/>
            </a:pPr>
            <a:r>
              <a:rPr lang="en-US" sz="2000"/>
              <a:t>TPM is a better compatibilizer than ethanol for sucrose and TMSPM</a:t>
            </a:r>
          </a:p>
          <a:p>
            <a:pPr marL="285750" indent="-285750" algn="just">
              <a:buFont typeface="Arial" panose="020B0604020202020204" pitchFamily="34" charset="0"/>
              <a:buChar char="•"/>
            </a:pPr>
            <a:r>
              <a:rPr lang="en-US" sz="2000"/>
              <a:t>limitations on the dimensions of the samples that can be fabricated without printing failures</a:t>
            </a:r>
          </a:p>
          <a:p>
            <a:pPr marL="285750" indent="-285750" algn="just">
              <a:buFont typeface="Arial" panose="020B0604020202020204" pitchFamily="34" charset="0"/>
              <a:buChar char="•"/>
            </a:pPr>
            <a:endParaRPr lang="en-US" sz="2000"/>
          </a:p>
          <a:p>
            <a:pPr algn="just"/>
            <a:r>
              <a:rPr lang="it-IT" sz="2000" spc="-3">
                <a:latin typeface="Wingdings" panose="05000000000000000000" pitchFamily="2" charset="2"/>
                <a:cs typeface="Arial" panose="020B0604020202020204" pitchFamily="34" charset="0"/>
              </a:rPr>
              <a:t>à</a:t>
            </a:r>
            <a:r>
              <a:rPr lang="en-US" sz="2000" spc="-3">
                <a:latin typeface="+mj-lt"/>
                <a:cs typeface="Arial" panose="020B0604020202020204" pitchFamily="34" charset="0"/>
              </a:rPr>
              <a:t> Ongoing optimization </a:t>
            </a:r>
            <a:endParaRPr lang="en-US" sz="2000">
              <a:latin typeface="+mj-lt"/>
            </a:endParaRPr>
          </a:p>
        </p:txBody>
      </p:sp>
      <p:sp>
        <p:nvSpPr>
          <p:cNvPr id="11" name="Title 1">
            <a:extLst>
              <a:ext uri="{FF2B5EF4-FFF2-40B4-BE49-F238E27FC236}">
                <a16:creationId xmlns:a16="http://schemas.microsoft.com/office/drawing/2014/main" id="{78AC779A-F1CF-E91A-C4B3-9D0757628132}"/>
              </a:ext>
            </a:extLst>
          </p:cNvPr>
          <p:cNvSpPr>
            <a:spLocks noGrp="1"/>
          </p:cNvSpPr>
          <p:nvPr>
            <p:ph type="title"/>
          </p:nvPr>
        </p:nvSpPr>
        <p:spPr>
          <a:xfrm>
            <a:off x="1066800" y="127000"/>
            <a:ext cx="10058400" cy="1097280"/>
          </a:xfrm>
        </p:spPr>
        <p:txBody>
          <a:bodyPr rtlCol="0">
            <a:normAutofit/>
          </a:bodyPr>
          <a:lstStyle/>
          <a:p>
            <a:pPr>
              <a:lnSpc>
                <a:spcPct val="90000"/>
              </a:lnSpc>
              <a:spcBef>
                <a:spcPct val="0"/>
              </a:spcBef>
              <a:spcAft>
                <a:spcPts val="600"/>
              </a:spcAft>
            </a:pPr>
            <a:r>
              <a:rPr lang="en-US">
                <a:solidFill>
                  <a:srgbClr val="00B050"/>
                </a:solidFill>
              </a:rPr>
              <a:t>TMSPM</a:t>
            </a:r>
            <a:r>
              <a:rPr lang="en-US" b="1">
                <a:latin typeface="+mj-lt"/>
                <a:ea typeface="+mj-ea"/>
                <a:cs typeface="+mj-cs"/>
              </a:rPr>
              <a:t> + </a:t>
            </a:r>
            <a:r>
              <a:rPr lang="en-US" b="1">
                <a:solidFill>
                  <a:schemeClr val="accent3"/>
                </a:solidFill>
                <a:latin typeface="+mj-lt"/>
                <a:ea typeface="+mj-ea"/>
                <a:cs typeface="+mj-cs"/>
              </a:rPr>
              <a:t>TEOS</a:t>
            </a:r>
            <a:r>
              <a:rPr lang="en-US" b="1">
                <a:latin typeface="+mj-lt"/>
                <a:ea typeface="+mj-ea"/>
                <a:cs typeface="+mj-cs"/>
              </a:rPr>
              <a:t> approach</a:t>
            </a:r>
            <a:endParaRPr lang="en-US" b="1" kern="1200">
              <a:solidFill>
                <a:schemeClr val="tx1"/>
              </a:solidFill>
              <a:latin typeface="+mj-lt"/>
              <a:ea typeface="+mj-ea"/>
              <a:cs typeface="+mj-cs"/>
            </a:endParaRPr>
          </a:p>
        </p:txBody>
      </p:sp>
      <p:sp>
        <p:nvSpPr>
          <p:cNvPr id="12" name="TextBox 3">
            <a:extLst>
              <a:ext uri="{FF2B5EF4-FFF2-40B4-BE49-F238E27FC236}">
                <a16:creationId xmlns:a16="http://schemas.microsoft.com/office/drawing/2014/main" id="{704A8435-1925-7995-3230-B96CE398D710}"/>
              </a:ext>
            </a:extLst>
          </p:cNvPr>
          <p:cNvSpPr txBox="1"/>
          <p:nvPr/>
        </p:nvSpPr>
        <p:spPr>
          <a:xfrm>
            <a:off x="358548" y="1676311"/>
            <a:ext cx="5625374" cy="1477328"/>
          </a:xfrm>
          <a:prstGeom prst="rect">
            <a:avLst/>
          </a:prstGeom>
          <a:noFill/>
        </p:spPr>
        <p:txBody>
          <a:bodyPr wrap="square" rtlCol="0">
            <a:spAutoFit/>
          </a:bodyPr>
          <a:lstStyle/>
          <a:p>
            <a:r>
              <a:rPr lang="en-US" b="1"/>
              <a:t>test 3</a:t>
            </a:r>
          </a:p>
          <a:p>
            <a:r>
              <a:rPr lang="en-US"/>
              <a:t>TEOS : </a:t>
            </a:r>
            <a:r>
              <a:rPr lang="en-US">
                <a:solidFill>
                  <a:srgbClr val="00B050"/>
                </a:solidFill>
              </a:rPr>
              <a:t>TMSPM</a:t>
            </a:r>
            <a:r>
              <a:rPr lang="en-US"/>
              <a:t> = 0.5</a:t>
            </a:r>
          </a:p>
          <a:p>
            <a:r>
              <a:rPr lang="en-US"/>
              <a:t>PEGDA : TEOS = 12.3 (mass ratio)</a:t>
            </a:r>
          </a:p>
          <a:p>
            <a:r>
              <a:rPr lang="en-US"/>
              <a:t>sucrose : Si = 0.66</a:t>
            </a:r>
          </a:p>
          <a:p>
            <a:r>
              <a:rPr lang="en-US">
                <a:solidFill>
                  <a:srgbClr val="00559D"/>
                </a:solidFill>
              </a:rPr>
              <a:t>C : Si = 3.47</a:t>
            </a:r>
          </a:p>
        </p:txBody>
      </p:sp>
    </p:spTree>
    <p:extLst>
      <p:ext uri="{BB962C8B-B14F-4D97-AF65-F5344CB8AC3E}">
        <p14:creationId xmlns:p14="http://schemas.microsoft.com/office/powerpoint/2010/main" val="167718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6126364-1FBB-512B-C367-79865CCBD261}"/>
              </a:ext>
            </a:extLst>
          </p:cNvPr>
          <p:cNvSpPr>
            <a:spLocks noGrp="1"/>
          </p:cNvSpPr>
          <p:nvPr>
            <p:ph type="sldNum" sz="quarter" idx="12"/>
          </p:nvPr>
        </p:nvSpPr>
        <p:spPr/>
        <p:txBody>
          <a:bodyPr/>
          <a:lstStyle/>
          <a:p>
            <a:fld id="{5F4C9F40-B079-4B71-A627-7266DFEA7F03}" type="slidenum">
              <a:rPr lang="en-GB" smtClean="0"/>
              <a:pPr/>
              <a:t>18</a:t>
            </a:fld>
            <a:endParaRPr lang="en-GB"/>
          </a:p>
        </p:txBody>
      </p:sp>
      <p:sp>
        <p:nvSpPr>
          <p:cNvPr id="2" name="Titolo 1">
            <a:extLst>
              <a:ext uri="{FF2B5EF4-FFF2-40B4-BE49-F238E27FC236}">
                <a16:creationId xmlns:a16="http://schemas.microsoft.com/office/drawing/2014/main" id="{275BA348-93D2-0AB1-2007-2DF7E44AA0F5}"/>
              </a:ext>
            </a:extLst>
          </p:cNvPr>
          <p:cNvSpPr>
            <a:spLocks noGrp="1"/>
          </p:cNvSpPr>
          <p:nvPr>
            <p:ph type="title"/>
          </p:nvPr>
        </p:nvSpPr>
        <p:spPr>
          <a:xfrm>
            <a:off x="1066800" y="127000"/>
            <a:ext cx="10058400" cy="1097280"/>
          </a:xfrm>
        </p:spPr>
        <p:txBody>
          <a:bodyPr/>
          <a:lstStyle/>
          <a:p>
            <a:r>
              <a:rPr lang="it-IT"/>
              <a:t>Conclusions</a:t>
            </a:r>
            <a:endParaRPr lang="en-GB"/>
          </a:p>
        </p:txBody>
      </p:sp>
      <p:sp>
        <p:nvSpPr>
          <p:cNvPr id="7" name="object 3">
            <a:extLst>
              <a:ext uri="{FF2B5EF4-FFF2-40B4-BE49-F238E27FC236}">
                <a16:creationId xmlns:a16="http://schemas.microsoft.com/office/drawing/2014/main" id="{D2C13882-4FAE-B260-6123-E5947A50B18C}"/>
              </a:ext>
            </a:extLst>
          </p:cNvPr>
          <p:cNvSpPr txBox="1"/>
          <p:nvPr/>
        </p:nvSpPr>
        <p:spPr>
          <a:xfrm>
            <a:off x="716960" y="2078300"/>
            <a:ext cx="10917691" cy="3475323"/>
          </a:xfrm>
          <a:prstGeom prst="rect">
            <a:avLst/>
          </a:prstGeom>
        </p:spPr>
        <p:txBody>
          <a:bodyPr vert="horz" wrap="square" lIns="0" tIns="12713" rIns="0" bIns="0" rtlCol="0">
            <a:spAutoFit/>
          </a:bodyPr>
          <a:lstStyle/>
          <a:p>
            <a:pPr marL="354977" marR="5085" indent="-342900">
              <a:spcBef>
                <a:spcPts val="100"/>
              </a:spcBef>
              <a:buFont typeface="Arial" panose="020B0604020202020204" pitchFamily="34" charset="0"/>
              <a:buChar char="•"/>
              <a:tabLst>
                <a:tab pos="469733" algn="l"/>
                <a:tab pos="470370" algn="l"/>
              </a:tabLst>
            </a:pPr>
            <a:r>
              <a:rPr lang="en-US" sz="2200" spc="-5">
                <a:solidFill>
                  <a:prstClr val="black"/>
                </a:solidFill>
                <a:latin typeface="Arial MT"/>
                <a:cs typeface="Arial MT"/>
              </a:rPr>
              <a:t>development of UV-photocurable formulation coupled with sol-gel chemistry</a:t>
            </a:r>
            <a:r>
              <a:rPr lang="en-US" sz="2200">
                <a:solidFill>
                  <a:prstClr val="black"/>
                </a:solidFill>
                <a:latin typeface="Arial MT"/>
                <a:cs typeface="Arial MT"/>
              </a:rPr>
              <a:t> </a:t>
            </a:r>
            <a:r>
              <a:rPr lang="en-US" sz="2200" spc="-5">
                <a:solidFill>
                  <a:prstClr val="black"/>
                </a:solidFill>
                <a:latin typeface="Arial MT"/>
                <a:cs typeface="Arial MT"/>
              </a:rPr>
              <a:t>suitable for</a:t>
            </a:r>
            <a:r>
              <a:rPr lang="en-US" sz="2200" spc="-20">
                <a:solidFill>
                  <a:prstClr val="black"/>
                </a:solidFill>
                <a:latin typeface="Arial MT"/>
                <a:cs typeface="Arial MT"/>
              </a:rPr>
              <a:t> </a:t>
            </a:r>
            <a:r>
              <a:rPr lang="en-US" sz="2200" spc="-5">
                <a:solidFill>
                  <a:prstClr val="black"/>
                </a:solidFill>
                <a:cs typeface="Arial"/>
              </a:rPr>
              <a:t>DLP</a:t>
            </a:r>
            <a:r>
              <a:rPr lang="en-US" sz="2200" b="1" spc="-5">
                <a:solidFill>
                  <a:prstClr val="black"/>
                </a:solidFill>
                <a:cs typeface="Arial"/>
              </a:rPr>
              <a:t> </a:t>
            </a:r>
            <a:r>
              <a:rPr lang="en-US" sz="2200">
                <a:solidFill>
                  <a:prstClr val="black"/>
                </a:solidFill>
                <a:latin typeface="Wingdings"/>
                <a:cs typeface="Wingdings"/>
              </a:rPr>
              <a:t></a:t>
            </a:r>
            <a:r>
              <a:rPr lang="en-US" sz="2200">
                <a:solidFill>
                  <a:prstClr val="black"/>
                </a:solidFill>
                <a:latin typeface="Arial MT"/>
                <a:cs typeface="Wingdings"/>
              </a:rPr>
              <a:t> fabrication of </a:t>
            </a:r>
            <a:r>
              <a:rPr lang="en-US" sz="2200">
                <a:solidFill>
                  <a:srgbClr val="00559D"/>
                </a:solidFill>
                <a:latin typeface="Arial MT"/>
                <a:cs typeface="Wingdings"/>
              </a:rPr>
              <a:t>complex-shaped structures</a:t>
            </a:r>
          </a:p>
          <a:p>
            <a:pPr marL="12077" marR="5085">
              <a:spcBef>
                <a:spcPts val="100"/>
              </a:spcBef>
              <a:tabLst>
                <a:tab pos="469733" algn="l"/>
                <a:tab pos="470370" algn="l"/>
              </a:tabLst>
            </a:pPr>
            <a:endParaRPr lang="en-US" sz="2200">
              <a:solidFill>
                <a:srgbClr val="0070C0"/>
              </a:solidFill>
              <a:latin typeface="Arial MT"/>
              <a:cs typeface="Wingdings"/>
            </a:endParaRPr>
          </a:p>
          <a:p>
            <a:pPr marL="354977" marR="5085" indent="-342900">
              <a:spcBef>
                <a:spcPts val="100"/>
              </a:spcBef>
              <a:buFont typeface="Arial" panose="020B0604020202020204" pitchFamily="34" charset="0"/>
              <a:buChar char="•"/>
              <a:tabLst>
                <a:tab pos="469733" algn="l"/>
                <a:tab pos="470370" algn="l"/>
              </a:tabLst>
            </a:pPr>
            <a:r>
              <a:rPr lang="en-US" sz="2200">
                <a:latin typeface="Arial MT"/>
              </a:rPr>
              <a:t>explore the effect of different precursors </a:t>
            </a:r>
            <a:r>
              <a:rPr lang="en-US" sz="2200">
                <a:solidFill>
                  <a:srgbClr val="00559D"/>
                </a:solidFill>
                <a:latin typeface="Arial MT"/>
              </a:rPr>
              <a:t>TEOS</a:t>
            </a:r>
            <a:r>
              <a:rPr lang="en-US" sz="2200">
                <a:latin typeface="Arial MT"/>
              </a:rPr>
              <a:t>, </a:t>
            </a:r>
            <a:r>
              <a:rPr lang="en-US" sz="2200">
                <a:solidFill>
                  <a:srgbClr val="00559D"/>
                </a:solidFill>
                <a:latin typeface="Arial MT"/>
              </a:rPr>
              <a:t>MTES</a:t>
            </a:r>
            <a:r>
              <a:rPr lang="en-US" sz="2200">
                <a:latin typeface="Arial MT"/>
              </a:rPr>
              <a:t> and </a:t>
            </a:r>
            <a:r>
              <a:rPr lang="en-US" sz="2200">
                <a:solidFill>
                  <a:srgbClr val="00559D"/>
                </a:solidFill>
                <a:latin typeface="Arial MT"/>
              </a:rPr>
              <a:t>TMSPM</a:t>
            </a:r>
            <a:r>
              <a:rPr lang="en-US" sz="2200">
                <a:latin typeface="Arial MT"/>
              </a:rPr>
              <a:t> on the final yield of Silicon Carbide</a:t>
            </a:r>
          </a:p>
          <a:p>
            <a:pPr marL="12077" marR="5085">
              <a:spcBef>
                <a:spcPts val="100"/>
              </a:spcBef>
              <a:tabLst>
                <a:tab pos="469733" algn="l"/>
                <a:tab pos="470370" algn="l"/>
              </a:tabLst>
            </a:pPr>
            <a:endParaRPr lang="en-US" sz="2200">
              <a:latin typeface="Arial MT"/>
            </a:endParaRPr>
          </a:p>
          <a:p>
            <a:pPr marL="354977" marR="5085" indent="-342900">
              <a:spcBef>
                <a:spcPts val="100"/>
              </a:spcBef>
              <a:buFont typeface="Arial" panose="020B0604020202020204" pitchFamily="34" charset="0"/>
              <a:buChar char="•"/>
              <a:tabLst>
                <a:tab pos="469733" algn="l"/>
                <a:tab pos="470370" algn="l"/>
              </a:tabLst>
            </a:pPr>
            <a:r>
              <a:rPr lang="en-US" sz="2200">
                <a:latin typeface="Arial MT"/>
              </a:rPr>
              <a:t>explore the effects of the </a:t>
            </a:r>
            <a:r>
              <a:rPr lang="en-US" sz="2200">
                <a:solidFill>
                  <a:srgbClr val="00559D"/>
                </a:solidFill>
                <a:latin typeface="Arial MT"/>
              </a:rPr>
              <a:t>other reagents </a:t>
            </a:r>
            <a:r>
              <a:rPr lang="en-US" sz="2200">
                <a:latin typeface="Arial MT"/>
              </a:rPr>
              <a:t>for the sol gel synthesis, and determination of the right </a:t>
            </a:r>
            <a:r>
              <a:rPr lang="en-US" sz="2200">
                <a:solidFill>
                  <a:srgbClr val="00559D"/>
                </a:solidFill>
                <a:latin typeface="Arial MT"/>
              </a:rPr>
              <a:t>thermal treatment</a:t>
            </a:r>
          </a:p>
          <a:p>
            <a:pPr marL="12077" marR="5085">
              <a:spcBef>
                <a:spcPts val="100"/>
              </a:spcBef>
              <a:tabLst>
                <a:tab pos="469733" algn="l"/>
                <a:tab pos="470370" algn="l"/>
              </a:tabLst>
            </a:pPr>
            <a:endParaRPr lang="en-US" sz="2200">
              <a:latin typeface="Arial MT"/>
            </a:endParaRPr>
          </a:p>
          <a:p>
            <a:pPr marL="354977" marR="5085" indent="-342900">
              <a:spcBef>
                <a:spcPts val="100"/>
              </a:spcBef>
              <a:buFont typeface="Arial" panose="020B0604020202020204" pitchFamily="34" charset="0"/>
              <a:buChar char="•"/>
              <a:tabLst>
                <a:tab pos="469733" algn="l"/>
                <a:tab pos="470370" algn="l"/>
              </a:tabLst>
            </a:pPr>
            <a:r>
              <a:rPr lang="en-US" sz="2200">
                <a:solidFill>
                  <a:srgbClr val="00559D"/>
                </a:solidFill>
                <a:latin typeface="Arial MT"/>
              </a:rPr>
              <a:t>calibration</a:t>
            </a:r>
            <a:r>
              <a:rPr lang="en-US" sz="2200">
                <a:latin typeface="Arial MT"/>
              </a:rPr>
              <a:t> of experimental set-up to carry out the thermal treatment of the samples</a:t>
            </a:r>
            <a:endParaRPr lang="en-US" sz="2200">
              <a:latin typeface="Arial MT"/>
              <a:cs typeface="Wingdings"/>
            </a:endParaRPr>
          </a:p>
        </p:txBody>
      </p:sp>
    </p:spTree>
    <p:extLst>
      <p:ext uri="{BB962C8B-B14F-4D97-AF65-F5344CB8AC3E}">
        <p14:creationId xmlns:p14="http://schemas.microsoft.com/office/powerpoint/2010/main" val="254192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7" descr="Immagine che contiene proiettore, mugnaio&#10;&#10;Descrizione generata automaticamente">
            <a:extLst>
              <a:ext uri="{FF2B5EF4-FFF2-40B4-BE49-F238E27FC236}">
                <a16:creationId xmlns:a16="http://schemas.microsoft.com/office/drawing/2014/main" id="{5F738891-6C6D-C731-3C9E-ACDAFF5D816B}"/>
              </a:ext>
            </a:extLst>
          </p:cNvPr>
          <p:cNvPicPr>
            <a:picLocks noChangeAspect="1"/>
          </p:cNvPicPr>
          <p:nvPr/>
        </p:nvPicPr>
        <p:blipFill rotWithShape="1">
          <a:blip r:embed="rId3"/>
          <a:srcRect l="9458" t="9359" r="15340" b="9879"/>
          <a:stretch/>
        </p:blipFill>
        <p:spPr>
          <a:xfrm>
            <a:off x="4165121" y="0"/>
            <a:ext cx="8026879" cy="5725886"/>
          </a:xfrm>
          <a:prstGeom prst="rect">
            <a:avLst/>
          </a:prstGeom>
          <a:ln>
            <a:noFill/>
          </a:ln>
          <a:effectLst/>
        </p:spPr>
      </p:pic>
      <p:sp>
        <p:nvSpPr>
          <p:cNvPr id="5" name="Rettangolo 4">
            <a:extLst>
              <a:ext uri="{FF2B5EF4-FFF2-40B4-BE49-F238E27FC236}">
                <a16:creationId xmlns:a16="http://schemas.microsoft.com/office/drawing/2014/main" id="{5DD5D692-3D36-39B2-F1CC-DE9F9687C348}"/>
              </a:ext>
            </a:extLst>
          </p:cNvPr>
          <p:cNvSpPr/>
          <p:nvPr/>
        </p:nvSpPr>
        <p:spPr>
          <a:xfrm>
            <a:off x="0" y="0"/>
            <a:ext cx="12192000" cy="5725886"/>
          </a:xfrm>
          <a:prstGeom prst="rect">
            <a:avLst/>
          </a:prstGeom>
          <a:gradFill>
            <a:gsLst>
              <a:gs pos="0">
                <a:schemeClr val="bg2"/>
              </a:gs>
              <a:gs pos="42000">
                <a:schemeClr val="bg2"/>
              </a:gs>
              <a:gs pos="84000">
                <a:schemeClr val="bg2">
                  <a:lumMod val="90000"/>
                  <a:alpha val="0"/>
                </a:schemeClr>
              </a:gs>
              <a:gs pos="100000">
                <a:schemeClr val="bg2">
                  <a:lumMod val="9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p:nvPr>
        </p:nvSpPr>
        <p:spPr/>
        <p:txBody>
          <a:bodyPr rtlCol="0"/>
          <a:lstStyle/>
          <a:p>
            <a:pPr rtl="0"/>
            <a:r>
              <a:rPr lang="en-GB"/>
              <a:t>Thank you</a:t>
            </a:r>
          </a:p>
        </p:txBody>
      </p:sp>
    </p:spTree>
    <p:extLst>
      <p:ext uri="{BB962C8B-B14F-4D97-AF65-F5344CB8AC3E}">
        <p14:creationId xmlns:p14="http://schemas.microsoft.com/office/powerpoint/2010/main" val="31740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37" y="314036"/>
            <a:ext cx="11423072" cy="1097280"/>
          </a:xfrm>
        </p:spPr>
        <p:txBody>
          <a:bodyPr rtlCol="0">
            <a:noAutofit/>
          </a:bodyPr>
          <a:lstStyle/>
          <a:p>
            <a:r>
              <a:rPr lang="en-GB"/>
              <a:t>Targets for Isotope Separation On-Line (ISOL)</a:t>
            </a:r>
            <a:br>
              <a:rPr lang="en-GB"/>
            </a:br>
            <a:endParaRPr lang="en-GB"/>
          </a:p>
        </p:txBody>
      </p:sp>
      <p:sp>
        <p:nvSpPr>
          <p:cNvPr id="7" name="Rectangle 3">
            <a:extLst>
              <a:ext uri="{FF2B5EF4-FFF2-40B4-BE49-F238E27FC236}">
                <a16:creationId xmlns:a16="http://schemas.microsoft.com/office/drawing/2014/main" id="{D49EA82E-39D0-CCA6-9BA9-6DC7E58F7592}"/>
              </a:ext>
            </a:extLst>
          </p:cNvPr>
          <p:cNvSpPr>
            <a:spLocks noChangeArrowheads="1"/>
          </p:cNvSpPr>
          <p:nvPr/>
        </p:nvSpPr>
        <p:spPr bwMode="auto">
          <a:xfrm>
            <a:off x="453737" y="2037760"/>
            <a:ext cx="11163497" cy="3548833"/>
          </a:xfrm>
          <a:prstGeom prst="rect">
            <a:avLst/>
          </a:prstGeom>
          <a:noFill/>
          <a:ln w="9525">
            <a:noFill/>
            <a:miter lim="800000"/>
            <a:headEnd/>
            <a:tailEnd/>
          </a:ln>
          <a:effectLst/>
        </p:spPr>
        <p:txBody>
          <a:bodyPr/>
          <a:lstStyle/>
          <a:p>
            <a:pPr marL="0" lvl="1">
              <a:lnSpc>
                <a:spcPct val="120000"/>
              </a:lnSpc>
              <a:spcBef>
                <a:spcPct val="20000"/>
              </a:spcBef>
              <a:defRPr/>
            </a:pPr>
            <a:r>
              <a:rPr lang="en-GB" sz="2400" b="1">
                <a:solidFill>
                  <a:srgbClr val="00559D"/>
                </a:solidFill>
                <a:latin typeface="Arial" panose="020B0604020202020204" pitchFamily="34" charset="0"/>
                <a:cs typeface="Arial" panose="020B0604020202020204" pitchFamily="34" charset="0"/>
              </a:rPr>
              <a:t>Targets Requirements</a:t>
            </a:r>
          </a:p>
          <a:p>
            <a:pPr marL="619470" marR="350456" lvl="1" indent="-305547">
              <a:spcBef>
                <a:spcPts val="676"/>
              </a:spcBef>
              <a:buFont typeface="Arial" panose="020B0604020202020204" pitchFamily="34" charset="0"/>
              <a:buChar char="•"/>
              <a:tabLst>
                <a:tab pos="619775" algn="l"/>
                <a:tab pos="620200" algn="l"/>
              </a:tabLst>
            </a:pPr>
            <a:r>
              <a:rPr lang="en-GB" sz="2000" spc="-7">
                <a:latin typeface="Arial MT"/>
                <a:cs typeface="Arial MT"/>
              </a:rPr>
              <a:t>high</a:t>
            </a:r>
            <a:r>
              <a:rPr lang="en-GB" sz="2000" spc="7">
                <a:latin typeface="Arial MT"/>
                <a:cs typeface="Arial MT"/>
              </a:rPr>
              <a:t> </a:t>
            </a:r>
            <a:r>
              <a:rPr lang="en-GB" sz="2000" spc="-7">
                <a:solidFill>
                  <a:srgbClr val="00559D"/>
                </a:solidFill>
                <a:latin typeface="Arial MT"/>
                <a:cs typeface="Arial MT"/>
              </a:rPr>
              <a:t>thermomechanical</a:t>
            </a:r>
            <a:r>
              <a:rPr lang="en-GB" sz="2000" spc="10">
                <a:latin typeface="Arial MT"/>
                <a:cs typeface="Arial MT"/>
              </a:rPr>
              <a:t> </a:t>
            </a:r>
            <a:r>
              <a:rPr lang="en-GB" sz="2000" spc="-7">
                <a:latin typeface="Arial MT"/>
                <a:cs typeface="Arial MT"/>
              </a:rPr>
              <a:t>properties to work at very high temperatures</a:t>
            </a:r>
          </a:p>
          <a:p>
            <a:pPr marL="619470" marR="350456" lvl="1" indent="-305547">
              <a:spcBef>
                <a:spcPts val="676"/>
              </a:spcBef>
              <a:buFont typeface="Arial" panose="020B0604020202020204" pitchFamily="34" charset="0"/>
              <a:buChar char="•"/>
              <a:tabLst>
                <a:tab pos="619775" algn="l"/>
                <a:tab pos="620200" algn="l"/>
              </a:tabLst>
            </a:pPr>
            <a:r>
              <a:rPr lang="en-GB" sz="2000" spc="-7">
                <a:latin typeface="Arial MT"/>
                <a:cs typeface="Arial MT"/>
              </a:rPr>
              <a:t>high</a:t>
            </a:r>
            <a:r>
              <a:rPr lang="en-GB" sz="2000" spc="-23">
                <a:latin typeface="Arial MT"/>
                <a:cs typeface="Arial MT"/>
              </a:rPr>
              <a:t> </a:t>
            </a:r>
            <a:r>
              <a:rPr lang="en-GB" sz="2000" spc="-3">
                <a:latin typeface="Arial MT"/>
                <a:cs typeface="Arial MT"/>
              </a:rPr>
              <a:t>ion</a:t>
            </a:r>
            <a:r>
              <a:rPr lang="en-GB" sz="2000" spc="-23">
                <a:latin typeface="Arial MT"/>
                <a:cs typeface="Arial MT"/>
              </a:rPr>
              <a:t> </a:t>
            </a:r>
            <a:r>
              <a:rPr lang="en-GB" sz="2000" spc="-3">
                <a:latin typeface="Arial MT"/>
                <a:cs typeface="Arial MT"/>
              </a:rPr>
              <a:t>emissivity </a:t>
            </a:r>
            <a:r>
              <a:rPr lang="en-GB" sz="2000" spc="-548">
                <a:latin typeface="Arial MT"/>
                <a:cs typeface="Arial MT"/>
              </a:rPr>
              <a:t> </a:t>
            </a:r>
            <a:r>
              <a:rPr lang="en-GB" sz="2000" spc="-3">
                <a:latin typeface="Arial MT"/>
                <a:cs typeface="Arial MT"/>
              </a:rPr>
              <a:t>from </a:t>
            </a:r>
            <a:r>
              <a:rPr lang="en-GB" sz="2000" spc="-7">
                <a:latin typeface="Arial MT"/>
                <a:cs typeface="Arial MT"/>
              </a:rPr>
              <a:t>nuclear</a:t>
            </a:r>
            <a:r>
              <a:rPr lang="en-GB" sz="2000" spc="-3">
                <a:latin typeface="Arial MT"/>
                <a:cs typeface="Arial MT"/>
              </a:rPr>
              <a:t> reactions with the</a:t>
            </a:r>
            <a:r>
              <a:rPr lang="en-GB" sz="2000">
                <a:latin typeface="Arial MT"/>
                <a:cs typeface="Arial MT"/>
              </a:rPr>
              <a:t> </a:t>
            </a:r>
            <a:r>
              <a:rPr lang="en-GB" sz="2000" spc="-3">
                <a:latin typeface="Arial MT"/>
                <a:cs typeface="Arial MT"/>
              </a:rPr>
              <a:t>primary</a:t>
            </a:r>
            <a:r>
              <a:rPr lang="en-GB" sz="2000" spc="-17">
                <a:latin typeface="Arial MT"/>
                <a:cs typeface="Arial MT"/>
              </a:rPr>
              <a:t> </a:t>
            </a:r>
            <a:r>
              <a:rPr lang="en-GB" sz="2000" spc="-3">
                <a:latin typeface="Arial MT"/>
                <a:cs typeface="Arial MT"/>
              </a:rPr>
              <a:t>ion</a:t>
            </a:r>
            <a:r>
              <a:rPr lang="en-GB" sz="2000" spc="-20">
                <a:latin typeface="Arial MT"/>
                <a:cs typeface="Arial MT"/>
              </a:rPr>
              <a:t> </a:t>
            </a:r>
            <a:r>
              <a:rPr lang="en-GB" sz="2000" spc="-7">
                <a:latin typeface="Arial MT"/>
                <a:cs typeface="Arial MT"/>
              </a:rPr>
              <a:t>beam </a:t>
            </a:r>
          </a:p>
          <a:p>
            <a:pPr marL="619470" marR="350456" lvl="1" indent="-305547">
              <a:spcBef>
                <a:spcPts val="676"/>
              </a:spcBef>
              <a:buFont typeface="Arial" panose="020B0604020202020204" pitchFamily="34" charset="0"/>
              <a:buChar char="•"/>
              <a:tabLst>
                <a:tab pos="619775" algn="l"/>
                <a:tab pos="620200" algn="l"/>
              </a:tabLst>
            </a:pPr>
            <a:r>
              <a:rPr lang="en-GB" sz="2000" spc="-7">
                <a:latin typeface="Arial MT"/>
                <a:cs typeface="Arial MT"/>
              </a:rPr>
              <a:t>formation and release of </a:t>
            </a:r>
            <a:r>
              <a:rPr lang="en-GB" sz="2000" spc="-7">
                <a:solidFill>
                  <a:srgbClr val="00559D"/>
                </a:solidFill>
                <a:latin typeface="Arial MT"/>
                <a:cs typeface="Arial MT"/>
              </a:rPr>
              <a:t>radioactive species</a:t>
            </a:r>
          </a:p>
          <a:p>
            <a:pPr marL="619470" marR="350456" lvl="1" indent="-305547">
              <a:spcBef>
                <a:spcPts val="676"/>
              </a:spcBef>
              <a:buFont typeface="Arial" panose="020B0604020202020204" pitchFamily="34" charset="0"/>
              <a:buChar char="•"/>
              <a:tabLst>
                <a:tab pos="619775" algn="l"/>
                <a:tab pos="620200" algn="l"/>
              </a:tabLst>
            </a:pPr>
            <a:r>
              <a:rPr lang="en-GB" sz="2000" spc="-7">
                <a:solidFill>
                  <a:srgbClr val="00559D"/>
                </a:solidFill>
                <a:latin typeface="Arial MT"/>
                <a:cs typeface="Arial MT"/>
              </a:rPr>
              <a:t>porous</a:t>
            </a:r>
            <a:r>
              <a:rPr lang="en-GB" sz="2000" spc="-7">
                <a:latin typeface="Arial MT"/>
                <a:cs typeface="Arial MT"/>
              </a:rPr>
              <a:t> structure with </a:t>
            </a:r>
            <a:r>
              <a:rPr lang="en-GB" sz="2000" spc="-7">
                <a:solidFill>
                  <a:srgbClr val="00559D"/>
                </a:solidFill>
                <a:latin typeface="Arial MT"/>
                <a:cs typeface="Arial MT"/>
              </a:rPr>
              <a:t>tailored architecture </a:t>
            </a:r>
            <a:r>
              <a:rPr lang="en-GB" sz="2000" spc="-7">
                <a:latin typeface="Arial MT"/>
                <a:cs typeface="Arial MT"/>
              </a:rPr>
              <a:t>to enhance the diffusion of radioisotopes</a:t>
            </a:r>
          </a:p>
          <a:p>
            <a:pPr marL="656823" marR="350456" lvl="1" indent="-342900">
              <a:spcBef>
                <a:spcPts val="676"/>
              </a:spcBef>
              <a:buFont typeface="Wingdings" panose="05000000000000000000" pitchFamily="2" charset="2"/>
              <a:buChar char="à"/>
              <a:tabLst>
                <a:tab pos="619775" algn="l"/>
                <a:tab pos="620200" algn="l"/>
              </a:tabLst>
            </a:pPr>
            <a:r>
              <a:rPr lang="en-GB" sz="2000" u="sng" kern="0">
                <a:latin typeface="Arial "/>
                <a:cs typeface="Arial" panose="020B0604020202020204" pitchFamily="34" charset="0"/>
              </a:rPr>
              <a:t>metal carbide/carbon</a:t>
            </a:r>
            <a:r>
              <a:rPr lang="en-GB" sz="2000" kern="0">
                <a:latin typeface="Arial "/>
                <a:cs typeface="Arial" panose="020B0604020202020204" pitchFamily="34" charset="0"/>
              </a:rPr>
              <a:t> nanocomposite as </a:t>
            </a:r>
            <a:r>
              <a:rPr lang="en-GB" sz="2000" kern="0">
                <a:solidFill>
                  <a:srgbClr val="00559D"/>
                </a:solidFill>
                <a:latin typeface="Arial "/>
                <a:cs typeface="Arial" panose="020B0604020202020204" pitchFamily="34" charset="0"/>
              </a:rPr>
              <a:t>target material </a:t>
            </a:r>
            <a:r>
              <a:rPr lang="en-GB" sz="2000" kern="0">
                <a:latin typeface="Arial "/>
                <a:cs typeface="Arial" panose="020B0604020202020204" pitchFamily="34" charset="0"/>
              </a:rPr>
              <a:t>via</a:t>
            </a:r>
            <a:r>
              <a:rPr lang="en-GB" sz="2000" kern="0">
                <a:solidFill>
                  <a:srgbClr val="00559D"/>
                </a:solidFill>
                <a:latin typeface="Arial "/>
                <a:cs typeface="Arial" panose="020B0604020202020204" pitchFamily="34" charset="0"/>
              </a:rPr>
              <a:t> additive manufacturing</a:t>
            </a:r>
          </a:p>
          <a:p>
            <a:pPr marL="656823" marR="350456" lvl="1" indent="-342900">
              <a:spcBef>
                <a:spcPts val="676"/>
              </a:spcBef>
              <a:buFont typeface="Wingdings" panose="05000000000000000000" pitchFamily="2" charset="2"/>
              <a:buChar char="à"/>
              <a:tabLst>
                <a:tab pos="619775" algn="l"/>
                <a:tab pos="620200" algn="l"/>
              </a:tabLst>
            </a:pPr>
            <a:endParaRPr lang="en-GB" sz="2000" kern="0">
              <a:solidFill>
                <a:srgbClr val="00559D"/>
              </a:solidFill>
              <a:latin typeface="Arial "/>
              <a:cs typeface="Arial" panose="020B0604020202020204" pitchFamily="34" charset="0"/>
            </a:endParaRPr>
          </a:p>
          <a:p>
            <a:pPr marL="2028423" marR="350456" lvl="4" indent="-342900">
              <a:spcBef>
                <a:spcPts val="676"/>
              </a:spcBef>
              <a:buFont typeface="Arial" panose="020B0604020202020204" pitchFamily="34" charset="0"/>
              <a:buChar char="•"/>
              <a:tabLst>
                <a:tab pos="619775" algn="l"/>
                <a:tab pos="620200" algn="l"/>
              </a:tabLst>
            </a:pPr>
            <a:r>
              <a:rPr lang="en-GB" sz="2000" kern="0">
                <a:latin typeface="Arial "/>
                <a:cs typeface="Arial" panose="020B0604020202020204" pitchFamily="34" charset="0"/>
              </a:rPr>
              <a:t>Titanium carbide/carbon nanocomposite</a:t>
            </a:r>
          </a:p>
          <a:p>
            <a:pPr marL="2028423" marR="350456" lvl="4" indent="-342900">
              <a:spcBef>
                <a:spcPts val="676"/>
              </a:spcBef>
              <a:buFont typeface="Arial" panose="020B0604020202020204" pitchFamily="34" charset="0"/>
              <a:buChar char="•"/>
              <a:tabLst>
                <a:tab pos="619775" algn="l"/>
                <a:tab pos="620200" algn="l"/>
              </a:tabLst>
            </a:pPr>
            <a:r>
              <a:rPr lang="en-GB" sz="2000" kern="0">
                <a:latin typeface="Arial "/>
                <a:cs typeface="Arial" panose="020B0604020202020204" pitchFamily="34" charset="0"/>
              </a:rPr>
              <a:t>Silicon carbide/carbon nanocomposite</a:t>
            </a:r>
            <a:endParaRPr lang="en-GB" sz="2000">
              <a:latin typeface="Arial MT"/>
              <a:cs typeface="Arial MT"/>
            </a:endParaRPr>
          </a:p>
          <a:p>
            <a:pPr marL="313923" marR="350456" lvl="1">
              <a:spcBef>
                <a:spcPts val="676"/>
              </a:spcBef>
              <a:tabLst>
                <a:tab pos="619775" algn="l"/>
                <a:tab pos="620200" algn="l"/>
              </a:tabLst>
            </a:pPr>
            <a:endParaRPr lang="en-GB" sz="2000" spc="-7">
              <a:latin typeface="Arial MT"/>
              <a:cs typeface="Arial MT"/>
            </a:endParaRPr>
          </a:p>
          <a:p>
            <a:pPr marL="0" lvl="1">
              <a:lnSpc>
                <a:spcPct val="120000"/>
              </a:lnSpc>
              <a:spcBef>
                <a:spcPct val="20000"/>
              </a:spcBef>
              <a:defRPr/>
            </a:pPr>
            <a:endParaRPr lang="en-GB" sz="2400">
              <a:solidFill>
                <a:srgbClr val="00559D"/>
              </a:solidFill>
              <a:latin typeface="Arial" panose="020B0604020202020204" pitchFamily="34" charset="0"/>
              <a:cs typeface="Arial" panose="020B0604020202020204" pitchFamily="34" charset="0"/>
            </a:endParaRPr>
          </a:p>
        </p:txBody>
      </p:sp>
      <p:sp>
        <p:nvSpPr>
          <p:cNvPr id="3" name="Segnaposto numero diapositiva 2">
            <a:extLst>
              <a:ext uri="{FF2B5EF4-FFF2-40B4-BE49-F238E27FC236}">
                <a16:creationId xmlns:a16="http://schemas.microsoft.com/office/drawing/2014/main" id="{C927A71D-FDF6-C0B8-75A2-67367E7A77AE}"/>
              </a:ext>
            </a:extLst>
          </p:cNvPr>
          <p:cNvSpPr>
            <a:spLocks noGrp="1"/>
          </p:cNvSpPr>
          <p:nvPr>
            <p:ph type="sldNum" sz="quarter" idx="12"/>
          </p:nvPr>
        </p:nvSpPr>
        <p:spPr/>
        <p:txBody>
          <a:bodyPr/>
          <a:lstStyle/>
          <a:p>
            <a:fld id="{5F4C9F40-B079-4B71-A627-7266DFEA7F03}" type="slidenum">
              <a:rPr lang="en-GB" smtClean="0"/>
              <a:pPr/>
              <a:t>2</a:t>
            </a:fld>
            <a:endParaRPr lang="it-IT"/>
          </a:p>
        </p:txBody>
      </p:sp>
    </p:spTree>
    <p:extLst>
      <p:ext uri="{BB962C8B-B14F-4D97-AF65-F5344CB8AC3E}">
        <p14:creationId xmlns:p14="http://schemas.microsoft.com/office/powerpoint/2010/main" val="321219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37" y="314036"/>
            <a:ext cx="11423072" cy="1097280"/>
          </a:xfrm>
        </p:spPr>
        <p:txBody>
          <a:bodyPr rtlCol="0">
            <a:noAutofit/>
          </a:bodyPr>
          <a:lstStyle/>
          <a:p>
            <a:r>
              <a:rPr lang="en-GB"/>
              <a:t>Targets for Isotope Separation On-Line (ISOL)</a:t>
            </a:r>
            <a:br>
              <a:rPr lang="en-GB"/>
            </a:br>
            <a:endParaRPr lang="en-GB"/>
          </a:p>
        </p:txBody>
      </p:sp>
      <p:pic>
        <p:nvPicPr>
          <p:cNvPr id="16" name="Immagine 15" descr="Immagine che contiene testo, schermata, design&#10;&#10;Descrizione generata automaticamente">
            <a:extLst>
              <a:ext uri="{FF2B5EF4-FFF2-40B4-BE49-F238E27FC236}">
                <a16:creationId xmlns:a16="http://schemas.microsoft.com/office/drawing/2014/main" id="{E027CD1E-BBB0-CC64-3A7B-1F0671CF0B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664" b="14888"/>
          <a:stretch/>
        </p:blipFill>
        <p:spPr>
          <a:xfrm>
            <a:off x="742225" y="1576805"/>
            <a:ext cx="10784272" cy="3012611"/>
          </a:xfrm>
          <a:prstGeom prst="rect">
            <a:avLst/>
          </a:prstGeom>
        </p:spPr>
      </p:pic>
      <p:sp>
        <p:nvSpPr>
          <p:cNvPr id="5" name="object 6">
            <a:extLst>
              <a:ext uri="{FF2B5EF4-FFF2-40B4-BE49-F238E27FC236}">
                <a16:creationId xmlns:a16="http://schemas.microsoft.com/office/drawing/2014/main" id="{700F3A56-8203-BB96-35DA-E51F983D9CF1}"/>
              </a:ext>
            </a:extLst>
          </p:cNvPr>
          <p:cNvSpPr txBox="1">
            <a:spLocks/>
          </p:cNvSpPr>
          <p:nvPr/>
        </p:nvSpPr>
        <p:spPr>
          <a:xfrm>
            <a:off x="528343" y="4422301"/>
            <a:ext cx="10393492" cy="2227135"/>
          </a:xfrm>
          <a:prstGeom prst="rect">
            <a:avLst/>
          </a:prstGeom>
        </p:spPr>
        <p:txBody>
          <a:bodyPr vert="horz" wrap="square" lIns="0" tIns="8496" rIns="0" bIns="0" rtlCol="0">
            <a:spAutoFit/>
          </a:bodyPr>
          <a:lstStyle>
            <a:lvl1pPr marL="363547" indent="-363547" algn="l" defTabSz="449274" rtl="0" eaLnBrk="0" fontAlgn="base" hangingPunct="0">
              <a:lnSpc>
                <a:spcPct val="82000"/>
              </a:lnSpc>
              <a:spcBef>
                <a:spcPts val="850"/>
              </a:spcBef>
              <a:spcAft>
                <a:spcPct val="0"/>
              </a:spcAft>
              <a:buClr>
                <a:srgbClr val="000000"/>
              </a:buClr>
              <a:buSzPct val="100000"/>
              <a:buFont typeface="Times New Roman" pitchFamily="18" charset="0"/>
              <a:buChar char="•"/>
              <a:defRPr sz="3400">
                <a:solidFill>
                  <a:srgbClr val="000000"/>
                </a:solidFill>
                <a:latin typeface="+mn-lt"/>
                <a:ea typeface="Lucida Sans Unicode" charset="0"/>
                <a:cs typeface="+mn-cs"/>
              </a:defRPr>
            </a:lvl1pPr>
            <a:lvl2pPr marL="793770" indent="-301633" algn="l" defTabSz="449274" rtl="0" eaLnBrk="0" fontAlgn="base" hangingPunct="0">
              <a:lnSpc>
                <a:spcPct val="82000"/>
              </a:lnSpc>
              <a:spcBef>
                <a:spcPts val="750"/>
              </a:spcBef>
              <a:spcAft>
                <a:spcPct val="0"/>
              </a:spcAft>
              <a:buClr>
                <a:srgbClr val="000000"/>
              </a:buClr>
              <a:buSzPct val="100000"/>
              <a:buFont typeface="Times New Roman" pitchFamily="18" charset="0"/>
              <a:buChar char="–"/>
              <a:defRPr sz="3000">
                <a:solidFill>
                  <a:srgbClr val="000000"/>
                </a:solidFill>
                <a:latin typeface="+mn-lt"/>
                <a:ea typeface="Lucida Sans Unicode" charset="0"/>
                <a:cs typeface="+mn-cs"/>
              </a:defRPr>
            </a:lvl2pPr>
            <a:lvl3pPr marL="1223994" indent="-239719" algn="l" defTabSz="449274" rtl="0" eaLnBrk="0" fontAlgn="base" hangingPunct="0">
              <a:lnSpc>
                <a:spcPct val="82000"/>
              </a:lnSpc>
              <a:spcBef>
                <a:spcPts val="650"/>
              </a:spcBef>
              <a:spcAft>
                <a:spcPct val="0"/>
              </a:spcAft>
              <a:buClr>
                <a:srgbClr val="000000"/>
              </a:buClr>
              <a:buSzPct val="100000"/>
              <a:buFont typeface="Times New Roman" pitchFamily="18" charset="0"/>
              <a:buChar char="•"/>
              <a:defRPr sz="2600">
                <a:solidFill>
                  <a:srgbClr val="000000"/>
                </a:solidFill>
                <a:latin typeface="+mn-lt"/>
                <a:ea typeface="Lucida Sans Unicode" charset="0"/>
                <a:cs typeface="+mn-cs"/>
              </a:defRPr>
            </a:lvl3pPr>
            <a:lvl4pPr marL="1716131" indent="-239719" algn="l" defTabSz="449274" rtl="0" eaLnBrk="0" fontAlgn="base" hangingPunct="0">
              <a:lnSpc>
                <a:spcPct val="82000"/>
              </a:lnSpc>
              <a:spcBef>
                <a:spcPts val="550"/>
              </a:spcBef>
              <a:spcAft>
                <a:spcPct val="0"/>
              </a:spcAft>
              <a:buClr>
                <a:srgbClr val="000000"/>
              </a:buClr>
              <a:buSzPct val="100000"/>
              <a:buFont typeface="Times New Roman" pitchFamily="18" charset="0"/>
              <a:buChar char="–"/>
              <a:defRPr sz="2200">
                <a:solidFill>
                  <a:srgbClr val="000000"/>
                </a:solidFill>
                <a:latin typeface="+mn-lt"/>
                <a:ea typeface="Lucida Sans Unicode" charset="0"/>
                <a:cs typeface="+mn-cs"/>
              </a:defRPr>
            </a:lvl4pPr>
            <a:lvl5pPr marL="2208269" indent="-239719" algn="l" defTabSz="449274" rtl="0" eaLnBrk="0" fontAlgn="base" hangingPunct="0">
              <a:lnSpc>
                <a:spcPct val="82000"/>
              </a:lnSpc>
              <a:spcBef>
                <a:spcPts val="550"/>
              </a:spcBef>
              <a:spcAft>
                <a:spcPct val="0"/>
              </a:spcAft>
              <a:buClr>
                <a:srgbClr val="000000"/>
              </a:buClr>
              <a:buSzPct val="100000"/>
              <a:buFont typeface="Times New Roman" pitchFamily="18" charset="0"/>
              <a:buChar char="•"/>
              <a:defRPr sz="2200">
                <a:solidFill>
                  <a:srgbClr val="000000"/>
                </a:solidFill>
                <a:latin typeface="+mn-lt"/>
                <a:ea typeface="Lucida Sans Unicode" charset="0"/>
                <a:cs typeface="+mn-cs"/>
              </a:defRPr>
            </a:lvl5pPr>
            <a:lvl6pPr marL="2665479" indent="-239719" algn="l" defTabSz="449274" rtl="0" eaLnBrk="0" fontAlgn="base" hangingPunct="0">
              <a:lnSpc>
                <a:spcPct val="82000"/>
              </a:lnSpc>
              <a:spcBef>
                <a:spcPts val="550"/>
              </a:spcBef>
              <a:spcAft>
                <a:spcPct val="0"/>
              </a:spcAft>
              <a:buClr>
                <a:srgbClr val="000000"/>
              </a:buClr>
              <a:buSzPct val="100000"/>
              <a:buFont typeface="Times New Roman" pitchFamily="16" charset="0"/>
              <a:buChar char="•"/>
              <a:defRPr sz="2200">
                <a:solidFill>
                  <a:srgbClr val="000000"/>
                </a:solidFill>
                <a:latin typeface="+mn-lt"/>
                <a:cs typeface="+mn-cs"/>
              </a:defRPr>
            </a:lvl6pPr>
            <a:lvl7pPr marL="3122691" indent="-239719" algn="l" defTabSz="449274" rtl="0" eaLnBrk="0" fontAlgn="base" hangingPunct="0">
              <a:lnSpc>
                <a:spcPct val="82000"/>
              </a:lnSpc>
              <a:spcBef>
                <a:spcPts val="550"/>
              </a:spcBef>
              <a:spcAft>
                <a:spcPct val="0"/>
              </a:spcAft>
              <a:buClr>
                <a:srgbClr val="000000"/>
              </a:buClr>
              <a:buSzPct val="100000"/>
              <a:buFont typeface="Times New Roman" pitchFamily="16" charset="0"/>
              <a:buChar char="•"/>
              <a:defRPr sz="2200">
                <a:solidFill>
                  <a:srgbClr val="000000"/>
                </a:solidFill>
                <a:latin typeface="+mn-lt"/>
                <a:cs typeface="+mn-cs"/>
              </a:defRPr>
            </a:lvl7pPr>
            <a:lvl8pPr marL="3579903" indent="-239719" algn="l" defTabSz="449274" rtl="0" eaLnBrk="0" fontAlgn="base" hangingPunct="0">
              <a:lnSpc>
                <a:spcPct val="82000"/>
              </a:lnSpc>
              <a:spcBef>
                <a:spcPts val="550"/>
              </a:spcBef>
              <a:spcAft>
                <a:spcPct val="0"/>
              </a:spcAft>
              <a:buClr>
                <a:srgbClr val="000000"/>
              </a:buClr>
              <a:buSzPct val="100000"/>
              <a:buFont typeface="Times New Roman" pitchFamily="16" charset="0"/>
              <a:buChar char="•"/>
              <a:defRPr sz="2200">
                <a:solidFill>
                  <a:srgbClr val="000000"/>
                </a:solidFill>
                <a:latin typeface="+mn-lt"/>
                <a:cs typeface="+mn-cs"/>
              </a:defRPr>
            </a:lvl8pPr>
            <a:lvl9pPr marL="4037114" indent="-239719" algn="l" defTabSz="449274" rtl="0" eaLnBrk="0" fontAlgn="base" hangingPunct="0">
              <a:lnSpc>
                <a:spcPct val="82000"/>
              </a:lnSpc>
              <a:spcBef>
                <a:spcPts val="550"/>
              </a:spcBef>
              <a:spcAft>
                <a:spcPct val="0"/>
              </a:spcAft>
              <a:buClr>
                <a:srgbClr val="000000"/>
              </a:buClr>
              <a:buSzPct val="100000"/>
              <a:buFont typeface="Times New Roman" pitchFamily="16" charset="0"/>
              <a:buChar char="•"/>
              <a:defRPr sz="2200">
                <a:solidFill>
                  <a:srgbClr val="000000"/>
                </a:solidFill>
                <a:latin typeface="+mn-lt"/>
                <a:cs typeface="+mn-cs"/>
              </a:defRPr>
            </a:lvl9pPr>
          </a:lstStyle>
          <a:p>
            <a:pPr marL="8071" marR="115968" indent="0" algn="just">
              <a:lnSpc>
                <a:spcPct val="100000"/>
              </a:lnSpc>
              <a:spcBef>
                <a:spcPts val="67"/>
              </a:spcBef>
              <a:buNone/>
              <a:tabLst>
                <a:tab pos="314348" algn="l"/>
              </a:tabLst>
            </a:pPr>
            <a:r>
              <a:rPr lang="en-US" sz="2000" b="1" kern="0" spc="-7">
                <a:solidFill>
                  <a:srgbClr val="00559D"/>
                </a:solidFill>
                <a:latin typeface="Arial "/>
              </a:rPr>
              <a:t>Sol-gel</a:t>
            </a:r>
            <a:r>
              <a:rPr lang="en-US" sz="2000" b="1" kern="0" spc="-7">
                <a:latin typeface="Arial "/>
              </a:rPr>
              <a:t> formulations:</a:t>
            </a:r>
          </a:p>
          <a:p>
            <a:pPr marL="313923" marR="115968" indent="-305852" algn="just">
              <a:lnSpc>
                <a:spcPct val="100000"/>
              </a:lnSpc>
              <a:spcBef>
                <a:spcPts val="67"/>
              </a:spcBef>
              <a:tabLst>
                <a:tab pos="314348" algn="l"/>
              </a:tabLst>
            </a:pPr>
            <a:r>
              <a:rPr lang="en-US" sz="2000" kern="0" spc="-7">
                <a:latin typeface="Arial "/>
              </a:rPr>
              <a:t>chemical versatility</a:t>
            </a:r>
          </a:p>
          <a:p>
            <a:pPr marL="314348" indent="-305852">
              <a:lnSpc>
                <a:spcPct val="100000"/>
              </a:lnSpc>
              <a:spcBef>
                <a:spcPts val="672"/>
              </a:spcBef>
              <a:tabLst>
                <a:tab pos="313923" algn="l"/>
                <a:tab pos="314348" algn="l"/>
              </a:tabLst>
            </a:pPr>
            <a:r>
              <a:rPr lang="en-US" sz="2000" kern="0" spc="-7">
                <a:latin typeface="Arial "/>
              </a:rPr>
              <a:t>material design by assembling </a:t>
            </a:r>
          </a:p>
          <a:p>
            <a:pPr marL="8496" indent="0">
              <a:lnSpc>
                <a:spcPct val="100000"/>
              </a:lnSpc>
              <a:spcBef>
                <a:spcPts val="672"/>
              </a:spcBef>
              <a:buNone/>
              <a:tabLst>
                <a:tab pos="313923" algn="l"/>
                <a:tab pos="314348" algn="l"/>
              </a:tabLst>
            </a:pPr>
            <a:r>
              <a:rPr lang="en-US" sz="2000" kern="0" spc="-7">
                <a:solidFill>
                  <a:srgbClr val="00559D"/>
                </a:solidFill>
                <a:latin typeface="Arial "/>
              </a:rPr>
              <a:t>    molecular building blocks</a:t>
            </a:r>
          </a:p>
          <a:p>
            <a:pPr marL="314348" indent="-305852">
              <a:lnSpc>
                <a:spcPct val="100000"/>
              </a:lnSpc>
              <a:spcBef>
                <a:spcPts val="672"/>
              </a:spcBef>
              <a:tabLst>
                <a:tab pos="313923" algn="l"/>
                <a:tab pos="314348" algn="l"/>
              </a:tabLst>
            </a:pPr>
            <a:r>
              <a:rPr lang="en-US" sz="2000" kern="0" spc="-7">
                <a:solidFill>
                  <a:srgbClr val="00559D"/>
                </a:solidFill>
                <a:latin typeface="Arial "/>
              </a:rPr>
              <a:t>fine tuning </a:t>
            </a:r>
            <a:r>
              <a:rPr lang="en-US" sz="2000" kern="0" spc="-7">
                <a:latin typeface="Arial "/>
              </a:rPr>
              <a:t>of the material properties</a:t>
            </a:r>
          </a:p>
          <a:p>
            <a:pPr marL="313923" marR="3398" indent="-305852" algn="just">
              <a:lnSpc>
                <a:spcPct val="100000"/>
              </a:lnSpc>
              <a:spcBef>
                <a:spcPts val="672"/>
              </a:spcBef>
              <a:tabLst>
                <a:tab pos="314348" algn="l"/>
              </a:tabLst>
            </a:pPr>
            <a:endParaRPr lang="en-US" sz="2000" kern="0" spc="-7">
              <a:solidFill>
                <a:srgbClr val="B3061B"/>
              </a:solidFill>
              <a:latin typeface="Arial "/>
            </a:endParaRPr>
          </a:p>
        </p:txBody>
      </p:sp>
      <p:sp>
        <p:nvSpPr>
          <p:cNvPr id="18" name="CasellaDiTesto 17">
            <a:extLst>
              <a:ext uri="{FF2B5EF4-FFF2-40B4-BE49-F238E27FC236}">
                <a16:creationId xmlns:a16="http://schemas.microsoft.com/office/drawing/2014/main" id="{02A3C838-61C4-F0EA-F506-700DB7753793}"/>
              </a:ext>
            </a:extLst>
          </p:cNvPr>
          <p:cNvSpPr txBox="1"/>
          <p:nvPr/>
        </p:nvSpPr>
        <p:spPr>
          <a:xfrm>
            <a:off x="5759039" y="4992572"/>
            <a:ext cx="6117770" cy="1656864"/>
          </a:xfrm>
          <a:prstGeom prst="rect">
            <a:avLst/>
          </a:prstGeom>
          <a:noFill/>
        </p:spPr>
        <p:txBody>
          <a:bodyPr wrap="square">
            <a:spAutoFit/>
          </a:bodyPr>
          <a:lstStyle/>
          <a:p>
            <a:pPr marL="314348" indent="-305852">
              <a:lnSpc>
                <a:spcPct val="100000"/>
              </a:lnSpc>
              <a:spcBef>
                <a:spcPts val="672"/>
              </a:spcBef>
              <a:buFont typeface="Arial" panose="020B0604020202020204" pitchFamily="34" charset="0"/>
              <a:buChar char="•"/>
              <a:tabLst>
                <a:tab pos="313923" algn="l"/>
                <a:tab pos="314348" algn="l"/>
              </a:tabLst>
            </a:pPr>
            <a:r>
              <a:rPr lang="en-US" sz="1800" kern="0" spc="-7">
                <a:solidFill>
                  <a:srgbClr val="00559D"/>
                </a:solidFill>
                <a:latin typeface="Arial "/>
              </a:rPr>
              <a:t>high homogeneity </a:t>
            </a:r>
            <a:r>
              <a:rPr lang="en-US" sz="1800" kern="0" spc="-7">
                <a:latin typeface="Arial "/>
              </a:rPr>
              <a:t>of the final product</a:t>
            </a:r>
          </a:p>
          <a:p>
            <a:pPr marL="313923" marR="3398" indent="-305852">
              <a:lnSpc>
                <a:spcPct val="100000"/>
              </a:lnSpc>
              <a:spcBef>
                <a:spcPts val="672"/>
              </a:spcBef>
              <a:buFont typeface="Arial" panose="020B0604020202020204" pitchFamily="34" charset="0"/>
              <a:buChar char="•"/>
              <a:tabLst>
                <a:tab pos="313923" algn="l"/>
                <a:tab pos="314348" algn="l"/>
              </a:tabLst>
            </a:pPr>
            <a:r>
              <a:rPr lang="en-US" sz="1800" kern="0" spc="-3">
                <a:latin typeface="Arial "/>
              </a:rPr>
              <a:t>mild synthesis conditions </a:t>
            </a:r>
            <a:r>
              <a:rPr lang="en-US" sz="1800" kern="0">
                <a:latin typeface="Wingdings" panose="05000000000000000000" pitchFamily="2" charset="2"/>
                <a:cs typeface="Arial" panose="020B0604020202020204" pitchFamily="34" charset="0"/>
              </a:rPr>
              <a:t>à</a:t>
            </a:r>
            <a:r>
              <a:rPr lang="en-US" sz="1800" kern="0">
                <a:latin typeface="Arial "/>
                <a:cs typeface="Arial" panose="020B0604020202020204" pitchFamily="34" charset="0"/>
              </a:rPr>
              <a:t> introduction of </a:t>
            </a:r>
            <a:r>
              <a:rPr lang="en-US" sz="1800" kern="0" spc="-3">
                <a:solidFill>
                  <a:srgbClr val="00559D"/>
                </a:solidFill>
                <a:latin typeface="Arial "/>
              </a:rPr>
              <a:t>organic </a:t>
            </a:r>
            <a:r>
              <a:rPr lang="en-US" sz="1800" kern="0" spc="-3" err="1">
                <a:solidFill>
                  <a:srgbClr val="00559D"/>
                </a:solidFill>
                <a:latin typeface="Arial "/>
              </a:rPr>
              <a:t>moieities</a:t>
            </a:r>
            <a:r>
              <a:rPr lang="en-US" sz="1800" kern="0" spc="-3">
                <a:solidFill>
                  <a:srgbClr val="B3061B"/>
                </a:solidFill>
                <a:latin typeface="Arial "/>
              </a:rPr>
              <a:t> </a:t>
            </a:r>
            <a:r>
              <a:rPr lang="en-US" sz="1800" kern="0" spc="-3">
                <a:solidFill>
                  <a:schemeClr val="tx1"/>
                </a:solidFill>
                <a:latin typeface="Arial "/>
              </a:rPr>
              <a:t>(i.e. photocurable functionalities for printing via digital light processing)</a:t>
            </a:r>
          </a:p>
          <a:p>
            <a:pPr marL="313923" marR="3398" indent="-305852" algn="just">
              <a:lnSpc>
                <a:spcPct val="100000"/>
              </a:lnSpc>
              <a:spcBef>
                <a:spcPts val="672"/>
              </a:spcBef>
              <a:tabLst>
                <a:tab pos="314348" algn="l"/>
              </a:tabLst>
            </a:pPr>
            <a:endParaRPr lang="en-US" sz="1800" kern="0" spc="-3">
              <a:solidFill>
                <a:schemeClr val="tx1"/>
              </a:solidFill>
              <a:latin typeface="Arial "/>
            </a:endParaRPr>
          </a:p>
        </p:txBody>
      </p:sp>
      <p:sp>
        <p:nvSpPr>
          <p:cNvPr id="3" name="Segnaposto numero diapositiva 2">
            <a:extLst>
              <a:ext uri="{FF2B5EF4-FFF2-40B4-BE49-F238E27FC236}">
                <a16:creationId xmlns:a16="http://schemas.microsoft.com/office/drawing/2014/main" id="{3497CF5E-78AC-3CAF-0598-E3587D8C17E1}"/>
              </a:ext>
            </a:extLst>
          </p:cNvPr>
          <p:cNvSpPr>
            <a:spLocks noGrp="1"/>
          </p:cNvSpPr>
          <p:nvPr>
            <p:ph type="sldNum" sz="quarter" idx="12"/>
          </p:nvPr>
        </p:nvSpPr>
        <p:spPr/>
        <p:txBody>
          <a:bodyPr/>
          <a:lstStyle/>
          <a:p>
            <a:fld id="{5F4C9F40-B079-4B71-A627-7266DFEA7F03}" type="slidenum">
              <a:rPr lang="en-GB" smtClean="0"/>
              <a:pPr/>
              <a:t>3</a:t>
            </a:fld>
            <a:endParaRPr lang="it-IT"/>
          </a:p>
        </p:txBody>
      </p:sp>
    </p:spTree>
    <p:extLst>
      <p:ext uri="{BB962C8B-B14F-4D97-AF65-F5344CB8AC3E}">
        <p14:creationId xmlns:p14="http://schemas.microsoft.com/office/powerpoint/2010/main" val="339977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37" y="314036"/>
            <a:ext cx="11423072" cy="1097280"/>
          </a:xfrm>
        </p:spPr>
        <p:txBody>
          <a:bodyPr rtlCol="0">
            <a:noAutofit/>
          </a:bodyPr>
          <a:lstStyle/>
          <a:p>
            <a:r>
              <a:rPr lang="en-GB"/>
              <a:t>Additive manufacturing of TiC/C nanocomposites</a:t>
            </a:r>
            <a:br>
              <a:rPr lang="en-GB"/>
            </a:br>
            <a:endParaRPr lang="en-GB"/>
          </a:p>
        </p:txBody>
      </p:sp>
      <p:sp>
        <p:nvSpPr>
          <p:cNvPr id="5" name="object 6">
            <a:extLst>
              <a:ext uri="{FF2B5EF4-FFF2-40B4-BE49-F238E27FC236}">
                <a16:creationId xmlns:a16="http://schemas.microsoft.com/office/drawing/2014/main" id="{08C766E7-D556-C220-5A37-568D53D22270}"/>
              </a:ext>
            </a:extLst>
          </p:cNvPr>
          <p:cNvSpPr txBox="1">
            <a:spLocks/>
          </p:cNvSpPr>
          <p:nvPr/>
        </p:nvSpPr>
        <p:spPr>
          <a:xfrm>
            <a:off x="6339140" y="3321443"/>
            <a:ext cx="5589677" cy="2355375"/>
          </a:xfrm>
          <a:prstGeom prst="rect">
            <a:avLst/>
          </a:prstGeom>
        </p:spPr>
        <p:txBody>
          <a:bodyPr vert="horz" wrap="square" lIns="0" tIns="8496" rIns="0" bIns="0" rtlCol="0">
            <a:spAutoFit/>
          </a:bodyPr>
          <a:lstStyle>
            <a:lvl1pPr marL="363547" indent="-363547" algn="l" defTabSz="449274" rtl="0" eaLnBrk="0" fontAlgn="base" hangingPunct="0">
              <a:lnSpc>
                <a:spcPct val="82000"/>
              </a:lnSpc>
              <a:spcBef>
                <a:spcPts val="850"/>
              </a:spcBef>
              <a:spcAft>
                <a:spcPct val="0"/>
              </a:spcAft>
              <a:buClr>
                <a:srgbClr val="000000"/>
              </a:buClr>
              <a:buSzPct val="100000"/>
              <a:buFont typeface="Times New Roman" pitchFamily="18" charset="0"/>
              <a:buChar char="•"/>
              <a:defRPr sz="3400">
                <a:solidFill>
                  <a:srgbClr val="000000"/>
                </a:solidFill>
                <a:latin typeface="+mn-lt"/>
                <a:ea typeface="Lucida Sans Unicode" charset="0"/>
                <a:cs typeface="+mn-cs"/>
              </a:defRPr>
            </a:lvl1pPr>
            <a:lvl2pPr marL="793770" indent="-301633" algn="l" defTabSz="449274" rtl="0" eaLnBrk="0" fontAlgn="base" hangingPunct="0">
              <a:lnSpc>
                <a:spcPct val="82000"/>
              </a:lnSpc>
              <a:spcBef>
                <a:spcPts val="750"/>
              </a:spcBef>
              <a:spcAft>
                <a:spcPct val="0"/>
              </a:spcAft>
              <a:buClr>
                <a:srgbClr val="000000"/>
              </a:buClr>
              <a:buSzPct val="100000"/>
              <a:buFont typeface="Times New Roman" pitchFamily="18" charset="0"/>
              <a:buChar char="–"/>
              <a:defRPr sz="3000">
                <a:solidFill>
                  <a:srgbClr val="000000"/>
                </a:solidFill>
                <a:latin typeface="+mn-lt"/>
                <a:ea typeface="Lucida Sans Unicode" charset="0"/>
                <a:cs typeface="+mn-cs"/>
              </a:defRPr>
            </a:lvl2pPr>
            <a:lvl3pPr marL="1223994" indent="-239719" algn="l" defTabSz="449274" rtl="0" eaLnBrk="0" fontAlgn="base" hangingPunct="0">
              <a:lnSpc>
                <a:spcPct val="82000"/>
              </a:lnSpc>
              <a:spcBef>
                <a:spcPts val="650"/>
              </a:spcBef>
              <a:spcAft>
                <a:spcPct val="0"/>
              </a:spcAft>
              <a:buClr>
                <a:srgbClr val="000000"/>
              </a:buClr>
              <a:buSzPct val="100000"/>
              <a:buFont typeface="Times New Roman" pitchFamily="18" charset="0"/>
              <a:buChar char="•"/>
              <a:defRPr sz="2600">
                <a:solidFill>
                  <a:srgbClr val="000000"/>
                </a:solidFill>
                <a:latin typeface="+mn-lt"/>
                <a:ea typeface="Lucida Sans Unicode" charset="0"/>
                <a:cs typeface="+mn-cs"/>
              </a:defRPr>
            </a:lvl3pPr>
            <a:lvl4pPr marL="1716131" indent="-239719" algn="l" defTabSz="449274" rtl="0" eaLnBrk="0" fontAlgn="base" hangingPunct="0">
              <a:lnSpc>
                <a:spcPct val="82000"/>
              </a:lnSpc>
              <a:spcBef>
                <a:spcPts val="550"/>
              </a:spcBef>
              <a:spcAft>
                <a:spcPct val="0"/>
              </a:spcAft>
              <a:buClr>
                <a:srgbClr val="000000"/>
              </a:buClr>
              <a:buSzPct val="100000"/>
              <a:buFont typeface="Times New Roman" pitchFamily="18" charset="0"/>
              <a:buChar char="–"/>
              <a:defRPr sz="2200">
                <a:solidFill>
                  <a:srgbClr val="000000"/>
                </a:solidFill>
                <a:latin typeface="+mn-lt"/>
                <a:ea typeface="Lucida Sans Unicode" charset="0"/>
                <a:cs typeface="+mn-cs"/>
              </a:defRPr>
            </a:lvl4pPr>
            <a:lvl5pPr marL="2208269" indent="-239719" algn="l" defTabSz="449274" rtl="0" eaLnBrk="0" fontAlgn="base" hangingPunct="0">
              <a:lnSpc>
                <a:spcPct val="82000"/>
              </a:lnSpc>
              <a:spcBef>
                <a:spcPts val="550"/>
              </a:spcBef>
              <a:spcAft>
                <a:spcPct val="0"/>
              </a:spcAft>
              <a:buClr>
                <a:srgbClr val="000000"/>
              </a:buClr>
              <a:buSzPct val="100000"/>
              <a:buFont typeface="Times New Roman" pitchFamily="18" charset="0"/>
              <a:buChar char="•"/>
              <a:defRPr sz="2200">
                <a:solidFill>
                  <a:srgbClr val="000000"/>
                </a:solidFill>
                <a:latin typeface="+mn-lt"/>
                <a:ea typeface="Lucida Sans Unicode" charset="0"/>
                <a:cs typeface="+mn-cs"/>
              </a:defRPr>
            </a:lvl5pPr>
            <a:lvl6pPr marL="2665479" indent="-239719" algn="l" defTabSz="449274" rtl="0" eaLnBrk="0" fontAlgn="base" hangingPunct="0">
              <a:lnSpc>
                <a:spcPct val="82000"/>
              </a:lnSpc>
              <a:spcBef>
                <a:spcPts val="550"/>
              </a:spcBef>
              <a:spcAft>
                <a:spcPct val="0"/>
              </a:spcAft>
              <a:buClr>
                <a:srgbClr val="000000"/>
              </a:buClr>
              <a:buSzPct val="100000"/>
              <a:buFont typeface="Times New Roman" pitchFamily="16" charset="0"/>
              <a:buChar char="•"/>
              <a:defRPr sz="2200">
                <a:solidFill>
                  <a:srgbClr val="000000"/>
                </a:solidFill>
                <a:latin typeface="+mn-lt"/>
                <a:cs typeface="+mn-cs"/>
              </a:defRPr>
            </a:lvl6pPr>
            <a:lvl7pPr marL="3122691" indent="-239719" algn="l" defTabSz="449274" rtl="0" eaLnBrk="0" fontAlgn="base" hangingPunct="0">
              <a:lnSpc>
                <a:spcPct val="82000"/>
              </a:lnSpc>
              <a:spcBef>
                <a:spcPts val="550"/>
              </a:spcBef>
              <a:spcAft>
                <a:spcPct val="0"/>
              </a:spcAft>
              <a:buClr>
                <a:srgbClr val="000000"/>
              </a:buClr>
              <a:buSzPct val="100000"/>
              <a:buFont typeface="Times New Roman" pitchFamily="16" charset="0"/>
              <a:buChar char="•"/>
              <a:defRPr sz="2200">
                <a:solidFill>
                  <a:srgbClr val="000000"/>
                </a:solidFill>
                <a:latin typeface="+mn-lt"/>
                <a:cs typeface="+mn-cs"/>
              </a:defRPr>
            </a:lvl7pPr>
            <a:lvl8pPr marL="3579903" indent="-239719" algn="l" defTabSz="449274" rtl="0" eaLnBrk="0" fontAlgn="base" hangingPunct="0">
              <a:lnSpc>
                <a:spcPct val="82000"/>
              </a:lnSpc>
              <a:spcBef>
                <a:spcPts val="550"/>
              </a:spcBef>
              <a:spcAft>
                <a:spcPct val="0"/>
              </a:spcAft>
              <a:buClr>
                <a:srgbClr val="000000"/>
              </a:buClr>
              <a:buSzPct val="100000"/>
              <a:buFont typeface="Times New Roman" pitchFamily="16" charset="0"/>
              <a:buChar char="•"/>
              <a:defRPr sz="2200">
                <a:solidFill>
                  <a:srgbClr val="000000"/>
                </a:solidFill>
                <a:latin typeface="+mn-lt"/>
                <a:cs typeface="+mn-cs"/>
              </a:defRPr>
            </a:lvl8pPr>
            <a:lvl9pPr marL="4037114" indent="-239719" algn="l" defTabSz="449274" rtl="0" eaLnBrk="0" fontAlgn="base" hangingPunct="0">
              <a:lnSpc>
                <a:spcPct val="82000"/>
              </a:lnSpc>
              <a:spcBef>
                <a:spcPts val="550"/>
              </a:spcBef>
              <a:spcAft>
                <a:spcPct val="0"/>
              </a:spcAft>
              <a:buClr>
                <a:srgbClr val="000000"/>
              </a:buClr>
              <a:buSzPct val="100000"/>
              <a:buFont typeface="Times New Roman" pitchFamily="16" charset="0"/>
              <a:buChar char="•"/>
              <a:defRPr sz="2200">
                <a:solidFill>
                  <a:srgbClr val="000000"/>
                </a:solidFill>
                <a:latin typeface="+mn-lt"/>
                <a:cs typeface="+mn-cs"/>
              </a:defRPr>
            </a:lvl9pPr>
          </a:lstStyle>
          <a:p>
            <a:pPr marL="313923" marR="115968" indent="-305852" algn="just">
              <a:lnSpc>
                <a:spcPct val="100000"/>
              </a:lnSpc>
              <a:spcBef>
                <a:spcPts val="67"/>
              </a:spcBef>
              <a:tabLst>
                <a:tab pos="314348" algn="l"/>
              </a:tabLst>
            </a:pPr>
            <a:r>
              <a:rPr lang="en-US" sz="2000" kern="0" spc="-7">
                <a:latin typeface="Arial "/>
              </a:rPr>
              <a:t>Sol-gel synthesis using </a:t>
            </a:r>
            <a:r>
              <a:rPr lang="en-US" sz="2000" kern="0" spc="-7">
                <a:solidFill>
                  <a:srgbClr val="00559D"/>
                </a:solidFill>
                <a:latin typeface="Arial "/>
              </a:rPr>
              <a:t>titanium isopropoxide </a:t>
            </a:r>
            <a:r>
              <a:rPr lang="en-US" sz="2000" kern="0" spc="-7">
                <a:latin typeface="Arial "/>
              </a:rPr>
              <a:t>as the Ti precursor, </a:t>
            </a:r>
            <a:r>
              <a:rPr lang="en-US" sz="2000" kern="0" spc="-7">
                <a:solidFill>
                  <a:srgbClr val="00559D"/>
                </a:solidFill>
                <a:latin typeface="Arial "/>
              </a:rPr>
              <a:t>sucrose</a:t>
            </a:r>
            <a:r>
              <a:rPr lang="en-US" sz="2000" kern="0" spc="-7">
                <a:latin typeface="Arial "/>
              </a:rPr>
              <a:t> as C source and </a:t>
            </a:r>
            <a:r>
              <a:rPr lang="en-US" sz="2000" kern="0" spc="-7">
                <a:solidFill>
                  <a:srgbClr val="00559D"/>
                </a:solidFill>
                <a:latin typeface="Arial "/>
              </a:rPr>
              <a:t>PEGDA</a:t>
            </a:r>
            <a:r>
              <a:rPr lang="en-US" sz="2000" kern="0" spc="-7">
                <a:latin typeface="Arial "/>
              </a:rPr>
              <a:t> as the photopolymer</a:t>
            </a:r>
          </a:p>
          <a:p>
            <a:pPr marL="313923" marR="115968" indent="-305852" algn="just">
              <a:lnSpc>
                <a:spcPct val="100000"/>
              </a:lnSpc>
              <a:spcBef>
                <a:spcPts val="67"/>
              </a:spcBef>
              <a:tabLst>
                <a:tab pos="314348" algn="l"/>
              </a:tabLst>
            </a:pPr>
            <a:r>
              <a:rPr lang="en-US" sz="2000" kern="0" spc="-7">
                <a:solidFill>
                  <a:schemeClr val="tx1"/>
                </a:solidFill>
                <a:latin typeface="Arial "/>
              </a:rPr>
              <a:t>3D printing via digital light processing (</a:t>
            </a:r>
            <a:r>
              <a:rPr lang="en-US" sz="2000" kern="0" spc="-7">
                <a:solidFill>
                  <a:srgbClr val="00559D"/>
                </a:solidFill>
                <a:latin typeface="Arial "/>
              </a:rPr>
              <a:t>DLP</a:t>
            </a:r>
            <a:r>
              <a:rPr lang="en-US" sz="2000" kern="0" spc="-7">
                <a:solidFill>
                  <a:schemeClr val="tx1"/>
                </a:solidFill>
                <a:latin typeface="Arial "/>
              </a:rPr>
              <a:t>) and sintering at </a:t>
            </a:r>
            <a:r>
              <a:rPr lang="en-US" sz="2000" kern="0" spc="-7">
                <a:solidFill>
                  <a:srgbClr val="00559D"/>
                </a:solidFill>
                <a:latin typeface="Arial "/>
              </a:rPr>
              <a:t>1750°C </a:t>
            </a:r>
            <a:r>
              <a:rPr lang="en-US" sz="2000" kern="0" spc="-7">
                <a:solidFill>
                  <a:schemeClr val="tx1"/>
                </a:solidFill>
                <a:latin typeface="Arial "/>
              </a:rPr>
              <a:t>in vacuum</a:t>
            </a:r>
            <a:endParaRPr lang="en-US" sz="2000" kern="0" spc="-3">
              <a:solidFill>
                <a:schemeClr val="tx1"/>
              </a:solidFill>
              <a:latin typeface="Arial "/>
            </a:endParaRPr>
          </a:p>
          <a:p>
            <a:pPr marL="313923" marR="3398" indent="-305852" algn="just">
              <a:lnSpc>
                <a:spcPct val="100000"/>
              </a:lnSpc>
              <a:spcBef>
                <a:spcPts val="672"/>
              </a:spcBef>
              <a:tabLst>
                <a:tab pos="314348" algn="l"/>
              </a:tabLst>
            </a:pPr>
            <a:endParaRPr lang="en-US" sz="2000" kern="0" spc="-3">
              <a:solidFill>
                <a:schemeClr val="tx1"/>
              </a:solidFill>
              <a:latin typeface="Arial "/>
            </a:endParaRPr>
          </a:p>
          <a:p>
            <a:pPr marL="313923" marR="3398" indent="-305852" algn="just">
              <a:lnSpc>
                <a:spcPct val="100000"/>
              </a:lnSpc>
              <a:spcBef>
                <a:spcPts val="672"/>
              </a:spcBef>
              <a:tabLst>
                <a:tab pos="314348" algn="l"/>
              </a:tabLst>
            </a:pPr>
            <a:endParaRPr lang="en-US" sz="2000" kern="0" spc="-7">
              <a:solidFill>
                <a:srgbClr val="B3061B"/>
              </a:solidFill>
              <a:latin typeface="Arial "/>
            </a:endParaRPr>
          </a:p>
        </p:txBody>
      </p:sp>
      <p:grpSp>
        <p:nvGrpSpPr>
          <p:cNvPr id="29" name="Gruppo 28">
            <a:extLst>
              <a:ext uri="{FF2B5EF4-FFF2-40B4-BE49-F238E27FC236}">
                <a16:creationId xmlns:a16="http://schemas.microsoft.com/office/drawing/2014/main" id="{DCC21F4F-E31B-F8EC-F5DE-CF8BA5034D2E}"/>
              </a:ext>
            </a:extLst>
          </p:cNvPr>
          <p:cNvGrpSpPr>
            <a:grpSpLocks noChangeAspect="1"/>
          </p:cNvGrpSpPr>
          <p:nvPr/>
        </p:nvGrpSpPr>
        <p:grpSpPr>
          <a:xfrm>
            <a:off x="89954" y="1434271"/>
            <a:ext cx="9332718" cy="5298117"/>
            <a:chOff x="290252" y="1543868"/>
            <a:chExt cx="8807752" cy="5000096"/>
          </a:xfrm>
        </p:grpSpPr>
        <p:pic>
          <p:nvPicPr>
            <p:cNvPr id="9" name="Immagine 8">
              <a:extLst>
                <a:ext uri="{FF2B5EF4-FFF2-40B4-BE49-F238E27FC236}">
                  <a16:creationId xmlns:a16="http://schemas.microsoft.com/office/drawing/2014/main" id="{ADD938DC-5B90-ED95-910C-6BB30B97E90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12347" t="7471"/>
            <a:stretch/>
          </p:blipFill>
          <p:spPr>
            <a:xfrm>
              <a:off x="290252" y="1543868"/>
              <a:ext cx="1539909" cy="1706407"/>
            </a:xfrm>
            <a:prstGeom prst="rect">
              <a:avLst/>
            </a:prstGeom>
          </p:spPr>
        </p:pic>
        <p:pic>
          <p:nvPicPr>
            <p:cNvPr id="13" name="Immagine 12">
              <a:extLst>
                <a:ext uri="{FF2B5EF4-FFF2-40B4-BE49-F238E27FC236}">
                  <a16:creationId xmlns:a16="http://schemas.microsoft.com/office/drawing/2014/main" id="{52292793-FE06-9315-BD16-590765A3C9A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878569" y="1646074"/>
              <a:ext cx="2031590" cy="1530679"/>
            </a:xfrm>
            <a:prstGeom prst="rect">
              <a:avLst/>
            </a:prstGeom>
          </p:spPr>
        </p:pic>
        <p:pic>
          <p:nvPicPr>
            <p:cNvPr id="14" name="Immagine 13">
              <a:extLst>
                <a:ext uri="{FF2B5EF4-FFF2-40B4-BE49-F238E27FC236}">
                  <a16:creationId xmlns:a16="http://schemas.microsoft.com/office/drawing/2014/main" id="{B78B705B-84BF-D7BB-B3ED-EEE53CD1668C}"/>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977982" y="1649961"/>
              <a:ext cx="2031590" cy="1536715"/>
            </a:xfrm>
            <a:prstGeom prst="rect">
              <a:avLst/>
            </a:prstGeom>
          </p:spPr>
        </p:pic>
        <p:grpSp>
          <p:nvGrpSpPr>
            <p:cNvPr id="17" name="Gruppo 16">
              <a:extLst>
                <a:ext uri="{FF2B5EF4-FFF2-40B4-BE49-F238E27FC236}">
                  <a16:creationId xmlns:a16="http://schemas.microsoft.com/office/drawing/2014/main" id="{E0FCE173-C283-50AA-F9EE-171F14BFDD15}"/>
                </a:ext>
              </a:extLst>
            </p:cNvPr>
            <p:cNvGrpSpPr>
              <a:grpSpLocks noChangeAspect="1"/>
            </p:cNvGrpSpPr>
            <p:nvPr/>
          </p:nvGrpSpPr>
          <p:grpSpPr>
            <a:xfrm>
              <a:off x="6077394" y="1646074"/>
              <a:ext cx="3020610" cy="1540602"/>
              <a:chOff x="6375762" y="2771662"/>
              <a:chExt cx="4661165" cy="2377334"/>
            </a:xfrm>
          </p:grpSpPr>
          <p:pic>
            <p:nvPicPr>
              <p:cNvPr id="20" name="Immagine 19" descr="Immagine che contiene monocromatico, Fotografia monocromatica, bianco e nero, lastra dei raggi X&#10;&#10;Descrizione generata automaticamente">
                <a:extLst>
                  <a:ext uri="{FF2B5EF4-FFF2-40B4-BE49-F238E27FC236}">
                    <a16:creationId xmlns:a16="http://schemas.microsoft.com/office/drawing/2014/main" id="{81E4C69D-AD27-7D89-9DDC-DDAEF6CCA7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75762" y="2772731"/>
                <a:ext cx="2376265" cy="2376265"/>
              </a:xfrm>
              <a:prstGeom prst="rect">
                <a:avLst/>
              </a:prstGeom>
            </p:spPr>
          </p:pic>
          <p:sp>
            <p:nvSpPr>
              <p:cNvPr id="21" name="Rettangolo con angoli arrotondati 20">
                <a:extLst>
                  <a:ext uri="{FF2B5EF4-FFF2-40B4-BE49-F238E27FC236}">
                    <a16:creationId xmlns:a16="http://schemas.microsoft.com/office/drawing/2014/main" id="{61E35D26-739D-8C46-C539-E227242A4CFE}"/>
                  </a:ext>
                </a:extLst>
              </p:cNvPr>
              <p:cNvSpPr/>
              <p:nvPr/>
            </p:nvSpPr>
            <p:spPr bwMode="auto">
              <a:xfrm>
                <a:off x="7239858" y="3995652"/>
                <a:ext cx="324036" cy="360040"/>
              </a:xfrm>
              <a:prstGeom prst="roundRect">
                <a:avLst>
                  <a:gd name="adj" fmla="val 9040"/>
                </a:avLst>
              </a:prstGeom>
              <a:noFill/>
              <a:ln w="19050" cap="flat" cmpd="sng" algn="ctr">
                <a:solidFill>
                  <a:srgbClr val="B306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2000"/>
                  </a:lnSpc>
                  <a:spcBef>
                    <a:spcPct val="0"/>
                  </a:spcBef>
                  <a:spcAft>
                    <a:spcPct val="0"/>
                  </a:spcAft>
                  <a:buClr>
                    <a:srgbClr val="000000"/>
                  </a:buClr>
                  <a:buSzPct val="100000"/>
                  <a:buFont typeface="Times New Roman" pitchFamily="16" charset="0"/>
                  <a:buNone/>
                  <a:tabLst/>
                </a:pPr>
                <a:endParaRPr kumimoji="0" lang="en-GB" sz="2400" b="0" i="0" u="none" strike="noStrike" cap="none" normalizeH="0" baseline="0">
                  <a:ln>
                    <a:noFill/>
                  </a:ln>
                  <a:solidFill>
                    <a:schemeClr val="bg1"/>
                  </a:solidFill>
                  <a:effectLst/>
                  <a:latin typeface="Times New Roman" pitchFamily="16" charset="0"/>
                  <a:cs typeface="Lucida Sans Unicode" charset="0"/>
                </a:endParaRPr>
              </a:p>
            </p:txBody>
          </p:sp>
          <p:cxnSp>
            <p:nvCxnSpPr>
              <p:cNvPr id="22" name="Connettore diritto 21">
                <a:extLst>
                  <a:ext uri="{FF2B5EF4-FFF2-40B4-BE49-F238E27FC236}">
                    <a16:creationId xmlns:a16="http://schemas.microsoft.com/office/drawing/2014/main" id="{F301221E-A1FF-896E-957B-0A76A713EB4B}"/>
                  </a:ext>
                </a:extLst>
              </p:cNvPr>
              <p:cNvCxnSpPr>
                <a:cxnSpLocks/>
              </p:cNvCxnSpPr>
              <p:nvPr/>
            </p:nvCxnSpPr>
            <p:spPr bwMode="auto">
              <a:xfrm flipV="1">
                <a:off x="7277024" y="2771662"/>
                <a:ext cx="1620180" cy="1223990"/>
              </a:xfrm>
              <a:prstGeom prst="line">
                <a:avLst/>
              </a:prstGeom>
              <a:solidFill>
                <a:srgbClr val="00B8FF"/>
              </a:solidFill>
              <a:ln w="19050" cap="flat" cmpd="sng" algn="ctr">
                <a:solidFill>
                  <a:srgbClr val="B3061B"/>
                </a:solidFill>
                <a:prstDash val="solid"/>
                <a:round/>
                <a:headEnd type="none" w="med" len="med"/>
                <a:tailEnd type="none" w="med" len="med"/>
              </a:ln>
              <a:effectLst/>
            </p:spPr>
          </p:cxnSp>
          <p:cxnSp>
            <p:nvCxnSpPr>
              <p:cNvPr id="23" name="Connettore diritto 22">
                <a:extLst>
                  <a:ext uri="{FF2B5EF4-FFF2-40B4-BE49-F238E27FC236}">
                    <a16:creationId xmlns:a16="http://schemas.microsoft.com/office/drawing/2014/main" id="{22AEFEBF-D37F-9F41-66EC-FCF40C09BA5B}"/>
                  </a:ext>
                </a:extLst>
              </p:cNvPr>
              <p:cNvCxnSpPr>
                <a:cxnSpLocks/>
              </p:cNvCxnSpPr>
              <p:nvPr/>
            </p:nvCxnSpPr>
            <p:spPr bwMode="auto">
              <a:xfrm>
                <a:off x="7277024" y="4355692"/>
                <a:ext cx="1620180" cy="781566"/>
              </a:xfrm>
              <a:prstGeom prst="line">
                <a:avLst/>
              </a:prstGeom>
              <a:solidFill>
                <a:srgbClr val="00B8FF"/>
              </a:solidFill>
              <a:ln w="19050" cap="flat" cmpd="sng" algn="ctr">
                <a:solidFill>
                  <a:srgbClr val="B3061B"/>
                </a:solidFill>
                <a:prstDash val="solid"/>
                <a:round/>
                <a:headEnd type="none" w="med" len="med"/>
                <a:tailEnd type="none" w="med" len="med"/>
              </a:ln>
              <a:effectLst/>
            </p:spPr>
          </p:cxnSp>
          <p:pic>
            <p:nvPicPr>
              <p:cNvPr id="24" name="Immagine 23" descr="Immagine che contiene testo, schermata, mappa&#10;&#10;Descrizione generata automaticamente">
                <a:extLst>
                  <a:ext uri="{FF2B5EF4-FFF2-40B4-BE49-F238E27FC236}">
                    <a16:creationId xmlns:a16="http://schemas.microsoft.com/office/drawing/2014/main" id="{E701B6D8-9F10-3CB4-46FE-CADEC88C002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30" r="1"/>
              <a:stretch/>
            </p:blipFill>
            <p:spPr>
              <a:xfrm>
                <a:off x="8895770" y="2771662"/>
                <a:ext cx="2141157" cy="2365596"/>
              </a:xfrm>
              <a:prstGeom prst="rect">
                <a:avLst/>
              </a:prstGeom>
            </p:spPr>
          </p:pic>
        </p:grpSp>
        <p:pic>
          <p:nvPicPr>
            <p:cNvPr id="8" name="Immagine 7">
              <a:extLst>
                <a:ext uri="{FF2B5EF4-FFF2-40B4-BE49-F238E27FC236}">
                  <a16:creationId xmlns:a16="http://schemas.microsoft.com/office/drawing/2014/main" id="{35605318-CCB8-B1C3-A5CF-2AB3FA9628D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0000"/>
                      </a14:imgEffect>
                    </a14:imgLayer>
                  </a14:imgProps>
                </a:ext>
                <a:ext uri="{28A0092B-C50C-407E-A947-70E740481C1C}">
                  <a14:useLocalDpi xmlns:a14="http://schemas.microsoft.com/office/drawing/2010/main" val="0"/>
                </a:ext>
              </a:extLst>
            </a:blip>
            <a:srcRect l="10916" t="6845"/>
            <a:stretch/>
          </p:blipFill>
          <p:spPr>
            <a:xfrm>
              <a:off x="395896" y="5014681"/>
              <a:ext cx="1426510" cy="1529283"/>
            </a:xfrm>
            <a:prstGeom prst="rect">
              <a:avLst/>
            </a:prstGeom>
          </p:spPr>
        </p:pic>
        <p:pic>
          <p:nvPicPr>
            <p:cNvPr id="10" name="Immagine 9">
              <a:extLst>
                <a:ext uri="{FF2B5EF4-FFF2-40B4-BE49-F238E27FC236}">
                  <a16:creationId xmlns:a16="http://schemas.microsoft.com/office/drawing/2014/main" id="{068DF141-7837-980D-E14A-A83C24FD5DC9}"/>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5000"/>
                      </a14:imgEffect>
                    </a14:imgLayer>
                  </a14:imgProps>
                </a:ext>
                <a:ext uri="{28A0092B-C50C-407E-A947-70E740481C1C}">
                  <a14:useLocalDpi xmlns:a14="http://schemas.microsoft.com/office/drawing/2010/main" val="0"/>
                </a:ext>
              </a:extLst>
            </a:blip>
            <a:srcRect l="18851" t="11728"/>
            <a:stretch/>
          </p:blipFill>
          <p:spPr>
            <a:xfrm>
              <a:off x="453737" y="3325010"/>
              <a:ext cx="1272418" cy="1522098"/>
            </a:xfrm>
            <a:prstGeom prst="rect">
              <a:avLst/>
            </a:prstGeom>
          </p:spPr>
        </p:pic>
        <p:pic>
          <p:nvPicPr>
            <p:cNvPr id="11" name="Immagine 10">
              <a:extLst>
                <a:ext uri="{FF2B5EF4-FFF2-40B4-BE49-F238E27FC236}">
                  <a16:creationId xmlns:a16="http://schemas.microsoft.com/office/drawing/2014/main" id="{4E93A2B2-210D-2CE3-F2AC-ABBC69A77C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7623" y="3268695"/>
              <a:ext cx="2045575" cy="1534182"/>
            </a:xfrm>
            <a:prstGeom prst="rect">
              <a:avLst/>
            </a:prstGeom>
          </p:spPr>
        </p:pic>
        <p:pic>
          <p:nvPicPr>
            <p:cNvPr id="12" name="Immagine 11">
              <a:extLst>
                <a:ext uri="{FF2B5EF4-FFF2-40B4-BE49-F238E27FC236}">
                  <a16:creationId xmlns:a16="http://schemas.microsoft.com/office/drawing/2014/main" id="{138BFF56-9601-9EA4-EF45-7F037E25133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54419" y="3268695"/>
              <a:ext cx="2030834" cy="1533160"/>
            </a:xfrm>
            <a:prstGeom prst="rect">
              <a:avLst/>
            </a:prstGeom>
          </p:spPr>
        </p:pic>
        <p:pic>
          <p:nvPicPr>
            <p:cNvPr id="15" name="Immagine 14">
              <a:extLst>
                <a:ext uri="{FF2B5EF4-FFF2-40B4-BE49-F238E27FC236}">
                  <a16:creationId xmlns:a16="http://schemas.microsoft.com/office/drawing/2014/main" id="{396E94D1-3275-0E40-B76A-BAF96DDCE6BF}"/>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855891" y="4882646"/>
              <a:ext cx="2031590" cy="1526676"/>
            </a:xfrm>
            <a:prstGeom prst="rect">
              <a:avLst/>
            </a:prstGeom>
          </p:spPr>
        </p:pic>
        <p:pic>
          <p:nvPicPr>
            <p:cNvPr id="16" name="Immagine 15">
              <a:extLst>
                <a:ext uri="{FF2B5EF4-FFF2-40B4-BE49-F238E27FC236}">
                  <a16:creationId xmlns:a16="http://schemas.microsoft.com/office/drawing/2014/main" id="{CB979B4A-5CA1-9DC4-3669-A13EC016E111}"/>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977982" y="4891090"/>
              <a:ext cx="2031590" cy="1527661"/>
            </a:xfrm>
            <a:prstGeom prst="rect">
              <a:avLst/>
            </a:prstGeom>
          </p:spPr>
        </p:pic>
      </p:grpSp>
      <p:sp>
        <p:nvSpPr>
          <p:cNvPr id="27" name="Rettangolo 26">
            <a:extLst>
              <a:ext uri="{FF2B5EF4-FFF2-40B4-BE49-F238E27FC236}">
                <a16:creationId xmlns:a16="http://schemas.microsoft.com/office/drawing/2014/main" id="{32378038-4338-7927-87F0-73CD061D7AB1}"/>
              </a:ext>
            </a:extLst>
          </p:cNvPr>
          <p:cNvSpPr/>
          <p:nvPr/>
        </p:nvSpPr>
        <p:spPr>
          <a:xfrm>
            <a:off x="6256159" y="5064412"/>
            <a:ext cx="5620650" cy="1720984"/>
          </a:xfrm>
          <a:prstGeom prst="rect">
            <a:avLst/>
          </a:prstGeom>
        </p:spPr>
        <p:txBody>
          <a:bodyPr wrap="square">
            <a:spAutoFit/>
          </a:bodyPr>
          <a:lstStyle/>
          <a:p>
            <a:pPr marL="33983" algn="just">
              <a:spcBef>
                <a:spcPts val="739"/>
              </a:spcBef>
              <a:tabLst>
                <a:tab pos="339410" algn="l"/>
                <a:tab pos="339835" algn="l"/>
              </a:tabLst>
            </a:pPr>
            <a:r>
              <a:rPr lang="en-US" sz="2000" kern="0">
                <a:latin typeface="Wingdings" panose="05000000000000000000" pitchFamily="2" charset="2"/>
                <a:cs typeface="Arial" panose="020B0604020202020204" pitchFamily="34" charset="0"/>
              </a:rPr>
              <a:t>à </a:t>
            </a:r>
            <a:r>
              <a:rPr lang="it-IT" sz="2000" spc="-3">
                <a:solidFill>
                  <a:srgbClr val="00559D"/>
                </a:solidFill>
                <a:latin typeface="Arial" panose="020B0604020202020204" pitchFamily="34" charset="0"/>
                <a:cs typeface="Arial" panose="020B0604020202020204" pitchFamily="34" charset="0"/>
              </a:rPr>
              <a:t>TiC nanocrystallites </a:t>
            </a:r>
            <a:r>
              <a:rPr lang="it-IT" sz="2000" spc="-3" err="1">
                <a:latin typeface="Arial" panose="020B0604020202020204" pitchFamily="34" charset="0"/>
                <a:cs typeface="Arial" panose="020B0604020202020204" pitchFamily="34" charset="0"/>
              </a:rPr>
              <a:t>randomly</a:t>
            </a:r>
            <a:r>
              <a:rPr lang="it-IT" sz="2000" spc="-3">
                <a:latin typeface="Arial" panose="020B0604020202020204" pitchFamily="34" charset="0"/>
                <a:cs typeface="Arial" panose="020B0604020202020204" pitchFamily="34" charset="0"/>
              </a:rPr>
              <a:t> </a:t>
            </a:r>
            <a:r>
              <a:rPr lang="it-IT" sz="2000" spc="-3" err="1">
                <a:latin typeface="Arial" panose="020B0604020202020204" pitchFamily="34" charset="0"/>
                <a:cs typeface="Arial" panose="020B0604020202020204" pitchFamily="34" charset="0"/>
              </a:rPr>
              <a:t>oriented</a:t>
            </a:r>
            <a:r>
              <a:rPr lang="it-IT" sz="2000" spc="-3">
                <a:latin typeface="Arial" panose="020B0604020202020204" pitchFamily="34" charset="0"/>
                <a:cs typeface="Arial" panose="020B0604020202020204" pitchFamily="34" charset="0"/>
              </a:rPr>
              <a:t> in a carbon </a:t>
            </a:r>
            <a:r>
              <a:rPr lang="it-IT" sz="2000" spc="-3" err="1">
                <a:latin typeface="Arial" panose="020B0604020202020204" pitchFamily="34" charset="0"/>
                <a:cs typeface="Arial" panose="020B0604020202020204" pitchFamily="34" charset="0"/>
              </a:rPr>
              <a:t>matrix</a:t>
            </a:r>
            <a:r>
              <a:rPr lang="it-IT" sz="2000" spc="-3">
                <a:latin typeface="Arial" panose="020B0604020202020204" pitchFamily="34" charset="0"/>
                <a:cs typeface="Arial" panose="020B0604020202020204" pitchFamily="34" charset="0"/>
              </a:rPr>
              <a:t> and </a:t>
            </a:r>
            <a:r>
              <a:rPr lang="it-IT" sz="2000" spc="-3" err="1">
                <a:solidFill>
                  <a:srgbClr val="00559D"/>
                </a:solidFill>
                <a:latin typeface="Arial" panose="020B0604020202020204" pitchFamily="34" charset="0"/>
                <a:cs typeface="Arial" panose="020B0604020202020204" pitchFamily="34" charset="0"/>
              </a:rPr>
              <a:t>graphene</a:t>
            </a:r>
            <a:r>
              <a:rPr lang="it-IT" sz="2000" spc="-3">
                <a:solidFill>
                  <a:srgbClr val="00559D"/>
                </a:solidFill>
                <a:latin typeface="Arial" panose="020B0604020202020204" pitchFamily="34" charset="0"/>
                <a:cs typeface="Arial" panose="020B0604020202020204" pitchFamily="34" charset="0"/>
              </a:rPr>
              <a:t> </a:t>
            </a:r>
            <a:r>
              <a:rPr lang="it-IT" sz="2000" spc="-3" err="1">
                <a:solidFill>
                  <a:srgbClr val="00559D"/>
                </a:solidFill>
                <a:latin typeface="Arial" panose="020B0604020202020204" pitchFamily="34" charset="0"/>
                <a:cs typeface="Arial" panose="020B0604020202020204" pitchFamily="34" charset="0"/>
              </a:rPr>
              <a:t>layers</a:t>
            </a:r>
            <a:r>
              <a:rPr lang="it-IT" sz="2000" spc="-3">
                <a:solidFill>
                  <a:srgbClr val="00559D"/>
                </a:solidFill>
                <a:latin typeface="Arial" panose="020B0604020202020204" pitchFamily="34" charset="0"/>
                <a:cs typeface="Arial" panose="020B0604020202020204" pitchFamily="34" charset="0"/>
              </a:rPr>
              <a:t> </a:t>
            </a:r>
            <a:r>
              <a:rPr lang="it-IT" sz="2000" spc="-3">
                <a:latin typeface="Arial" panose="020B0604020202020204" pitchFamily="34" charset="0"/>
                <a:cs typeface="Arial" panose="020B0604020202020204" pitchFamily="34" charset="0"/>
              </a:rPr>
              <a:t>from turbostratic </a:t>
            </a:r>
            <a:r>
              <a:rPr lang="it-IT" sz="2000" spc="-3" err="1">
                <a:latin typeface="Arial" panose="020B0604020202020204" pitchFamily="34" charset="0"/>
                <a:cs typeface="Arial" panose="020B0604020202020204" pitchFamily="34" charset="0"/>
              </a:rPr>
              <a:t>graphite</a:t>
            </a:r>
            <a:r>
              <a:rPr lang="it-IT" sz="2000" spc="-3">
                <a:latin typeface="Arial" panose="020B0604020202020204" pitchFamily="34" charset="0"/>
                <a:cs typeface="Arial" panose="020B0604020202020204" pitchFamily="34" charset="0"/>
              </a:rPr>
              <a:t> </a:t>
            </a:r>
            <a:r>
              <a:rPr lang="it-IT" sz="2000" spc="-3" err="1">
                <a:latin typeface="Arial" panose="020B0604020202020204" pitchFamily="34" charset="0"/>
                <a:cs typeface="Arial" panose="020B0604020202020204" pitchFamily="34" charset="0"/>
              </a:rPr>
              <a:t>distributed</a:t>
            </a:r>
            <a:r>
              <a:rPr lang="it-IT" sz="2000" spc="-3">
                <a:latin typeface="Arial" panose="020B0604020202020204" pitchFamily="34" charset="0"/>
                <a:cs typeface="Arial" panose="020B0604020202020204" pitchFamily="34" charset="0"/>
              </a:rPr>
              <a:t> </a:t>
            </a:r>
            <a:r>
              <a:rPr lang="it-IT" sz="2000" spc="-3" err="1">
                <a:latin typeface="Arial" panose="020B0604020202020204" pitchFamily="34" charset="0"/>
                <a:cs typeface="Arial" panose="020B0604020202020204" pitchFamily="34" charset="0"/>
              </a:rPr>
              <a:t>along</a:t>
            </a:r>
            <a:r>
              <a:rPr lang="it-IT" sz="2000" spc="-3">
                <a:latin typeface="Arial" panose="020B0604020202020204" pitchFamily="34" charset="0"/>
                <a:cs typeface="Arial" panose="020B0604020202020204" pitchFamily="34" charset="0"/>
              </a:rPr>
              <a:t> the (111) </a:t>
            </a:r>
            <a:r>
              <a:rPr lang="it-IT" sz="2000" spc="-3" err="1">
                <a:latin typeface="Arial" panose="020B0604020202020204" pitchFamily="34" charset="0"/>
                <a:cs typeface="Arial" panose="020B0604020202020204" pitchFamily="34" charset="0"/>
              </a:rPr>
              <a:t>planes</a:t>
            </a:r>
            <a:r>
              <a:rPr lang="it-IT" sz="2000" spc="-3">
                <a:latin typeface="Arial" panose="020B0604020202020204" pitchFamily="34" charset="0"/>
                <a:cs typeface="Arial" panose="020B0604020202020204" pitchFamily="34" charset="0"/>
              </a:rPr>
              <a:t> of TiC lattice</a:t>
            </a:r>
          </a:p>
          <a:p>
            <a:pPr marL="339410" algn="just">
              <a:spcBef>
                <a:spcPts val="676"/>
              </a:spcBef>
            </a:pPr>
            <a:endParaRPr lang="it-IT" sz="2000" spc="-3">
              <a:latin typeface="Arial" panose="020B0604020202020204" pitchFamily="34" charset="0"/>
              <a:cs typeface="Arial" panose="020B0604020202020204" pitchFamily="34" charset="0"/>
            </a:endParaRPr>
          </a:p>
        </p:txBody>
      </p:sp>
      <p:sp>
        <p:nvSpPr>
          <p:cNvPr id="3" name="Segnaposto numero diapositiva 2">
            <a:extLst>
              <a:ext uri="{FF2B5EF4-FFF2-40B4-BE49-F238E27FC236}">
                <a16:creationId xmlns:a16="http://schemas.microsoft.com/office/drawing/2014/main" id="{DF1DC805-2DAE-4072-B400-4007018DEB80}"/>
              </a:ext>
            </a:extLst>
          </p:cNvPr>
          <p:cNvSpPr>
            <a:spLocks noGrp="1"/>
          </p:cNvSpPr>
          <p:nvPr>
            <p:ph type="sldNum" sz="quarter" idx="12"/>
          </p:nvPr>
        </p:nvSpPr>
        <p:spPr/>
        <p:txBody>
          <a:bodyPr/>
          <a:lstStyle/>
          <a:p>
            <a:fld id="{5F4C9F40-B079-4B71-A627-7266DFEA7F03}" type="slidenum">
              <a:rPr lang="en-GB" smtClean="0"/>
              <a:pPr/>
              <a:t>4</a:t>
            </a:fld>
            <a:endParaRPr lang="it-IT"/>
          </a:p>
        </p:txBody>
      </p:sp>
    </p:spTree>
    <p:extLst>
      <p:ext uri="{BB962C8B-B14F-4D97-AF65-F5344CB8AC3E}">
        <p14:creationId xmlns:p14="http://schemas.microsoft.com/office/powerpoint/2010/main" val="159883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9EBD2C-5B20-81BA-9483-D69D9F8A4939}"/>
              </a:ext>
            </a:extLst>
          </p:cNvPr>
          <p:cNvSpPr>
            <a:spLocks noGrp="1"/>
          </p:cNvSpPr>
          <p:nvPr>
            <p:ph type="title"/>
          </p:nvPr>
        </p:nvSpPr>
        <p:spPr>
          <a:xfrm>
            <a:off x="453737" y="314036"/>
            <a:ext cx="11423072" cy="1097280"/>
          </a:xfrm>
        </p:spPr>
        <p:txBody>
          <a:bodyPr rtlCol="0">
            <a:noAutofit/>
          </a:bodyPr>
          <a:lstStyle/>
          <a:p>
            <a:r>
              <a:rPr lang="en-GB"/>
              <a:t>Additive manufacturing of TiC/C nanocomposites</a:t>
            </a:r>
            <a:br>
              <a:rPr lang="en-GB"/>
            </a:br>
            <a:endParaRPr lang="en-GB"/>
          </a:p>
        </p:txBody>
      </p:sp>
      <p:pic>
        <p:nvPicPr>
          <p:cNvPr id="7" name="Immagine 6" descr="Immagine che contiene schermata, mappa&#10;&#10;Descrizione generata automaticamente">
            <a:extLst>
              <a:ext uri="{FF2B5EF4-FFF2-40B4-BE49-F238E27FC236}">
                <a16:creationId xmlns:a16="http://schemas.microsoft.com/office/drawing/2014/main" id="{8B61C3B0-029D-E9FD-CB71-18038D46D2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333" y="3383376"/>
            <a:ext cx="5466469" cy="3425192"/>
          </a:xfrm>
          <a:prstGeom prst="rect">
            <a:avLst/>
          </a:prstGeom>
        </p:spPr>
      </p:pic>
      <p:pic>
        <p:nvPicPr>
          <p:cNvPr id="8" name="Immagine 7" descr="Immagine che contiene schermata, mappa, mosaico&#10;&#10;Descrizione generata automaticamente">
            <a:extLst>
              <a:ext uri="{FF2B5EF4-FFF2-40B4-BE49-F238E27FC236}">
                <a16:creationId xmlns:a16="http://schemas.microsoft.com/office/drawing/2014/main" id="{30A2D753-70EA-E477-AD40-1DB32A1C04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822" y="3383376"/>
            <a:ext cx="5472608" cy="3425191"/>
          </a:xfrm>
          <a:prstGeom prst="rect">
            <a:avLst/>
          </a:prstGeom>
        </p:spPr>
      </p:pic>
      <p:sp>
        <p:nvSpPr>
          <p:cNvPr id="10" name="Rettangolo 9">
            <a:extLst>
              <a:ext uri="{FF2B5EF4-FFF2-40B4-BE49-F238E27FC236}">
                <a16:creationId xmlns:a16="http://schemas.microsoft.com/office/drawing/2014/main" id="{AE681513-98E3-7BE5-A2F8-00D71E6C8A11}"/>
              </a:ext>
            </a:extLst>
          </p:cNvPr>
          <p:cNvSpPr/>
          <p:nvPr/>
        </p:nvSpPr>
        <p:spPr>
          <a:xfrm>
            <a:off x="358547" y="1411316"/>
            <a:ext cx="9220881" cy="1990288"/>
          </a:xfrm>
          <a:prstGeom prst="rect">
            <a:avLst/>
          </a:prstGeom>
        </p:spPr>
        <p:txBody>
          <a:bodyPr wrap="square">
            <a:spAutoFit/>
          </a:bodyPr>
          <a:lstStyle/>
          <a:p>
            <a:pPr marL="33983">
              <a:spcBef>
                <a:spcPts val="739"/>
              </a:spcBef>
              <a:tabLst>
                <a:tab pos="339410" algn="l"/>
                <a:tab pos="339835" algn="l"/>
              </a:tabLst>
            </a:pPr>
            <a:r>
              <a:rPr lang="it-IT" sz="2000" spc="-3">
                <a:latin typeface="Arial" panose="020B0604020202020204" pitchFamily="34" charset="0"/>
                <a:cs typeface="Arial" panose="020B0604020202020204" pitchFamily="34" charset="0"/>
              </a:rPr>
              <a:t>Evaluation of the </a:t>
            </a:r>
            <a:r>
              <a:rPr lang="it-IT" sz="2000" spc="-3" err="1">
                <a:latin typeface="Arial" panose="020B0604020202020204" pitchFamily="34" charset="0"/>
                <a:cs typeface="Arial" panose="020B0604020202020204" pitchFamily="34" charset="0"/>
              </a:rPr>
              <a:t>applicability</a:t>
            </a:r>
            <a:r>
              <a:rPr lang="it-IT" sz="2000" spc="-3">
                <a:latin typeface="Arial" panose="020B0604020202020204" pitchFamily="34" charset="0"/>
                <a:cs typeface="Arial" panose="020B0604020202020204" pitchFamily="34" charset="0"/>
              </a:rPr>
              <a:t> of the printed components:</a:t>
            </a:r>
          </a:p>
          <a:p>
            <a:pPr marL="33983">
              <a:spcBef>
                <a:spcPts val="739"/>
              </a:spcBef>
              <a:tabLst>
                <a:tab pos="339410" algn="l"/>
                <a:tab pos="339835" algn="l"/>
              </a:tabLst>
            </a:pPr>
            <a:r>
              <a:rPr lang="it-IT" sz="2000" spc="-3">
                <a:latin typeface="Wingdings" panose="05000000000000000000" pitchFamily="2" charset="2"/>
                <a:cs typeface="Arial" panose="020B0604020202020204" pitchFamily="34" charset="0"/>
              </a:rPr>
              <a:t>à</a:t>
            </a:r>
            <a:r>
              <a:rPr lang="it-IT" sz="2000" spc="-3">
                <a:latin typeface="Arial "/>
                <a:cs typeface="Arial" panose="020B0604020202020204" pitchFamily="34" charset="0"/>
              </a:rPr>
              <a:t> </a:t>
            </a:r>
            <a:r>
              <a:rPr lang="it-IT" sz="2000" spc="-3">
                <a:solidFill>
                  <a:srgbClr val="00559D"/>
                </a:solidFill>
                <a:latin typeface="Arial" panose="020B0604020202020204" pitchFamily="34" charset="0"/>
                <a:cs typeface="Arial" panose="020B0604020202020204" pitchFamily="34" charset="0"/>
              </a:rPr>
              <a:t>endurance test </a:t>
            </a:r>
            <a:r>
              <a:rPr lang="it-IT" sz="2000" spc="-3">
                <a:latin typeface="Arial" panose="020B0604020202020204" pitchFamily="34" charset="0"/>
                <a:cs typeface="Arial" panose="020B0604020202020204" pitchFamily="34" charset="0"/>
              </a:rPr>
              <a:t>under </a:t>
            </a:r>
            <a:r>
              <a:rPr lang="it-IT" sz="2000" spc="-3" err="1">
                <a:solidFill>
                  <a:srgbClr val="00559D"/>
                </a:solidFill>
                <a:latin typeface="Arial" panose="020B0604020202020204" pitchFamily="34" charset="0"/>
                <a:cs typeface="Arial" panose="020B0604020202020204" pitchFamily="34" charset="0"/>
              </a:rPr>
              <a:t>extreme</a:t>
            </a:r>
            <a:r>
              <a:rPr lang="it-IT" sz="2000" spc="-3">
                <a:solidFill>
                  <a:srgbClr val="00559D"/>
                </a:solidFill>
                <a:latin typeface="Arial" panose="020B0604020202020204" pitchFamily="34" charset="0"/>
                <a:cs typeface="Arial" panose="020B0604020202020204" pitchFamily="34" charset="0"/>
              </a:rPr>
              <a:t> </a:t>
            </a:r>
            <a:r>
              <a:rPr lang="it-IT" sz="2000" spc="-3" err="1">
                <a:solidFill>
                  <a:srgbClr val="00559D"/>
                </a:solidFill>
                <a:latin typeface="Arial" panose="020B0604020202020204" pitchFamily="34" charset="0"/>
                <a:cs typeface="Arial" panose="020B0604020202020204" pitchFamily="34" charset="0"/>
              </a:rPr>
              <a:t>operating</a:t>
            </a:r>
            <a:r>
              <a:rPr lang="it-IT" sz="2000" spc="-3">
                <a:solidFill>
                  <a:srgbClr val="00559D"/>
                </a:solidFill>
                <a:latin typeface="Arial" panose="020B0604020202020204" pitchFamily="34" charset="0"/>
                <a:cs typeface="Arial" panose="020B0604020202020204" pitchFamily="34" charset="0"/>
              </a:rPr>
              <a:t> </a:t>
            </a:r>
            <a:r>
              <a:rPr lang="it-IT" sz="2000" spc="-3" err="1">
                <a:solidFill>
                  <a:srgbClr val="00559D"/>
                </a:solidFill>
                <a:latin typeface="Arial" panose="020B0604020202020204" pitchFamily="34" charset="0"/>
                <a:cs typeface="Arial" panose="020B0604020202020204" pitchFamily="34" charset="0"/>
              </a:rPr>
              <a:t>conditions</a:t>
            </a:r>
            <a:endParaRPr lang="it-IT" sz="2000" spc="-3">
              <a:solidFill>
                <a:srgbClr val="00559D"/>
              </a:solidFill>
              <a:latin typeface="Arial" panose="020B0604020202020204" pitchFamily="34" charset="0"/>
              <a:cs typeface="Arial" panose="020B0604020202020204" pitchFamily="34" charset="0"/>
            </a:endParaRPr>
          </a:p>
          <a:p>
            <a:pPr marL="834083" lvl="1" indent="-342900">
              <a:spcBef>
                <a:spcPts val="739"/>
              </a:spcBef>
              <a:buFont typeface="Arial" panose="020B0604020202020204" pitchFamily="34" charset="0"/>
              <a:buChar char="•"/>
              <a:tabLst>
                <a:tab pos="339410" algn="l"/>
                <a:tab pos="339835" algn="l"/>
              </a:tabLst>
            </a:pPr>
            <a:r>
              <a:rPr lang="it-IT" sz="2000" spc="-3">
                <a:latin typeface="Arial" panose="020B0604020202020204" pitchFamily="34" charset="0"/>
                <a:cs typeface="Arial" panose="020B0604020202020204" pitchFamily="34" charset="0"/>
              </a:rPr>
              <a:t>1700°C, 24 h, 10</a:t>
            </a:r>
            <a:r>
              <a:rPr lang="it-IT" sz="2000" spc="-3" baseline="30000">
                <a:latin typeface="Arial" panose="020B0604020202020204" pitchFamily="34" charset="0"/>
                <a:cs typeface="Arial" panose="020B0604020202020204" pitchFamily="34" charset="0"/>
              </a:rPr>
              <a:t>-6</a:t>
            </a:r>
            <a:r>
              <a:rPr lang="it-IT" sz="2000" spc="-3">
                <a:latin typeface="Arial" panose="020B0604020202020204" pitchFamily="34" charset="0"/>
                <a:cs typeface="Arial" panose="020B0604020202020204" pitchFamily="34" charset="0"/>
              </a:rPr>
              <a:t> mbar</a:t>
            </a:r>
          </a:p>
          <a:p>
            <a:pPr marL="834083" lvl="1" indent="-342900">
              <a:spcBef>
                <a:spcPts val="739"/>
              </a:spcBef>
              <a:buFont typeface="Arial" panose="020B0604020202020204" pitchFamily="34" charset="0"/>
              <a:buChar char="•"/>
              <a:tabLst>
                <a:tab pos="339410" algn="l"/>
                <a:tab pos="339835" algn="l"/>
              </a:tabLst>
            </a:pPr>
            <a:r>
              <a:rPr lang="it-IT" sz="2000" spc="-3">
                <a:latin typeface="Arial" panose="020B0604020202020204" pitchFamily="34" charset="0"/>
                <a:cs typeface="Arial" panose="020B0604020202020204" pitchFamily="34" charset="0"/>
              </a:rPr>
              <a:t>1800°C, 24 h, 10</a:t>
            </a:r>
            <a:r>
              <a:rPr lang="it-IT" sz="2000" spc="-3" baseline="30000">
                <a:latin typeface="Arial" panose="020B0604020202020204" pitchFamily="34" charset="0"/>
                <a:cs typeface="Arial" panose="020B0604020202020204" pitchFamily="34" charset="0"/>
              </a:rPr>
              <a:t>-6</a:t>
            </a:r>
            <a:r>
              <a:rPr lang="it-IT" sz="2000" spc="-3">
                <a:latin typeface="Arial" panose="020B0604020202020204" pitchFamily="34" charset="0"/>
                <a:cs typeface="Arial" panose="020B0604020202020204" pitchFamily="34" charset="0"/>
              </a:rPr>
              <a:t> mbar</a:t>
            </a:r>
          </a:p>
          <a:p>
            <a:pPr marL="491183" lvl="1">
              <a:spcBef>
                <a:spcPts val="739"/>
              </a:spcBef>
              <a:tabLst>
                <a:tab pos="339410" algn="l"/>
                <a:tab pos="339835" algn="l"/>
              </a:tabLst>
            </a:pPr>
            <a:r>
              <a:rPr lang="it-IT" sz="2000" spc="-3">
                <a:latin typeface="Wingdings" panose="05000000000000000000" pitchFamily="2" charset="2"/>
                <a:cs typeface="Arial" panose="020B0604020202020204" pitchFamily="34" charset="0"/>
              </a:rPr>
              <a:t>à</a:t>
            </a:r>
            <a:r>
              <a:rPr lang="it-IT" sz="2000" spc="-3">
                <a:latin typeface="Arial "/>
                <a:cs typeface="Arial" panose="020B0604020202020204" pitchFamily="34" charset="0"/>
              </a:rPr>
              <a:t> progressive </a:t>
            </a:r>
            <a:r>
              <a:rPr lang="it-IT" sz="2000" spc="-3">
                <a:solidFill>
                  <a:srgbClr val="00559D"/>
                </a:solidFill>
                <a:latin typeface="Arial "/>
                <a:cs typeface="Arial" panose="020B0604020202020204" pitchFamily="34" charset="0"/>
              </a:rPr>
              <a:t>loss of Ti </a:t>
            </a:r>
            <a:r>
              <a:rPr lang="it-IT" sz="2000" spc="-3">
                <a:latin typeface="Arial "/>
                <a:cs typeface="Arial" panose="020B0604020202020204" pitchFamily="34" charset="0"/>
              </a:rPr>
              <a:t>with </a:t>
            </a:r>
            <a:r>
              <a:rPr lang="it-IT" sz="2000" spc="-3" err="1">
                <a:latin typeface="Arial "/>
                <a:cs typeface="Arial" panose="020B0604020202020204" pitchFamily="34" charset="0"/>
              </a:rPr>
              <a:t>increasing</a:t>
            </a:r>
            <a:r>
              <a:rPr lang="it-IT" sz="2000" spc="-3">
                <a:latin typeface="Arial "/>
                <a:cs typeface="Arial" panose="020B0604020202020204" pitchFamily="34" charset="0"/>
              </a:rPr>
              <a:t> temperature</a:t>
            </a:r>
          </a:p>
        </p:txBody>
      </p:sp>
      <p:grpSp>
        <p:nvGrpSpPr>
          <p:cNvPr id="21" name="Gruppo 20">
            <a:extLst>
              <a:ext uri="{FF2B5EF4-FFF2-40B4-BE49-F238E27FC236}">
                <a16:creationId xmlns:a16="http://schemas.microsoft.com/office/drawing/2014/main" id="{CA7DF4EA-0F31-E310-9F48-58AC8840923E}"/>
              </a:ext>
            </a:extLst>
          </p:cNvPr>
          <p:cNvGrpSpPr>
            <a:grpSpLocks noChangeAspect="1"/>
          </p:cNvGrpSpPr>
          <p:nvPr/>
        </p:nvGrpSpPr>
        <p:grpSpPr>
          <a:xfrm>
            <a:off x="7303140" y="1619575"/>
            <a:ext cx="4573669" cy="1454505"/>
            <a:chOff x="7426372" y="1138971"/>
            <a:chExt cx="4710769" cy="1498105"/>
          </a:xfrm>
        </p:grpSpPr>
        <p:pic>
          <p:nvPicPr>
            <p:cNvPr id="9" name="Immagine 8">
              <a:extLst>
                <a:ext uri="{FF2B5EF4-FFF2-40B4-BE49-F238E27FC236}">
                  <a16:creationId xmlns:a16="http://schemas.microsoft.com/office/drawing/2014/main" id="{3AD2D94F-38DE-854D-DB81-4A1944400CF5}"/>
                </a:ext>
              </a:extLst>
            </p:cNvPr>
            <p:cNvPicPr>
              <a:picLocks noChangeAspect="1"/>
            </p:cNvPicPr>
            <p:nvPr/>
          </p:nvPicPr>
          <p:blipFill rotWithShape="1">
            <a:blip r:embed="rId4"/>
            <a:srcRect l="65479" t="37519" r="-363" b="2693"/>
            <a:stretch/>
          </p:blipFill>
          <p:spPr>
            <a:xfrm>
              <a:off x="7426372" y="1312252"/>
              <a:ext cx="1331324" cy="1324660"/>
            </a:xfrm>
            <a:prstGeom prst="rect">
              <a:avLst/>
            </a:prstGeom>
          </p:spPr>
        </p:pic>
        <p:pic>
          <p:nvPicPr>
            <p:cNvPr id="11" name="Immagine 10">
              <a:extLst>
                <a:ext uri="{FF2B5EF4-FFF2-40B4-BE49-F238E27FC236}">
                  <a16:creationId xmlns:a16="http://schemas.microsoft.com/office/drawing/2014/main" id="{3874D607-D3F3-E258-8E8B-57FC1F2CA5E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7270" b="6563"/>
            <a:stretch/>
          </p:blipFill>
          <p:spPr>
            <a:xfrm>
              <a:off x="8757696" y="1138971"/>
              <a:ext cx="3379445" cy="1498105"/>
            </a:xfrm>
            <a:prstGeom prst="rect">
              <a:avLst/>
            </a:prstGeom>
          </p:spPr>
        </p:pic>
        <p:sp>
          <p:nvSpPr>
            <p:cNvPr id="12" name="Rettangolo con angoli arrotondati 11">
              <a:extLst>
                <a:ext uri="{FF2B5EF4-FFF2-40B4-BE49-F238E27FC236}">
                  <a16:creationId xmlns:a16="http://schemas.microsoft.com/office/drawing/2014/main" id="{E6A0F444-9180-9A06-8E80-D465E017F95F}"/>
                </a:ext>
              </a:extLst>
            </p:cNvPr>
            <p:cNvSpPr/>
            <p:nvPr/>
          </p:nvSpPr>
          <p:spPr bwMode="auto">
            <a:xfrm>
              <a:off x="9948428" y="1880828"/>
              <a:ext cx="324036" cy="360040"/>
            </a:xfrm>
            <a:prstGeom prst="roundRect">
              <a:avLst>
                <a:gd name="adj" fmla="val 9040"/>
              </a:avLst>
            </a:prstGeom>
            <a:noFill/>
            <a:ln w="19050" cap="flat" cmpd="sng" algn="ctr">
              <a:solidFill>
                <a:srgbClr val="B306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2000"/>
                </a:lnSpc>
                <a:spcBef>
                  <a:spcPct val="0"/>
                </a:spcBef>
                <a:spcAft>
                  <a:spcPct val="0"/>
                </a:spcAft>
                <a:buClr>
                  <a:srgbClr val="000000"/>
                </a:buClr>
                <a:buSzPct val="100000"/>
                <a:buFont typeface="Times New Roman" pitchFamily="16" charset="0"/>
                <a:buNone/>
                <a:tabLst/>
              </a:pPr>
              <a:endParaRPr kumimoji="0" lang="en-GB" sz="2400" b="0" i="0" u="none" strike="noStrike" cap="none" normalizeH="0" baseline="0">
                <a:ln>
                  <a:noFill/>
                </a:ln>
                <a:solidFill>
                  <a:schemeClr val="bg1"/>
                </a:solidFill>
                <a:effectLst/>
                <a:latin typeface="Times New Roman" pitchFamily="16" charset="0"/>
                <a:cs typeface="Lucida Sans Unicode" charset="0"/>
              </a:endParaRPr>
            </a:p>
          </p:txBody>
        </p:sp>
        <p:sp>
          <p:nvSpPr>
            <p:cNvPr id="13" name="Rettangolo con angoli arrotondati 12">
              <a:extLst>
                <a:ext uri="{FF2B5EF4-FFF2-40B4-BE49-F238E27FC236}">
                  <a16:creationId xmlns:a16="http://schemas.microsoft.com/office/drawing/2014/main" id="{3E6E17CC-76C4-2E2E-ED2D-0928A04097D2}"/>
                </a:ext>
              </a:extLst>
            </p:cNvPr>
            <p:cNvSpPr/>
            <p:nvPr/>
          </p:nvSpPr>
          <p:spPr bwMode="auto">
            <a:xfrm>
              <a:off x="7426372" y="1176016"/>
              <a:ext cx="1323007" cy="1429836"/>
            </a:xfrm>
            <a:prstGeom prst="roundRect">
              <a:avLst>
                <a:gd name="adj" fmla="val 9040"/>
              </a:avLst>
            </a:prstGeom>
            <a:noFill/>
            <a:ln w="19050" cap="flat" cmpd="sng" algn="ctr">
              <a:solidFill>
                <a:srgbClr val="B306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2000"/>
                </a:lnSpc>
                <a:spcBef>
                  <a:spcPct val="0"/>
                </a:spcBef>
                <a:spcAft>
                  <a:spcPct val="0"/>
                </a:spcAft>
                <a:buClr>
                  <a:srgbClr val="000000"/>
                </a:buClr>
                <a:buSzPct val="100000"/>
                <a:buFont typeface="Times New Roman" pitchFamily="16" charset="0"/>
                <a:buNone/>
                <a:tabLst/>
              </a:pPr>
              <a:endParaRPr kumimoji="0" lang="en-GB" sz="2400" b="0" i="0" u="none" strike="noStrike" cap="none" normalizeH="0" baseline="0">
                <a:ln>
                  <a:noFill/>
                </a:ln>
                <a:solidFill>
                  <a:schemeClr val="bg1"/>
                </a:solidFill>
                <a:effectLst/>
                <a:latin typeface="Times New Roman" pitchFamily="16" charset="0"/>
                <a:cs typeface="Lucida Sans Unicode" charset="0"/>
              </a:endParaRPr>
            </a:p>
          </p:txBody>
        </p:sp>
        <p:cxnSp>
          <p:nvCxnSpPr>
            <p:cNvPr id="14" name="Connettore diritto 13">
              <a:extLst>
                <a:ext uri="{FF2B5EF4-FFF2-40B4-BE49-F238E27FC236}">
                  <a16:creationId xmlns:a16="http://schemas.microsoft.com/office/drawing/2014/main" id="{DF618F28-F985-489E-B337-E2E2D2F1D605}"/>
                </a:ext>
              </a:extLst>
            </p:cNvPr>
            <p:cNvCxnSpPr>
              <a:cxnSpLocks/>
            </p:cNvCxnSpPr>
            <p:nvPr/>
          </p:nvCxnSpPr>
          <p:spPr bwMode="auto">
            <a:xfrm>
              <a:off x="8679706" y="1176016"/>
              <a:ext cx="1592758" cy="712007"/>
            </a:xfrm>
            <a:prstGeom prst="line">
              <a:avLst/>
            </a:prstGeom>
            <a:solidFill>
              <a:srgbClr val="00B8FF"/>
            </a:solidFill>
            <a:ln w="19050" cap="flat" cmpd="sng" algn="ctr">
              <a:solidFill>
                <a:srgbClr val="B3061B"/>
              </a:solidFill>
              <a:prstDash val="solid"/>
              <a:round/>
              <a:headEnd type="none" w="med" len="med"/>
              <a:tailEnd type="none" w="med" len="med"/>
            </a:ln>
            <a:effectLst/>
          </p:spPr>
        </p:cxnSp>
        <p:cxnSp>
          <p:nvCxnSpPr>
            <p:cNvPr id="15" name="Connettore diritto 14">
              <a:extLst>
                <a:ext uri="{FF2B5EF4-FFF2-40B4-BE49-F238E27FC236}">
                  <a16:creationId xmlns:a16="http://schemas.microsoft.com/office/drawing/2014/main" id="{2D702E55-EE41-C77B-9A5E-2FCC66F54EE3}"/>
                </a:ext>
              </a:extLst>
            </p:cNvPr>
            <p:cNvCxnSpPr>
              <a:cxnSpLocks/>
              <a:endCxn id="12" idx="2"/>
            </p:cNvCxnSpPr>
            <p:nvPr/>
          </p:nvCxnSpPr>
          <p:spPr bwMode="auto">
            <a:xfrm flipV="1">
              <a:off x="8679706" y="2240868"/>
              <a:ext cx="1430740" cy="351967"/>
            </a:xfrm>
            <a:prstGeom prst="line">
              <a:avLst/>
            </a:prstGeom>
            <a:solidFill>
              <a:srgbClr val="00B8FF"/>
            </a:solidFill>
            <a:ln w="19050" cap="flat" cmpd="sng" algn="ctr">
              <a:solidFill>
                <a:srgbClr val="B3061B"/>
              </a:solidFill>
              <a:prstDash val="solid"/>
              <a:round/>
              <a:headEnd type="none" w="med" len="med"/>
              <a:tailEnd type="none" w="med" len="med"/>
            </a:ln>
            <a:effectLst/>
          </p:spPr>
        </p:cxnSp>
      </p:grpSp>
      <p:sp>
        <p:nvSpPr>
          <p:cNvPr id="16" name="Rettangolo con angoli arrotondati 15">
            <a:extLst>
              <a:ext uri="{FF2B5EF4-FFF2-40B4-BE49-F238E27FC236}">
                <a16:creationId xmlns:a16="http://schemas.microsoft.com/office/drawing/2014/main" id="{D11682DB-9F39-EBA6-FF7A-F495FD80D41B}"/>
              </a:ext>
            </a:extLst>
          </p:cNvPr>
          <p:cNvSpPr/>
          <p:nvPr/>
        </p:nvSpPr>
        <p:spPr bwMode="auto">
          <a:xfrm>
            <a:off x="10591355" y="3133258"/>
            <a:ext cx="161579" cy="152146"/>
          </a:xfrm>
          <a:prstGeom prst="roundRect">
            <a:avLst>
              <a:gd name="adj" fmla="val 9040"/>
            </a:avLst>
          </a:prstGeom>
          <a:solidFill>
            <a:srgbClr val="80E373"/>
          </a:solidFill>
          <a:ln w="19050" cap="flat" cmpd="sng" algn="ctr">
            <a:solidFill>
              <a:srgbClr val="80E37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2000"/>
              </a:lnSpc>
              <a:spcBef>
                <a:spcPct val="0"/>
              </a:spcBef>
              <a:spcAft>
                <a:spcPct val="0"/>
              </a:spcAft>
              <a:buClr>
                <a:srgbClr val="000000"/>
              </a:buClr>
              <a:buSzPct val="100000"/>
              <a:buFont typeface="Times New Roman" pitchFamily="16" charset="0"/>
              <a:buNone/>
              <a:tabLst/>
            </a:pPr>
            <a:endParaRPr kumimoji="0" lang="en-GB" sz="3600" b="1" i="0" u="none" strike="noStrike" cap="none" normalizeH="0" baseline="0">
              <a:ln>
                <a:noFill/>
              </a:ln>
              <a:solidFill>
                <a:schemeClr val="bg1"/>
              </a:solidFill>
              <a:effectLst/>
              <a:latin typeface="Times New Roman" pitchFamily="16" charset="0"/>
              <a:cs typeface="Lucida Sans Unicode" charset="0"/>
            </a:endParaRPr>
          </a:p>
        </p:txBody>
      </p:sp>
      <p:sp>
        <p:nvSpPr>
          <p:cNvPr id="17" name="Rettangolo con angoli arrotondati 16">
            <a:extLst>
              <a:ext uri="{FF2B5EF4-FFF2-40B4-BE49-F238E27FC236}">
                <a16:creationId xmlns:a16="http://schemas.microsoft.com/office/drawing/2014/main" id="{3DA0C9E3-EAEA-28BE-73A2-10E204F993E8}"/>
              </a:ext>
            </a:extLst>
          </p:cNvPr>
          <p:cNvSpPr/>
          <p:nvPr/>
        </p:nvSpPr>
        <p:spPr bwMode="auto">
          <a:xfrm>
            <a:off x="11098405" y="3132723"/>
            <a:ext cx="161579" cy="152146"/>
          </a:xfrm>
          <a:prstGeom prst="roundRect">
            <a:avLst>
              <a:gd name="adj" fmla="val 9040"/>
            </a:avLst>
          </a:prstGeom>
          <a:solidFill>
            <a:srgbClr val="FF6161"/>
          </a:solidFill>
          <a:ln w="19050" cap="flat" cmpd="sng" algn="ctr">
            <a:solidFill>
              <a:srgbClr val="FF616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2000"/>
              </a:lnSpc>
              <a:spcBef>
                <a:spcPct val="0"/>
              </a:spcBef>
              <a:spcAft>
                <a:spcPct val="0"/>
              </a:spcAft>
              <a:buClr>
                <a:srgbClr val="000000"/>
              </a:buClr>
              <a:buSzPct val="100000"/>
              <a:buFont typeface="Times New Roman" pitchFamily="16" charset="0"/>
              <a:buNone/>
              <a:tabLst/>
            </a:pPr>
            <a:endParaRPr kumimoji="0" lang="en-GB" sz="3600" b="1" i="0" u="none" strike="noStrike" cap="none" normalizeH="0" baseline="0">
              <a:ln>
                <a:noFill/>
              </a:ln>
              <a:solidFill>
                <a:schemeClr val="bg1"/>
              </a:solidFill>
              <a:effectLst/>
              <a:latin typeface="Times New Roman" pitchFamily="16" charset="0"/>
              <a:cs typeface="Lucida Sans Unicode" charset="0"/>
            </a:endParaRPr>
          </a:p>
        </p:txBody>
      </p:sp>
      <p:sp>
        <p:nvSpPr>
          <p:cNvPr id="18" name="CasellaDiTesto 17">
            <a:extLst>
              <a:ext uri="{FF2B5EF4-FFF2-40B4-BE49-F238E27FC236}">
                <a16:creationId xmlns:a16="http://schemas.microsoft.com/office/drawing/2014/main" id="{EAF1341F-DE3B-5051-C364-C341B86E9A68}"/>
              </a:ext>
            </a:extLst>
          </p:cNvPr>
          <p:cNvSpPr txBox="1"/>
          <p:nvPr/>
        </p:nvSpPr>
        <p:spPr>
          <a:xfrm>
            <a:off x="10696334" y="3074080"/>
            <a:ext cx="360040" cy="261610"/>
          </a:xfrm>
          <a:prstGeom prst="rect">
            <a:avLst/>
          </a:prstGeom>
          <a:noFill/>
        </p:spPr>
        <p:txBody>
          <a:bodyPr wrap="square">
            <a:spAutoFit/>
          </a:bodyPr>
          <a:lstStyle/>
          <a:p>
            <a:r>
              <a:rPr lang="it-IT" sz="1100" b="1">
                <a:latin typeface="Arial "/>
              </a:rPr>
              <a:t>Ti</a:t>
            </a:r>
            <a:endParaRPr lang="en-GB" sz="1100" b="1">
              <a:latin typeface="Arial "/>
            </a:endParaRPr>
          </a:p>
        </p:txBody>
      </p:sp>
      <p:sp>
        <p:nvSpPr>
          <p:cNvPr id="19" name="CasellaDiTesto 18">
            <a:extLst>
              <a:ext uri="{FF2B5EF4-FFF2-40B4-BE49-F238E27FC236}">
                <a16:creationId xmlns:a16="http://schemas.microsoft.com/office/drawing/2014/main" id="{AF30ADEC-7FD8-D5C0-3A0F-2EBAAA9A1F6A}"/>
              </a:ext>
            </a:extLst>
          </p:cNvPr>
          <p:cNvSpPr txBox="1"/>
          <p:nvPr/>
        </p:nvSpPr>
        <p:spPr>
          <a:xfrm>
            <a:off x="11200390" y="3074080"/>
            <a:ext cx="360040" cy="261610"/>
          </a:xfrm>
          <a:prstGeom prst="rect">
            <a:avLst/>
          </a:prstGeom>
          <a:noFill/>
        </p:spPr>
        <p:txBody>
          <a:bodyPr wrap="square">
            <a:spAutoFit/>
          </a:bodyPr>
          <a:lstStyle/>
          <a:p>
            <a:r>
              <a:rPr lang="it-IT" sz="1100" b="1">
                <a:latin typeface="Arial "/>
              </a:rPr>
              <a:t>C</a:t>
            </a:r>
            <a:endParaRPr lang="en-GB" sz="1100" b="1">
              <a:latin typeface="Arial "/>
            </a:endParaRPr>
          </a:p>
        </p:txBody>
      </p:sp>
      <p:sp>
        <p:nvSpPr>
          <p:cNvPr id="4" name="Segnaposto numero diapositiva 3">
            <a:extLst>
              <a:ext uri="{FF2B5EF4-FFF2-40B4-BE49-F238E27FC236}">
                <a16:creationId xmlns:a16="http://schemas.microsoft.com/office/drawing/2014/main" id="{8CF97694-B2AB-968D-CF85-EE87EAFC9F0A}"/>
              </a:ext>
            </a:extLst>
          </p:cNvPr>
          <p:cNvSpPr>
            <a:spLocks noGrp="1"/>
          </p:cNvSpPr>
          <p:nvPr>
            <p:ph type="sldNum" sz="quarter" idx="12"/>
          </p:nvPr>
        </p:nvSpPr>
        <p:spPr/>
        <p:txBody>
          <a:bodyPr/>
          <a:lstStyle/>
          <a:p>
            <a:fld id="{5F4C9F40-B079-4B71-A627-7266DFEA7F03}" type="slidenum">
              <a:rPr lang="en-GB" smtClean="0"/>
              <a:pPr/>
              <a:t>5</a:t>
            </a:fld>
            <a:endParaRPr lang="en-GB"/>
          </a:p>
        </p:txBody>
      </p:sp>
    </p:spTree>
    <p:extLst>
      <p:ext uri="{BB962C8B-B14F-4D97-AF65-F5344CB8AC3E}">
        <p14:creationId xmlns:p14="http://schemas.microsoft.com/office/powerpoint/2010/main" val="414923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9EBD2C-5B20-81BA-9483-D69D9F8A4939}"/>
              </a:ext>
            </a:extLst>
          </p:cNvPr>
          <p:cNvSpPr>
            <a:spLocks noGrp="1"/>
          </p:cNvSpPr>
          <p:nvPr>
            <p:ph type="title"/>
          </p:nvPr>
        </p:nvSpPr>
        <p:spPr>
          <a:xfrm>
            <a:off x="453737" y="314036"/>
            <a:ext cx="11423072" cy="1097280"/>
          </a:xfrm>
        </p:spPr>
        <p:txBody>
          <a:bodyPr rtlCol="0">
            <a:noAutofit/>
          </a:bodyPr>
          <a:lstStyle/>
          <a:p>
            <a:r>
              <a:rPr lang="en-GB"/>
              <a:t>Additive manufacturing of TiC/C nanocomposites</a:t>
            </a:r>
            <a:br>
              <a:rPr lang="en-GB"/>
            </a:br>
            <a:endParaRPr lang="en-GB"/>
          </a:p>
        </p:txBody>
      </p:sp>
      <p:sp>
        <p:nvSpPr>
          <p:cNvPr id="10" name="Rettangolo 9">
            <a:extLst>
              <a:ext uri="{FF2B5EF4-FFF2-40B4-BE49-F238E27FC236}">
                <a16:creationId xmlns:a16="http://schemas.microsoft.com/office/drawing/2014/main" id="{AE681513-98E3-7BE5-A2F8-00D71E6C8A11}"/>
              </a:ext>
            </a:extLst>
          </p:cNvPr>
          <p:cNvSpPr/>
          <p:nvPr/>
        </p:nvSpPr>
        <p:spPr>
          <a:xfrm>
            <a:off x="358547" y="1411312"/>
            <a:ext cx="9220881" cy="1990288"/>
          </a:xfrm>
          <a:prstGeom prst="rect">
            <a:avLst/>
          </a:prstGeom>
        </p:spPr>
        <p:txBody>
          <a:bodyPr wrap="square">
            <a:spAutoFit/>
          </a:bodyPr>
          <a:lstStyle/>
          <a:p>
            <a:pPr marL="33983">
              <a:spcBef>
                <a:spcPts val="739"/>
              </a:spcBef>
              <a:tabLst>
                <a:tab pos="339410" algn="l"/>
                <a:tab pos="339835" algn="l"/>
              </a:tabLst>
            </a:pPr>
            <a:r>
              <a:rPr lang="it-IT" sz="2000" spc="-3">
                <a:latin typeface="Arial" panose="020B0604020202020204" pitchFamily="34" charset="0"/>
                <a:cs typeface="Arial" panose="020B0604020202020204" pitchFamily="34" charset="0"/>
              </a:rPr>
              <a:t>Evaluation of the </a:t>
            </a:r>
            <a:r>
              <a:rPr lang="it-IT" sz="2000" spc="-3" err="1">
                <a:latin typeface="Arial" panose="020B0604020202020204" pitchFamily="34" charset="0"/>
                <a:cs typeface="Arial" panose="020B0604020202020204" pitchFamily="34" charset="0"/>
              </a:rPr>
              <a:t>applicability</a:t>
            </a:r>
            <a:r>
              <a:rPr lang="it-IT" sz="2000" spc="-3">
                <a:latin typeface="Arial" panose="020B0604020202020204" pitchFamily="34" charset="0"/>
                <a:cs typeface="Arial" panose="020B0604020202020204" pitchFamily="34" charset="0"/>
              </a:rPr>
              <a:t> of the printed components:</a:t>
            </a:r>
          </a:p>
          <a:p>
            <a:pPr marL="33983">
              <a:spcBef>
                <a:spcPts val="739"/>
              </a:spcBef>
              <a:tabLst>
                <a:tab pos="339410" algn="l"/>
                <a:tab pos="339835" algn="l"/>
              </a:tabLst>
            </a:pPr>
            <a:r>
              <a:rPr lang="it-IT" sz="2000" spc="-3">
                <a:latin typeface="Wingdings" panose="05000000000000000000" pitchFamily="2" charset="2"/>
                <a:cs typeface="Arial" panose="020B0604020202020204" pitchFamily="34" charset="0"/>
              </a:rPr>
              <a:t>à</a:t>
            </a:r>
            <a:r>
              <a:rPr lang="it-IT" sz="2000" spc="-3">
                <a:latin typeface="Arial "/>
                <a:cs typeface="Arial" panose="020B0604020202020204" pitchFamily="34" charset="0"/>
              </a:rPr>
              <a:t> </a:t>
            </a:r>
            <a:r>
              <a:rPr lang="it-IT" sz="2000" spc="-3">
                <a:solidFill>
                  <a:srgbClr val="00559D"/>
                </a:solidFill>
                <a:latin typeface="Arial" panose="020B0604020202020204" pitchFamily="34" charset="0"/>
                <a:cs typeface="Arial" panose="020B0604020202020204" pitchFamily="34" charset="0"/>
              </a:rPr>
              <a:t>endurance test </a:t>
            </a:r>
            <a:r>
              <a:rPr lang="it-IT" sz="2000" spc="-3">
                <a:latin typeface="Arial" panose="020B0604020202020204" pitchFamily="34" charset="0"/>
                <a:cs typeface="Arial" panose="020B0604020202020204" pitchFamily="34" charset="0"/>
              </a:rPr>
              <a:t>under </a:t>
            </a:r>
            <a:r>
              <a:rPr lang="it-IT" sz="2000" spc="-3" err="1">
                <a:solidFill>
                  <a:srgbClr val="00559D"/>
                </a:solidFill>
                <a:latin typeface="Arial" panose="020B0604020202020204" pitchFamily="34" charset="0"/>
                <a:cs typeface="Arial" panose="020B0604020202020204" pitchFamily="34" charset="0"/>
              </a:rPr>
              <a:t>extreme</a:t>
            </a:r>
            <a:r>
              <a:rPr lang="it-IT" sz="2000" spc="-3">
                <a:solidFill>
                  <a:srgbClr val="00559D"/>
                </a:solidFill>
                <a:latin typeface="Arial" panose="020B0604020202020204" pitchFamily="34" charset="0"/>
                <a:cs typeface="Arial" panose="020B0604020202020204" pitchFamily="34" charset="0"/>
              </a:rPr>
              <a:t> </a:t>
            </a:r>
            <a:r>
              <a:rPr lang="it-IT" sz="2000" spc="-3" err="1">
                <a:solidFill>
                  <a:srgbClr val="00559D"/>
                </a:solidFill>
                <a:latin typeface="Arial" panose="020B0604020202020204" pitchFamily="34" charset="0"/>
                <a:cs typeface="Arial" panose="020B0604020202020204" pitchFamily="34" charset="0"/>
              </a:rPr>
              <a:t>operating</a:t>
            </a:r>
            <a:r>
              <a:rPr lang="it-IT" sz="2000" spc="-3">
                <a:solidFill>
                  <a:srgbClr val="00559D"/>
                </a:solidFill>
                <a:latin typeface="Arial" panose="020B0604020202020204" pitchFamily="34" charset="0"/>
                <a:cs typeface="Arial" panose="020B0604020202020204" pitchFamily="34" charset="0"/>
              </a:rPr>
              <a:t> </a:t>
            </a:r>
            <a:r>
              <a:rPr lang="it-IT" sz="2000" spc="-3" err="1">
                <a:solidFill>
                  <a:srgbClr val="00559D"/>
                </a:solidFill>
                <a:latin typeface="Arial" panose="020B0604020202020204" pitchFamily="34" charset="0"/>
                <a:cs typeface="Arial" panose="020B0604020202020204" pitchFamily="34" charset="0"/>
              </a:rPr>
              <a:t>conditions</a:t>
            </a:r>
            <a:endParaRPr lang="it-IT" sz="2000" spc="-3">
              <a:solidFill>
                <a:srgbClr val="00559D"/>
              </a:solidFill>
              <a:latin typeface="Arial" panose="020B0604020202020204" pitchFamily="34" charset="0"/>
              <a:cs typeface="Arial" panose="020B0604020202020204" pitchFamily="34" charset="0"/>
            </a:endParaRPr>
          </a:p>
          <a:p>
            <a:pPr marL="834083" lvl="1" indent="-342900">
              <a:spcBef>
                <a:spcPts val="739"/>
              </a:spcBef>
              <a:buFont typeface="Arial" panose="020B0604020202020204" pitchFamily="34" charset="0"/>
              <a:buChar char="•"/>
              <a:tabLst>
                <a:tab pos="339410" algn="l"/>
                <a:tab pos="339835" algn="l"/>
              </a:tabLst>
            </a:pPr>
            <a:r>
              <a:rPr lang="it-IT" sz="2000" spc="-3">
                <a:latin typeface="Arial" panose="020B0604020202020204" pitchFamily="34" charset="0"/>
                <a:cs typeface="Arial" panose="020B0604020202020204" pitchFamily="34" charset="0"/>
              </a:rPr>
              <a:t>1700°C, 24 h, 10</a:t>
            </a:r>
            <a:r>
              <a:rPr lang="it-IT" sz="2000" spc="-3" baseline="30000">
                <a:latin typeface="Arial" panose="020B0604020202020204" pitchFamily="34" charset="0"/>
                <a:cs typeface="Arial" panose="020B0604020202020204" pitchFamily="34" charset="0"/>
              </a:rPr>
              <a:t>-6</a:t>
            </a:r>
            <a:r>
              <a:rPr lang="it-IT" sz="2000" spc="-3">
                <a:latin typeface="Arial" panose="020B0604020202020204" pitchFamily="34" charset="0"/>
                <a:cs typeface="Arial" panose="020B0604020202020204" pitchFamily="34" charset="0"/>
              </a:rPr>
              <a:t> mbar</a:t>
            </a:r>
          </a:p>
          <a:p>
            <a:pPr marL="834083" lvl="1" indent="-342900">
              <a:spcBef>
                <a:spcPts val="739"/>
              </a:spcBef>
              <a:buFont typeface="Arial" panose="020B0604020202020204" pitchFamily="34" charset="0"/>
              <a:buChar char="•"/>
              <a:tabLst>
                <a:tab pos="339410" algn="l"/>
                <a:tab pos="339835" algn="l"/>
              </a:tabLst>
            </a:pPr>
            <a:r>
              <a:rPr lang="it-IT" sz="2000" spc="-3">
                <a:latin typeface="Arial" panose="020B0604020202020204" pitchFamily="34" charset="0"/>
                <a:cs typeface="Arial" panose="020B0604020202020204" pitchFamily="34" charset="0"/>
              </a:rPr>
              <a:t>1800°C, 24 h, 10</a:t>
            </a:r>
            <a:r>
              <a:rPr lang="it-IT" sz="2000" spc="-3" baseline="30000">
                <a:latin typeface="Arial" panose="020B0604020202020204" pitchFamily="34" charset="0"/>
                <a:cs typeface="Arial" panose="020B0604020202020204" pitchFamily="34" charset="0"/>
              </a:rPr>
              <a:t>-6</a:t>
            </a:r>
            <a:r>
              <a:rPr lang="it-IT" sz="2000" spc="-3">
                <a:latin typeface="Arial" panose="020B0604020202020204" pitchFamily="34" charset="0"/>
                <a:cs typeface="Arial" panose="020B0604020202020204" pitchFamily="34" charset="0"/>
              </a:rPr>
              <a:t> mbar</a:t>
            </a:r>
          </a:p>
          <a:p>
            <a:pPr marL="491183" lvl="1">
              <a:spcBef>
                <a:spcPts val="739"/>
              </a:spcBef>
              <a:tabLst>
                <a:tab pos="339410" algn="l"/>
                <a:tab pos="339835" algn="l"/>
              </a:tabLst>
            </a:pPr>
            <a:r>
              <a:rPr lang="it-IT" sz="2000" spc="-3">
                <a:latin typeface="Wingdings" panose="05000000000000000000" pitchFamily="2" charset="2"/>
                <a:cs typeface="Arial" panose="020B0604020202020204" pitchFamily="34" charset="0"/>
              </a:rPr>
              <a:t>à</a:t>
            </a:r>
            <a:r>
              <a:rPr lang="it-IT" sz="2000" spc="-3">
                <a:latin typeface="Arial "/>
                <a:cs typeface="Arial" panose="020B0604020202020204" pitchFamily="34" charset="0"/>
              </a:rPr>
              <a:t> progressive </a:t>
            </a:r>
            <a:r>
              <a:rPr lang="it-IT" sz="2000" spc="-3">
                <a:solidFill>
                  <a:srgbClr val="00559D"/>
                </a:solidFill>
                <a:latin typeface="Arial "/>
                <a:cs typeface="Arial" panose="020B0604020202020204" pitchFamily="34" charset="0"/>
              </a:rPr>
              <a:t>loss of Ti </a:t>
            </a:r>
            <a:r>
              <a:rPr lang="it-IT" sz="2000" spc="-3">
                <a:latin typeface="Arial "/>
                <a:cs typeface="Arial" panose="020B0604020202020204" pitchFamily="34" charset="0"/>
              </a:rPr>
              <a:t>with </a:t>
            </a:r>
            <a:r>
              <a:rPr lang="it-IT" sz="2000" spc="-3" err="1">
                <a:latin typeface="Arial "/>
                <a:cs typeface="Arial" panose="020B0604020202020204" pitchFamily="34" charset="0"/>
              </a:rPr>
              <a:t>increasing</a:t>
            </a:r>
            <a:r>
              <a:rPr lang="it-IT" sz="2000" spc="-3">
                <a:latin typeface="Arial "/>
                <a:cs typeface="Arial" panose="020B0604020202020204" pitchFamily="34" charset="0"/>
              </a:rPr>
              <a:t> temperature</a:t>
            </a:r>
          </a:p>
        </p:txBody>
      </p:sp>
      <p:grpSp>
        <p:nvGrpSpPr>
          <p:cNvPr id="21" name="Gruppo 20">
            <a:extLst>
              <a:ext uri="{FF2B5EF4-FFF2-40B4-BE49-F238E27FC236}">
                <a16:creationId xmlns:a16="http://schemas.microsoft.com/office/drawing/2014/main" id="{CA7DF4EA-0F31-E310-9F48-58AC8840923E}"/>
              </a:ext>
            </a:extLst>
          </p:cNvPr>
          <p:cNvGrpSpPr>
            <a:grpSpLocks noChangeAspect="1"/>
          </p:cNvGrpSpPr>
          <p:nvPr/>
        </p:nvGrpSpPr>
        <p:grpSpPr>
          <a:xfrm>
            <a:off x="7303140" y="1619571"/>
            <a:ext cx="4573669" cy="1454505"/>
            <a:chOff x="7426372" y="1138971"/>
            <a:chExt cx="4710769" cy="1498105"/>
          </a:xfrm>
        </p:grpSpPr>
        <p:pic>
          <p:nvPicPr>
            <p:cNvPr id="9" name="Immagine 8">
              <a:extLst>
                <a:ext uri="{FF2B5EF4-FFF2-40B4-BE49-F238E27FC236}">
                  <a16:creationId xmlns:a16="http://schemas.microsoft.com/office/drawing/2014/main" id="{3AD2D94F-38DE-854D-DB81-4A1944400CF5}"/>
                </a:ext>
              </a:extLst>
            </p:cNvPr>
            <p:cNvPicPr>
              <a:picLocks noChangeAspect="1"/>
            </p:cNvPicPr>
            <p:nvPr/>
          </p:nvPicPr>
          <p:blipFill rotWithShape="1">
            <a:blip r:embed="rId2"/>
            <a:srcRect l="65479" t="37519" r="-363" b="2693"/>
            <a:stretch/>
          </p:blipFill>
          <p:spPr>
            <a:xfrm>
              <a:off x="7426372" y="1312252"/>
              <a:ext cx="1331324" cy="1324660"/>
            </a:xfrm>
            <a:prstGeom prst="rect">
              <a:avLst/>
            </a:prstGeom>
          </p:spPr>
        </p:pic>
        <p:pic>
          <p:nvPicPr>
            <p:cNvPr id="11" name="Immagine 10">
              <a:extLst>
                <a:ext uri="{FF2B5EF4-FFF2-40B4-BE49-F238E27FC236}">
                  <a16:creationId xmlns:a16="http://schemas.microsoft.com/office/drawing/2014/main" id="{3874D607-D3F3-E258-8E8B-57FC1F2CA5E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270" b="6563"/>
            <a:stretch/>
          </p:blipFill>
          <p:spPr>
            <a:xfrm>
              <a:off x="8757696" y="1138971"/>
              <a:ext cx="3379445" cy="1498105"/>
            </a:xfrm>
            <a:prstGeom prst="rect">
              <a:avLst/>
            </a:prstGeom>
          </p:spPr>
        </p:pic>
        <p:sp>
          <p:nvSpPr>
            <p:cNvPr id="12" name="Rettangolo con angoli arrotondati 11">
              <a:extLst>
                <a:ext uri="{FF2B5EF4-FFF2-40B4-BE49-F238E27FC236}">
                  <a16:creationId xmlns:a16="http://schemas.microsoft.com/office/drawing/2014/main" id="{E6A0F444-9180-9A06-8E80-D465E017F95F}"/>
                </a:ext>
              </a:extLst>
            </p:cNvPr>
            <p:cNvSpPr/>
            <p:nvPr/>
          </p:nvSpPr>
          <p:spPr bwMode="auto">
            <a:xfrm>
              <a:off x="9948428" y="1880828"/>
              <a:ext cx="324036" cy="360040"/>
            </a:xfrm>
            <a:prstGeom prst="roundRect">
              <a:avLst>
                <a:gd name="adj" fmla="val 9040"/>
              </a:avLst>
            </a:prstGeom>
            <a:noFill/>
            <a:ln w="19050" cap="flat" cmpd="sng" algn="ctr">
              <a:solidFill>
                <a:srgbClr val="B306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2000"/>
                </a:lnSpc>
                <a:spcBef>
                  <a:spcPct val="0"/>
                </a:spcBef>
                <a:spcAft>
                  <a:spcPct val="0"/>
                </a:spcAft>
                <a:buClr>
                  <a:srgbClr val="000000"/>
                </a:buClr>
                <a:buSzPct val="100000"/>
                <a:buFont typeface="Times New Roman" pitchFamily="16" charset="0"/>
                <a:buNone/>
                <a:tabLst/>
              </a:pPr>
              <a:endParaRPr kumimoji="0" lang="en-GB" sz="2400" b="0" i="0" u="none" strike="noStrike" cap="none" normalizeH="0" baseline="0">
                <a:ln>
                  <a:noFill/>
                </a:ln>
                <a:solidFill>
                  <a:schemeClr val="bg1"/>
                </a:solidFill>
                <a:effectLst/>
                <a:latin typeface="Times New Roman" pitchFamily="16" charset="0"/>
                <a:cs typeface="Lucida Sans Unicode" charset="0"/>
              </a:endParaRPr>
            </a:p>
          </p:txBody>
        </p:sp>
        <p:sp>
          <p:nvSpPr>
            <p:cNvPr id="13" name="Rettangolo con angoli arrotondati 12">
              <a:extLst>
                <a:ext uri="{FF2B5EF4-FFF2-40B4-BE49-F238E27FC236}">
                  <a16:creationId xmlns:a16="http://schemas.microsoft.com/office/drawing/2014/main" id="{3E6E17CC-76C4-2E2E-ED2D-0928A04097D2}"/>
                </a:ext>
              </a:extLst>
            </p:cNvPr>
            <p:cNvSpPr/>
            <p:nvPr/>
          </p:nvSpPr>
          <p:spPr bwMode="auto">
            <a:xfrm>
              <a:off x="7426372" y="1176016"/>
              <a:ext cx="1323007" cy="1429836"/>
            </a:xfrm>
            <a:prstGeom prst="roundRect">
              <a:avLst>
                <a:gd name="adj" fmla="val 9040"/>
              </a:avLst>
            </a:prstGeom>
            <a:noFill/>
            <a:ln w="19050" cap="flat" cmpd="sng" algn="ctr">
              <a:solidFill>
                <a:srgbClr val="B306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2000"/>
                </a:lnSpc>
                <a:spcBef>
                  <a:spcPct val="0"/>
                </a:spcBef>
                <a:spcAft>
                  <a:spcPct val="0"/>
                </a:spcAft>
                <a:buClr>
                  <a:srgbClr val="000000"/>
                </a:buClr>
                <a:buSzPct val="100000"/>
                <a:buFont typeface="Times New Roman" pitchFamily="16" charset="0"/>
                <a:buNone/>
                <a:tabLst/>
              </a:pPr>
              <a:endParaRPr kumimoji="0" lang="en-GB" sz="2400" b="0" i="0" u="none" strike="noStrike" cap="none" normalizeH="0" baseline="0">
                <a:ln>
                  <a:noFill/>
                </a:ln>
                <a:solidFill>
                  <a:schemeClr val="bg1"/>
                </a:solidFill>
                <a:effectLst/>
                <a:latin typeface="Times New Roman" pitchFamily="16" charset="0"/>
                <a:cs typeface="Lucida Sans Unicode" charset="0"/>
              </a:endParaRPr>
            </a:p>
          </p:txBody>
        </p:sp>
        <p:cxnSp>
          <p:nvCxnSpPr>
            <p:cNvPr id="14" name="Connettore diritto 13">
              <a:extLst>
                <a:ext uri="{FF2B5EF4-FFF2-40B4-BE49-F238E27FC236}">
                  <a16:creationId xmlns:a16="http://schemas.microsoft.com/office/drawing/2014/main" id="{DF618F28-F985-489E-B337-E2E2D2F1D605}"/>
                </a:ext>
              </a:extLst>
            </p:cNvPr>
            <p:cNvCxnSpPr>
              <a:cxnSpLocks/>
            </p:cNvCxnSpPr>
            <p:nvPr/>
          </p:nvCxnSpPr>
          <p:spPr bwMode="auto">
            <a:xfrm>
              <a:off x="8679706" y="1176016"/>
              <a:ext cx="1592758" cy="712007"/>
            </a:xfrm>
            <a:prstGeom prst="line">
              <a:avLst/>
            </a:prstGeom>
            <a:solidFill>
              <a:srgbClr val="00B8FF"/>
            </a:solidFill>
            <a:ln w="19050" cap="flat" cmpd="sng" algn="ctr">
              <a:solidFill>
                <a:srgbClr val="B3061B"/>
              </a:solidFill>
              <a:prstDash val="solid"/>
              <a:round/>
              <a:headEnd type="none" w="med" len="med"/>
              <a:tailEnd type="none" w="med" len="med"/>
            </a:ln>
            <a:effectLst/>
          </p:spPr>
        </p:cxnSp>
        <p:cxnSp>
          <p:nvCxnSpPr>
            <p:cNvPr id="15" name="Connettore diritto 14">
              <a:extLst>
                <a:ext uri="{FF2B5EF4-FFF2-40B4-BE49-F238E27FC236}">
                  <a16:creationId xmlns:a16="http://schemas.microsoft.com/office/drawing/2014/main" id="{2D702E55-EE41-C77B-9A5E-2FCC66F54EE3}"/>
                </a:ext>
              </a:extLst>
            </p:cNvPr>
            <p:cNvCxnSpPr>
              <a:cxnSpLocks/>
              <a:endCxn id="12" idx="2"/>
            </p:cNvCxnSpPr>
            <p:nvPr/>
          </p:nvCxnSpPr>
          <p:spPr bwMode="auto">
            <a:xfrm flipV="1">
              <a:off x="8679706" y="2240868"/>
              <a:ext cx="1430740" cy="351967"/>
            </a:xfrm>
            <a:prstGeom prst="line">
              <a:avLst/>
            </a:prstGeom>
            <a:solidFill>
              <a:srgbClr val="00B8FF"/>
            </a:solidFill>
            <a:ln w="19050" cap="flat" cmpd="sng" algn="ctr">
              <a:solidFill>
                <a:srgbClr val="B3061B"/>
              </a:solidFill>
              <a:prstDash val="solid"/>
              <a:round/>
              <a:headEnd type="none" w="med" len="med"/>
              <a:tailEnd type="none" w="med" len="med"/>
            </a:ln>
            <a:effectLst/>
          </p:spPr>
        </p:cxnSp>
      </p:grpSp>
      <p:sp>
        <p:nvSpPr>
          <p:cNvPr id="4" name="Segnaposto numero diapositiva 3">
            <a:extLst>
              <a:ext uri="{FF2B5EF4-FFF2-40B4-BE49-F238E27FC236}">
                <a16:creationId xmlns:a16="http://schemas.microsoft.com/office/drawing/2014/main" id="{8CF97694-B2AB-968D-CF85-EE87EAFC9F0A}"/>
              </a:ext>
            </a:extLst>
          </p:cNvPr>
          <p:cNvSpPr>
            <a:spLocks noGrp="1"/>
          </p:cNvSpPr>
          <p:nvPr>
            <p:ph type="sldNum" sz="quarter" idx="12"/>
          </p:nvPr>
        </p:nvSpPr>
        <p:spPr/>
        <p:txBody>
          <a:bodyPr/>
          <a:lstStyle/>
          <a:p>
            <a:fld id="{5F4C9F40-B079-4B71-A627-7266DFEA7F03}" type="slidenum">
              <a:rPr lang="en-GB" smtClean="0"/>
              <a:pPr/>
              <a:t>6</a:t>
            </a:fld>
            <a:endParaRPr lang="en-GB"/>
          </a:p>
        </p:txBody>
      </p:sp>
      <p:graphicFrame>
        <p:nvGraphicFramePr>
          <p:cNvPr id="3" name="Tabella 2">
            <a:extLst>
              <a:ext uri="{FF2B5EF4-FFF2-40B4-BE49-F238E27FC236}">
                <a16:creationId xmlns:a16="http://schemas.microsoft.com/office/drawing/2014/main" id="{EB483C12-A8F5-DDCC-0B44-4E2F8A165662}"/>
              </a:ext>
            </a:extLst>
          </p:cNvPr>
          <p:cNvGraphicFramePr>
            <a:graphicFrameLocks noGrp="1"/>
          </p:cNvGraphicFramePr>
          <p:nvPr>
            <p:extLst>
              <p:ext uri="{D42A27DB-BD31-4B8C-83A1-F6EECF244321}">
                <p14:modId xmlns:p14="http://schemas.microsoft.com/office/powerpoint/2010/main" val="2878064018"/>
              </p:ext>
            </p:extLst>
          </p:nvPr>
        </p:nvGraphicFramePr>
        <p:xfrm>
          <a:off x="1567543" y="3844919"/>
          <a:ext cx="3953971" cy="1990287"/>
        </p:xfrm>
        <a:graphic>
          <a:graphicData uri="http://schemas.openxmlformats.org/drawingml/2006/table">
            <a:tbl>
              <a:tblPr firstRow="1" bandRow="1">
                <a:tableStyleId>{5C22544A-7EE6-4342-B048-85BDC9FD1C3A}</a:tableStyleId>
              </a:tblPr>
              <a:tblGrid>
                <a:gridCol w="1748507">
                  <a:extLst>
                    <a:ext uri="{9D8B030D-6E8A-4147-A177-3AD203B41FA5}">
                      <a16:colId xmlns:a16="http://schemas.microsoft.com/office/drawing/2014/main" val="3062420966"/>
                    </a:ext>
                  </a:extLst>
                </a:gridCol>
                <a:gridCol w="1206022">
                  <a:extLst>
                    <a:ext uri="{9D8B030D-6E8A-4147-A177-3AD203B41FA5}">
                      <a16:colId xmlns:a16="http://schemas.microsoft.com/office/drawing/2014/main" val="2844586596"/>
                    </a:ext>
                  </a:extLst>
                </a:gridCol>
                <a:gridCol w="999442">
                  <a:extLst>
                    <a:ext uri="{9D8B030D-6E8A-4147-A177-3AD203B41FA5}">
                      <a16:colId xmlns:a16="http://schemas.microsoft.com/office/drawing/2014/main" val="344744661"/>
                    </a:ext>
                  </a:extLst>
                </a:gridCol>
              </a:tblGrid>
              <a:tr h="607998">
                <a:tc>
                  <a:txBody>
                    <a:bodyPr/>
                    <a:lstStyle/>
                    <a:p>
                      <a:pPr algn="ctr"/>
                      <a:r>
                        <a:rPr lang="it-IT" sz="1600">
                          <a:solidFill>
                            <a:schemeClr val="tx1"/>
                          </a:solidFill>
                          <a:latin typeface="Arial MT"/>
                        </a:rPr>
                        <a:t>sample</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solidFill>
                            <a:schemeClr val="tx1"/>
                          </a:solidFill>
                          <a:latin typeface="Arial MT"/>
                        </a:rPr>
                        <a:t>SSA</a:t>
                      </a:r>
                      <a:r>
                        <a:rPr lang="it-IT" sz="1600" baseline="-25000">
                          <a:solidFill>
                            <a:schemeClr val="tx1"/>
                          </a:solidFill>
                          <a:latin typeface="Arial MT"/>
                        </a:rPr>
                        <a:t>BET </a:t>
                      </a:r>
                      <a:r>
                        <a:rPr lang="it-IT" sz="1600" baseline="0">
                          <a:solidFill>
                            <a:schemeClr val="tx1"/>
                          </a:solidFill>
                          <a:latin typeface="Arial MT"/>
                        </a:rPr>
                        <a:t>[m</a:t>
                      </a:r>
                      <a:r>
                        <a:rPr lang="it-IT" sz="1600" baseline="30000">
                          <a:solidFill>
                            <a:schemeClr val="tx1"/>
                          </a:solidFill>
                          <a:latin typeface="Arial MT"/>
                        </a:rPr>
                        <a:t>2</a:t>
                      </a:r>
                      <a:r>
                        <a:rPr lang="it-IT" sz="1600" baseline="0">
                          <a:solidFill>
                            <a:schemeClr val="tx1"/>
                          </a:solidFill>
                          <a:latin typeface="Arial MT"/>
                        </a:rPr>
                        <a:t>/g]</a:t>
                      </a:r>
                      <a:endParaRPr lang="it-IT" sz="1600" baseline="-25000">
                        <a:solidFill>
                          <a:schemeClr val="tx1"/>
                        </a:solidFill>
                        <a:latin typeface="Arial MT"/>
                      </a:endParaRP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sz="1600" err="1">
                          <a:solidFill>
                            <a:schemeClr val="tx1"/>
                          </a:solidFill>
                          <a:latin typeface="Arial MT"/>
                        </a:rPr>
                        <a:t>V</a:t>
                      </a:r>
                      <a:r>
                        <a:rPr lang="it-IT" sz="1600" baseline="-25000" err="1">
                          <a:solidFill>
                            <a:schemeClr val="tx1"/>
                          </a:solidFill>
                          <a:latin typeface="Arial MT"/>
                        </a:rPr>
                        <a:t>micro</a:t>
                      </a:r>
                      <a:r>
                        <a:rPr lang="it-IT" sz="1600">
                          <a:solidFill>
                            <a:schemeClr val="tx1"/>
                          </a:solidFill>
                          <a:latin typeface="Arial MT"/>
                        </a:rPr>
                        <a:t> [%]</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415031"/>
                  </a:ext>
                </a:extLst>
              </a:tr>
              <a:tr h="460763">
                <a:tc>
                  <a:txBody>
                    <a:bodyPr/>
                    <a:lstStyle/>
                    <a:p>
                      <a:pPr algn="l"/>
                      <a:r>
                        <a:rPr lang="it-IT" sz="1600" err="1">
                          <a:latin typeface="Arial MT"/>
                        </a:rPr>
                        <a:t>xerogel</a:t>
                      </a:r>
                      <a:r>
                        <a:rPr lang="it-IT" sz="1600">
                          <a:latin typeface="Arial MT"/>
                        </a:rPr>
                        <a:t> </a:t>
                      </a:r>
                      <a:r>
                        <a:rPr lang="it-IT" sz="1600" err="1">
                          <a:latin typeface="Arial MT"/>
                        </a:rPr>
                        <a:t>reference</a:t>
                      </a:r>
                      <a:endParaRPr lang="it-IT" sz="1600">
                        <a:latin typeface="Arial MT"/>
                      </a:endParaRP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latin typeface="Arial MT"/>
                        </a:rPr>
                        <a:t>328</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latin typeface="Arial MT"/>
                        </a:rPr>
                        <a:t>55</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3412584"/>
                  </a:ext>
                </a:extLst>
              </a:tr>
              <a:tr h="460763">
                <a:tc>
                  <a:txBody>
                    <a:bodyPr/>
                    <a:lstStyle/>
                    <a:p>
                      <a:pPr algn="l"/>
                      <a:r>
                        <a:rPr lang="it-IT" sz="1600" err="1">
                          <a:latin typeface="Arial MT"/>
                        </a:rPr>
                        <a:t>xerogel</a:t>
                      </a:r>
                      <a:r>
                        <a:rPr lang="it-IT" sz="1600">
                          <a:latin typeface="Arial MT"/>
                        </a:rPr>
                        <a:t> 1700°C</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latin typeface="Arial MT"/>
                        </a:rPr>
                        <a:t>135</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latin typeface="Arial MT"/>
                        </a:rPr>
                        <a:t>29</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6180776"/>
                  </a:ext>
                </a:extLst>
              </a:tr>
              <a:tr h="460763">
                <a:tc>
                  <a:txBody>
                    <a:bodyPr/>
                    <a:lstStyle/>
                    <a:p>
                      <a:pPr algn="l"/>
                      <a:r>
                        <a:rPr lang="it-IT" sz="1600" err="1">
                          <a:latin typeface="Arial MT"/>
                        </a:rPr>
                        <a:t>xerogel</a:t>
                      </a:r>
                      <a:r>
                        <a:rPr lang="it-IT" sz="1600">
                          <a:latin typeface="Arial MT"/>
                        </a:rPr>
                        <a:t> 1800°C</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latin typeface="Arial MT"/>
                        </a:rPr>
                        <a:t>81</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latin typeface="Arial MT"/>
                        </a:rPr>
                        <a:t>18</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4647009"/>
                  </a:ext>
                </a:extLst>
              </a:tr>
            </a:tbl>
          </a:graphicData>
        </a:graphic>
      </p:graphicFrame>
      <p:graphicFrame>
        <p:nvGraphicFramePr>
          <p:cNvPr id="5" name="Tabella 4">
            <a:extLst>
              <a:ext uri="{FF2B5EF4-FFF2-40B4-BE49-F238E27FC236}">
                <a16:creationId xmlns:a16="http://schemas.microsoft.com/office/drawing/2014/main" id="{9CD83FA2-EB0A-DA8B-EE0C-D0E5F4602572}"/>
              </a:ext>
            </a:extLst>
          </p:cNvPr>
          <p:cNvGraphicFramePr>
            <a:graphicFrameLocks noGrp="1"/>
          </p:cNvGraphicFramePr>
          <p:nvPr>
            <p:extLst>
              <p:ext uri="{D42A27DB-BD31-4B8C-83A1-F6EECF244321}">
                <p14:modId xmlns:p14="http://schemas.microsoft.com/office/powerpoint/2010/main" val="3328275614"/>
              </p:ext>
            </p:extLst>
          </p:nvPr>
        </p:nvGraphicFramePr>
        <p:xfrm>
          <a:off x="6160909" y="3844919"/>
          <a:ext cx="3905491" cy="1990287"/>
        </p:xfrm>
        <a:graphic>
          <a:graphicData uri="http://schemas.openxmlformats.org/drawingml/2006/table">
            <a:tbl>
              <a:tblPr firstRow="1" bandRow="1">
                <a:tableStyleId>{5C22544A-7EE6-4342-B048-85BDC9FD1C3A}</a:tableStyleId>
              </a:tblPr>
              <a:tblGrid>
                <a:gridCol w="1727069">
                  <a:extLst>
                    <a:ext uri="{9D8B030D-6E8A-4147-A177-3AD203B41FA5}">
                      <a16:colId xmlns:a16="http://schemas.microsoft.com/office/drawing/2014/main" val="3062420966"/>
                    </a:ext>
                  </a:extLst>
                </a:gridCol>
                <a:gridCol w="1191235">
                  <a:extLst>
                    <a:ext uri="{9D8B030D-6E8A-4147-A177-3AD203B41FA5}">
                      <a16:colId xmlns:a16="http://schemas.microsoft.com/office/drawing/2014/main" val="2844586596"/>
                    </a:ext>
                  </a:extLst>
                </a:gridCol>
                <a:gridCol w="987187">
                  <a:extLst>
                    <a:ext uri="{9D8B030D-6E8A-4147-A177-3AD203B41FA5}">
                      <a16:colId xmlns:a16="http://schemas.microsoft.com/office/drawing/2014/main" val="344744661"/>
                    </a:ext>
                  </a:extLst>
                </a:gridCol>
              </a:tblGrid>
              <a:tr h="609921">
                <a:tc>
                  <a:txBody>
                    <a:bodyPr/>
                    <a:lstStyle/>
                    <a:p>
                      <a:pPr algn="ctr"/>
                      <a:r>
                        <a:rPr lang="it-IT" sz="1600">
                          <a:solidFill>
                            <a:schemeClr val="tx1"/>
                          </a:solidFill>
                          <a:latin typeface="Arial MT"/>
                        </a:rPr>
                        <a:t>sample</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solidFill>
                            <a:schemeClr val="tx1"/>
                          </a:solidFill>
                          <a:latin typeface="Arial MT"/>
                        </a:rPr>
                        <a:t>SSA</a:t>
                      </a:r>
                      <a:r>
                        <a:rPr lang="it-IT" sz="1600" baseline="-25000">
                          <a:solidFill>
                            <a:schemeClr val="tx1"/>
                          </a:solidFill>
                          <a:latin typeface="Arial MT"/>
                        </a:rPr>
                        <a:t>BET </a:t>
                      </a:r>
                      <a:r>
                        <a:rPr lang="it-IT" sz="1600" baseline="0">
                          <a:solidFill>
                            <a:schemeClr val="tx1"/>
                          </a:solidFill>
                          <a:latin typeface="Arial MT"/>
                        </a:rPr>
                        <a:t>[m</a:t>
                      </a:r>
                      <a:r>
                        <a:rPr lang="it-IT" sz="1600" baseline="30000">
                          <a:solidFill>
                            <a:schemeClr val="tx1"/>
                          </a:solidFill>
                          <a:latin typeface="Arial MT"/>
                        </a:rPr>
                        <a:t>2</a:t>
                      </a:r>
                      <a:r>
                        <a:rPr lang="it-IT" sz="1600" baseline="0">
                          <a:solidFill>
                            <a:schemeClr val="tx1"/>
                          </a:solidFill>
                          <a:latin typeface="Arial MT"/>
                        </a:rPr>
                        <a:t>/g]</a:t>
                      </a:r>
                      <a:endParaRPr lang="it-IT" sz="1600" baseline="-25000">
                        <a:solidFill>
                          <a:schemeClr val="tx1"/>
                        </a:solidFill>
                        <a:latin typeface="Arial MT"/>
                      </a:endParaRP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sz="1600" err="1">
                          <a:solidFill>
                            <a:schemeClr val="tx1"/>
                          </a:solidFill>
                          <a:latin typeface="Arial MT"/>
                        </a:rPr>
                        <a:t>V</a:t>
                      </a:r>
                      <a:r>
                        <a:rPr lang="it-IT" sz="1600" baseline="-25000" err="1">
                          <a:solidFill>
                            <a:schemeClr val="tx1"/>
                          </a:solidFill>
                          <a:latin typeface="Arial MT"/>
                        </a:rPr>
                        <a:t>micro</a:t>
                      </a:r>
                      <a:r>
                        <a:rPr lang="it-IT" sz="1600">
                          <a:solidFill>
                            <a:schemeClr val="tx1"/>
                          </a:solidFill>
                          <a:latin typeface="Arial MT"/>
                        </a:rPr>
                        <a:t> [%]</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415031"/>
                  </a:ext>
                </a:extLst>
              </a:tr>
              <a:tr h="460122">
                <a:tc>
                  <a:txBody>
                    <a:bodyPr/>
                    <a:lstStyle/>
                    <a:p>
                      <a:pPr algn="l"/>
                      <a:r>
                        <a:rPr lang="it-IT" sz="1600">
                          <a:latin typeface="Arial MT"/>
                        </a:rPr>
                        <a:t>aerogel </a:t>
                      </a:r>
                      <a:r>
                        <a:rPr lang="it-IT" sz="1600" err="1">
                          <a:latin typeface="Arial MT"/>
                        </a:rPr>
                        <a:t>reference</a:t>
                      </a:r>
                      <a:endParaRPr lang="it-IT" sz="1600">
                        <a:latin typeface="Arial MT"/>
                      </a:endParaRP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latin typeface="Arial MT"/>
                        </a:rPr>
                        <a:t>284</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latin typeface="Arial MT"/>
                        </a:rPr>
                        <a:t>34</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711644"/>
                  </a:ext>
                </a:extLst>
              </a:tr>
              <a:tr h="460122">
                <a:tc>
                  <a:txBody>
                    <a:bodyPr/>
                    <a:lstStyle/>
                    <a:p>
                      <a:pPr algn="l"/>
                      <a:r>
                        <a:rPr lang="it-IT" sz="1600">
                          <a:latin typeface="Arial MT"/>
                        </a:rPr>
                        <a:t>aerogel 1700°C</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latin typeface="Arial MT"/>
                        </a:rPr>
                        <a:t>175</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latin typeface="Arial MT"/>
                        </a:rPr>
                        <a:t>24</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3129077"/>
                  </a:ext>
                </a:extLst>
              </a:tr>
              <a:tr h="460122">
                <a:tc>
                  <a:txBody>
                    <a:bodyPr/>
                    <a:lstStyle/>
                    <a:p>
                      <a:pPr algn="l"/>
                      <a:r>
                        <a:rPr lang="it-IT" sz="1600">
                          <a:latin typeface="Arial MT"/>
                        </a:rPr>
                        <a:t>aerogel 1800°C</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latin typeface="Arial MT"/>
                        </a:rPr>
                        <a:t>122</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600">
                          <a:latin typeface="Arial MT"/>
                        </a:rPr>
                        <a:t>17</a:t>
                      </a:r>
                    </a:p>
                  </a:txBody>
                  <a:tcPr marL="61173" marR="61173" marT="30586" marB="305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5163587"/>
                  </a:ext>
                </a:extLst>
              </a:tr>
            </a:tbl>
          </a:graphicData>
        </a:graphic>
      </p:graphicFrame>
    </p:spTree>
    <p:extLst>
      <p:ext uri="{BB962C8B-B14F-4D97-AF65-F5344CB8AC3E}">
        <p14:creationId xmlns:p14="http://schemas.microsoft.com/office/powerpoint/2010/main" val="416088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BBA99C3-BCF7-7C82-2FE7-B671ED704613}"/>
              </a:ext>
            </a:extLst>
          </p:cNvPr>
          <p:cNvSpPr>
            <a:spLocks noGrp="1"/>
          </p:cNvSpPr>
          <p:nvPr>
            <p:ph type="sldNum" sz="quarter" idx="12"/>
          </p:nvPr>
        </p:nvSpPr>
        <p:spPr/>
        <p:txBody>
          <a:bodyPr/>
          <a:lstStyle/>
          <a:p>
            <a:fld id="{5F4C9F40-B079-4B71-A627-7266DFEA7F03}" type="slidenum">
              <a:rPr lang="en-GB" smtClean="0"/>
              <a:pPr/>
              <a:t>7</a:t>
            </a:fld>
            <a:endParaRPr lang="en-GB"/>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B7D200D-B0F8-8809-D469-A4400D8EF2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2" y="3606407"/>
            <a:ext cx="2591043" cy="1179188"/>
          </a:xfrm>
          <a:prstGeom prst="rect">
            <a:avLst/>
          </a:prstGeom>
        </p:spPr>
      </p:pic>
      <p:pic>
        <p:nvPicPr>
          <p:cNvPr id="6" name="Picture 5" descr="A chemical formula of a molecule&#10;&#10;Description automatically generated">
            <a:extLst>
              <a:ext uri="{FF2B5EF4-FFF2-40B4-BE49-F238E27FC236}">
                <a16:creationId xmlns:a16="http://schemas.microsoft.com/office/drawing/2014/main" id="{C772EEF7-5D58-AD7A-4CC6-0247C892F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77" y="5151712"/>
            <a:ext cx="3476731" cy="1095170"/>
          </a:xfrm>
          <a:prstGeom prst="rect">
            <a:avLst/>
          </a:prstGeom>
        </p:spPr>
      </p:pic>
      <p:cxnSp>
        <p:nvCxnSpPr>
          <p:cNvPr id="8" name="Straight Connector 7">
            <a:extLst>
              <a:ext uri="{FF2B5EF4-FFF2-40B4-BE49-F238E27FC236}">
                <a16:creationId xmlns:a16="http://schemas.microsoft.com/office/drawing/2014/main" id="{C54DA3E4-4AD3-1C06-8B72-38B7DDE40B12}"/>
              </a:ext>
            </a:extLst>
          </p:cNvPr>
          <p:cNvCxnSpPr>
            <a:cxnSpLocks/>
          </p:cNvCxnSpPr>
          <p:nvPr/>
        </p:nvCxnSpPr>
        <p:spPr>
          <a:xfrm flipV="1">
            <a:off x="4703088" y="2198068"/>
            <a:ext cx="0" cy="4181598"/>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A42BEA9-28AC-CE43-FD75-6198993FC703}"/>
              </a:ext>
            </a:extLst>
          </p:cNvPr>
          <p:cNvCxnSpPr>
            <a:cxnSpLocks/>
          </p:cNvCxnSpPr>
          <p:nvPr/>
        </p:nvCxnSpPr>
        <p:spPr>
          <a:xfrm flipV="1">
            <a:off x="6318776" y="2198068"/>
            <a:ext cx="0" cy="4181598"/>
          </a:xfrm>
          <a:prstGeom prst="line">
            <a:avLst/>
          </a:prstGeom>
          <a:ln w="127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11A209D-AA6C-B83A-7F19-C18F6F6E2549}"/>
              </a:ext>
            </a:extLst>
          </p:cNvPr>
          <p:cNvCxnSpPr>
            <a:cxnSpLocks/>
          </p:cNvCxnSpPr>
          <p:nvPr/>
        </p:nvCxnSpPr>
        <p:spPr>
          <a:xfrm flipV="1">
            <a:off x="8065553" y="2198068"/>
            <a:ext cx="0" cy="4181598"/>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A51F77F-BB17-27A1-1D7A-C877C4130AF9}"/>
              </a:ext>
            </a:extLst>
          </p:cNvPr>
          <p:cNvCxnSpPr>
            <a:cxnSpLocks/>
          </p:cNvCxnSpPr>
          <p:nvPr/>
        </p:nvCxnSpPr>
        <p:spPr>
          <a:xfrm flipV="1">
            <a:off x="9747157" y="2198068"/>
            <a:ext cx="0" cy="4181598"/>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CB9EC219-FAD4-3F39-2312-1B4F7AF9A742}"/>
              </a:ext>
            </a:extLst>
          </p:cNvPr>
          <p:cNvCxnSpPr>
            <a:cxnSpLocks/>
          </p:cNvCxnSpPr>
          <p:nvPr/>
        </p:nvCxnSpPr>
        <p:spPr>
          <a:xfrm>
            <a:off x="4703088" y="2198068"/>
            <a:ext cx="5044069"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F4B2671-C190-2E2A-02AA-37CFF2154EE1}"/>
              </a:ext>
            </a:extLst>
          </p:cNvPr>
          <p:cNvCxnSpPr>
            <a:cxnSpLocks/>
          </p:cNvCxnSpPr>
          <p:nvPr/>
        </p:nvCxnSpPr>
        <p:spPr>
          <a:xfrm>
            <a:off x="4703088" y="3569667"/>
            <a:ext cx="5044069"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24668F6-CFD0-64BA-33E0-F9E4DC9D2B38}"/>
              </a:ext>
            </a:extLst>
          </p:cNvPr>
          <p:cNvCxnSpPr>
            <a:cxnSpLocks/>
          </p:cNvCxnSpPr>
          <p:nvPr/>
        </p:nvCxnSpPr>
        <p:spPr>
          <a:xfrm>
            <a:off x="4703088" y="5025721"/>
            <a:ext cx="5044069"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A942D6B-D891-218B-1380-C1B20CE641BC}"/>
              </a:ext>
            </a:extLst>
          </p:cNvPr>
          <p:cNvCxnSpPr>
            <a:cxnSpLocks/>
          </p:cNvCxnSpPr>
          <p:nvPr/>
        </p:nvCxnSpPr>
        <p:spPr>
          <a:xfrm>
            <a:off x="4703088" y="6379666"/>
            <a:ext cx="5044069" cy="0"/>
          </a:xfrm>
          <a:prstGeom prst="line">
            <a:avLst/>
          </a:prstGeom>
          <a:ln w="12700"/>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769D2048-A001-9518-72C3-994156E9E965}"/>
              </a:ext>
            </a:extLst>
          </p:cNvPr>
          <p:cNvSpPr txBox="1"/>
          <p:nvPr/>
        </p:nvSpPr>
        <p:spPr>
          <a:xfrm>
            <a:off x="4824849" y="1553883"/>
            <a:ext cx="1320800" cy="646331"/>
          </a:xfrm>
          <a:prstGeom prst="rect">
            <a:avLst/>
          </a:prstGeom>
          <a:noFill/>
        </p:spPr>
        <p:txBody>
          <a:bodyPr wrap="square" rtlCol="0">
            <a:spAutoFit/>
          </a:bodyPr>
          <a:lstStyle/>
          <a:p>
            <a:pPr algn="ctr"/>
            <a:r>
              <a:rPr lang="en-US"/>
              <a:t>Sol-gel Synthesis</a:t>
            </a:r>
          </a:p>
        </p:txBody>
      </p:sp>
      <p:sp>
        <p:nvSpPr>
          <p:cNvPr id="36" name="TextBox 35">
            <a:extLst>
              <a:ext uri="{FF2B5EF4-FFF2-40B4-BE49-F238E27FC236}">
                <a16:creationId xmlns:a16="http://schemas.microsoft.com/office/drawing/2014/main" id="{01C78786-2017-E53B-0835-FEB02BFC3AB7}"/>
              </a:ext>
            </a:extLst>
          </p:cNvPr>
          <p:cNvSpPr txBox="1"/>
          <p:nvPr/>
        </p:nvSpPr>
        <p:spPr>
          <a:xfrm>
            <a:off x="6707597" y="1623952"/>
            <a:ext cx="1035050" cy="369332"/>
          </a:xfrm>
          <a:prstGeom prst="rect">
            <a:avLst/>
          </a:prstGeom>
          <a:noFill/>
        </p:spPr>
        <p:txBody>
          <a:bodyPr wrap="square" rtlCol="0">
            <a:spAutoFit/>
          </a:bodyPr>
          <a:lstStyle/>
          <a:p>
            <a:r>
              <a:rPr lang="en-US"/>
              <a:t>Printing</a:t>
            </a:r>
          </a:p>
        </p:txBody>
      </p:sp>
      <p:sp>
        <p:nvSpPr>
          <p:cNvPr id="37" name="TextBox 36">
            <a:extLst>
              <a:ext uri="{FF2B5EF4-FFF2-40B4-BE49-F238E27FC236}">
                <a16:creationId xmlns:a16="http://schemas.microsoft.com/office/drawing/2014/main" id="{AD25FD07-442A-ACC4-A9E1-2863A35D7B03}"/>
              </a:ext>
            </a:extLst>
          </p:cNvPr>
          <p:cNvSpPr txBox="1"/>
          <p:nvPr/>
        </p:nvSpPr>
        <p:spPr>
          <a:xfrm>
            <a:off x="8304595" y="1488333"/>
            <a:ext cx="1320800" cy="646331"/>
          </a:xfrm>
          <a:prstGeom prst="rect">
            <a:avLst/>
          </a:prstGeom>
          <a:noFill/>
        </p:spPr>
        <p:txBody>
          <a:bodyPr wrap="square" rtlCol="0">
            <a:spAutoFit/>
          </a:bodyPr>
          <a:lstStyle/>
          <a:p>
            <a:r>
              <a:rPr lang="en-US"/>
              <a:t>Thermal treatment</a:t>
            </a:r>
          </a:p>
        </p:txBody>
      </p:sp>
      <p:pic>
        <p:nvPicPr>
          <p:cNvPr id="1026" name="Picture 2" descr="Immagini di V Verde - Download gratuiti su Freepik">
            <a:extLst>
              <a:ext uri="{FF2B5EF4-FFF2-40B4-BE49-F238E27FC236}">
                <a16:creationId xmlns:a16="http://schemas.microsoft.com/office/drawing/2014/main" id="{FAD23183-0EAB-67C9-A96C-52FD6057B3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4741" y="2351800"/>
            <a:ext cx="9620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magini di V Verde - Download gratuiti su Freepik">
            <a:extLst>
              <a:ext uri="{FF2B5EF4-FFF2-40B4-BE49-F238E27FC236}">
                <a16:creationId xmlns:a16="http://schemas.microsoft.com/office/drawing/2014/main" id="{A4DA7227-6D74-C873-0F96-68FC80CA8C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236" y="3803849"/>
            <a:ext cx="9620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magini di V Verde - Download gratuiti su Freepik">
            <a:extLst>
              <a:ext uri="{FF2B5EF4-FFF2-40B4-BE49-F238E27FC236}">
                <a16:creationId xmlns:a16="http://schemas.microsoft.com/office/drawing/2014/main" id="{55C03DCF-35BD-FD3E-34C6-B42BE5AD94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236" y="5221681"/>
            <a:ext cx="9620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magini di V Verde - Download gratuiti su Freepik">
            <a:extLst>
              <a:ext uri="{FF2B5EF4-FFF2-40B4-BE49-F238E27FC236}">
                <a16:creationId xmlns:a16="http://schemas.microsoft.com/office/drawing/2014/main" id="{173EF118-E8B1-13D2-6220-7FAA209B33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3739" y="2385203"/>
            <a:ext cx="9620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magini di V Verde - Download gratuiti su Freepik">
            <a:extLst>
              <a:ext uri="{FF2B5EF4-FFF2-40B4-BE49-F238E27FC236}">
                <a16:creationId xmlns:a16="http://schemas.microsoft.com/office/drawing/2014/main" id="{54E3700C-AD71-84FF-03B7-530C1B9668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1012" y="3812374"/>
            <a:ext cx="9620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magini di X Rossa - Download gratuiti su Freepik">
            <a:extLst>
              <a:ext uri="{FF2B5EF4-FFF2-40B4-BE49-F238E27FC236}">
                <a16:creationId xmlns:a16="http://schemas.microsoft.com/office/drawing/2014/main" id="{091AA719-4E53-EF5F-06C0-BBAB65F115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4338" y="5211206"/>
            <a:ext cx="1070480" cy="107048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B30DDD74-541E-A9C8-DD1A-59BF2729C1AA}"/>
              </a:ext>
            </a:extLst>
          </p:cNvPr>
          <p:cNvSpPr txBox="1"/>
          <p:nvPr/>
        </p:nvSpPr>
        <p:spPr>
          <a:xfrm>
            <a:off x="8251592" y="2551875"/>
            <a:ext cx="1200948" cy="646331"/>
          </a:xfrm>
          <a:prstGeom prst="rect">
            <a:avLst/>
          </a:prstGeom>
          <a:noFill/>
        </p:spPr>
        <p:txBody>
          <a:bodyPr wrap="square" rtlCol="0">
            <a:spAutoFit/>
          </a:bodyPr>
          <a:lstStyle/>
          <a:p>
            <a:pPr algn="ctr"/>
            <a:r>
              <a:rPr lang="en-US">
                <a:solidFill>
                  <a:srgbClr val="7030A0"/>
                </a:solidFill>
              </a:rPr>
              <a:t>Work in progress</a:t>
            </a:r>
          </a:p>
        </p:txBody>
      </p:sp>
      <p:sp>
        <p:nvSpPr>
          <p:cNvPr id="43" name="TextBox 42">
            <a:extLst>
              <a:ext uri="{FF2B5EF4-FFF2-40B4-BE49-F238E27FC236}">
                <a16:creationId xmlns:a16="http://schemas.microsoft.com/office/drawing/2014/main" id="{A75E43EC-CE03-73E2-AA6E-0F6E26C0BCA1}"/>
              </a:ext>
            </a:extLst>
          </p:cNvPr>
          <p:cNvSpPr txBox="1"/>
          <p:nvPr/>
        </p:nvSpPr>
        <p:spPr>
          <a:xfrm>
            <a:off x="8251592" y="3992080"/>
            <a:ext cx="1200948" cy="646331"/>
          </a:xfrm>
          <a:prstGeom prst="rect">
            <a:avLst/>
          </a:prstGeom>
          <a:noFill/>
        </p:spPr>
        <p:txBody>
          <a:bodyPr wrap="square" rtlCol="0">
            <a:spAutoFit/>
          </a:bodyPr>
          <a:lstStyle/>
          <a:p>
            <a:pPr algn="ctr"/>
            <a:r>
              <a:rPr lang="en-US">
                <a:solidFill>
                  <a:srgbClr val="7030A0"/>
                </a:solidFill>
              </a:rPr>
              <a:t>Work in progress</a:t>
            </a:r>
          </a:p>
        </p:txBody>
      </p:sp>
      <p:sp>
        <p:nvSpPr>
          <p:cNvPr id="44" name="TextBox 43">
            <a:extLst>
              <a:ext uri="{FF2B5EF4-FFF2-40B4-BE49-F238E27FC236}">
                <a16:creationId xmlns:a16="http://schemas.microsoft.com/office/drawing/2014/main" id="{7CC93237-DD37-3745-9233-1E9332DC7EBB}"/>
              </a:ext>
            </a:extLst>
          </p:cNvPr>
          <p:cNvSpPr txBox="1"/>
          <p:nvPr/>
        </p:nvSpPr>
        <p:spPr>
          <a:xfrm>
            <a:off x="8263673" y="5376132"/>
            <a:ext cx="1200948" cy="646331"/>
          </a:xfrm>
          <a:prstGeom prst="rect">
            <a:avLst/>
          </a:prstGeom>
          <a:noFill/>
        </p:spPr>
        <p:txBody>
          <a:bodyPr wrap="square" rtlCol="0">
            <a:spAutoFit/>
          </a:bodyPr>
          <a:lstStyle/>
          <a:p>
            <a:pPr algn="ctr"/>
            <a:r>
              <a:rPr lang="en-US">
                <a:solidFill>
                  <a:srgbClr val="7030A0"/>
                </a:solidFill>
              </a:rPr>
              <a:t>Work in progress</a:t>
            </a:r>
          </a:p>
        </p:txBody>
      </p:sp>
      <p:sp>
        <p:nvSpPr>
          <p:cNvPr id="45" name="Right Brace 44">
            <a:extLst>
              <a:ext uri="{FF2B5EF4-FFF2-40B4-BE49-F238E27FC236}">
                <a16:creationId xmlns:a16="http://schemas.microsoft.com/office/drawing/2014/main" id="{520DC381-2889-EBEC-8871-A6FEBB972AEB}"/>
              </a:ext>
            </a:extLst>
          </p:cNvPr>
          <p:cNvSpPr/>
          <p:nvPr/>
        </p:nvSpPr>
        <p:spPr>
          <a:xfrm>
            <a:off x="9840083" y="2198068"/>
            <a:ext cx="189605" cy="2827653"/>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3F93493E-D77B-B2B7-F0B2-5CCFAB014045}"/>
              </a:ext>
            </a:extLst>
          </p:cNvPr>
          <p:cNvSpPr txBox="1"/>
          <p:nvPr/>
        </p:nvSpPr>
        <p:spPr>
          <a:xfrm>
            <a:off x="10027263" y="3011729"/>
            <a:ext cx="2143696" cy="1200329"/>
          </a:xfrm>
          <a:prstGeom prst="rect">
            <a:avLst/>
          </a:prstGeom>
          <a:noFill/>
        </p:spPr>
        <p:txBody>
          <a:bodyPr wrap="square" rtlCol="0">
            <a:spAutoFit/>
          </a:bodyPr>
          <a:lstStyle/>
          <a:p>
            <a:pPr algn="ctr"/>
            <a:r>
              <a:rPr lang="en-US" err="1"/>
              <a:t>SiC</a:t>
            </a:r>
            <a:r>
              <a:rPr lang="en-US"/>
              <a:t> is partially obtained, various parameters are being </a:t>
            </a:r>
            <a:r>
              <a:rPr lang="en-US" err="1"/>
              <a:t>analized</a:t>
            </a:r>
            <a:endParaRPr lang="en-US"/>
          </a:p>
        </p:txBody>
      </p:sp>
      <p:sp>
        <p:nvSpPr>
          <p:cNvPr id="47" name="TextBox 46">
            <a:extLst>
              <a:ext uri="{FF2B5EF4-FFF2-40B4-BE49-F238E27FC236}">
                <a16:creationId xmlns:a16="http://schemas.microsoft.com/office/drawing/2014/main" id="{E633A035-AAFA-50B6-7EE0-2B5554EDCAA9}"/>
              </a:ext>
            </a:extLst>
          </p:cNvPr>
          <p:cNvSpPr txBox="1"/>
          <p:nvPr/>
        </p:nvSpPr>
        <p:spPr>
          <a:xfrm>
            <a:off x="3753975" y="2708029"/>
            <a:ext cx="1000660" cy="369332"/>
          </a:xfrm>
          <a:prstGeom prst="rect">
            <a:avLst/>
          </a:prstGeom>
          <a:noFill/>
        </p:spPr>
        <p:txBody>
          <a:bodyPr wrap="square" rtlCol="0">
            <a:spAutoFit/>
          </a:bodyPr>
          <a:lstStyle/>
          <a:p>
            <a:r>
              <a:rPr lang="en-US">
                <a:solidFill>
                  <a:schemeClr val="accent3"/>
                </a:solidFill>
              </a:rPr>
              <a:t>TEOS</a:t>
            </a:r>
          </a:p>
        </p:txBody>
      </p:sp>
      <p:sp>
        <p:nvSpPr>
          <p:cNvPr id="48" name="TextBox 47">
            <a:extLst>
              <a:ext uri="{FF2B5EF4-FFF2-40B4-BE49-F238E27FC236}">
                <a16:creationId xmlns:a16="http://schemas.microsoft.com/office/drawing/2014/main" id="{BBF6CD8B-BBF9-E498-7775-C1C6BA26846E}"/>
              </a:ext>
            </a:extLst>
          </p:cNvPr>
          <p:cNvSpPr txBox="1"/>
          <p:nvPr/>
        </p:nvSpPr>
        <p:spPr>
          <a:xfrm>
            <a:off x="3693844" y="3807695"/>
            <a:ext cx="874009" cy="923330"/>
          </a:xfrm>
          <a:prstGeom prst="rect">
            <a:avLst/>
          </a:prstGeom>
          <a:noFill/>
        </p:spPr>
        <p:txBody>
          <a:bodyPr wrap="square" rtlCol="0">
            <a:spAutoFit/>
          </a:bodyPr>
          <a:lstStyle/>
          <a:p>
            <a:pPr algn="ctr"/>
            <a:r>
              <a:rPr lang="en-US">
                <a:solidFill>
                  <a:srgbClr val="FF0000"/>
                </a:solidFill>
              </a:rPr>
              <a:t>MTES</a:t>
            </a:r>
            <a:r>
              <a:rPr lang="en-US"/>
              <a:t>+</a:t>
            </a:r>
          </a:p>
          <a:p>
            <a:pPr algn="ctr"/>
            <a:r>
              <a:rPr lang="en-US">
                <a:solidFill>
                  <a:schemeClr val="accent3"/>
                </a:solidFill>
              </a:rPr>
              <a:t>TEOS</a:t>
            </a:r>
          </a:p>
        </p:txBody>
      </p:sp>
      <p:sp>
        <p:nvSpPr>
          <p:cNvPr id="50" name="TextBox 49">
            <a:extLst>
              <a:ext uri="{FF2B5EF4-FFF2-40B4-BE49-F238E27FC236}">
                <a16:creationId xmlns:a16="http://schemas.microsoft.com/office/drawing/2014/main" id="{6A43ED7D-DA6C-652A-CF6D-5075AA494B89}"/>
              </a:ext>
            </a:extLst>
          </p:cNvPr>
          <p:cNvSpPr txBox="1"/>
          <p:nvPr/>
        </p:nvSpPr>
        <p:spPr>
          <a:xfrm>
            <a:off x="3601153" y="5260376"/>
            <a:ext cx="1059390" cy="923330"/>
          </a:xfrm>
          <a:prstGeom prst="rect">
            <a:avLst/>
          </a:prstGeom>
          <a:noFill/>
        </p:spPr>
        <p:txBody>
          <a:bodyPr wrap="square" rtlCol="0">
            <a:spAutoFit/>
          </a:bodyPr>
          <a:lstStyle/>
          <a:p>
            <a:pPr algn="ctr"/>
            <a:r>
              <a:rPr lang="en-US">
                <a:solidFill>
                  <a:srgbClr val="00B050"/>
                </a:solidFill>
              </a:rPr>
              <a:t>TMSPM</a:t>
            </a:r>
          </a:p>
          <a:p>
            <a:pPr algn="ctr"/>
            <a:r>
              <a:rPr lang="en-US"/>
              <a:t>+</a:t>
            </a:r>
          </a:p>
          <a:p>
            <a:pPr algn="ctr"/>
            <a:r>
              <a:rPr lang="en-US">
                <a:solidFill>
                  <a:schemeClr val="accent3"/>
                </a:solidFill>
              </a:rPr>
              <a:t>TEOS</a:t>
            </a:r>
          </a:p>
        </p:txBody>
      </p:sp>
      <p:sp>
        <p:nvSpPr>
          <p:cNvPr id="19" name="Title 1">
            <a:extLst>
              <a:ext uri="{FF2B5EF4-FFF2-40B4-BE49-F238E27FC236}">
                <a16:creationId xmlns:a16="http://schemas.microsoft.com/office/drawing/2014/main" id="{B97EE49E-D189-C768-9D50-37498774508C}"/>
              </a:ext>
            </a:extLst>
          </p:cNvPr>
          <p:cNvSpPr>
            <a:spLocks noGrp="1"/>
          </p:cNvSpPr>
          <p:nvPr>
            <p:ph type="title"/>
          </p:nvPr>
        </p:nvSpPr>
        <p:spPr>
          <a:xfrm>
            <a:off x="453737" y="314036"/>
            <a:ext cx="11423072" cy="1097280"/>
          </a:xfrm>
        </p:spPr>
        <p:txBody>
          <a:bodyPr rtlCol="0">
            <a:noAutofit/>
          </a:bodyPr>
          <a:lstStyle/>
          <a:p>
            <a:r>
              <a:rPr lang="en-GB"/>
              <a:t>Additive manufacturing of </a:t>
            </a:r>
            <a:r>
              <a:rPr lang="en-GB" err="1"/>
              <a:t>SiC</a:t>
            </a:r>
            <a:r>
              <a:rPr lang="en-GB"/>
              <a:t>/C nanocomposites</a:t>
            </a:r>
            <a:br>
              <a:rPr lang="en-GB"/>
            </a:br>
            <a:endParaRPr lang="en-GB"/>
          </a:p>
        </p:txBody>
      </p:sp>
      <p:pic>
        <p:nvPicPr>
          <p:cNvPr id="20" name="Immagine 19">
            <a:extLst>
              <a:ext uri="{FF2B5EF4-FFF2-40B4-BE49-F238E27FC236}">
                <a16:creationId xmlns:a16="http://schemas.microsoft.com/office/drawing/2014/main" id="{5C75BAA8-89ED-515B-2FDF-C756FE74BDA2}"/>
              </a:ext>
            </a:extLst>
          </p:cNvPr>
          <p:cNvPicPr>
            <a:picLocks noChangeAspect="1"/>
          </p:cNvPicPr>
          <p:nvPr/>
        </p:nvPicPr>
        <p:blipFill>
          <a:blip r:embed="rId7"/>
          <a:stretch>
            <a:fillRect/>
          </a:stretch>
        </p:blipFill>
        <p:spPr>
          <a:xfrm>
            <a:off x="728619" y="1825210"/>
            <a:ext cx="2210903" cy="1545586"/>
          </a:xfrm>
          <a:prstGeom prst="rect">
            <a:avLst/>
          </a:prstGeom>
        </p:spPr>
      </p:pic>
    </p:spTree>
    <p:extLst>
      <p:ext uri="{BB962C8B-B14F-4D97-AF65-F5344CB8AC3E}">
        <p14:creationId xmlns:p14="http://schemas.microsoft.com/office/powerpoint/2010/main" val="169777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4D996DE5-8138-8759-68F0-8FDB9AE41303}"/>
              </a:ext>
            </a:extLst>
          </p:cNvPr>
          <p:cNvSpPr>
            <a:spLocks noGrp="1"/>
          </p:cNvSpPr>
          <p:nvPr>
            <p:ph type="sldNum" sz="quarter" idx="12"/>
          </p:nvPr>
        </p:nvSpPr>
        <p:spPr/>
        <p:txBody>
          <a:bodyPr/>
          <a:lstStyle/>
          <a:p>
            <a:fld id="{5F4C9F40-B079-4B71-A627-7266DFEA7F03}" type="slidenum">
              <a:rPr lang="en-GB" smtClean="0"/>
              <a:pPr/>
              <a:t>8</a:t>
            </a:fld>
            <a:endParaRPr lang="en-GB"/>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98709A4-3E2F-2930-2260-8D9F16CE3C8C}"/>
                  </a:ext>
                </a:extLst>
              </p:cNvPr>
              <p:cNvSpPr txBox="1"/>
              <p:nvPr/>
            </p:nvSpPr>
            <p:spPr>
              <a:xfrm>
                <a:off x="324144" y="1662711"/>
                <a:ext cx="5615532" cy="1323439"/>
              </a:xfrm>
              <a:prstGeom prst="rect">
                <a:avLst/>
              </a:prstGeom>
              <a:noFill/>
            </p:spPr>
            <p:txBody>
              <a:bodyPr wrap="square" rtlCol="0">
                <a:spAutoFit/>
              </a:bodyPr>
              <a:lstStyle/>
              <a:p>
                <a:r>
                  <a:rPr lang="en-US" sz="2000"/>
                  <a:t>First synthetic approach for </a:t>
                </a:r>
                <a:r>
                  <a:rPr lang="en-US" sz="2000" err="1"/>
                  <a:t>SiC</a:t>
                </a:r>
                <a:r>
                  <a:rPr lang="en-US" sz="2000"/>
                  <a:t>:</a:t>
                </a:r>
              </a:p>
              <a:p>
                <a:pPr marL="342900" indent="-342900">
                  <a:buFont typeface="Arial" panose="020B0604020202020204" pitchFamily="34" charset="0"/>
                  <a:buChar char="•"/>
                </a:pPr>
                <a:r>
                  <a:rPr lang="en-US" sz="2000"/>
                  <a:t>silicon </a:t>
                </a:r>
                <a:r>
                  <a:rPr lang="en-US" sz="2000" err="1"/>
                  <a:t>tetraethoxide</a:t>
                </a:r>
                <a:r>
                  <a:rPr lang="en-US" sz="2000"/>
                  <a:t> (</a:t>
                </a:r>
                <a:r>
                  <a:rPr lang="en-US" sz="2000">
                    <a:solidFill>
                      <a:schemeClr val="accent3"/>
                    </a:solidFill>
                  </a:rPr>
                  <a:t>TEOS</a:t>
                </a:r>
                <a:r>
                  <a:rPr lang="en-US" sz="2000"/>
                  <a:t>) – </a:t>
                </a:r>
                <a:r>
                  <a:rPr lang="en-US" sz="2000">
                    <a:solidFill>
                      <a:srgbClr val="00559D"/>
                    </a:solidFill>
                  </a:rPr>
                  <a:t>silicon source</a:t>
                </a:r>
              </a:p>
              <a:p>
                <a:pPr marL="342900" indent="-342900">
                  <a:buFont typeface="Arial" panose="020B0604020202020204" pitchFamily="34" charset="0"/>
                  <a:buChar char="•"/>
                </a:pPr>
                <a:r>
                  <a:rPr lang="en-US" sz="2000"/>
                  <a:t>sucrose – </a:t>
                </a:r>
                <a:r>
                  <a:rPr lang="en-US" sz="2000">
                    <a:solidFill>
                      <a:srgbClr val="00559D"/>
                    </a:solidFill>
                  </a:rPr>
                  <a:t>carbon source</a:t>
                </a:r>
              </a:p>
              <a:p>
                <a:pPr marL="342900" indent="-342900">
                  <a:buFont typeface="Arial" panose="020B0604020202020204" pitchFamily="34" charset="0"/>
                  <a:buChar char="•"/>
                </a:pPr>
                <a:r>
                  <a:rPr lang="en-US" sz="2000" err="1"/>
                  <a:t>pegda</a:t>
                </a:r>
                <a:r>
                  <a:rPr lang="en-US" sz="2000"/>
                  <a:t> </a:t>
                </a:r>
                <a14:m>
                  <m:oMath xmlns:m="http://schemas.openxmlformats.org/officeDocument/2006/math">
                    <m:sSub>
                      <m:sSubPr>
                        <m:ctrlPr>
                          <a:rPr lang="en-US" sz="2000" i="1" smtClean="0">
                            <a:latin typeface="Cambria Math" panose="02040503050406030204" pitchFamily="18" charset="0"/>
                          </a:rPr>
                        </m:ctrlPr>
                      </m:sSubPr>
                      <m:e>
                        <m:r>
                          <a:rPr lang="it-IT" sz="2000" b="0" i="1" smtClean="0">
                            <a:latin typeface="Cambria Math" panose="02040503050406030204" pitchFamily="18" charset="0"/>
                          </a:rPr>
                          <m:t>𝑀</m:t>
                        </m:r>
                      </m:e>
                      <m:sub>
                        <m:r>
                          <a:rPr lang="it-IT" sz="2000" b="0" i="1" smtClean="0">
                            <a:latin typeface="Cambria Math" panose="02040503050406030204" pitchFamily="18" charset="0"/>
                          </a:rPr>
                          <m:t>𝑛</m:t>
                        </m:r>
                      </m:sub>
                    </m:sSub>
                  </m:oMath>
                </a14:m>
                <a:r>
                  <a:rPr lang="en-US" sz="2000"/>
                  <a:t> 575 - </a:t>
                </a:r>
                <a:r>
                  <a:rPr lang="en-US" sz="2000">
                    <a:solidFill>
                      <a:srgbClr val="00559D"/>
                    </a:solidFill>
                  </a:rPr>
                  <a:t>photopolymer</a:t>
                </a:r>
              </a:p>
            </p:txBody>
          </p:sp>
        </mc:Choice>
        <mc:Fallback xmlns="">
          <p:sp>
            <p:nvSpPr>
              <p:cNvPr id="2" name="TextBox 1">
                <a:extLst>
                  <a:ext uri="{FF2B5EF4-FFF2-40B4-BE49-F238E27FC236}">
                    <a16:creationId xmlns:a16="http://schemas.microsoft.com/office/drawing/2014/main" id="{F98709A4-3E2F-2930-2260-8D9F16CE3C8C}"/>
                  </a:ext>
                </a:extLst>
              </p:cNvPr>
              <p:cNvSpPr txBox="1">
                <a:spLocks noRot="1" noChangeAspect="1" noMove="1" noResize="1" noEditPoints="1" noAdjustHandles="1" noChangeArrowheads="1" noChangeShapeType="1" noTextEdit="1"/>
              </p:cNvSpPr>
              <p:nvPr/>
            </p:nvSpPr>
            <p:spPr>
              <a:xfrm>
                <a:off x="324144" y="1662711"/>
                <a:ext cx="5615532" cy="1323439"/>
              </a:xfrm>
              <a:prstGeom prst="rect">
                <a:avLst/>
              </a:prstGeom>
              <a:blipFill>
                <a:blip r:embed="rId3"/>
                <a:stretch>
                  <a:fillRect l="-1086" t="-2304" b="-783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ED92A2C-EA01-1583-B654-7C337C743E32}"/>
              </a:ext>
            </a:extLst>
          </p:cNvPr>
          <p:cNvSpPr txBox="1"/>
          <p:nvPr/>
        </p:nvSpPr>
        <p:spPr>
          <a:xfrm>
            <a:off x="5799329" y="3898939"/>
            <a:ext cx="4021863" cy="1938992"/>
          </a:xfrm>
          <a:prstGeom prst="rect">
            <a:avLst/>
          </a:prstGeom>
          <a:noFill/>
        </p:spPr>
        <p:txBody>
          <a:bodyPr wrap="square" rtlCol="0">
            <a:spAutoFit/>
          </a:bodyPr>
          <a:lstStyle/>
          <a:p>
            <a:r>
              <a:rPr lang="en-US" sz="2000" b="1"/>
              <a:t>Composition</a:t>
            </a:r>
          </a:p>
          <a:p>
            <a:r>
              <a:rPr lang="en-US" sz="2000"/>
              <a:t>EtOH : Si = 6.5</a:t>
            </a:r>
          </a:p>
          <a:p>
            <a:r>
              <a:rPr lang="en-US" sz="2000"/>
              <a:t>H</a:t>
            </a:r>
            <a:r>
              <a:rPr lang="en-US" sz="2000" baseline="-25000"/>
              <a:t>2</a:t>
            </a:r>
            <a:r>
              <a:rPr lang="en-US" sz="2000"/>
              <a:t>O : Si = 5</a:t>
            </a:r>
          </a:p>
          <a:p>
            <a:r>
              <a:rPr lang="en-US" sz="2000"/>
              <a:t>sucrose : Si = 0.67</a:t>
            </a:r>
          </a:p>
          <a:p>
            <a:r>
              <a:rPr lang="en-US" sz="2000"/>
              <a:t>Acid catalysis – HNO</a:t>
            </a:r>
            <a:r>
              <a:rPr lang="en-US" sz="2000" baseline="-25000"/>
              <a:t>3</a:t>
            </a:r>
            <a:r>
              <a:rPr lang="en-US" sz="2000"/>
              <a:t> 1M</a:t>
            </a:r>
          </a:p>
          <a:p>
            <a:r>
              <a:rPr lang="en-US" sz="2000">
                <a:solidFill>
                  <a:srgbClr val="00559D"/>
                </a:solidFill>
              </a:rPr>
              <a:t>C : Si = 3.07</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81DAA0D-07C0-03E9-97B9-967F3F6C4139}"/>
                  </a:ext>
                </a:extLst>
              </p:cNvPr>
              <p:cNvSpPr txBox="1"/>
              <p:nvPr/>
            </p:nvSpPr>
            <p:spPr>
              <a:xfrm>
                <a:off x="786573" y="3510641"/>
                <a:ext cx="3185888"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it-IT" sz="2000" b="0" i="1" smtClean="0">
                              <a:latin typeface="Cambria Math" panose="02040503050406030204" pitchFamily="18" charset="0"/>
                            </a:rPr>
                            <m:t>𝑆𝑖𝑂</m:t>
                          </m:r>
                        </m:e>
                        <m:sub>
                          <m:r>
                            <a:rPr lang="it-IT" sz="2000" b="0" i="1" smtClean="0">
                              <a:latin typeface="Cambria Math" panose="02040503050406030204" pitchFamily="18" charset="0"/>
                            </a:rPr>
                            <m:t>2</m:t>
                          </m:r>
                        </m:sub>
                      </m:sSub>
                      <m:r>
                        <a:rPr lang="it-IT" sz="2000" b="0" i="1" smtClean="0">
                          <a:latin typeface="Cambria Math" panose="02040503050406030204" pitchFamily="18" charset="0"/>
                        </a:rPr>
                        <m:t>+3</m:t>
                      </m:r>
                      <m:r>
                        <a:rPr lang="it-IT" sz="2000" b="0" i="1" smtClean="0">
                          <a:latin typeface="Cambria Math" panose="02040503050406030204" pitchFamily="18" charset="0"/>
                        </a:rPr>
                        <m:t>𝐶</m:t>
                      </m:r>
                      <m:r>
                        <a:rPr lang="it-IT" sz="2000" b="0" i="1" smtClean="0">
                          <a:latin typeface="Cambria Math" panose="02040503050406030204" pitchFamily="18" charset="0"/>
                        </a:rPr>
                        <m:t>⇋</m:t>
                      </m:r>
                      <m:r>
                        <a:rPr lang="it-IT" sz="2000" b="0" i="1" smtClean="0">
                          <a:latin typeface="Cambria Math" panose="02040503050406030204" pitchFamily="18" charset="0"/>
                        </a:rPr>
                        <m:t>𝑆𝑖𝐶</m:t>
                      </m:r>
                      <m:r>
                        <a:rPr lang="it-IT" sz="2000" b="0" i="1" smtClean="0">
                          <a:latin typeface="Cambria Math" panose="02040503050406030204" pitchFamily="18" charset="0"/>
                        </a:rPr>
                        <m:t>+2</m:t>
                      </m:r>
                      <m:r>
                        <a:rPr lang="it-IT" sz="2000" b="0" i="1" smtClean="0">
                          <a:latin typeface="Cambria Math" panose="02040503050406030204" pitchFamily="18" charset="0"/>
                        </a:rPr>
                        <m:t>𝐶𝑂</m:t>
                      </m:r>
                    </m:oMath>
                  </m:oMathPara>
                </a14:m>
                <a:endParaRPr lang="en-US" sz="2000"/>
              </a:p>
            </p:txBody>
          </p:sp>
        </mc:Choice>
        <mc:Fallback xmlns="">
          <p:sp>
            <p:nvSpPr>
              <p:cNvPr id="9" name="TextBox 8">
                <a:extLst>
                  <a:ext uri="{FF2B5EF4-FFF2-40B4-BE49-F238E27FC236}">
                    <a16:creationId xmlns:a16="http://schemas.microsoft.com/office/drawing/2014/main" id="{481DAA0D-07C0-03E9-97B9-967F3F6C4139}"/>
                  </a:ext>
                </a:extLst>
              </p:cNvPr>
              <p:cNvSpPr txBox="1">
                <a:spLocks noRot="1" noChangeAspect="1" noMove="1" noResize="1" noEditPoints="1" noAdjustHandles="1" noChangeArrowheads="1" noChangeShapeType="1" noTextEdit="1"/>
              </p:cNvSpPr>
              <p:nvPr/>
            </p:nvSpPr>
            <p:spPr>
              <a:xfrm>
                <a:off x="786573" y="3510641"/>
                <a:ext cx="3185888" cy="307777"/>
              </a:xfrm>
              <a:prstGeom prst="rect">
                <a:avLst/>
              </a:prstGeom>
              <a:blipFill>
                <a:blip r:embed="rId4"/>
                <a:stretch>
                  <a:fillRect b="-200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1F22544-0424-9966-CD5C-9691782027C5}"/>
              </a:ext>
            </a:extLst>
          </p:cNvPr>
          <p:cNvSpPr txBox="1"/>
          <p:nvPr/>
        </p:nvSpPr>
        <p:spPr>
          <a:xfrm>
            <a:off x="549935" y="4372015"/>
            <a:ext cx="4182041" cy="1323439"/>
          </a:xfrm>
          <a:prstGeom prst="rect">
            <a:avLst/>
          </a:prstGeom>
          <a:noFill/>
        </p:spPr>
        <p:txBody>
          <a:bodyPr wrap="square" rtlCol="0">
            <a:spAutoFit/>
          </a:bodyPr>
          <a:lstStyle/>
          <a:p>
            <a:pPr algn="just"/>
            <a:r>
              <a:rPr lang="en-US" sz="2000"/>
              <a:t>The stoichiometric ratio between carbon and silica for the complete carbothermal reaction must be at least </a:t>
            </a:r>
            <a:r>
              <a:rPr lang="en-US" sz="2000">
                <a:solidFill>
                  <a:srgbClr val="00559D"/>
                </a:solidFill>
              </a:rPr>
              <a:t>three</a:t>
            </a:r>
          </a:p>
        </p:txBody>
      </p:sp>
      <p:cxnSp>
        <p:nvCxnSpPr>
          <p:cNvPr id="11" name="Straight Arrow Connector 10">
            <a:extLst>
              <a:ext uri="{FF2B5EF4-FFF2-40B4-BE49-F238E27FC236}">
                <a16:creationId xmlns:a16="http://schemas.microsoft.com/office/drawing/2014/main" id="{361B9F10-5245-1D48-243F-F9B32A0D0CDD}"/>
              </a:ext>
            </a:extLst>
          </p:cNvPr>
          <p:cNvCxnSpPr>
            <a:cxnSpLocks/>
          </p:cNvCxnSpPr>
          <p:nvPr/>
        </p:nvCxnSpPr>
        <p:spPr>
          <a:xfrm>
            <a:off x="2370808" y="3941554"/>
            <a:ext cx="0" cy="3077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itle 1">
            <a:extLst>
              <a:ext uri="{FF2B5EF4-FFF2-40B4-BE49-F238E27FC236}">
                <a16:creationId xmlns:a16="http://schemas.microsoft.com/office/drawing/2014/main" id="{173DD16A-8094-5F8D-BA59-49CF62737F2A}"/>
              </a:ext>
            </a:extLst>
          </p:cNvPr>
          <p:cNvSpPr txBox="1">
            <a:spLocks/>
          </p:cNvSpPr>
          <p:nvPr/>
        </p:nvSpPr>
        <p:spPr bwMode="auto">
          <a:xfrm>
            <a:off x="453737" y="314036"/>
            <a:ext cx="11423072" cy="1097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GB"/>
              <a:t>AM of </a:t>
            </a:r>
            <a:r>
              <a:rPr lang="en-GB" err="1"/>
              <a:t>SiC</a:t>
            </a:r>
            <a:r>
              <a:rPr lang="en-GB"/>
              <a:t>/C: </a:t>
            </a:r>
            <a:r>
              <a:rPr lang="en-GB">
                <a:solidFill>
                  <a:schemeClr val="accent3"/>
                </a:solidFill>
              </a:rPr>
              <a:t>TEOS</a:t>
            </a:r>
            <a:r>
              <a:rPr lang="en-GB"/>
              <a:t> approach</a:t>
            </a:r>
            <a:br>
              <a:rPr lang="en-GB"/>
            </a:br>
            <a:endParaRPr lang="en-GB"/>
          </a:p>
        </p:txBody>
      </p:sp>
      <p:pic>
        <p:nvPicPr>
          <p:cNvPr id="21" name="Immagine 20">
            <a:extLst>
              <a:ext uri="{FF2B5EF4-FFF2-40B4-BE49-F238E27FC236}">
                <a16:creationId xmlns:a16="http://schemas.microsoft.com/office/drawing/2014/main" id="{CFB0041B-72F5-5970-FB77-D80464B103D4}"/>
              </a:ext>
            </a:extLst>
          </p:cNvPr>
          <p:cNvPicPr>
            <a:picLocks noChangeAspect="1"/>
          </p:cNvPicPr>
          <p:nvPr/>
        </p:nvPicPr>
        <p:blipFill>
          <a:blip r:embed="rId5"/>
          <a:stretch>
            <a:fillRect/>
          </a:stretch>
        </p:blipFill>
        <p:spPr>
          <a:xfrm>
            <a:off x="9703155" y="2586837"/>
            <a:ext cx="1553110" cy="242673"/>
          </a:xfrm>
          <a:prstGeom prst="rect">
            <a:avLst/>
          </a:prstGeom>
        </p:spPr>
      </p:pic>
      <p:pic>
        <p:nvPicPr>
          <p:cNvPr id="22" name="Immagine 21">
            <a:extLst>
              <a:ext uri="{FF2B5EF4-FFF2-40B4-BE49-F238E27FC236}">
                <a16:creationId xmlns:a16="http://schemas.microsoft.com/office/drawing/2014/main" id="{C6913171-9B1E-D248-EF79-A6618FE46840}"/>
              </a:ext>
            </a:extLst>
          </p:cNvPr>
          <p:cNvPicPr>
            <a:picLocks noChangeAspect="1"/>
          </p:cNvPicPr>
          <p:nvPr/>
        </p:nvPicPr>
        <p:blipFill>
          <a:blip r:embed="rId6"/>
          <a:stretch>
            <a:fillRect/>
          </a:stretch>
        </p:blipFill>
        <p:spPr>
          <a:xfrm>
            <a:off x="9570011" y="2804758"/>
            <a:ext cx="1858191" cy="208007"/>
          </a:xfrm>
          <a:prstGeom prst="rect">
            <a:avLst/>
          </a:prstGeom>
        </p:spPr>
      </p:pic>
      <p:pic>
        <p:nvPicPr>
          <p:cNvPr id="23" name="Immagine 22">
            <a:extLst>
              <a:ext uri="{FF2B5EF4-FFF2-40B4-BE49-F238E27FC236}">
                <a16:creationId xmlns:a16="http://schemas.microsoft.com/office/drawing/2014/main" id="{F3DA2784-CF33-FE34-B4E4-40B7339319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0011" y="3243090"/>
            <a:ext cx="2263442" cy="1395020"/>
          </a:xfrm>
          <a:prstGeom prst="rect">
            <a:avLst/>
          </a:prstGeom>
        </p:spPr>
      </p:pic>
      <p:pic>
        <p:nvPicPr>
          <p:cNvPr id="24" name="Immagine 23">
            <a:extLst>
              <a:ext uri="{FF2B5EF4-FFF2-40B4-BE49-F238E27FC236}">
                <a16:creationId xmlns:a16="http://schemas.microsoft.com/office/drawing/2014/main" id="{635C659C-4901-69E0-871D-33D0A84485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195" t="33966" r="13821" b="33900"/>
          <a:stretch/>
        </p:blipFill>
        <p:spPr>
          <a:xfrm>
            <a:off x="9696388" y="5056641"/>
            <a:ext cx="1945677" cy="868535"/>
          </a:xfrm>
          <a:prstGeom prst="rect">
            <a:avLst/>
          </a:prstGeom>
        </p:spPr>
      </p:pic>
      <p:pic>
        <p:nvPicPr>
          <p:cNvPr id="25" name="Immagine 24">
            <a:extLst>
              <a:ext uri="{FF2B5EF4-FFF2-40B4-BE49-F238E27FC236}">
                <a16:creationId xmlns:a16="http://schemas.microsoft.com/office/drawing/2014/main" id="{18B641B0-57A9-0D4C-BF73-34ED59EA71AD}"/>
              </a:ext>
            </a:extLst>
          </p:cNvPr>
          <p:cNvPicPr>
            <a:picLocks noChangeAspect="1"/>
          </p:cNvPicPr>
          <p:nvPr/>
        </p:nvPicPr>
        <p:blipFill>
          <a:blip r:embed="rId9"/>
          <a:stretch>
            <a:fillRect/>
          </a:stretch>
        </p:blipFill>
        <p:spPr>
          <a:xfrm>
            <a:off x="10104491" y="4638110"/>
            <a:ext cx="755499" cy="275059"/>
          </a:xfrm>
          <a:prstGeom prst="rect">
            <a:avLst/>
          </a:prstGeom>
        </p:spPr>
      </p:pic>
      <p:pic>
        <p:nvPicPr>
          <p:cNvPr id="26" name="Immagine 25">
            <a:extLst>
              <a:ext uri="{FF2B5EF4-FFF2-40B4-BE49-F238E27FC236}">
                <a16:creationId xmlns:a16="http://schemas.microsoft.com/office/drawing/2014/main" id="{078028A1-957E-58CC-5CD4-BE4D0D6F68FE}"/>
              </a:ext>
            </a:extLst>
          </p:cNvPr>
          <p:cNvPicPr>
            <a:picLocks noChangeAspect="1"/>
          </p:cNvPicPr>
          <p:nvPr/>
        </p:nvPicPr>
        <p:blipFill>
          <a:blip r:embed="rId10"/>
          <a:stretch>
            <a:fillRect/>
          </a:stretch>
        </p:blipFill>
        <p:spPr>
          <a:xfrm>
            <a:off x="10083427" y="6005606"/>
            <a:ext cx="1171600" cy="268198"/>
          </a:xfrm>
          <a:prstGeom prst="rect">
            <a:avLst/>
          </a:prstGeom>
        </p:spPr>
      </p:pic>
      <p:pic>
        <p:nvPicPr>
          <p:cNvPr id="27" name="Immagine 26">
            <a:extLst>
              <a:ext uri="{FF2B5EF4-FFF2-40B4-BE49-F238E27FC236}">
                <a16:creationId xmlns:a16="http://schemas.microsoft.com/office/drawing/2014/main" id="{32D36D82-3D12-3730-F1AD-E587A1F1D177}"/>
              </a:ext>
            </a:extLst>
          </p:cNvPr>
          <p:cNvPicPr>
            <a:picLocks noChangeAspect="1"/>
          </p:cNvPicPr>
          <p:nvPr/>
        </p:nvPicPr>
        <p:blipFill>
          <a:blip r:embed="rId11"/>
          <a:stretch>
            <a:fillRect/>
          </a:stretch>
        </p:blipFill>
        <p:spPr>
          <a:xfrm>
            <a:off x="9703155" y="1534902"/>
            <a:ext cx="1482782" cy="1036575"/>
          </a:xfrm>
          <a:prstGeom prst="rect">
            <a:avLst/>
          </a:prstGeom>
        </p:spPr>
      </p:pic>
      <p:cxnSp>
        <p:nvCxnSpPr>
          <p:cNvPr id="29" name="Straight Arrow Connector 10">
            <a:extLst>
              <a:ext uri="{FF2B5EF4-FFF2-40B4-BE49-F238E27FC236}">
                <a16:creationId xmlns:a16="http://schemas.microsoft.com/office/drawing/2014/main" id="{FBFBF846-8AD5-1F0D-D865-E30712DF404D}"/>
              </a:ext>
            </a:extLst>
          </p:cNvPr>
          <p:cNvCxnSpPr>
            <a:cxnSpLocks/>
          </p:cNvCxnSpPr>
          <p:nvPr/>
        </p:nvCxnSpPr>
        <p:spPr>
          <a:xfrm>
            <a:off x="5033736" y="4743375"/>
            <a:ext cx="27639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143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mall red object on a white surface&#10;&#10;Description automatically generated">
            <a:extLst>
              <a:ext uri="{FF2B5EF4-FFF2-40B4-BE49-F238E27FC236}">
                <a16:creationId xmlns:a16="http://schemas.microsoft.com/office/drawing/2014/main" id="{D81ACE1C-579F-106E-77AE-F59D8D85B2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26" t="29391" r="17616" b="38609"/>
          <a:stretch/>
        </p:blipFill>
        <p:spPr>
          <a:xfrm>
            <a:off x="8180653" y="4394394"/>
            <a:ext cx="1815362" cy="1951200"/>
          </a:xfrm>
          <a:prstGeom prst="rect">
            <a:avLst/>
          </a:prstGeom>
        </p:spPr>
      </p:pic>
      <p:pic>
        <p:nvPicPr>
          <p:cNvPr id="10" name="Picture 9" descr="A red cube on a white surface&#10;&#10;Description automatically generated">
            <a:extLst>
              <a:ext uri="{FF2B5EF4-FFF2-40B4-BE49-F238E27FC236}">
                <a16:creationId xmlns:a16="http://schemas.microsoft.com/office/drawing/2014/main" id="{00E1A3E7-E767-09E6-0BC6-A3DF76CB73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278" t="24384" r="33458" b="37340"/>
          <a:stretch/>
        </p:blipFill>
        <p:spPr>
          <a:xfrm>
            <a:off x="530727" y="4395658"/>
            <a:ext cx="1912484" cy="1950385"/>
          </a:xfrm>
          <a:prstGeom prst="rect">
            <a:avLst/>
          </a:prstGeom>
        </p:spPr>
      </p:pic>
      <p:pic>
        <p:nvPicPr>
          <p:cNvPr id="11" name="Picture 10" descr="A red object on a white paper towel&#10;&#10;Description automatically generated">
            <a:extLst>
              <a:ext uri="{FF2B5EF4-FFF2-40B4-BE49-F238E27FC236}">
                <a16:creationId xmlns:a16="http://schemas.microsoft.com/office/drawing/2014/main" id="{3FFF8279-0ACD-CE29-DA42-A64B8341A3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769" t="22530" r="21443" b="29009"/>
          <a:stretch/>
        </p:blipFill>
        <p:spPr>
          <a:xfrm>
            <a:off x="6268175" y="4394394"/>
            <a:ext cx="1912484" cy="1950385"/>
          </a:xfrm>
          <a:prstGeom prst="rect">
            <a:avLst/>
          </a:prstGeom>
        </p:spPr>
      </p:pic>
      <p:pic>
        <p:nvPicPr>
          <p:cNvPr id="12" name="Picture 11" descr="A red ball on a white towel&#10;&#10;Description automatically generated">
            <a:extLst>
              <a:ext uri="{FF2B5EF4-FFF2-40B4-BE49-F238E27FC236}">
                <a16:creationId xmlns:a16="http://schemas.microsoft.com/office/drawing/2014/main" id="{43E489A3-7F1A-1BE4-6013-D7256ADBBA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810" t="7303" r="27624" b="44533"/>
          <a:stretch/>
        </p:blipFill>
        <p:spPr>
          <a:xfrm>
            <a:off x="2443210" y="4394394"/>
            <a:ext cx="1912484" cy="1950385"/>
          </a:xfrm>
          <a:prstGeom prst="rect">
            <a:avLst/>
          </a:prstGeom>
        </p:spPr>
      </p:pic>
      <p:pic>
        <p:nvPicPr>
          <p:cNvPr id="15" name="Picture 14" descr="A red object on a white paper towel&#10;&#10;Description automatically generated">
            <a:extLst>
              <a:ext uri="{FF2B5EF4-FFF2-40B4-BE49-F238E27FC236}">
                <a16:creationId xmlns:a16="http://schemas.microsoft.com/office/drawing/2014/main" id="{02423635-15CE-8AE2-2513-F28AF21C656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216" t="6624" r="16660" b="26118"/>
          <a:stretch/>
        </p:blipFill>
        <p:spPr>
          <a:xfrm>
            <a:off x="9996015" y="4394394"/>
            <a:ext cx="1815362" cy="1951200"/>
          </a:xfrm>
          <a:prstGeom prst="rect">
            <a:avLst/>
          </a:prstGeom>
        </p:spPr>
      </p:pic>
      <p:pic>
        <p:nvPicPr>
          <p:cNvPr id="14" name="Picture 13" descr="A red square object on a white surface&#10;&#10;Description automatically generated">
            <a:extLst>
              <a:ext uri="{FF2B5EF4-FFF2-40B4-BE49-F238E27FC236}">
                <a16:creationId xmlns:a16="http://schemas.microsoft.com/office/drawing/2014/main" id="{4CE679D8-5906-DF5A-999F-FC46504C0E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203" t="25187" r="28350" b="39432"/>
          <a:stretch/>
        </p:blipFill>
        <p:spPr>
          <a:xfrm>
            <a:off x="4355692" y="4395705"/>
            <a:ext cx="1912484" cy="1950384"/>
          </a:xfrm>
          <a:prstGeom prst="rect">
            <a:avLst/>
          </a:prstGeom>
        </p:spPr>
      </p:pic>
      <p:sp>
        <p:nvSpPr>
          <p:cNvPr id="7" name="Title 1">
            <a:extLst>
              <a:ext uri="{FF2B5EF4-FFF2-40B4-BE49-F238E27FC236}">
                <a16:creationId xmlns:a16="http://schemas.microsoft.com/office/drawing/2014/main" id="{D61DAC2F-3AFD-3708-1790-F5393E1B3516}"/>
              </a:ext>
            </a:extLst>
          </p:cNvPr>
          <p:cNvSpPr txBox="1">
            <a:spLocks/>
          </p:cNvSpPr>
          <p:nvPr/>
        </p:nvSpPr>
        <p:spPr bwMode="auto">
          <a:xfrm>
            <a:off x="453737" y="314036"/>
            <a:ext cx="11423072" cy="1097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GB"/>
              <a:t>AM of </a:t>
            </a:r>
            <a:r>
              <a:rPr lang="en-GB" err="1"/>
              <a:t>SiC</a:t>
            </a:r>
            <a:r>
              <a:rPr lang="en-GB"/>
              <a:t>/C: </a:t>
            </a:r>
            <a:r>
              <a:rPr lang="en-GB">
                <a:solidFill>
                  <a:schemeClr val="accent3"/>
                </a:solidFill>
              </a:rPr>
              <a:t>TEOS</a:t>
            </a:r>
            <a:r>
              <a:rPr lang="en-GB"/>
              <a:t> approach</a:t>
            </a:r>
            <a:br>
              <a:rPr lang="en-GB"/>
            </a:br>
            <a:endParaRPr lang="en-GB"/>
          </a:p>
        </p:txBody>
      </p:sp>
      <mc:AlternateContent xmlns:mc="http://schemas.openxmlformats.org/markup-compatibility/2006" xmlns:a14="http://schemas.microsoft.com/office/drawing/2010/main">
        <mc:Choice Requires="a14">
          <p:sp>
            <p:nvSpPr>
              <p:cNvPr id="8" name="TextBox 11">
                <a:extLst>
                  <a:ext uri="{FF2B5EF4-FFF2-40B4-BE49-F238E27FC236}">
                    <a16:creationId xmlns:a16="http://schemas.microsoft.com/office/drawing/2014/main" id="{F77A28FC-6305-7038-E309-4D04E6513A1D}"/>
                  </a:ext>
                </a:extLst>
              </p:cNvPr>
              <p:cNvSpPr txBox="1"/>
              <p:nvPr/>
            </p:nvSpPr>
            <p:spPr>
              <a:xfrm>
                <a:off x="453736" y="1525753"/>
                <a:ext cx="5311337" cy="2772554"/>
              </a:xfrm>
              <a:prstGeom prst="rect">
                <a:avLst/>
              </a:prstGeom>
              <a:noFill/>
            </p:spPr>
            <p:txBody>
              <a:bodyPr wrap="square" rtlCol="0">
                <a:spAutoFit/>
              </a:bodyPr>
              <a:lstStyle/>
              <a:p>
                <a:pPr algn="just"/>
                <a:r>
                  <a:rPr lang="en-US" b="1">
                    <a:solidFill>
                      <a:schemeClr val="tx1"/>
                    </a:solidFill>
                  </a:rPr>
                  <a:t>Printing parameters</a:t>
                </a:r>
              </a:p>
              <a:p>
                <a:pPr algn="just"/>
                <a:r>
                  <a:rPr lang="en-US">
                    <a:solidFill>
                      <a:schemeClr val="tx1"/>
                    </a:solidFill>
                  </a:rPr>
                  <a:t>▪ </a:t>
                </a:r>
                <a14:m>
                  <m:oMath xmlns:m="http://schemas.openxmlformats.org/officeDocument/2006/math">
                    <m:r>
                      <a:rPr lang="it-IT" b="0" i="1" smtClean="0">
                        <a:solidFill>
                          <a:schemeClr val="tx1"/>
                        </a:solidFill>
                        <a:latin typeface="Cambria Math" panose="02040503050406030204" pitchFamily="18" charset="0"/>
                      </a:rPr>
                      <m:t>3.75 </m:t>
                    </m:r>
                    <m:r>
                      <a:rPr lang="it-IT" b="0" i="1" smtClean="0">
                        <a:solidFill>
                          <a:schemeClr val="tx1"/>
                        </a:solidFill>
                        <a:latin typeface="Cambria Math" panose="02040503050406030204" pitchFamily="18" charset="0"/>
                      </a:rPr>
                      <m:t>𝑠</m:t>
                    </m:r>
                  </m:oMath>
                </a14:m>
                <a:r>
                  <a:rPr lang="en-US">
                    <a:solidFill>
                      <a:schemeClr val="tx1"/>
                    </a:solidFill>
                  </a:rPr>
                  <a:t> for the base below the printed structures, to facilitate the removal</a:t>
                </a:r>
              </a:p>
              <a:p>
                <a:pPr algn="just"/>
                <a:r>
                  <a:rPr lang="en-US">
                    <a:solidFill>
                      <a:schemeClr val="tx1"/>
                    </a:solidFill>
                  </a:rPr>
                  <a:t>▪ </a:t>
                </a:r>
                <a14:m>
                  <m:oMath xmlns:m="http://schemas.openxmlformats.org/officeDocument/2006/math">
                    <m:r>
                      <a:rPr lang="it-IT" b="0" i="1" smtClean="0">
                        <a:solidFill>
                          <a:schemeClr val="tx1"/>
                        </a:solidFill>
                        <a:latin typeface="Cambria Math" panose="02040503050406030204" pitchFamily="18" charset="0"/>
                      </a:rPr>
                      <m:t>3 </m:t>
                    </m:r>
                    <m:r>
                      <a:rPr lang="it-IT" b="0" i="1" smtClean="0">
                        <a:solidFill>
                          <a:schemeClr val="tx1"/>
                        </a:solidFill>
                        <a:latin typeface="Cambria Math" panose="02040503050406030204" pitchFamily="18" charset="0"/>
                      </a:rPr>
                      <m:t>𝑠</m:t>
                    </m:r>
                  </m:oMath>
                </a14:m>
                <a:r>
                  <a:rPr lang="en-US">
                    <a:solidFill>
                      <a:schemeClr val="tx1"/>
                    </a:solidFill>
                  </a:rPr>
                  <a:t> was adopted for the structures to avoid over-exposure</a:t>
                </a:r>
              </a:p>
              <a:p>
                <a:pPr algn="just"/>
                <a:r>
                  <a:rPr lang="en-US">
                    <a:solidFill>
                      <a:schemeClr val="tx1"/>
                    </a:solidFill>
                  </a:rPr>
                  <a:t>▪ </a:t>
                </a:r>
                <a14:m>
                  <m:oMath xmlns:m="http://schemas.openxmlformats.org/officeDocument/2006/math">
                    <m:r>
                      <a:rPr lang="it-IT" i="1" smtClean="0">
                        <a:solidFill>
                          <a:schemeClr val="tx1"/>
                        </a:solidFill>
                        <a:latin typeface="Cambria Math" panose="02040503050406030204" pitchFamily="18" charset="0"/>
                      </a:rPr>
                      <m:t>1</m:t>
                    </m:r>
                    <m:r>
                      <a:rPr lang="it-IT" b="0" i="1" smtClean="0">
                        <a:solidFill>
                          <a:schemeClr val="tx1"/>
                        </a:solidFill>
                        <a:latin typeface="Cambria Math" panose="02040503050406030204" pitchFamily="18" charset="0"/>
                      </a:rPr>
                      <m:t>00</m:t>
                    </m:r>
                    <m:r>
                      <m:rPr>
                        <m:nor/>
                      </m:rPr>
                      <a:rPr lang="it-IT" b="0" i="0" smtClean="0">
                        <a:solidFill>
                          <a:schemeClr val="tx1"/>
                        </a:solidFill>
                        <a:latin typeface="Cambria Math" panose="02040503050406030204" pitchFamily="18" charset="0"/>
                      </a:rPr>
                      <m:t> </m:t>
                    </m:r>
                    <m:r>
                      <m:rPr>
                        <m:nor/>
                      </m:rPr>
                      <a:rPr lang="el-GR" dirty="0" smtClean="0">
                        <a:solidFill>
                          <a:schemeClr val="tx1"/>
                        </a:solidFill>
                      </a:rPr>
                      <m:t>μ</m:t>
                    </m:r>
                    <m:r>
                      <a:rPr lang="it-IT" b="0" i="1" smtClean="0">
                        <a:solidFill>
                          <a:schemeClr val="tx1"/>
                        </a:solidFill>
                        <a:latin typeface="Cambria Math" panose="02040503050406030204" pitchFamily="18" charset="0"/>
                      </a:rPr>
                      <m:t>𝑚</m:t>
                    </m:r>
                  </m:oMath>
                </a14:m>
                <a:r>
                  <a:rPr lang="it-IT">
                    <a:solidFill>
                      <a:schemeClr val="tx1"/>
                    </a:solidFill>
                  </a:rPr>
                  <a:t> as </a:t>
                </a:r>
                <a:r>
                  <a:rPr lang="it-IT" err="1">
                    <a:solidFill>
                      <a:schemeClr val="tx1"/>
                    </a:solidFill>
                  </a:rPr>
                  <a:t>layer</a:t>
                </a:r>
                <a:r>
                  <a:rPr lang="it-IT">
                    <a:solidFill>
                      <a:schemeClr val="tx1"/>
                    </a:solidFill>
                  </a:rPr>
                  <a:t> </a:t>
                </a:r>
                <a:r>
                  <a:rPr lang="it-IT" err="1">
                    <a:solidFill>
                      <a:schemeClr val="tx1"/>
                    </a:solidFill>
                  </a:rPr>
                  <a:t>thickness</a:t>
                </a:r>
                <a:endParaRPr lang="it-IT">
                  <a:solidFill>
                    <a:schemeClr val="tx1"/>
                  </a:solidFill>
                </a:endParaRPr>
              </a:p>
              <a:p>
                <a:pPr algn="just"/>
                <a:r>
                  <a:rPr lang="en-US">
                    <a:solidFill>
                      <a:schemeClr val="tx1"/>
                    </a:solidFill>
                  </a:rPr>
                  <a:t>▪ </a:t>
                </a:r>
                <a14:m>
                  <m:oMath xmlns:m="http://schemas.openxmlformats.org/officeDocument/2006/math">
                    <m:r>
                      <a:rPr lang="it-IT" b="0" i="0" smtClean="0">
                        <a:solidFill>
                          <a:schemeClr val="tx1"/>
                        </a:solidFill>
                        <a:latin typeface="Cambria Math" panose="02040503050406030204" pitchFamily="18" charset="0"/>
                      </a:rPr>
                      <m:t>1.2</m:t>
                    </m:r>
                    <m:f>
                      <m:fPr>
                        <m:ctrlPr>
                          <a:rPr lang="en-US" i="1" smtClean="0">
                            <a:solidFill>
                              <a:schemeClr val="tx1"/>
                            </a:solidFill>
                            <a:latin typeface="Cambria Math" panose="02040503050406030204" pitchFamily="18" charset="0"/>
                          </a:rPr>
                        </m:ctrlPr>
                      </m:fPr>
                      <m:num>
                        <m:r>
                          <a:rPr lang="it-IT" b="0" i="1" smtClean="0">
                            <a:solidFill>
                              <a:schemeClr val="tx1"/>
                            </a:solidFill>
                            <a:latin typeface="Cambria Math" panose="02040503050406030204" pitchFamily="18" charset="0"/>
                          </a:rPr>
                          <m:t>𝑚𝑚</m:t>
                        </m:r>
                      </m:num>
                      <m:den>
                        <m:r>
                          <a:rPr lang="it-IT" b="0" i="1" smtClean="0">
                            <a:solidFill>
                              <a:schemeClr val="tx1"/>
                            </a:solidFill>
                            <a:latin typeface="Cambria Math" panose="02040503050406030204" pitchFamily="18" charset="0"/>
                          </a:rPr>
                          <m:t>𝑠</m:t>
                        </m:r>
                      </m:den>
                    </m:f>
                  </m:oMath>
                </a14:m>
                <a:r>
                  <a:rPr lang="en-US">
                    <a:solidFill>
                      <a:schemeClr val="tx1"/>
                    </a:solidFill>
                  </a:rPr>
                  <a:t> approach velocity</a:t>
                </a:r>
              </a:p>
              <a:p>
                <a:pPr algn="just"/>
                <a:r>
                  <a:rPr lang="en-US">
                    <a:solidFill>
                      <a:schemeClr val="tx1"/>
                    </a:solidFill>
                  </a:rPr>
                  <a:t>▪</a:t>
                </a:r>
                <a:r>
                  <a:rPr lang="it-IT" b="0">
                    <a:solidFill>
                      <a:schemeClr val="tx1"/>
                    </a:solidFill>
                  </a:rPr>
                  <a:t> </a:t>
                </a:r>
                <a14:m>
                  <m:oMath xmlns:m="http://schemas.openxmlformats.org/officeDocument/2006/math">
                    <m:r>
                      <a:rPr lang="it-IT" b="0" i="1" smtClean="0">
                        <a:solidFill>
                          <a:schemeClr val="tx1"/>
                        </a:solidFill>
                        <a:latin typeface="Cambria Math" panose="02040503050406030204" pitchFamily="18" charset="0"/>
                      </a:rPr>
                      <m:t>3 </m:t>
                    </m:r>
                    <m:r>
                      <a:rPr lang="it-IT" b="0" i="1" smtClean="0">
                        <a:solidFill>
                          <a:schemeClr val="tx1"/>
                        </a:solidFill>
                        <a:latin typeface="Cambria Math" panose="02040503050406030204" pitchFamily="18" charset="0"/>
                      </a:rPr>
                      <m:t>𝑚𝑚</m:t>
                    </m:r>
                  </m:oMath>
                </a14:m>
                <a:r>
                  <a:rPr lang="en-US">
                    <a:solidFill>
                      <a:schemeClr val="tx1"/>
                    </a:solidFill>
                  </a:rPr>
                  <a:t> separation distance</a:t>
                </a:r>
              </a:p>
              <a:p>
                <a:pPr algn="just"/>
                <a:r>
                  <a:rPr lang="en-US">
                    <a:solidFill>
                      <a:schemeClr val="tx1"/>
                    </a:solidFill>
                  </a:rPr>
                  <a:t>▪ </a:t>
                </a:r>
                <a14:m>
                  <m:oMath xmlns:m="http://schemas.openxmlformats.org/officeDocument/2006/math">
                    <m:r>
                      <a:rPr lang="it-IT" b="0" i="0" smtClean="0">
                        <a:solidFill>
                          <a:schemeClr val="tx1"/>
                        </a:solidFill>
                        <a:latin typeface="Cambria Math" panose="02040503050406030204" pitchFamily="18" charset="0"/>
                      </a:rPr>
                      <m:t>1.</m:t>
                    </m:r>
                    <m:r>
                      <a:rPr lang="it-IT" b="0" i="1" smtClean="0">
                        <a:solidFill>
                          <a:schemeClr val="tx1"/>
                        </a:solidFill>
                        <a:latin typeface="Cambria Math" panose="02040503050406030204" pitchFamily="18" charset="0"/>
                      </a:rPr>
                      <m:t>6</m:t>
                    </m:r>
                    <m:f>
                      <m:fPr>
                        <m:ctrlPr>
                          <a:rPr lang="en-US" i="1" smtClean="0">
                            <a:solidFill>
                              <a:schemeClr val="tx1"/>
                            </a:solidFill>
                            <a:latin typeface="Cambria Math" panose="02040503050406030204" pitchFamily="18" charset="0"/>
                          </a:rPr>
                        </m:ctrlPr>
                      </m:fPr>
                      <m:num>
                        <m:r>
                          <a:rPr lang="it-IT" b="0" i="1" smtClean="0">
                            <a:solidFill>
                              <a:schemeClr val="tx1"/>
                            </a:solidFill>
                            <a:latin typeface="Cambria Math" panose="02040503050406030204" pitchFamily="18" charset="0"/>
                          </a:rPr>
                          <m:t>𝑚𝑚</m:t>
                        </m:r>
                      </m:num>
                      <m:den>
                        <m:r>
                          <a:rPr lang="it-IT" b="0" i="1" smtClean="0">
                            <a:solidFill>
                              <a:schemeClr val="tx1"/>
                            </a:solidFill>
                            <a:latin typeface="Cambria Math" panose="02040503050406030204" pitchFamily="18" charset="0"/>
                          </a:rPr>
                          <m:t>𝑠</m:t>
                        </m:r>
                      </m:den>
                    </m:f>
                  </m:oMath>
                </a14:m>
                <a:r>
                  <a:rPr lang="en-US">
                    <a:solidFill>
                      <a:schemeClr val="tx1"/>
                    </a:solidFill>
                  </a:rPr>
                  <a:t> separation velocity</a:t>
                </a:r>
              </a:p>
            </p:txBody>
          </p:sp>
        </mc:Choice>
        <mc:Fallback xmlns="">
          <p:sp>
            <p:nvSpPr>
              <p:cNvPr id="8" name="TextBox 11">
                <a:extLst>
                  <a:ext uri="{FF2B5EF4-FFF2-40B4-BE49-F238E27FC236}">
                    <a16:creationId xmlns:a16="http://schemas.microsoft.com/office/drawing/2014/main" id="{F77A28FC-6305-7038-E309-4D04E6513A1D}"/>
                  </a:ext>
                </a:extLst>
              </p:cNvPr>
              <p:cNvSpPr txBox="1">
                <a:spLocks noRot="1" noChangeAspect="1" noMove="1" noResize="1" noEditPoints="1" noAdjustHandles="1" noChangeArrowheads="1" noChangeShapeType="1" noTextEdit="1"/>
              </p:cNvSpPr>
              <p:nvPr/>
            </p:nvSpPr>
            <p:spPr>
              <a:xfrm>
                <a:off x="453736" y="1525753"/>
                <a:ext cx="5311337" cy="2772554"/>
              </a:xfrm>
              <a:prstGeom prst="rect">
                <a:avLst/>
              </a:prstGeom>
              <a:blipFill>
                <a:blip r:embed="rId9"/>
                <a:stretch>
                  <a:fillRect l="-917" t="-1099" r="-917" b="-220"/>
                </a:stretch>
              </a:blipFill>
            </p:spPr>
            <p:txBody>
              <a:bodyPr/>
              <a:lstStyle/>
              <a:p>
                <a:r>
                  <a:rPr lang="en-US">
                    <a:noFill/>
                  </a:rPr>
                  <a:t> </a:t>
                </a:r>
              </a:p>
            </p:txBody>
          </p:sp>
        </mc:Fallback>
      </mc:AlternateContent>
      <p:sp>
        <p:nvSpPr>
          <p:cNvPr id="16" name="TextBox 10">
            <a:extLst>
              <a:ext uri="{FF2B5EF4-FFF2-40B4-BE49-F238E27FC236}">
                <a16:creationId xmlns:a16="http://schemas.microsoft.com/office/drawing/2014/main" id="{25ECF6A8-EDBE-5044-D202-B2DC77F883D1}"/>
              </a:ext>
            </a:extLst>
          </p:cNvPr>
          <p:cNvSpPr txBox="1"/>
          <p:nvPr/>
        </p:nvSpPr>
        <p:spPr>
          <a:xfrm>
            <a:off x="6000812" y="1773083"/>
            <a:ext cx="5737452" cy="2031325"/>
          </a:xfrm>
          <a:prstGeom prst="rect">
            <a:avLst/>
          </a:prstGeom>
          <a:noFill/>
        </p:spPr>
        <p:txBody>
          <a:bodyPr wrap="square" rtlCol="0">
            <a:spAutoFit/>
          </a:bodyPr>
          <a:lstStyle/>
          <a:p>
            <a:pPr marL="285750" indent="-285750" algn="just">
              <a:buFont typeface="Arial" panose="020B0604020202020204" pitchFamily="34" charset="0"/>
              <a:buChar char="•"/>
            </a:pPr>
            <a:r>
              <a:rPr lang="en-US"/>
              <a:t>After 3D printing, the samples are left to the </a:t>
            </a:r>
            <a:r>
              <a:rPr lang="en-US">
                <a:solidFill>
                  <a:srgbClr val="00559D"/>
                </a:solidFill>
              </a:rPr>
              <a:t>aging</a:t>
            </a:r>
            <a:r>
              <a:rPr lang="en-US"/>
              <a:t> step for one week at room temperature</a:t>
            </a:r>
          </a:p>
          <a:p>
            <a:pPr algn="just"/>
            <a:r>
              <a:rPr lang="en-US"/>
              <a:t>Then the samples are </a:t>
            </a:r>
            <a:r>
              <a:rPr lang="en-US">
                <a:solidFill>
                  <a:srgbClr val="00559D"/>
                </a:solidFill>
              </a:rPr>
              <a:t>dried</a:t>
            </a:r>
            <a:r>
              <a:rPr lang="en-US"/>
              <a:t>:</a:t>
            </a:r>
          </a:p>
          <a:p>
            <a:pPr lvl="1" algn="just"/>
            <a:r>
              <a:rPr lang="en-US"/>
              <a:t>▪ from 30°C up to 50°C with a heating rate of 0,2°C/min, dwell for 15 hours</a:t>
            </a:r>
          </a:p>
          <a:p>
            <a:pPr lvl="1" algn="just"/>
            <a:r>
              <a:rPr lang="en-US"/>
              <a:t>▪ from 50°C up to 120°C with a heating rate of 0,13°C/min, dwell for 15 hours</a:t>
            </a:r>
          </a:p>
        </p:txBody>
      </p:sp>
      <p:sp>
        <p:nvSpPr>
          <p:cNvPr id="2" name="Segnaposto numero diapositiva 1">
            <a:extLst>
              <a:ext uri="{FF2B5EF4-FFF2-40B4-BE49-F238E27FC236}">
                <a16:creationId xmlns:a16="http://schemas.microsoft.com/office/drawing/2014/main" id="{30F39C65-6389-1BD2-AD23-732C8B59A928}"/>
              </a:ext>
            </a:extLst>
          </p:cNvPr>
          <p:cNvSpPr>
            <a:spLocks noGrp="1"/>
          </p:cNvSpPr>
          <p:nvPr>
            <p:ph type="sldNum" sz="quarter" idx="12"/>
          </p:nvPr>
        </p:nvSpPr>
        <p:spPr/>
        <p:txBody>
          <a:bodyPr/>
          <a:lstStyle/>
          <a:p>
            <a:fld id="{5F4C9F40-B079-4B71-A627-7266DFEA7F03}" type="slidenum">
              <a:rPr lang="en-GB" smtClean="0"/>
              <a:pPr/>
              <a:t>9</a:t>
            </a:fld>
            <a:endParaRPr lang="it-IT"/>
          </a:p>
        </p:txBody>
      </p:sp>
    </p:spTree>
    <p:extLst>
      <p:ext uri="{BB962C8B-B14F-4D97-AF65-F5344CB8AC3E}">
        <p14:creationId xmlns:p14="http://schemas.microsoft.com/office/powerpoint/2010/main" val="5168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cience Project 16x9">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1201_TF02922647_Win32" id="{A30DC41E-7425-431E-A12B-B572DBF6642A}" vid="{DA0701B9-165F-4267-9167-3F13CEF3D2E4}"/>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5104640D05BEC49A978B58A6AC5063B" ma:contentTypeVersion="4" ma:contentTypeDescription="Creare un nuovo documento." ma:contentTypeScope="" ma:versionID="766677db2dd23dbca3d23f426c46eec5">
  <xsd:schema xmlns:xsd="http://www.w3.org/2001/XMLSchema" xmlns:xs="http://www.w3.org/2001/XMLSchema" xmlns:p="http://schemas.microsoft.com/office/2006/metadata/properties" xmlns:ns2="83d59521-ab34-4b66-b4df-06fca38e54fe" targetNamespace="http://schemas.microsoft.com/office/2006/metadata/properties" ma:root="true" ma:fieldsID="636cb2a13c5c936f5b0a8422730fad63" ns2:_="">
    <xsd:import namespace="83d59521-ab34-4b66-b4df-06fca38e54f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d59521-ab34-4b66-b4df-06fca38e54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48BC27-E2C1-4342-9C88-396312126BE1}">
  <ds:schemaRefs>
    <ds:schemaRef ds:uri="83d59521-ab34-4b66-b4df-06fca38e54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224127F-48F8-4CE8-BA18-F95E4D432C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tf02922647_win32</Template>
  <TotalTime>0</TotalTime>
  <Words>2511</Words>
  <Application>Microsoft Office PowerPoint</Application>
  <PresentationFormat>Widescreen</PresentationFormat>
  <Paragraphs>230</Paragraphs>
  <Slides>19</Slides>
  <Notes>12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19</vt:i4>
      </vt:variant>
    </vt:vector>
  </HeadingPairs>
  <TitlesOfParts>
    <vt:vector size="26" baseType="lpstr">
      <vt:lpstr>Arial</vt:lpstr>
      <vt:lpstr>Arial </vt:lpstr>
      <vt:lpstr>Arial MT</vt:lpstr>
      <vt:lpstr>Cambria Math</vt:lpstr>
      <vt:lpstr>Times New Roman</vt:lpstr>
      <vt:lpstr>Wingdings</vt:lpstr>
      <vt:lpstr>Science Project 16x9</vt:lpstr>
      <vt:lpstr> HISOL</vt:lpstr>
      <vt:lpstr>Targets for Isotope Separation On-Line (ISOL) </vt:lpstr>
      <vt:lpstr>Targets for Isotope Separation On-Line (ISOL) </vt:lpstr>
      <vt:lpstr>Additive manufacturing of TiC/C nanocomposites </vt:lpstr>
      <vt:lpstr>Additive manufacturing of TiC/C nanocomposites </vt:lpstr>
      <vt:lpstr>Additive manufacturing of TiC/C nanocomposites </vt:lpstr>
      <vt:lpstr>Additive manufacturing of SiC/C nanocomposites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Other material feedstocks- Sol-gel synthesis</vt:lpstr>
      <vt:lpstr>MTES + TEOS approach</vt:lpstr>
      <vt:lpstr>MTES + TEOS approach</vt:lpstr>
      <vt:lpstr>TMSPM + TEOS approach</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Project Title</dc:title>
  <dc:creator>Michele Ballan</dc:creator>
  <cp:lastModifiedBy>Michele Ballan</cp:lastModifiedBy>
  <cp:revision>2</cp:revision>
  <dcterms:created xsi:type="dcterms:W3CDTF">2022-06-02T09:29:47Z</dcterms:created>
  <dcterms:modified xsi:type="dcterms:W3CDTF">2024-06-28T16:23:37Z</dcterms:modified>
</cp:coreProperties>
</file>