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672" r:id="rId3"/>
    <p:sldId id="634" r:id="rId4"/>
    <p:sldId id="666" r:id="rId5"/>
    <p:sldId id="667" r:id="rId6"/>
    <p:sldId id="637" r:id="rId7"/>
    <p:sldId id="656" r:id="rId8"/>
    <p:sldId id="671" r:id="rId9"/>
    <p:sldId id="664" r:id="rId10"/>
    <p:sldId id="673" r:id="rId11"/>
    <p:sldId id="674" r:id="rId12"/>
  </p:sldIdLst>
  <p:sldSz cx="12192000" cy="6858000"/>
  <p:notesSz cx="6797675" cy="9926638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C62"/>
    <a:srgbClr val="FFFF00"/>
    <a:srgbClr val="7EB2E6"/>
    <a:srgbClr val="9CC7CE"/>
    <a:srgbClr val="417B85"/>
    <a:srgbClr val="62A7B2"/>
    <a:srgbClr val="1F5FA0"/>
    <a:srgbClr val="D4E5F7"/>
    <a:srgbClr val="285A76"/>
    <a:srgbClr val="143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40946F-7941-4D4C-B7CC-A8AD20189F76}" v="48" dt="2024-06-30T13:56:36.35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6" autoAdjust="0"/>
    <p:restoredTop sz="96846" autoAdjust="0"/>
  </p:normalViewPr>
  <p:slideViewPr>
    <p:cSldViewPr snapToGrid="0">
      <p:cViewPr varScale="1">
        <p:scale>
          <a:sx n="89" d="100"/>
          <a:sy n="89" d="100"/>
        </p:scale>
        <p:origin x="528" y="72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30/06/2024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30/06/2024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34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7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52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1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7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88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Il Progetto prevederà la collaborazione di 3 sezioni INFN: LNL, Padova e Pavia, con alcuni gruppi associati provenienti dalle università di Padova e Brescia. Nello schema sono riportati i 3 principali temi del </a:t>
            </a:r>
            <a:r>
              <a:rPr lang="it-IT" noProof="0" dirty="0" err="1"/>
              <a:t>proposal</a:t>
            </a:r>
            <a:r>
              <a:rPr lang="it-IT" noProof="0" dirty="0"/>
              <a:t>: da un lato lo sviluppo di target in Carburo di Titanio o Silicio con strutture regolari per facilitare il rilascio degli atomi radioattivi, dall’altro lo sviluppo di componenti di sorgente di ionizzazione con geometrie complesse. Il terzo tema è la simulazione </a:t>
            </a:r>
            <a:r>
              <a:rPr lang="it-IT" noProof="0" dirty="0" err="1"/>
              <a:t>multiphysics</a:t>
            </a:r>
            <a:r>
              <a:rPr lang="it-IT" noProof="0" dirty="0"/>
              <a:t> e la caratterizzazione dei componenti sviluppati. Lo scopo finale sarà il test  dei target sviluppati accoppiati alle sorgenti innovative proposte.</a:t>
            </a:r>
          </a:p>
          <a:p>
            <a:endParaRPr lang="it-IT" noProof="0" dirty="0"/>
          </a:p>
          <a:p>
            <a:r>
              <a:rPr lang="it-IT" b="1" noProof="0" dirty="0"/>
              <a:t>Le macchine per la stampa 3D sono tutte presenti e funzionanti a Padova (ceramici presso Ingegneria </a:t>
            </a:r>
            <a:r>
              <a:rPr lang="it-IT" b="1" noProof="0" dirty="0" err="1"/>
              <a:t>Ind</a:t>
            </a:r>
            <a:r>
              <a:rPr lang="it-IT" b="1" noProof="0" dirty="0"/>
              <a:t>., metalli refrattari presso INFN-PD).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6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Il Progetto prevederà la collaborazione di 3 sezioni INFN: LNL, Padova e Pavia, con alcuni gruppi associati provenienti dalle università di Padova e Brescia. Nello schema sono riportati i 3 principali temi del </a:t>
            </a:r>
            <a:r>
              <a:rPr lang="it-IT" noProof="0" dirty="0" err="1"/>
              <a:t>proposal</a:t>
            </a:r>
            <a:r>
              <a:rPr lang="it-IT" noProof="0" dirty="0"/>
              <a:t>: da un lato lo sviluppo di target in Carburo di Titanio o Silicio con strutture regolari per facilitare il rilascio degli atomi radioattivi, dall’altro lo sviluppo di componenti di sorgente di ionizzazione con geometrie complesse. Il terzo tema è la simulazione </a:t>
            </a:r>
            <a:r>
              <a:rPr lang="it-IT" noProof="0" dirty="0" err="1"/>
              <a:t>multiphysics</a:t>
            </a:r>
            <a:r>
              <a:rPr lang="it-IT" noProof="0" dirty="0"/>
              <a:t> e la caratterizzazione dei componenti sviluppati. Lo scopo finale sarà il test  dei target sviluppati accoppiati alle sorgenti innovative proposte.</a:t>
            </a:r>
          </a:p>
          <a:p>
            <a:endParaRPr lang="it-IT" noProof="0" dirty="0"/>
          </a:p>
          <a:p>
            <a:r>
              <a:rPr lang="it-IT" b="1" noProof="0" dirty="0"/>
              <a:t>Le macchine per la stampa 3D sono tutte presenti e funzionanti a Padova (ceramici presso Ingegneria </a:t>
            </a:r>
            <a:r>
              <a:rPr lang="it-IT" b="1" noProof="0" dirty="0" err="1"/>
              <a:t>Ind</a:t>
            </a:r>
            <a:r>
              <a:rPr lang="it-IT" b="1" noProof="0" dirty="0"/>
              <a:t>., metalli refrattari presso INFN-PD).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25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Il Progetto prevederà la collaborazione di 3 sezioni INFN: LNL, Padova e Pavia, con alcuni gruppi associati provenienti dalle università di Padova e Brescia. Nello schema sono riportati i 3 principali temi del </a:t>
            </a:r>
            <a:r>
              <a:rPr lang="it-IT" noProof="0" dirty="0" err="1"/>
              <a:t>proposal</a:t>
            </a:r>
            <a:r>
              <a:rPr lang="it-IT" noProof="0" dirty="0"/>
              <a:t>: da un lato lo sviluppo di target in Carburo di Titanio o Silicio con strutture regolari per facilitare il rilascio degli atomi radioattivi, dall’altro lo sviluppo di componenti di sorgente di ionizzazione con geometrie complesse. Il terzo tema è la simulazione </a:t>
            </a:r>
            <a:r>
              <a:rPr lang="it-IT" noProof="0" dirty="0" err="1"/>
              <a:t>multiphysics</a:t>
            </a:r>
            <a:r>
              <a:rPr lang="it-IT" noProof="0" dirty="0"/>
              <a:t> e la caratterizzazione dei componenti sviluppati. Lo scopo finale sarà il test  dei target sviluppati accoppiati alle sorgenti innovative proposte.</a:t>
            </a:r>
          </a:p>
          <a:p>
            <a:endParaRPr lang="it-IT" noProof="0" dirty="0"/>
          </a:p>
          <a:p>
            <a:r>
              <a:rPr lang="it-IT" b="1" noProof="0" dirty="0"/>
              <a:t>Le macchine per la stampa 3D sono tutte presenti e funzionanti a Padova (ceramici presso Ingegneria </a:t>
            </a:r>
            <a:r>
              <a:rPr lang="it-IT" b="1" noProof="0" dirty="0" err="1"/>
              <a:t>Ind</a:t>
            </a:r>
            <a:r>
              <a:rPr lang="it-IT" b="1" noProof="0" dirty="0"/>
              <a:t>., metalli refrattari presso INFN-PD).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2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388931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  <a:endParaRPr lang="en-GB" noProof="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4753" r="7744" b="10148"/>
          <a:stretch/>
        </p:blipFill>
        <p:spPr>
          <a:xfrm>
            <a:off x="0" y="0"/>
            <a:ext cx="4609378" cy="3240000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5834" r="29342" b="30336"/>
          <a:stretch/>
        </p:blipFill>
        <p:spPr>
          <a:xfrm>
            <a:off x="7739743" y="-6349"/>
            <a:ext cx="4452256" cy="3240000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5836"/>
          <a:stretch/>
        </p:blipFill>
        <p:spPr>
          <a:xfrm>
            <a:off x="3508679" y="0"/>
            <a:ext cx="5311059" cy="3240000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790825"/>
            <a:ext cx="12192000" cy="109052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2714625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 dirty="0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814702" y="6385834"/>
            <a:ext cx="1135524" cy="275040"/>
          </a:xfrm>
        </p:spPr>
        <p:txBody>
          <a:bodyPr rtlCol="0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E17EA136-06AD-45B3-9670-6785981F0695}" type="datetime1">
              <a:rPr lang="en-GB" smtClean="0"/>
              <a:t>30/06/2024</a:t>
            </a:fld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‹N›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30/06/2024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em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879792"/>
            <a:ext cx="12192000" cy="910773"/>
          </a:xfrm>
          <a:prstGeom prst="rect">
            <a:avLst/>
          </a:prstGeom>
          <a:solidFill>
            <a:srgbClr val="ACC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643" y="2748915"/>
            <a:ext cx="2677059" cy="1263534"/>
          </a:xfrm>
        </p:spPr>
        <p:txBody>
          <a:bodyPr rtlCol="0">
            <a:normAutofit/>
          </a:bodyPr>
          <a:lstStyle/>
          <a:p>
            <a:pPr rtl="0"/>
            <a:r>
              <a:rPr lang="en-GB" sz="6000" b="1" dirty="0">
                <a:solidFill>
                  <a:schemeClr val="bg2"/>
                </a:solidFill>
              </a:rPr>
              <a:t>H</a:t>
            </a:r>
            <a:r>
              <a:rPr lang="en-GB" sz="6000" b="1" dirty="0"/>
              <a:t>ISOL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06" y="4092587"/>
            <a:ext cx="11744877" cy="457200"/>
          </a:xfrm>
        </p:spPr>
        <p:txBody>
          <a:bodyPr rtlCol="0"/>
          <a:lstStyle/>
          <a:p>
            <a:pPr rtl="0"/>
            <a:r>
              <a:rPr lang="en-US" sz="2500" b="1" dirty="0">
                <a:solidFill>
                  <a:schemeClr val="accent1"/>
                </a:solidFill>
              </a:rPr>
              <a:t>H</a:t>
            </a: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igh performance </a:t>
            </a:r>
            <a:r>
              <a:rPr lang="en-US" sz="2500" b="1" dirty="0">
                <a:solidFill>
                  <a:schemeClr val="accent1"/>
                </a:solidFill>
              </a:rPr>
              <a:t>ISOL</a:t>
            </a: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 systems for the production of radioactive ion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8289A4-B896-333D-203B-4557F31B0041}"/>
              </a:ext>
            </a:extLst>
          </p:cNvPr>
          <p:cNvSpPr txBox="1"/>
          <p:nvPr/>
        </p:nvSpPr>
        <p:spPr>
          <a:xfrm>
            <a:off x="224306" y="4892811"/>
            <a:ext cx="1174487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2400" b="1" u="sng" dirty="0"/>
              <a:t>HISOL meeting</a:t>
            </a:r>
            <a:r>
              <a:rPr lang="it-IT" sz="2400" dirty="0"/>
              <a:t>, Legnaro National Laboratories</a:t>
            </a:r>
          </a:p>
          <a:p>
            <a:pPr algn="ctr">
              <a:lnSpc>
                <a:spcPct val="115000"/>
              </a:lnSpc>
            </a:pPr>
            <a:r>
              <a:rPr lang="it-IT" sz="2400" dirty="0"/>
              <a:t>01/07/2024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3D6BEBB8-1C51-C76E-21C5-935143DF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- </a:t>
            </a:r>
            <a:r>
              <a:rPr lang="en-US" b="1" dirty="0"/>
              <a:t>annual meeting</a:t>
            </a:r>
            <a:r>
              <a:rPr lang="en-US" dirty="0"/>
              <a:t>, 18/12/2023</a:t>
            </a:r>
            <a:endParaRPr lang="en-GB" dirty="0"/>
          </a:p>
        </p:txBody>
      </p:sp>
      <p:pic>
        <p:nvPicPr>
          <p:cNvPr id="4" name="Immagine 3" descr="Ciclotrone.jpg">
            <a:extLst>
              <a:ext uri="{FF2B5EF4-FFF2-40B4-BE49-F238E27FC236}">
                <a16:creationId xmlns:a16="http://schemas.microsoft.com/office/drawing/2014/main" id="{A76B50E1-0476-BF20-849B-65BE62DBB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85" y="2095728"/>
            <a:ext cx="2026822" cy="1496680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3FEBA2-8B80-75D6-75CC-BD97343874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11056" b="15883"/>
          <a:stretch/>
        </p:blipFill>
        <p:spPr>
          <a:xfrm>
            <a:off x="4580885" y="4108801"/>
            <a:ext cx="2026822" cy="172012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90719CD-3EF5-E0AD-DB6E-61FD57C1D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261" y="1727183"/>
            <a:ext cx="3674625" cy="432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78350DF-092D-EFE7-0C3A-29AEA67FF2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" t="5061" r="1554" b="8224"/>
          <a:stretch/>
        </p:blipFill>
        <p:spPr>
          <a:xfrm>
            <a:off x="4009292" y="1593333"/>
            <a:ext cx="7105211" cy="458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E7DE2B9-0655-24BB-2B2D-F3C0574FAB33}"/>
              </a:ext>
            </a:extLst>
          </p:cNvPr>
          <p:cNvGrpSpPr/>
          <p:nvPr/>
        </p:nvGrpSpPr>
        <p:grpSpPr>
          <a:xfrm>
            <a:off x="1328295" y="1852833"/>
            <a:ext cx="6455675" cy="1252908"/>
            <a:chOff x="1328295" y="1635953"/>
            <a:chExt cx="6455675" cy="1252908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8579262-2728-04BD-B9E2-07B14C6DAD51}"/>
                </a:ext>
              </a:extLst>
            </p:cNvPr>
            <p:cNvSpPr txBox="1"/>
            <p:nvPr/>
          </p:nvSpPr>
          <p:spPr>
            <a:xfrm>
              <a:off x="1328295" y="1635953"/>
              <a:ext cx="1212475" cy="58477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ISOL hall (A6 room)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0E6E8E4-BCD8-79F3-2285-CFAD71B6DD2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2540770" y="1928341"/>
              <a:ext cx="4437032" cy="368426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12" name="Parallelogramma 11">
              <a:extLst>
                <a:ext uri="{FF2B5EF4-FFF2-40B4-BE49-F238E27FC236}">
                  <a16:creationId xmlns:a16="http://schemas.microsoft.com/office/drawing/2014/main" id="{6D5DDD53-A881-79A3-8BC8-4CFAA6FE74CF}"/>
                </a:ext>
              </a:extLst>
            </p:cNvPr>
            <p:cNvSpPr/>
            <p:nvPr/>
          </p:nvSpPr>
          <p:spPr>
            <a:xfrm rot="13555111">
              <a:off x="6876747" y="1981637"/>
              <a:ext cx="1033430" cy="781017"/>
            </a:xfrm>
            <a:prstGeom prst="parallelogram">
              <a:avLst>
                <a:gd name="adj" fmla="val 37431"/>
              </a:avLst>
            </a:prstGeom>
            <a:solidFill>
              <a:srgbClr val="00B0F0">
                <a:alpha val="30196"/>
              </a:srgbClr>
            </a:solidFill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49A9DDE-28DE-4D00-745A-B748DBC7A539}"/>
              </a:ext>
            </a:extLst>
          </p:cNvPr>
          <p:cNvGrpSpPr/>
          <p:nvPr/>
        </p:nvGrpSpPr>
        <p:grpSpPr>
          <a:xfrm>
            <a:off x="1031698" y="2100168"/>
            <a:ext cx="8653791" cy="1566482"/>
            <a:chOff x="1031698" y="1883288"/>
            <a:chExt cx="8653791" cy="1566482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E955FCBC-915B-67AD-752B-60FAC1BF5748}"/>
                </a:ext>
              </a:extLst>
            </p:cNvPr>
            <p:cNvGrpSpPr/>
            <p:nvPr/>
          </p:nvGrpSpPr>
          <p:grpSpPr>
            <a:xfrm>
              <a:off x="7813509" y="1883288"/>
              <a:ext cx="1871980" cy="267553"/>
              <a:chOff x="7813509" y="1883288"/>
              <a:chExt cx="1871980" cy="267553"/>
            </a:xfrm>
          </p:grpSpPr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67604D73-BCB8-7CB1-6C75-50F4C5E92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74028" y="2032917"/>
                <a:ext cx="111461" cy="117924"/>
              </a:xfrm>
              <a:prstGeom prst="line">
                <a:avLst/>
              </a:prstGeom>
              <a:noFill/>
              <a:ln w="53975" cap="rnd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70DB4020-AA41-685B-F4CE-E1877A526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8357" y="1883288"/>
                <a:ext cx="1130357" cy="149629"/>
              </a:xfrm>
              <a:prstGeom prst="line">
                <a:avLst/>
              </a:prstGeom>
              <a:noFill/>
              <a:ln w="53975" cap="rnd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CD92CC17-DC4A-6523-3CC1-30E50EAFDF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13509" y="1883288"/>
                <a:ext cx="560844" cy="207818"/>
              </a:xfrm>
              <a:prstGeom prst="line">
                <a:avLst/>
              </a:prstGeom>
              <a:noFill/>
              <a:ln w="53975" cap="rnd" cmpd="sng" algn="ctr">
                <a:solidFill>
                  <a:srgbClr val="00B0F0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3C408E5-0B9D-BC38-FE8F-5A4A5103AAFB}"/>
                </a:ext>
              </a:extLst>
            </p:cNvPr>
            <p:cNvGrpSpPr/>
            <p:nvPr/>
          </p:nvGrpSpPr>
          <p:grpSpPr>
            <a:xfrm>
              <a:off x="1031698" y="2820778"/>
              <a:ext cx="2261993" cy="628992"/>
              <a:chOff x="1079434" y="2235446"/>
              <a:chExt cx="2261993" cy="628992"/>
            </a:xfrm>
          </p:grpSpPr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3BDE276-8416-5938-7D03-E554E048EB4A}"/>
                  </a:ext>
                </a:extLst>
              </p:cNvPr>
              <p:cNvSpPr txBox="1"/>
              <p:nvPr/>
            </p:nvSpPr>
            <p:spPr>
              <a:xfrm>
                <a:off x="1079434" y="2235446"/>
                <a:ext cx="22619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40 MeV 100 </a:t>
                </a: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nA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primary proton beam</a:t>
                </a:r>
              </a:p>
            </p:txBody>
          </p:sp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id="{DECF7B18-4BC5-F56C-5F66-29ACDA09B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526" y="2864438"/>
                <a:ext cx="2071939" cy="0"/>
              </a:xfrm>
              <a:prstGeom prst="line">
                <a:avLst/>
              </a:prstGeom>
              <a:noFill/>
              <a:ln w="53975" cap="rnd" cmpd="sng" algn="ctr">
                <a:solidFill>
                  <a:srgbClr val="00B0F0"/>
                </a:solidFill>
                <a:prstDash val="solid"/>
                <a:miter lim="800000"/>
                <a:tailEnd type="arrow"/>
              </a:ln>
              <a:effectLst/>
            </p:spPr>
          </p:cxnSp>
        </p:grp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9068B02-3E61-2110-230D-92CD96996C23}"/>
              </a:ext>
            </a:extLst>
          </p:cNvPr>
          <p:cNvGrpSpPr/>
          <p:nvPr/>
        </p:nvGrpSpPr>
        <p:grpSpPr>
          <a:xfrm>
            <a:off x="1022826" y="2595772"/>
            <a:ext cx="7147402" cy="2277183"/>
            <a:chOff x="1022826" y="2378892"/>
            <a:chExt cx="7147402" cy="2277183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56D9D92F-282E-0064-54CA-CA21CD86FEBA}"/>
                </a:ext>
              </a:extLst>
            </p:cNvPr>
            <p:cNvGrpSpPr/>
            <p:nvPr/>
          </p:nvGrpSpPr>
          <p:grpSpPr>
            <a:xfrm>
              <a:off x="6144768" y="2378892"/>
              <a:ext cx="2025460" cy="2277183"/>
              <a:chOff x="6144768" y="2378892"/>
              <a:chExt cx="2025460" cy="2277183"/>
            </a:xfrm>
          </p:grpSpPr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8EB302BA-1307-3B07-F600-F9BB9355C0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44768" y="3259564"/>
                <a:ext cx="2025460" cy="972708"/>
              </a:xfrm>
              <a:prstGeom prst="line">
                <a:avLst/>
              </a:prstGeom>
              <a:noFill/>
              <a:ln w="53975" cap="rnd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231232AC-017A-993E-08F5-356A9B5374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2084" y="4365472"/>
                <a:ext cx="599390" cy="290603"/>
              </a:xfrm>
              <a:prstGeom prst="line">
                <a:avLst/>
              </a:prstGeom>
              <a:noFill/>
              <a:ln w="53975" cap="rnd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CDAAAD83-18D2-09FC-8671-BB85880B2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4194" y="2378892"/>
                <a:ext cx="756034" cy="882594"/>
              </a:xfrm>
              <a:prstGeom prst="line">
                <a:avLst/>
              </a:prstGeom>
              <a:noFill/>
              <a:ln w="53975" cap="rnd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8DA6EF1-2DB8-CE17-260E-5571D7838396}"/>
                </a:ext>
              </a:extLst>
            </p:cNvPr>
            <p:cNvGrpSpPr/>
            <p:nvPr/>
          </p:nvGrpSpPr>
          <p:grpSpPr>
            <a:xfrm>
              <a:off x="1022826" y="3962673"/>
              <a:ext cx="2261992" cy="371037"/>
              <a:chOff x="1079435" y="3292557"/>
              <a:chExt cx="2261992" cy="371037"/>
            </a:xfrm>
          </p:grpSpPr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E92AA35-DAA6-DEE0-67C9-30423D5C97FA}"/>
                  </a:ext>
                </a:extLst>
              </p:cNvPr>
              <p:cNvSpPr txBox="1"/>
              <p:nvPr/>
            </p:nvSpPr>
            <p:spPr>
              <a:xfrm>
                <a:off x="1079435" y="3292557"/>
                <a:ext cx="22619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</a:t>
                </a:r>
                <a:r>
                  <a:rPr kumimoji="0" lang="en-US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+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RIB @ LE</a:t>
                </a:r>
              </a:p>
            </p:txBody>
          </p: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723105D1-109C-171B-0095-E90A86238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526" y="3663594"/>
                <a:ext cx="2071939" cy="0"/>
              </a:xfrm>
              <a:prstGeom prst="line">
                <a:avLst/>
              </a:prstGeom>
              <a:noFill/>
              <a:ln w="53975" cap="rnd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</p:grpSp>
      </p:grp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FDD0C6ED-0559-3B47-532A-BEF780332BD3}"/>
              </a:ext>
            </a:extLst>
          </p:cNvPr>
          <p:cNvCxnSpPr>
            <a:cxnSpLocks/>
          </p:cNvCxnSpPr>
          <p:nvPr/>
        </p:nvCxnSpPr>
        <p:spPr>
          <a:xfrm>
            <a:off x="6145781" y="4447230"/>
            <a:ext cx="256303" cy="425725"/>
          </a:xfrm>
          <a:prstGeom prst="line">
            <a:avLst/>
          </a:prstGeom>
          <a:noFill/>
          <a:ln w="53975" cap="rnd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446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78350DF-092D-EFE7-0C3A-29AEA67F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" t="5061" r="1554" b="8224"/>
          <a:stretch/>
        </p:blipFill>
        <p:spPr>
          <a:xfrm>
            <a:off x="4009292" y="1593333"/>
            <a:ext cx="7105211" cy="458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3D6BEBB8-1C51-C76E-21C5-935143DF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- </a:t>
            </a:r>
            <a:r>
              <a:rPr lang="en-US" b="1" dirty="0"/>
              <a:t>annual meeting</a:t>
            </a:r>
            <a:r>
              <a:rPr lang="en-US" dirty="0"/>
              <a:t>, 18/12/2023</a:t>
            </a:r>
            <a:endParaRPr lang="en-GB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7604D73-BCB8-7CB1-6C75-50F4C5E9264B}"/>
              </a:ext>
            </a:extLst>
          </p:cNvPr>
          <p:cNvCxnSpPr>
            <a:cxnSpLocks/>
          </p:cNvCxnSpPr>
          <p:nvPr/>
        </p:nvCxnSpPr>
        <p:spPr>
          <a:xfrm flipH="1" flipV="1">
            <a:off x="9995369" y="2823539"/>
            <a:ext cx="111461" cy="117924"/>
          </a:xfrm>
          <a:prstGeom prst="line">
            <a:avLst/>
          </a:prstGeom>
          <a:noFill/>
          <a:ln w="53975" cap="rnd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0DB4020-AA41-685B-F4CE-E1877A526C08}"/>
              </a:ext>
            </a:extLst>
          </p:cNvPr>
          <p:cNvCxnSpPr>
            <a:cxnSpLocks/>
          </p:cNvCxnSpPr>
          <p:nvPr/>
        </p:nvCxnSpPr>
        <p:spPr>
          <a:xfrm flipH="1" flipV="1">
            <a:off x="10106830" y="2941463"/>
            <a:ext cx="399805" cy="1086797"/>
          </a:xfrm>
          <a:prstGeom prst="line">
            <a:avLst/>
          </a:prstGeom>
          <a:noFill/>
          <a:ln w="53975" cap="rnd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D92CC17-DC4A-6523-3CC1-30E50EAFDFED}"/>
              </a:ext>
            </a:extLst>
          </p:cNvPr>
          <p:cNvCxnSpPr>
            <a:cxnSpLocks/>
          </p:cNvCxnSpPr>
          <p:nvPr/>
        </p:nvCxnSpPr>
        <p:spPr>
          <a:xfrm flipH="1">
            <a:off x="9361943" y="4042275"/>
            <a:ext cx="1144692" cy="685378"/>
          </a:xfrm>
          <a:prstGeom prst="line">
            <a:avLst/>
          </a:prstGeom>
          <a:noFill/>
          <a:ln w="53975" cap="rnd" cmpd="sng" algn="ctr">
            <a:solidFill>
              <a:srgbClr val="00B0F0"/>
            </a:solidFill>
            <a:prstDash val="solid"/>
            <a:miter lim="800000"/>
            <a:tailEnd type="arrow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3BDE276-8416-5938-7D03-E554E048EB4A}"/>
              </a:ext>
            </a:extLst>
          </p:cNvPr>
          <p:cNvSpPr txBox="1"/>
          <p:nvPr/>
        </p:nvSpPr>
        <p:spPr>
          <a:xfrm>
            <a:off x="1206393" y="3399268"/>
            <a:ext cx="226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40 MeV 100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primary proton beam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ECF7B18-4BC5-F56C-5F66-29ACDA09BB0F}"/>
              </a:ext>
            </a:extLst>
          </p:cNvPr>
          <p:cNvCxnSpPr>
            <a:cxnSpLocks/>
          </p:cNvCxnSpPr>
          <p:nvPr/>
        </p:nvCxnSpPr>
        <p:spPr>
          <a:xfrm>
            <a:off x="1329485" y="4028260"/>
            <a:ext cx="2071939" cy="0"/>
          </a:xfrm>
          <a:prstGeom prst="line">
            <a:avLst/>
          </a:prstGeom>
          <a:noFill/>
          <a:ln w="53975" cap="rnd" cmpd="sng" algn="ctr">
            <a:solidFill>
              <a:srgbClr val="00B0F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FDD0C6ED-0559-3B47-532A-BEF780332BD3}"/>
              </a:ext>
            </a:extLst>
          </p:cNvPr>
          <p:cNvCxnSpPr>
            <a:cxnSpLocks/>
          </p:cNvCxnSpPr>
          <p:nvPr/>
        </p:nvCxnSpPr>
        <p:spPr>
          <a:xfrm>
            <a:off x="6145781" y="4447230"/>
            <a:ext cx="256303" cy="425725"/>
          </a:xfrm>
          <a:prstGeom prst="line">
            <a:avLst/>
          </a:prstGeom>
          <a:noFill/>
          <a:ln w="53975" cap="rnd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2" name="Parallelogramma 31">
            <a:extLst>
              <a:ext uri="{FF2B5EF4-FFF2-40B4-BE49-F238E27FC236}">
                <a16:creationId xmlns:a16="http://schemas.microsoft.com/office/drawing/2014/main" id="{20834342-A8C4-220B-9D56-034F7B1C2627}"/>
              </a:ext>
            </a:extLst>
          </p:cNvPr>
          <p:cNvSpPr/>
          <p:nvPr/>
        </p:nvSpPr>
        <p:spPr>
          <a:xfrm rot="2849194">
            <a:off x="9037425" y="4635086"/>
            <a:ext cx="356266" cy="281049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6526292-02C5-00FA-9171-55D0A2014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9" y="1992053"/>
            <a:ext cx="8828679" cy="4440459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97CB5FA-1277-8FD1-9ECA-59254FE80DFA}"/>
              </a:ext>
            </a:extLst>
          </p:cNvPr>
          <p:cNvSpPr txBox="1"/>
          <p:nvPr/>
        </p:nvSpPr>
        <p:spPr>
          <a:xfrm>
            <a:off x="1216321" y="1550491"/>
            <a:ext cx="869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JUNE 2024 </a:t>
            </a:r>
            <a:r>
              <a:rPr lang="it-IT" u="sng" dirty="0"/>
              <a:t>- SPES commissioning, </a:t>
            </a:r>
            <a:r>
              <a:rPr lang="it-IT" b="1" u="sng" dirty="0"/>
              <a:t>phase 1</a:t>
            </a:r>
            <a:r>
              <a:rPr lang="it-IT" u="sng" dirty="0"/>
              <a:t>: </a:t>
            </a:r>
            <a:r>
              <a:rPr lang="it-IT" u="sng" dirty="0" err="1"/>
              <a:t>irradiation</a:t>
            </a:r>
            <a:r>
              <a:rPr lang="it-IT" u="sng" dirty="0"/>
              <a:t> of a </a:t>
            </a:r>
            <a:r>
              <a:rPr lang="it-IT" u="sng" dirty="0" err="1"/>
              <a:t>thin</a:t>
            </a:r>
            <a:r>
              <a:rPr lang="it-IT" u="sng" dirty="0"/>
              <a:t> target @ bunker 2</a:t>
            </a:r>
          </a:p>
        </p:txBody>
      </p:sp>
      <p:pic>
        <p:nvPicPr>
          <p:cNvPr id="44" name="Picture 2" descr="check mark icon sign symbol design 10153881 PNG">
            <a:extLst>
              <a:ext uri="{FF2B5EF4-FFF2-40B4-BE49-F238E27FC236}">
                <a16:creationId xmlns:a16="http://schemas.microsoft.com/office/drawing/2014/main" id="{9401994E-E515-5FC6-B034-E26E0933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07" y="1550491"/>
            <a:ext cx="784188" cy="7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egnaposto piè di pagina 4">
            <a:extLst>
              <a:ext uri="{FF2B5EF4-FFF2-40B4-BE49-F238E27FC236}">
                <a16:creationId xmlns:a16="http://schemas.microsoft.com/office/drawing/2014/main" id="{A49CCBFD-36E5-2DB2-E2FA-E06BCAA1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49315D27-6775-5261-E599-B24A4146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9" y="1926559"/>
            <a:ext cx="9315595" cy="4603637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947106B2-FA7F-7115-55A6-D8AA21933959}"/>
              </a:ext>
            </a:extLst>
          </p:cNvPr>
          <p:cNvSpPr txBox="1"/>
          <p:nvPr/>
        </p:nvSpPr>
        <p:spPr>
          <a:xfrm>
            <a:off x="181155" y="1552755"/>
            <a:ext cx="1180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DECEMBER 2024</a:t>
            </a:r>
            <a:r>
              <a:rPr lang="it-IT" u="sng" dirty="0"/>
              <a:t> - SPES commissioning, </a:t>
            </a:r>
            <a:r>
              <a:rPr lang="it-IT" b="1" u="sng" dirty="0"/>
              <a:t>phase 2</a:t>
            </a:r>
            <a:r>
              <a:rPr lang="it-IT" u="sng" dirty="0"/>
              <a:t>: </a:t>
            </a:r>
            <a:r>
              <a:rPr lang="it-IT" u="sng" dirty="0" err="1"/>
              <a:t>irradiation</a:t>
            </a:r>
            <a:r>
              <a:rPr lang="it-IT" u="sng" dirty="0"/>
              <a:t> of the SPES ISOL target @ bunker 1</a:t>
            </a:r>
            <a:endParaRPr lang="en-GB" u="sng" dirty="0"/>
          </a:p>
        </p:txBody>
      </p:sp>
      <p:pic>
        <p:nvPicPr>
          <p:cNvPr id="67" name="Immagine 66">
            <a:extLst>
              <a:ext uri="{FF2B5EF4-FFF2-40B4-BE49-F238E27FC236}">
                <a16:creationId xmlns:a16="http://schemas.microsoft.com/office/drawing/2014/main" id="{33B8DAEB-F4E4-FAA8-4F5A-9B36E2FD0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0" t="29685" r="43890" b="21882"/>
          <a:stretch/>
        </p:blipFill>
        <p:spPr>
          <a:xfrm>
            <a:off x="10657382" y="1552755"/>
            <a:ext cx="1232061" cy="919358"/>
          </a:xfrm>
          <a:prstGeom prst="rect">
            <a:avLst/>
          </a:prstGeom>
        </p:spPr>
      </p:pic>
      <p:sp>
        <p:nvSpPr>
          <p:cNvPr id="68" name="Segnaposto piè di pagina 4">
            <a:extLst>
              <a:ext uri="{FF2B5EF4-FFF2-40B4-BE49-F238E27FC236}">
                <a16:creationId xmlns:a16="http://schemas.microsoft.com/office/drawing/2014/main" id="{ABA75905-EE4F-4296-671E-1C7D3819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6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74B3247-9F8E-7A14-F8AD-CA3E8646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4" y="1983679"/>
            <a:ext cx="9723029" cy="44004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AF43C36-6368-1227-6D98-088C443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FB46F3E-C912-3158-8438-3D2D92F8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870BC9-D9BB-4766-1226-8944D14D85FF}"/>
              </a:ext>
            </a:extLst>
          </p:cNvPr>
          <p:cNvSpPr txBox="1"/>
          <p:nvPr/>
        </p:nvSpPr>
        <p:spPr>
          <a:xfrm>
            <a:off x="181155" y="1552755"/>
            <a:ext cx="1180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DECEMBER 2024</a:t>
            </a:r>
            <a:r>
              <a:rPr lang="it-IT" u="sng" dirty="0"/>
              <a:t> - SPES commissioning, </a:t>
            </a:r>
            <a:r>
              <a:rPr lang="it-IT" b="1" u="sng" dirty="0"/>
              <a:t>phase 2</a:t>
            </a:r>
            <a:r>
              <a:rPr lang="it-IT" u="sng" dirty="0"/>
              <a:t>: </a:t>
            </a:r>
            <a:r>
              <a:rPr lang="it-IT" u="sng" dirty="0" err="1"/>
              <a:t>irradiation</a:t>
            </a:r>
            <a:r>
              <a:rPr lang="it-IT" u="sng" dirty="0"/>
              <a:t> of the SPES ISOL target @ bunker 1</a:t>
            </a:r>
            <a:endParaRPr lang="en-GB" u="sng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1E7019-941A-8EC7-1C76-F814A970B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0" t="29685" r="43890" b="21882"/>
          <a:stretch/>
        </p:blipFill>
        <p:spPr>
          <a:xfrm>
            <a:off x="10657382" y="1552755"/>
            <a:ext cx="1232061" cy="9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C55E533-28C9-D480-17DA-D7BA33370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54"/>
          <a:stretch/>
        </p:blipFill>
        <p:spPr>
          <a:xfrm>
            <a:off x="911967" y="2078966"/>
            <a:ext cx="10202858" cy="423600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7765E5F-FABF-EF4A-65E7-2423B78C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it-IT" dirty="0"/>
              <a:t>1</a:t>
            </a:r>
            <a:r>
              <a:rPr lang="en-GB" dirty="0"/>
              <a:t>. General updates from the SPES facility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BD77DA15-399C-4A13-E760-C5A0C3E3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6508D2-A47E-46DC-B9DA-5746138FF57A}"/>
              </a:ext>
            </a:extLst>
          </p:cNvPr>
          <p:cNvSpPr txBox="1"/>
          <p:nvPr/>
        </p:nvSpPr>
        <p:spPr>
          <a:xfrm>
            <a:off x="181155" y="1552755"/>
            <a:ext cx="1180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DECEMBER 2024</a:t>
            </a:r>
            <a:r>
              <a:rPr lang="it-IT" u="sng" dirty="0"/>
              <a:t> - SPES commissioning, </a:t>
            </a:r>
            <a:r>
              <a:rPr lang="it-IT" b="1" u="sng" dirty="0"/>
              <a:t>phase 2</a:t>
            </a:r>
            <a:r>
              <a:rPr lang="it-IT" u="sng" dirty="0"/>
              <a:t>: </a:t>
            </a:r>
            <a:r>
              <a:rPr lang="it-IT" u="sng" dirty="0" err="1"/>
              <a:t>irradiation</a:t>
            </a:r>
            <a:r>
              <a:rPr lang="it-IT" u="sng" dirty="0"/>
              <a:t> of the SPES ISOL target @ bunker 1</a:t>
            </a:r>
            <a:endParaRPr lang="en-GB" u="sng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1D4CFA-3FFF-5892-4764-7B2996511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0" t="29685" r="43890" b="21882"/>
          <a:stretch/>
        </p:blipFill>
        <p:spPr>
          <a:xfrm>
            <a:off x="10657382" y="1552755"/>
            <a:ext cx="1232061" cy="9193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69CDD8-C7C8-E8EA-48A3-1A4A1C12620C}"/>
              </a:ext>
            </a:extLst>
          </p:cNvPr>
          <p:cNvSpPr txBox="1"/>
          <p:nvPr/>
        </p:nvSpPr>
        <p:spPr>
          <a:xfrm>
            <a:off x="5692972" y="2567004"/>
            <a:ext cx="2648773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700" dirty="0"/>
              <a:t>up to </a:t>
            </a:r>
            <a:r>
              <a:rPr lang="it-IT" sz="1700" b="1" dirty="0"/>
              <a:t>100 nA</a:t>
            </a:r>
            <a:endParaRPr lang="en-GB" sz="1700" b="1" dirty="0"/>
          </a:p>
        </p:txBody>
      </p:sp>
    </p:spTree>
    <p:extLst>
      <p:ext uri="{BB962C8B-B14F-4D97-AF65-F5344CB8AC3E}">
        <p14:creationId xmlns:p14="http://schemas.microsoft.com/office/powerpoint/2010/main" val="6711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7280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/>
              <a:t>2. Timetable and Milestones: an update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F4C9F40-B079-4B71-A627-7266DFEA7F03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 sz="120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583B4F7-CB11-0CFA-880F-E622112F0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21935"/>
              </p:ext>
            </p:extLst>
          </p:nvPr>
        </p:nvGraphicFramePr>
        <p:xfrm>
          <a:off x="1755059" y="1659398"/>
          <a:ext cx="8283308" cy="4457706"/>
        </p:xfrm>
        <a:graphic>
          <a:graphicData uri="http://schemas.openxmlformats.org/drawingml/2006/table">
            <a:tbl>
              <a:tblPr firstRow="1" firstCol="1" bandRow="1"/>
              <a:tblGrid>
                <a:gridCol w="4504329">
                  <a:extLst>
                    <a:ext uri="{9D8B030D-6E8A-4147-A177-3AD203B41FA5}">
                      <a16:colId xmlns:a16="http://schemas.microsoft.com/office/drawing/2014/main" val="4108451878"/>
                    </a:ext>
                  </a:extLst>
                </a:gridCol>
                <a:gridCol w="396018">
                  <a:extLst>
                    <a:ext uri="{9D8B030D-6E8A-4147-A177-3AD203B41FA5}">
                      <a16:colId xmlns:a16="http://schemas.microsoft.com/office/drawing/2014/main" val="3324463645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3303033628"/>
                    </a:ext>
                  </a:extLst>
                </a:gridCol>
                <a:gridCol w="396018">
                  <a:extLst>
                    <a:ext uri="{9D8B030D-6E8A-4147-A177-3AD203B41FA5}">
                      <a16:colId xmlns:a16="http://schemas.microsoft.com/office/drawing/2014/main" val="766829952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434101711"/>
                    </a:ext>
                  </a:extLst>
                </a:gridCol>
                <a:gridCol w="434248">
                  <a:extLst>
                    <a:ext uri="{9D8B030D-6E8A-4147-A177-3AD203B41FA5}">
                      <a16:colId xmlns:a16="http://schemas.microsoft.com/office/drawing/2014/main" val="3102697421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3027403414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176174556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4774536"/>
                    </a:ext>
                  </a:extLst>
                </a:gridCol>
              </a:tblGrid>
              <a:tr h="274647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WP1. Development of High Performance ISOL Targets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355688"/>
                  </a:ext>
                </a:extLst>
              </a:tr>
              <a:tr h="1959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M9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M15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322185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T1.1. Production of </a:t>
                      </a:r>
                      <a:r>
                        <a:rPr lang="en-US" sz="900" b="0" i="0" u="none" strike="noStrike" kern="100" dirty="0" err="1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TiC</a:t>
                      </a: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 samples with regular structures for characterization activities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MS1.1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77850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T1.2. Development of </a:t>
                      </a:r>
                      <a:r>
                        <a:rPr lang="en-US" sz="900" b="0" i="0" u="none" strike="noStrike" kern="100" dirty="0" err="1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TiC</a:t>
                      </a: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 disks with regular structures for ISOL Targets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sng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MS1.2 </a:t>
                      </a:r>
                      <a:endParaRPr lang="en-US" sz="17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682314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T1.3. Production of SiC samples with regular structures for characterization activities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625653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T1.4. Development of SiC disks with regular structures for ISOL Targets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MS1.3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134956"/>
                  </a:ext>
                </a:extLst>
              </a:tr>
              <a:tr h="3475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Times New Roman" panose="02020603050405020304" pitchFamily="18" charset="0"/>
                        </a:rPr>
                        <a:t>T1.5. Long term high temperature test of a TiC/SiC ISOL Target prototype with optimized regular structure coupled with a FEBIAD Ion Source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MS1.4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73376"/>
                  </a:ext>
                </a:extLst>
              </a:tr>
              <a:tr h="274647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WP2. Development of High Performance ISOL Ion Sources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5731958"/>
                  </a:ext>
                </a:extLst>
              </a:tr>
              <a:tr h="1959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M9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M15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682478"/>
                  </a:ext>
                </a:extLst>
              </a:tr>
              <a:tr h="3475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T2.1. Study, optimization and production of W, Ta and Mo Ion Source Components with Complex Shapes</a:t>
                      </a:r>
                      <a:endParaRPr lang="en-GB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MS2.1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302166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T2.2. Thermionic emission tests with Ta cathodes specifically designed for high electron fluxes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495554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Times New Roman" panose="02020603050405020304" pitchFamily="18" charset="0"/>
                        </a:rPr>
                        <a:t>T2.3. Production of stable ion beams with the High Performance FEBIAD Ion Source prototype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sng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MS2.2</a:t>
                      </a: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MS2.3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590416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Times New Roman" panose="02020603050405020304" pitchFamily="18" charset="0"/>
                        </a:rPr>
                        <a:t>T2.4. Production of molecular beams with the High Performance FEBIAD Ion Source prototype</a:t>
                      </a:r>
                      <a:endParaRPr lang="en-GB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r>
                        <a:rPr lang="en-GB" sz="900" b="1" i="0" u="sng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MS2.4</a:t>
                      </a:r>
                      <a:endParaRPr lang="en-GB" sz="17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MS2.5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879854"/>
                  </a:ext>
                </a:extLst>
              </a:tr>
              <a:tr h="274647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WP3. Materials Characterization and Multiphysics Simulation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year 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887" marR="87887" marT="43943" marB="439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87861995"/>
                  </a:ext>
                </a:extLst>
              </a:tr>
              <a:tr h="1959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M9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M15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M18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107595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T3.1. Microstructural Characterization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MS3.1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72529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T3.2. Thermal and Electrical Characterization 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720827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T3.3. Mechanical Characterization</a:t>
                      </a:r>
                      <a:endParaRPr lang="en-GB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MS3.2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665184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T3.4. Multiphysics Simulation of High Performance ISOL Targets</a:t>
                      </a:r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sng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MS3.3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936209"/>
                  </a:ext>
                </a:extLst>
              </a:tr>
              <a:tr h="19591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T3.5. Multiphysics Simulation of High Performance ISOL Ion Sources</a:t>
                      </a:r>
                      <a:endParaRPr lang="en-GB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r>
                        <a:rPr lang="en-US" sz="900" b="1" i="0" u="sng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MS3.4</a:t>
                      </a:r>
                      <a:endParaRPr lang="en-US" sz="17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0" i="0" u="none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 </a:t>
                      </a:r>
                      <a:r>
                        <a:rPr lang="en-US" sz="900" b="1" i="0" u="sng" strike="noStrike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Lohit Devanagari"/>
                        </a:rPr>
                        <a:t>MS3.5</a:t>
                      </a:r>
                      <a:endParaRPr lang="en-US" sz="17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15" marR="65915" marT="9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81859"/>
                  </a:ext>
                </a:extLst>
              </a:tr>
            </a:tbl>
          </a:graphicData>
        </a:graphic>
      </p:graphicFrame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9F57682-1C23-2F4E-52AE-E9B338521D70}"/>
              </a:ext>
            </a:extLst>
          </p:cNvPr>
          <p:cNvCxnSpPr>
            <a:cxnSpLocks/>
          </p:cNvCxnSpPr>
          <p:nvPr/>
        </p:nvCxnSpPr>
        <p:spPr>
          <a:xfrm flipV="1">
            <a:off x="9011617" y="1458150"/>
            <a:ext cx="0" cy="468000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B2531D-D4CB-08EC-89FB-299D0AC76854}"/>
              </a:ext>
            </a:extLst>
          </p:cNvPr>
          <p:cNvSpPr txBox="1"/>
          <p:nvPr/>
        </p:nvSpPr>
        <p:spPr>
          <a:xfrm>
            <a:off x="8518857" y="1100965"/>
            <a:ext cx="985520" cy="369332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TODAY</a:t>
            </a:r>
            <a:endParaRPr lang="en-GB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E2F5D3FD-8E34-C8CF-DE8A-45DB479B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4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F4C9F40-B079-4B71-A627-7266DFEA7F03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GB" sz="1200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8DABE69A-1CA9-2E77-42BE-71C779BCA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62916"/>
              </p:ext>
            </p:extLst>
          </p:nvPr>
        </p:nvGraphicFramePr>
        <p:xfrm>
          <a:off x="512076" y="2026539"/>
          <a:ext cx="10058399" cy="9074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40295">
                  <a:extLst>
                    <a:ext uri="{9D8B030D-6E8A-4147-A177-3AD203B41FA5}">
                      <a16:colId xmlns:a16="http://schemas.microsoft.com/office/drawing/2014/main" val="1154861122"/>
                    </a:ext>
                  </a:extLst>
                </a:gridCol>
                <a:gridCol w="8306611">
                  <a:extLst>
                    <a:ext uri="{9D8B030D-6E8A-4147-A177-3AD203B41FA5}">
                      <a16:colId xmlns:a16="http://schemas.microsoft.com/office/drawing/2014/main" val="3903598796"/>
                    </a:ext>
                  </a:extLst>
                </a:gridCol>
                <a:gridCol w="911493">
                  <a:extLst>
                    <a:ext uri="{9D8B030D-6E8A-4147-A177-3AD203B41FA5}">
                      <a16:colId xmlns:a16="http://schemas.microsoft.com/office/drawing/2014/main" val="201274487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WP1 milestones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72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MS1.1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kern="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of TiC/SiC samples with regular structures for characterization activities</a:t>
                      </a:r>
                      <a:endParaRPr lang="en-GB" sz="1100" kern="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M06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23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MS1.2</a:t>
                      </a:r>
                      <a:endParaRPr lang="en-GB" sz="11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b="1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Printing Test of </a:t>
                      </a:r>
                      <a:r>
                        <a:rPr lang="en-GB" sz="1100" b="1" kern="100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TiC</a:t>
                      </a:r>
                      <a:r>
                        <a:rPr lang="en-GB" sz="1100" b="1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 disks with regular structures for ISOL Targets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M12</a:t>
                      </a:r>
                      <a:endParaRPr lang="en-GB" sz="11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284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MS1.3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 of </a:t>
                      </a:r>
                      <a:r>
                        <a:rPr lang="en-US" sz="1100" kern="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100" kern="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disks with regular structures for ISOL Targets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M21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013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MS1.4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 term high temperature test of a TiC/SiC ISOL Target prototype with optimized regular structure coupled with a FEBIAD Ion Source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M24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08340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EBBDCC9-837E-DB59-F61D-E50F14EA3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18284"/>
              </p:ext>
            </p:extLst>
          </p:nvPr>
        </p:nvGraphicFramePr>
        <p:xfrm>
          <a:off x="512075" y="3157685"/>
          <a:ext cx="10058401" cy="10888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14442">
                  <a:extLst>
                    <a:ext uri="{9D8B030D-6E8A-4147-A177-3AD203B41FA5}">
                      <a16:colId xmlns:a16="http://schemas.microsoft.com/office/drawing/2014/main" val="3997882640"/>
                    </a:ext>
                  </a:extLst>
                </a:gridCol>
                <a:gridCol w="8336808">
                  <a:extLst>
                    <a:ext uri="{9D8B030D-6E8A-4147-A177-3AD203B41FA5}">
                      <a16:colId xmlns:a16="http://schemas.microsoft.com/office/drawing/2014/main" val="695637904"/>
                    </a:ext>
                  </a:extLst>
                </a:gridCol>
                <a:gridCol w="907151">
                  <a:extLst>
                    <a:ext uri="{9D8B030D-6E8A-4147-A177-3AD203B41FA5}">
                      <a16:colId xmlns:a16="http://schemas.microsoft.com/office/drawing/2014/main" val="860080566"/>
                    </a:ext>
                  </a:extLst>
                </a:gridCol>
              </a:tblGrid>
              <a:tr h="1775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WP2 milestones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576240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MS2.1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of W, Ta and Mo Ion Source Components with Complex Shapes: first prototype</a:t>
                      </a:r>
                      <a:endParaRPr lang="en-GB" sz="1100" kern="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M12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369115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MS2.2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Preparation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the Front-End for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stable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ion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production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201931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MS2.3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of stable ion beams with the High Performance FEBIAD Ion Source prototype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M24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512045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MS2.4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Preparation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the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Auxiliary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Components for the production of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molecular</a:t>
                      </a: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b="1" kern="100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beams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33461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MS2.5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of molecular beams with the FEBIAD Ion Source prototype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M24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119534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AFB7ADA0-C649-165A-C211-1F5AA2B72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70165"/>
              </p:ext>
            </p:extLst>
          </p:nvPr>
        </p:nvGraphicFramePr>
        <p:xfrm>
          <a:off x="512074" y="4471458"/>
          <a:ext cx="10058401" cy="10888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14442">
                  <a:extLst>
                    <a:ext uri="{9D8B030D-6E8A-4147-A177-3AD203B41FA5}">
                      <a16:colId xmlns:a16="http://schemas.microsoft.com/office/drawing/2014/main" val="4294710331"/>
                    </a:ext>
                  </a:extLst>
                </a:gridCol>
                <a:gridCol w="8336808">
                  <a:extLst>
                    <a:ext uri="{9D8B030D-6E8A-4147-A177-3AD203B41FA5}">
                      <a16:colId xmlns:a16="http://schemas.microsoft.com/office/drawing/2014/main" val="3669007728"/>
                    </a:ext>
                  </a:extLst>
                </a:gridCol>
                <a:gridCol w="907151">
                  <a:extLst>
                    <a:ext uri="{9D8B030D-6E8A-4147-A177-3AD203B41FA5}">
                      <a16:colId xmlns:a16="http://schemas.microsoft.com/office/drawing/2014/main" val="3626572881"/>
                    </a:ext>
                  </a:extLst>
                </a:gridCol>
              </a:tblGrid>
              <a:tr h="1775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WP3 milestones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935112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MS3.1</a:t>
                      </a:r>
                      <a:endParaRPr lang="en-GB" sz="1100" kern="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Microstructural Characterization</a:t>
                      </a:r>
                      <a:endParaRPr lang="en-GB" sz="1100" kern="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M12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335047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MS3.2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Thermal, Electrical and Mechanical Characterization</a:t>
                      </a:r>
                      <a:endParaRPr lang="en-GB" sz="1100" kern="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M18</a:t>
                      </a:r>
                      <a:endParaRPr lang="en-GB" sz="11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824200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MS3.3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GB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Multiphysics Simulation of High Performance ISOL Targets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M24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840732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MS3.4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Definition of the Multiphysics Simulation strategy for High Performance ISOL Ion Sources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M12</a:t>
                      </a:r>
                      <a:endParaRPr lang="en-GB" sz="1100" b="1" kern="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41471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MS3.5</a:t>
                      </a:r>
                      <a:endParaRPr lang="en-GB" sz="1100" b="1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Multiphysics Simulation of High Performance ISOL Ion Sources</a:t>
                      </a:r>
                      <a:endParaRPr lang="en-GB" sz="1100" b="1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it-IT" sz="1100" b="1" kern="100" dirty="0">
                          <a:effectLst/>
                          <a:latin typeface="Calibri" panose="020F0502020204030204" pitchFamily="34" charset="0"/>
                          <a:ea typeface="Noto Serif CJK SC"/>
                          <a:cs typeface="Calibri" panose="020F0502020204030204" pitchFamily="34" charset="0"/>
                        </a:rPr>
                        <a:t>M24</a:t>
                      </a:r>
                      <a:endParaRPr lang="en-GB" sz="1100" b="1" kern="100" dirty="0">
                        <a:effectLst/>
                        <a:latin typeface="Calibri" panose="020F0502020204030204" pitchFamily="34" charset="0"/>
                        <a:ea typeface="Noto Serif CJK SC"/>
                        <a:cs typeface="Calibri" panose="020F0502020204030204" pitchFamily="34" charset="0"/>
                      </a:endParaRPr>
                    </a:p>
                  </a:txBody>
                  <a:tcPr marL="66583" marR="6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864780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5C80F2AC-8D89-C552-1D69-BC5DE5A7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7280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/>
              <a:t>2. Timetable and Milestones: an update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AA1A62CF-33D2-738B-8879-C4CC97F6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8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9FED1C-1977-FE57-85BC-DF207606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7280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/>
              <a:t>3. Budget: an update (2024)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A8E20A-4185-9A19-7795-37CAD8A8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81" y="1850158"/>
            <a:ext cx="1386535" cy="6267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81D45E6-9714-E2E5-F9C1-530F3CA9D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713" y="4903397"/>
            <a:ext cx="1587982" cy="7939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E12063-BA3E-DD73-29CC-4391FFE76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968" y="5019985"/>
            <a:ext cx="1044526" cy="5834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1875CC-FCC9-76F1-FD10-4B0240CC29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1" y="4520436"/>
            <a:ext cx="1386535" cy="6267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723ABC-9EF8-911B-D054-906FE09DE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016" y="4577489"/>
            <a:ext cx="1730377" cy="5126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465351-47A3-FC6C-9D72-AB3E0D1062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93" t="11643" r="9131" b="10745"/>
          <a:stretch/>
        </p:blipFill>
        <p:spPr>
          <a:xfrm>
            <a:off x="7568463" y="1889748"/>
            <a:ext cx="741860" cy="7253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2B45F4-4D61-4158-D179-90787F90E9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433"/>
          <a:stretch/>
        </p:blipFill>
        <p:spPr>
          <a:xfrm>
            <a:off x="1767056" y="4478762"/>
            <a:ext cx="1608358" cy="7100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14EF0BD-4DF0-2216-C960-3C847B3592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920"/>
          <a:stretch/>
        </p:blipFill>
        <p:spPr>
          <a:xfrm>
            <a:off x="6580876" y="2443825"/>
            <a:ext cx="616430" cy="3567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C9A8E1C-36BF-CDC5-08F9-D30C387E1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15" y="5001941"/>
            <a:ext cx="1369832" cy="61955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B1A9ECDE-CD38-93A2-8768-63340FDFD9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3" y="5165689"/>
            <a:ext cx="877644" cy="345610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E5B9CB26-29CC-027A-ABFB-1C9EE7A17495}"/>
              </a:ext>
            </a:extLst>
          </p:cNvPr>
          <p:cNvGrpSpPr/>
          <p:nvPr/>
        </p:nvGrpSpPr>
        <p:grpSpPr>
          <a:xfrm>
            <a:off x="8466142" y="1922165"/>
            <a:ext cx="2837060" cy="725374"/>
            <a:chOff x="8909610" y="3392050"/>
            <a:chExt cx="3170525" cy="760640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D63449F0-A6D5-B96F-B7EE-21A16C30C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09610" y="3392050"/>
              <a:ext cx="760640" cy="760640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74BFE319-5B01-7D7B-6319-3A36D252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24325" y="3397890"/>
              <a:ext cx="2355810" cy="753859"/>
            </a:xfrm>
            <a:prstGeom prst="rect">
              <a:avLst/>
            </a:prstGeom>
          </p:spPr>
        </p:pic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1220E341-4C4E-6741-8166-5B9070826F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836" y="2230701"/>
            <a:ext cx="4648200" cy="204216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04CEA9F9-0931-008D-2AE3-083C5E7BD9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7000" y="2924556"/>
            <a:ext cx="4648200" cy="1874520"/>
          </a:xfrm>
          <a:prstGeom prst="rect">
            <a:avLst/>
          </a:prstGeom>
        </p:spPr>
      </p:pic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35A15773-9B2F-8C6E-D022-0132B5A7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79F71489-B728-DED4-628F-931A3936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F4C9F40-B079-4B71-A627-7266DFEA7F03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774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6034E32A-B001-C0D8-751C-9B5A163D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709"/>
            <a:ext cx="10515600" cy="914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MANY THANKS FOR YOUR ATTENTION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01420B-D6C5-635B-79F8-5861071BC92F}"/>
              </a:ext>
            </a:extLst>
          </p:cNvPr>
          <p:cNvSpPr txBox="1"/>
          <p:nvPr/>
        </p:nvSpPr>
        <p:spPr>
          <a:xfrm>
            <a:off x="1640108" y="3494807"/>
            <a:ext cx="817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Discussion on 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sz="2800" b="1" dirty="0"/>
              <a:t>ISOL_NEXT</a:t>
            </a:r>
            <a:r>
              <a:rPr lang="it-IT" sz="2400" dirty="0"/>
              <a:t> in the afternoon!</a:t>
            </a:r>
            <a:endParaRPr lang="en-GB" sz="2400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08C157A8-EC8F-48C0-4995-4B0A49B2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ED062D-B38C-523F-9F0D-A1AC5DE6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F4C9F40-B079-4B71-A627-7266DFEA7F03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21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4436</TotalTime>
  <Words>1191</Words>
  <Application>Microsoft Office PowerPoint</Application>
  <PresentationFormat>Widescreen</PresentationFormat>
  <Paragraphs>272</Paragraphs>
  <Slides>11</Slides>
  <Notes>11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Science Project 16x9</vt:lpstr>
      <vt:lpstr>HISOL</vt:lpstr>
      <vt:lpstr>1. General updates from the SPES facility</vt:lpstr>
      <vt:lpstr>1. General updates from the SPES facility</vt:lpstr>
      <vt:lpstr>1. General updates from the SPES facility</vt:lpstr>
      <vt:lpstr>1. General updates from the SPES facility</vt:lpstr>
      <vt:lpstr>2. Timetable and Milestones: an update</vt:lpstr>
      <vt:lpstr>2. Timetable and Milestones: an update</vt:lpstr>
      <vt:lpstr>3. Budget: an update (2024)</vt:lpstr>
      <vt:lpstr>MANY THANKS FOR YOUR ATTENTION</vt:lpstr>
      <vt:lpstr>1. General updates from the SPES facility</vt:lpstr>
      <vt:lpstr>1. General updates from the SPES facility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lastModifiedBy>Mattia Manzolaro</cp:lastModifiedBy>
  <cp:revision>37</cp:revision>
  <cp:lastPrinted>2022-08-24T12:43:59Z</cp:lastPrinted>
  <dcterms:created xsi:type="dcterms:W3CDTF">2022-06-02T09:29:47Z</dcterms:created>
  <dcterms:modified xsi:type="dcterms:W3CDTF">2024-06-30T21:01:15Z</dcterms:modified>
</cp:coreProperties>
</file>