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0"/>
  </p:notesMasterIdLst>
  <p:sldIdLst>
    <p:sldId id="256" r:id="rId2"/>
    <p:sldId id="287" r:id="rId3"/>
    <p:sldId id="259" r:id="rId4"/>
    <p:sldId id="284" r:id="rId5"/>
    <p:sldId id="275" r:id="rId6"/>
    <p:sldId id="276" r:id="rId7"/>
    <p:sldId id="278" r:id="rId8"/>
    <p:sldId id="283" r:id="rId9"/>
    <p:sldId id="277" r:id="rId10"/>
    <p:sldId id="279" r:id="rId11"/>
    <p:sldId id="280" r:id="rId12"/>
    <p:sldId id="281" r:id="rId13"/>
    <p:sldId id="286" r:id="rId14"/>
    <p:sldId id="258" r:id="rId15"/>
    <p:sldId id="273" r:id="rId16"/>
    <p:sldId id="271" r:id="rId17"/>
    <p:sldId id="262" r:id="rId18"/>
    <p:sldId id="274"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5"/>
    <p:restoredTop sz="92460"/>
  </p:normalViewPr>
  <p:slideViewPr>
    <p:cSldViewPr snapToGrid="0">
      <p:cViewPr varScale="1">
        <p:scale>
          <a:sx n="147" d="100"/>
          <a:sy n="147" d="100"/>
        </p:scale>
        <p:origin x="216" y="800"/>
      </p:cViewPr>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F5C29-C93A-F746-BACF-128CCB673398}" type="datetimeFigureOut">
              <a:rPr lang="en-GB" smtClean="0"/>
              <a:t>28/10/2024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50E22-960B-564C-92E5-00C689C05EE4}" type="slidenum">
              <a:rPr lang="en-GB" smtClean="0"/>
              <a:t>‹#›</a:t>
            </a:fld>
            <a:endParaRPr lang="en-GB"/>
          </a:p>
        </p:txBody>
      </p:sp>
    </p:spTree>
    <p:extLst>
      <p:ext uri="{BB962C8B-B14F-4D97-AF65-F5344CB8AC3E}">
        <p14:creationId xmlns:p14="http://schemas.microsoft.com/office/powerpoint/2010/main" val="25248327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FA50E22-960B-564C-92E5-00C689C05EE4}" type="slidenum">
              <a:rPr lang="en-GB" smtClean="0"/>
              <a:t>3</a:t>
            </a:fld>
            <a:endParaRPr lang="en-GB"/>
          </a:p>
        </p:txBody>
      </p:sp>
    </p:spTree>
    <p:extLst>
      <p:ext uri="{BB962C8B-B14F-4D97-AF65-F5344CB8AC3E}">
        <p14:creationId xmlns:p14="http://schemas.microsoft.com/office/powerpoint/2010/main" val="339987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A50E22-960B-564C-92E5-00C689C05EE4}" type="slidenum">
              <a:rPr lang="en-GB" smtClean="0"/>
              <a:t>4</a:t>
            </a:fld>
            <a:endParaRPr lang="en-GB"/>
          </a:p>
        </p:txBody>
      </p:sp>
    </p:spTree>
    <p:extLst>
      <p:ext uri="{BB962C8B-B14F-4D97-AF65-F5344CB8AC3E}">
        <p14:creationId xmlns:p14="http://schemas.microsoft.com/office/powerpoint/2010/main" val="295809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A50E22-960B-564C-92E5-00C689C05EE4}" type="slidenum">
              <a:rPr lang="en-GB" smtClean="0"/>
              <a:t>5</a:t>
            </a:fld>
            <a:endParaRPr lang="en-GB"/>
          </a:p>
        </p:txBody>
      </p:sp>
    </p:spTree>
    <p:extLst>
      <p:ext uri="{BB962C8B-B14F-4D97-AF65-F5344CB8AC3E}">
        <p14:creationId xmlns:p14="http://schemas.microsoft.com/office/powerpoint/2010/main" val="201870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FFA_LSA.py</a:t>
            </a:r>
            <a:endParaRPr lang="en-GB" dirty="0"/>
          </a:p>
        </p:txBody>
      </p:sp>
      <p:sp>
        <p:nvSpPr>
          <p:cNvPr id="4" name="Slide Number Placeholder 3"/>
          <p:cNvSpPr>
            <a:spLocks noGrp="1"/>
          </p:cNvSpPr>
          <p:nvPr>
            <p:ph type="sldNum" sz="quarter" idx="5"/>
          </p:nvPr>
        </p:nvSpPr>
        <p:spPr/>
        <p:txBody>
          <a:bodyPr/>
          <a:lstStyle/>
          <a:p>
            <a:fld id="{2EDFC680-7939-194F-A364-146EC8C01E01}" type="slidenum">
              <a:rPr lang="en-US" smtClean="0"/>
              <a:t>17</a:t>
            </a:fld>
            <a:endParaRPr lang="en-US"/>
          </a:p>
        </p:txBody>
      </p:sp>
    </p:spTree>
    <p:extLst>
      <p:ext uri="{BB962C8B-B14F-4D97-AF65-F5344CB8AC3E}">
        <p14:creationId xmlns:p14="http://schemas.microsoft.com/office/powerpoint/2010/main" val="308101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r>
              <a:rPr lang="de-CH"/>
              <a:t>29.10.2024, Frascati</a:t>
            </a:r>
            <a:endParaRPr lang="en-GB"/>
          </a:p>
        </p:txBody>
      </p:sp>
      <p:sp>
        <p:nvSpPr>
          <p:cNvPr id="5" name="Footer Placeholder 4"/>
          <p:cNvSpPr>
            <a:spLocks noGrp="1"/>
          </p:cNvSpPr>
          <p:nvPr>
            <p:ph type="ftr" sz="quarter" idx="11"/>
          </p:nvPr>
        </p:nvSpPr>
        <p:spPr/>
        <p:txBody>
          <a:bodyPr/>
          <a:lstStyle/>
          <a:p>
            <a:r>
              <a:rPr lang="en-GB"/>
              <a:t>giulia.papotti@cern.ch</a:t>
            </a:r>
          </a:p>
        </p:txBody>
      </p:sp>
      <p:sp>
        <p:nvSpPr>
          <p:cNvPr id="6" name="Slide Number Placeholder 5"/>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89947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de-CH"/>
              <a:t>29.10.2024, Frascati</a:t>
            </a:r>
            <a:endParaRPr lang="en-GB"/>
          </a:p>
        </p:txBody>
      </p:sp>
      <p:sp>
        <p:nvSpPr>
          <p:cNvPr id="5" name="Footer Placeholder 4"/>
          <p:cNvSpPr>
            <a:spLocks noGrp="1"/>
          </p:cNvSpPr>
          <p:nvPr>
            <p:ph type="ftr" sz="quarter" idx="11"/>
          </p:nvPr>
        </p:nvSpPr>
        <p:spPr/>
        <p:txBody>
          <a:bodyPr/>
          <a:lstStyle/>
          <a:p>
            <a:r>
              <a:rPr lang="en-GB"/>
              <a:t>giulia.papotti@cern.ch</a:t>
            </a:r>
          </a:p>
        </p:txBody>
      </p:sp>
      <p:sp>
        <p:nvSpPr>
          <p:cNvPr id="6" name="Slide Number Placeholder 5"/>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217573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de-CH"/>
              <a:t>29.10.2024, Frascati</a:t>
            </a:r>
            <a:endParaRPr lang="en-GB"/>
          </a:p>
        </p:txBody>
      </p:sp>
      <p:sp>
        <p:nvSpPr>
          <p:cNvPr id="5" name="Footer Placeholder 4"/>
          <p:cNvSpPr>
            <a:spLocks noGrp="1"/>
          </p:cNvSpPr>
          <p:nvPr>
            <p:ph type="ftr" sz="quarter" idx="11"/>
          </p:nvPr>
        </p:nvSpPr>
        <p:spPr/>
        <p:txBody>
          <a:bodyPr/>
          <a:lstStyle/>
          <a:p>
            <a:r>
              <a:rPr lang="en-GB"/>
              <a:t>giulia.papotti@cern.ch</a:t>
            </a:r>
          </a:p>
        </p:txBody>
      </p:sp>
      <p:sp>
        <p:nvSpPr>
          <p:cNvPr id="6" name="Slide Number Placeholder 5"/>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234317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de-CH"/>
              <a:t>29.10.2024, Frascati</a:t>
            </a:r>
            <a:endParaRPr lang="en-GB"/>
          </a:p>
        </p:txBody>
      </p:sp>
      <p:sp>
        <p:nvSpPr>
          <p:cNvPr id="5" name="Footer Placeholder 4"/>
          <p:cNvSpPr>
            <a:spLocks noGrp="1"/>
          </p:cNvSpPr>
          <p:nvPr>
            <p:ph type="ftr" sz="quarter" idx="11"/>
          </p:nvPr>
        </p:nvSpPr>
        <p:spPr/>
        <p:txBody>
          <a:bodyPr/>
          <a:lstStyle/>
          <a:p>
            <a:r>
              <a:rPr lang="en-GB"/>
              <a:t>giulia.papotti@cern.ch</a:t>
            </a:r>
          </a:p>
        </p:txBody>
      </p:sp>
      <p:sp>
        <p:nvSpPr>
          <p:cNvPr id="6" name="Slide Number Placeholder 5"/>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382828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de-CH"/>
              <a:t>29.10.2024, Frascati</a:t>
            </a:r>
            <a:endParaRPr lang="en-GB"/>
          </a:p>
        </p:txBody>
      </p:sp>
      <p:sp>
        <p:nvSpPr>
          <p:cNvPr id="5" name="Footer Placeholder 4"/>
          <p:cNvSpPr>
            <a:spLocks noGrp="1"/>
          </p:cNvSpPr>
          <p:nvPr>
            <p:ph type="ftr" sz="quarter" idx="11"/>
          </p:nvPr>
        </p:nvSpPr>
        <p:spPr/>
        <p:txBody>
          <a:bodyPr/>
          <a:lstStyle/>
          <a:p>
            <a:r>
              <a:rPr lang="en-GB"/>
              <a:t>giulia.papotti@cern.ch</a:t>
            </a:r>
          </a:p>
        </p:txBody>
      </p:sp>
      <p:sp>
        <p:nvSpPr>
          <p:cNvPr id="6" name="Slide Number Placeholder 5"/>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1749882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de-CH"/>
              <a:t>29.10.2024, Frascati</a:t>
            </a:r>
            <a:endParaRPr lang="en-GB"/>
          </a:p>
        </p:txBody>
      </p:sp>
      <p:sp>
        <p:nvSpPr>
          <p:cNvPr id="6" name="Footer Placeholder 5"/>
          <p:cNvSpPr>
            <a:spLocks noGrp="1"/>
          </p:cNvSpPr>
          <p:nvPr>
            <p:ph type="ftr" sz="quarter" idx="11"/>
          </p:nvPr>
        </p:nvSpPr>
        <p:spPr/>
        <p:txBody>
          <a:bodyPr/>
          <a:lstStyle/>
          <a:p>
            <a:r>
              <a:rPr lang="en-GB"/>
              <a:t>giulia.papotti@cern.ch</a:t>
            </a:r>
          </a:p>
        </p:txBody>
      </p:sp>
      <p:sp>
        <p:nvSpPr>
          <p:cNvPr id="7" name="Slide Number Placeholder 6"/>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27929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de-CH"/>
              <a:t>29.10.2024, Frascati</a:t>
            </a:r>
            <a:endParaRPr lang="en-GB"/>
          </a:p>
        </p:txBody>
      </p:sp>
      <p:sp>
        <p:nvSpPr>
          <p:cNvPr id="8" name="Footer Placeholder 7"/>
          <p:cNvSpPr>
            <a:spLocks noGrp="1"/>
          </p:cNvSpPr>
          <p:nvPr>
            <p:ph type="ftr" sz="quarter" idx="11"/>
          </p:nvPr>
        </p:nvSpPr>
        <p:spPr/>
        <p:txBody>
          <a:bodyPr/>
          <a:lstStyle/>
          <a:p>
            <a:r>
              <a:rPr lang="en-GB"/>
              <a:t>giulia.papotti@cern.ch</a:t>
            </a:r>
          </a:p>
        </p:txBody>
      </p:sp>
      <p:sp>
        <p:nvSpPr>
          <p:cNvPr id="9" name="Slide Number Placeholder 8"/>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16025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de-CH"/>
              <a:t>29.10.2024, Frascati</a:t>
            </a:r>
            <a:endParaRPr lang="en-GB"/>
          </a:p>
        </p:txBody>
      </p:sp>
      <p:sp>
        <p:nvSpPr>
          <p:cNvPr id="4" name="Footer Placeholder 3"/>
          <p:cNvSpPr>
            <a:spLocks noGrp="1"/>
          </p:cNvSpPr>
          <p:nvPr>
            <p:ph type="ftr" sz="quarter" idx="11"/>
          </p:nvPr>
        </p:nvSpPr>
        <p:spPr/>
        <p:txBody>
          <a:bodyPr/>
          <a:lstStyle/>
          <a:p>
            <a:r>
              <a:rPr lang="en-GB"/>
              <a:t>giulia.papotti@cern.ch</a:t>
            </a:r>
          </a:p>
        </p:txBody>
      </p:sp>
      <p:sp>
        <p:nvSpPr>
          <p:cNvPr id="5" name="Slide Number Placeholder 4"/>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3320853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CH"/>
              <a:t>29.10.2024, Frascati</a:t>
            </a:r>
            <a:endParaRPr lang="en-GB"/>
          </a:p>
        </p:txBody>
      </p:sp>
      <p:sp>
        <p:nvSpPr>
          <p:cNvPr id="3" name="Footer Placeholder 2"/>
          <p:cNvSpPr>
            <a:spLocks noGrp="1"/>
          </p:cNvSpPr>
          <p:nvPr>
            <p:ph type="ftr" sz="quarter" idx="11"/>
          </p:nvPr>
        </p:nvSpPr>
        <p:spPr/>
        <p:txBody>
          <a:bodyPr/>
          <a:lstStyle/>
          <a:p>
            <a:r>
              <a:rPr lang="en-GB"/>
              <a:t>giulia.papotti@cern.ch</a:t>
            </a:r>
          </a:p>
        </p:txBody>
      </p:sp>
      <p:sp>
        <p:nvSpPr>
          <p:cNvPr id="4" name="Slide Number Placeholder 3"/>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3072016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r>
              <a:rPr lang="de-CH"/>
              <a:t>29.10.2024, Frascati</a:t>
            </a:r>
            <a:endParaRPr lang="en-GB"/>
          </a:p>
        </p:txBody>
      </p:sp>
      <p:sp>
        <p:nvSpPr>
          <p:cNvPr id="6" name="Footer Placeholder 5"/>
          <p:cNvSpPr>
            <a:spLocks noGrp="1"/>
          </p:cNvSpPr>
          <p:nvPr>
            <p:ph type="ftr" sz="quarter" idx="11"/>
          </p:nvPr>
        </p:nvSpPr>
        <p:spPr/>
        <p:txBody>
          <a:bodyPr/>
          <a:lstStyle/>
          <a:p>
            <a:r>
              <a:rPr lang="en-GB"/>
              <a:t>giulia.papotti@cern.ch</a:t>
            </a:r>
          </a:p>
        </p:txBody>
      </p:sp>
      <p:sp>
        <p:nvSpPr>
          <p:cNvPr id="7" name="Slide Number Placeholder 6"/>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44785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r>
              <a:rPr lang="de-CH"/>
              <a:t>29.10.2024, Frascati</a:t>
            </a:r>
            <a:endParaRPr lang="en-GB"/>
          </a:p>
        </p:txBody>
      </p:sp>
      <p:sp>
        <p:nvSpPr>
          <p:cNvPr id="6" name="Footer Placeholder 5"/>
          <p:cNvSpPr>
            <a:spLocks noGrp="1"/>
          </p:cNvSpPr>
          <p:nvPr>
            <p:ph type="ftr" sz="quarter" idx="11"/>
          </p:nvPr>
        </p:nvSpPr>
        <p:spPr/>
        <p:txBody>
          <a:bodyPr/>
          <a:lstStyle/>
          <a:p>
            <a:r>
              <a:rPr lang="en-GB"/>
              <a:t>giulia.papotti@cern.ch</a:t>
            </a:r>
          </a:p>
        </p:txBody>
      </p:sp>
      <p:sp>
        <p:nvSpPr>
          <p:cNvPr id="7" name="Slide Number Placeholder 6"/>
          <p:cNvSpPr>
            <a:spLocks noGrp="1"/>
          </p:cNvSpPr>
          <p:nvPr>
            <p:ph type="sldNum" sz="quarter" idx="12"/>
          </p:nvPr>
        </p:nvSpPr>
        <p:spPr/>
        <p:txBody>
          <a:bodyPr/>
          <a:lstStyle/>
          <a:p>
            <a:fld id="{4F4DF25E-2DB6-1E46-8842-3F485C9980AC}" type="slidenum">
              <a:rPr lang="en-GB" smtClean="0"/>
              <a:t>‹#›</a:t>
            </a:fld>
            <a:endParaRPr lang="en-GB"/>
          </a:p>
        </p:txBody>
      </p:sp>
    </p:spTree>
    <p:extLst>
      <p:ext uri="{BB962C8B-B14F-4D97-AF65-F5344CB8AC3E}">
        <p14:creationId xmlns:p14="http://schemas.microsoft.com/office/powerpoint/2010/main" val="142818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2226" y="273844"/>
            <a:ext cx="8599548" cy="64055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72226" y="1026082"/>
            <a:ext cx="8599548" cy="330782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29.10.2024, Frascati</a:t>
            </a:r>
            <a:endParaRPr lang="en-GB"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giulia.papotti@cern.ch</a:t>
            </a:r>
            <a:endParaRPr lang="en-GB"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4DF25E-2DB6-1E46-8842-3F485C9980AC}" type="slidenum">
              <a:rPr lang="en-GB" smtClean="0"/>
              <a:pPr/>
              <a:t>‹#›</a:t>
            </a:fld>
            <a:endParaRPr lang="en-GB"/>
          </a:p>
        </p:txBody>
      </p:sp>
      <p:pic>
        <p:nvPicPr>
          <p:cNvPr id="7" name="Image 4" descr="bande-01.eps">
            <a:extLst>
              <a:ext uri="{FF2B5EF4-FFF2-40B4-BE49-F238E27FC236}">
                <a16:creationId xmlns:a16="http://schemas.microsoft.com/office/drawing/2014/main" id="{0EC0A7EF-382C-629F-68D2-1A8558CF42B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41447"/>
            <a:ext cx="9144000" cy="707202"/>
          </a:xfrm>
          <a:prstGeom prst="rect">
            <a:avLst/>
          </a:prstGeom>
        </p:spPr>
      </p:pic>
    </p:spTree>
    <p:extLst>
      <p:ext uri="{BB962C8B-B14F-4D97-AF65-F5344CB8AC3E}">
        <p14:creationId xmlns:p14="http://schemas.microsoft.com/office/powerpoint/2010/main" val="30692132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7424-05C3-D442-EA0C-B9BC2FF1A94B}"/>
              </a:ext>
            </a:extLst>
          </p:cNvPr>
          <p:cNvSpPr>
            <a:spLocks noGrp="1"/>
          </p:cNvSpPr>
          <p:nvPr>
            <p:ph type="ctrTitle"/>
          </p:nvPr>
        </p:nvSpPr>
        <p:spPr>
          <a:xfrm>
            <a:off x="895350" y="1087244"/>
            <a:ext cx="7353300" cy="1545228"/>
          </a:xfrm>
        </p:spPr>
        <p:txBody>
          <a:bodyPr>
            <a:noAutofit/>
          </a:bodyPr>
          <a:lstStyle/>
          <a:p>
            <a:r>
              <a:rPr lang="en-GB" sz="3600" b="1" dirty="0"/>
              <a:t>High-precision clocks and triggers </a:t>
            </a:r>
            <a:br>
              <a:rPr lang="en-GB" sz="3600" b="1" dirty="0"/>
            </a:br>
            <a:r>
              <a:rPr lang="en-GB" sz="3600" b="1" dirty="0"/>
              <a:t>for longitudinal beam measurements</a:t>
            </a:r>
            <a:br>
              <a:rPr lang="en-GB" sz="3600" b="1" dirty="0"/>
            </a:br>
            <a:r>
              <a:rPr lang="en-GB" sz="3600" b="1" dirty="0"/>
              <a:t>in high energy synchrotrons </a:t>
            </a:r>
          </a:p>
        </p:txBody>
      </p:sp>
      <p:sp>
        <p:nvSpPr>
          <p:cNvPr id="3" name="Subtitle 2">
            <a:extLst>
              <a:ext uri="{FF2B5EF4-FFF2-40B4-BE49-F238E27FC236}">
                <a16:creationId xmlns:a16="http://schemas.microsoft.com/office/drawing/2014/main" id="{F14E3D23-FAD3-2D9D-0A08-3195E59B5B6B}"/>
              </a:ext>
            </a:extLst>
          </p:cNvPr>
          <p:cNvSpPr>
            <a:spLocks noGrp="1"/>
          </p:cNvSpPr>
          <p:nvPr>
            <p:ph type="subTitle" idx="1"/>
          </p:nvPr>
        </p:nvSpPr>
        <p:spPr>
          <a:xfrm>
            <a:off x="2179435" y="3286340"/>
            <a:ext cx="4785130" cy="897907"/>
          </a:xfrm>
        </p:spPr>
        <p:txBody>
          <a:bodyPr>
            <a:normAutofit fontScale="92500" lnSpcReduction="20000"/>
          </a:bodyPr>
          <a:lstStyle/>
          <a:p>
            <a:r>
              <a:rPr lang="en-GB" sz="2100" u="sng" dirty="0">
                <a:latin typeface="Calibri" panose="020F0502020204030204" pitchFamily="34" charset="0"/>
                <a:cs typeface="Calibri" panose="020F0502020204030204" pitchFamily="34" charset="0"/>
              </a:rPr>
              <a:t>G. Papotti</a:t>
            </a:r>
            <a:r>
              <a:rPr lang="en-GB" sz="2100" dirty="0">
                <a:latin typeface="Calibri" panose="020F0502020204030204" pitchFamily="34" charset="0"/>
                <a:cs typeface="Calibri" panose="020F0502020204030204" pitchFamily="34" charset="0"/>
              </a:rPr>
              <a:t>, </a:t>
            </a:r>
          </a:p>
          <a:p>
            <a:r>
              <a:rPr lang="en-GB" sz="2100" dirty="0">
                <a:latin typeface="Calibri" panose="020F0502020204030204" pitchFamily="34" charset="0"/>
                <a:cs typeface="Calibri" panose="020F0502020204030204" pitchFamily="34" charset="0"/>
              </a:rPr>
              <a:t>H. </a:t>
            </a:r>
            <a:r>
              <a:rPr lang="en-GB" sz="2100" dirty="0" err="1">
                <a:latin typeface="Calibri" panose="020F0502020204030204" pitchFamily="34" charset="0"/>
                <a:cs typeface="Calibri" panose="020F0502020204030204" pitchFamily="34" charset="0"/>
              </a:rPr>
              <a:t>Damerau</a:t>
            </a:r>
            <a:r>
              <a:rPr lang="en-GB" sz="2100" dirty="0">
                <a:latin typeface="Calibri" panose="020F0502020204030204" pitchFamily="34" charset="0"/>
                <a:cs typeface="Calibri" panose="020F0502020204030204" pitchFamily="34" charset="0"/>
              </a:rPr>
              <a:t>, G. </a:t>
            </a:r>
            <a:r>
              <a:rPr lang="en-GB" sz="2100" dirty="0" err="1">
                <a:latin typeface="Calibri" panose="020F0502020204030204" pitchFamily="34" charset="0"/>
                <a:cs typeface="Calibri" panose="020F0502020204030204" pitchFamily="34" charset="0"/>
              </a:rPr>
              <a:t>Hagmann</a:t>
            </a:r>
            <a:r>
              <a:rPr lang="en-GB" sz="2100" dirty="0">
                <a:latin typeface="Calibri" panose="020F0502020204030204" pitchFamily="34" charset="0"/>
                <a:cs typeface="Calibri" panose="020F0502020204030204" pitchFamily="34" charset="0"/>
              </a:rPr>
              <a:t>, T. </a:t>
            </a:r>
            <a:r>
              <a:rPr lang="en-GB" sz="2100" dirty="0" err="1">
                <a:latin typeface="Calibri" panose="020F0502020204030204" pitchFamily="34" charset="0"/>
                <a:cs typeface="Calibri" panose="020F0502020204030204" pitchFamily="34" charset="0"/>
              </a:rPr>
              <a:t>Levens</a:t>
            </a:r>
            <a:r>
              <a:rPr lang="en-GB" sz="2100" dirty="0">
                <a:latin typeface="Calibri" panose="020F0502020204030204" pitchFamily="34" charset="0"/>
                <a:cs typeface="Calibri" panose="020F0502020204030204" pitchFamily="34" charset="0"/>
              </a:rPr>
              <a:t>, A. Spierer </a:t>
            </a:r>
            <a:endParaRPr lang="en-GB" dirty="0">
              <a:latin typeface="Calibri" panose="020F0502020204030204" pitchFamily="34" charset="0"/>
              <a:cs typeface="Calibri" panose="020F0502020204030204" pitchFamily="34" charset="0"/>
            </a:endParaRPr>
          </a:p>
          <a:p>
            <a:r>
              <a:rPr lang="en-GB" sz="1575" dirty="0">
                <a:latin typeface="Calibri" panose="020F0502020204030204" pitchFamily="34" charset="0"/>
                <a:cs typeface="Calibri" panose="020F0502020204030204" pitchFamily="34" charset="0"/>
              </a:rPr>
              <a:t>CERN, Geneva, Switzerland</a:t>
            </a:r>
          </a:p>
        </p:txBody>
      </p:sp>
      <p:sp>
        <p:nvSpPr>
          <p:cNvPr id="9" name="Footer Placeholder 8">
            <a:extLst>
              <a:ext uri="{FF2B5EF4-FFF2-40B4-BE49-F238E27FC236}">
                <a16:creationId xmlns:a16="http://schemas.microsoft.com/office/drawing/2014/main" id="{B387AB84-C193-712A-80E6-E72989FBA3A3}"/>
              </a:ext>
            </a:extLst>
          </p:cNvPr>
          <p:cNvSpPr>
            <a:spLocks noGrp="1"/>
          </p:cNvSpPr>
          <p:nvPr>
            <p:ph type="ftr" sz="quarter" idx="11"/>
          </p:nvPr>
        </p:nvSpPr>
        <p:spPr/>
        <p:txBody>
          <a:bodyPr/>
          <a:lstStyle/>
          <a:p>
            <a:r>
              <a:rPr lang="en-GB"/>
              <a:t>giulia.papotti@cern.ch</a:t>
            </a:r>
          </a:p>
        </p:txBody>
      </p:sp>
      <p:sp>
        <p:nvSpPr>
          <p:cNvPr id="6" name="Subtitle 2">
            <a:extLst>
              <a:ext uri="{FF2B5EF4-FFF2-40B4-BE49-F238E27FC236}">
                <a16:creationId xmlns:a16="http://schemas.microsoft.com/office/drawing/2014/main" id="{217C4158-D422-7E75-19D0-B7F8655DC5F9}"/>
              </a:ext>
            </a:extLst>
          </p:cNvPr>
          <p:cNvSpPr txBox="1">
            <a:spLocks/>
          </p:cNvSpPr>
          <p:nvPr/>
        </p:nvSpPr>
        <p:spPr>
          <a:xfrm>
            <a:off x="2096932" y="324454"/>
            <a:ext cx="4950136" cy="453344"/>
          </a:xfrm>
          <a:prstGeom prst="rect">
            <a:avLst/>
          </a:prstGeom>
        </p:spPr>
        <p:txBody>
          <a:bodyPr vert="horz" lIns="68580" tIns="34290" rIns="68580" bIns="3429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latin typeface="Calibri" panose="020F0502020204030204" pitchFamily="34" charset="0"/>
                <a:cs typeface="Calibri" panose="020F0502020204030204" pitchFamily="34" charset="0"/>
              </a:rPr>
              <a:t>LLRF Topical Workshop on Timing, Synchronization, Measurements and Calibrations</a:t>
            </a:r>
          </a:p>
          <a:p>
            <a:r>
              <a:rPr lang="en-GB" sz="1800" dirty="0">
                <a:latin typeface="Calibri" panose="020F0502020204030204" pitchFamily="34" charset="0"/>
                <a:cs typeface="Calibri" panose="020F0502020204030204" pitchFamily="34" charset="0"/>
              </a:rPr>
              <a:t>Frascati, 29 October 2024</a:t>
            </a:r>
            <a:endParaRPr lang="en-GB" sz="1350" dirty="0">
              <a:latin typeface="Calibri" panose="020F0502020204030204" pitchFamily="34" charset="0"/>
              <a:cs typeface="Calibri" panose="020F0502020204030204" pitchFamily="34" charset="0"/>
            </a:endParaRPr>
          </a:p>
        </p:txBody>
      </p:sp>
      <p:pic>
        <p:nvPicPr>
          <p:cNvPr id="7" name="Picture 2" descr="LLRF Topical Workshop - Timing, Synchronization, Measurements and Calibration">
            <a:extLst>
              <a:ext uri="{FF2B5EF4-FFF2-40B4-BE49-F238E27FC236}">
                <a16:creationId xmlns:a16="http://schemas.microsoft.com/office/drawing/2014/main" id="{49406527-1841-4F97-B060-F3ECF291C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822" y="4455089"/>
            <a:ext cx="2250744" cy="6884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1802330-86D2-E2C6-77BB-13E48A73B87E}"/>
              </a:ext>
            </a:extLst>
          </p:cNvPr>
          <p:cNvSpPr>
            <a:spLocks noGrp="1"/>
          </p:cNvSpPr>
          <p:nvPr>
            <p:ph type="sldNum" sz="quarter" idx="12"/>
          </p:nvPr>
        </p:nvSpPr>
        <p:spPr/>
        <p:txBody>
          <a:bodyPr/>
          <a:lstStyle/>
          <a:p>
            <a:fld id="{4F4DF25E-2DB6-1E46-8842-3F485C9980AC}" type="slidenum">
              <a:rPr lang="en-GB" smtClean="0"/>
              <a:t>1</a:t>
            </a:fld>
            <a:endParaRPr lang="en-GB"/>
          </a:p>
        </p:txBody>
      </p:sp>
    </p:spTree>
    <p:extLst>
      <p:ext uri="{BB962C8B-B14F-4D97-AF65-F5344CB8AC3E}">
        <p14:creationId xmlns:p14="http://schemas.microsoft.com/office/powerpoint/2010/main" val="1682802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901F8-FCC6-3B3E-3262-0DB1034C44EC}"/>
              </a:ext>
            </a:extLst>
          </p:cNvPr>
          <p:cNvSpPr>
            <a:spLocks noGrp="1"/>
          </p:cNvSpPr>
          <p:nvPr>
            <p:ph type="title"/>
          </p:nvPr>
        </p:nvSpPr>
        <p:spPr/>
        <p:txBody>
          <a:bodyPr/>
          <a:lstStyle/>
          <a:p>
            <a:r>
              <a:rPr lang="en-GB" dirty="0"/>
              <a:t>examples of acquisitions with Pb ions</a:t>
            </a:r>
          </a:p>
        </p:txBody>
      </p:sp>
      <p:sp>
        <p:nvSpPr>
          <p:cNvPr id="3" name="Content Placeholder 2">
            <a:extLst>
              <a:ext uri="{FF2B5EF4-FFF2-40B4-BE49-F238E27FC236}">
                <a16:creationId xmlns:a16="http://schemas.microsoft.com/office/drawing/2014/main" id="{FFBA17FD-9024-297D-F4D3-F19D57F64CFF}"/>
              </a:ext>
            </a:extLst>
          </p:cNvPr>
          <p:cNvSpPr>
            <a:spLocks noGrp="1"/>
          </p:cNvSpPr>
          <p:nvPr>
            <p:ph idx="1"/>
          </p:nvPr>
        </p:nvSpPr>
        <p:spPr>
          <a:xfrm>
            <a:off x="272226" y="1026082"/>
            <a:ext cx="4599047" cy="3307823"/>
          </a:xfrm>
        </p:spPr>
        <p:txBody>
          <a:bodyPr/>
          <a:lstStyle/>
          <a:p>
            <a:r>
              <a:rPr lang="en-GB" dirty="0"/>
              <a:t>complex RF operation complicates longitudinal observations</a:t>
            </a:r>
          </a:p>
          <a:p>
            <a:pPr lvl="1"/>
            <a:r>
              <a:rPr lang="en-GB" dirty="0"/>
              <a:t>frequency swing from injection to high energy combined with cable delays results in moving acquisition</a:t>
            </a:r>
          </a:p>
          <a:p>
            <a:pPr lvl="2"/>
            <a:r>
              <a:rPr lang="en-GB" dirty="0"/>
              <a:t>e.g. bucket 1 in MR acquisition moves by ~4 buckets</a:t>
            </a:r>
          </a:p>
          <a:p>
            <a:pPr lvl="1"/>
            <a:r>
              <a:rPr lang="en-GB" dirty="0"/>
              <a:t>BQM needs to verify beam pattern: pattern matching depends on time in acquisition, and on phase of FSK modulation</a:t>
            </a:r>
          </a:p>
        </p:txBody>
      </p:sp>
      <p:sp>
        <p:nvSpPr>
          <p:cNvPr id="5" name="Footer Placeholder 4">
            <a:extLst>
              <a:ext uri="{FF2B5EF4-FFF2-40B4-BE49-F238E27FC236}">
                <a16:creationId xmlns:a16="http://schemas.microsoft.com/office/drawing/2014/main" id="{9C72122A-068E-AE7C-F550-D4C86AE97A93}"/>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7546380A-A7E8-67CD-0300-82164C83CEC0}"/>
              </a:ext>
            </a:extLst>
          </p:cNvPr>
          <p:cNvSpPr>
            <a:spLocks noGrp="1"/>
          </p:cNvSpPr>
          <p:nvPr>
            <p:ph type="sldNum" sz="quarter" idx="12"/>
          </p:nvPr>
        </p:nvSpPr>
        <p:spPr/>
        <p:txBody>
          <a:bodyPr/>
          <a:lstStyle/>
          <a:p>
            <a:fld id="{4F4DF25E-2DB6-1E46-8842-3F485C9980AC}" type="slidenum">
              <a:rPr lang="en-GB" smtClean="0"/>
              <a:t>10</a:t>
            </a:fld>
            <a:endParaRPr lang="en-GB"/>
          </a:p>
        </p:txBody>
      </p:sp>
      <p:grpSp>
        <p:nvGrpSpPr>
          <p:cNvPr id="12" name="Group 11">
            <a:extLst>
              <a:ext uri="{FF2B5EF4-FFF2-40B4-BE49-F238E27FC236}">
                <a16:creationId xmlns:a16="http://schemas.microsoft.com/office/drawing/2014/main" id="{2431FC0F-DB27-0CE3-9982-40F039F92997}"/>
              </a:ext>
            </a:extLst>
          </p:cNvPr>
          <p:cNvGrpSpPr/>
          <p:nvPr/>
        </p:nvGrpSpPr>
        <p:grpSpPr>
          <a:xfrm>
            <a:off x="4769821" y="1189636"/>
            <a:ext cx="4338667" cy="2324100"/>
            <a:chOff x="4769821" y="1189636"/>
            <a:chExt cx="4338667" cy="2324100"/>
          </a:xfrm>
        </p:grpSpPr>
        <p:pic>
          <p:nvPicPr>
            <p:cNvPr id="4" name="Picture 3" descr="A graph of a graph showing different colored lines&#10;&#10;Description automatically generated">
              <a:extLst>
                <a:ext uri="{FF2B5EF4-FFF2-40B4-BE49-F238E27FC236}">
                  <a16:creationId xmlns:a16="http://schemas.microsoft.com/office/drawing/2014/main" id="{3B1F609A-7CD9-3E15-64AE-9A3E3287DDC1}"/>
                </a:ext>
              </a:extLst>
            </p:cNvPr>
            <p:cNvPicPr>
              <a:picLocks noChangeAspect="1"/>
            </p:cNvPicPr>
            <p:nvPr/>
          </p:nvPicPr>
          <p:blipFill>
            <a:blip r:embed="rId2"/>
            <a:stretch>
              <a:fillRect/>
            </a:stretch>
          </p:blipFill>
          <p:spPr>
            <a:xfrm>
              <a:off x="4769821" y="1189636"/>
              <a:ext cx="4000500" cy="2324100"/>
            </a:xfrm>
            <a:prstGeom prst="rect">
              <a:avLst/>
            </a:prstGeom>
          </p:spPr>
        </p:pic>
        <p:cxnSp>
          <p:nvCxnSpPr>
            <p:cNvPr id="7" name="Straight Connector 6">
              <a:extLst>
                <a:ext uri="{FF2B5EF4-FFF2-40B4-BE49-F238E27FC236}">
                  <a16:creationId xmlns:a16="http://schemas.microsoft.com/office/drawing/2014/main" id="{FE5B6F0F-356F-5288-A8DD-870E154EEA5E}"/>
                </a:ext>
              </a:extLst>
            </p:cNvPr>
            <p:cNvCxnSpPr>
              <a:cxnSpLocks/>
            </p:cNvCxnSpPr>
            <p:nvPr/>
          </p:nvCxnSpPr>
          <p:spPr>
            <a:xfrm flipV="1">
              <a:off x="8871774" y="1676112"/>
              <a:ext cx="0" cy="1557992"/>
            </a:xfrm>
            <a:prstGeom prst="line">
              <a:avLst/>
            </a:prstGeom>
            <a:ln w="254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892ECD-BC97-A3F6-758B-ECF60BBC600E}"/>
                </a:ext>
              </a:extLst>
            </p:cNvPr>
            <p:cNvSpPr txBox="1"/>
            <p:nvPr/>
          </p:nvSpPr>
          <p:spPr>
            <a:xfrm rot="16200000">
              <a:off x="8751019" y="2307730"/>
              <a:ext cx="437940" cy="276999"/>
            </a:xfrm>
            <a:prstGeom prst="rect">
              <a:avLst/>
            </a:prstGeom>
            <a:noFill/>
          </p:spPr>
          <p:txBody>
            <a:bodyPr wrap="none" rtlCol="0">
              <a:spAutoFit/>
            </a:bodyPr>
            <a:lstStyle/>
            <a:p>
              <a:pPr algn="ctr"/>
              <a:r>
                <a:rPr lang="en-GB" sz="1200" b="1" dirty="0">
                  <a:solidFill>
                    <a:schemeClr val="tx1">
                      <a:lumMod val="50000"/>
                      <a:lumOff val="50000"/>
                    </a:schemeClr>
                  </a:solidFill>
                </a:rPr>
                <a:t>10 s</a:t>
              </a:r>
            </a:p>
          </p:txBody>
        </p:sp>
      </p:grpSp>
    </p:spTree>
    <p:extLst>
      <p:ext uri="{BB962C8B-B14F-4D97-AF65-F5344CB8AC3E}">
        <p14:creationId xmlns:p14="http://schemas.microsoft.com/office/powerpoint/2010/main" val="167081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D3C8-8E04-D428-653A-C17FD7A70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315A8-6BBD-1AF4-1514-9EBBA39888BC}"/>
              </a:ext>
            </a:extLst>
          </p:cNvPr>
          <p:cNvSpPr>
            <a:spLocks noGrp="1"/>
          </p:cNvSpPr>
          <p:nvPr>
            <p:ph type="title"/>
          </p:nvPr>
        </p:nvSpPr>
        <p:spPr/>
        <p:txBody>
          <a:bodyPr/>
          <a:lstStyle/>
          <a:p>
            <a:r>
              <a:rPr lang="en-GB" dirty="0"/>
              <a:t>triggering scheme with White Rabbit</a:t>
            </a:r>
          </a:p>
        </p:txBody>
      </p:sp>
      <p:sp>
        <p:nvSpPr>
          <p:cNvPr id="3" name="Content Placeholder 2">
            <a:extLst>
              <a:ext uri="{FF2B5EF4-FFF2-40B4-BE49-F238E27FC236}">
                <a16:creationId xmlns:a16="http://schemas.microsoft.com/office/drawing/2014/main" id="{E468030C-E8FA-1BF5-B8DD-4A57A9458525}"/>
              </a:ext>
            </a:extLst>
          </p:cNvPr>
          <p:cNvSpPr>
            <a:spLocks noGrp="1"/>
          </p:cNvSpPr>
          <p:nvPr>
            <p:ph idx="1"/>
          </p:nvPr>
        </p:nvSpPr>
        <p:spPr>
          <a:xfrm>
            <a:off x="2347423" y="1026082"/>
            <a:ext cx="6424914" cy="3307823"/>
          </a:xfrm>
        </p:spPr>
        <p:txBody>
          <a:bodyPr>
            <a:normAutofit lnSpcReduction="10000"/>
          </a:bodyPr>
          <a:lstStyle/>
          <a:p>
            <a:r>
              <a:rPr lang="en-GB" dirty="0"/>
              <a:t>in 2024, </a:t>
            </a:r>
            <a:r>
              <a:rPr lang="en-GB" dirty="0" err="1"/>
              <a:t>f</a:t>
            </a:r>
            <a:r>
              <a:rPr lang="en-GB" baseline="-25000" dirty="0" err="1"/>
              <a:t>rev</a:t>
            </a:r>
            <a:r>
              <a:rPr lang="en-GB" dirty="0"/>
              <a:t> and </a:t>
            </a:r>
            <a:r>
              <a:rPr lang="en-GB" dirty="0" err="1"/>
              <a:t>f</a:t>
            </a:r>
            <a:r>
              <a:rPr lang="en-GB" baseline="-25000" dirty="0" err="1"/>
              <a:t>RF</a:t>
            </a:r>
            <a:r>
              <a:rPr lang="en-GB" dirty="0"/>
              <a:t> synthesized locally by WR2RF (receives digitally the FTW for the </a:t>
            </a:r>
            <a:r>
              <a:rPr lang="en-GB" dirty="0" err="1"/>
              <a:t>f</a:t>
            </a:r>
            <a:r>
              <a:rPr lang="en-GB" baseline="-25000" dirty="0" err="1"/>
              <a:t>RF</a:t>
            </a:r>
            <a:r>
              <a:rPr lang="en-GB" dirty="0"/>
              <a:t>)</a:t>
            </a:r>
          </a:p>
          <a:p>
            <a:pPr lvl="1"/>
            <a:r>
              <a:rPr lang="en-GB" dirty="0"/>
              <a:t>on WR2RF see </a:t>
            </a:r>
            <a:r>
              <a:rPr lang="en-GB" b="1" dirty="0"/>
              <a:t>A. Spierer</a:t>
            </a:r>
            <a:r>
              <a:rPr lang="en-GB" dirty="0"/>
              <a:t> and </a:t>
            </a:r>
            <a:r>
              <a:rPr lang="en-GB" b="1" dirty="0"/>
              <a:t>G. </a:t>
            </a:r>
            <a:r>
              <a:rPr lang="en-GB" b="1" dirty="0" err="1"/>
              <a:t>Hagmann</a:t>
            </a:r>
            <a:r>
              <a:rPr lang="en-GB" dirty="0"/>
              <a:t> at this workshop</a:t>
            </a:r>
          </a:p>
          <a:p>
            <a:pPr lvl="1"/>
            <a:r>
              <a:rPr lang="en-GB" dirty="0"/>
              <a:t>delay compensation knob: calculate cable delay compensation, at every turn</a:t>
            </a:r>
          </a:p>
          <a:p>
            <a:pPr lvl="1"/>
            <a:r>
              <a:rPr lang="en-GB" dirty="0"/>
              <a:t>FSK offset knob: adjust for counting </a:t>
            </a:r>
            <a:r>
              <a:rPr lang="en-GB" dirty="0" err="1"/>
              <a:t>f</a:t>
            </a:r>
            <a:r>
              <a:rPr lang="en-GB" baseline="-25000" dirty="0" err="1"/>
              <a:t>RF,on</a:t>
            </a:r>
            <a:r>
              <a:rPr lang="en-GB" dirty="0"/>
              <a:t> and </a:t>
            </a:r>
            <a:r>
              <a:rPr lang="en-GB" dirty="0" err="1"/>
              <a:t>f</a:t>
            </a:r>
            <a:r>
              <a:rPr lang="en-GB" baseline="-25000" dirty="0" err="1"/>
              <a:t>RF,off</a:t>
            </a:r>
            <a:endParaRPr lang="en-GB" baseline="-25000" dirty="0"/>
          </a:p>
          <a:p>
            <a:pPr lvl="1"/>
            <a:r>
              <a:rPr lang="en-GB" dirty="0"/>
              <a:t>trigger unit offset: used for compatibility with previous setup</a:t>
            </a:r>
          </a:p>
          <a:p>
            <a:r>
              <a:rPr lang="en-GB" dirty="0"/>
              <a:t>advantages</a:t>
            </a:r>
          </a:p>
          <a:p>
            <a:pPr lvl="1"/>
            <a:r>
              <a:rPr lang="en-GB" dirty="0"/>
              <a:t>observation does not slip with acceleration</a:t>
            </a:r>
          </a:p>
          <a:p>
            <a:pPr lvl="1"/>
            <a:r>
              <a:rPr lang="en-GB" dirty="0"/>
              <a:t>same bucket 1 reference for different beams</a:t>
            </a:r>
          </a:p>
          <a:p>
            <a:pPr lvl="2"/>
            <a:r>
              <a:rPr lang="en-GB" dirty="0"/>
              <a:t>results also in easier settings management for different users</a:t>
            </a:r>
          </a:p>
        </p:txBody>
      </p:sp>
      <p:sp>
        <p:nvSpPr>
          <p:cNvPr id="5" name="Footer Placeholder 4">
            <a:extLst>
              <a:ext uri="{FF2B5EF4-FFF2-40B4-BE49-F238E27FC236}">
                <a16:creationId xmlns:a16="http://schemas.microsoft.com/office/drawing/2014/main" id="{3DDAE564-EF25-BF71-1CB6-9AB4523C1F59}"/>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CD557D5D-C48B-AFCF-ECF0-928A21D295D0}"/>
              </a:ext>
            </a:extLst>
          </p:cNvPr>
          <p:cNvSpPr>
            <a:spLocks noGrp="1"/>
          </p:cNvSpPr>
          <p:nvPr>
            <p:ph type="sldNum" sz="quarter" idx="12"/>
          </p:nvPr>
        </p:nvSpPr>
        <p:spPr/>
        <p:txBody>
          <a:bodyPr/>
          <a:lstStyle/>
          <a:p>
            <a:fld id="{4F4DF25E-2DB6-1E46-8842-3F485C9980AC}" type="slidenum">
              <a:rPr lang="en-GB" smtClean="0"/>
              <a:t>11</a:t>
            </a:fld>
            <a:endParaRPr lang="en-GB"/>
          </a:p>
        </p:txBody>
      </p:sp>
      <p:grpSp>
        <p:nvGrpSpPr>
          <p:cNvPr id="28" name="Group 27">
            <a:extLst>
              <a:ext uri="{FF2B5EF4-FFF2-40B4-BE49-F238E27FC236}">
                <a16:creationId xmlns:a16="http://schemas.microsoft.com/office/drawing/2014/main" id="{80F60562-D365-B28D-1A33-8850AA5B67BE}"/>
              </a:ext>
            </a:extLst>
          </p:cNvPr>
          <p:cNvGrpSpPr/>
          <p:nvPr/>
        </p:nvGrpSpPr>
        <p:grpSpPr>
          <a:xfrm>
            <a:off x="272226" y="2140438"/>
            <a:ext cx="964625" cy="911135"/>
            <a:chOff x="272226" y="2140438"/>
            <a:chExt cx="964625" cy="911135"/>
          </a:xfrm>
        </p:grpSpPr>
        <p:sp>
          <p:nvSpPr>
            <p:cNvPr id="24" name="Rectangle 23">
              <a:extLst>
                <a:ext uri="{FF2B5EF4-FFF2-40B4-BE49-F238E27FC236}">
                  <a16:creationId xmlns:a16="http://schemas.microsoft.com/office/drawing/2014/main" id="{46EAA372-9DA0-18B1-48DD-46CD6029967A}"/>
                </a:ext>
              </a:extLst>
            </p:cNvPr>
            <p:cNvSpPr/>
            <p:nvPr/>
          </p:nvSpPr>
          <p:spPr>
            <a:xfrm>
              <a:off x="272226" y="2655946"/>
              <a:ext cx="687366" cy="39562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WR2RF</a:t>
              </a:r>
            </a:p>
          </p:txBody>
        </p:sp>
        <p:cxnSp>
          <p:nvCxnSpPr>
            <p:cNvPr id="31" name="Straight Connector 30">
              <a:extLst>
                <a:ext uri="{FF2B5EF4-FFF2-40B4-BE49-F238E27FC236}">
                  <a16:creationId xmlns:a16="http://schemas.microsoft.com/office/drawing/2014/main" id="{C7C6AE10-0282-E2EE-A5E4-5934B1644BFF}"/>
                </a:ext>
              </a:extLst>
            </p:cNvPr>
            <p:cNvCxnSpPr>
              <a:cxnSpLocks/>
              <a:endCxn id="24" idx="0"/>
            </p:cNvCxnSpPr>
            <p:nvPr/>
          </p:nvCxnSpPr>
          <p:spPr>
            <a:xfrm>
              <a:off x="615909" y="2226502"/>
              <a:ext cx="0" cy="429444"/>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AA36CD-8AD9-CBB4-F513-27674CF80FE0}"/>
                </a:ext>
              </a:extLst>
            </p:cNvPr>
            <p:cNvSpPr txBox="1"/>
            <p:nvPr/>
          </p:nvSpPr>
          <p:spPr>
            <a:xfrm>
              <a:off x="580902" y="2140438"/>
              <a:ext cx="655949" cy="415498"/>
            </a:xfrm>
            <a:prstGeom prst="rect">
              <a:avLst/>
            </a:prstGeom>
            <a:noFill/>
          </p:spPr>
          <p:txBody>
            <a:bodyPr wrap="none" rtlCol="0">
              <a:spAutoFit/>
            </a:bodyPr>
            <a:lstStyle/>
            <a:p>
              <a:r>
                <a:rPr lang="en-GB" sz="1050" b="1" dirty="0"/>
                <a:t>WR </a:t>
              </a:r>
            </a:p>
            <a:p>
              <a:r>
                <a:rPr lang="en-GB" sz="1050" b="1" dirty="0"/>
                <a:t>network</a:t>
              </a:r>
            </a:p>
          </p:txBody>
        </p:sp>
      </p:grpSp>
      <p:grpSp>
        <p:nvGrpSpPr>
          <p:cNvPr id="26" name="Group 25">
            <a:extLst>
              <a:ext uri="{FF2B5EF4-FFF2-40B4-BE49-F238E27FC236}">
                <a16:creationId xmlns:a16="http://schemas.microsoft.com/office/drawing/2014/main" id="{6007A4BB-7D65-AEBA-5EEA-3CFDEBAD6B71}"/>
              </a:ext>
            </a:extLst>
          </p:cNvPr>
          <p:cNvGrpSpPr/>
          <p:nvPr/>
        </p:nvGrpSpPr>
        <p:grpSpPr>
          <a:xfrm>
            <a:off x="975643" y="1181362"/>
            <a:ext cx="1079370" cy="2571660"/>
            <a:chOff x="975643" y="1181362"/>
            <a:chExt cx="1079370" cy="2571660"/>
          </a:xfrm>
        </p:grpSpPr>
        <p:sp>
          <p:nvSpPr>
            <p:cNvPr id="7" name="Rectangle 6">
              <a:extLst>
                <a:ext uri="{FF2B5EF4-FFF2-40B4-BE49-F238E27FC236}">
                  <a16:creationId xmlns:a16="http://schemas.microsoft.com/office/drawing/2014/main" id="{CBE65790-B7B1-82F5-AB52-3C8B2C622A12}"/>
                </a:ext>
              </a:extLst>
            </p:cNvPr>
            <p:cNvSpPr/>
            <p:nvPr/>
          </p:nvSpPr>
          <p:spPr>
            <a:xfrm>
              <a:off x="1367228" y="1181362"/>
              <a:ext cx="687366" cy="541105"/>
            </a:xfrm>
            <a:prstGeom prst="rect">
              <a:avLst/>
            </a:prstGeom>
            <a:no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General Machine Timing</a:t>
              </a:r>
            </a:p>
          </p:txBody>
        </p:sp>
        <p:sp>
          <p:nvSpPr>
            <p:cNvPr id="8" name="Rectangle 7">
              <a:extLst>
                <a:ext uri="{FF2B5EF4-FFF2-40B4-BE49-F238E27FC236}">
                  <a16:creationId xmlns:a16="http://schemas.microsoft.com/office/drawing/2014/main" id="{23DC2474-6B4A-8B91-A1F5-AF9122E50C91}"/>
                </a:ext>
              </a:extLst>
            </p:cNvPr>
            <p:cNvSpPr/>
            <p:nvPr/>
          </p:nvSpPr>
          <p:spPr>
            <a:xfrm>
              <a:off x="1367228" y="1876206"/>
              <a:ext cx="687366" cy="541105"/>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Local Timing</a:t>
              </a:r>
            </a:p>
            <a:p>
              <a:pPr algn="ctr"/>
              <a:r>
                <a:rPr lang="en-GB" sz="1050" b="1" dirty="0">
                  <a:solidFill>
                    <a:schemeClr val="tx1"/>
                  </a:solidFill>
                </a:rPr>
                <a:t>Receiver</a:t>
              </a:r>
            </a:p>
          </p:txBody>
        </p:sp>
        <p:sp>
          <p:nvSpPr>
            <p:cNvPr id="9" name="Rectangle 8">
              <a:extLst>
                <a:ext uri="{FF2B5EF4-FFF2-40B4-BE49-F238E27FC236}">
                  <a16:creationId xmlns:a16="http://schemas.microsoft.com/office/drawing/2014/main" id="{282908BF-C912-01D7-C556-B01D59D3F47F}"/>
                </a:ext>
              </a:extLst>
            </p:cNvPr>
            <p:cNvSpPr/>
            <p:nvPr/>
          </p:nvSpPr>
          <p:spPr>
            <a:xfrm>
              <a:off x="1367647" y="2584461"/>
              <a:ext cx="687366" cy="53859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VME</a:t>
              </a:r>
            </a:p>
            <a:p>
              <a:pPr algn="ctr"/>
              <a:r>
                <a:rPr lang="en-GB" sz="1050" b="1" dirty="0">
                  <a:solidFill>
                    <a:schemeClr val="tx1"/>
                  </a:solidFill>
                </a:rPr>
                <a:t>Trigger Unit</a:t>
              </a:r>
            </a:p>
          </p:txBody>
        </p:sp>
        <p:sp>
          <p:nvSpPr>
            <p:cNvPr id="10" name="Rectangle 9">
              <a:extLst>
                <a:ext uri="{FF2B5EF4-FFF2-40B4-BE49-F238E27FC236}">
                  <a16:creationId xmlns:a16="http://schemas.microsoft.com/office/drawing/2014/main" id="{46288E58-B7D9-8E7C-D2C0-AB3AF9B66796}"/>
                </a:ext>
              </a:extLst>
            </p:cNvPr>
            <p:cNvSpPr/>
            <p:nvPr/>
          </p:nvSpPr>
          <p:spPr>
            <a:xfrm>
              <a:off x="1366519" y="3286322"/>
              <a:ext cx="687366" cy="4667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ADC</a:t>
              </a:r>
            </a:p>
          </p:txBody>
        </p:sp>
        <p:cxnSp>
          <p:nvCxnSpPr>
            <p:cNvPr id="11" name="Straight Connector 10">
              <a:extLst>
                <a:ext uri="{FF2B5EF4-FFF2-40B4-BE49-F238E27FC236}">
                  <a16:creationId xmlns:a16="http://schemas.microsoft.com/office/drawing/2014/main" id="{386A0CF1-23D5-E0A5-89EE-729B02740955}"/>
                </a:ext>
              </a:extLst>
            </p:cNvPr>
            <p:cNvCxnSpPr>
              <a:cxnSpLocks/>
            </p:cNvCxnSpPr>
            <p:nvPr/>
          </p:nvCxnSpPr>
          <p:spPr>
            <a:xfrm>
              <a:off x="1661192" y="1876206"/>
              <a:ext cx="49719"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303CC2-7525-6C5B-66BA-FF7CD87B326F}"/>
                </a:ext>
              </a:extLst>
            </p:cNvPr>
            <p:cNvCxnSpPr>
              <a:cxnSpLocks/>
            </p:cNvCxnSpPr>
            <p:nvPr/>
          </p:nvCxnSpPr>
          <p:spPr>
            <a:xfrm flipH="1">
              <a:off x="1710911" y="1876206"/>
              <a:ext cx="48641"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AA77B68-A8FC-5192-BAA6-95C7467D2B72}"/>
                </a:ext>
              </a:extLst>
            </p:cNvPr>
            <p:cNvCxnSpPr>
              <a:cxnSpLocks/>
            </p:cNvCxnSpPr>
            <p:nvPr/>
          </p:nvCxnSpPr>
          <p:spPr>
            <a:xfrm>
              <a:off x="1661611" y="2584461"/>
              <a:ext cx="49719"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B2BC29-D879-B570-E05A-F3B24CE69971}"/>
                </a:ext>
              </a:extLst>
            </p:cNvPr>
            <p:cNvCxnSpPr>
              <a:cxnSpLocks/>
            </p:cNvCxnSpPr>
            <p:nvPr/>
          </p:nvCxnSpPr>
          <p:spPr>
            <a:xfrm flipH="1">
              <a:off x="1711330" y="2584461"/>
              <a:ext cx="48641"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33784F-6848-C2E8-68E5-BC22A5A60519}"/>
                </a:ext>
              </a:extLst>
            </p:cNvPr>
            <p:cNvCxnSpPr>
              <a:cxnSpLocks/>
            </p:cNvCxnSpPr>
            <p:nvPr/>
          </p:nvCxnSpPr>
          <p:spPr>
            <a:xfrm>
              <a:off x="1660483" y="3286321"/>
              <a:ext cx="49719"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B5266F-DDEF-D6E3-BF15-F728F5A9DB43}"/>
                </a:ext>
              </a:extLst>
            </p:cNvPr>
            <p:cNvCxnSpPr>
              <a:cxnSpLocks/>
            </p:cNvCxnSpPr>
            <p:nvPr/>
          </p:nvCxnSpPr>
          <p:spPr>
            <a:xfrm flipH="1">
              <a:off x="1710202" y="3286321"/>
              <a:ext cx="48641"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616FB4-A3CD-E70B-B85C-0F99BD1DD208}"/>
                </a:ext>
              </a:extLst>
            </p:cNvPr>
            <p:cNvCxnSpPr>
              <a:cxnSpLocks/>
              <a:stCxn id="7" idx="2"/>
              <a:endCxn id="8" idx="0"/>
            </p:cNvCxnSpPr>
            <p:nvPr/>
          </p:nvCxnSpPr>
          <p:spPr>
            <a:xfrm>
              <a:off x="1710911" y="1722467"/>
              <a:ext cx="0" cy="1537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9CDCB-546D-E446-42B8-5845333B51EA}"/>
                </a:ext>
              </a:extLst>
            </p:cNvPr>
            <p:cNvCxnSpPr>
              <a:cxnSpLocks/>
            </p:cNvCxnSpPr>
            <p:nvPr/>
          </p:nvCxnSpPr>
          <p:spPr>
            <a:xfrm>
              <a:off x="1710202" y="3132583"/>
              <a:ext cx="0" cy="153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A47FD2-E8E8-4E1A-D8D1-99E931503542}"/>
                </a:ext>
              </a:extLst>
            </p:cNvPr>
            <p:cNvCxnSpPr>
              <a:cxnSpLocks/>
            </p:cNvCxnSpPr>
            <p:nvPr/>
          </p:nvCxnSpPr>
          <p:spPr>
            <a:xfrm>
              <a:off x="977828" y="2900015"/>
              <a:ext cx="41051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45C98B-DB3E-2AAA-BFC6-2B441164B3DB}"/>
                </a:ext>
              </a:extLst>
            </p:cNvPr>
            <p:cNvSpPr txBox="1"/>
            <p:nvPr/>
          </p:nvSpPr>
          <p:spPr>
            <a:xfrm>
              <a:off x="975670" y="2583128"/>
              <a:ext cx="346570" cy="253916"/>
            </a:xfrm>
            <a:prstGeom prst="rect">
              <a:avLst/>
            </a:prstGeom>
            <a:noFill/>
          </p:spPr>
          <p:txBody>
            <a:bodyPr wrap="none" rtlCol="0">
              <a:spAutoFit/>
            </a:bodyPr>
            <a:lstStyle/>
            <a:p>
              <a:pPr algn="ctr"/>
              <a:r>
                <a:rPr lang="en-GB" sz="1050" b="1" dirty="0" err="1"/>
                <a:t>f</a:t>
              </a:r>
              <a:r>
                <a:rPr lang="en-GB" sz="1050" b="1" baseline="-25000" dirty="0" err="1"/>
                <a:t>rev</a:t>
              </a:r>
              <a:endParaRPr lang="en-GB" sz="1050" b="1" baseline="-25000" dirty="0"/>
            </a:p>
          </p:txBody>
        </p:sp>
        <p:sp>
          <p:nvSpPr>
            <p:cNvPr id="23" name="TextBox 22">
              <a:extLst>
                <a:ext uri="{FF2B5EF4-FFF2-40B4-BE49-F238E27FC236}">
                  <a16:creationId xmlns:a16="http://schemas.microsoft.com/office/drawing/2014/main" id="{D442910C-0F94-B948-FBE6-E65DB9EFBB66}"/>
                </a:ext>
              </a:extLst>
            </p:cNvPr>
            <p:cNvSpPr txBox="1"/>
            <p:nvPr/>
          </p:nvSpPr>
          <p:spPr>
            <a:xfrm>
              <a:off x="975643" y="2875074"/>
              <a:ext cx="320921" cy="253916"/>
            </a:xfrm>
            <a:prstGeom prst="rect">
              <a:avLst/>
            </a:prstGeom>
            <a:noFill/>
          </p:spPr>
          <p:txBody>
            <a:bodyPr wrap="none" rtlCol="0">
              <a:spAutoFit/>
            </a:bodyPr>
            <a:lstStyle/>
            <a:p>
              <a:pPr algn="ctr"/>
              <a:r>
                <a:rPr lang="en-GB" sz="1050" b="1" dirty="0" err="1"/>
                <a:t>f</a:t>
              </a:r>
              <a:r>
                <a:rPr lang="en-GB" sz="1050" b="1" baseline="-25000" dirty="0" err="1"/>
                <a:t>RF</a:t>
              </a:r>
              <a:endParaRPr lang="en-GB" sz="1050" b="1" baseline="-25000" dirty="0"/>
            </a:p>
          </p:txBody>
        </p:sp>
        <p:cxnSp>
          <p:nvCxnSpPr>
            <p:cNvPr id="44" name="Straight Connector 43">
              <a:extLst>
                <a:ext uri="{FF2B5EF4-FFF2-40B4-BE49-F238E27FC236}">
                  <a16:creationId xmlns:a16="http://schemas.microsoft.com/office/drawing/2014/main" id="{E9EAC918-B027-BDAC-062F-B71BEE4AB6A3}"/>
                </a:ext>
              </a:extLst>
            </p:cNvPr>
            <p:cNvCxnSpPr>
              <a:cxnSpLocks/>
            </p:cNvCxnSpPr>
            <p:nvPr/>
          </p:nvCxnSpPr>
          <p:spPr>
            <a:xfrm>
              <a:off x="977828" y="2822731"/>
              <a:ext cx="41051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66ABBA8-1F79-10D3-447A-F6458382998B}"/>
                </a:ext>
              </a:extLst>
            </p:cNvPr>
            <p:cNvCxnSpPr>
              <a:cxnSpLocks/>
            </p:cNvCxnSpPr>
            <p:nvPr/>
          </p:nvCxnSpPr>
          <p:spPr>
            <a:xfrm>
              <a:off x="1711558" y="2421438"/>
              <a:ext cx="0" cy="153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07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FED4E-F627-5070-6521-7B75FA143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F5BC1-432A-02E7-FC2F-72A69A343019}"/>
              </a:ext>
            </a:extLst>
          </p:cNvPr>
          <p:cNvSpPr>
            <a:spLocks noGrp="1"/>
          </p:cNvSpPr>
          <p:nvPr>
            <p:ph type="title"/>
          </p:nvPr>
        </p:nvSpPr>
        <p:spPr/>
        <p:txBody>
          <a:bodyPr/>
          <a:lstStyle/>
          <a:p>
            <a:r>
              <a:rPr lang="en-GB" dirty="0"/>
              <a:t>examples of acquisitions with WR2RF - ions</a:t>
            </a:r>
          </a:p>
        </p:txBody>
      </p:sp>
      <p:sp>
        <p:nvSpPr>
          <p:cNvPr id="5" name="Footer Placeholder 4">
            <a:extLst>
              <a:ext uri="{FF2B5EF4-FFF2-40B4-BE49-F238E27FC236}">
                <a16:creationId xmlns:a16="http://schemas.microsoft.com/office/drawing/2014/main" id="{641E03CD-9635-4E3E-5AE1-DB7929BBC240}"/>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1AB66EEF-1009-B061-2CD1-95BB565DFA9E}"/>
              </a:ext>
            </a:extLst>
          </p:cNvPr>
          <p:cNvSpPr>
            <a:spLocks noGrp="1"/>
          </p:cNvSpPr>
          <p:nvPr>
            <p:ph type="sldNum" sz="quarter" idx="12"/>
          </p:nvPr>
        </p:nvSpPr>
        <p:spPr/>
        <p:txBody>
          <a:bodyPr/>
          <a:lstStyle/>
          <a:p>
            <a:fld id="{4F4DF25E-2DB6-1E46-8842-3F485C9980AC}" type="slidenum">
              <a:rPr lang="en-GB" smtClean="0"/>
              <a:t>12</a:t>
            </a:fld>
            <a:endParaRPr lang="en-GB"/>
          </a:p>
        </p:txBody>
      </p:sp>
      <p:grpSp>
        <p:nvGrpSpPr>
          <p:cNvPr id="20" name="Group 19">
            <a:extLst>
              <a:ext uri="{FF2B5EF4-FFF2-40B4-BE49-F238E27FC236}">
                <a16:creationId xmlns:a16="http://schemas.microsoft.com/office/drawing/2014/main" id="{879AAA51-DD37-A4BC-5EFE-EB20803CD237}"/>
              </a:ext>
            </a:extLst>
          </p:cNvPr>
          <p:cNvGrpSpPr/>
          <p:nvPr/>
        </p:nvGrpSpPr>
        <p:grpSpPr>
          <a:xfrm>
            <a:off x="721541" y="1792754"/>
            <a:ext cx="3037113" cy="1930807"/>
            <a:chOff x="721541" y="1792754"/>
            <a:chExt cx="3037113" cy="1930807"/>
          </a:xfrm>
        </p:grpSpPr>
        <p:pic>
          <p:nvPicPr>
            <p:cNvPr id="4" name="Picture 3" descr="A graph of a graph showing different colored lines&#10;&#10;Description automatically generated">
              <a:extLst>
                <a:ext uri="{FF2B5EF4-FFF2-40B4-BE49-F238E27FC236}">
                  <a16:creationId xmlns:a16="http://schemas.microsoft.com/office/drawing/2014/main" id="{E780C979-CB28-C661-8DE0-0EE9E306080F}"/>
                </a:ext>
              </a:extLst>
            </p:cNvPr>
            <p:cNvPicPr>
              <a:picLocks noChangeAspect="1"/>
            </p:cNvPicPr>
            <p:nvPr/>
          </p:nvPicPr>
          <p:blipFill>
            <a:blip r:embed="rId2"/>
            <a:stretch>
              <a:fillRect/>
            </a:stretch>
          </p:blipFill>
          <p:spPr>
            <a:xfrm>
              <a:off x="721541" y="1792754"/>
              <a:ext cx="2681789" cy="1557992"/>
            </a:xfrm>
            <a:prstGeom prst="rect">
              <a:avLst/>
            </a:prstGeom>
          </p:spPr>
        </p:pic>
        <p:cxnSp>
          <p:nvCxnSpPr>
            <p:cNvPr id="13" name="Straight Connector 12">
              <a:extLst>
                <a:ext uri="{FF2B5EF4-FFF2-40B4-BE49-F238E27FC236}">
                  <a16:creationId xmlns:a16="http://schemas.microsoft.com/office/drawing/2014/main" id="{DACAEFFD-E505-DA04-6C19-ED0231377907}"/>
                </a:ext>
              </a:extLst>
            </p:cNvPr>
            <p:cNvCxnSpPr>
              <a:cxnSpLocks/>
            </p:cNvCxnSpPr>
            <p:nvPr/>
          </p:nvCxnSpPr>
          <p:spPr>
            <a:xfrm flipV="1">
              <a:off x="3485869" y="2121763"/>
              <a:ext cx="0" cy="979279"/>
            </a:xfrm>
            <a:prstGeom prst="line">
              <a:avLst/>
            </a:prstGeom>
            <a:ln w="254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A05299-FD70-F17D-9C1E-14072C78A8B1}"/>
                </a:ext>
              </a:extLst>
            </p:cNvPr>
            <p:cNvSpPr txBox="1"/>
            <p:nvPr/>
          </p:nvSpPr>
          <p:spPr>
            <a:xfrm rot="16200000">
              <a:off x="3401185" y="2472902"/>
              <a:ext cx="437940" cy="276999"/>
            </a:xfrm>
            <a:prstGeom prst="rect">
              <a:avLst/>
            </a:prstGeom>
            <a:noFill/>
          </p:spPr>
          <p:txBody>
            <a:bodyPr wrap="none" rtlCol="0">
              <a:spAutoFit/>
            </a:bodyPr>
            <a:lstStyle/>
            <a:p>
              <a:pPr algn="ctr"/>
              <a:r>
                <a:rPr lang="en-GB" sz="1200" b="1" dirty="0">
                  <a:solidFill>
                    <a:schemeClr val="tx1">
                      <a:lumMod val="50000"/>
                      <a:lumOff val="50000"/>
                    </a:schemeClr>
                  </a:solidFill>
                </a:rPr>
                <a:t>10 s</a:t>
              </a:r>
            </a:p>
          </p:txBody>
        </p:sp>
        <p:sp>
          <p:nvSpPr>
            <p:cNvPr id="18" name="TextBox 17">
              <a:extLst>
                <a:ext uri="{FF2B5EF4-FFF2-40B4-BE49-F238E27FC236}">
                  <a16:creationId xmlns:a16="http://schemas.microsoft.com/office/drawing/2014/main" id="{0CC2A591-6558-22DE-623E-9CD1DE22A9B0}"/>
                </a:ext>
              </a:extLst>
            </p:cNvPr>
            <p:cNvSpPr txBox="1"/>
            <p:nvPr/>
          </p:nvSpPr>
          <p:spPr>
            <a:xfrm>
              <a:off x="995411" y="3415784"/>
              <a:ext cx="2134046" cy="307777"/>
            </a:xfrm>
            <a:prstGeom prst="rect">
              <a:avLst/>
            </a:prstGeom>
            <a:noFill/>
          </p:spPr>
          <p:txBody>
            <a:bodyPr wrap="none" rtlCol="0">
              <a:spAutoFit/>
            </a:bodyPr>
            <a:lstStyle/>
            <a:p>
              <a:pPr algn="ctr"/>
              <a:r>
                <a:rPr lang="en-GB" sz="1400" b="1" dirty="0"/>
                <a:t>with standard distribution</a:t>
              </a:r>
            </a:p>
          </p:txBody>
        </p:sp>
      </p:grpSp>
      <p:grpSp>
        <p:nvGrpSpPr>
          <p:cNvPr id="21" name="Group 20">
            <a:extLst>
              <a:ext uri="{FF2B5EF4-FFF2-40B4-BE49-F238E27FC236}">
                <a16:creationId xmlns:a16="http://schemas.microsoft.com/office/drawing/2014/main" id="{DDF1557D-80D4-AC81-E2FD-2E4B3AD53788}"/>
              </a:ext>
            </a:extLst>
          </p:cNvPr>
          <p:cNvGrpSpPr/>
          <p:nvPr/>
        </p:nvGrpSpPr>
        <p:grpSpPr>
          <a:xfrm>
            <a:off x="4182587" y="1543050"/>
            <a:ext cx="4332763" cy="2394585"/>
            <a:chOff x="4182587" y="1543050"/>
            <a:chExt cx="4332763" cy="2394585"/>
          </a:xfrm>
        </p:grpSpPr>
        <p:pic>
          <p:nvPicPr>
            <p:cNvPr id="7" name="Picture 6" descr="A graph of a graph showing a number of different colored lines&#10;&#10;Description automatically generated">
              <a:extLst>
                <a:ext uri="{FF2B5EF4-FFF2-40B4-BE49-F238E27FC236}">
                  <a16:creationId xmlns:a16="http://schemas.microsoft.com/office/drawing/2014/main" id="{FAEA2380-8793-A507-A544-0EDDC0040982}"/>
                </a:ext>
              </a:extLst>
            </p:cNvPr>
            <p:cNvPicPr>
              <a:picLocks noChangeAspect="1"/>
            </p:cNvPicPr>
            <p:nvPr/>
          </p:nvPicPr>
          <p:blipFill>
            <a:blip r:embed="rId3"/>
            <a:stretch>
              <a:fillRect/>
            </a:stretch>
          </p:blipFill>
          <p:spPr>
            <a:xfrm>
              <a:off x="4540250" y="1543050"/>
              <a:ext cx="3975100" cy="2057400"/>
            </a:xfrm>
            <a:prstGeom prst="rect">
              <a:avLst/>
            </a:prstGeom>
          </p:spPr>
        </p:pic>
        <p:cxnSp>
          <p:nvCxnSpPr>
            <p:cNvPr id="10" name="Straight Connector 9">
              <a:extLst>
                <a:ext uri="{FF2B5EF4-FFF2-40B4-BE49-F238E27FC236}">
                  <a16:creationId xmlns:a16="http://schemas.microsoft.com/office/drawing/2014/main" id="{283692D9-75E7-C1A8-EFD6-C37F15950275}"/>
                </a:ext>
              </a:extLst>
            </p:cNvPr>
            <p:cNvCxnSpPr>
              <a:cxnSpLocks/>
            </p:cNvCxnSpPr>
            <p:nvPr/>
          </p:nvCxnSpPr>
          <p:spPr>
            <a:xfrm flipV="1">
              <a:off x="4439989" y="1792754"/>
              <a:ext cx="0" cy="1557992"/>
            </a:xfrm>
            <a:prstGeom prst="line">
              <a:avLst/>
            </a:prstGeom>
            <a:ln w="254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713B00-DECB-3E1C-8A03-F6FE0F0692C3}"/>
                </a:ext>
              </a:extLst>
            </p:cNvPr>
            <p:cNvSpPr txBox="1"/>
            <p:nvPr/>
          </p:nvSpPr>
          <p:spPr>
            <a:xfrm rot="16200000">
              <a:off x="4102117" y="2380843"/>
              <a:ext cx="437940" cy="276999"/>
            </a:xfrm>
            <a:prstGeom prst="rect">
              <a:avLst/>
            </a:prstGeom>
            <a:noFill/>
          </p:spPr>
          <p:txBody>
            <a:bodyPr wrap="none" rtlCol="0">
              <a:spAutoFit/>
            </a:bodyPr>
            <a:lstStyle/>
            <a:p>
              <a:pPr algn="ctr"/>
              <a:r>
                <a:rPr lang="en-GB" sz="1200" b="1" dirty="0">
                  <a:solidFill>
                    <a:schemeClr val="tx1">
                      <a:lumMod val="50000"/>
                      <a:lumOff val="50000"/>
                    </a:schemeClr>
                  </a:solidFill>
                </a:rPr>
                <a:t>10 s</a:t>
              </a:r>
            </a:p>
          </p:txBody>
        </p:sp>
        <p:sp>
          <p:nvSpPr>
            <p:cNvPr id="19" name="TextBox 18">
              <a:extLst>
                <a:ext uri="{FF2B5EF4-FFF2-40B4-BE49-F238E27FC236}">
                  <a16:creationId xmlns:a16="http://schemas.microsoft.com/office/drawing/2014/main" id="{D5D18DBE-971E-8C1E-2FEE-902DF33BA136}"/>
                </a:ext>
              </a:extLst>
            </p:cNvPr>
            <p:cNvSpPr txBox="1"/>
            <p:nvPr/>
          </p:nvSpPr>
          <p:spPr>
            <a:xfrm>
              <a:off x="5977809" y="3629858"/>
              <a:ext cx="1099981" cy="307777"/>
            </a:xfrm>
            <a:prstGeom prst="rect">
              <a:avLst/>
            </a:prstGeom>
            <a:noFill/>
          </p:spPr>
          <p:txBody>
            <a:bodyPr wrap="none" rtlCol="0">
              <a:spAutoFit/>
            </a:bodyPr>
            <a:lstStyle/>
            <a:p>
              <a:pPr algn="ctr"/>
              <a:r>
                <a:rPr lang="en-GB" sz="1400" b="1" dirty="0"/>
                <a:t>with WR2RF</a:t>
              </a:r>
            </a:p>
          </p:txBody>
        </p:sp>
      </p:grpSp>
    </p:spTree>
    <p:extLst>
      <p:ext uri="{BB962C8B-B14F-4D97-AF65-F5344CB8AC3E}">
        <p14:creationId xmlns:p14="http://schemas.microsoft.com/office/powerpoint/2010/main" val="8648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9E2E6C0-BFCF-7BF8-F5B8-9B48A6B60C3D}"/>
              </a:ext>
            </a:extLst>
          </p:cNvPr>
          <p:cNvSpPr>
            <a:spLocks noGrp="1"/>
          </p:cNvSpPr>
          <p:nvPr>
            <p:ph type="title"/>
          </p:nvPr>
        </p:nvSpPr>
        <p:spPr>
          <a:xfrm>
            <a:off x="272226" y="273844"/>
            <a:ext cx="1936451" cy="884396"/>
          </a:xfrm>
        </p:spPr>
        <p:txBody>
          <a:bodyPr>
            <a:normAutofit/>
          </a:bodyPr>
          <a:lstStyle/>
          <a:p>
            <a:r>
              <a:rPr lang="en-GB" sz="2800" b="1" dirty="0"/>
              <a:t>present </a:t>
            </a:r>
            <a:br>
              <a:rPr lang="en-GB" sz="2800" b="1" dirty="0"/>
            </a:br>
            <a:r>
              <a:rPr lang="en-GB" sz="2800" b="1" dirty="0"/>
              <a:t>installation</a:t>
            </a:r>
          </a:p>
        </p:txBody>
      </p:sp>
      <p:sp>
        <p:nvSpPr>
          <p:cNvPr id="4" name="Footer Placeholder 3">
            <a:extLst>
              <a:ext uri="{FF2B5EF4-FFF2-40B4-BE49-F238E27FC236}">
                <a16:creationId xmlns:a16="http://schemas.microsoft.com/office/drawing/2014/main" id="{57800EFB-BA6E-1D93-4E72-F596624EE26D}"/>
              </a:ext>
            </a:extLst>
          </p:cNvPr>
          <p:cNvSpPr>
            <a:spLocks noGrp="1"/>
          </p:cNvSpPr>
          <p:nvPr>
            <p:ph type="ftr" sz="quarter" idx="11"/>
          </p:nvPr>
        </p:nvSpPr>
        <p:spPr/>
        <p:txBody>
          <a:bodyPr/>
          <a:lstStyle/>
          <a:p>
            <a:r>
              <a:rPr lang="en-GB"/>
              <a:t>giulia.papotti@cern.ch</a:t>
            </a:r>
          </a:p>
        </p:txBody>
      </p:sp>
      <p:sp>
        <p:nvSpPr>
          <p:cNvPr id="5" name="Slide Number Placeholder 4">
            <a:extLst>
              <a:ext uri="{FF2B5EF4-FFF2-40B4-BE49-F238E27FC236}">
                <a16:creationId xmlns:a16="http://schemas.microsoft.com/office/drawing/2014/main" id="{A16D452F-5433-2C57-8007-1F3887C91CD8}"/>
              </a:ext>
            </a:extLst>
          </p:cNvPr>
          <p:cNvSpPr>
            <a:spLocks noGrp="1"/>
          </p:cNvSpPr>
          <p:nvPr>
            <p:ph type="sldNum" sz="quarter" idx="12"/>
          </p:nvPr>
        </p:nvSpPr>
        <p:spPr/>
        <p:txBody>
          <a:bodyPr/>
          <a:lstStyle/>
          <a:p>
            <a:fld id="{4F4DF25E-2DB6-1E46-8842-3F485C9980AC}" type="slidenum">
              <a:rPr lang="en-GB" smtClean="0"/>
              <a:t>13</a:t>
            </a:fld>
            <a:endParaRPr lang="en-GB"/>
          </a:p>
        </p:txBody>
      </p:sp>
      <p:pic>
        <p:nvPicPr>
          <p:cNvPr id="6" name="Picture 5" descr="A close-up of a computer&#10;&#10;Description automatically generated">
            <a:extLst>
              <a:ext uri="{FF2B5EF4-FFF2-40B4-BE49-F238E27FC236}">
                <a16:creationId xmlns:a16="http://schemas.microsoft.com/office/drawing/2014/main" id="{9843A300-5429-47E2-3EA2-CACEF4A4C7C5}"/>
              </a:ext>
            </a:extLst>
          </p:cNvPr>
          <p:cNvPicPr>
            <a:picLocks noChangeAspect="1"/>
          </p:cNvPicPr>
          <p:nvPr/>
        </p:nvPicPr>
        <p:blipFill rotWithShape="1">
          <a:blip r:embed="rId2"/>
          <a:srcRect l="20147" t="5324" r="20796" b="39245"/>
          <a:stretch/>
        </p:blipFill>
        <p:spPr>
          <a:xfrm>
            <a:off x="2223323" y="986576"/>
            <a:ext cx="4697354" cy="3315543"/>
          </a:xfrm>
          <a:prstGeom prst="rect">
            <a:avLst/>
          </a:prstGeom>
        </p:spPr>
      </p:pic>
      <p:sp>
        <p:nvSpPr>
          <p:cNvPr id="7" name="Rectangle 6">
            <a:extLst>
              <a:ext uri="{FF2B5EF4-FFF2-40B4-BE49-F238E27FC236}">
                <a16:creationId xmlns:a16="http://schemas.microsoft.com/office/drawing/2014/main" id="{C5FAF454-6078-60A7-63E0-1187AFBF066A}"/>
              </a:ext>
            </a:extLst>
          </p:cNvPr>
          <p:cNvSpPr/>
          <p:nvPr/>
        </p:nvSpPr>
        <p:spPr>
          <a:xfrm>
            <a:off x="5259887" y="1069625"/>
            <a:ext cx="398394" cy="2605696"/>
          </a:xfrm>
          <a:prstGeom prst="rect">
            <a:avLst/>
          </a:pr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00B0F0"/>
              </a:solidFill>
            </a:endParaRPr>
          </a:p>
        </p:txBody>
      </p:sp>
      <p:sp>
        <p:nvSpPr>
          <p:cNvPr id="8" name="Rectangle 7">
            <a:extLst>
              <a:ext uri="{FF2B5EF4-FFF2-40B4-BE49-F238E27FC236}">
                <a16:creationId xmlns:a16="http://schemas.microsoft.com/office/drawing/2014/main" id="{03A1454A-BC8A-E4BA-D63F-3EBD3B152273}"/>
              </a:ext>
            </a:extLst>
          </p:cNvPr>
          <p:cNvSpPr/>
          <p:nvPr/>
        </p:nvSpPr>
        <p:spPr>
          <a:xfrm>
            <a:off x="5672927" y="1069625"/>
            <a:ext cx="227398" cy="2610728"/>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00B0F0"/>
              </a:solidFill>
            </a:endParaRPr>
          </a:p>
        </p:txBody>
      </p:sp>
      <p:sp>
        <p:nvSpPr>
          <p:cNvPr id="9" name="Rectangle 8">
            <a:extLst>
              <a:ext uri="{FF2B5EF4-FFF2-40B4-BE49-F238E27FC236}">
                <a16:creationId xmlns:a16="http://schemas.microsoft.com/office/drawing/2014/main" id="{0FE4EF82-DBE0-EA48-3AFD-3BE58D69CE34}"/>
              </a:ext>
            </a:extLst>
          </p:cNvPr>
          <p:cNvSpPr/>
          <p:nvPr/>
        </p:nvSpPr>
        <p:spPr>
          <a:xfrm>
            <a:off x="2751547" y="1302941"/>
            <a:ext cx="227398" cy="2372380"/>
          </a:xfrm>
          <a:prstGeom prst="rect">
            <a:avLst/>
          </a:prstGeom>
          <a:noFill/>
          <a:ln w="31750">
            <a:solidFill>
              <a:srgbClr val="943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9437FF"/>
              </a:solidFill>
            </a:endParaRPr>
          </a:p>
        </p:txBody>
      </p:sp>
      <p:sp>
        <p:nvSpPr>
          <p:cNvPr id="10" name="TextBox 9">
            <a:extLst>
              <a:ext uri="{FF2B5EF4-FFF2-40B4-BE49-F238E27FC236}">
                <a16:creationId xmlns:a16="http://schemas.microsoft.com/office/drawing/2014/main" id="{B9777280-1B37-1189-F402-A46D2F7E7110}"/>
              </a:ext>
            </a:extLst>
          </p:cNvPr>
          <p:cNvSpPr txBox="1"/>
          <p:nvPr/>
        </p:nvSpPr>
        <p:spPr>
          <a:xfrm>
            <a:off x="4949652" y="692550"/>
            <a:ext cx="723275" cy="307777"/>
          </a:xfrm>
          <a:prstGeom prst="rect">
            <a:avLst/>
          </a:prstGeom>
          <a:noFill/>
        </p:spPr>
        <p:txBody>
          <a:bodyPr wrap="none" rtlCol="0">
            <a:spAutoFit/>
          </a:bodyPr>
          <a:lstStyle/>
          <a:p>
            <a:pPr algn="r"/>
            <a:r>
              <a:rPr lang="en-GB" sz="1400" b="1" dirty="0">
                <a:solidFill>
                  <a:srgbClr val="00B0F0"/>
                </a:solidFill>
              </a:rPr>
              <a:t>WR2RF</a:t>
            </a:r>
          </a:p>
        </p:txBody>
      </p:sp>
      <p:sp>
        <p:nvSpPr>
          <p:cNvPr id="11" name="TextBox 10">
            <a:extLst>
              <a:ext uri="{FF2B5EF4-FFF2-40B4-BE49-F238E27FC236}">
                <a16:creationId xmlns:a16="http://schemas.microsoft.com/office/drawing/2014/main" id="{0A491220-F389-39E3-23E0-2D79CA00FDC0}"/>
              </a:ext>
            </a:extLst>
          </p:cNvPr>
          <p:cNvSpPr txBox="1"/>
          <p:nvPr/>
        </p:nvSpPr>
        <p:spPr>
          <a:xfrm>
            <a:off x="5672927" y="261663"/>
            <a:ext cx="695960" cy="738664"/>
          </a:xfrm>
          <a:prstGeom prst="rect">
            <a:avLst/>
          </a:prstGeom>
          <a:noFill/>
        </p:spPr>
        <p:txBody>
          <a:bodyPr wrap="none" rtlCol="0">
            <a:spAutoFit/>
          </a:bodyPr>
          <a:lstStyle/>
          <a:p>
            <a:r>
              <a:rPr lang="en-GB" sz="1400" b="1" dirty="0">
                <a:solidFill>
                  <a:srgbClr val="00B050"/>
                </a:solidFill>
              </a:rPr>
              <a:t>VME</a:t>
            </a:r>
          </a:p>
          <a:p>
            <a:r>
              <a:rPr lang="en-GB" sz="1400" b="1" dirty="0">
                <a:solidFill>
                  <a:srgbClr val="00B050"/>
                </a:solidFill>
              </a:rPr>
              <a:t>Trigger</a:t>
            </a:r>
          </a:p>
          <a:p>
            <a:r>
              <a:rPr lang="en-GB" sz="1400" b="1" dirty="0">
                <a:solidFill>
                  <a:srgbClr val="00B050"/>
                </a:solidFill>
              </a:rPr>
              <a:t>Unit</a:t>
            </a:r>
          </a:p>
        </p:txBody>
      </p:sp>
      <p:sp>
        <p:nvSpPr>
          <p:cNvPr id="12" name="TextBox 11">
            <a:extLst>
              <a:ext uri="{FF2B5EF4-FFF2-40B4-BE49-F238E27FC236}">
                <a16:creationId xmlns:a16="http://schemas.microsoft.com/office/drawing/2014/main" id="{6DD44635-8735-EFC9-ADD5-F645F1D451C3}"/>
              </a:ext>
            </a:extLst>
          </p:cNvPr>
          <p:cNvSpPr txBox="1"/>
          <p:nvPr/>
        </p:nvSpPr>
        <p:spPr>
          <a:xfrm>
            <a:off x="1369743" y="2003141"/>
            <a:ext cx="832343" cy="738664"/>
          </a:xfrm>
          <a:prstGeom prst="rect">
            <a:avLst/>
          </a:prstGeom>
          <a:noFill/>
        </p:spPr>
        <p:txBody>
          <a:bodyPr wrap="none" rtlCol="0">
            <a:spAutoFit/>
          </a:bodyPr>
          <a:lstStyle/>
          <a:p>
            <a:pPr algn="r"/>
            <a:r>
              <a:rPr lang="en-GB" sz="1400" b="1" dirty="0">
                <a:solidFill>
                  <a:schemeClr val="bg1">
                    <a:lumMod val="65000"/>
                  </a:schemeClr>
                </a:solidFill>
              </a:rPr>
              <a:t>General</a:t>
            </a:r>
          </a:p>
          <a:p>
            <a:pPr algn="r"/>
            <a:r>
              <a:rPr lang="en-GB" sz="1400" b="1" dirty="0">
                <a:solidFill>
                  <a:schemeClr val="bg1">
                    <a:lumMod val="65000"/>
                  </a:schemeClr>
                </a:solidFill>
              </a:rPr>
              <a:t>Machine</a:t>
            </a:r>
          </a:p>
          <a:p>
            <a:pPr algn="r"/>
            <a:r>
              <a:rPr lang="en-GB" sz="1400" b="1" dirty="0">
                <a:solidFill>
                  <a:schemeClr val="bg1">
                    <a:lumMod val="65000"/>
                  </a:schemeClr>
                </a:solidFill>
              </a:rPr>
              <a:t>Timing</a:t>
            </a:r>
          </a:p>
        </p:txBody>
      </p:sp>
      <p:sp>
        <p:nvSpPr>
          <p:cNvPr id="13" name="TextBox 12">
            <a:extLst>
              <a:ext uri="{FF2B5EF4-FFF2-40B4-BE49-F238E27FC236}">
                <a16:creationId xmlns:a16="http://schemas.microsoft.com/office/drawing/2014/main" id="{44FF3C9C-32E0-160B-1B27-9E46D34BDC49}"/>
              </a:ext>
            </a:extLst>
          </p:cNvPr>
          <p:cNvSpPr txBox="1"/>
          <p:nvPr/>
        </p:nvSpPr>
        <p:spPr>
          <a:xfrm>
            <a:off x="2288678" y="261663"/>
            <a:ext cx="819969" cy="738664"/>
          </a:xfrm>
          <a:prstGeom prst="rect">
            <a:avLst/>
          </a:prstGeom>
          <a:noFill/>
        </p:spPr>
        <p:txBody>
          <a:bodyPr wrap="none" rtlCol="0">
            <a:spAutoFit/>
          </a:bodyPr>
          <a:lstStyle/>
          <a:p>
            <a:pPr algn="r"/>
            <a:r>
              <a:rPr lang="en-GB" sz="1400" b="1" dirty="0">
                <a:solidFill>
                  <a:srgbClr val="9437FF"/>
                </a:solidFill>
              </a:rPr>
              <a:t>Local</a:t>
            </a:r>
          </a:p>
          <a:p>
            <a:pPr algn="r"/>
            <a:r>
              <a:rPr lang="en-GB" sz="1400" b="1" dirty="0">
                <a:solidFill>
                  <a:srgbClr val="9437FF"/>
                </a:solidFill>
              </a:rPr>
              <a:t>Timing</a:t>
            </a:r>
          </a:p>
          <a:p>
            <a:pPr algn="r"/>
            <a:r>
              <a:rPr lang="en-GB" sz="1400" b="1" dirty="0">
                <a:solidFill>
                  <a:srgbClr val="9437FF"/>
                </a:solidFill>
              </a:rPr>
              <a:t>Receiver</a:t>
            </a:r>
          </a:p>
        </p:txBody>
      </p:sp>
    </p:spTree>
    <p:extLst>
      <p:ext uri="{BB962C8B-B14F-4D97-AF65-F5344CB8AC3E}">
        <p14:creationId xmlns:p14="http://schemas.microsoft.com/office/powerpoint/2010/main" val="28747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BA53-009C-274D-1142-56C99613CEB8}"/>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1FC77ED1-F3DA-AF0E-DC55-ACA90C207635}"/>
              </a:ext>
            </a:extLst>
          </p:cNvPr>
          <p:cNvSpPr>
            <a:spLocks noGrp="1"/>
          </p:cNvSpPr>
          <p:nvPr>
            <p:ph idx="1"/>
          </p:nvPr>
        </p:nvSpPr>
        <p:spPr>
          <a:xfrm>
            <a:off x="272226" y="1026083"/>
            <a:ext cx="8599548" cy="3068488"/>
          </a:xfrm>
        </p:spPr>
        <p:txBody>
          <a:bodyPr>
            <a:normAutofit fontScale="85000" lnSpcReduction="20000"/>
          </a:bodyPr>
          <a:lstStyle/>
          <a:p>
            <a:r>
              <a:rPr lang="en-GB" dirty="0"/>
              <a:t>several systems used at CERN SPS for longitudinal beam observations</a:t>
            </a:r>
          </a:p>
          <a:p>
            <a:pPr lvl="1"/>
            <a:r>
              <a:rPr lang="en-GB" dirty="0"/>
              <a:t>e.g. Mountain Range for visual checks </a:t>
            </a:r>
          </a:p>
          <a:p>
            <a:pPr lvl="1"/>
            <a:r>
              <a:rPr lang="en-GB" dirty="0"/>
              <a:t>e.g. Beam Quality Monitor for automated analysis of beam pattern, stability, … and inhibition of injection into LHC if parameters are out of spec</a:t>
            </a:r>
          </a:p>
          <a:p>
            <a:pPr lvl="1"/>
            <a:endParaRPr lang="en-GB" dirty="0"/>
          </a:p>
          <a:p>
            <a:r>
              <a:rPr lang="en-GB" dirty="0"/>
              <a:t>improvement in longitudinal beam observations thanks to WR2RF</a:t>
            </a:r>
          </a:p>
          <a:p>
            <a:pPr lvl="1"/>
            <a:r>
              <a:rPr lang="en-GB" dirty="0"/>
              <a:t>no observation slippage throughout acceleration ramp</a:t>
            </a:r>
          </a:p>
          <a:p>
            <a:pPr lvl="1"/>
            <a:r>
              <a:rPr lang="en-GB" dirty="0"/>
              <a:t>single bucket 1 reference for different beam types</a:t>
            </a:r>
          </a:p>
          <a:p>
            <a:pPr lvl="1"/>
            <a:r>
              <a:rPr lang="en-GB" dirty="0"/>
              <a:t>easier setting management</a:t>
            </a:r>
          </a:p>
          <a:p>
            <a:pPr lvl="1"/>
            <a:endParaRPr lang="en-GB" dirty="0"/>
          </a:p>
          <a:p>
            <a:r>
              <a:rPr lang="en-GB" dirty="0"/>
              <a:t>WR2RF settings management to be improved </a:t>
            </a:r>
          </a:p>
          <a:p>
            <a:pPr lvl="1"/>
            <a:r>
              <a:rPr lang="en-GB" dirty="0"/>
              <a:t>ideally, user to input delay and azimuth</a:t>
            </a:r>
          </a:p>
          <a:p>
            <a:pPr lvl="1"/>
            <a:r>
              <a:rPr lang="en-GB" dirty="0"/>
              <a:t>results in cumbersome commissioning at present</a:t>
            </a:r>
          </a:p>
        </p:txBody>
      </p:sp>
      <p:sp>
        <p:nvSpPr>
          <p:cNvPr id="5" name="Footer Placeholder 4">
            <a:extLst>
              <a:ext uri="{FF2B5EF4-FFF2-40B4-BE49-F238E27FC236}">
                <a16:creationId xmlns:a16="http://schemas.microsoft.com/office/drawing/2014/main" id="{8A1DF0F1-5662-431A-33A3-2F5C0A92DD60}"/>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C452605A-09BF-300C-3870-127C866AB300}"/>
              </a:ext>
            </a:extLst>
          </p:cNvPr>
          <p:cNvSpPr>
            <a:spLocks noGrp="1"/>
          </p:cNvSpPr>
          <p:nvPr>
            <p:ph type="sldNum" sz="quarter" idx="12"/>
          </p:nvPr>
        </p:nvSpPr>
        <p:spPr/>
        <p:txBody>
          <a:bodyPr/>
          <a:lstStyle/>
          <a:p>
            <a:fld id="{4F4DF25E-2DB6-1E46-8842-3F485C9980AC}" type="slidenum">
              <a:rPr lang="en-GB" smtClean="0"/>
              <a:t>14</a:t>
            </a:fld>
            <a:endParaRPr lang="en-GB"/>
          </a:p>
        </p:txBody>
      </p:sp>
    </p:spTree>
    <p:extLst>
      <p:ext uri="{BB962C8B-B14F-4D97-AF65-F5344CB8AC3E}">
        <p14:creationId xmlns:p14="http://schemas.microsoft.com/office/powerpoint/2010/main" val="37499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6D8B-DD74-7F57-97FA-8470FC4A0F75}"/>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FBBE7DDC-EF42-A813-6584-DF3DDEB38976}"/>
              </a:ext>
            </a:extLst>
          </p:cNvPr>
          <p:cNvSpPr>
            <a:spLocks noGrp="1"/>
          </p:cNvSpPr>
          <p:nvPr>
            <p:ph idx="1"/>
          </p:nvPr>
        </p:nvSpPr>
        <p:spPr/>
        <p:txBody>
          <a:bodyPr>
            <a:normAutofit fontScale="77500" lnSpcReduction="20000"/>
          </a:bodyPr>
          <a:lstStyle/>
          <a:p>
            <a:pPr marL="257175" indent="-257175">
              <a:buFont typeface="+mj-lt"/>
              <a:buAutoNum type="arabicPeriod"/>
            </a:pPr>
            <a:r>
              <a:rPr lang="en-GB" dirty="0"/>
              <a:t>I. </a:t>
            </a:r>
            <a:r>
              <a:rPr lang="en-GB" dirty="0" err="1"/>
              <a:t>Béjar</a:t>
            </a:r>
            <a:r>
              <a:rPr lang="en-GB" dirty="0"/>
              <a:t> Alonso, O. </a:t>
            </a:r>
            <a:r>
              <a:rPr lang="en-GB" dirty="0" err="1"/>
              <a:t>Bruning</a:t>
            </a:r>
            <a:r>
              <a:rPr lang="en-GB" dirty="0"/>
              <a:t>, P. </a:t>
            </a:r>
            <a:r>
              <a:rPr lang="en-GB" dirty="0" err="1"/>
              <a:t>Fessia</a:t>
            </a:r>
            <a:r>
              <a:rPr lang="en-GB" dirty="0"/>
              <a:t>, M. Lamont, L. Rossi, L. Tavian, M. </a:t>
            </a:r>
            <a:r>
              <a:rPr lang="en-GB" dirty="0" err="1"/>
              <a:t>Zerlauth</a:t>
            </a:r>
            <a:r>
              <a:rPr lang="en-GB" dirty="0"/>
              <a:t>, "</a:t>
            </a:r>
            <a:r>
              <a:rPr lang="en-GB" b="1" dirty="0"/>
              <a:t>High-Luminosity Large Hadron Collider (HL-LHC): Technical design report</a:t>
            </a:r>
            <a:r>
              <a:rPr lang="en-GB" dirty="0"/>
              <a:t>", CERN, Geneva, Switzerland, 2020. </a:t>
            </a:r>
          </a:p>
          <a:p>
            <a:pPr marL="257175" indent="-257175">
              <a:buFont typeface="+mj-lt"/>
              <a:buAutoNum type="arabicPeriod"/>
            </a:pPr>
            <a:r>
              <a:rPr lang="en-GB" dirty="0"/>
              <a:t>J. </a:t>
            </a:r>
            <a:r>
              <a:rPr lang="en-GB" dirty="0" err="1"/>
              <a:t>Coupard</a:t>
            </a:r>
            <a:r>
              <a:rPr lang="en-GB" dirty="0"/>
              <a:t> et al., "</a:t>
            </a:r>
            <a:r>
              <a:rPr lang="en-GB" b="1" dirty="0"/>
              <a:t>LIU Technical Design Report- Volume I: Protons</a:t>
            </a:r>
            <a:r>
              <a:rPr lang="en-GB" dirty="0"/>
              <a:t>", CERN, Geneva, Switzerland, Rep. CERN- ACC2014-0337, Dec. 2014. </a:t>
            </a:r>
          </a:p>
          <a:p>
            <a:pPr marL="257175" indent="-257175">
              <a:buFont typeface="+mj-lt"/>
              <a:buAutoNum type="arabicPeriod"/>
            </a:pPr>
            <a:r>
              <a:rPr lang="en-GB" dirty="0"/>
              <a:t>E. </a:t>
            </a:r>
            <a:r>
              <a:rPr lang="en-GB" dirty="0" err="1"/>
              <a:t>Shaposhnikova</a:t>
            </a:r>
            <a:r>
              <a:rPr lang="en-GB" dirty="0"/>
              <a:t>, E. </a:t>
            </a:r>
            <a:r>
              <a:rPr lang="en-GB" dirty="0" err="1"/>
              <a:t>Ciapala</a:t>
            </a:r>
            <a:r>
              <a:rPr lang="en-GB" dirty="0"/>
              <a:t>, E. Montesinos, "</a:t>
            </a:r>
            <a:r>
              <a:rPr lang="en-GB" b="1" dirty="0"/>
              <a:t>Upgrade of the 200 MHz RF system in the CERN SPS</a:t>
            </a:r>
            <a:r>
              <a:rPr lang="en-GB" dirty="0"/>
              <a:t>", in Proc. 2nd Int. Particle Accelerator Conf. (IPAC’11) IPAC11, San Sebastian, Spain, Sept. 2011, MOPC058. </a:t>
            </a:r>
          </a:p>
          <a:p>
            <a:pPr marL="257175" indent="-257175">
              <a:buFont typeface="+mj-lt"/>
              <a:buAutoNum type="arabicPeriod"/>
            </a:pPr>
            <a:r>
              <a:rPr lang="en-GB" dirty="0"/>
              <a:t>D. </a:t>
            </a:r>
            <a:r>
              <a:rPr lang="en-GB" dirty="0" err="1"/>
              <a:t>Boussard</a:t>
            </a:r>
            <a:r>
              <a:rPr lang="en-GB" dirty="0"/>
              <a:t>, T. </a:t>
            </a:r>
            <a:r>
              <a:rPr lang="en-GB" dirty="0" err="1"/>
              <a:t>Bohl</a:t>
            </a:r>
            <a:r>
              <a:rPr lang="en-GB" dirty="0"/>
              <a:t>, T. </a:t>
            </a:r>
            <a:r>
              <a:rPr lang="en-GB" dirty="0" err="1"/>
              <a:t>Linnecar</a:t>
            </a:r>
            <a:r>
              <a:rPr lang="en-GB" dirty="0"/>
              <a:t>, U. </a:t>
            </a:r>
            <a:r>
              <a:rPr lang="en-GB" dirty="0" err="1"/>
              <a:t>Wehrle</a:t>
            </a:r>
            <a:r>
              <a:rPr lang="en-GB" dirty="0"/>
              <a:t>, “</a:t>
            </a:r>
            <a:r>
              <a:rPr lang="en-GB" b="1" dirty="0"/>
              <a:t>Non integer harmonic number acceleration of lead ions in the CERN SPS</a:t>
            </a:r>
            <a:r>
              <a:rPr lang="en-GB" dirty="0"/>
              <a:t>”, 16th Biennial Particle Accelerator Conference and International Conference on High-Energy Accelerators, Dallas, TX, USA, 1 - 5 May 1995, pp.1506-1508.</a:t>
            </a:r>
          </a:p>
          <a:p>
            <a:pPr marL="257175" indent="-257175">
              <a:buFont typeface="+mj-lt"/>
              <a:buAutoNum type="arabicPeriod"/>
            </a:pPr>
            <a:r>
              <a:rPr lang="en-GB" dirty="0"/>
              <a:t>information on </a:t>
            </a:r>
            <a:r>
              <a:rPr lang="en-GB" b="1" dirty="0"/>
              <a:t>WR2RF</a:t>
            </a:r>
            <a:r>
              <a:rPr lang="en-GB" dirty="0"/>
              <a:t>: https://</a:t>
            </a:r>
            <a:r>
              <a:rPr lang="en-GB" dirty="0" err="1"/>
              <a:t>www.white-rabbit.tech</a:t>
            </a:r>
            <a:r>
              <a:rPr lang="en-GB" dirty="0"/>
              <a:t>/rf-over-</a:t>
            </a:r>
            <a:r>
              <a:rPr lang="en-GB" dirty="0" err="1"/>
              <a:t>wr</a:t>
            </a:r>
            <a:r>
              <a:rPr lang="en-GB" dirty="0"/>
              <a:t>-cern/</a:t>
            </a:r>
          </a:p>
          <a:p>
            <a:pPr marL="257175" indent="-257175">
              <a:buFont typeface="+mj-lt"/>
              <a:buAutoNum type="arabicPeriod"/>
            </a:pPr>
            <a:r>
              <a:rPr lang="en-GB" dirty="0"/>
              <a:t>Tomasz </a:t>
            </a:r>
            <a:r>
              <a:rPr lang="en-GB" dirty="0" err="1"/>
              <a:t>Włostowski</a:t>
            </a:r>
            <a:r>
              <a:rPr lang="en-GB" dirty="0"/>
              <a:t> et </a:t>
            </a:r>
            <a:r>
              <a:rPr lang="en-GB" dirty="0" err="1"/>
              <a:t>al.,“TRIGGER</a:t>
            </a:r>
            <a:r>
              <a:rPr lang="en-GB" dirty="0"/>
              <a:t> AND RF DISTRIBUTION USING WHITE RABBIT”, ICALEPCS201.</a:t>
            </a:r>
          </a:p>
          <a:p>
            <a:pPr marL="257175" indent="-257175">
              <a:buFont typeface="+mj-lt"/>
              <a:buAutoNum type="arabicPeriod"/>
            </a:pPr>
            <a:endParaRPr lang="en-GB" dirty="0"/>
          </a:p>
          <a:p>
            <a:pPr marL="257175" indent="-257175">
              <a:buFont typeface="+mj-lt"/>
              <a:buAutoNum type="arabicPeriod"/>
            </a:pPr>
            <a:endParaRPr lang="en-GB" dirty="0"/>
          </a:p>
        </p:txBody>
      </p:sp>
      <p:sp>
        <p:nvSpPr>
          <p:cNvPr id="5" name="Footer Placeholder 4">
            <a:extLst>
              <a:ext uri="{FF2B5EF4-FFF2-40B4-BE49-F238E27FC236}">
                <a16:creationId xmlns:a16="http://schemas.microsoft.com/office/drawing/2014/main" id="{E78D25F4-1D76-F806-0F5C-E0E06904D248}"/>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1A7A2BFD-CE7F-A1AE-EE82-F9DEE33D644D}"/>
              </a:ext>
            </a:extLst>
          </p:cNvPr>
          <p:cNvSpPr>
            <a:spLocks noGrp="1"/>
          </p:cNvSpPr>
          <p:nvPr>
            <p:ph type="sldNum" sz="quarter" idx="12"/>
          </p:nvPr>
        </p:nvSpPr>
        <p:spPr/>
        <p:txBody>
          <a:bodyPr/>
          <a:lstStyle/>
          <a:p>
            <a:fld id="{4F4DF25E-2DB6-1E46-8842-3F485C9980AC}" type="slidenum">
              <a:rPr lang="en-GB" smtClean="0"/>
              <a:t>15</a:t>
            </a:fld>
            <a:endParaRPr lang="en-GB"/>
          </a:p>
        </p:txBody>
      </p:sp>
    </p:spTree>
    <p:extLst>
      <p:ext uri="{BB962C8B-B14F-4D97-AF65-F5344CB8AC3E}">
        <p14:creationId xmlns:p14="http://schemas.microsoft.com/office/powerpoint/2010/main" val="752672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2D3A90-F489-A2BE-74B8-BC0238E1F650}"/>
              </a:ext>
            </a:extLst>
          </p:cNvPr>
          <p:cNvSpPr>
            <a:spLocks noGrp="1"/>
          </p:cNvSpPr>
          <p:nvPr>
            <p:ph type="title"/>
          </p:nvPr>
        </p:nvSpPr>
        <p:spPr/>
        <p:txBody>
          <a:bodyPr/>
          <a:lstStyle/>
          <a:p>
            <a:r>
              <a:rPr lang="en-GB" dirty="0"/>
              <a:t>spares</a:t>
            </a:r>
          </a:p>
        </p:txBody>
      </p:sp>
      <p:sp>
        <p:nvSpPr>
          <p:cNvPr id="8" name="Text Placeholder 7">
            <a:extLst>
              <a:ext uri="{FF2B5EF4-FFF2-40B4-BE49-F238E27FC236}">
                <a16:creationId xmlns:a16="http://schemas.microsoft.com/office/drawing/2014/main" id="{D50D5CA0-8F45-5452-1760-561F1287FC7E}"/>
              </a:ext>
            </a:extLst>
          </p:cNvPr>
          <p:cNvSpPr>
            <a:spLocks noGrp="1"/>
          </p:cNvSpPr>
          <p:nvPr>
            <p:ph type="body" idx="1"/>
          </p:nvPr>
        </p:nvSpPr>
        <p:spPr/>
        <p:txBody>
          <a:bodyPr/>
          <a:lstStyle/>
          <a:p>
            <a:endParaRPr lang="en-GB"/>
          </a:p>
        </p:txBody>
      </p:sp>
      <p:sp>
        <p:nvSpPr>
          <p:cNvPr id="5" name="Footer Placeholder 4">
            <a:extLst>
              <a:ext uri="{FF2B5EF4-FFF2-40B4-BE49-F238E27FC236}">
                <a16:creationId xmlns:a16="http://schemas.microsoft.com/office/drawing/2014/main" id="{B063904A-7F4B-16C0-ADA8-8880E3680D77}"/>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E63D988C-31FE-EF16-CCB6-71D13D49F3FB}"/>
              </a:ext>
            </a:extLst>
          </p:cNvPr>
          <p:cNvSpPr>
            <a:spLocks noGrp="1"/>
          </p:cNvSpPr>
          <p:nvPr>
            <p:ph type="sldNum" sz="quarter" idx="12"/>
          </p:nvPr>
        </p:nvSpPr>
        <p:spPr/>
        <p:txBody>
          <a:bodyPr/>
          <a:lstStyle/>
          <a:p>
            <a:fld id="{4F4DF25E-2DB6-1E46-8842-3F485C9980AC}" type="slidenum">
              <a:rPr lang="en-GB" smtClean="0"/>
              <a:t>16</a:t>
            </a:fld>
            <a:endParaRPr lang="en-GB"/>
          </a:p>
        </p:txBody>
      </p:sp>
    </p:spTree>
    <p:extLst>
      <p:ext uri="{BB962C8B-B14F-4D97-AF65-F5344CB8AC3E}">
        <p14:creationId xmlns:p14="http://schemas.microsoft.com/office/powerpoint/2010/main" val="352572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735F-CCC9-C644-9D61-307882081166}"/>
              </a:ext>
            </a:extLst>
          </p:cNvPr>
          <p:cNvSpPr>
            <a:spLocks noGrp="1"/>
          </p:cNvSpPr>
          <p:nvPr>
            <p:ph type="title"/>
          </p:nvPr>
        </p:nvSpPr>
        <p:spPr/>
        <p:txBody>
          <a:bodyPr/>
          <a:lstStyle/>
          <a:p>
            <a:r>
              <a:rPr lang="en-US" dirty="0"/>
              <a:t>more on ion operation</a:t>
            </a:r>
          </a:p>
        </p:txBody>
      </p:sp>
      <p:sp>
        <p:nvSpPr>
          <p:cNvPr id="3" name="Content Placeholder 2">
            <a:extLst>
              <a:ext uri="{FF2B5EF4-FFF2-40B4-BE49-F238E27FC236}">
                <a16:creationId xmlns:a16="http://schemas.microsoft.com/office/drawing/2014/main" id="{8F926C2D-33CE-8E48-8883-807023C79E86}"/>
              </a:ext>
            </a:extLst>
          </p:cNvPr>
          <p:cNvSpPr>
            <a:spLocks noGrp="1"/>
          </p:cNvSpPr>
          <p:nvPr>
            <p:ph idx="1"/>
          </p:nvPr>
        </p:nvSpPr>
        <p:spPr>
          <a:xfrm>
            <a:off x="272226" y="1026082"/>
            <a:ext cx="4783578" cy="2699251"/>
          </a:xfrm>
        </p:spPr>
        <p:txBody>
          <a:bodyPr>
            <a:normAutofit lnSpcReduction="10000"/>
          </a:bodyPr>
          <a:lstStyle/>
          <a:p>
            <a:pPr marL="457200" indent="-457200">
              <a:buFont typeface="+mj-lt"/>
              <a:buAutoNum type="arabicPeriod"/>
            </a:pPr>
            <a:r>
              <a:rPr lang="en-US" dirty="0"/>
              <a:t>injection: h = 4653 (AM and FSK)</a:t>
            </a:r>
          </a:p>
          <a:p>
            <a:pPr marL="457200" indent="-457200">
              <a:buFont typeface="+mj-lt"/>
              <a:buAutoNum type="arabicPeriod"/>
            </a:pPr>
            <a:r>
              <a:rPr lang="en-US" dirty="0"/>
              <a:t>after </a:t>
            </a:r>
            <a:r>
              <a:rPr lang="en-US" dirty="0" err="1"/>
              <a:t>inj</a:t>
            </a:r>
            <a:r>
              <a:rPr lang="en-US" dirty="0"/>
              <a:t>, before ramp: </a:t>
            </a:r>
            <a:r>
              <a:rPr lang="en-US" dirty="0" err="1"/>
              <a:t>f</a:t>
            </a:r>
            <a:r>
              <a:rPr lang="en-US" baseline="-25000" dirty="0" err="1"/>
              <a:t>RF</a:t>
            </a:r>
            <a:r>
              <a:rPr lang="en-US" dirty="0"/>
              <a:t> to </a:t>
            </a:r>
            <a:r>
              <a:rPr lang="en-US" dirty="0" err="1"/>
              <a:t>f</a:t>
            </a:r>
            <a:r>
              <a:rPr lang="en-US" baseline="-25000" dirty="0" err="1"/>
              <a:t>RF,cen</a:t>
            </a:r>
            <a:r>
              <a:rPr lang="en-US" dirty="0"/>
              <a:t> </a:t>
            </a:r>
          </a:p>
          <a:p>
            <a:pPr lvl="1"/>
            <a:r>
              <a:rPr lang="en-US" dirty="0" err="1"/>
              <a:t>f</a:t>
            </a:r>
            <a:r>
              <a:rPr lang="en-US" baseline="-25000" dirty="0" err="1"/>
              <a:t>rev</a:t>
            </a:r>
            <a:r>
              <a:rPr lang="en-US" dirty="0"/>
              <a:t> constant, h varies, </a:t>
            </a:r>
            <a:r>
              <a:rPr lang="en-US" dirty="0" err="1"/>
              <a:t>f</a:t>
            </a:r>
            <a:r>
              <a:rPr lang="en-US" baseline="-25000" dirty="0" err="1"/>
              <a:t>RF</a:t>
            </a:r>
            <a:r>
              <a:rPr lang="en-US" dirty="0"/>
              <a:t> varies </a:t>
            </a:r>
          </a:p>
          <a:p>
            <a:pPr marL="457200" indent="-457200">
              <a:buFont typeface="+mj-lt"/>
              <a:buAutoNum type="arabicPeriod"/>
            </a:pPr>
            <a:r>
              <a:rPr lang="en-US" dirty="0"/>
              <a:t>during energy ramp: </a:t>
            </a:r>
            <a:r>
              <a:rPr lang="en-US" dirty="0" err="1"/>
              <a:t>f</a:t>
            </a:r>
            <a:r>
              <a:rPr lang="en-US" baseline="-25000" dirty="0" err="1"/>
              <a:t>RF</a:t>
            </a:r>
            <a:r>
              <a:rPr lang="en-US" dirty="0"/>
              <a:t> = </a:t>
            </a:r>
            <a:r>
              <a:rPr lang="en-US" dirty="0" err="1"/>
              <a:t>f</a:t>
            </a:r>
            <a:r>
              <a:rPr lang="en-US" baseline="-25000" dirty="0" err="1"/>
              <a:t>RF,cen</a:t>
            </a:r>
            <a:r>
              <a:rPr lang="en-US" dirty="0"/>
              <a:t> </a:t>
            </a:r>
          </a:p>
          <a:p>
            <a:pPr lvl="1"/>
            <a:r>
              <a:rPr lang="en-US" dirty="0" err="1"/>
              <a:t>f</a:t>
            </a:r>
            <a:r>
              <a:rPr lang="en-US" baseline="-25000" dirty="0" err="1"/>
              <a:t>rev</a:t>
            </a:r>
            <a:r>
              <a:rPr lang="en-US" dirty="0"/>
              <a:t> varies, h varies, </a:t>
            </a:r>
            <a:r>
              <a:rPr lang="en-US" dirty="0" err="1"/>
              <a:t>f</a:t>
            </a:r>
            <a:r>
              <a:rPr lang="en-US" baseline="-25000" dirty="0" err="1"/>
              <a:t>RF</a:t>
            </a:r>
            <a:r>
              <a:rPr lang="en-US" dirty="0"/>
              <a:t> constant </a:t>
            </a:r>
          </a:p>
          <a:p>
            <a:pPr marL="457200" indent="-457200">
              <a:buFont typeface="+mj-lt"/>
              <a:buAutoNum type="arabicPeriod"/>
            </a:pPr>
            <a:r>
              <a:rPr lang="en-US" dirty="0"/>
              <a:t>stop FFA when </a:t>
            </a:r>
            <a:r>
              <a:rPr lang="en-US" dirty="0" err="1"/>
              <a:t>f</a:t>
            </a:r>
            <a:r>
              <a:rPr lang="en-US" baseline="-25000" dirty="0" err="1"/>
              <a:t>rev,Pb</a:t>
            </a:r>
            <a:r>
              <a:rPr lang="en-US" dirty="0"/>
              <a:t> 4620 = </a:t>
            </a:r>
            <a:r>
              <a:rPr lang="en-US" dirty="0" err="1"/>
              <a:t>f</a:t>
            </a:r>
            <a:r>
              <a:rPr lang="en-US" baseline="-25000" dirty="0" err="1"/>
              <a:t>RF,cen</a:t>
            </a:r>
            <a:r>
              <a:rPr lang="en-US" dirty="0"/>
              <a:t> </a:t>
            </a:r>
          </a:p>
          <a:p>
            <a:pPr lvl="1"/>
            <a:r>
              <a:rPr lang="en-US" dirty="0"/>
              <a:t>continue with standard: </a:t>
            </a:r>
            <a:r>
              <a:rPr lang="en-US" dirty="0" err="1"/>
              <a:t>f</a:t>
            </a:r>
            <a:r>
              <a:rPr lang="en-US" baseline="-25000" dirty="0" err="1"/>
              <a:t>RF</a:t>
            </a:r>
            <a:r>
              <a:rPr lang="en-US" dirty="0"/>
              <a:t> = 4620 </a:t>
            </a:r>
            <a:r>
              <a:rPr lang="en-US" dirty="0" err="1"/>
              <a:t>f</a:t>
            </a:r>
            <a:r>
              <a:rPr lang="en-US" baseline="-25000" dirty="0" err="1"/>
              <a:t>rev</a:t>
            </a:r>
            <a:r>
              <a:rPr lang="en-US" dirty="0"/>
              <a:t> </a:t>
            </a:r>
          </a:p>
          <a:p>
            <a:pPr lvl="1"/>
            <a:r>
              <a:rPr lang="en-US" dirty="0"/>
              <a:t>stop FSK</a:t>
            </a:r>
          </a:p>
        </p:txBody>
      </p:sp>
      <p:grpSp>
        <p:nvGrpSpPr>
          <p:cNvPr id="15" name="Group 14">
            <a:extLst>
              <a:ext uri="{FF2B5EF4-FFF2-40B4-BE49-F238E27FC236}">
                <a16:creationId xmlns:a16="http://schemas.microsoft.com/office/drawing/2014/main" id="{C96F473A-6877-565F-A1AE-AAF405D7D59E}"/>
              </a:ext>
            </a:extLst>
          </p:cNvPr>
          <p:cNvGrpSpPr/>
          <p:nvPr/>
        </p:nvGrpSpPr>
        <p:grpSpPr>
          <a:xfrm>
            <a:off x="4918692" y="102627"/>
            <a:ext cx="3809742" cy="4331408"/>
            <a:chOff x="4918692" y="102627"/>
            <a:chExt cx="3809742" cy="4331408"/>
          </a:xfrm>
        </p:grpSpPr>
        <p:pic>
          <p:nvPicPr>
            <p:cNvPr id="5" name="Picture 4" descr="A group of graphs with numbers&#10;&#10;Description automatically generated">
              <a:extLst>
                <a:ext uri="{FF2B5EF4-FFF2-40B4-BE49-F238E27FC236}">
                  <a16:creationId xmlns:a16="http://schemas.microsoft.com/office/drawing/2014/main" id="{C38F37BD-56B8-1E52-1325-72F42EE24574}"/>
                </a:ext>
              </a:extLst>
            </p:cNvPr>
            <p:cNvPicPr>
              <a:picLocks noChangeAspect="1"/>
            </p:cNvPicPr>
            <p:nvPr/>
          </p:nvPicPr>
          <p:blipFill>
            <a:blip r:embed="rId3"/>
            <a:stretch>
              <a:fillRect/>
            </a:stretch>
          </p:blipFill>
          <p:spPr>
            <a:xfrm>
              <a:off x="4918692" y="102627"/>
              <a:ext cx="3809742" cy="4331408"/>
            </a:xfrm>
            <a:prstGeom prst="rect">
              <a:avLst/>
            </a:prstGeom>
          </p:spPr>
        </p:pic>
        <p:sp>
          <p:nvSpPr>
            <p:cNvPr id="27" name="TextBox 26">
              <a:extLst>
                <a:ext uri="{FF2B5EF4-FFF2-40B4-BE49-F238E27FC236}">
                  <a16:creationId xmlns:a16="http://schemas.microsoft.com/office/drawing/2014/main" id="{888655E0-1000-2AE0-D6DB-C82B1ABAFFDD}"/>
                </a:ext>
              </a:extLst>
            </p:cNvPr>
            <p:cNvSpPr txBox="1"/>
            <p:nvPr/>
          </p:nvSpPr>
          <p:spPr>
            <a:xfrm>
              <a:off x="5735463" y="174171"/>
              <a:ext cx="324128" cy="307777"/>
            </a:xfrm>
            <a:prstGeom prst="rect">
              <a:avLst/>
            </a:prstGeom>
            <a:noFill/>
          </p:spPr>
          <p:txBody>
            <a:bodyPr wrap="none" rtlCol="0">
              <a:spAutoFit/>
            </a:bodyPr>
            <a:lstStyle/>
            <a:p>
              <a:pPr algn="ctr"/>
              <a:r>
                <a:rPr lang="en-GB" sz="1400" b="1" dirty="0"/>
                <a:t>1.</a:t>
              </a:r>
            </a:p>
          </p:txBody>
        </p:sp>
        <p:sp>
          <p:nvSpPr>
            <p:cNvPr id="28" name="TextBox 27">
              <a:extLst>
                <a:ext uri="{FF2B5EF4-FFF2-40B4-BE49-F238E27FC236}">
                  <a16:creationId xmlns:a16="http://schemas.microsoft.com/office/drawing/2014/main" id="{D82CADA1-B0F6-9F75-3606-D67A99C51D75}"/>
                </a:ext>
              </a:extLst>
            </p:cNvPr>
            <p:cNvSpPr txBox="1"/>
            <p:nvPr/>
          </p:nvSpPr>
          <p:spPr>
            <a:xfrm>
              <a:off x="6324652" y="174171"/>
              <a:ext cx="324128" cy="307777"/>
            </a:xfrm>
            <a:prstGeom prst="rect">
              <a:avLst/>
            </a:prstGeom>
            <a:noFill/>
          </p:spPr>
          <p:txBody>
            <a:bodyPr wrap="none" rtlCol="0">
              <a:spAutoFit/>
            </a:bodyPr>
            <a:lstStyle/>
            <a:p>
              <a:pPr algn="ctr"/>
              <a:r>
                <a:rPr lang="en-GB" sz="1400" b="1" dirty="0"/>
                <a:t>2.</a:t>
              </a:r>
            </a:p>
          </p:txBody>
        </p:sp>
        <p:sp>
          <p:nvSpPr>
            <p:cNvPr id="29" name="TextBox 28">
              <a:extLst>
                <a:ext uri="{FF2B5EF4-FFF2-40B4-BE49-F238E27FC236}">
                  <a16:creationId xmlns:a16="http://schemas.microsoft.com/office/drawing/2014/main" id="{0F6A973E-E360-C51A-40DD-674D4A2DFED3}"/>
                </a:ext>
              </a:extLst>
            </p:cNvPr>
            <p:cNvSpPr txBox="1"/>
            <p:nvPr/>
          </p:nvSpPr>
          <p:spPr>
            <a:xfrm>
              <a:off x="6799372" y="174171"/>
              <a:ext cx="324128" cy="307777"/>
            </a:xfrm>
            <a:prstGeom prst="rect">
              <a:avLst/>
            </a:prstGeom>
            <a:noFill/>
          </p:spPr>
          <p:txBody>
            <a:bodyPr wrap="none" rtlCol="0">
              <a:spAutoFit/>
            </a:bodyPr>
            <a:lstStyle/>
            <a:p>
              <a:pPr algn="ctr"/>
              <a:r>
                <a:rPr lang="en-GB" sz="1400" b="1" dirty="0"/>
                <a:t>3.</a:t>
              </a:r>
            </a:p>
          </p:txBody>
        </p:sp>
        <p:sp>
          <p:nvSpPr>
            <p:cNvPr id="30" name="TextBox 29">
              <a:extLst>
                <a:ext uri="{FF2B5EF4-FFF2-40B4-BE49-F238E27FC236}">
                  <a16:creationId xmlns:a16="http://schemas.microsoft.com/office/drawing/2014/main" id="{F47FFBB5-2E0B-3DAB-D71C-3A38A33D2DD1}"/>
                </a:ext>
              </a:extLst>
            </p:cNvPr>
            <p:cNvSpPr txBox="1"/>
            <p:nvPr/>
          </p:nvSpPr>
          <p:spPr>
            <a:xfrm>
              <a:off x="7010451" y="174171"/>
              <a:ext cx="324128" cy="307777"/>
            </a:xfrm>
            <a:prstGeom prst="rect">
              <a:avLst/>
            </a:prstGeom>
            <a:noFill/>
          </p:spPr>
          <p:txBody>
            <a:bodyPr wrap="none" rtlCol="0">
              <a:spAutoFit/>
            </a:bodyPr>
            <a:lstStyle/>
            <a:p>
              <a:pPr algn="ctr"/>
              <a:r>
                <a:rPr lang="en-GB" sz="1400" b="1" dirty="0"/>
                <a:t>4.</a:t>
              </a:r>
            </a:p>
          </p:txBody>
        </p:sp>
        <p:cxnSp>
          <p:nvCxnSpPr>
            <p:cNvPr id="16" name="Straight Connector 15">
              <a:extLst>
                <a:ext uri="{FF2B5EF4-FFF2-40B4-BE49-F238E27FC236}">
                  <a16:creationId xmlns:a16="http://schemas.microsoft.com/office/drawing/2014/main" id="{5C979073-B355-6231-9E9E-9601F45A43AA}"/>
                </a:ext>
              </a:extLst>
            </p:cNvPr>
            <p:cNvCxnSpPr>
              <a:cxnSpLocks/>
            </p:cNvCxnSpPr>
            <p:nvPr/>
          </p:nvCxnSpPr>
          <p:spPr>
            <a:xfrm>
              <a:off x="6006108" y="174171"/>
              <a:ext cx="0" cy="3996466"/>
            </a:xfrm>
            <a:prstGeom prst="line">
              <a:avLst/>
            </a:prstGeom>
            <a:ln w="25400">
              <a:solidFill>
                <a:schemeClr val="bg1">
                  <a:lumMod val="65000"/>
                  <a:alpha val="50381"/>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380D69-C3C9-ADAE-900A-428D7D9CADDE}"/>
                </a:ext>
              </a:extLst>
            </p:cNvPr>
            <p:cNvCxnSpPr>
              <a:cxnSpLocks/>
            </p:cNvCxnSpPr>
            <p:nvPr/>
          </p:nvCxnSpPr>
          <p:spPr>
            <a:xfrm>
              <a:off x="6876058" y="174171"/>
              <a:ext cx="0" cy="3996466"/>
            </a:xfrm>
            <a:prstGeom prst="line">
              <a:avLst/>
            </a:prstGeom>
            <a:ln w="25400">
              <a:solidFill>
                <a:schemeClr val="bg1">
                  <a:lumMod val="65000"/>
                  <a:alpha val="50381"/>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9C9F2E-7F82-B4A0-BC69-660CA8DF9364}"/>
                </a:ext>
              </a:extLst>
            </p:cNvPr>
            <p:cNvCxnSpPr>
              <a:cxnSpLocks/>
            </p:cNvCxnSpPr>
            <p:nvPr/>
          </p:nvCxnSpPr>
          <p:spPr>
            <a:xfrm>
              <a:off x="7009106" y="164495"/>
              <a:ext cx="0" cy="4006142"/>
            </a:xfrm>
            <a:prstGeom prst="line">
              <a:avLst/>
            </a:prstGeom>
            <a:ln w="25400">
              <a:solidFill>
                <a:schemeClr val="bg1">
                  <a:lumMod val="65000"/>
                  <a:alpha val="50381"/>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2263C1B5-C1DF-7432-F8AD-DF7578EEE32D}"/>
              </a:ext>
            </a:extLst>
          </p:cNvPr>
          <p:cNvSpPr>
            <a:spLocks noGrp="1"/>
          </p:cNvSpPr>
          <p:nvPr>
            <p:ph type="ftr" sz="quarter" idx="11"/>
          </p:nvPr>
        </p:nvSpPr>
        <p:spPr/>
        <p:txBody>
          <a:bodyPr/>
          <a:lstStyle/>
          <a:p>
            <a:r>
              <a:rPr lang="en-GB"/>
              <a:t>giulia.papotti@cern.ch</a:t>
            </a:r>
          </a:p>
        </p:txBody>
      </p:sp>
      <p:sp>
        <p:nvSpPr>
          <p:cNvPr id="18" name="Slide Number Placeholder 17">
            <a:extLst>
              <a:ext uri="{FF2B5EF4-FFF2-40B4-BE49-F238E27FC236}">
                <a16:creationId xmlns:a16="http://schemas.microsoft.com/office/drawing/2014/main" id="{1827F33F-862F-5C91-926A-8E0FADB8C26B}"/>
              </a:ext>
            </a:extLst>
          </p:cNvPr>
          <p:cNvSpPr>
            <a:spLocks noGrp="1"/>
          </p:cNvSpPr>
          <p:nvPr>
            <p:ph type="sldNum" sz="quarter" idx="12"/>
          </p:nvPr>
        </p:nvSpPr>
        <p:spPr/>
        <p:txBody>
          <a:bodyPr/>
          <a:lstStyle/>
          <a:p>
            <a:fld id="{4F4DF25E-2DB6-1E46-8842-3F485C9980AC}" type="slidenum">
              <a:rPr lang="en-GB" smtClean="0"/>
              <a:t>17</a:t>
            </a:fld>
            <a:endParaRPr lang="en-GB"/>
          </a:p>
        </p:txBody>
      </p:sp>
    </p:spTree>
    <p:extLst>
      <p:ext uri="{BB962C8B-B14F-4D97-AF65-F5344CB8AC3E}">
        <p14:creationId xmlns:p14="http://schemas.microsoft.com/office/powerpoint/2010/main" val="117073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E2FE6D-5494-F68C-CEFE-9B1FD390C994}"/>
              </a:ext>
            </a:extLst>
          </p:cNvPr>
          <p:cNvSpPr>
            <a:spLocks noGrp="1"/>
          </p:cNvSpPr>
          <p:nvPr>
            <p:ph type="title"/>
          </p:nvPr>
        </p:nvSpPr>
        <p:spPr/>
        <p:txBody>
          <a:bodyPr/>
          <a:lstStyle/>
          <a:p>
            <a:r>
              <a:rPr lang="en-GB" dirty="0"/>
              <a:t>abstract</a:t>
            </a:r>
          </a:p>
        </p:txBody>
      </p:sp>
      <p:sp>
        <p:nvSpPr>
          <p:cNvPr id="8" name="Content Placeholder 7">
            <a:extLst>
              <a:ext uri="{FF2B5EF4-FFF2-40B4-BE49-F238E27FC236}">
                <a16:creationId xmlns:a16="http://schemas.microsoft.com/office/drawing/2014/main" id="{4AE685E9-9877-4A32-AB06-17AAEDA34A40}"/>
              </a:ext>
            </a:extLst>
          </p:cNvPr>
          <p:cNvSpPr>
            <a:spLocks noGrp="1"/>
          </p:cNvSpPr>
          <p:nvPr>
            <p:ph idx="1"/>
          </p:nvPr>
        </p:nvSpPr>
        <p:spPr/>
        <p:txBody>
          <a:bodyPr>
            <a:normAutofit fontScale="77500" lnSpcReduction="20000"/>
          </a:bodyPr>
          <a:lstStyle/>
          <a:p>
            <a:r>
              <a:rPr lang="en-GB" dirty="0"/>
              <a:t>High energy synchrotrons, like the Super-Proton Synchrotron (SPS) and the Large Hadron Collider (LHC) at CERN, require high-precision beam synchronous triggers for longitudinal measurements, e.g. to acquire bunch profiles from a wall current monitor pickup. </a:t>
            </a:r>
          </a:p>
          <a:p>
            <a:r>
              <a:rPr lang="en-GB" dirty="0"/>
              <a:t>The observation triggering scheme is based on the General Machine Timing (GMT) followed by dedicated trigger units counting the revolution and RF frequency clocks to allow synchronisation to the exact RF bucket. </a:t>
            </a:r>
          </a:p>
          <a:p>
            <a:r>
              <a:rPr lang="en-GB" dirty="0"/>
              <a:t>Combined with a programmable fine delay, accurate triggers can be placed at any azimuthal position with a resolution of about 20 ps. </a:t>
            </a:r>
          </a:p>
          <a:p>
            <a:r>
              <a:rPr lang="en-GB" dirty="0"/>
              <a:t>The SPS installation is described in detail, including its additional flexibility for measurements at injection, extraction and bunch rotation. </a:t>
            </a:r>
          </a:p>
          <a:p>
            <a:r>
              <a:rPr lang="en-GB" dirty="0"/>
              <a:t>The performance and limitations of such an implementation are analysed in terms of jitter with respect to the beam, delay variation due to cable lengths between the clock generation and acquisition with a sweeping revolution frequency. </a:t>
            </a:r>
          </a:p>
          <a:p>
            <a:r>
              <a:rPr lang="en-GB" dirty="0"/>
              <a:t>Such varying delays can be compensated with the White Rabbit (WR) technology, and highlights from the recent upgrade in the SPS are presented.</a:t>
            </a:r>
          </a:p>
        </p:txBody>
      </p:sp>
      <p:sp>
        <p:nvSpPr>
          <p:cNvPr id="5" name="Footer Placeholder 4">
            <a:extLst>
              <a:ext uri="{FF2B5EF4-FFF2-40B4-BE49-F238E27FC236}">
                <a16:creationId xmlns:a16="http://schemas.microsoft.com/office/drawing/2014/main" id="{F4A5401C-D69B-1480-FCD3-3E32B4328EA4}"/>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0DDF6FB9-113D-949B-D0D3-E41C597E7306}"/>
              </a:ext>
            </a:extLst>
          </p:cNvPr>
          <p:cNvSpPr>
            <a:spLocks noGrp="1"/>
          </p:cNvSpPr>
          <p:nvPr>
            <p:ph type="sldNum" sz="quarter" idx="12"/>
          </p:nvPr>
        </p:nvSpPr>
        <p:spPr/>
        <p:txBody>
          <a:bodyPr/>
          <a:lstStyle/>
          <a:p>
            <a:fld id="{4F4DF25E-2DB6-1E46-8842-3F485C9980AC}" type="slidenum">
              <a:rPr lang="en-GB" smtClean="0"/>
              <a:t>18</a:t>
            </a:fld>
            <a:endParaRPr lang="en-GB"/>
          </a:p>
        </p:txBody>
      </p:sp>
    </p:spTree>
    <p:extLst>
      <p:ext uri="{BB962C8B-B14F-4D97-AF65-F5344CB8AC3E}">
        <p14:creationId xmlns:p14="http://schemas.microsoft.com/office/powerpoint/2010/main" val="114246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4D55-A153-C0A0-7317-64A3EFFAEECF}"/>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BCC2B48D-5758-9BED-6A56-B8C3983D3BFD}"/>
              </a:ext>
            </a:extLst>
          </p:cNvPr>
          <p:cNvSpPr>
            <a:spLocks noGrp="1"/>
          </p:cNvSpPr>
          <p:nvPr>
            <p:ph idx="1"/>
          </p:nvPr>
        </p:nvSpPr>
        <p:spPr/>
        <p:txBody>
          <a:bodyPr/>
          <a:lstStyle/>
          <a:p>
            <a:r>
              <a:rPr lang="en-GB" dirty="0"/>
              <a:t>introduction on SPS, SPS RF</a:t>
            </a:r>
          </a:p>
          <a:p>
            <a:r>
              <a:rPr lang="en-GB" dirty="0"/>
              <a:t>SPS longitudinal beam observation systems</a:t>
            </a:r>
          </a:p>
          <a:p>
            <a:pPr lvl="1"/>
            <a:r>
              <a:rPr lang="en-GB" dirty="0"/>
              <a:t>in particular Mountain Range and Beam Quality Monitor</a:t>
            </a:r>
          </a:p>
          <a:p>
            <a:r>
              <a:rPr lang="en-GB" dirty="0"/>
              <a:t>standard triggering scheme</a:t>
            </a:r>
          </a:p>
          <a:p>
            <a:pPr lvl="1"/>
            <a:r>
              <a:rPr lang="en-GB" dirty="0"/>
              <a:t>including limitations, especially for ion operation</a:t>
            </a:r>
          </a:p>
          <a:p>
            <a:r>
              <a:rPr lang="en-GB" dirty="0"/>
              <a:t>triggering scheme with WR2RF</a:t>
            </a:r>
          </a:p>
        </p:txBody>
      </p:sp>
      <p:sp>
        <p:nvSpPr>
          <p:cNvPr id="4" name="Footer Placeholder 3">
            <a:extLst>
              <a:ext uri="{FF2B5EF4-FFF2-40B4-BE49-F238E27FC236}">
                <a16:creationId xmlns:a16="http://schemas.microsoft.com/office/drawing/2014/main" id="{C28F93F8-3020-335F-FF55-56D607417CCA}"/>
              </a:ext>
            </a:extLst>
          </p:cNvPr>
          <p:cNvSpPr>
            <a:spLocks noGrp="1"/>
          </p:cNvSpPr>
          <p:nvPr>
            <p:ph type="ftr" sz="quarter" idx="11"/>
          </p:nvPr>
        </p:nvSpPr>
        <p:spPr/>
        <p:txBody>
          <a:bodyPr/>
          <a:lstStyle/>
          <a:p>
            <a:r>
              <a:rPr lang="en-GB"/>
              <a:t>giulia.papotti@cern.ch</a:t>
            </a:r>
          </a:p>
        </p:txBody>
      </p:sp>
      <p:sp>
        <p:nvSpPr>
          <p:cNvPr id="5" name="Slide Number Placeholder 4">
            <a:extLst>
              <a:ext uri="{FF2B5EF4-FFF2-40B4-BE49-F238E27FC236}">
                <a16:creationId xmlns:a16="http://schemas.microsoft.com/office/drawing/2014/main" id="{14338B50-BBB9-05C3-A3F1-8B8B174F721B}"/>
              </a:ext>
            </a:extLst>
          </p:cNvPr>
          <p:cNvSpPr>
            <a:spLocks noGrp="1"/>
          </p:cNvSpPr>
          <p:nvPr>
            <p:ph type="sldNum" sz="quarter" idx="12"/>
          </p:nvPr>
        </p:nvSpPr>
        <p:spPr/>
        <p:txBody>
          <a:bodyPr/>
          <a:lstStyle/>
          <a:p>
            <a:fld id="{4F4DF25E-2DB6-1E46-8842-3F485C9980AC}" type="slidenum">
              <a:rPr lang="en-GB" smtClean="0"/>
              <a:t>2</a:t>
            </a:fld>
            <a:endParaRPr lang="en-GB"/>
          </a:p>
        </p:txBody>
      </p:sp>
    </p:spTree>
    <p:extLst>
      <p:ext uri="{BB962C8B-B14F-4D97-AF65-F5344CB8AC3E}">
        <p14:creationId xmlns:p14="http://schemas.microsoft.com/office/powerpoint/2010/main" val="180447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2190-7E3A-FB8A-2EA0-114677C323B9}"/>
              </a:ext>
            </a:extLst>
          </p:cNvPr>
          <p:cNvSpPr>
            <a:spLocks noGrp="1"/>
          </p:cNvSpPr>
          <p:nvPr>
            <p:ph type="title"/>
          </p:nvPr>
        </p:nvSpPr>
        <p:spPr/>
        <p:txBody>
          <a:bodyPr/>
          <a:lstStyle/>
          <a:p>
            <a:r>
              <a:rPr lang="en-GB" dirty="0"/>
              <a:t>introduction: the SPS</a:t>
            </a:r>
          </a:p>
        </p:txBody>
      </p:sp>
      <p:sp>
        <p:nvSpPr>
          <p:cNvPr id="3" name="Content Placeholder 2">
            <a:extLst>
              <a:ext uri="{FF2B5EF4-FFF2-40B4-BE49-F238E27FC236}">
                <a16:creationId xmlns:a16="http://schemas.microsoft.com/office/drawing/2014/main" id="{D27E1FB9-DC44-BED4-D5F7-C6E3924E7616}"/>
              </a:ext>
            </a:extLst>
          </p:cNvPr>
          <p:cNvSpPr>
            <a:spLocks noGrp="1"/>
          </p:cNvSpPr>
          <p:nvPr>
            <p:ph idx="1"/>
          </p:nvPr>
        </p:nvSpPr>
        <p:spPr>
          <a:xfrm>
            <a:off x="272226" y="1026081"/>
            <a:ext cx="8599548" cy="947685"/>
          </a:xfrm>
        </p:spPr>
        <p:txBody>
          <a:bodyPr>
            <a:normAutofit lnSpcReduction="10000"/>
          </a:bodyPr>
          <a:lstStyle/>
          <a:p>
            <a:r>
              <a:rPr lang="en-GB" dirty="0"/>
              <a:t>Super Proton Synchrotron (SPS): second largest CERN accelerator</a:t>
            </a:r>
          </a:p>
          <a:p>
            <a:pPr lvl="1"/>
            <a:r>
              <a:rPr lang="en-GB" dirty="0"/>
              <a:t>LHC injector, fixed target program in North Area, AWAKE, </a:t>
            </a:r>
            <a:r>
              <a:rPr lang="en-GB" dirty="0" err="1"/>
              <a:t>HiRadMat</a:t>
            </a:r>
            <a:endParaRPr lang="en-GB" dirty="0"/>
          </a:p>
          <a:p>
            <a:pPr lvl="1"/>
            <a:r>
              <a:rPr lang="en-GB" dirty="0"/>
              <a:t>different “users” served in the same minute</a:t>
            </a:r>
          </a:p>
        </p:txBody>
      </p:sp>
      <p:sp>
        <p:nvSpPr>
          <p:cNvPr id="5" name="Footer Placeholder 4">
            <a:extLst>
              <a:ext uri="{FF2B5EF4-FFF2-40B4-BE49-F238E27FC236}">
                <a16:creationId xmlns:a16="http://schemas.microsoft.com/office/drawing/2014/main" id="{969D4CF8-12DC-0044-30DA-DCACC5CB089D}"/>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A08E9B38-344C-ED2E-0B37-D20CF2E8947F}"/>
              </a:ext>
            </a:extLst>
          </p:cNvPr>
          <p:cNvSpPr>
            <a:spLocks noGrp="1"/>
          </p:cNvSpPr>
          <p:nvPr>
            <p:ph type="sldNum" sz="quarter" idx="12"/>
          </p:nvPr>
        </p:nvSpPr>
        <p:spPr/>
        <p:txBody>
          <a:bodyPr/>
          <a:lstStyle/>
          <a:p>
            <a:fld id="{4F4DF25E-2DB6-1E46-8842-3F485C9980AC}" type="slidenum">
              <a:rPr lang="en-GB" smtClean="0"/>
              <a:t>3</a:t>
            </a:fld>
            <a:endParaRPr lang="en-GB"/>
          </a:p>
        </p:txBody>
      </p:sp>
      <p:pic>
        <p:nvPicPr>
          <p:cNvPr id="10" name="Picture 2">
            <a:extLst>
              <a:ext uri="{FF2B5EF4-FFF2-40B4-BE49-F238E27FC236}">
                <a16:creationId xmlns:a16="http://schemas.microsoft.com/office/drawing/2014/main" id="{40166723-5EA3-13DD-4429-2536EA213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99" t="11303" r="5069" b="25383"/>
          <a:stretch/>
        </p:blipFill>
        <p:spPr bwMode="auto">
          <a:xfrm>
            <a:off x="938490" y="1861910"/>
            <a:ext cx="4180920" cy="2487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 shot of a graph&#10;&#10;Description automatically generated">
            <a:extLst>
              <a:ext uri="{FF2B5EF4-FFF2-40B4-BE49-F238E27FC236}">
                <a16:creationId xmlns:a16="http://schemas.microsoft.com/office/drawing/2014/main" id="{4E8A6719-E977-392E-E308-3CED122D19BF}"/>
              </a:ext>
            </a:extLst>
          </p:cNvPr>
          <p:cNvPicPr>
            <a:picLocks noChangeAspect="1"/>
          </p:cNvPicPr>
          <p:nvPr/>
        </p:nvPicPr>
        <p:blipFill>
          <a:blip r:embed="rId4"/>
          <a:stretch>
            <a:fillRect/>
          </a:stretch>
        </p:blipFill>
        <p:spPr>
          <a:xfrm>
            <a:off x="5653141" y="1861910"/>
            <a:ext cx="2896257" cy="2186655"/>
          </a:xfrm>
          <a:prstGeom prst="rect">
            <a:avLst/>
          </a:prstGeom>
        </p:spPr>
      </p:pic>
      <p:sp>
        <p:nvSpPr>
          <p:cNvPr id="8" name="TextBox 7">
            <a:extLst>
              <a:ext uri="{FF2B5EF4-FFF2-40B4-BE49-F238E27FC236}">
                <a16:creationId xmlns:a16="http://schemas.microsoft.com/office/drawing/2014/main" id="{3F69BD7C-4E06-773B-DB40-2A6CE8F4A28B}"/>
              </a:ext>
            </a:extLst>
          </p:cNvPr>
          <p:cNvSpPr txBox="1"/>
          <p:nvPr/>
        </p:nvSpPr>
        <p:spPr>
          <a:xfrm>
            <a:off x="6035069" y="4004305"/>
            <a:ext cx="2140651" cy="307777"/>
          </a:xfrm>
          <a:prstGeom prst="rect">
            <a:avLst/>
          </a:prstGeom>
          <a:noFill/>
        </p:spPr>
        <p:txBody>
          <a:bodyPr wrap="none" rtlCol="0">
            <a:spAutoFit/>
          </a:bodyPr>
          <a:lstStyle/>
          <a:p>
            <a:pPr algn="ctr"/>
            <a:r>
              <a:rPr lang="en-GB" sz="1400" b="1" dirty="0"/>
              <a:t>SPS status display (Page 1)</a:t>
            </a:r>
          </a:p>
        </p:txBody>
      </p:sp>
    </p:spTree>
    <p:extLst>
      <p:ext uri="{BB962C8B-B14F-4D97-AF65-F5344CB8AC3E}">
        <p14:creationId xmlns:p14="http://schemas.microsoft.com/office/powerpoint/2010/main" val="20609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3DBF-1450-550B-4B9E-822F3EAAAC07}"/>
              </a:ext>
            </a:extLst>
          </p:cNvPr>
          <p:cNvSpPr>
            <a:spLocks noGrp="1"/>
          </p:cNvSpPr>
          <p:nvPr>
            <p:ph type="title"/>
          </p:nvPr>
        </p:nvSpPr>
        <p:spPr/>
        <p:txBody>
          <a:bodyPr/>
          <a:lstStyle/>
          <a:p>
            <a:r>
              <a:rPr lang="en-GB" dirty="0"/>
              <a:t>introduction: SPS RF</a:t>
            </a:r>
          </a:p>
        </p:txBody>
      </p:sp>
      <p:sp>
        <p:nvSpPr>
          <p:cNvPr id="3" name="Content Placeholder 2">
            <a:extLst>
              <a:ext uri="{FF2B5EF4-FFF2-40B4-BE49-F238E27FC236}">
                <a16:creationId xmlns:a16="http://schemas.microsoft.com/office/drawing/2014/main" id="{09C0933B-5987-96A7-4CC4-4E48E3504A59}"/>
              </a:ext>
            </a:extLst>
          </p:cNvPr>
          <p:cNvSpPr>
            <a:spLocks noGrp="1"/>
          </p:cNvSpPr>
          <p:nvPr>
            <p:ph idx="1"/>
          </p:nvPr>
        </p:nvSpPr>
        <p:spPr>
          <a:xfrm>
            <a:off x="272226" y="1026082"/>
            <a:ext cx="3681465" cy="3307823"/>
          </a:xfrm>
        </p:spPr>
        <p:txBody>
          <a:bodyPr>
            <a:normAutofit/>
          </a:bodyPr>
          <a:lstStyle/>
          <a:p>
            <a:r>
              <a:rPr lang="en-US" dirty="0"/>
              <a:t>6x </a:t>
            </a:r>
            <a:r>
              <a:rPr lang="en-GB" dirty="0"/>
              <a:t>200 MHz Travelling Wave structures</a:t>
            </a:r>
            <a:endParaRPr lang="en-US" dirty="0"/>
          </a:p>
          <a:p>
            <a:pPr lvl="1"/>
            <a:r>
              <a:rPr lang="en-US" dirty="0"/>
              <a:t>designed for 10 - 450 GeV/c protons</a:t>
            </a:r>
          </a:p>
          <a:p>
            <a:pPr lvl="1"/>
            <a:r>
              <a:rPr lang="en-US" dirty="0"/>
              <a:t>bandwidth: 199.5 - 200.4 MHz</a:t>
            </a:r>
          </a:p>
          <a:p>
            <a:pPr lvl="1"/>
            <a:r>
              <a:rPr lang="en-US" dirty="0"/>
              <a:t>for p+, </a:t>
            </a:r>
            <a:r>
              <a:rPr lang="en-US" dirty="0" err="1"/>
              <a:t>f</a:t>
            </a:r>
            <a:r>
              <a:rPr lang="en-US" baseline="-25000" dirty="0" err="1"/>
              <a:t>RF</a:t>
            </a:r>
            <a:r>
              <a:rPr lang="en-US" dirty="0"/>
              <a:t> = h </a:t>
            </a:r>
            <a:r>
              <a:rPr lang="en-US" dirty="0" err="1"/>
              <a:t>f</a:t>
            </a:r>
            <a:r>
              <a:rPr lang="en-US" baseline="-25000" dirty="0" err="1"/>
              <a:t>rev</a:t>
            </a:r>
            <a:r>
              <a:rPr lang="en-US" dirty="0"/>
              <a:t>, with h = 4620</a:t>
            </a:r>
          </a:p>
          <a:p>
            <a:pPr lvl="2"/>
            <a:r>
              <a:rPr lang="en-US" dirty="0" err="1">
                <a:latin typeface="Symbol" pitchFamily="2" charset="2"/>
              </a:rPr>
              <a:t>D</a:t>
            </a:r>
            <a:r>
              <a:rPr lang="en-US" dirty="0" err="1"/>
              <a:t>f</a:t>
            </a:r>
            <a:r>
              <a:rPr lang="en-US" dirty="0"/>
              <a:t> = 0.06-0.2%</a:t>
            </a:r>
          </a:p>
          <a:p>
            <a:pPr lvl="1"/>
            <a:endParaRPr lang="en-US" dirty="0"/>
          </a:p>
          <a:p>
            <a:pPr lvl="1"/>
            <a:endParaRPr lang="en-US" dirty="0"/>
          </a:p>
          <a:p>
            <a:pPr lvl="1"/>
            <a:r>
              <a:rPr lang="en-US" dirty="0"/>
              <a:t>note: operation for heavy ions is more complex</a:t>
            </a:r>
            <a:endParaRPr lang="en-GB" dirty="0"/>
          </a:p>
        </p:txBody>
      </p:sp>
      <p:sp>
        <p:nvSpPr>
          <p:cNvPr id="5" name="Footer Placeholder 4">
            <a:extLst>
              <a:ext uri="{FF2B5EF4-FFF2-40B4-BE49-F238E27FC236}">
                <a16:creationId xmlns:a16="http://schemas.microsoft.com/office/drawing/2014/main" id="{087C5E75-8E09-294A-2A96-5DAB79046911}"/>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9FE64A62-65A3-931C-64D0-3D2A37F6F0F2}"/>
              </a:ext>
            </a:extLst>
          </p:cNvPr>
          <p:cNvSpPr>
            <a:spLocks noGrp="1"/>
          </p:cNvSpPr>
          <p:nvPr>
            <p:ph type="sldNum" sz="quarter" idx="12"/>
          </p:nvPr>
        </p:nvSpPr>
        <p:spPr/>
        <p:txBody>
          <a:bodyPr/>
          <a:lstStyle/>
          <a:p>
            <a:fld id="{4F4DF25E-2DB6-1E46-8842-3F485C9980AC}" type="slidenum">
              <a:rPr lang="en-GB" smtClean="0"/>
              <a:t>4</a:t>
            </a:fld>
            <a:endParaRPr lang="en-GB"/>
          </a:p>
        </p:txBody>
      </p:sp>
      <p:graphicFrame>
        <p:nvGraphicFramePr>
          <p:cNvPr id="7" name="Table 6">
            <a:extLst>
              <a:ext uri="{FF2B5EF4-FFF2-40B4-BE49-F238E27FC236}">
                <a16:creationId xmlns:a16="http://schemas.microsoft.com/office/drawing/2014/main" id="{4ADF1A09-C865-1F8D-8635-41AEA34EC993}"/>
              </a:ext>
            </a:extLst>
          </p:cNvPr>
          <p:cNvGraphicFramePr>
            <a:graphicFrameLocks noGrp="1"/>
          </p:cNvGraphicFramePr>
          <p:nvPr>
            <p:extLst>
              <p:ext uri="{D42A27DB-BD31-4B8C-83A1-F6EECF244321}">
                <p14:modId xmlns:p14="http://schemas.microsoft.com/office/powerpoint/2010/main" val="1759319749"/>
              </p:ext>
            </p:extLst>
          </p:nvPr>
        </p:nvGraphicFramePr>
        <p:xfrm>
          <a:off x="4260099" y="2848326"/>
          <a:ext cx="4611676" cy="1485900"/>
        </p:xfrm>
        <a:graphic>
          <a:graphicData uri="http://schemas.openxmlformats.org/drawingml/2006/table">
            <a:tbl>
              <a:tblPr firstRow="1" bandRow="1">
                <a:tableStyleId>{5C22544A-7EE6-4342-B048-85BDC9FD1C3A}</a:tableStyleId>
              </a:tblPr>
              <a:tblGrid>
                <a:gridCol w="1152919">
                  <a:extLst>
                    <a:ext uri="{9D8B030D-6E8A-4147-A177-3AD203B41FA5}">
                      <a16:colId xmlns:a16="http://schemas.microsoft.com/office/drawing/2014/main" val="1484846692"/>
                    </a:ext>
                  </a:extLst>
                </a:gridCol>
                <a:gridCol w="1152919">
                  <a:extLst>
                    <a:ext uri="{9D8B030D-6E8A-4147-A177-3AD203B41FA5}">
                      <a16:colId xmlns:a16="http://schemas.microsoft.com/office/drawing/2014/main" val="4116788532"/>
                    </a:ext>
                  </a:extLst>
                </a:gridCol>
                <a:gridCol w="1152919">
                  <a:extLst>
                    <a:ext uri="{9D8B030D-6E8A-4147-A177-3AD203B41FA5}">
                      <a16:colId xmlns:a16="http://schemas.microsoft.com/office/drawing/2014/main" val="810335174"/>
                    </a:ext>
                  </a:extLst>
                </a:gridCol>
                <a:gridCol w="1152919">
                  <a:extLst>
                    <a:ext uri="{9D8B030D-6E8A-4147-A177-3AD203B41FA5}">
                      <a16:colId xmlns:a16="http://schemas.microsoft.com/office/drawing/2014/main" val="2959943416"/>
                    </a:ext>
                  </a:extLst>
                </a:gridCol>
              </a:tblGrid>
              <a:tr h="289685">
                <a:tc>
                  <a:txBody>
                    <a:bodyPr/>
                    <a:lstStyle/>
                    <a:p>
                      <a:r>
                        <a:rPr lang="en-US" dirty="0">
                          <a:solidFill>
                            <a:schemeClr val="tx1"/>
                          </a:solidFill>
                        </a:rPr>
                        <a:t>p [GeV/c]</a:t>
                      </a:r>
                    </a:p>
                  </a:txBody>
                  <a:tcPr>
                    <a:solidFill>
                      <a:schemeClr val="accent1">
                        <a:lumMod val="75000"/>
                        <a:alpha val="50000"/>
                      </a:schemeClr>
                    </a:solidFill>
                  </a:tcPr>
                </a:tc>
                <a:tc>
                  <a:txBody>
                    <a:bodyPr/>
                    <a:lstStyle/>
                    <a:p>
                      <a:r>
                        <a:rPr lang="en-US" dirty="0" err="1">
                          <a:solidFill>
                            <a:schemeClr val="tx1"/>
                          </a:solidFill>
                        </a:rPr>
                        <a:t>f</a:t>
                      </a:r>
                      <a:r>
                        <a:rPr lang="en-US" baseline="-25000" dirty="0" err="1">
                          <a:solidFill>
                            <a:schemeClr val="tx1"/>
                          </a:solidFill>
                        </a:rPr>
                        <a:t>rev</a:t>
                      </a:r>
                      <a:r>
                        <a:rPr lang="en-US" dirty="0">
                          <a:solidFill>
                            <a:schemeClr val="tx1"/>
                          </a:solidFill>
                        </a:rPr>
                        <a:t> [kHz]</a:t>
                      </a:r>
                    </a:p>
                  </a:txBody>
                  <a:tcPr>
                    <a:solidFill>
                      <a:schemeClr val="accent1">
                        <a:lumMod val="75000"/>
                        <a:alpha val="50000"/>
                      </a:schemeClr>
                    </a:solidFill>
                  </a:tcPr>
                </a:tc>
                <a:tc>
                  <a:txBody>
                    <a:bodyPr/>
                    <a:lstStyle/>
                    <a:p>
                      <a:r>
                        <a:rPr lang="en-US" dirty="0" err="1">
                          <a:solidFill>
                            <a:schemeClr val="tx1"/>
                          </a:solidFill>
                        </a:rPr>
                        <a:t>f</a:t>
                      </a:r>
                      <a:r>
                        <a:rPr lang="en-US" baseline="-25000" dirty="0" err="1">
                          <a:solidFill>
                            <a:schemeClr val="tx1"/>
                          </a:solidFill>
                        </a:rPr>
                        <a:t>RF</a:t>
                      </a:r>
                      <a:r>
                        <a:rPr lang="en-US" dirty="0">
                          <a:solidFill>
                            <a:schemeClr val="tx1"/>
                          </a:solidFill>
                        </a:rPr>
                        <a:t> [MHz]</a:t>
                      </a:r>
                    </a:p>
                  </a:txBody>
                  <a:tcPr>
                    <a:solidFill>
                      <a:schemeClr val="accent1">
                        <a:lumMod val="75000"/>
                        <a:alpha val="50000"/>
                      </a:schemeClr>
                    </a:solidFill>
                  </a:tcPr>
                </a:tc>
                <a:tc>
                  <a:txBody>
                    <a:bodyPr/>
                    <a:lstStyle/>
                    <a:p>
                      <a:r>
                        <a:rPr lang="en-US" dirty="0">
                          <a:solidFill>
                            <a:schemeClr val="tx1"/>
                          </a:solidFill>
                        </a:rPr>
                        <a:t>bucket [ns]</a:t>
                      </a:r>
                    </a:p>
                  </a:txBody>
                  <a:tcPr>
                    <a:solidFill>
                      <a:schemeClr val="accent1">
                        <a:lumMod val="75000"/>
                        <a:alpha val="50000"/>
                      </a:schemeClr>
                    </a:solidFill>
                  </a:tcPr>
                </a:tc>
                <a:extLst>
                  <a:ext uri="{0D108BD9-81ED-4DB2-BD59-A6C34878D82A}">
                    <a16:rowId xmlns:a16="http://schemas.microsoft.com/office/drawing/2014/main" val="382178965"/>
                  </a:ext>
                </a:extLst>
              </a:tr>
              <a:tr h="289685">
                <a:tc>
                  <a:txBody>
                    <a:bodyPr/>
                    <a:lstStyle/>
                    <a:p>
                      <a:r>
                        <a:rPr lang="en-US" dirty="0"/>
                        <a:t>10</a:t>
                      </a:r>
                    </a:p>
                  </a:txBody>
                  <a:tcPr>
                    <a:solidFill>
                      <a:schemeClr val="accent1">
                        <a:tint val="40000"/>
                        <a:alpha val="50000"/>
                      </a:schemeClr>
                    </a:solidFill>
                  </a:tcPr>
                </a:tc>
                <a:tc>
                  <a:txBody>
                    <a:bodyPr/>
                    <a:lstStyle/>
                    <a:p>
                      <a:r>
                        <a:rPr lang="en-US" dirty="0"/>
                        <a:t>43.186</a:t>
                      </a:r>
                    </a:p>
                  </a:txBody>
                  <a:tcPr>
                    <a:solidFill>
                      <a:schemeClr val="accent1">
                        <a:tint val="40000"/>
                        <a:alpha val="50000"/>
                      </a:schemeClr>
                    </a:solidFill>
                  </a:tcPr>
                </a:tc>
                <a:tc>
                  <a:txBody>
                    <a:bodyPr/>
                    <a:lstStyle/>
                    <a:p>
                      <a:r>
                        <a:rPr lang="en-US" dirty="0"/>
                        <a:t>199.5185</a:t>
                      </a:r>
                    </a:p>
                  </a:txBody>
                  <a:tcPr>
                    <a:solidFill>
                      <a:schemeClr val="accent1">
                        <a:tint val="40000"/>
                        <a:alpha val="50000"/>
                      </a:schemeClr>
                    </a:solidFill>
                  </a:tcPr>
                </a:tc>
                <a:tc>
                  <a:txBody>
                    <a:bodyPr/>
                    <a:lstStyle/>
                    <a:p>
                      <a:r>
                        <a:rPr lang="en-US" dirty="0"/>
                        <a:t>5.012</a:t>
                      </a:r>
                    </a:p>
                  </a:txBody>
                  <a:tcPr>
                    <a:solidFill>
                      <a:schemeClr val="accent1">
                        <a:tint val="40000"/>
                        <a:alpha val="50000"/>
                      </a:schemeClr>
                    </a:solidFill>
                  </a:tcPr>
                </a:tc>
                <a:extLst>
                  <a:ext uri="{0D108BD9-81ED-4DB2-BD59-A6C34878D82A}">
                    <a16:rowId xmlns:a16="http://schemas.microsoft.com/office/drawing/2014/main" val="3270377720"/>
                  </a:ext>
                </a:extLst>
              </a:tr>
              <a:tr h="289685">
                <a:tc>
                  <a:txBody>
                    <a:bodyPr/>
                    <a:lstStyle/>
                    <a:p>
                      <a:r>
                        <a:rPr lang="en-US" dirty="0"/>
                        <a:t>14</a:t>
                      </a:r>
                    </a:p>
                  </a:txBody>
                  <a:tcPr>
                    <a:solidFill>
                      <a:schemeClr val="accent1">
                        <a:tint val="40000"/>
                        <a:alpha val="50000"/>
                      </a:schemeClr>
                    </a:solidFill>
                  </a:tcPr>
                </a:tc>
                <a:tc>
                  <a:txBody>
                    <a:bodyPr/>
                    <a:lstStyle/>
                    <a:p>
                      <a:r>
                        <a:rPr lang="en-US" dirty="0"/>
                        <a:t>43.279</a:t>
                      </a:r>
                    </a:p>
                  </a:txBody>
                  <a:tcPr>
                    <a:solidFill>
                      <a:schemeClr val="accent1">
                        <a:tint val="40000"/>
                        <a:alpha val="50000"/>
                      </a:schemeClr>
                    </a:solidFill>
                  </a:tcPr>
                </a:tc>
                <a:tc>
                  <a:txBody>
                    <a:bodyPr/>
                    <a:lstStyle/>
                    <a:p>
                      <a:r>
                        <a:rPr lang="en-US" dirty="0"/>
                        <a:t>199.9468</a:t>
                      </a:r>
                    </a:p>
                  </a:txBody>
                  <a:tcPr>
                    <a:solidFill>
                      <a:schemeClr val="accent1">
                        <a:tint val="40000"/>
                        <a:alpha val="50000"/>
                      </a:schemeClr>
                    </a:solidFill>
                  </a:tcPr>
                </a:tc>
                <a:tc>
                  <a:txBody>
                    <a:bodyPr/>
                    <a:lstStyle/>
                    <a:p>
                      <a:r>
                        <a:rPr lang="en-US" dirty="0"/>
                        <a:t>5.001</a:t>
                      </a:r>
                    </a:p>
                  </a:txBody>
                  <a:tcPr>
                    <a:solidFill>
                      <a:schemeClr val="accent1">
                        <a:tint val="40000"/>
                        <a:alpha val="50000"/>
                      </a:schemeClr>
                    </a:solidFill>
                  </a:tcPr>
                </a:tc>
                <a:extLst>
                  <a:ext uri="{0D108BD9-81ED-4DB2-BD59-A6C34878D82A}">
                    <a16:rowId xmlns:a16="http://schemas.microsoft.com/office/drawing/2014/main" val="714255265"/>
                  </a:ext>
                </a:extLst>
              </a:tr>
              <a:tr h="289685">
                <a:tc>
                  <a:txBody>
                    <a:bodyPr/>
                    <a:lstStyle/>
                    <a:p>
                      <a:r>
                        <a:rPr lang="en-US" dirty="0"/>
                        <a:t>26</a:t>
                      </a:r>
                    </a:p>
                  </a:txBody>
                  <a:tcPr>
                    <a:solidFill>
                      <a:schemeClr val="accent1">
                        <a:tint val="20000"/>
                        <a:alpha val="50000"/>
                      </a:schemeClr>
                    </a:solidFill>
                  </a:tcPr>
                </a:tc>
                <a:tc>
                  <a:txBody>
                    <a:bodyPr/>
                    <a:lstStyle/>
                    <a:p>
                      <a:r>
                        <a:rPr lang="en-US" dirty="0"/>
                        <a:t>43.347</a:t>
                      </a:r>
                    </a:p>
                  </a:txBody>
                  <a:tcPr>
                    <a:solidFill>
                      <a:schemeClr val="accent1">
                        <a:tint val="20000"/>
                        <a:alpha val="50000"/>
                      </a:schemeClr>
                    </a:solidFill>
                  </a:tcPr>
                </a:tc>
                <a:tc>
                  <a:txBody>
                    <a:bodyPr/>
                    <a:lstStyle/>
                    <a:p>
                      <a:r>
                        <a:rPr lang="en-US" dirty="0"/>
                        <a:t>200.2645</a:t>
                      </a:r>
                    </a:p>
                  </a:txBody>
                  <a:tcPr>
                    <a:solidFill>
                      <a:schemeClr val="accent1">
                        <a:tint val="20000"/>
                        <a:alpha val="50000"/>
                      </a:schemeClr>
                    </a:solidFill>
                  </a:tcPr>
                </a:tc>
                <a:tc>
                  <a:txBody>
                    <a:bodyPr/>
                    <a:lstStyle/>
                    <a:p>
                      <a:r>
                        <a:rPr lang="en-US" dirty="0"/>
                        <a:t>4.993</a:t>
                      </a:r>
                    </a:p>
                  </a:txBody>
                  <a:tcPr>
                    <a:solidFill>
                      <a:schemeClr val="accent1">
                        <a:tint val="20000"/>
                        <a:alpha val="50000"/>
                      </a:schemeClr>
                    </a:solidFill>
                  </a:tcPr>
                </a:tc>
                <a:extLst>
                  <a:ext uri="{0D108BD9-81ED-4DB2-BD59-A6C34878D82A}">
                    <a16:rowId xmlns:a16="http://schemas.microsoft.com/office/drawing/2014/main" val="2098121286"/>
                  </a:ext>
                </a:extLst>
              </a:tr>
              <a:tr h="289685">
                <a:tc>
                  <a:txBody>
                    <a:bodyPr/>
                    <a:lstStyle/>
                    <a:p>
                      <a:r>
                        <a:rPr lang="en-US" dirty="0"/>
                        <a:t>450</a:t>
                      </a:r>
                    </a:p>
                  </a:txBody>
                  <a:tcPr>
                    <a:solidFill>
                      <a:schemeClr val="accent1">
                        <a:tint val="40000"/>
                        <a:alpha val="50000"/>
                      </a:schemeClr>
                    </a:solidFill>
                  </a:tcPr>
                </a:tc>
                <a:tc>
                  <a:txBody>
                    <a:bodyPr/>
                    <a:lstStyle/>
                    <a:p>
                      <a:r>
                        <a:rPr lang="en-US" dirty="0"/>
                        <a:t>43.375</a:t>
                      </a:r>
                    </a:p>
                  </a:txBody>
                  <a:tcPr>
                    <a:solidFill>
                      <a:schemeClr val="accent1">
                        <a:tint val="40000"/>
                        <a:alpha val="50000"/>
                      </a:schemeClr>
                    </a:solidFill>
                  </a:tcPr>
                </a:tc>
                <a:tc>
                  <a:txBody>
                    <a:bodyPr/>
                    <a:lstStyle/>
                    <a:p>
                      <a:r>
                        <a:rPr lang="en-US" dirty="0"/>
                        <a:t>200.3944</a:t>
                      </a:r>
                    </a:p>
                  </a:txBody>
                  <a:tcPr>
                    <a:solidFill>
                      <a:schemeClr val="accent1">
                        <a:tint val="40000"/>
                        <a:alpha val="50000"/>
                      </a:schemeClr>
                    </a:solidFill>
                  </a:tcPr>
                </a:tc>
                <a:tc>
                  <a:txBody>
                    <a:bodyPr/>
                    <a:lstStyle/>
                    <a:p>
                      <a:r>
                        <a:rPr lang="en-US" dirty="0"/>
                        <a:t>4.990</a:t>
                      </a:r>
                    </a:p>
                  </a:txBody>
                  <a:tcPr>
                    <a:solidFill>
                      <a:schemeClr val="accent1">
                        <a:tint val="40000"/>
                        <a:alpha val="50000"/>
                      </a:schemeClr>
                    </a:solidFill>
                  </a:tcPr>
                </a:tc>
                <a:extLst>
                  <a:ext uri="{0D108BD9-81ED-4DB2-BD59-A6C34878D82A}">
                    <a16:rowId xmlns:a16="http://schemas.microsoft.com/office/drawing/2014/main" val="2426480152"/>
                  </a:ext>
                </a:extLst>
              </a:tr>
            </a:tbl>
          </a:graphicData>
        </a:graphic>
      </p:graphicFrame>
      <p:pic>
        <p:nvPicPr>
          <p:cNvPr id="8" name="Picture 2" descr="Accelerating: Radiofrequency cavities | CERN">
            <a:extLst>
              <a:ext uri="{FF2B5EF4-FFF2-40B4-BE49-F238E27FC236}">
                <a16:creationId xmlns:a16="http://schemas.microsoft.com/office/drawing/2014/main" id="{73F4912D-684A-BD96-53EB-A6F8506274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80"/>
          <a:stretch/>
        </p:blipFill>
        <p:spPr bwMode="auto">
          <a:xfrm>
            <a:off x="4260099" y="525962"/>
            <a:ext cx="4611675" cy="220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23FD-50F8-A949-F704-CE764C7E170D}"/>
              </a:ext>
            </a:extLst>
          </p:cNvPr>
          <p:cNvSpPr>
            <a:spLocks noGrp="1"/>
          </p:cNvSpPr>
          <p:nvPr>
            <p:ph type="title"/>
          </p:nvPr>
        </p:nvSpPr>
        <p:spPr/>
        <p:txBody>
          <a:bodyPr>
            <a:normAutofit/>
          </a:bodyPr>
          <a:lstStyle/>
          <a:p>
            <a:r>
              <a:rPr lang="en-GB" dirty="0"/>
              <a:t>SPS longitudinal beam observation systems</a:t>
            </a:r>
          </a:p>
        </p:txBody>
      </p:sp>
      <p:sp>
        <p:nvSpPr>
          <p:cNvPr id="3" name="Content Placeholder 2">
            <a:extLst>
              <a:ext uri="{FF2B5EF4-FFF2-40B4-BE49-F238E27FC236}">
                <a16:creationId xmlns:a16="http://schemas.microsoft.com/office/drawing/2014/main" id="{A946A01C-06E4-6A88-F146-8981E6D0C319}"/>
              </a:ext>
            </a:extLst>
          </p:cNvPr>
          <p:cNvSpPr>
            <a:spLocks noGrp="1"/>
          </p:cNvSpPr>
          <p:nvPr>
            <p:ph idx="1"/>
          </p:nvPr>
        </p:nvSpPr>
        <p:spPr>
          <a:xfrm>
            <a:off x="5551136" y="1026083"/>
            <a:ext cx="3320637" cy="1389683"/>
          </a:xfrm>
        </p:spPr>
        <p:txBody>
          <a:bodyPr>
            <a:normAutofit fontScale="85000" lnSpcReduction="20000"/>
          </a:bodyPr>
          <a:lstStyle/>
          <a:p>
            <a:r>
              <a:rPr lang="en-GB" dirty="0"/>
              <a:t>several different systems</a:t>
            </a:r>
          </a:p>
          <a:p>
            <a:pPr lvl="1"/>
            <a:r>
              <a:rPr lang="en-GB" dirty="0"/>
              <a:t>remotely controlled programmable attenuators</a:t>
            </a:r>
          </a:p>
          <a:p>
            <a:pPr lvl="1"/>
            <a:r>
              <a:rPr lang="en-GB" dirty="0"/>
              <a:t>~100 m on cable or fibre to ADC</a:t>
            </a:r>
          </a:p>
          <a:p>
            <a:pPr lvl="1"/>
            <a:r>
              <a:rPr lang="en-GB" dirty="0"/>
              <a:t>ADC on the surface</a:t>
            </a:r>
          </a:p>
          <a:p>
            <a:pPr lvl="1"/>
            <a:r>
              <a:rPr lang="en-GB" dirty="0"/>
              <a:t>(triggering scheme on next slide)</a:t>
            </a:r>
          </a:p>
        </p:txBody>
      </p:sp>
      <p:sp>
        <p:nvSpPr>
          <p:cNvPr id="5" name="Footer Placeholder 4">
            <a:extLst>
              <a:ext uri="{FF2B5EF4-FFF2-40B4-BE49-F238E27FC236}">
                <a16:creationId xmlns:a16="http://schemas.microsoft.com/office/drawing/2014/main" id="{DBE0CA2F-6525-9E45-6CF4-DEDA471EC02A}"/>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5D92DB6B-D059-2286-3644-C88431B7B4CB}"/>
              </a:ext>
            </a:extLst>
          </p:cNvPr>
          <p:cNvSpPr>
            <a:spLocks noGrp="1"/>
          </p:cNvSpPr>
          <p:nvPr>
            <p:ph type="sldNum" sz="quarter" idx="12"/>
          </p:nvPr>
        </p:nvSpPr>
        <p:spPr/>
        <p:txBody>
          <a:bodyPr/>
          <a:lstStyle/>
          <a:p>
            <a:fld id="{4F4DF25E-2DB6-1E46-8842-3F485C9980AC}" type="slidenum">
              <a:rPr lang="en-GB" smtClean="0"/>
              <a:t>5</a:t>
            </a:fld>
            <a:endParaRPr lang="en-GB"/>
          </a:p>
        </p:txBody>
      </p:sp>
      <p:sp>
        <p:nvSpPr>
          <p:cNvPr id="71" name="Content Placeholder 2">
            <a:extLst>
              <a:ext uri="{FF2B5EF4-FFF2-40B4-BE49-F238E27FC236}">
                <a16:creationId xmlns:a16="http://schemas.microsoft.com/office/drawing/2014/main" id="{6E9B6EAC-4851-9844-C1DC-4422C880C2FC}"/>
              </a:ext>
            </a:extLst>
          </p:cNvPr>
          <p:cNvSpPr txBox="1">
            <a:spLocks/>
          </p:cNvSpPr>
          <p:nvPr/>
        </p:nvSpPr>
        <p:spPr>
          <a:xfrm>
            <a:off x="272211" y="2724964"/>
            <a:ext cx="6014543" cy="1670463"/>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two main systems used in operation</a:t>
            </a:r>
          </a:p>
          <a:p>
            <a:pPr lvl="1"/>
            <a:r>
              <a:rPr lang="en-GB" dirty="0"/>
              <a:t>“Mountain Range” for visual checks</a:t>
            </a:r>
          </a:p>
          <a:p>
            <a:pPr lvl="2"/>
            <a:r>
              <a:rPr lang="en-GB" dirty="0"/>
              <a:t>beam structure, injection phase, …</a:t>
            </a:r>
          </a:p>
          <a:p>
            <a:pPr lvl="2"/>
            <a:r>
              <a:rPr lang="en-GB" dirty="0"/>
              <a:t>older pickup, transmission on cable</a:t>
            </a:r>
          </a:p>
          <a:p>
            <a:pPr lvl="1"/>
            <a:r>
              <a:rPr lang="en-GB" dirty="0"/>
              <a:t>“Beam Quality Monitor” for automated evaluation of longitudinal beam quality and pattern</a:t>
            </a:r>
          </a:p>
          <a:p>
            <a:pPr lvl="2"/>
            <a:r>
              <a:rPr lang="en-GB" dirty="0"/>
              <a:t>inhibits injection into the LHC if parameters out of spec</a:t>
            </a:r>
          </a:p>
          <a:p>
            <a:pPr lvl="2"/>
            <a:r>
              <a:rPr lang="en-GB" dirty="0"/>
              <a:t>newer pickup, transmission on optical fibre for improved profile quality</a:t>
            </a:r>
          </a:p>
        </p:txBody>
      </p:sp>
      <p:grpSp>
        <p:nvGrpSpPr>
          <p:cNvPr id="11" name="Group 10">
            <a:extLst>
              <a:ext uri="{FF2B5EF4-FFF2-40B4-BE49-F238E27FC236}">
                <a16:creationId xmlns:a16="http://schemas.microsoft.com/office/drawing/2014/main" id="{5EBD4FC4-83F0-867D-4EF6-29F501E0D214}"/>
              </a:ext>
            </a:extLst>
          </p:cNvPr>
          <p:cNvGrpSpPr/>
          <p:nvPr/>
        </p:nvGrpSpPr>
        <p:grpSpPr>
          <a:xfrm>
            <a:off x="272211" y="989196"/>
            <a:ext cx="5173755" cy="1578463"/>
            <a:chOff x="377382" y="1163142"/>
            <a:chExt cx="5173755" cy="1578463"/>
          </a:xfrm>
        </p:grpSpPr>
        <p:sp>
          <p:nvSpPr>
            <p:cNvPr id="7" name="TextBox 6">
              <a:extLst>
                <a:ext uri="{FF2B5EF4-FFF2-40B4-BE49-F238E27FC236}">
                  <a16:creationId xmlns:a16="http://schemas.microsoft.com/office/drawing/2014/main" id="{F24E0C5F-8E67-03A8-0037-485815489331}"/>
                </a:ext>
              </a:extLst>
            </p:cNvPr>
            <p:cNvSpPr txBox="1"/>
            <p:nvPr/>
          </p:nvSpPr>
          <p:spPr>
            <a:xfrm rot="16200000">
              <a:off x="367086" y="1299387"/>
              <a:ext cx="498855" cy="253916"/>
            </a:xfrm>
            <a:prstGeom prst="rect">
              <a:avLst/>
            </a:prstGeom>
            <a:noFill/>
          </p:spPr>
          <p:txBody>
            <a:bodyPr wrap="none" rtlCol="0">
              <a:spAutoFit/>
            </a:bodyPr>
            <a:lstStyle/>
            <a:p>
              <a:pPr algn="r"/>
              <a:r>
                <a:rPr lang="en-GB" sz="1050" b="1" dirty="0">
                  <a:solidFill>
                    <a:schemeClr val="accent1"/>
                  </a:solidFill>
                </a:rPr>
                <a:t>beam</a:t>
              </a:r>
            </a:p>
          </p:txBody>
        </p:sp>
        <p:sp>
          <p:nvSpPr>
            <p:cNvPr id="8" name="TextBox 7">
              <a:extLst>
                <a:ext uri="{FF2B5EF4-FFF2-40B4-BE49-F238E27FC236}">
                  <a16:creationId xmlns:a16="http://schemas.microsoft.com/office/drawing/2014/main" id="{AFD8A0B7-562E-0BC7-FA5D-3428E6C4547D}"/>
                </a:ext>
              </a:extLst>
            </p:cNvPr>
            <p:cNvSpPr txBox="1"/>
            <p:nvPr/>
          </p:nvSpPr>
          <p:spPr>
            <a:xfrm>
              <a:off x="1667692" y="1950164"/>
              <a:ext cx="415499" cy="253916"/>
            </a:xfrm>
            <a:prstGeom prst="rect">
              <a:avLst/>
            </a:prstGeom>
            <a:noFill/>
          </p:spPr>
          <p:txBody>
            <a:bodyPr wrap="none" rtlCol="0">
              <a:spAutoFit/>
            </a:bodyPr>
            <a:lstStyle/>
            <a:p>
              <a:pPr algn="ctr"/>
              <a:r>
                <a:rPr lang="en-GB" sz="1050" b="1" dirty="0"/>
                <a:t>attn</a:t>
              </a:r>
            </a:p>
          </p:txBody>
        </p:sp>
        <p:sp>
          <p:nvSpPr>
            <p:cNvPr id="9" name="TextBox 8">
              <a:extLst>
                <a:ext uri="{FF2B5EF4-FFF2-40B4-BE49-F238E27FC236}">
                  <a16:creationId xmlns:a16="http://schemas.microsoft.com/office/drawing/2014/main" id="{AD51442C-F3A3-B322-9FB0-AA041B74D188}"/>
                </a:ext>
              </a:extLst>
            </p:cNvPr>
            <p:cNvSpPr txBox="1"/>
            <p:nvPr/>
          </p:nvSpPr>
          <p:spPr>
            <a:xfrm>
              <a:off x="2971299" y="2156252"/>
              <a:ext cx="861133" cy="415498"/>
            </a:xfrm>
            <a:prstGeom prst="rect">
              <a:avLst/>
            </a:prstGeom>
            <a:noFill/>
          </p:spPr>
          <p:txBody>
            <a:bodyPr wrap="none" rtlCol="0">
              <a:spAutoFit/>
            </a:bodyPr>
            <a:lstStyle/>
            <a:p>
              <a:pPr algn="ctr"/>
              <a:r>
                <a:rPr lang="en-GB" sz="1050" b="1" dirty="0"/>
                <a:t>cable / fibre</a:t>
              </a:r>
            </a:p>
            <a:p>
              <a:pPr algn="ctr"/>
              <a:r>
                <a:rPr lang="en-GB" sz="1050" b="1" dirty="0"/>
                <a:t>(~100m)</a:t>
              </a:r>
            </a:p>
          </p:txBody>
        </p:sp>
        <p:sp>
          <p:nvSpPr>
            <p:cNvPr id="10" name="TextBox 9">
              <a:extLst>
                <a:ext uri="{FF2B5EF4-FFF2-40B4-BE49-F238E27FC236}">
                  <a16:creationId xmlns:a16="http://schemas.microsoft.com/office/drawing/2014/main" id="{2E5BDB07-3E3E-BA14-0A26-A1F51F939AA5}"/>
                </a:ext>
              </a:extLst>
            </p:cNvPr>
            <p:cNvSpPr txBox="1"/>
            <p:nvPr/>
          </p:nvSpPr>
          <p:spPr>
            <a:xfrm>
              <a:off x="4829114" y="1936364"/>
              <a:ext cx="421910" cy="253916"/>
            </a:xfrm>
            <a:prstGeom prst="rect">
              <a:avLst/>
            </a:prstGeom>
            <a:noFill/>
          </p:spPr>
          <p:txBody>
            <a:bodyPr wrap="none" rtlCol="0">
              <a:spAutoFit/>
            </a:bodyPr>
            <a:lstStyle/>
            <a:p>
              <a:r>
                <a:rPr lang="en-GB" sz="1050" b="1" dirty="0"/>
                <a:t>ADC</a:t>
              </a:r>
            </a:p>
          </p:txBody>
        </p:sp>
        <p:cxnSp>
          <p:nvCxnSpPr>
            <p:cNvPr id="12" name="Straight Connector 11">
              <a:extLst>
                <a:ext uri="{FF2B5EF4-FFF2-40B4-BE49-F238E27FC236}">
                  <a16:creationId xmlns:a16="http://schemas.microsoft.com/office/drawing/2014/main" id="{50FBF2D5-6D50-5D1F-A947-ECC782340633}"/>
                </a:ext>
              </a:extLst>
            </p:cNvPr>
            <p:cNvCxnSpPr>
              <a:cxnSpLocks/>
            </p:cNvCxnSpPr>
            <p:nvPr/>
          </p:nvCxnSpPr>
          <p:spPr>
            <a:xfrm flipV="1">
              <a:off x="4681808" y="1904482"/>
              <a:ext cx="140836" cy="1431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C7AEC5-E88B-7115-95C0-4ABB6F344E6E}"/>
                </a:ext>
              </a:extLst>
            </p:cNvPr>
            <p:cNvCxnSpPr>
              <a:cxnSpLocks/>
            </p:cNvCxnSpPr>
            <p:nvPr/>
          </p:nvCxnSpPr>
          <p:spPr>
            <a:xfrm>
              <a:off x="4816134" y="1904934"/>
              <a:ext cx="4741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60F934-981D-6B80-D1DB-F8F97878F206}"/>
                </a:ext>
              </a:extLst>
            </p:cNvPr>
            <p:cNvCxnSpPr>
              <a:cxnSpLocks/>
            </p:cNvCxnSpPr>
            <p:nvPr/>
          </p:nvCxnSpPr>
          <p:spPr>
            <a:xfrm>
              <a:off x="4681808" y="2041913"/>
              <a:ext cx="131357" cy="1543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3286-F552-CB99-2937-C0E18DB89E36}"/>
                </a:ext>
              </a:extLst>
            </p:cNvPr>
            <p:cNvCxnSpPr>
              <a:cxnSpLocks/>
            </p:cNvCxnSpPr>
            <p:nvPr/>
          </p:nvCxnSpPr>
          <p:spPr>
            <a:xfrm>
              <a:off x="4813165" y="2192780"/>
              <a:ext cx="4741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6D137B-F4A2-498B-E60C-0A32E72DF781}"/>
                </a:ext>
              </a:extLst>
            </p:cNvPr>
            <p:cNvCxnSpPr>
              <a:cxnSpLocks/>
            </p:cNvCxnSpPr>
            <p:nvPr/>
          </p:nvCxnSpPr>
          <p:spPr>
            <a:xfrm flipV="1">
              <a:off x="5287267" y="1899329"/>
              <a:ext cx="0" cy="3007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9CCA9310-1B84-76FD-3776-91C66E65CBBC}"/>
                </a:ext>
              </a:extLst>
            </p:cNvPr>
            <p:cNvSpPr/>
            <p:nvPr/>
          </p:nvSpPr>
          <p:spPr>
            <a:xfrm>
              <a:off x="2467775" y="1916351"/>
              <a:ext cx="1915223" cy="263723"/>
            </a:xfrm>
            <a:custGeom>
              <a:avLst/>
              <a:gdLst>
                <a:gd name="connsiteX0" fmla="*/ 0 w 2553630"/>
                <a:gd name="connsiteY0" fmla="*/ 206340 h 351631"/>
                <a:gd name="connsiteX1" fmla="*/ 602166 w 2553630"/>
                <a:gd name="connsiteY1" fmla="*/ 351305 h 351631"/>
                <a:gd name="connsiteX2" fmla="*/ 1170878 w 2553630"/>
                <a:gd name="connsiteY2" fmla="*/ 239793 h 351631"/>
                <a:gd name="connsiteX3" fmla="*/ 1248937 w 2553630"/>
                <a:gd name="connsiteY3" fmla="*/ 50223 h 351631"/>
                <a:gd name="connsiteX4" fmla="*/ 1103971 w 2553630"/>
                <a:gd name="connsiteY4" fmla="*/ 5618 h 351631"/>
                <a:gd name="connsiteX5" fmla="*/ 1048215 w 2553630"/>
                <a:gd name="connsiteY5" fmla="*/ 150584 h 351631"/>
                <a:gd name="connsiteX6" fmla="*/ 1293542 w 2553630"/>
                <a:gd name="connsiteY6" fmla="*/ 317852 h 351631"/>
                <a:gd name="connsiteX7" fmla="*/ 1427357 w 2553630"/>
                <a:gd name="connsiteY7" fmla="*/ 172886 h 351631"/>
                <a:gd name="connsiteX8" fmla="*/ 1349298 w 2553630"/>
                <a:gd name="connsiteY8" fmla="*/ 94827 h 351631"/>
                <a:gd name="connsiteX9" fmla="*/ 1282391 w 2553630"/>
                <a:gd name="connsiteY9" fmla="*/ 195188 h 351631"/>
                <a:gd name="connsiteX10" fmla="*/ 1449659 w 2553630"/>
                <a:gd name="connsiteY10" fmla="*/ 306701 h 351631"/>
                <a:gd name="connsiteX11" fmla="*/ 1672683 w 2553630"/>
                <a:gd name="connsiteY11" fmla="*/ 206340 h 351631"/>
                <a:gd name="connsiteX12" fmla="*/ 2107581 w 2553630"/>
                <a:gd name="connsiteY12" fmla="*/ 72525 h 351631"/>
                <a:gd name="connsiteX13" fmla="*/ 2553630 w 2553630"/>
                <a:gd name="connsiteY13" fmla="*/ 172886 h 351631"/>
                <a:gd name="connsiteX14" fmla="*/ 2553630 w 2553630"/>
                <a:gd name="connsiteY14" fmla="*/ 172886 h 3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3630" h="351631">
                  <a:moveTo>
                    <a:pt x="0" y="206340"/>
                  </a:moveTo>
                  <a:cubicBezTo>
                    <a:pt x="203510" y="276035"/>
                    <a:pt x="407020" y="345730"/>
                    <a:pt x="602166" y="351305"/>
                  </a:cubicBezTo>
                  <a:cubicBezTo>
                    <a:pt x="797312" y="356880"/>
                    <a:pt x="1063083" y="289973"/>
                    <a:pt x="1170878" y="239793"/>
                  </a:cubicBezTo>
                  <a:cubicBezTo>
                    <a:pt x="1278673" y="189613"/>
                    <a:pt x="1260088" y="89252"/>
                    <a:pt x="1248937" y="50223"/>
                  </a:cubicBezTo>
                  <a:cubicBezTo>
                    <a:pt x="1237786" y="11194"/>
                    <a:pt x="1137425" y="-11109"/>
                    <a:pt x="1103971" y="5618"/>
                  </a:cubicBezTo>
                  <a:cubicBezTo>
                    <a:pt x="1070517" y="22345"/>
                    <a:pt x="1016620" y="98545"/>
                    <a:pt x="1048215" y="150584"/>
                  </a:cubicBezTo>
                  <a:cubicBezTo>
                    <a:pt x="1079810" y="202623"/>
                    <a:pt x="1230352" y="314135"/>
                    <a:pt x="1293542" y="317852"/>
                  </a:cubicBezTo>
                  <a:cubicBezTo>
                    <a:pt x="1356732" y="321569"/>
                    <a:pt x="1418064" y="210057"/>
                    <a:pt x="1427357" y="172886"/>
                  </a:cubicBezTo>
                  <a:cubicBezTo>
                    <a:pt x="1436650" y="135715"/>
                    <a:pt x="1373459" y="91110"/>
                    <a:pt x="1349298" y="94827"/>
                  </a:cubicBezTo>
                  <a:cubicBezTo>
                    <a:pt x="1325137" y="98544"/>
                    <a:pt x="1265664" y="159876"/>
                    <a:pt x="1282391" y="195188"/>
                  </a:cubicBezTo>
                  <a:cubicBezTo>
                    <a:pt x="1299118" y="230500"/>
                    <a:pt x="1384610" y="304842"/>
                    <a:pt x="1449659" y="306701"/>
                  </a:cubicBezTo>
                  <a:cubicBezTo>
                    <a:pt x="1514708" y="308560"/>
                    <a:pt x="1563029" y="245369"/>
                    <a:pt x="1672683" y="206340"/>
                  </a:cubicBezTo>
                  <a:cubicBezTo>
                    <a:pt x="1782337" y="167311"/>
                    <a:pt x="1960757" y="78101"/>
                    <a:pt x="2107581" y="72525"/>
                  </a:cubicBezTo>
                  <a:cubicBezTo>
                    <a:pt x="2254405" y="66949"/>
                    <a:pt x="2553630" y="172886"/>
                    <a:pt x="2553630" y="172886"/>
                  </a:cubicBezTo>
                  <a:lnTo>
                    <a:pt x="2553630" y="172886"/>
                  </a:lnTo>
                </a:path>
              </a:pathLst>
            </a:cu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cxnSp>
          <p:nvCxnSpPr>
            <p:cNvPr id="32" name="Straight Connector 31">
              <a:extLst>
                <a:ext uri="{FF2B5EF4-FFF2-40B4-BE49-F238E27FC236}">
                  <a16:creationId xmlns:a16="http://schemas.microsoft.com/office/drawing/2014/main" id="{05C85A67-0D6C-BF72-9602-D80C681245E4}"/>
                </a:ext>
              </a:extLst>
            </p:cNvPr>
            <p:cNvCxnSpPr>
              <a:cxnSpLocks/>
            </p:cNvCxnSpPr>
            <p:nvPr/>
          </p:nvCxnSpPr>
          <p:spPr>
            <a:xfrm flipV="1">
              <a:off x="1705748" y="2067939"/>
              <a:ext cx="479410" cy="2027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30D79C-F217-6F88-66EC-9C1DF540DA13}"/>
                </a:ext>
              </a:extLst>
            </p:cNvPr>
            <p:cNvCxnSpPr>
              <a:cxnSpLocks/>
              <a:stCxn id="20" idx="3"/>
            </p:cNvCxnSpPr>
            <p:nvPr/>
          </p:nvCxnSpPr>
          <p:spPr>
            <a:xfrm>
              <a:off x="1064748" y="2080073"/>
              <a:ext cx="6244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487A419-AE94-47B1-A2C6-FE886D297942}"/>
                </a:ext>
              </a:extLst>
            </p:cNvPr>
            <p:cNvCxnSpPr>
              <a:cxnSpLocks/>
            </p:cNvCxnSpPr>
            <p:nvPr/>
          </p:nvCxnSpPr>
          <p:spPr>
            <a:xfrm>
              <a:off x="1704586" y="1871965"/>
              <a:ext cx="480572" cy="2019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ADE84B-C89B-813A-2111-9576AB54622A}"/>
                </a:ext>
              </a:extLst>
            </p:cNvPr>
            <p:cNvCxnSpPr>
              <a:cxnSpLocks/>
            </p:cNvCxnSpPr>
            <p:nvPr/>
          </p:nvCxnSpPr>
          <p:spPr>
            <a:xfrm flipV="1">
              <a:off x="1564736" y="1266169"/>
              <a:ext cx="0" cy="1475436"/>
            </a:xfrm>
            <a:prstGeom prst="line">
              <a:avLst/>
            </a:prstGeom>
            <a:ln w="254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EC90AA-6DA8-B894-3FA8-3A2C7B96CD8F}"/>
                </a:ext>
              </a:extLst>
            </p:cNvPr>
            <p:cNvCxnSpPr>
              <a:cxnSpLocks/>
            </p:cNvCxnSpPr>
            <p:nvPr/>
          </p:nvCxnSpPr>
          <p:spPr>
            <a:xfrm flipV="1">
              <a:off x="1711056" y="1869797"/>
              <a:ext cx="0" cy="4082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689B3-9D03-66EC-76E8-89DAA1E0AD73}"/>
                </a:ext>
              </a:extLst>
            </p:cNvPr>
            <p:cNvCxnSpPr>
              <a:cxnSpLocks/>
            </p:cNvCxnSpPr>
            <p:nvPr/>
          </p:nvCxnSpPr>
          <p:spPr>
            <a:xfrm flipV="1">
              <a:off x="721065" y="1266169"/>
              <a:ext cx="0" cy="456305"/>
            </a:xfrm>
            <a:prstGeom prst="line">
              <a:avLst/>
            </a:prstGeom>
            <a:ln w="25400">
              <a:solidFill>
                <a:schemeClr val="accent1"/>
              </a:solidFill>
              <a:head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06C798C-9A7C-0C4C-9FC8-F99833ED5639}"/>
                </a:ext>
              </a:extLst>
            </p:cNvPr>
            <p:cNvSpPr/>
            <p:nvPr/>
          </p:nvSpPr>
          <p:spPr>
            <a:xfrm>
              <a:off x="377382" y="1732394"/>
              <a:ext cx="687366" cy="695358"/>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wall current monitor</a:t>
              </a:r>
            </a:p>
            <a:p>
              <a:pPr algn="ctr"/>
              <a:r>
                <a:rPr lang="en-GB" sz="1050" b="1" dirty="0">
                  <a:solidFill>
                    <a:schemeClr val="tx1"/>
                  </a:solidFill>
                </a:rPr>
                <a:t>pickup</a:t>
              </a:r>
            </a:p>
          </p:txBody>
        </p:sp>
        <p:cxnSp>
          <p:nvCxnSpPr>
            <p:cNvPr id="23" name="Straight Connector 22">
              <a:extLst>
                <a:ext uri="{FF2B5EF4-FFF2-40B4-BE49-F238E27FC236}">
                  <a16:creationId xmlns:a16="http://schemas.microsoft.com/office/drawing/2014/main" id="{4CAAB1E5-6546-FF62-9DD3-F87AC66E2854}"/>
                </a:ext>
              </a:extLst>
            </p:cNvPr>
            <p:cNvCxnSpPr>
              <a:cxnSpLocks/>
            </p:cNvCxnSpPr>
            <p:nvPr/>
          </p:nvCxnSpPr>
          <p:spPr>
            <a:xfrm flipV="1">
              <a:off x="723174" y="2451743"/>
              <a:ext cx="0" cy="289862"/>
            </a:xfrm>
            <a:prstGeom prst="line">
              <a:avLst/>
            </a:prstGeom>
            <a:ln w="25400">
              <a:solidFill>
                <a:schemeClr val="accent1"/>
              </a:solidFill>
              <a:head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CC2E247-C3C3-A473-1DA1-865E3D9FDE79}"/>
                </a:ext>
              </a:extLst>
            </p:cNvPr>
            <p:cNvSpPr txBox="1"/>
            <p:nvPr/>
          </p:nvSpPr>
          <p:spPr>
            <a:xfrm rot="16200000">
              <a:off x="1310858" y="1394757"/>
              <a:ext cx="700921" cy="253916"/>
            </a:xfrm>
            <a:prstGeom prst="rect">
              <a:avLst/>
            </a:prstGeom>
            <a:noFill/>
          </p:spPr>
          <p:txBody>
            <a:bodyPr wrap="square" rtlCol="0">
              <a:spAutoFit/>
            </a:bodyPr>
            <a:lstStyle/>
            <a:p>
              <a:pPr algn="r"/>
              <a:r>
                <a:rPr lang="en-GB" sz="1050" b="1" dirty="0">
                  <a:solidFill>
                    <a:schemeClr val="bg1">
                      <a:lumMod val="65000"/>
                    </a:schemeClr>
                  </a:solidFill>
                </a:rPr>
                <a:t>shielding</a:t>
              </a:r>
            </a:p>
          </p:txBody>
        </p:sp>
        <p:cxnSp>
          <p:nvCxnSpPr>
            <p:cNvPr id="29" name="Straight Connector 28">
              <a:extLst>
                <a:ext uri="{FF2B5EF4-FFF2-40B4-BE49-F238E27FC236}">
                  <a16:creationId xmlns:a16="http://schemas.microsoft.com/office/drawing/2014/main" id="{C373F97D-04F9-E089-DC4C-A49A3CC73AED}"/>
                </a:ext>
              </a:extLst>
            </p:cNvPr>
            <p:cNvCxnSpPr>
              <a:cxnSpLocks/>
            </p:cNvCxnSpPr>
            <p:nvPr/>
          </p:nvCxnSpPr>
          <p:spPr>
            <a:xfrm>
              <a:off x="2187638" y="2073915"/>
              <a:ext cx="303549" cy="188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5FA76B-3BEF-64BD-98EB-3772EFA5BA3E}"/>
                </a:ext>
              </a:extLst>
            </p:cNvPr>
            <p:cNvCxnSpPr>
              <a:cxnSpLocks/>
            </p:cNvCxnSpPr>
            <p:nvPr/>
          </p:nvCxnSpPr>
          <p:spPr>
            <a:xfrm>
              <a:off x="4382998" y="2042714"/>
              <a:ext cx="303549" cy="188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F5240E3-D7B6-B562-A71F-12817639E950}"/>
                </a:ext>
              </a:extLst>
            </p:cNvPr>
            <p:cNvCxnSpPr>
              <a:cxnSpLocks/>
            </p:cNvCxnSpPr>
            <p:nvPr/>
          </p:nvCxnSpPr>
          <p:spPr>
            <a:xfrm>
              <a:off x="5221608" y="2139634"/>
              <a:ext cx="46610" cy="527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513C985-73F7-EBD7-7DE5-B4A163672A61}"/>
                </a:ext>
              </a:extLst>
            </p:cNvPr>
            <p:cNvCxnSpPr>
              <a:cxnSpLocks/>
            </p:cNvCxnSpPr>
            <p:nvPr/>
          </p:nvCxnSpPr>
          <p:spPr>
            <a:xfrm flipH="1">
              <a:off x="5183801" y="2141899"/>
              <a:ext cx="48641" cy="542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6FF9E42-5B08-3D1B-0AD1-1013229A6E50}"/>
                </a:ext>
              </a:extLst>
            </p:cNvPr>
            <p:cNvSpPr txBox="1"/>
            <p:nvPr/>
          </p:nvSpPr>
          <p:spPr>
            <a:xfrm>
              <a:off x="748985" y="1168449"/>
              <a:ext cx="837452" cy="415498"/>
            </a:xfrm>
            <a:prstGeom prst="rect">
              <a:avLst/>
            </a:prstGeom>
            <a:noFill/>
          </p:spPr>
          <p:txBody>
            <a:bodyPr wrap="square" rtlCol="0">
              <a:spAutoFit/>
            </a:bodyPr>
            <a:lstStyle/>
            <a:p>
              <a:pPr algn="r"/>
              <a:r>
                <a:rPr lang="en-GB" sz="1050" b="1" dirty="0">
                  <a:solidFill>
                    <a:schemeClr val="bg1">
                      <a:lumMod val="65000"/>
                    </a:schemeClr>
                  </a:solidFill>
                </a:rPr>
                <a:t>accelerator</a:t>
              </a:r>
            </a:p>
            <a:p>
              <a:pPr algn="r"/>
              <a:r>
                <a:rPr lang="en-GB" sz="1050" b="1" dirty="0">
                  <a:solidFill>
                    <a:schemeClr val="bg1">
                      <a:lumMod val="65000"/>
                    </a:schemeClr>
                  </a:solidFill>
                </a:rPr>
                <a:t>tunnel</a:t>
              </a:r>
            </a:p>
          </p:txBody>
        </p:sp>
        <p:sp>
          <p:nvSpPr>
            <p:cNvPr id="49" name="TextBox 48">
              <a:extLst>
                <a:ext uri="{FF2B5EF4-FFF2-40B4-BE49-F238E27FC236}">
                  <a16:creationId xmlns:a16="http://schemas.microsoft.com/office/drawing/2014/main" id="{B7C7A1FC-6B8D-F69B-9A6F-534D07DE5846}"/>
                </a:ext>
              </a:extLst>
            </p:cNvPr>
            <p:cNvSpPr txBox="1"/>
            <p:nvPr/>
          </p:nvSpPr>
          <p:spPr>
            <a:xfrm>
              <a:off x="4382998" y="1163142"/>
              <a:ext cx="1168139" cy="415498"/>
            </a:xfrm>
            <a:prstGeom prst="rect">
              <a:avLst/>
            </a:prstGeom>
            <a:noFill/>
          </p:spPr>
          <p:txBody>
            <a:bodyPr wrap="square" rtlCol="0">
              <a:spAutoFit/>
            </a:bodyPr>
            <a:lstStyle/>
            <a:p>
              <a:r>
                <a:rPr lang="en-GB" sz="1050" b="1" dirty="0">
                  <a:solidFill>
                    <a:schemeClr val="bg1">
                      <a:lumMod val="65000"/>
                    </a:schemeClr>
                  </a:solidFill>
                </a:rPr>
                <a:t>surface building</a:t>
              </a:r>
            </a:p>
            <a:p>
              <a:r>
                <a:rPr lang="en-GB" sz="1050" b="1" dirty="0">
                  <a:solidFill>
                    <a:schemeClr val="bg1">
                      <a:lumMod val="65000"/>
                    </a:schemeClr>
                  </a:solidFill>
                </a:rPr>
                <a:t>(Faraday Cage)</a:t>
              </a:r>
            </a:p>
          </p:txBody>
        </p:sp>
        <p:cxnSp>
          <p:nvCxnSpPr>
            <p:cNvPr id="50" name="Straight Connector 49">
              <a:extLst>
                <a:ext uri="{FF2B5EF4-FFF2-40B4-BE49-F238E27FC236}">
                  <a16:creationId xmlns:a16="http://schemas.microsoft.com/office/drawing/2014/main" id="{AD1FEC67-583E-3906-F809-59045BC1CBB9}"/>
                </a:ext>
              </a:extLst>
            </p:cNvPr>
            <p:cNvCxnSpPr>
              <a:cxnSpLocks/>
            </p:cNvCxnSpPr>
            <p:nvPr/>
          </p:nvCxnSpPr>
          <p:spPr>
            <a:xfrm flipV="1">
              <a:off x="4399875" y="1266169"/>
              <a:ext cx="0" cy="1475436"/>
            </a:xfrm>
            <a:prstGeom prst="line">
              <a:avLst/>
            </a:prstGeom>
            <a:ln w="254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5BDB120-AF01-6F6E-D9E9-2BD6808D7C90}"/>
                </a:ext>
              </a:extLst>
            </p:cNvPr>
            <p:cNvSpPr txBox="1"/>
            <p:nvPr/>
          </p:nvSpPr>
          <p:spPr>
            <a:xfrm>
              <a:off x="1021359" y="2055105"/>
              <a:ext cx="582211" cy="253916"/>
            </a:xfrm>
            <a:prstGeom prst="rect">
              <a:avLst/>
            </a:prstGeom>
            <a:noFill/>
          </p:spPr>
          <p:txBody>
            <a:bodyPr wrap="none" rtlCol="0">
              <a:spAutoFit/>
            </a:bodyPr>
            <a:lstStyle/>
            <a:p>
              <a:pPr algn="ctr"/>
              <a:r>
                <a:rPr lang="en-GB" sz="1050" b="1" dirty="0"/>
                <a:t>(~15m)</a:t>
              </a:r>
            </a:p>
          </p:txBody>
        </p:sp>
      </p:grpSp>
      <p:grpSp>
        <p:nvGrpSpPr>
          <p:cNvPr id="4" name="Group 3">
            <a:extLst>
              <a:ext uri="{FF2B5EF4-FFF2-40B4-BE49-F238E27FC236}">
                <a16:creationId xmlns:a16="http://schemas.microsoft.com/office/drawing/2014/main" id="{CB1F614F-670F-2792-41A7-BE43F28F556F}"/>
              </a:ext>
            </a:extLst>
          </p:cNvPr>
          <p:cNvGrpSpPr/>
          <p:nvPr/>
        </p:nvGrpSpPr>
        <p:grpSpPr>
          <a:xfrm>
            <a:off x="6054025" y="2457497"/>
            <a:ext cx="2865249" cy="1053361"/>
            <a:chOff x="6054025" y="2457497"/>
            <a:chExt cx="2865249" cy="1053361"/>
          </a:xfrm>
        </p:grpSpPr>
        <p:pic>
          <p:nvPicPr>
            <p:cNvPr id="74" name="Picture 73" descr="A screenshot of a computer&#10;&#10;Description automatically generated">
              <a:extLst>
                <a:ext uri="{FF2B5EF4-FFF2-40B4-BE49-F238E27FC236}">
                  <a16:creationId xmlns:a16="http://schemas.microsoft.com/office/drawing/2014/main" id="{036A4A87-2B12-FD65-7C83-D79C3934FDB0}"/>
                </a:ext>
              </a:extLst>
            </p:cNvPr>
            <p:cNvPicPr>
              <a:picLocks noChangeAspect="1"/>
            </p:cNvPicPr>
            <p:nvPr/>
          </p:nvPicPr>
          <p:blipFill rotWithShape="1">
            <a:blip r:embed="rId3"/>
            <a:srcRect l="1159" t="21328" r="50268"/>
            <a:stretch/>
          </p:blipFill>
          <p:spPr>
            <a:xfrm>
              <a:off x="6054025" y="2469821"/>
              <a:ext cx="2865249" cy="1041037"/>
            </a:xfrm>
            <a:prstGeom prst="rect">
              <a:avLst/>
            </a:prstGeom>
          </p:spPr>
        </p:pic>
        <p:sp>
          <p:nvSpPr>
            <p:cNvPr id="16" name="TextBox 15">
              <a:extLst>
                <a:ext uri="{FF2B5EF4-FFF2-40B4-BE49-F238E27FC236}">
                  <a16:creationId xmlns:a16="http://schemas.microsoft.com/office/drawing/2014/main" id="{C63F52BB-C97A-6AA4-2288-353986A4384F}"/>
                </a:ext>
              </a:extLst>
            </p:cNvPr>
            <p:cNvSpPr txBox="1"/>
            <p:nvPr/>
          </p:nvSpPr>
          <p:spPr>
            <a:xfrm>
              <a:off x="8412404" y="2457497"/>
              <a:ext cx="506870" cy="369332"/>
            </a:xfrm>
            <a:prstGeom prst="rect">
              <a:avLst/>
            </a:prstGeom>
            <a:solidFill>
              <a:schemeClr val="bg1">
                <a:alpha val="50000"/>
              </a:schemeClr>
            </a:solidFill>
          </p:spPr>
          <p:txBody>
            <a:bodyPr wrap="none" rtlCol="0">
              <a:spAutoFit/>
            </a:bodyPr>
            <a:lstStyle/>
            <a:p>
              <a:r>
                <a:rPr lang="en-GB" dirty="0">
                  <a:solidFill>
                    <a:schemeClr val="bg1"/>
                  </a:solidFill>
                </a:rPr>
                <a:t>MR</a:t>
              </a:r>
            </a:p>
          </p:txBody>
        </p:sp>
      </p:grpSp>
      <p:grpSp>
        <p:nvGrpSpPr>
          <p:cNvPr id="21" name="Group 20">
            <a:extLst>
              <a:ext uri="{FF2B5EF4-FFF2-40B4-BE49-F238E27FC236}">
                <a16:creationId xmlns:a16="http://schemas.microsoft.com/office/drawing/2014/main" id="{183A32AE-4B8E-CFE3-52DB-D24C8787F0BE}"/>
              </a:ext>
            </a:extLst>
          </p:cNvPr>
          <p:cNvGrpSpPr/>
          <p:nvPr/>
        </p:nvGrpSpPr>
        <p:grpSpPr>
          <a:xfrm>
            <a:off x="6579769" y="3510858"/>
            <a:ext cx="2086070" cy="1500155"/>
            <a:chOff x="6579769" y="3510858"/>
            <a:chExt cx="2086070" cy="1500155"/>
          </a:xfrm>
        </p:grpSpPr>
        <p:pic>
          <p:nvPicPr>
            <p:cNvPr id="76" name="Picture 75" descr="A screenshot of a computer&#10;&#10;Description automatically generated">
              <a:extLst>
                <a:ext uri="{FF2B5EF4-FFF2-40B4-BE49-F238E27FC236}">
                  <a16:creationId xmlns:a16="http://schemas.microsoft.com/office/drawing/2014/main" id="{AFC83ED4-322E-195B-C3F3-2248DB552C90}"/>
                </a:ext>
              </a:extLst>
            </p:cNvPr>
            <p:cNvPicPr>
              <a:picLocks noChangeAspect="1"/>
            </p:cNvPicPr>
            <p:nvPr/>
          </p:nvPicPr>
          <p:blipFill>
            <a:blip r:embed="rId4"/>
            <a:stretch>
              <a:fillRect/>
            </a:stretch>
          </p:blipFill>
          <p:spPr>
            <a:xfrm>
              <a:off x="6579769" y="3510858"/>
              <a:ext cx="2046489" cy="1500155"/>
            </a:xfrm>
            <a:prstGeom prst="rect">
              <a:avLst/>
            </a:prstGeom>
          </p:spPr>
        </p:pic>
        <p:sp>
          <p:nvSpPr>
            <p:cNvPr id="19" name="TextBox 18">
              <a:extLst>
                <a:ext uri="{FF2B5EF4-FFF2-40B4-BE49-F238E27FC236}">
                  <a16:creationId xmlns:a16="http://schemas.microsoft.com/office/drawing/2014/main" id="{5E36B5ED-F8DA-52DD-DA7E-A3EC91B29C07}"/>
                </a:ext>
              </a:extLst>
            </p:cNvPr>
            <p:cNvSpPr txBox="1"/>
            <p:nvPr/>
          </p:nvSpPr>
          <p:spPr>
            <a:xfrm>
              <a:off x="8003478" y="3523817"/>
              <a:ext cx="662361" cy="369332"/>
            </a:xfrm>
            <a:prstGeom prst="rect">
              <a:avLst/>
            </a:prstGeom>
            <a:solidFill>
              <a:schemeClr val="bg1">
                <a:alpha val="50000"/>
              </a:schemeClr>
            </a:solidFill>
          </p:spPr>
          <p:txBody>
            <a:bodyPr wrap="none" rtlCol="0">
              <a:spAutoFit/>
            </a:bodyPr>
            <a:lstStyle/>
            <a:p>
              <a:r>
                <a:rPr lang="en-GB" dirty="0"/>
                <a:t>BQM</a:t>
              </a:r>
            </a:p>
          </p:txBody>
        </p:sp>
      </p:grpSp>
    </p:spTree>
    <p:extLst>
      <p:ext uri="{BB962C8B-B14F-4D97-AF65-F5344CB8AC3E}">
        <p14:creationId xmlns:p14="http://schemas.microsoft.com/office/powerpoint/2010/main" val="284478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1">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B337-1D0B-C30E-F433-CB6D356F627F}"/>
              </a:ext>
            </a:extLst>
          </p:cNvPr>
          <p:cNvSpPr>
            <a:spLocks noGrp="1"/>
          </p:cNvSpPr>
          <p:nvPr>
            <p:ph type="title"/>
          </p:nvPr>
        </p:nvSpPr>
        <p:spPr/>
        <p:txBody>
          <a:bodyPr/>
          <a:lstStyle/>
          <a:p>
            <a:r>
              <a:rPr lang="en-GB" dirty="0"/>
              <a:t>longitudinal observation triggering scheme</a:t>
            </a:r>
          </a:p>
        </p:txBody>
      </p:sp>
      <p:sp>
        <p:nvSpPr>
          <p:cNvPr id="3" name="Content Placeholder 2">
            <a:extLst>
              <a:ext uri="{FF2B5EF4-FFF2-40B4-BE49-F238E27FC236}">
                <a16:creationId xmlns:a16="http://schemas.microsoft.com/office/drawing/2014/main" id="{F7D6B634-C3BE-1D88-985C-DA7B2C141172}"/>
              </a:ext>
            </a:extLst>
          </p:cNvPr>
          <p:cNvSpPr>
            <a:spLocks noGrp="1"/>
          </p:cNvSpPr>
          <p:nvPr>
            <p:ph idx="1"/>
          </p:nvPr>
        </p:nvSpPr>
        <p:spPr>
          <a:xfrm>
            <a:off x="1911674" y="1188621"/>
            <a:ext cx="6555033" cy="2851450"/>
          </a:xfrm>
        </p:spPr>
        <p:txBody>
          <a:bodyPr>
            <a:normAutofit fontScale="62500" lnSpcReduction="20000"/>
          </a:bodyPr>
          <a:lstStyle/>
          <a:p>
            <a:r>
              <a:rPr lang="en-GB" dirty="0"/>
              <a:t>General Machine Timing</a:t>
            </a:r>
          </a:p>
          <a:p>
            <a:pPr lvl="1"/>
            <a:r>
              <a:rPr lang="en-GB" dirty="0"/>
              <a:t>telegram broadcast on cable to synchronize equipment to events like injection, start of ramp, start of flat top, start of fast or slow extraction…</a:t>
            </a:r>
          </a:p>
          <a:p>
            <a:r>
              <a:rPr lang="en-GB" dirty="0"/>
              <a:t>Local Timing receiver</a:t>
            </a:r>
          </a:p>
          <a:p>
            <a:pPr lvl="1"/>
            <a:r>
              <a:rPr lang="en-GB" dirty="0"/>
              <a:t>outputs pulse triggered by timing event, with option of additional delay (generally </a:t>
            </a:r>
            <a:r>
              <a:rPr lang="en-GB" dirty="0" err="1"/>
              <a:t>ms</a:t>
            </a:r>
            <a:r>
              <a:rPr lang="en-GB" dirty="0"/>
              <a:t> precision)</a:t>
            </a:r>
          </a:p>
          <a:p>
            <a:r>
              <a:rPr lang="en-GB" dirty="0"/>
              <a:t>VME Trigger Unit</a:t>
            </a:r>
          </a:p>
          <a:p>
            <a:pPr lvl="1"/>
            <a:r>
              <a:rPr lang="en-GB" dirty="0"/>
              <a:t>RF-synchronous counter, thanks to </a:t>
            </a:r>
            <a:r>
              <a:rPr lang="en-GB" dirty="0" err="1"/>
              <a:t>f</a:t>
            </a:r>
            <a:r>
              <a:rPr lang="en-GB" baseline="-25000" dirty="0" err="1"/>
              <a:t>rev</a:t>
            </a:r>
            <a:r>
              <a:rPr lang="en-GB" dirty="0"/>
              <a:t> and </a:t>
            </a:r>
            <a:r>
              <a:rPr lang="en-GB" dirty="0" err="1"/>
              <a:t>f</a:t>
            </a:r>
            <a:r>
              <a:rPr lang="en-GB" baseline="-25000" dirty="0" err="1"/>
              <a:t>RF</a:t>
            </a:r>
            <a:r>
              <a:rPr lang="en-GB" dirty="0"/>
              <a:t> inputs (despite the changing frequencies)</a:t>
            </a:r>
          </a:p>
          <a:p>
            <a:pPr lvl="1"/>
            <a:r>
              <a:rPr lang="en-GB" dirty="0"/>
              <a:t>precise to the bucket + fine alignment down to 20 </a:t>
            </a:r>
            <a:r>
              <a:rPr lang="en-GB" dirty="0" err="1"/>
              <a:t>ps</a:t>
            </a:r>
            <a:r>
              <a:rPr lang="en-GB" dirty="0"/>
              <a:t> precision</a:t>
            </a:r>
          </a:p>
          <a:p>
            <a:pPr lvl="1"/>
            <a:r>
              <a:rPr lang="en-GB" dirty="0"/>
              <a:t>started by local timing pulse and </a:t>
            </a:r>
            <a:r>
              <a:rPr lang="en-GB" dirty="0" err="1"/>
              <a:t>f</a:t>
            </a:r>
            <a:r>
              <a:rPr lang="en-GB" baseline="-25000" dirty="0" err="1"/>
              <a:t>rev</a:t>
            </a:r>
            <a:r>
              <a:rPr lang="en-GB" dirty="0"/>
              <a:t> </a:t>
            </a:r>
          </a:p>
          <a:p>
            <a:pPr lvl="2"/>
            <a:r>
              <a:rPr lang="en-GB" dirty="0"/>
              <a:t>alternatively to local timing, could also be started by e.g. injection or extraction pulse, for turn accuracy</a:t>
            </a:r>
          </a:p>
          <a:p>
            <a:pPr lvl="1"/>
            <a:r>
              <a:rPr lang="en-GB" dirty="0"/>
              <a:t>can do single pulse, or pulse burst at chosen spacing</a:t>
            </a:r>
          </a:p>
          <a:p>
            <a:r>
              <a:rPr lang="en-GB" dirty="0"/>
              <a:t>VME Trigger Unit finally triggers the ADC</a:t>
            </a:r>
          </a:p>
          <a:p>
            <a:pPr lvl="1"/>
            <a:r>
              <a:rPr lang="en-GB" dirty="0"/>
              <a:t>for desired user/cycle, at desired time in the cycle, at desired bucket, with fine alignment</a:t>
            </a:r>
          </a:p>
          <a:p>
            <a:r>
              <a:rPr lang="en-GB" dirty="0"/>
              <a:t>i.e. beam synchronous triggers at any azimuth with resolution of 20 </a:t>
            </a:r>
            <a:r>
              <a:rPr lang="en-GB" dirty="0" err="1"/>
              <a:t>ps</a:t>
            </a:r>
            <a:endParaRPr lang="en-GB" dirty="0"/>
          </a:p>
          <a:p>
            <a:pPr lvl="1"/>
            <a:r>
              <a:rPr lang="en-GB" dirty="0"/>
              <a:t>example: for standard MR, acquire bucket 1 for 42 consecutive turns (i.e. 1 </a:t>
            </a:r>
            <a:r>
              <a:rPr lang="en-GB" dirty="0" err="1"/>
              <a:t>ms</a:t>
            </a:r>
            <a:r>
              <a:rPr lang="en-GB" dirty="0"/>
              <a:t>) at every injection</a:t>
            </a:r>
          </a:p>
        </p:txBody>
      </p:sp>
      <p:sp>
        <p:nvSpPr>
          <p:cNvPr id="5" name="Footer Placeholder 4">
            <a:extLst>
              <a:ext uri="{FF2B5EF4-FFF2-40B4-BE49-F238E27FC236}">
                <a16:creationId xmlns:a16="http://schemas.microsoft.com/office/drawing/2014/main" id="{A948905E-7750-1612-06BB-F65F4C94F0B2}"/>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FDFD9FA5-D502-5E2C-127F-D48684B9D154}"/>
              </a:ext>
            </a:extLst>
          </p:cNvPr>
          <p:cNvSpPr>
            <a:spLocks noGrp="1"/>
          </p:cNvSpPr>
          <p:nvPr>
            <p:ph type="sldNum" sz="quarter" idx="12"/>
          </p:nvPr>
        </p:nvSpPr>
        <p:spPr/>
        <p:txBody>
          <a:bodyPr/>
          <a:lstStyle/>
          <a:p>
            <a:fld id="{4F4DF25E-2DB6-1E46-8842-3F485C9980AC}" type="slidenum">
              <a:rPr lang="en-GB" smtClean="0"/>
              <a:t>6</a:t>
            </a:fld>
            <a:endParaRPr lang="en-GB"/>
          </a:p>
        </p:txBody>
      </p:sp>
      <p:sp>
        <p:nvSpPr>
          <p:cNvPr id="7" name="Rectangle 6">
            <a:extLst>
              <a:ext uri="{FF2B5EF4-FFF2-40B4-BE49-F238E27FC236}">
                <a16:creationId xmlns:a16="http://schemas.microsoft.com/office/drawing/2014/main" id="{4093D65D-D4CA-2B43-CB15-798BECF6A735}"/>
              </a:ext>
            </a:extLst>
          </p:cNvPr>
          <p:cNvSpPr/>
          <p:nvPr/>
        </p:nvSpPr>
        <p:spPr>
          <a:xfrm>
            <a:off x="628650" y="1026082"/>
            <a:ext cx="687366" cy="695358"/>
          </a:xfrm>
          <a:prstGeom prst="rect">
            <a:avLst/>
          </a:prstGeom>
          <a:no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General Machine Timing</a:t>
            </a:r>
          </a:p>
        </p:txBody>
      </p:sp>
      <p:grpSp>
        <p:nvGrpSpPr>
          <p:cNvPr id="14" name="Group 13">
            <a:extLst>
              <a:ext uri="{FF2B5EF4-FFF2-40B4-BE49-F238E27FC236}">
                <a16:creationId xmlns:a16="http://schemas.microsoft.com/office/drawing/2014/main" id="{399A3C70-4ED7-7460-2935-3025C6987455}"/>
              </a:ext>
            </a:extLst>
          </p:cNvPr>
          <p:cNvGrpSpPr/>
          <p:nvPr/>
        </p:nvGrpSpPr>
        <p:grpSpPr>
          <a:xfrm>
            <a:off x="628650" y="1651247"/>
            <a:ext cx="687366" cy="919289"/>
            <a:chOff x="628650" y="1651247"/>
            <a:chExt cx="687366" cy="919289"/>
          </a:xfrm>
        </p:grpSpPr>
        <p:sp>
          <p:nvSpPr>
            <p:cNvPr id="8" name="Rectangle 7">
              <a:extLst>
                <a:ext uri="{FF2B5EF4-FFF2-40B4-BE49-F238E27FC236}">
                  <a16:creationId xmlns:a16="http://schemas.microsoft.com/office/drawing/2014/main" id="{26324F38-4641-A2A1-CC6E-7CE3F3FA24D8}"/>
                </a:ext>
              </a:extLst>
            </p:cNvPr>
            <p:cNvSpPr/>
            <p:nvPr/>
          </p:nvSpPr>
          <p:spPr>
            <a:xfrm>
              <a:off x="628650" y="1875178"/>
              <a:ext cx="687366" cy="695358"/>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Local Timing</a:t>
              </a:r>
            </a:p>
            <a:p>
              <a:pPr algn="ctr"/>
              <a:r>
                <a:rPr lang="en-GB" sz="1050" b="1" dirty="0">
                  <a:solidFill>
                    <a:schemeClr val="tx1"/>
                  </a:solidFill>
                </a:rPr>
                <a:t>receiver</a:t>
              </a:r>
            </a:p>
          </p:txBody>
        </p:sp>
        <p:cxnSp>
          <p:nvCxnSpPr>
            <p:cNvPr id="11" name="Straight Connector 10">
              <a:extLst>
                <a:ext uri="{FF2B5EF4-FFF2-40B4-BE49-F238E27FC236}">
                  <a16:creationId xmlns:a16="http://schemas.microsoft.com/office/drawing/2014/main" id="{E9239779-EDC4-7298-E902-EBB7BF2FD32F}"/>
                </a:ext>
              </a:extLst>
            </p:cNvPr>
            <p:cNvCxnSpPr>
              <a:cxnSpLocks/>
            </p:cNvCxnSpPr>
            <p:nvPr/>
          </p:nvCxnSpPr>
          <p:spPr>
            <a:xfrm>
              <a:off x="922614" y="1875178"/>
              <a:ext cx="49719"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75E56C-3A80-1715-9F5E-802080389A39}"/>
                </a:ext>
              </a:extLst>
            </p:cNvPr>
            <p:cNvCxnSpPr>
              <a:cxnSpLocks/>
            </p:cNvCxnSpPr>
            <p:nvPr/>
          </p:nvCxnSpPr>
          <p:spPr>
            <a:xfrm flipH="1">
              <a:off x="972333" y="1875178"/>
              <a:ext cx="48641"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6DD278-BB8A-1589-3C77-DD5C5F14F5F4}"/>
                </a:ext>
              </a:extLst>
            </p:cNvPr>
            <p:cNvCxnSpPr>
              <a:cxnSpLocks/>
              <a:endCxn id="8" idx="0"/>
            </p:cNvCxnSpPr>
            <p:nvPr/>
          </p:nvCxnSpPr>
          <p:spPr>
            <a:xfrm>
              <a:off x="972333" y="1651247"/>
              <a:ext cx="0" cy="2239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010B73D-8E1D-2DE6-AACE-DD9E7D00EA25}"/>
              </a:ext>
            </a:extLst>
          </p:cNvPr>
          <p:cNvGrpSpPr/>
          <p:nvPr/>
        </p:nvGrpSpPr>
        <p:grpSpPr>
          <a:xfrm>
            <a:off x="628650" y="3419632"/>
            <a:ext cx="687366" cy="620439"/>
            <a:chOff x="628650" y="3419632"/>
            <a:chExt cx="687366" cy="620439"/>
          </a:xfrm>
        </p:grpSpPr>
        <p:sp>
          <p:nvSpPr>
            <p:cNvPr id="10" name="Rectangle 9">
              <a:extLst>
                <a:ext uri="{FF2B5EF4-FFF2-40B4-BE49-F238E27FC236}">
                  <a16:creationId xmlns:a16="http://schemas.microsoft.com/office/drawing/2014/main" id="{1808BC29-891E-B57D-3CC0-20A4400A5785}"/>
                </a:ext>
              </a:extLst>
            </p:cNvPr>
            <p:cNvSpPr/>
            <p:nvPr/>
          </p:nvSpPr>
          <p:spPr>
            <a:xfrm>
              <a:off x="628650" y="3573371"/>
              <a:ext cx="687366" cy="4667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ADC</a:t>
              </a:r>
            </a:p>
          </p:txBody>
        </p:sp>
        <p:cxnSp>
          <p:nvCxnSpPr>
            <p:cNvPr id="17" name="Straight Connector 16">
              <a:extLst>
                <a:ext uri="{FF2B5EF4-FFF2-40B4-BE49-F238E27FC236}">
                  <a16:creationId xmlns:a16="http://schemas.microsoft.com/office/drawing/2014/main" id="{CF2D9EE9-7C38-7782-4A20-6F884F5E2765}"/>
                </a:ext>
              </a:extLst>
            </p:cNvPr>
            <p:cNvCxnSpPr>
              <a:cxnSpLocks/>
            </p:cNvCxnSpPr>
            <p:nvPr/>
          </p:nvCxnSpPr>
          <p:spPr>
            <a:xfrm>
              <a:off x="922614" y="3573370"/>
              <a:ext cx="49719"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8FBE62-16B2-0768-66F3-119680284060}"/>
                </a:ext>
              </a:extLst>
            </p:cNvPr>
            <p:cNvCxnSpPr>
              <a:cxnSpLocks/>
            </p:cNvCxnSpPr>
            <p:nvPr/>
          </p:nvCxnSpPr>
          <p:spPr>
            <a:xfrm flipH="1">
              <a:off x="972333" y="3573370"/>
              <a:ext cx="48641"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F6F520-7E1E-1F26-F884-2F230E9E2280}"/>
                </a:ext>
              </a:extLst>
            </p:cNvPr>
            <p:cNvCxnSpPr>
              <a:cxnSpLocks/>
            </p:cNvCxnSpPr>
            <p:nvPr/>
          </p:nvCxnSpPr>
          <p:spPr>
            <a:xfrm>
              <a:off x="972333" y="3419632"/>
              <a:ext cx="0" cy="153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1583350-8E63-79B2-512A-5F4C68B34344}"/>
              </a:ext>
            </a:extLst>
          </p:cNvPr>
          <p:cNvGrpSpPr/>
          <p:nvPr/>
        </p:nvGrpSpPr>
        <p:grpSpPr>
          <a:xfrm>
            <a:off x="98940" y="2570536"/>
            <a:ext cx="1217076" cy="849096"/>
            <a:chOff x="98940" y="2570536"/>
            <a:chExt cx="1217076" cy="849096"/>
          </a:xfrm>
        </p:grpSpPr>
        <p:cxnSp>
          <p:nvCxnSpPr>
            <p:cNvPr id="24" name="Straight Connector 23">
              <a:extLst>
                <a:ext uri="{FF2B5EF4-FFF2-40B4-BE49-F238E27FC236}">
                  <a16:creationId xmlns:a16="http://schemas.microsoft.com/office/drawing/2014/main" id="{D431C06C-5492-A665-31EF-646DA2308977}"/>
                </a:ext>
              </a:extLst>
            </p:cNvPr>
            <p:cNvCxnSpPr>
              <a:cxnSpLocks/>
            </p:cNvCxnSpPr>
            <p:nvPr/>
          </p:nvCxnSpPr>
          <p:spPr>
            <a:xfrm>
              <a:off x="972333" y="2570536"/>
              <a:ext cx="0" cy="153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97C7927-5025-64AB-5880-3B3E854C041F}"/>
                </a:ext>
              </a:extLst>
            </p:cNvPr>
            <p:cNvSpPr/>
            <p:nvPr/>
          </p:nvSpPr>
          <p:spPr>
            <a:xfrm>
              <a:off x="628650" y="2724274"/>
              <a:ext cx="687366" cy="695358"/>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VME</a:t>
              </a:r>
            </a:p>
            <a:p>
              <a:pPr algn="ctr"/>
              <a:r>
                <a:rPr lang="en-GB" sz="1050" b="1" dirty="0">
                  <a:solidFill>
                    <a:schemeClr val="tx1"/>
                  </a:solidFill>
                </a:rPr>
                <a:t>Trigger Unit</a:t>
              </a:r>
            </a:p>
          </p:txBody>
        </p:sp>
        <p:cxnSp>
          <p:nvCxnSpPr>
            <p:cNvPr id="15" name="Straight Connector 14">
              <a:extLst>
                <a:ext uri="{FF2B5EF4-FFF2-40B4-BE49-F238E27FC236}">
                  <a16:creationId xmlns:a16="http://schemas.microsoft.com/office/drawing/2014/main" id="{1FF02FB8-FA6B-B77A-684A-CF1E9BE05D17}"/>
                </a:ext>
              </a:extLst>
            </p:cNvPr>
            <p:cNvCxnSpPr>
              <a:cxnSpLocks/>
            </p:cNvCxnSpPr>
            <p:nvPr/>
          </p:nvCxnSpPr>
          <p:spPr>
            <a:xfrm>
              <a:off x="922614" y="2724274"/>
              <a:ext cx="49719"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7DFEAD-BA8A-B1FB-3A85-277F12A5B14E}"/>
                </a:ext>
              </a:extLst>
            </p:cNvPr>
            <p:cNvCxnSpPr>
              <a:cxnSpLocks/>
            </p:cNvCxnSpPr>
            <p:nvPr/>
          </p:nvCxnSpPr>
          <p:spPr>
            <a:xfrm flipH="1">
              <a:off x="972333" y="2724274"/>
              <a:ext cx="48641" cy="565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7842D3-0677-5A70-3422-72DA4E9D97C8}"/>
                </a:ext>
              </a:extLst>
            </p:cNvPr>
            <p:cNvCxnSpPr>
              <a:cxnSpLocks/>
            </p:cNvCxnSpPr>
            <p:nvPr/>
          </p:nvCxnSpPr>
          <p:spPr>
            <a:xfrm>
              <a:off x="166114" y="2974276"/>
              <a:ext cx="462536"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5871654-3092-B3A3-8226-EFB67BA4F91A}"/>
                </a:ext>
              </a:extLst>
            </p:cNvPr>
            <p:cNvCxnSpPr>
              <a:cxnSpLocks/>
            </p:cNvCxnSpPr>
            <p:nvPr/>
          </p:nvCxnSpPr>
          <p:spPr>
            <a:xfrm>
              <a:off x="166114" y="3184181"/>
              <a:ext cx="462536"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E6F2400-0D1F-C061-5FEC-0182D7908635}"/>
                </a:ext>
              </a:extLst>
            </p:cNvPr>
            <p:cNvSpPr txBox="1"/>
            <p:nvPr/>
          </p:nvSpPr>
          <p:spPr>
            <a:xfrm>
              <a:off x="98940" y="2739684"/>
              <a:ext cx="346570" cy="253916"/>
            </a:xfrm>
            <a:prstGeom prst="rect">
              <a:avLst/>
            </a:prstGeom>
            <a:noFill/>
          </p:spPr>
          <p:txBody>
            <a:bodyPr wrap="none" rtlCol="0">
              <a:spAutoFit/>
            </a:bodyPr>
            <a:lstStyle/>
            <a:p>
              <a:pPr algn="ctr"/>
              <a:r>
                <a:rPr lang="en-GB" sz="1050" b="1" dirty="0" err="1"/>
                <a:t>f</a:t>
              </a:r>
              <a:r>
                <a:rPr lang="en-GB" sz="1050" b="1" baseline="-25000" dirty="0" err="1"/>
                <a:t>rev</a:t>
              </a:r>
              <a:endParaRPr lang="en-GB" sz="1050" b="1" baseline="-25000" dirty="0"/>
            </a:p>
          </p:txBody>
        </p:sp>
        <p:sp>
          <p:nvSpPr>
            <p:cNvPr id="31" name="TextBox 30">
              <a:extLst>
                <a:ext uri="{FF2B5EF4-FFF2-40B4-BE49-F238E27FC236}">
                  <a16:creationId xmlns:a16="http://schemas.microsoft.com/office/drawing/2014/main" id="{D14EB79F-C2C1-E110-27A3-D6DD03E50458}"/>
                </a:ext>
              </a:extLst>
            </p:cNvPr>
            <p:cNvSpPr txBox="1"/>
            <p:nvPr/>
          </p:nvSpPr>
          <p:spPr>
            <a:xfrm>
              <a:off x="99314" y="2967010"/>
              <a:ext cx="320921" cy="253916"/>
            </a:xfrm>
            <a:prstGeom prst="rect">
              <a:avLst/>
            </a:prstGeom>
            <a:noFill/>
          </p:spPr>
          <p:txBody>
            <a:bodyPr wrap="none" rtlCol="0">
              <a:spAutoFit/>
            </a:bodyPr>
            <a:lstStyle/>
            <a:p>
              <a:pPr algn="ctr"/>
              <a:r>
                <a:rPr lang="en-GB" sz="1050" b="1" dirty="0" err="1"/>
                <a:t>f</a:t>
              </a:r>
              <a:r>
                <a:rPr lang="en-GB" sz="1050" b="1" baseline="-25000" dirty="0" err="1"/>
                <a:t>RF</a:t>
              </a:r>
              <a:endParaRPr lang="en-GB" sz="1050" b="1" baseline="-25000" dirty="0"/>
            </a:p>
          </p:txBody>
        </p:sp>
      </p:grpSp>
    </p:spTree>
    <p:extLst>
      <p:ext uri="{BB962C8B-B14F-4D97-AF65-F5344CB8AC3E}">
        <p14:creationId xmlns:p14="http://schemas.microsoft.com/office/powerpoint/2010/main" val="321537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EAC7-9027-B0BB-A226-DEA764C0FC4D}"/>
              </a:ext>
            </a:extLst>
          </p:cNvPr>
          <p:cNvSpPr>
            <a:spLocks noGrp="1"/>
          </p:cNvSpPr>
          <p:nvPr>
            <p:ph type="title"/>
          </p:nvPr>
        </p:nvSpPr>
        <p:spPr/>
        <p:txBody>
          <a:bodyPr/>
          <a:lstStyle/>
          <a:p>
            <a:r>
              <a:rPr lang="en-GB" dirty="0"/>
              <a:t>examples of acquisitions with protons</a:t>
            </a:r>
          </a:p>
        </p:txBody>
      </p:sp>
      <p:sp>
        <p:nvSpPr>
          <p:cNvPr id="5" name="Footer Placeholder 4">
            <a:extLst>
              <a:ext uri="{FF2B5EF4-FFF2-40B4-BE49-F238E27FC236}">
                <a16:creationId xmlns:a16="http://schemas.microsoft.com/office/drawing/2014/main" id="{660C82C6-149A-8C25-2C9D-72F187B2AA29}"/>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84170DC9-F237-D065-7876-73BE23219881}"/>
              </a:ext>
            </a:extLst>
          </p:cNvPr>
          <p:cNvSpPr>
            <a:spLocks noGrp="1"/>
          </p:cNvSpPr>
          <p:nvPr>
            <p:ph type="sldNum" sz="quarter" idx="12"/>
          </p:nvPr>
        </p:nvSpPr>
        <p:spPr/>
        <p:txBody>
          <a:bodyPr/>
          <a:lstStyle/>
          <a:p>
            <a:fld id="{4F4DF25E-2DB6-1E46-8842-3F485C9980AC}" type="slidenum">
              <a:rPr lang="en-GB" smtClean="0"/>
              <a:t>7</a:t>
            </a:fld>
            <a:endParaRPr lang="en-GB"/>
          </a:p>
        </p:txBody>
      </p:sp>
      <p:grpSp>
        <p:nvGrpSpPr>
          <p:cNvPr id="17" name="Group 16">
            <a:extLst>
              <a:ext uri="{FF2B5EF4-FFF2-40B4-BE49-F238E27FC236}">
                <a16:creationId xmlns:a16="http://schemas.microsoft.com/office/drawing/2014/main" id="{C8008A13-EC66-B420-215C-148A404C6210}"/>
              </a:ext>
            </a:extLst>
          </p:cNvPr>
          <p:cNvGrpSpPr/>
          <p:nvPr/>
        </p:nvGrpSpPr>
        <p:grpSpPr>
          <a:xfrm>
            <a:off x="204921" y="951862"/>
            <a:ext cx="4257902" cy="2631239"/>
            <a:chOff x="196212" y="951862"/>
            <a:chExt cx="4257902" cy="2631239"/>
          </a:xfrm>
        </p:grpSpPr>
        <p:pic>
          <p:nvPicPr>
            <p:cNvPr id="7" name="Picture 6" descr="A graph of a graph showing different colored lines&#10;&#10;Description automatically generated">
              <a:extLst>
                <a:ext uri="{FF2B5EF4-FFF2-40B4-BE49-F238E27FC236}">
                  <a16:creationId xmlns:a16="http://schemas.microsoft.com/office/drawing/2014/main" id="{3412C021-9038-761A-7120-9E3CB42D2ED5}"/>
                </a:ext>
              </a:extLst>
            </p:cNvPr>
            <p:cNvPicPr>
              <a:picLocks noChangeAspect="1"/>
            </p:cNvPicPr>
            <p:nvPr/>
          </p:nvPicPr>
          <p:blipFill>
            <a:blip r:embed="rId2"/>
            <a:stretch>
              <a:fillRect/>
            </a:stretch>
          </p:blipFill>
          <p:spPr>
            <a:xfrm>
              <a:off x="453614" y="951862"/>
              <a:ext cx="4000500" cy="2286000"/>
            </a:xfrm>
            <a:prstGeom prst="rect">
              <a:avLst/>
            </a:prstGeom>
          </p:spPr>
        </p:pic>
        <p:cxnSp>
          <p:nvCxnSpPr>
            <p:cNvPr id="8" name="Straight Connector 7">
              <a:extLst>
                <a:ext uri="{FF2B5EF4-FFF2-40B4-BE49-F238E27FC236}">
                  <a16:creationId xmlns:a16="http://schemas.microsoft.com/office/drawing/2014/main" id="{1FEB923F-1F35-4FA1-7CE4-17CA53DA027F}"/>
                </a:ext>
              </a:extLst>
            </p:cNvPr>
            <p:cNvCxnSpPr>
              <a:cxnSpLocks/>
            </p:cNvCxnSpPr>
            <p:nvPr/>
          </p:nvCxnSpPr>
          <p:spPr>
            <a:xfrm flipV="1">
              <a:off x="453613" y="1307983"/>
              <a:ext cx="0" cy="1557992"/>
            </a:xfrm>
            <a:prstGeom prst="line">
              <a:avLst/>
            </a:prstGeom>
            <a:ln w="254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B7B5109-1F5A-09FF-7FBE-C534AA650F80}"/>
                </a:ext>
              </a:extLst>
            </p:cNvPr>
            <p:cNvSpPr txBox="1"/>
            <p:nvPr/>
          </p:nvSpPr>
          <p:spPr>
            <a:xfrm rot="16200000">
              <a:off x="-236919" y="1896072"/>
              <a:ext cx="1143262" cy="276999"/>
            </a:xfrm>
            <a:prstGeom prst="rect">
              <a:avLst/>
            </a:prstGeom>
            <a:noFill/>
          </p:spPr>
          <p:txBody>
            <a:bodyPr wrap="none" rtlCol="0">
              <a:spAutoFit/>
            </a:bodyPr>
            <a:lstStyle/>
            <a:p>
              <a:pPr algn="ctr"/>
              <a:r>
                <a:rPr lang="en-GB" sz="1200" b="1" dirty="0">
                  <a:solidFill>
                    <a:schemeClr val="tx1">
                      <a:lumMod val="50000"/>
                      <a:lumOff val="50000"/>
                    </a:schemeClr>
                  </a:solidFill>
                </a:rPr>
                <a:t>1 </a:t>
              </a:r>
              <a:r>
                <a:rPr lang="en-GB" sz="1200" b="1" dirty="0" err="1">
                  <a:solidFill>
                    <a:schemeClr val="tx1">
                      <a:lumMod val="50000"/>
                      <a:lumOff val="50000"/>
                    </a:schemeClr>
                  </a:solidFill>
                </a:rPr>
                <a:t>ms</a:t>
              </a:r>
              <a:r>
                <a:rPr lang="en-GB" sz="1200" b="1" dirty="0">
                  <a:solidFill>
                    <a:schemeClr val="tx1">
                      <a:lumMod val="50000"/>
                      <a:lumOff val="50000"/>
                    </a:schemeClr>
                  </a:solidFill>
                </a:rPr>
                <a:t> (42 turns)</a:t>
              </a:r>
            </a:p>
          </p:txBody>
        </p:sp>
        <p:sp>
          <p:nvSpPr>
            <p:cNvPr id="10" name="TextBox 9">
              <a:extLst>
                <a:ext uri="{FF2B5EF4-FFF2-40B4-BE49-F238E27FC236}">
                  <a16:creationId xmlns:a16="http://schemas.microsoft.com/office/drawing/2014/main" id="{4E6CE261-806C-A3CD-5AA6-4187E273F04E}"/>
                </a:ext>
              </a:extLst>
            </p:cNvPr>
            <p:cNvSpPr txBox="1"/>
            <p:nvPr/>
          </p:nvSpPr>
          <p:spPr>
            <a:xfrm>
              <a:off x="1983283" y="3275324"/>
              <a:ext cx="1324337" cy="307777"/>
            </a:xfrm>
            <a:prstGeom prst="rect">
              <a:avLst/>
            </a:prstGeom>
            <a:noFill/>
          </p:spPr>
          <p:txBody>
            <a:bodyPr wrap="none" rtlCol="0">
              <a:spAutoFit/>
            </a:bodyPr>
            <a:lstStyle/>
            <a:p>
              <a:pPr algn="ctr"/>
              <a:r>
                <a:rPr lang="en-GB" sz="1400" b="1" dirty="0"/>
                <a:t>MR at injection</a:t>
              </a:r>
            </a:p>
          </p:txBody>
        </p:sp>
      </p:grpSp>
      <p:grpSp>
        <p:nvGrpSpPr>
          <p:cNvPr id="18" name="Group 17">
            <a:extLst>
              <a:ext uri="{FF2B5EF4-FFF2-40B4-BE49-F238E27FC236}">
                <a16:creationId xmlns:a16="http://schemas.microsoft.com/office/drawing/2014/main" id="{9C43A3FF-A843-F038-5517-2340ED2143C7}"/>
              </a:ext>
            </a:extLst>
          </p:cNvPr>
          <p:cNvGrpSpPr/>
          <p:nvPr/>
        </p:nvGrpSpPr>
        <p:grpSpPr>
          <a:xfrm>
            <a:off x="4572000" y="1215057"/>
            <a:ext cx="4311661" cy="2636977"/>
            <a:chOff x="4572000" y="1215057"/>
            <a:chExt cx="4311661" cy="2636977"/>
          </a:xfrm>
        </p:grpSpPr>
        <p:cxnSp>
          <p:nvCxnSpPr>
            <p:cNvPr id="9" name="Straight Connector 8">
              <a:extLst>
                <a:ext uri="{FF2B5EF4-FFF2-40B4-BE49-F238E27FC236}">
                  <a16:creationId xmlns:a16="http://schemas.microsoft.com/office/drawing/2014/main" id="{2299F4F1-58FD-BC27-B531-25DE1B9DB283}"/>
                </a:ext>
              </a:extLst>
            </p:cNvPr>
            <p:cNvCxnSpPr>
              <a:cxnSpLocks/>
            </p:cNvCxnSpPr>
            <p:nvPr/>
          </p:nvCxnSpPr>
          <p:spPr>
            <a:xfrm flipV="1">
              <a:off x="8619362" y="1875174"/>
              <a:ext cx="0" cy="1557992"/>
            </a:xfrm>
            <a:prstGeom prst="line">
              <a:avLst/>
            </a:prstGeom>
            <a:ln w="254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B57A49-CAB8-B5CD-1246-BE9BB771FF42}"/>
                </a:ext>
              </a:extLst>
            </p:cNvPr>
            <p:cNvSpPr txBox="1"/>
            <p:nvPr/>
          </p:nvSpPr>
          <p:spPr>
            <a:xfrm rot="16200000">
              <a:off x="8526192" y="2474483"/>
              <a:ext cx="437940" cy="276999"/>
            </a:xfrm>
            <a:prstGeom prst="rect">
              <a:avLst/>
            </a:prstGeom>
            <a:noFill/>
          </p:spPr>
          <p:txBody>
            <a:bodyPr wrap="none" rtlCol="0">
              <a:spAutoFit/>
            </a:bodyPr>
            <a:lstStyle/>
            <a:p>
              <a:pPr algn="ctr"/>
              <a:r>
                <a:rPr lang="en-GB" sz="1200" b="1" dirty="0">
                  <a:solidFill>
                    <a:schemeClr val="tx1">
                      <a:lumMod val="50000"/>
                      <a:lumOff val="50000"/>
                    </a:schemeClr>
                  </a:solidFill>
                </a:rPr>
                <a:t>10 s</a:t>
              </a:r>
            </a:p>
          </p:txBody>
        </p:sp>
        <p:pic>
          <p:nvPicPr>
            <p:cNvPr id="4" name="Picture 3" descr="A graph of a graph&#10;&#10;Description automatically generated with medium confidence">
              <a:extLst>
                <a:ext uri="{FF2B5EF4-FFF2-40B4-BE49-F238E27FC236}">
                  <a16:creationId xmlns:a16="http://schemas.microsoft.com/office/drawing/2014/main" id="{8F54C709-33A3-AC07-445F-1F4E56268545}"/>
                </a:ext>
              </a:extLst>
            </p:cNvPr>
            <p:cNvPicPr>
              <a:picLocks noChangeAspect="1"/>
            </p:cNvPicPr>
            <p:nvPr/>
          </p:nvPicPr>
          <p:blipFill>
            <a:blip r:embed="rId3"/>
            <a:stretch>
              <a:fillRect/>
            </a:stretch>
          </p:blipFill>
          <p:spPr>
            <a:xfrm>
              <a:off x="4572000" y="1540634"/>
              <a:ext cx="3987800" cy="2311400"/>
            </a:xfrm>
            <a:prstGeom prst="rect">
              <a:avLst/>
            </a:prstGeom>
          </p:spPr>
        </p:pic>
        <p:sp>
          <p:nvSpPr>
            <p:cNvPr id="14" name="TextBox 13">
              <a:extLst>
                <a:ext uri="{FF2B5EF4-FFF2-40B4-BE49-F238E27FC236}">
                  <a16:creationId xmlns:a16="http://schemas.microsoft.com/office/drawing/2014/main" id="{0FCD2ABD-5851-039E-F67D-02DA6AC1731F}"/>
                </a:ext>
              </a:extLst>
            </p:cNvPr>
            <p:cNvSpPr txBox="1"/>
            <p:nvPr/>
          </p:nvSpPr>
          <p:spPr>
            <a:xfrm>
              <a:off x="5901640" y="1215057"/>
              <a:ext cx="1589794" cy="307777"/>
            </a:xfrm>
            <a:prstGeom prst="rect">
              <a:avLst/>
            </a:prstGeom>
            <a:noFill/>
          </p:spPr>
          <p:txBody>
            <a:bodyPr wrap="none" rtlCol="0">
              <a:spAutoFit/>
            </a:bodyPr>
            <a:lstStyle/>
            <a:p>
              <a:pPr algn="ctr"/>
              <a:r>
                <a:rPr lang="en-GB" sz="1400" b="1" dirty="0"/>
                <a:t>MR along the cycle</a:t>
              </a:r>
            </a:p>
          </p:txBody>
        </p:sp>
      </p:grpSp>
    </p:spTree>
    <p:extLst>
      <p:ext uri="{BB962C8B-B14F-4D97-AF65-F5344CB8AC3E}">
        <p14:creationId xmlns:p14="http://schemas.microsoft.com/office/powerpoint/2010/main" val="20389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2998-133E-5748-6BD1-3AE461F06F60}"/>
              </a:ext>
            </a:extLst>
          </p:cNvPr>
          <p:cNvSpPr>
            <a:spLocks noGrp="1"/>
          </p:cNvSpPr>
          <p:nvPr>
            <p:ph type="title"/>
          </p:nvPr>
        </p:nvSpPr>
        <p:spPr/>
        <p:txBody>
          <a:bodyPr/>
          <a:lstStyle/>
          <a:p>
            <a:r>
              <a:rPr lang="en-GB" dirty="0"/>
              <a:t>observation jitter</a:t>
            </a:r>
          </a:p>
        </p:txBody>
      </p:sp>
      <p:sp>
        <p:nvSpPr>
          <p:cNvPr id="3" name="Content Placeholder 2">
            <a:extLst>
              <a:ext uri="{FF2B5EF4-FFF2-40B4-BE49-F238E27FC236}">
                <a16:creationId xmlns:a16="http://schemas.microsoft.com/office/drawing/2014/main" id="{FB62AF61-33C0-97D7-4E6F-F1E803D5F387}"/>
              </a:ext>
            </a:extLst>
          </p:cNvPr>
          <p:cNvSpPr>
            <a:spLocks noGrp="1"/>
          </p:cNvSpPr>
          <p:nvPr>
            <p:ph idx="1"/>
          </p:nvPr>
        </p:nvSpPr>
        <p:spPr>
          <a:xfrm>
            <a:off x="272226" y="1026082"/>
            <a:ext cx="6252861" cy="3307823"/>
          </a:xfrm>
        </p:spPr>
        <p:txBody>
          <a:bodyPr>
            <a:normAutofit fontScale="92500" lnSpcReduction="20000"/>
          </a:bodyPr>
          <a:lstStyle/>
          <a:p>
            <a:r>
              <a:rPr lang="en-GB" dirty="0"/>
              <a:t>BQM includes beam longitudinal stability analysis</a:t>
            </a:r>
          </a:p>
          <a:p>
            <a:pPr lvl="1"/>
            <a:r>
              <a:rPr lang="en-GB" dirty="0"/>
              <a:t>comparison of 8 acquisitions at turn spacing of fraction of synchrotron period</a:t>
            </a:r>
          </a:p>
          <a:p>
            <a:pPr lvl="1"/>
            <a:r>
              <a:rPr lang="en-GB" dirty="0"/>
              <a:t>must make sure it is not the trigger that moves!</a:t>
            </a:r>
          </a:p>
          <a:p>
            <a:r>
              <a:rPr lang="en-GB" dirty="0"/>
              <a:t>instability measurement includes component proportional to ADC trigger offset</a:t>
            </a:r>
          </a:p>
          <a:p>
            <a:pPr lvl="1"/>
            <a:r>
              <a:rPr lang="en-GB" dirty="0"/>
              <a:t>trigger offset is due to free running clock of ADC, different for each acquisition, and &lt;125 </a:t>
            </a:r>
            <a:r>
              <a:rPr lang="en-GB" dirty="0" err="1"/>
              <a:t>ps</a:t>
            </a:r>
            <a:r>
              <a:rPr lang="en-GB" dirty="0"/>
              <a:t> (ADC is 8 GS/s) </a:t>
            </a:r>
          </a:p>
          <a:p>
            <a:pPr lvl="1"/>
            <a:r>
              <a:rPr lang="en-GB" dirty="0"/>
              <a:t>top plot: stable beam is measured as marginally unstable, proportionally to trigger offset excursion among acquisitions</a:t>
            </a:r>
          </a:p>
          <a:p>
            <a:pPr lvl="1"/>
            <a:r>
              <a:rPr lang="en-GB" dirty="0"/>
              <a:t>bottom plot: if profiles are interpolated according to trigger offset, instability measurement is reduced</a:t>
            </a:r>
          </a:p>
          <a:p>
            <a:r>
              <a:rPr lang="en-GB" dirty="0"/>
              <a:t>for the purposes of longitudinal beam observation, the trigger jitter of the observation systems is negligible</a:t>
            </a:r>
          </a:p>
        </p:txBody>
      </p:sp>
      <p:sp>
        <p:nvSpPr>
          <p:cNvPr id="5" name="Footer Placeholder 4">
            <a:extLst>
              <a:ext uri="{FF2B5EF4-FFF2-40B4-BE49-F238E27FC236}">
                <a16:creationId xmlns:a16="http://schemas.microsoft.com/office/drawing/2014/main" id="{FAE43B60-9F1C-039E-0C03-C4882312287B}"/>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95889B10-C240-8318-9ECE-11D72DBECAB4}"/>
              </a:ext>
            </a:extLst>
          </p:cNvPr>
          <p:cNvSpPr>
            <a:spLocks noGrp="1"/>
          </p:cNvSpPr>
          <p:nvPr>
            <p:ph type="sldNum" sz="quarter" idx="12"/>
          </p:nvPr>
        </p:nvSpPr>
        <p:spPr/>
        <p:txBody>
          <a:bodyPr/>
          <a:lstStyle/>
          <a:p>
            <a:fld id="{4F4DF25E-2DB6-1E46-8842-3F485C9980AC}" type="slidenum">
              <a:rPr lang="en-GB" smtClean="0"/>
              <a:t>8</a:t>
            </a:fld>
            <a:endParaRPr lang="en-GB"/>
          </a:p>
        </p:txBody>
      </p:sp>
      <p:grpSp>
        <p:nvGrpSpPr>
          <p:cNvPr id="37" name="Group 36">
            <a:extLst>
              <a:ext uri="{FF2B5EF4-FFF2-40B4-BE49-F238E27FC236}">
                <a16:creationId xmlns:a16="http://schemas.microsoft.com/office/drawing/2014/main" id="{32D622C4-9B2E-E642-0D40-A66DA21F1AD1}"/>
              </a:ext>
            </a:extLst>
          </p:cNvPr>
          <p:cNvGrpSpPr/>
          <p:nvPr/>
        </p:nvGrpSpPr>
        <p:grpSpPr>
          <a:xfrm>
            <a:off x="6621140" y="914400"/>
            <a:ext cx="1865206" cy="3433237"/>
            <a:chOff x="6621140" y="914400"/>
            <a:chExt cx="1865206" cy="3433237"/>
          </a:xfrm>
        </p:grpSpPr>
        <p:pic>
          <p:nvPicPr>
            <p:cNvPr id="12" name="Picture 11" descr="A close-up of a graph&#10;&#10;Description automatically generated">
              <a:extLst>
                <a:ext uri="{FF2B5EF4-FFF2-40B4-BE49-F238E27FC236}">
                  <a16:creationId xmlns:a16="http://schemas.microsoft.com/office/drawing/2014/main" id="{CF46EA08-E6A2-0D87-F069-996A4FA05166}"/>
                </a:ext>
              </a:extLst>
            </p:cNvPr>
            <p:cNvPicPr>
              <a:picLocks noChangeAspect="1"/>
            </p:cNvPicPr>
            <p:nvPr/>
          </p:nvPicPr>
          <p:blipFill rotWithShape="1">
            <a:blip r:embed="rId2"/>
            <a:srcRect b="68235"/>
            <a:stretch/>
          </p:blipFill>
          <p:spPr>
            <a:xfrm rot="16200000">
              <a:off x="6070840" y="1603151"/>
              <a:ext cx="3011343" cy="1633842"/>
            </a:xfrm>
            <a:prstGeom prst="rect">
              <a:avLst/>
            </a:prstGeom>
          </p:spPr>
        </p:pic>
        <p:sp>
          <p:nvSpPr>
            <p:cNvPr id="16" name="TextBox 15">
              <a:extLst>
                <a:ext uri="{FF2B5EF4-FFF2-40B4-BE49-F238E27FC236}">
                  <a16:creationId xmlns:a16="http://schemas.microsoft.com/office/drawing/2014/main" id="{1D118EDD-79BA-F441-29C3-0B7C12386A5E}"/>
                </a:ext>
              </a:extLst>
            </p:cNvPr>
            <p:cNvSpPr txBox="1"/>
            <p:nvPr/>
          </p:nvSpPr>
          <p:spPr>
            <a:xfrm>
              <a:off x="6995233" y="3932139"/>
              <a:ext cx="1491113" cy="415498"/>
            </a:xfrm>
            <a:prstGeom prst="rect">
              <a:avLst/>
            </a:prstGeom>
            <a:noFill/>
          </p:spPr>
          <p:txBody>
            <a:bodyPr wrap="none" rtlCol="0">
              <a:spAutoFit/>
            </a:bodyPr>
            <a:lstStyle/>
            <a:p>
              <a:pPr algn="r"/>
              <a:r>
                <a:rPr lang="en-GB" sz="1050" b="1" dirty="0"/>
                <a:t>hand-written notes </a:t>
              </a:r>
            </a:p>
            <a:p>
              <a:pPr algn="r"/>
              <a:r>
                <a:rPr lang="en-GB" sz="1050" b="1" dirty="0"/>
                <a:t>from my 2009 logbook!</a:t>
              </a:r>
            </a:p>
          </p:txBody>
        </p:sp>
        <p:sp>
          <p:nvSpPr>
            <p:cNvPr id="17" name="TextBox 16">
              <a:extLst>
                <a:ext uri="{FF2B5EF4-FFF2-40B4-BE49-F238E27FC236}">
                  <a16:creationId xmlns:a16="http://schemas.microsoft.com/office/drawing/2014/main" id="{78142A74-020D-B3AB-47BC-778D18F6B67C}"/>
                </a:ext>
              </a:extLst>
            </p:cNvPr>
            <p:cNvSpPr txBox="1"/>
            <p:nvPr/>
          </p:nvSpPr>
          <p:spPr>
            <a:xfrm rot="16200000">
              <a:off x="6243147" y="1480384"/>
              <a:ext cx="1063112" cy="276999"/>
            </a:xfrm>
            <a:prstGeom prst="rect">
              <a:avLst/>
            </a:prstGeom>
            <a:solidFill>
              <a:schemeClr val="bg1"/>
            </a:solidFill>
          </p:spPr>
          <p:txBody>
            <a:bodyPr wrap="none" rtlCol="0">
              <a:spAutoFit/>
            </a:bodyPr>
            <a:lstStyle/>
            <a:p>
              <a:r>
                <a:rPr lang="en-GB" sz="1200" b="1" dirty="0"/>
                <a:t>instability [%]</a:t>
              </a:r>
            </a:p>
          </p:txBody>
        </p:sp>
        <p:sp>
          <p:nvSpPr>
            <p:cNvPr id="18" name="TextBox 17">
              <a:extLst>
                <a:ext uri="{FF2B5EF4-FFF2-40B4-BE49-F238E27FC236}">
                  <a16:creationId xmlns:a16="http://schemas.microsoft.com/office/drawing/2014/main" id="{5602FF10-8C5C-BADB-B878-F4887C5BEBC4}"/>
                </a:ext>
              </a:extLst>
            </p:cNvPr>
            <p:cNvSpPr txBox="1"/>
            <p:nvPr/>
          </p:nvSpPr>
          <p:spPr>
            <a:xfrm>
              <a:off x="6926945" y="1981773"/>
              <a:ext cx="242374" cy="230832"/>
            </a:xfrm>
            <a:prstGeom prst="rect">
              <a:avLst/>
            </a:prstGeom>
            <a:solidFill>
              <a:schemeClr val="bg1">
                <a:alpha val="50000"/>
              </a:schemeClr>
            </a:solidFill>
          </p:spPr>
          <p:txBody>
            <a:bodyPr wrap="none" rtlCol="0">
              <a:spAutoFit/>
            </a:bodyPr>
            <a:lstStyle/>
            <a:p>
              <a:r>
                <a:rPr lang="en-GB" sz="900" b="1" dirty="0"/>
                <a:t>0</a:t>
              </a:r>
            </a:p>
          </p:txBody>
        </p:sp>
        <p:sp>
          <p:nvSpPr>
            <p:cNvPr id="19" name="TextBox 18">
              <a:extLst>
                <a:ext uri="{FF2B5EF4-FFF2-40B4-BE49-F238E27FC236}">
                  <a16:creationId xmlns:a16="http://schemas.microsoft.com/office/drawing/2014/main" id="{ED107A93-78AF-D62F-43B5-A246BB2C479A}"/>
                </a:ext>
              </a:extLst>
            </p:cNvPr>
            <p:cNvSpPr txBox="1"/>
            <p:nvPr/>
          </p:nvSpPr>
          <p:spPr>
            <a:xfrm rot="16200000">
              <a:off x="6228084" y="2950557"/>
              <a:ext cx="1063112" cy="276999"/>
            </a:xfrm>
            <a:prstGeom prst="rect">
              <a:avLst/>
            </a:prstGeom>
            <a:solidFill>
              <a:schemeClr val="bg1"/>
            </a:solidFill>
          </p:spPr>
          <p:txBody>
            <a:bodyPr wrap="none" rtlCol="0">
              <a:spAutoFit/>
            </a:bodyPr>
            <a:lstStyle/>
            <a:p>
              <a:r>
                <a:rPr lang="en-GB" sz="1200" b="1" dirty="0"/>
                <a:t>instability [%]</a:t>
              </a:r>
            </a:p>
          </p:txBody>
        </p:sp>
        <p:sp>
          <p:nvSpPr>
            <p:cNvPr id="20" name="TextBox 19">
              <a:extLst>
                <a:ext uri="{FF2B5EF4-FFF2-40B4-BE49-F238E27FC236}">
                  <a16:creationId xmlns:a16="http://schemas.microsoft.com/office/drawing/2014/main" id="{B6CF9AAF-FB9E-1D79-D255-D2FF5E3BB2A2}"/>
                </a:ext>
              </a:extLst>
            </p:cNvPr>
            <p:cNvSpPr txBox="1"/>
            <p:nvPr/>
          </p:nvSpPr>
          <p:spPr>
            <a:xfrm>
              <a:off x="6867863" y="1640854"/>
              <a:ext cx="300082" cy="230832"/>
            </a:xfrm>
            <a:prstGeom prst="rect">
              <a:avLst/>
            </a:prstGeom>
            <a:solidFill>
              <a:schemeClr val="bg1">
                <a:alpha val="50000"/>
              </a:schemeClr>
            </a:solidFill>
          </p:spPr>
          <p:txBody>
            <a:bodyPr wrap="none" rtlCol="0">
              <a:spAutoFit/>
            </a:bodyPr>
            <a:lstStyle/>
            <a:p>
              <a:r>
                <a:rPr lang="en-GB" sz="900" b="1" dirty="0"/>
                <a:t>10</a:t>
              </a:r>
            </a:p>
          </p:txBody>
        </p:sp>
        <p:sp>
          <p:nvSpPr>
            <p:cNvPr id="21" name="TextBox 20">
              <a:extLst>
                <a:ext uri="{FF2B5EF4-FFF2-40B4-BE49-F238E27FC236}">
                  <a16:creationId xmlns:a16="http://schemas.microsoft.com/office/drawing/2014/main" id="{F1196FBF-7AA9-0CF2-A138-9A33F61A3673}"/>
                </a:ext>
              </a:extLst>
            </p:cNvPr>
            <p:cNvSpPr txBox="1"/>
            <p:nvPr/>
          </p:nvSpPr>
          <p:spPr>
            <a:xfrm>
              <a:off x="6875420" y="1305897"/>
              <a:ext cx="300082" cy="230832"/>
            </a:xfrm>
            <a:prstGeom prst="rect">
              <a:avLst/>
            </a:prstGeom>
            <a:solidFill>
              <a:schemeClr val="bg1">
                <a:alpha val="50000"/>
              </a:schemeClr>
            </a:solidFill>
          </p:spPr>
          <p:txBody>
            <a:bodyPr wrap="none" rtlCol="0">
              <a:spAutoFit/>
            </a:bodyPr>
            <a:lstStyle/>
            <a:p>
              <a:r>
                <a:rPr lang="en-GB" sz="900" b="1" dirty="0"/>
                <a:t>20</a:t>
              </a:r>
            </a:p>
          </p:txBody>
        </p:sp>
        <p:sp>
          <p:nvSpPr>
            <p:cNvPr id="22" name="TextBox 21">
              <a:extLst>
                <a:ext uri="{FF2B5EF4-FFF2-40B4-BE49-F238E27FC236}">
                  <a16:creationId xmlns:a16="http://schemas.microsoft.com/office/drawing/2014/main" id="{3435E89E-674B-B163-551E-94F23DCDCC66}"/>
                </a:ext>
              </a:extLst>
            </p:cNvPr>
            <p:cNvSpPr txBox="1"/>
            <p:nvPr/>
          </p:nvSpPr>
          <p:spPr>
            <a:xfrm>
              <a:off x="6890534" y="971911"/>
              <a:ext cx="300082" cy="230832"/>
            </a:xfrm>
            <a:prstGeom prst="rect">
              <a:avLst/>
            </a:prstGeom>
            <a:solidFill>
              <a:schemeClr val="bg1">
                <a:alpha val="50000"/>
              </a:schemeClr>
            </a:solidFill>
          </p:spPr>
          <p:txBody>
            <a:bodyPr wrap="none" rtlCol="0">
              <a:spAutoFit/>
            </a:bodyPr>
            <a:lstStyle/>
            <a:p>
              <a:r>
                <a:rPr lang="en-GB" sz="900" b="1" dirty="0"/>
                <a:t>30</a:t>
              </a:r>
            </a:p>
          </p:txBody>
        </p:sp>
        <p:sp>
          <p:nvSpPr>
            <p:cNvPr id="23" name="TextBox 22">
              <a:extLst>
                <a:ext uri="{FF2B5EF4-FFF2-40B4-BE49-F238E27FC236}">
                  <a16:creationId xmlns:a16="http://schemas.microsoft.com/office/drawing/2014/main" id="{E303572D-AE69-F4FB-16AC-6C67913FCCED}"/>
                </a:ext>
              </a:extLst>
            </p:cNvPr>
            <p:cNvSpPr txBox="1"/>
            <p:nvPr/>
          </p:nvSpPr>
          <p:spPr>
            <a:xfrm>
              <a:off x="6904274" y="3445489"/>
              <a:ext cx="242374" cy="230832"/>
            </a:xfrm>
            <a:prstGeom prst="rect">
              <a:avLst/>
            </a:prstGeom>
            <a:solidFill>
              <a:schemeClr val="bg1">
                <a:alpha val="50000"/>
              </a:schemeClr>
            </a:solidFill>
          </p:spPr>
          <p:txBody>
            <a:bodyPr wrap="none" rtlCol="0">
              <a:spAutoFit/>
            </a:bodyPr>
            <a:lstStyle/>
            <a:p>
              <a:r>
                <a:rPr lang="en-GB" sz="900" b="1" dirty="0"/>
                <a:t>0</a:t>
              </a:r>
            </a:p>
          </p:txBody>
        </p:sp>
        <p:sp>
          <p:nvSpPr>
            <p:cNvPr id="24" name="TextBox 23">
              <a:extLst>
                <a:ext uri="{FF2B5EF4-FFF2-40B4-BE49-F238E27FC236}">
                  <a16:creationId xmlns:a16="http://schemas.microsoft.com/office/drawing/2014/main" id="{595E260D-8F91-6B10-AADC-C3B8C27F77A9}"/>
                </a:ext>
              </a:extLst>
            </p:cNvPr>
            <p:cNvSpPr txBox="1"/>
            <p:nvPr/>
          </p:nvSpPr>
          <p:spPr>
            <a:xfrm>
              <a:off x="6845192" y="3104570"/>
              <a:ext cx="300082" cy="230832"/>
            </a:xfrm>
            <a:prstGeom prst="rect">
              <a:avLst/>
            </a:prstGeom>
            <a:solidFill>
              <a:schemeClr val="bg1">
                <a:alpha val="50000"/>
              </a:schemeClr>
            </a:solidFill>
          </p:spPr>
          <p:txBody>
            <a:bodyPr wrap="none" rtlCol="0">
              <a:spAutoFit/>
            </a:bodyPr>
            <a:lstStyle/>
            <a:p>
              <a:r>
                <a:rPr lang="en-GB" sz="900" b="1" dirty="0"/>
                <a:t>10</a:t>
              </a:r>
            </a:p>
          </p:txBody>
        </p:sp>
        <p:sp>
          <p:nvSpPr>
            <p:cNvPr id="25" name="TextBox 24">
              <a:extLst>
                <a:ext uri="{FF2B5EF4-FFF2-40B4-BE49-F238E27FC236}">
                  <a16:creationId xmlns:a16="http://schemas.microsoft.com/office/drawing/2014/main" id="{C3AE257A-8B43-9BC1-F208-E06172615678}"/>
                </a:ext>
              </a:extLst>
            </p:cNvPr>
            <p:cNvSpPr txBox="1"/>
            <p:nvPr/>
          </p:nvSpPr>
          <p:spPr>
            <a:xfrm>
              <a:off x="6852749" y="2769613"/>
              <a:ext cx="300082" cy="230832"/>
            </a:xfrm>
            <a:prstGeom prst="rect">
              <a:avLst/>
            </a:prstGeom>
            <a:solidFill>
              <a:schemeClr val="bg1">
                <a:alpha val="50000"/>
              </a:schemeClr>
            </a:solidFill>
          </p:spPr>
          <p:txBody>
            <a:bodyPr wrap="none" rtlCol="0">
              <a:spAutoFit/>
            </a:bodyPr>
            <a:lstStyle/>
            <a:p>
              <a:r>
                <a:rPr lang="en-GB" sz="900" b="1" dirty="0"/>
                <a:t>20</a:t>
              </a:r>
            </a:p>
          </p:txBody>
        </p:sp>
        <p:sp>
          <p:nvSpPr>
            <p:cNvPr id="26" name="TextBox 25">
              <a:extLst>
                <a:ext uri="{FF2B5EF4-FFF2-40B4-BE49-F238E27FC236}">
                  <a16:creationId xmlns:a16="http://schemas.microsoft.com/office/drawing/2014/main" id="{4E92F307-A7B3-6E36-DEF1-6A0B65127482}"/>
                </a:ext>
              </a:extLst>
            </p:cNvPr>
            <p:cNvSpPr txBox="1"/>
            <p:nvPr/>
          </p:nvSpPr>
          <p:spPr>
            <a:xfrm>
              <a:off x="6867863" y="2435627"/>
              <a:ext cx="300082" cy="230832"/>
            </a:xfrm>
            <a:prstGeom prst="rect">
              <a:avLst/>
            </a:prstGeom>
            <a:solidFill>
              <a:schemeClr val="bg1">
                <a:alpha val="50000"/>
              </a:schemeClr>
            </a:solidFill>
          </p:spPr>
          <p:txBody>
            <a:bodyPr wrap="none" rtlCol="0">
              <a:spAutoFit/>
            </a:bodyPr>
            <a:lstStyle/>
            <a:p>
              <a:r>
                <a:rPr lang="en-GB" sz="900" b="1" dirty="0"/>
                <a:t>30</a:t>
              </a:r>
            </a:p>
          </p:txBody>
        </p:sp>
      </p:grpSp>
      <p:cxnSp>
        <p:nvCxnSpPr>
          <p:cNvPr id="39" name="Straight Connector 38">
            <a:extLst>
              <a:ext uri="{FF2B5EF4-FFF2-40B4-BE49-F238E27FC236}">
                <a16:creationId xmlns:a16="http://schemas.microsoft.com/office/drawing/2014/main" id="{F1BA655E-3773-751E-AD42-2B6528966270}"/>
              </a:ext>
            </a:extLst>
          </p:cNvPr>
          <p:cNvCxnSpPr>
            <a:cxnSpLocks/>
          </p:cNvCxnSpPr>
          <p:nvPr/>
        </p:nvCxnSpPr>
        <p:spPr>
          <a:xfrm>
            <a:off x="6759591" y="2385236"/>
            <a:ext cx="163384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8299-F996-0B10-EB2C-2AA21677D573}"/>
              </a:ext>
            </a:extLst>
          </p:cNvPr>
          <p:cNvSpPr>
            <a:spLocks noGrp="1"/>
          </p:cNvSpPr>
          <p:nvPr>
            <p:ph type="title"/>
          </p:nvPr>
        </p:nvSpPr>
        <p:spPr/>
        <p:txBody>
          <a:bodyPr/>
          <a:lstStyle/>
          <a:p>
            <a:r>
              <a:rPr lang="en-GB" dirty="0"/>
              <a:t>added complexity for ion operation</a:t>
            </a:r>
          </a:p>
        </p:txBody>
      </p:sp>
      <p:sp>
        <p:nvSpPr>
          <p:cNvPr id="3" name="Content Placeholder 2">
            <a:extLst>
              <a:ext uri="{FF2B5EF4-FFF2-40B4-BE49-F238E27FC236}">
                <a16:creationId xmlns:a16="http://schemas.microsoft.com/office/drawing/2014/main" id="{3061962D-8FCD-2BA1-2C37-BD0F9E76C5E0}"/>
              </a:ext>
            </a:extLst>
          </p:cNvPr>
          <p:cNvSpPr>
            <a:spLocks noGrp="1"/>
          </p:cNvSpPr>
          <p:nvPr>
            <p:ph idx="1"/>
          </p:nvPr>
        </p:nvSpPr>
        <p:spPr>
          <a:xfrm>
            <a:off x="272226" y="1065540"/>
            <a:ext cx="6161884" cy="3219293"/>
          </a:xfrm>
        </p:spPr>
        <p:txBody>
          <a:bodyPr>
            <a:normAutofit fontScale="77500" lnSpcReduction="20000"/>
          </a:bodyPr>
          <a:lstStyle/>
          <a:p>
            <a:r>
              <a:rPr lang="en-US" dirty="0" err="1"/>
              <a:t>f</a:t>
            </a:r>
            <a:r>
              <a:rPr lang="en-US" baseline="-25000" dirty="0" err="1"/>
              <a:t>RF</a:t>
            </a:r>
            <a:r>
              <a:rPr lang="en-US" dirty="0"/>
              <a:t> = 4620 </a:t>
            </a:r>
            <a:r>
              <a:rPr lang="en-US" dirty="0" err="1"/>
              <a:t>f</a:t>
            </a:r>
            <a:r>
              <a:rPr lang="en-US" baseline="-25000" dirty="0" err="1"/>
              <a:t>rev</a:t>
            </a:r>
            <a:r>
              <a:rPr lang="en-US" dirty="0"/>
              <a:t> too low at injection for ions</a:t>
            </a:r>
          </a:p>
          <a:p>
            <a:pPr lvl="1"/>
            <a:r>
              <a:rPr lang="en-US" dirty="0"/>
              <a:t>e.g. for lead (Pb)</a:t>
            </a:r>
          </a:p>
          <a:p>
            <a:pPr lvl="1"/>
            <a:r>
              <a:rPr lang="en-US" dirty="0"/>
              <a:t>(cavity bandwidth: 199.5 – 200.4 MHz)</a:t>
            </a:r>
          </a:p>
          <a:p>
            <a:pPr lvl="1"/>
            <a:r>
              <a:rPr lang="en-US" dirty="0" err="1">
                <a:latin typeface="Symbol" pitchFamily="2" charset="2"/>
              </a:rPr>
              <a:t>D</a:t>
            </a:r>
            <a:r>
              <a:rPr lang="en-US" dirty="0" err="1"/>
              <a:t>f</a:t>
            </a:r>
            <a:r>
              <a:rPr lang="en-US" dirty="0"/>
              <a:t> = 0.9%</a:t>
            </a:r>
          </a:p>
          <a:p>
            <a:pPr lvl="3"/>
            <a:endParaRPr lang="en-US" dirty="0"/>
          </a:p>
          <a:p>
            <a:r>
              <a:rPr lang="en-US" dirty="0"/>
              <a:t>use Frequency Shift Keying (</a:t>
            </a:r>
            <a:r>
              <a:rPr lang="en-US" dirty="0">
                <a:solidFill>
                  <a:schemeClr val="accent6">
                    <a:lumMod val="75000"/>
                  </a:schemeClr>
                </a:solidFill>
              </a:rPr>
              <a:t>FSK</a:t>
            </a:r>
            <a:r>
              <a:rPr lang="en-US" dirty="0"/>
              <a:t>) and “Amplitude” Modulation (</a:t>
            </a:r>
            <a:r>
              <a:rPr lang="en-US" dirty="0">
                <a:solidFill>
                  <a:srgbClr val="9437FF"/>
                </a:solidFill>
              </a:rPr>
              <a:t>AM</a:t>
            </a:r>
            <a:r>
              <a:rPr lang="en-US" dirty="0"/>
              <a:t>) </a:t>
            </a:r>
          </a:p>
          <a:p>
            <a:pPr lvl="1"/>
            <a:r>
              <a:rPr lang="en-US" dirty="0">
                <a:solidFill>
                  <a:schemeClr val="accent6">
                    <a:lumMod val="75000"/>
                  </a:schemeClr>
                </a:solidFill>
              </a:rPr>
              <a:t>FSK</a:t>
            </a:r>
            <a:r>
              <a:rPr lang="en-US" dirty="0"/>
              <a:t>: </a:t>
            </a:r>
            <a:r>
              <a:rPr lang="en-US" dirty="0" err="1"/>
              <a:t>f</a:t>
            </a:r>
            <a:r>
              <a:rPr lang="en-US" baseline="-25000" dirty="0" err="1"/>
              <a:t>RF,on</a:t>
            </a:r>
            <a:r>
              <a:rPr lang="en-US" dirty="0"/>
              <a:t> and </a:t>
            </a:r>
            <a:r>
              <a:rPr lang="en-US" dirty="0" err="1"/>
              <a:t>f</a:t>
            </a:r>
            <a:r>
              <a:rPr lang="en-US" baseline="-25000" dirty="0" err="1"/>
              <a:t>RF,off</a:t>
            </a:r>
            <a:r>
              <a:rPr lang="en-US" dirty="0"/>
              <a:t> in the same turn</a:t>
            </a:r>
          </a:p>
          <a:p>
            <a:pPr lvl="1"/>
            <a:r>
              <a:rPr lang="en-US" dirty="0">
                <a:solidFill>
                  <a:srgbClr val="9437FF"/>
                </a:solidFill>
              </a:rPr>
              <a:t>AM</a:t>
            </a:r>
            <a:r>
              <a:rPr lang="en-US" dirty="0"/>
              <a:t>: RF off for half of the time</a:t>
            </a:r>
          </a:p>
          <a:p>
            <a:pPr lvl="1"/>
            <a:r>
              <a:rPr lang="en-US" dirty="0"/>
              <a:t>choose </a:t>
            </a:r>
            <a:r>
              <a:rPr lang="en-US" dirty="0" err="1"/>
              <a:t>f</a:t>
            </a:r>
            <a:r>
              <a:rPr lang="en-US" baseline="-25000" dirty="0" err="1"/>
              <a:t>RF,on</a:t>
            </a:r>
            <a:r>
              <a:rPr lang="en-US" dirty="0"/>
              <a:t> as needed for beam, within cavity bandwidth</a:t>
            </a:r>
          </a:p>
          <a:p>
            <a:pPr lvl="2"/>
            <a:r>
              <a:rPr lang="en-US" dirty="0"/>
              <a:t>at injection: bunch to bucket transfer from injector (CERN Proton Synchrotron), and capture at SPS (h = 4653, </a:t>
            </a:r>
            <a:r>
              <a:rPr lang="en-US" dirty="0" err="1"/>
              <a:t>f</a:t>
            </a:r>
            <a:r>
              <a:rPr lang="en-US" baseline="-25000" dirty="0" err="1"/>
              <a:t>RF,on</a:t>
            </a:r>
            <a:r>
              <a:rPr lang="en-US" dirty="0"/>
              <a:t> = 199.9255 MHz)</a:t>
            </a:r>
          </a:p>
          <a:p>
            <a:pPr lvl="1"/>
            <a:r>
              <a:rPr lang="en-US" dirty="0" err="1"/>
              <a:t>f</a:t>
            </a:r>
            <a:r>
              <a:rPr lang="en-US" baseline="-25000" dirty="0" err="1"/>
              <a:t>RF,off</a:t>
            </a:r>
            <a:r>
              <a:rPr lang="en-US" dirty="0"/>
              <a:t> in the other half of the ring, such that beam is in bucket 1 and with correct phase after a turn</a:t>
            </a:r>
          </a:p>
          <a:p>
            <a:pPr lvl="2"/>
            <a:r>
              <a:rPr lang="en-US" dirty="0" err="1"/>
              <a:t>f</a:t>
            </a:r>
            <a:r>
              <a:rPr lang="en-US" baseline="-25000" dirty="0" err="1"/>
              <a:t>RF,avg</a:t>
            </a:r>
            <a:r>
              <a:rPr lang="en-US" dirty="0"/>
              <a:t> = 4620 </a:t>
            </a:r>
            <a:r>
              <a:rPr lang="en-US" dirty="0" err="1"/>
              <a:t>f</a:t>
            </a:r>
            <a:r>
              <a:rPr lang="en-US" baseline="-25000" dirty="0" err="1"/>
              <a:t>rev</a:t>
            </a:r>
            <a:r>
              <a:rPr lang="en-US" dirty="0"/>
              <a:t> = (</a:t>
            </a:r>
            <a:r>
              <a:rPr lang="en-US" dirty="0" err="1"/>
              <a:t>f</a:t>
            </a:r>
            <a:r>
              <a:rPr lang="en-US" baseline="-25000" dirty="0" err="1"/>
              <a:t>RF,on</a:t>
            </a:r>
            <a:r>
              <a:rPr lang="en-US" dirty="0"/>
              <a:t> + </a:t>
            </a:r>
            <a:r>
              <a:rPr lang="en-US" dirty="0" err="1"/>
              <a:t>f</a:t>
            </a:r>
            <a:r>
              <a:rPr lang="en-US" baseline="-25000" dirty="0" err="1"/>
              <a:t>RF,off</a:t>
            </a:r>
            <a:r>
              <a:rPr lang="en-US" dirty="0"/>
              <a:t>)/2</a:t>
            </a:r>
          </a:p>
          <a:p>
            <a:r>
              <a:rPr lang="en-US" dirty="0"/>
              <a:t>in addition, Fixed Frequency Acceleration: accelerate with varying h (</a:t>
            </a:r>
            <a:r>
              <a:rPr lang="en-US" dirty="0" err="1"/>
              <a:t>f</a:t>
            </a:r>
            <a:r>
              <a:rPr lang="en-US" baseline="-25000" dirty="0" err="1"/>
              <a:t>RF,cen</a:t>
            </a:r>
            <a:r>
              <a:rPr lang="en-US" dirty="0"/>
              <a:t> = 200.222 MHz)</a:t>
            </a:r>
          </a:p>
        </p:txBody>
      </p:sp>
      <p:sp>
        <p:nvSpPr>
          <p:cNvPr id="5" name="Footer Placeholder 4">
            <a:extLst>
              <a:ext uri="{FF2B5EF4-FFF2-40B4-BE49-F238E27FC236}">
                <a16:creationId xmlns:a16="http://schemas.microsoft.com/office/drawing/2014/main" id="{3FFF2AF2-CDBA-922B-7C1B-5129B707E565}"/>
              </a:ext>
            </a:extLst>
          </p:cNvPr>
          <p:cNvSpPr>
            <a:spLocks noGrp="1"/>
          </p:cNvSpPr>
          <p:nvPr>
            <p:ph type="ftr" sz="quarter" idx="11"/>
          </p:nvPr>
        </p:nvSpPr>
        <p:spPr/>
        <p:txBody>
          <a:bodyPr/>
          <a:lstStyle/>
          <a:p>
            <a:r>
              <a:rPr lang="en-GB"/>
              <a:t>giulia.papotti@cern.ch</a:t>
            </a:r>
          </a:p>
        </p:txBody>
      </p:sp>
      <p:sp>
        <p:nvSpPr>
          <p:cNvPr id="6" name="Slide Number Placeholder 5">
            <a:extLst>
              <a:ext uri="{FF2B5EF4-FFF2-40B4-BE49-F238E27FC236}">
                <a16:creationId xmlns:a16="http://schemas.microsoft.com/office/drawing/2014/main" id="{4DDBB83F-C03E-86CE-3F87-A088D1BF2255}"/>
              </a:ext>
            </a:extLst>
          </p:cNvPr>
          <p:cNvSpPr>
            <a:spLocks noGrp="1"/>
          </p:cNvSpPr>
          <p:nvPr>
            <p:ph type="sldNum" sz="quarter" idx="12"/>
          </p:nvPr>
        </p:nvSpPr>
        <p:spPr/>
        <p:txBody>
          <a:bodyPr/>
          <a:lstStyle/>
          <a:p>
            <a:fld id="{4F4DF25E-2DB6-1E46-8842-3F485C9980AC}" type="slidenum">
              <a:rPr lang="en-GB" smtClean="0"/>
              <a:t>9</a:t>
            </a:fld>
            <a:endParaRPr lang="en-GB"/>
          </a:p>
        </p:txBody>
      </p:sp>
      <p:graphicFrame>
        <p:nvGraphicFramePr>
          <p:cNvPr id="10" name="Table 9">
            <a:extLst>
              <a:ext uri="{FF2B5EF4-FFF2-40B4-BE49-F238E27FC236}">
                <a16:creationId xmlns:a16="http://schemas.microsoft.com/office/drawing/2014/main" id="{A88FDE8B-4949-CD66-27F8-878C51CDF9D1}"/>
              </a:ext>
            </a:extLst>
          </p:cNvPr>
          <p:cNvGraphicFramePr>
            <a:graphicFrameLocks noGrp="1"/>
          </p:cNvGraphicFramePr>
          <p:nvPr>
            <p:extLst>
              <p:ext uri="{D42A27DB-BD31-4B8C-83A1-F6EECF244321}">
                <p14:modId xmlns:p14="http://schemas.microsoft.com/office/powerpoint/2010/main" val="2692322580"/>
              </p:ext>
            </p:extLst>
          </p:nvPr>
        </p:nvGraphicFramePr>
        <p:xfrm>
          <a:off x="5036629" y="914400"/>
          <a:ext cx="3737448" cy="891540"/>
        </p:xfrm>
        <a:graphic>
          <a:graphicData uri="http://schemas.openxmlformats.org/drawingml/2006/table">
            <a:tbl>
              <a:tblPr firstRow="1" bandRow="1">
                <a:tableStyleId>{5C22544A-7EE6-4342-B048-85BDC9FD1C3A}</a:tableStyleId>
              </a:tblPr>
              <a:tblGrid>
                <a:gridCol w="1245816">
                  <a:extLst>
                    <a:ext uri="{9D8B030D-6E8A-4147-A177-3AD203B41FA5}">
                      <a16:colId xmlns:a16="http://schemas.microsoft.com/office/drawing/2014/main" val="1484846692"/>
                    </a:ext>
                  </a:extLst>
                </a:gridCol>
                <a:gridCol w="1245816">
                  <a:extLst>
                    <a:ext uri="{9D8B030D-6E8A-4147-A177-3AD203B41FA5}">
                      <a16:colId xmlns:a16="http://schemas.microsoft.com/office/drawing/2014/main" val="4116788532"/>
                    </a:ext>
                  </a:extLst>
                </a:gridCol>
                <a:gridCol w="1245816">
                  <a:extLst>
                    <a:ext uri="{9D8B030D-6E8A-4147-A177-3AD203B41FA5}">
                      <a16:colId xmlns:a16="http://schemas.microsoft.com/office/drawing/2014/main" val="810335174"/>
                    </a:ext>
                  </a:extLst>
                </a:gridCol>
              </a:tblGrid>
              <a:tr h="289685">
                <a:tc>
                  <a:txBody>
                    <a:bodyPr/>
                    <a:lstStyle/>
                    <a:p>
                      <a:r>
                        <a:rPr lang="en-US" dirty="0">
                          <a:solidFill>
                            <a:schemeClr val="tx1"/>
                          </a:solidFill>
                        </a:rPr>
                        <a:t>p [GeV] (Pb)</a:t>
                      </a:r>
                    </a:p>
                  </a:txBody>
                  <a:tcPr>
                    <a:solidFill>
                      <a:schemeClr val="accent1">
                        <a:lumMod val="75000"/>
                        <a:alpha val="50000"/>
                      </a:schemeClr>
                    </a:solidFill>
                  </a:tcPr>
                </a:tc>
                <a:tc>
                  <a:txBody>
                    <a:bodyPr/>
                    <a:lstStyle/>
                    <a:p>
                      <a:r>
                        <a:rPr lang="en-US" dirty="0" err="1">
                          <a:solidFill>
                            <a:schemeClr val="tx1"/>
                          </a:solidFill>
                        </a:rPr>
                        <a:t>f</a:t>
                      </a:r>
                      <a:r>
                        <a:rPr lang="en-US" baseline="-25000" dirty="0" err="1">
                          <a:solidFill>
                            <a:schemeClr val="tx1"/>
                          </a:solidFill>
                        </a:rPr>
                        <a:t>rev</a:t>
                      </a:r>
                      <a:r>
                        <a:rPr lang="en-US" dirty="0">
                          <a:solidFill>
                            <a:schemeClr val="tx1"/>
                          </a:solidFill>
                        </a:rPr>
                        <a:t> [kHz]</a:t>
                      </a:r>
                    </a:p>
                  </a:txBody>
                  <a:tcPr>
                    <a:solidFill>
                      <a:schemeClr val="accent1">
                        <a:lumMod val="75000"/>
                        <a:alpha val="50000"/>
                      </a:schemeClr>
                    </a:solidFill>
                  </a:tcPr>
                </a:tc>
                <a:tc>
                  <a:txBody>
                    <a:bodyPr/>
                    <a:lstStyle/>
                    <a:p>
                      <a:r>
                        <a:rPr lang="en-US" dirty="0" err="1">
                          <a:solidFill>
                            <a:schemeClr val="tx1"/>
                          </a:solidFill>
                        </a:rPr>
                        <a:t>f</a:t>
                      </a:r>
                      <a:r>
                        <a:rPr lang="en-US" baseline="-25000" dirty="0" err="1">
                          <a:solidFill>
                            <a:schemeClr val="tx1"/>
                          </a:solidFill>
                        </a:rPr>
                        <a:t>RF</a:t>
                      </a:r>
                      <a:r>
                        <a:rPr lang="en-US" dirty="0">
                          <a:solidFill>
                            <a:schemeClr val="tx1"/>
                          </a:solidFill>
                        </a:rPr>
                        <a:t> [MHz]</a:t>
                      </a:r>
                    </a:p>
                  </a:txBody>
                  <a:tcPr>
                    <a:solidFill>
                      <a:schemeClr val="accent1">
                        <a:lumMod val="75000"/>
                        <a:alpha val="50000"/>
                      </a:schemeClr>
                    </a:solidFill>
                  </a:tcPr>
                </a:tc>
                <a:extLst>
                  <a:ext uri="{0D108BD9-81ED-4DB2-BD59-A6C34878D82A}">
                    <a16:rowId xmlns:a16="http://schemas.microsoft.com/office/drawing/2014/main" val="382178965"/>
                  </a:ext>
                </a:extLst>
              </a:tr>
              <a:tr h="289685">
                <a:tc>
                  <a:txBody>
                    <a:bodyPr/>
                    <a:lstStyle/>
                    <a:p>
                      <a:r>
                        <a:rPr lang="en-US" dirty="0"/>
                        <a:t>17.07</a:t>
                      </a:r>
                    </a:p>
                  </a:txBody>
                  <a:tcPr>
                    <a:solidFill>
                      <a:schemeClr val="accent1">
                        <a:tint val="40000"/>
                        <a:alpha val="50000"/>
                      </a:schemeClr>
                    </a:solidFill>
                  </a:tcPr>
                </a:tc>
                <a:tc>
                  <a:txBody>
                    <a:bodyPr/>
                    <a:lstStyle/>
                    <a:p>
                      <a:r>
                        <a:rPr lang="en-US" dirty="0"/>
                        <a:t>42.967</a:t>
                      </a:r>
                    </a:p>
                  </a:txBody>
                  <a:tcPr>
                    <a:solidFill>
                      <a:schemeClr val="accent1">
                        <a:tint val="40000"/>
                        <a:alpha val="50000"/>
                      </a:schemeClr>
                    </a:solidFill>
                  </a:tcPr>
                </a:tc>
                <a:tc>
                  <a:txBody>
                    <a:bodyPr/>
                    <a:lstStyle/>
                    <a:p>
                      <a:r>
                        <a:rPr lang="en-US" dirty="0"/>
                        <a:t>198.5094</a:t>
                      </a:r>
                    </a:p>
                  </a:txBody>
                  <a:tcPr>
                    <a:solidFill>
                      <a:schemeClr val="accent1">
                        <a:tint val="40000"/>
                        <a:alpha val="50000"/>
                      </a:schemeClr>
                    </a:solidFill>
                  </a:tcPr>
                </a:tc>
                <a:extLst>
                  <a:ext uri="{0D108BD9-81ED-4DB2-BD59-A6C34878D82A}">
                    <a16:rowId xmlns:a16="http://schemas.microsoft.com/office/drawing/2014/main" val="3270377720"/>
                  </a:ext>
                </a:extLst>
              </a:tr>
              <a:tr h="289685">
                <a:tc>
                  <a:txBody>
                    <a:bodyPr/>
                    <a:lstStyle/>
                    <a:p>
                      <a:r>
                        <a:rPr lang="en-US" dirty="0"/>
                        <a:t>451.15</a:t>
                      </a:r>
                    </a:p>
                  </a:txBody>
                  <a:tcPr>
                    <a:solidFill>
                      <a:schemeClr val="accent1">
                        <a:tint val="20000"/>
                        <a:alpha val="50000"/>
                      </a:schemeClr>
                    </a:solidFill>
                  </a:tcPr>
                </a:tc>
                <a:tc>
                  <a:txBody>
                    <a:bodyPr/>
                    <a:lstStyle/>
                    <a:p>
                      <a:r>
                        <a:rPr lang="en-US" dirty="0"/>
                        <a:t>43.375</a:t>
                      </a:r>
                    </a:p>
                  </a:txBody>
                  <a:tcPr>
                    <a:solidFill>
                      <a:schemeClr val="accent1">
                        <a:tint val="20000"/>
                        <a:alpha val="50000"/>
                      </a:schemeClr>
                    </a:solidFill>
                  </a:tcPr>
                </a:tc>
                <a:tc>
                  <a:txBody>
                    <a:bodyPr/>
                    <a:lstStyle/>
                    <a:p>
                      <a:r>
                        <a:rPr lang="en-US" dirty="0"/>
                        <a:t>200.3921</a:t>
                      </a:r>
                    </a:p>
                  </a:txBody>
                  <a:tcPr>
                    <a:solidFill>
                      <a:schemeClr val="accent1">
                        <a:tint val="20000"/>
                        <a:alpha val="50000"/>
                      </a:schemeClr>
                    </a:solidFill>
                  </a:tcPr>
                </a:tc>
                <a:extLst>
                  <a:ext uri="{0D108BD9-81ED-4DB2-BD59-A6C34878D82A}">
                    <a16:rowId xmlns:a16="http://schemas.microsoft.com/office/drawing/2014/main" val="2098121286"/>
                  </a:ext>
                </a:extLst>
              </a:tr>
            </a:tbl>
          </a:graphicData>
        </a:graphic>
      </p:graphicFrame>
      <p:grpSp>
        <p:nvGrpSpPr>
          <p:cNvPr id="12" name="Group 11">
            <a:extLst>
              <a:ext uri="{FF2B5EF4-FFF2-40B4-BE49-F238E27FC236}">
                <a16:creationId xmlns:a16="http://schemas.microsoft.com/office/drawing/2014/main" id="{64B9733D-6F67-9183-C958-8DBC74BA68A8}"/>
              </a:ext>
            </a:extLst>
          </p:cNvPr>
          <p:cNvGrpSpPr/>
          <p:nvPr/>
        </p:nvGrpSpPr>
        <p:grpSpPr>
          <a:xfrm>
            <a:off x="6733770" y="2387834"/>
            <a:ext cx="1517921" cy="1183093"/>
            <a:chOff x="6733770" y="2387834"/>
            <a:chExt cx="1517921" cy="1183093"/>
          </a:xfrm>
        </p:grpSpPr>
        <p:grpSp>
          <p:nvGrpSpPr>
            <p:cNvPr id="9" name="Group 8">
              <a:extLst>
                <a:ext uri="{FF2B5EF4-FFF2-40B4-BE49-F238E27FC236}">
                  <a16:creationId xmlns:a16="http://schemas.microsoft.com/office/drawing/2014/main" id="{A4AD5DD3-4861-C69C-9481-CB1AEBB156F6}"/>
                </a:ext>
              </a:extLst>
            </p:cNvPr>
            <p:cNvGrpSpPr/>
            <p:nvPr/>
          </p:nvGrpSpPr>
          <p:grpSpPr>
            <a:xfrm>
              <a:off x="6746741" y="2387834"/>
              <a:ext cx="1504950" cy="276999"/>
              <a:chOff x="6746741" y="2387834"/>
              <a:chExt cx="1504950" cy="276999"/>
            </a:xfrm>
          </p:grpSpPr>
          <p:cxnSp>
            <p:nvCxnSpPr>
              <p:cNvPr id="13" name="Straight Connector 12">
                <a:extLst>
                  <a:ext uri="{FF2B5EF4-FFF2-40B4-BE49-F238E27FC236}">
                    <a16:creationId xmlns:a16="http://schemas.microsoft.com/office/drawing/2014/main" id="{C08D2D9A-D9A1-4241-5315-909AF4F5839E}"/>
                  </a:ext>
                </a:extLst>
              </p:cNvPr>
              <p:cNvCxnSpPr>
                <a:cxnSpLocks/>
              </p:cNvCxnSpPr>
              <p:nvPr/>
            </p:nvCxnSpPr>
            <p:spPr>
              <a:xfrm>
                <a:off x="6746741" y="2605262"/>
                <a:ext cx="1504950" cy="0"/>
              </a:xfrm>
              <a:prstGeom prst="line">
                <a:avLst/>
              </a:prstGeom>
              <a:ln w="254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04E18E-31D2-0CAE-BDBD-79DDDFFEBE52}"/>
                  </a:ext>
                </a:extLst>
              </p:cNvPr>
              <p:cNvSpPr txBox="1"/>
              <p:nvPr/>
            </p:nvSpPr>
            <p:spPr>
              <a:xfrm>
                <a:off x="7196887" y="2387834"/>
                <a:ext cx="572593" cy="276999"/>
              </a:xfrm>
              <a:prstGeom prst="rect">
                <a:avLst/>
              </a:prstGeom>
              <a:noFill/>
            </p:spPr>
            <p:txBody>
              <a:bodyPr wrap="none" rtlCol="0">
                <a:spAutoFit/>
              </a:bodyPr>
              <a:lstStyle/>
              <a:p>
                <a:pPr algn="ctr"/>
                <a:r>
                  <a:rPr lang="en-GB" sz="1200" b="1" dirty="0"/>
                  <a:t>1 turn</a:t>
                </a:r>
              </a:p>
            </p:txBody>
          </p:sp>
        </p:grpSp>
        <p:grpSp>
          <p:nvGrpSpPr>
            <p:cNvPr id="11" name="Group 10">
              <a:extLst>
                <a:ext uri="{FF2B5EF4-FFF2-40B4-BE49-F238E27FC236}">
                  <a16:creationId xmlns:a16="http://schemas.microsoft.com/office/drawing/2014/main" id="{95EF7039-AED1-133A-558B-52A1C7FED1D2}"/>
                </a:ext>
              </a:extLst>
            </p:cNvPr>
            <p:cNvGrpSpPr/>
            <p:nvPr/>
          </p:nvGrpSpPr>
          <p:grpSpPr>
            <a:xfrm>
              <a:off x="6733770" y="3317011"/>
              <a:ext cx="1495528" cy="253916"/>
              <a:chOff x="6733770" y="3317011"/>
              <a:chExt cx="1495528" cy="253916"/>
            </a:xfrm>
          </p:grpSpPr>
          <p:cxnSp>
            <p:nvCxnSpPr>
              <p:cNvPr id="16" name="Straight Connector 15">
                <a:extLst>
                  <a:ext uri="{FF2B5EF4-FFF2-40B4-BE49-F238E27FC236}">
                    <a16:creationId xmlns:a16="http://schemas.microsoft.com/office/drawing/2014/main" id="{684A6908-0791-F3B7-F670-389A8F336A09}"/>
                  </a:ext>
                </a:extLst>
              </p:cNvPr>
              <p:cNvCxnSpPr>
                <a:cxnSpLocks/>
              </p:cNvCxnSpPr>
              <p:nvPr/>
            </p:nvCxnSpPr>
            <p:spPr>
              <a:xfrm>
                <a:off x="6733770" y="3538779"/>
                <a:ext cx="765446" cy="0"/>
              </a:xfrm>
              <a:prstGeom prst="line">
                <a:avLst/>
              </a:prstGeom>
              <a:ln w="254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F39F64-B633-DD91-F282-51E3AA0EEA48}"/>
                  </a:ext>
                </a:extLst>
              </p:cNvPr>
              <p:cNvCxnSpPr>
                <a:cxnSpLocks/>
              </p:cNvCxnSpPr>
              <p:nvPr/>
            </p:nvCxnSpPr>
            <p:spPr>
              <a:xfrm>
                <a:off x="7489793" y="3538779"/>
                <a:ext cx="739505" cy="0"/>
              </a:xfrm>
              <a:prstGeom prst="line">
                <a:avLst/>
              </a:prstGeom>
              <a:ln w="254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A250AB-760E-C058-13A6-C84FB95378A8}"/>
                  </a:ext>
                </a:extLst>
              </p:cNvPr>
              <p:cNvSpPr txBox="1"/>
              <p:nvPr/>
            </p:nvSpPr>
            <p:spPr>
              <a:xfrm>
                <a:off x="6907267" y="3317011"/>
                <a:ext cx="439543" cy="253916"/>
              </a:xfrm>
              <a:prstGeom prst="rect">
                <a:avLst/>
              </a:prstGeom>
              <a:noFill/>
            </p:spPr>
            <p:txBody>
              <a:bodyPr wrap="none" rtlCol="0">
                <a:spAutoFit/>
              </a:bodyPr>
              <a:lstStyle/>
              <a:p>
                <a:pPr algn="ctr"/>
                <a:r>
                  <a:rPr lang="en-GB" sz="1050" b="1" dirty="0" err="1"/>
                  <a:t>f</a:t>
                </a:r>
                <a:r>
                  <a:rPr lang="en-GB" sz="1050" b="1" baseline="-25000" dirty="0" err="1"/>
                  <a:t>RF,on</a:t>
                </a:r>
                <a:endParaRPr lang="en-GB" sz="1050" b="1" baseline="-25000" dirty="0"/>
              </a:p>
            </p:txBody>
          </p:sp>
          <p:sp>
            <p:nvSpPr>
              <p:cNvPr id="22" name="TextBox 21">
                <a:extLst>
                  <a:ext uri="{FF2B5EF4-FFF2-40B4-BE49-F238E27FC236}">
                    <a16:creationId xmlns:a16="http://schemas.microsoft.com/office/drawing/2014/main" id="{F73B7AEE-A060-5DD6-AB0E-3CAC3191ADCA}"/>
                  </a:ext>
                </a:extLst>
              </p:cNvPr>
              <p:cNvSpPr txBox="1"/>
              <p:nvPr/>
            </p:nvSpPr>
            <p:spPr>
              <a:xfrm>
                <a:off x="7621709" y="3317011"/>
                <a:ext cx="449162" cy="253916"/>
              </a:xfrm>
              <a:prstGeom prst="rect">
                <a:avLst/>
              </a:prstGeom>
              <a:noFill/>
            </p:spPr>
            <p:txBody>
              <a:bodyPr wrap="none" rtlCol="0">
                <a:spAutoFit/>
              </a:bodyPr>
              <a:lstStyle/>
              <a:p>
                <a:pPr algn="ctr"/>
                <a:r>
                  <a:rPr lang="en-GB" sz="1050" b="1" dirty="0" err="1"/>
                  <a:t>f</a:t>
                </a:r>
                <a:r>
                  <a:rPr lang="en-GB" sz="1050" b="1" baseline="-25000" dirty="0" err="1"/>
                  <a:t>RF,off</a:t>
                </a:r>
                <a:endParaRPr lang="en-GB" sz="1050" b="1" baseline="-25000" dirty="0"/>
              </a:p>
            </p:txBody>
          </p:sp>
        </p:grpSp>
        <p:sp>
          <p:nvSpPr>
            <p:cNvPr id="17" name="Freeform 16">
              <a:extLst>
                <a:ext uri="{FF2B5EF4-FFF2-40B4-BE49-F238E27FC236}">
                  <a16:creationId xmlns:a16="http://schemas.microsoft.com/office/drawing/2014/main" id="{45A620F5-87E1-21C1-7C38-82234F7C05E3}"/>
                </a:ext>
              </a:extLst>
            </p:cNvPr>
            <p:cNvSpPr/>
            <p:nvPr/>
          </p:nvSpPr>
          <p:spPr>
            <a:xfrm>
              <a:off x="6744728" y="2822691"/>
              <a:ext cx="1484570" cy="464098"/>
            </a:xfrm>
            <a:custGeom>
              <a:avLst/>
              <a:gdLst>
                <a:gd name="connsiteX0" fmla="*/ 0 w 8582781"/>
                <a:gd name="connsiteY0" fmla="*/ 742667 h 1493627"/>
                <a:gd name="connsiteX1" fmla="*/ 348343 w 8582781"/>
                <a:gd name="connsiteY1" fmla="*/ 21790 h 1493627"/>
                <a:gd name="connsiteX2" fmla="*/ 1064381 w 8582781"/>
                <a:gd name="connsiteY2" fmla="*/ 1482895 h 1493627"/>
                <a:gd name="connsiteX3" fmla="*/ 1780419 w 8582781"/>
                <a:gd name="connsiteY3" fmla="*/ 21790 h 1493627"/>
                <a:gd name="connsiteX4" fmla="*/ 2501296 w 8582781"/>
                <a:gd name="connsiteY4" fmla="*/ 1482895 h 1493627"/>
                <a:gd name="connsiteX5" fmla="*/ 3227010 w 8582781"/>
                <a:gd name="connsiteY5" fmla="*/ 21790 h 1493627"/>
                <a:gd name="connsiteX6" fmla="*/ 3933372 w 8582781"/>
                <a:gd name="connsiteY6" fmla="*/ 1478057 h 1493627"/>
                <a:gd name="connsiteX7" fmla="*/ 4823581 w 8582781"/>
                <a:gd name="connsiteY7" fmla="*/ 12114 h 1493627"/>
                <a:gd name="connsiteX8" fmla="*/ 5907315 w 8582781"/>
                <a:gd name="connsiteY8" fmla="*/ 1482895 h 1493627"/>
                <a:gd name="connsiteX9" fmla="*/ 6991048 w 8582781"/>
                <a:gd name="connsiteY9" fmla="*/ 26629 h 1493627"/>
                <a:gd name="connsiteX10" fmla="*/ 8040915 w 8582781"/>
                <a:gd name="connsiteY10" fmla="*/ 1473219 h 1493627"/>
                <a:gd name="connsiteX11" fmla="*/ 8582781 w 8582781"/>
                <a:gd name="connsiteY11" fmla="*/ 742667 h 14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82781" h="1493627">
                  <a:moveTo>
                    <a:pt x="0" y="742667"/>
                  </a:moveTo>
                  <a:cubicBezTo>
                    <a:pt x="85473" y="320543"/>
                    <a:pt x="170946" y="-101581"/>
                    <a:pt x="348343" y="21790"/>
                  </a:cubicBezTo>
                  <a:cubicBezTo>
                    <a:pt x="525740" y="145161"/>
                    <a:pt x="825702" y="1482895"/>
                    <a:pt x="1064381" y="1482895"/>
                  </a:cubicBezTo>
                  <a:cubicBezTo>
                    <a:pt x="1303060" y="1482895"/>
                    <a:pt x="1540933" y="21790"/>
                    <a:pt x="1780419" y="21790"/>
                  </a:cubicBezTo>
                  <a:cubicBezTo>
                    <a:pt x="2019905" y="21790"/>
                    <a:pt x="2260198" y="1482895"/>
                    <a:pt x="2501296" y="1482895"/>
                  </a:cubicBezTo>
                  <a:cubicBezTo>
                    <a:pt x="2742394" y="1482895"/>
                    <a:pt x="2988331" y="22596"/>
                    <a:pt x="3227010" y="21790"/>
                  </a:cubicBezTo>
                  <a:cubicBezTo>
                    <a:pt x="3465689" y="20984"/>
                    <a:pt x="3667277" y="1479670"/>
                    <a:pt x="3933372" y="1478057"/>
                  </a:cubicBezTo>
                  <a:cubicBezTo>
                    <a:pt x="4199467" y="1476444"/>
                    <a:pt x="4494591" y="11308"/>
                    <a:pt x="4823581" y="12114"/>
                  </a:cubicBezTo>
                  <a:cubicBezTo>
                    <a:pt x="5152571" y="12920"/>
                    <a:pt x="5546071" y="1480476"/>
                    <a:pt x="5907315" y="1482895"/>
                  </a:cubicBezTo>
                  <a:cubicBezTo>
                    <a:pt x="6268559" y="1485314"/>
                    <a:pt x="6635448" y="28242"/>
                    <a:pt x="6991048" y="26629"/>
                  </a:cubicBezTo>
                  <a:cubicBezTo>
                    <a:pt x="7346648" y="25016"/>
                    <a:pt x="7775626" y="1353879"/>
                    <a:pt x="8040915" y="1473219"/>
                  </a:cubicBezTo>
                  <a:cubicBezTo>
                    <a:pt x="8306204" y="1592559"/>
                    <a:pt x="8444492" y="1167613"/>
                    <a:pt x="8582781" y="742667"/>
                  </a:cubicBez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96ABA3A3-1978-3606-E244-D7FB9274A8EC}"/>
              </a:ext>
            </a:extLst>
          </p:cNvPr>
          <p:cNvGrpSpPr/>
          <p:nvPr/>
        </p:nvGrpSpPr>
        <p:grpSpPr>
          <a:xfrm>
            <a:off x="6744726" y="2695055"/>
            <a:ext cx="1493994" cy="715674"/>
            <a:chOff x="6744726" y="2695055"/>
            <a:chExt cx="1493994" cy="715674"/>
          </a:xfrm>
        </p:grpSpPr>
        <p:sp>
          <p:nvSpPr>
            <p:cNvPr id="19" name="Freeform 18">
              <a:extLst>
                <a:ext uri="{FF2B5EF4-FFF2-40B4-BE49-F238E27FC236}">
                  <a16:creationId xmlns:a16="http://schemas.microsoft.com/office/drawing/2014/main" id="{7A6309D6-412B-2C49-E256-9B75F26E1980}"/>
                </a:ext>
              </a:extLst>
            </p:cNvPr>
            <p:cNvSpPr/>
            <p:nvPr/>
          </p:nvSpPr>
          <p:spPr>
            <a:xfrm>
              <a:off x="6744726" y="2695055"/>
              <a:ext cx="749905" cy="715674"/>
            </a:xfrm>
            <a:custGeom>
              <a:avLst/>
              <a:gdLst>
                <a:gd name="connsiteX0" fmla="*/ 0 w 4305905"/>
                <a:gd name="connsiteY0" fmla="*/ 747645 h 1497552"/>
                <a:gd name="connsiteX1" fmla="*/ 362857 w 4305905"/>
                <a:gd name="connsiteY1" fmla="*/ 21930 h 1497552"/>
                <a:gd name="connsiteX2" fmla="*/ 1088572 w 4305905"/>
                <a:gd name="connsiteY2" fmla="*/ 1492711 h 1497552"/>
                <a:gd name="connsiteX3" fmla="*/ 1799772 w 4305905"/>
                <a:gd name="connsiteY3" fmla="*/ 21930 h 1497552"/>
                <a:gd name="connsiteX4" fmla="*/ 2510972 w 4305905"/>
                <a:gd name="connsiteY4" fmla="*/ 1497550 h 1497552"/>
                <a:gd name="connsiteX5" fmla="*/ 3231848 w 4305905"/>
                <a:gd name="connsiteY5" fmla="*/ 7416 h 1497552"/>
                <a:gd name="connsiteX6" fmla="*/ 3952724 w 4305905"/>
                <a:gd name="connsiteY6" fmla="*/ 1473359 h 1497552"/>
                <a:gd name="connsiteX7" fmla="*/ 4305905 w 4305905"/>
                <a:gd name="connsiteY7" fmla="*/ 747645 h 14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905" h="1497552">
                  <a:moveTo>
                    <a:pt x="0" y="747645"/>
                  </a:moveTo>
                  <a:cubicBezTo>
                    <a:pt x="90714" y="322698"/>
                    <a:pt x="181428" y="-102248"/>
                    <a:pt x="362857" y="21930"/>
                  </a:cubicBezTo>
                  <a:cubicBezTo>
                    <a:pt x="544286" y="146108"/>
                    <a:pt x="849086" y="1492711"/>
                    <a:pt x="1088572" y="1492711"/>
                  </a:cubicBezTo>
                  <a:cubicBezTo>
                    <a:pt x="1328058" y="1492711"/>
                    <a:pt x="1562705" y="21123"/>
                    <a:pt x="1799772" y="21930"/>
                  </a:cubicBezTo>
                  <a:cubicBezTo>
                    <a:pt x="2036839" y="22736"/>
                    <a:pt x="2272293" y="1499969"/>
                    <a:pt x="2510972" y="1497550"/>
                  </a:cubicBezTo>
                  <a:cubicBezTo>
                    <a:pt x="2749651" y="1495131"/>
                    <a:pt x="2991556" y="11448"/>
                    <a:pt x="3231848" y="7416"/>
                  </a:cubicBezTo>
                  <a:cubicBezTo>
                    <a:pt x="3472140" y="3384"/>
                    <a:pt x="3773715" y="1349988"/>
                    <a:pt x="3952724" y="1473359"/>
                  </a:cubicBezTo>
                  <a:cubicBezTo>
                    <a:pt x="4131733" y="1596730"/>
                    <a:pt x="4218819" y="1172187"/>
                    <a:pt x="4305905" y="747645"/>
                  </a:cubicBezTo>
                </a:path>
              </a:pathLst>
            </a:custGeom>
            <a:noFill/>
            <a:ln>
              <a:solidFill>
                <a:srgbClr val="9437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31E7826A-4AAB-2097-B22C-AFA75D9B1E35}"/>
                </a:ext>
              </a:extLst>
            </p:cNvPr>
            <p:cNvCxnSpPr>
              <a:cxnSpLocks/>
            </p:cNvCxnSpPr>
            <p:nvPr/>
          </p:nvCxnSpPr>
          <p:spPr>
            <a:xfrm>
              <a:off x="7494631" y="3050434"/>
              <a:ext cx="744089" cy="0"/>
            </a:xfrm>
            <a:prstGeom prst="line">
              <a:avLst/>
            </a:prstGeom>
            <a:ln w="12700">
              <a:solidFill>
                <a:srgbClr val="9437F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88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8809</TotalTime>
  <Words>1845</Words>
  <Application>Microsoft Macintosh PowerPoint</Application>
  <PresentationFormat>On-screen Show (16:9)</PresentationFormat>
  <Paragraphs>275</Paragraphs>
  <Slides>18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Symbol</vt:lpstr>
      <vt:lpstr>Office 2013 - 2022 Theme</vt:lpstr>
      <vt:lpstr>High-precision clocks and triggers  for longitudinal beam measurements in high energy synchrotrons </vt:lpstr>
      <vt:lpstr>outline</vt:lpstr>
      <vt:lpstr>introduction: the SPS</vt:lpstr>
      <vt:lpstr>introduction: SPS RF</vt:lpstr>
      <vt:lpstr>SPS longitudinal beam observation systems</vt:lpstr>
      <vt:lpstr>longitudinal observation triggering scheme</vt:lpstr>
      <vt:lpstr>examples of acquisitions with protons</vt:lpstr>
      <vt:lpstr>observation jitter</vt:lpstr>
      <vt:lpstr>added complexity for ion operation</vt:lpstr>
      <vt:lpstr>examples of acquisitions with Pb ions</vt:lpstr>
      <vt:lpstr>triggering scheme with White Rabbit</vt:lpstr>
      <vt:lpstr>examples of acquisitions with WR2RF - ions</vt:lpstr>
      <vt:lpstr>present  installation</vt:lpstr>
      <vt:lpstr>conclusions</vt:lpstr>
      <vt:lpstr>references</vt:lpstr>
      <vt:lpstr>spares</vt:lpstr>
      <vt:lpstr>more on ion operation</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Papotti</dc:creator>
  <cp:lastModifiedBy>Giulia Papotti</cp:lastModifiedBy>
  <cp:revision>153</cp:revision>
  <cp:lastPrinted>2023-05-08T14:00:06Z</cp:lastPrinted>
  <dcterms:created xsi:type="dcterms:W3CDTF">2023-04-30T19:28:08Z</dcterms:created>
  <dcterms:modified xsi:type="dcterms:W3CDTF">2024-10-28T21:40:04Z</dcterms:modified>
</cp:coreProperties>
</file>