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6" r:id="rId3"/>
    <p:sldId id="279" r:id="rId4"/>
    <p:sldId id="2134805742" r:id="rId5"/>
    <p:sldId id="400" r:id="rId6"/>
    <p:sldId id="295" r:id="rId7"/>
    <p:sldId id="2134805737" r:id="rId8"/>
    <p:sldId id="4104" r:id="rId9"/>
    <p:sldId id="797" r:id="rId10"/>
    <p:sldId id="269" r:id="rId11"/>
    <p:sldId id="294" r:id="rId12"/>
    <p:sldId id="289" r:id="rId13"/>
    <p:sldId id="2134805745" r:id="rId14"/>
    <p:sldId id="2134805738" r:id="rId15"/>
    <p:sldId id="2134805740" r:id="rId16"/>
    <p:sldId id="2134805739" r:id="rId17"/>
    <p:sldId id="2134805744" r:id="rId18"/>
    <p:sldId id="2134805743" r:id="rId19"/>
    <p:sldId id="44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008000"/>
    <a:srgbClr val="CAE8AA"/>
    <a:srgbClr val="FB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7" autoAdjust="0"/>
    <p:restoredTop sz="96405" autoAdjust="0"/>
  </p:normalViewPr>
  <p:slideViewPr>
    <p:cSldViewPr showGuides="1">
      <p:cViewPr varScale="1">
        <p:scale>
          <a:sx n="50" d="100"/>
          <a:sy n="50" d="100"/>
        </p:scale>
        <p:origin x="372" y="5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2024-10-29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2024-10-29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55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57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| EuXFEL - Beam-based Stability Measurements | M.K. Czwalinna, 2024/08/28 | LLRF Topical Workshop 2024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marie.kristin.czwalinna@desy.d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349611"/>
            <a:ext cx="11376025" cy="1813818"/>
          </a:xfrm>
        </p:spPr>
        <p:txBody>
          <a:bodyPr/>
          <a:lstStyle/>
          <a:p>
            <a:r>
              <a:rPr lang="en-GB" sz="5400" dirty="0"/>
              <a:t>Beam-based Stability Evaluation in the LINAC of European XFEL</a:t>
            </a:r>
            <a:r>
              <a:rPr lang="en-US" sz="54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163430"/>
            <a:ext cx="11376025" cy="1063165"/>
          </a:xfrm>
        </p:spPr>
        <p:txBody>
          <a:bodyPr/>
          <a:lstStyle/>
          <a:p>
            <a:r>
              <a:rPr lang="en-GB" sz="3200" dirty="0"/>
              <a:t>Feedback </a:t>
            </a:r>
            <a:r>
              <a:rPr lang="en-US" sz="3200" dirty="0"/>
              <a:t>&amp; Monitoring Systems</a:t>
            </a:r>
            <a:r>
              <a:rPr lang="en-GB" sz="3200" dirty="0"/>
              <a:t>.</a:t>
            </a:r>
            <a:endParaRPr lang="en-US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726561" y="3057768"/>
            <a:ext cx="6738877" cy="1389238"/>
          </a:xfrm>
        </p:spPr>
        <p:txBody>
          <a:bodyPr/>
          <a:lstStyle/>
          <a:p>
            <a:r>
              <a:rPr lang="en-US" u="sng" dirty="0"/>
              <a:t>Marie Kristin Czwalinna</a:t>
            </a:r>
            <a:r>
              <a:rPr lang="en-US" dirty="0"/>
              <a:t>, </a:t>
            </a:r>
            <a:r>
              <a:rPr lang="en-US" dirty="0" err="1"/>
              <a:t>Bj</a:t>
            </a:r>
            <a:r>
              <a:rPr lang="de-DE" dirty="0" err="1"/>
              <a:t>örn</a:t>
            </a:r>
            <a:r>
              <a:rPr lang="de-DE" dirty="0"/>
              <a:t> Lautenschlager, Holger Schlarb</a:t>
            </a:r>
            <a:endParaRPr lang="en-US" dirty="0"/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: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 for accelerator beam controls (DESY, MSK)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i="1" dirty="0"/>
          </a:p>
        </p:txBody>
      </p:sp>
      <p:pic>
        <p:nvPicPr>
          <p:cNvPr id="1026" name="Picture 2" descr="LLRF Topical Workshop - Timing, Synchronization, Measurements and Calibration">
            <a:extLst>
              <a:ext uri="{FF2B5EF4-FFF2-40B4-BE49-F238E27FC236}">
                <a16:creationId xmlns:a16="http://schemas.microsoft.com/office/drawing/2014/main" id="{08BBF97A-3214-4190-93DA-37D10E35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61" y="4447005"/>
            <a:ext cx="6738877" cy="2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Enhanced Stability</a:t>
            </a:r>
            <a:br>
              <a:rPr lang="en-US" sz="4800" dirty="0"/>
            </a:br>
            <a:r>
              <a:rPr lang="en-US" sz="4800" dirty="0">
                <a:sym typeface="Wingdings" panose="05000000000000000000" pitchFamily="2" charset="2"/>
              </a:rPr>
              <a:t> Using </a:t>
            </a:r>
            <a:r>
              <a:rPr lang="en-US" sz="4800" dirty="0"/>
              <a:t>Beam-based Feedbacks</a:t>
            </a:r>
          </a:p>
        </p:txBody>
      </p:sp>
    </p:spTree>
    <p:extLst>
      <p:ext uri="{BB962C8B-B14F-4D97-AF65-F5344CB8AC3E}">
        <p14:creationId xmlns:p14="http://schemas.microsoft.com/office/powerpoint/2010/main" val="118090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noProof="0" dirty="0"/>
              <a:t>Beam-based Feedback Loop as Integral Part of the LLRF Controller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EuXFEL - Beam-based Stability Measurements | M.K. Czwalinna, 2024/08/28 | LLRF Topical Workshop 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Intra-burst Stabilization &amp; Removal of Repetitive Errors.</a:t>
            </a:r>
          </a:p>
        </p:txBody>
      </p:sp>
      <p:pic>
        <p:nvPicPr>
          <p:cNvPr id="32" name="Grafik 7">
            <a:extLst>
              <a:ext uri="{FF2B5EF4-FFF2-40B4-BE49-F238E27FC236}">
                <a16:creationId xmlns:a16="http://schemas.microsoft.com/office/drawing/2014/main" id="{1528702C-0AA9-44F9-8A30-8CCD9031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59" y="1931716"/>
            <a:ext cx="3757714" cy="44451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15DE70-B4FF-48DB-BBC0-CF3BC8007A50}"/>
              </a:ext>
            </a:extLst>
          </p:cNvPr>
          <p:cNvGrpSpPr/>
          <p:nvPr/>
        </p:nvGrpSpPr>
        <p:grpSpPr>
          <a:xfrm>
            <a:off x="160887" y="1061986"/>
            <a:ext cx="8427561" cy="2303755"/>
            <a:chOff x="160887" y="1061986"/>
            <a:chExt cx="8427561" cy="2303755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B4332E1-88AB-48E8-AD93-314D9A0E3448}"/>
                </a:ext>
              </a:extLst>
            </p:cNvPr>
            <p:cNvSpPr txBox="1">
              <a:spLocks/>
            </p:cNvSpPr>
            <p:nvPr/>
          </p:nvSpPr>
          <p:spPr>
            <a:xfrm>
              <a:off x="160887" y="1061986"/>
              <a:ext cx="6928202" cy="998862"/>
            </a:xfrm>
            <a:prstGeom prst="rect">
              <a:avLst/>
            </a:prstGeom>
          </p:spPr>
          <p:txBody>
            <a:bodyPr/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04850" lvl="1" indent="-342900">
                <a:buFont typeface="+mj-lt"/>
                <a:buAutoNum type="arabicPeriod"/>
              </a:pPr>
              <a:r>
                <a:rPr lang="en-US" sz="1400" b="1" dirty="0"/>
                <a:t>Slope removal, adaptive feedforward</a:t>
              </a:r>
            </a:p>
            <a:p>
              <a:pPr marL="704850" lvl="1" indent="-342900">
                <a:buFont typeface="+mj-lt"/>
                <a:buAutoNum type="arabicPeriod"/>
              </a:pPr>
              <a:endParaRPr lang="en-US" sz="1400" b="1" dirty="0"/>
            </a:p>
            <a:p>
              <a:pPr marL="704850" lvl="1" indent="-342900">
                <a:buFont typeface="+mj-lt"/>
                <a:buAutoNum type="arabicPeriod"/>
              </a:pPr>
              <a:endParaRPr lang="en-US" sz="1400" b="1" dirty="0"/>
            </a:p>
            <a:p>
              <a:pPr marL="704850" lvl="1" indent="-342900">
                <a:buFont typeface="+mj-lt"/>
                <a:buAutoNum type="arabicPeriod"/>
              </a:pPr>
              <a:endParaRPr lang="en-US" sz="1400" b="1" dirty="0"/>
            </a:p>
            <a:p>
              <a:pPr marL="704850" lvl="1" indent="-342900">
                <a:buFont typeface="+mj-lt"/>
                <a:buAutoNum type="arabicPeriod"/>
              </a:pPr>
              <a:endParaRPr lang="en-US" sz="1400" b="1" dirty="0"/>
            </a:p>
            <a:p>
              <a:pPr marL="704850" lvl="1" indent="-342900">
                <a:buFont typeface="+mj-lt"/>
                <a:buAutoNum type="arabicPeriod"/>
              </a:pPr>
              <a:endParaRPr lang="en-US" sz="1400" b="1" dirty="0"/>
            </a:p>
            <a:p>
              <a:pPr marL="704850" lvl="1" indent="-342900">
                <a:buFont typeface="+mj-lt"/>
                <a:buAutoNum type="arabicPeriod"/>
              </a:pPr>
              <a:endParaRPr lang="en-US" sz="1400" b="1" dirty="0"/>
            </a:p>
            <a:p>
              <a:pPr marL="361950" lvl="1" indent="0">
                <a:buNone/>
              </a:pPr>
              <a:endParaRPr lang="en-US" sz="1400" b="1" dirty="0"/>
            </a:p>
            <a:p>
              <a:pPr marL="704850" lvl="1" indent="-342900">
                <a:buFont typeface="+mj-lt"/>
                <a:buAutoNum type="arabicPeriod" startAt="2"/>
              </a:pPr>
              <a:r>
                <a:rPr lang="en-US" sz="1400" b="1" dirty="0"/>
                <a:t>Jitter reduction, feedback within bunch-train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48D98F-0085-4508-933C-BD43AC939402}"/>
                </a:ext>
              </a:extLst>
            </p:cNvPr>
            <p:cNvGrpSpPr/>
            <p:nvPr/>
          </p:nvGrpSpPr>
          <p:grpSpPr>
            <a:xfrm>
              <a:off x="688376" y="1412776"/>
              <a:ext cx="7900072" cy="1952965"/>
              <a:chOff x="4455287" y="1931989"/>
              <a:chExt cx="7900072" cy="195296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4A884C1-D287-488E-BE1D-8C49629E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5936" y="1931989"/>
                <a:ext cx="4907630" cy="1814466"/>
              </a:xfrm>
              <a:prstGeom prst="rect">
                <a:avLst/>
              </a:prstGeom>
            </p:spPr>
          </p:pic>
          <p:sp>
            <p:nvSpPr>
              <p:cNvPr id="11" name="Geschweifte Klammer rechts 58">
                <a:extLst>
                  <a:ext uri="{FF2B5EF4-FFF2-40B4-BE49-F238E27FC236}">
                    <a16:creationId xmlns:a16="http://schemas.microsoft.com/office/drawing/2014/main" id="{B5BD5ADC-985F-43E9-B546-18AF7977B914}"/>
                  </a:ext>
                </a:extLst>
              </p:cNvPr>
              <p:cNvSpPr/>
              <p:nvPr/>
            </p:nvSpPr>
            <p:spPr>
              <a:xfrm flipV="1">
                <a:off x="9396133" y="2191187"/>
                <a:ext cx="98400" cy="217992"/>
              </a:xfrm>
              <a:prstGeom prst="rightBrace">
                <a:avLst/>
              </a:prstGeom>
              <a:ln w="28575">
                <a:solidFill>
                  <a:srgbClr val="F39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F39200"/>
                  </a:solidFill>
                </a:endParaRPr>
              </a:p>
            </p:txBody>
          </p:sp>
          <p:sp>
            <p:nvSpPr>
              <p:cNvPr id="12" name="Textfeld 83">
                <a:extLst>
                  <a:ext uri="{FF2B5EF4-FFF2-40B4-BE49-F238E27FC236}">
                    <a16:creationId xmlns:a16="http://schemas.microsoft.com/office/drawing/2014/main" id="{B074DEB2-6B5A-4DBC-9EC2-D0FEC28BDB7C}"/>
                  </a:ext>
                </a:extLst>
              </p:cNvPr>
              <p:cNvSpPr txBox="1"/>
              <p:nvPr/>
            </p:nvSpPr>
            <p:spPr>
              <a:xfrm>
                <a:off x="9605318" y="2159134"/>
                <a:ext cx="2750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D1546"/>
                    </a:solidFill>
                  </a:rPr>
                  <a:t>Burst-to-burst jitter</a:t>
                </a:r>
                <a:endParaRPr lang="de-DE" sz="1400" i="1" dirty="0" err="1">
                  <a:solidFill>
                    <a:srgbClr val="0D1546"/>
                  </a:solidFill>
                </a:endParaRPr>
              </a:p>
            </p:txBody>
          </p:sp>
          <p:cxnSp>
            <p:nvCxnSpPr>
              <p:cNvPr id="13" name="Gerade Verbindung mit Pfeil 2077">
                <a:extLst>
                  <a:ext uri="{FF2B5EF4-FFF2-40B4-BE49-F238E27FC236}">
                    <a16:creationId xmlns:a16="http://schemas.microsoft.com/office/drawing/2014/main" id="{145FA044-260A-4986-AA89-A4C535EBC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5537" y="2313023"/>
                <a:ext cx="311237" cy="21799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2078">
                <a:extLst>
                  <a:ext uri="{FF2B5EF4-FFF2-40B4-BE49-F238E27FC236}">
                    <a16:creationId xmlns:a16="http://schemas.microsoft.com/office/drawing/2014/main" id="{9BE3F2CE-E927-45E5-A462-BA25BE895A0E}"/>
                  </a:ext>
                </a:extLst>
              </p:cNvPr>
              <p:cNvSpPr txBox="1"/>
              <p:nvPr/>
            </p:nvSpPr>
            <p:spPr>
              <a:xfrm>
                <a:off x="5106433" y="1978588"/>
                <a:ext cx="1502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Non-uniformity </a:t>
                </a:r>
              </a:p>
              <a:p>
                <a:r>
                  <a:rPr lang="en-US" sz="1400" i="1" dirty="0"/>
                  <a:t>But repetitive</a:t>
                </a:r>
                <a:endParaRPr lang="de-DE" sz="1400" i="1" dirty="0" err="1"/>
              </a:p>
            </p:txBody>
          </p:sp>
          <p:sp>
            <p:nvSpPr>
              <p:cNvPr id="15" name="Textfeld 64">
                <a:extLst>
                  <a:ext uri="{FF2B5EF4-FFF2-40B4-BE49-F238E27FC236}">
                    <a16:creationId xmlns:a16="http://schemas.microsoft.com/office/drawing/2014/main" id="{34E44FDE-F645-4C0A-B9AD-F13878593C0B}"/>
                  </a:ext>
                </a:extLst>
              </p:cNvPr>
              <p:cNvSpPr txBox="1"/>
              <p:nvPr/>
            </p:nvSpPr>
            <p:spPr>
              <a:xfrm>
                <a:off x="8617370" y="3607955"/>
                <a:ext cx="8771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Bunches </a:t>
                </a:r>
                <a:endParaRPr lang="de-DE" sz="1200" b="1" dirty="0" err="1"/>
              </a:p>
            </p:txBody>
          </p:sp>
          <p:sp>
            <p:nvSpPr>
              <p:cNvPr id="16" name="Textfeld 64">
                <a:extLst>
                  <a:ext uri="{FF2B5EF4-FFF2-40B4-BE49-F238E27FC236}">
                    <a16:creationId xmlns:a16="http://schemas.microsoft.com/office/drawing/2014/main" id="{F54B2F3C-630A-4256-A2D4-A51FBE68B3B3}"/>
                  </a:ext>
                </a:extLst>
              </p:cNvPr>
              <p:cNvSpPr txBox="1"/>
              <p:nvPr/>
            </p:nvSpPr>
            <p:spPr>
              <a:xfrm rot="16200000">
                <a:off x="4079062" y="2392516"/>
                <a:ext cx="10294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Arrival time</a:t>
                </a:r>
                <a:endParaRPr lang="de-DE" sz="1200" b="1" dirty="0" err="1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E648904-3817-4AA6-85B8-591ACBCD7E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7502" y="2868277"/>
                <a:ext cx="4627031" cy="1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2077">
                <a:extLst>
                  <a:ext uri="{FF2B5EF4-FFF2-40B4-BE49-F238E27FC236}">
                    <a16:creationId xmlns:a16="http://schemas.microsoft.com/office/drawing/2014/main" id="{9FA376EA-225C-438A-888C-D043A88AA9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98492" y="2868277"/>
                <a:ext cx="465747" cy="21566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2078">
                <a:extLst>
                  <a:ext uri="{FF2B5EF4-FFF2-40B4-BE49-F238E27FC236}">
                    <a16:creationId xmlns:a16="http://schemas.microsoft.com/office/drawing/2014/main" id="{339B9DEC-73FB-46E1-9019-E3F1C13C5212}"/>
                  </a:ext>
                </a:extLst>
              </p:cNvPr>
              <p:cNvSpPr txBox="1"/>
              <p:nvPr/>
            </p:nvSpPr>
            <p:spPr>
              <a:xfrm>
                <a:off x="9621084" y="3045740"/>
                <a:ext cx="756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/>
                  <a:t>Target</a:t>
                </a:r>
                <a:endParaRPr lang="de-DE" sz="1400" b="1" i="1" dirty="0" err="1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D5F6FC-3C3D-4B88-8687-3C2E360D322D}"/>
              </a:ext>
            </a:extLst>
          </p:cNvPr>
          <p:cNvGrpSpPr/>
          <p:nvPr/>
        </p:nvGrpSpPr>
        <p:grpSpPr>
          <a:xfrm>
            <a:off x="1245597" y="3970100"/>
            <a:ext cx="4185984" cy="2404090"/>
            <a:chOff x="6430037" y="3471532"/>
            <a:chExt cx="5065040" cy="2908950"/>
          </a:xfrm>
        </p:grpSpPr>
        <p:cxnSp>
          <p:nvCxnSpPr>
            <p:cNvPr id="21" name="Gerade Verbindung 7">
              <a:extLst>
                <a:ext uri="{FF2B5EF4-FFF2-40B4-BE49-F238E27FC236}">
                  <a16:creationId xmlns:a16="http://schemas.microsoft.com/office/drawing/2014/main" id="{CE544542-A72B-4000-9247-8189A9B5AE95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V="1">
              <a:off x="10090922" y="3783760"/>
              <a:ext cx="1141523" cy="23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9">
              <a:extLst>
                <a:ext uri="{FF2B5EF4-FFF2-40B4-BE49-F238E27FC236}">
                  <a16:creationId xmlns:a16="http://schemas.microsoft.com/office/drawing/2014/main" id="{7FC547CA-53EB-418A-B656-0210A5B9CC22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6620295" y="3798415"/>
              <a:ext cx="2335316" cy="36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Line 4">
              <a:extLst>
                <a:ext uri="{FF2B5EF4-FFF2-40B4-BE49-F238E27FC236}">
                  <a16:creationId xmlns:a16="http://schemas.microsoft.com/office/drawing/2014/main" id="{FF7FAA56-D44B-43DA-8501-26328A4D7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55611" y="3535795"/>
              <a:ext cx="288925" cy="2626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Line 5">
              <a:extLst>
                <a:ext uri="{FF2B5EF4-FFF2-40B4-BE49-F238E27FC236}">
                  <a16:creationId xmlns:a16="http://schemas.microsoft.com/office/drawing/2014/main" id="{B22B9A38-3106-4D5C-9672-3830E7CC7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4536" y="3535794"/>
              <a:ext cx="5938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31E9FDEF-0080-4705-8E63-0733E9137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8355" y="3531607"/>
              <a:ext cx="252567" cy="2545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8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CD14D26C-BB01-4008-B52B-930A402C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893" y="4914197"/>
              <a:ext cx="1188000" cy="550322"/>
            </a:xfrm>
            <a:prstGeom prst="rect">
              <a:avLst/>
            </a:prstGeom>
            <a:solidFill>
              <a:srgbClr val="7030A0"/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pl-PL" sz="1400" b="1" dirty="0">
                  <a:solidFill>
                    <a:schemeClr val="bg1"/>
                  </a:solidFill>
                  <a:latin typeface="Arial" charset="0"/>
                  <a:ea typeface="+mn-ea"/>
                </a:rPr>
                <a:t>LLRF</a:t>
              </a:r>
              <a:endParaRPr lang="en-US" sz="1400" b="1" dirty="0">
                <a:solidFill>
                  <a:schemeClr val="bg1"/>
                </a:solidFill>
                <a:latin typeface="Arial" charset="0"/>
                <a:ea typeface="+mn-ea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Controller</a:t>
              </a:r>
              <a:endParaRPr lang="en-GB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Text Box 78">
              <a:extLst>
                <a:ext uri="{FF2B5EF4-FFF2-40B4-BE49-F238E27FC236}">
                  <a16:creationId xmlns:a16="http://schemas.microsoft.com/office/drawing/2014/main" id="{F2D4C6E0-85F1-4E37-82C2-8F2E5B681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7031" y="3572882"/>
              <a:ext cx="580338" cy="409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pl-PL" sz="1600" b="1" dirty="0">
                  <a:latin typeface="Arial" charset="0"/>
                  <a:ea typeface="+mn-ea"/>
                </a:rPr>
                <a:t>BC</a:t>
              </a:r>
              <a:endParaRPr lang="en-US" sz="1600" b="1" dirty="0">
                <a:latin typeface="Arial" charset="0"/>
                <a:ea typeface="+mn-ea"/>
                <a:sym typeface="Symbol" pitchFamily="18" charset="2"/>
              </a:endParaRPr>
            </a:p>
          </p:txBody>
        </p:sp>
        <p:sp>
          <p:nvSpPr>
            <p:cNvPr id="29" name="AutoShape 9">
              <a:extLst>
                <a:ext uri="{FF2B5EF4-FFF2-40B4-BE49-F238E27FC236}">
                  <a16:creationId xmlns:a16="http://schemas.microsoft.com/office/drawing/2014/main" id="{795AE72B-382C-4455-A0AF-2F73D1845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995" y="3471532"/>
              <a:ext cx="1841449" cy="66242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rgbClr val="000000"/>
                  </a:solidFill>
                </a:rPr>
                <a:t>Accelerator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sz="1400" b="1" dirty="0">
                  <a:solidFill>
                    <a:srgbClr val="000000"/>
                  </a:solidFill>
                </a:rPr>
                <a:t>Module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D003EC2A-4A00-4C00-BFBB-469F5206F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588" y="3610484"/>
              <a:ext cx="806842" cy="341742"/>
            </a:xfrm>
            <a:prstGeom prst="rect">
              <a:avLst/>
            </a:prstGeom>
            <a:solidFill>
              <a:srgbClr val="F39200"/>
            </a:solidFill>
            <a:ln w="19050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BAM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Gewinkelte Verbindung 21">
              <a:extLst>
                <a:ext uri="{FF2B5EF4-FFF2-40B4-BE49-F238E27FC236}">
                  <a16:creationId xmlns:a16="http://schemas.microsoft.com/office/drawing/2014/main" id="{A0CBB6B4-C121-46E1-950D-ACD1AC435127}"/>
                </a:ext>
              </a:extLst>
            </p:cNvPr>
            <p:cNvCxnSpPr>
              <a:cxnSpLocks/>
              <a:stCxn id="30" idx="2"/>
            </p:cNvCxnSpPr>
            <p:nvPr/>
          </p:nvCxnSpPr>
          <p:spPr bwMode="auto">
            <a:xfrm rot="16200000" flipH="1">
              <a:off x="10594940" y="3971295"/>
              <a:ext cx="919206" cy="881068"/>
            </a:xfrm>
            <a:prstGeom prst="bentConnector3">
              <a:avLst/>
            </a:prstGeom>
            <a:noFill/>
            <a:ln>
              <a:noFill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winkelte Verbindung 22">
              <a:extLst>
                <a:ext uri="{FF2B5EF4-FFF2-40B4-BE49-F238E27FC236}">
                  <a16:creationId xmlns:a16="http://schemas.microsoft.com/office/drawing/2014/main" id="{39B946DB-FCBF-4E11-B1BC-92BCAAE609EC}"/>
                </a:ext>
              </a:extLst>
            </p:cNvPr>
            <p:cNvCxnSpPr>
              <a:cxnSpLocks/>
              <a:stCxn id="30" idx="2"/>
              <a:endCxn id="26" idx="3"/>
            </p:cNvCxnSpPr>
            <p:nvPr/>
          </p:nvCxnSpPr>
          <p:spPr bwMode="auto">
            <a:xfrm rot="5400000">
              <a:off x="8944385" y="3519734"/>
              <a:ext cx="1237132" cy="2102116"/>
            </a:xfrm>
            <a:prstGeom prst="bentConnector2">
              <a:avLst/>
            </a:prstGeom>
            <a:noFill/>
            <a:ln w="38100" cap="flat" cmpd="sng" algn="ctr">
              <a:solidFill>
                <a:srgbClr val="F392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mit Pfeil 42">
              <a:extLst>
                <a:ext uri="{FF2B5EF4-FFF2-40B4-BE49-F238E27FC236}">
                  <a16:creationId xmlns:a16="http://schemas.microsoft.com/office/drawing/2014/main" id="{A1865EBB-D1B6-417F-A03C-D66BBB3BDA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3933" y="4135737"/>
              <a:ext cx="0" cy="76538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mit Pfeil 43">
              <a:extLst>
                <a:ext uri="{FF2B5EF4-FFF2-40B4-BE49-F238E27FC236}">
                  <a16:creationId xmlns:a16="http://schemas.microsoft.com/office/drawing/2014/main" id="{2B87556B-EF6C-4A63-BD02-8408E7F970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51985" y="4138046"/>
              <a:ext cx="0" cy="76538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feld 44">
              <a:extLst>
                <a:ext uri="{FF2B5EF4-FFF2-40B4-BE49-F238E27FC236}">
                  <a16:creationId xmlns:a16="http://schemas.microsoft.com/office/drawing/2014/main" id="{A5FFFF33-5238-4ECC-A021-6518B3E865E8}"/>
                </a:ext>
              </a:extLst>
            </p:cNvPr>
            <p:cNvSpPr txBox="1"/>
            <p:nvPr/>
          </p:nvSpPr>
          <p:spPr>
            <a:xfrm>
              <a:off x="8467534" y="5228929"/>
              <a:ext cx="2102118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Arrival time, </a:t>
              </a:r>
            </a:p>
            <a:p>
              <a:r>
                <a:rPr lang="en-US" sz="1200" dirty="0"/>
                <a:t>   </a:t>
              </a:r>
              <a:r>
                <a:rPr lang="de-DE" sz="1200" dirty="0"/>
                <a:t>per </a:t>
              </a:r>
              <a:r>
                <a:rPr lang="de-DE" sz="1200" dirty="0" err="1"/>
                <a:t>bunch</a:t>
              </a:r>
              <a:r>
                <a:rPr lang="de-DE" sz="1200" dirty="0"/>
                <a:t> </a:t>
              </a:r>
              <a:r>
                <a:rPr lang="de-DE" sz="1200" dirty="0" err="1"/>
                <a:t>data</a:t>
              </a:r>
              <a:endParaRPr lang="en-US" sz="1200" dirty="0" err="1"/>
            </a:p>
          </p:txBody>
        </p:sp>
        <p:cxnSp>
          <p:nvCxnSpPr>
            <p:cNvPr id="37" name="Gerade Verbindung 28">
              <a:extLst>
                <a:ext uri="{FF2B5EF4-FFF2-40B4-BE49-F238E27FC236}">
                  <a16:creationId xmlns:a16="http://schemas.microsoft.com/office/drawing/2014/main" id="{37F85059-E573-43E4-B370-D670AA2117FA}"/>
                </a:ext>
              </a:extLst>
            </p:cNvPr>
            <p:cNvCxnSpPr>
              <a:cxnSpLocks/>
            </p:cNvCxnSpPr>
            <p:nvPr/>
          </p:nvCxnSpPr>
          <p:spPr>
            <a:xfrm>
              <a:off x="6430037" y="3808402"/>
              <a:ext cx="25194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4">
              <a:extLst>
                <a:ext uri="{FF2B5EF4-FFF2-40B4-BE49-F238E27FC236}">
                  <a16:creationId xmlns:a16="http://schemas.microsoft.com/office/drawing/2014/main" id="{A31B2FDB-CF13-46B3-BB9D-98DDC46CAF6A}"/>
                </a:ext>
              </a:extLst>
            </p:cNvPr>
            <p:cNvCxnSpPr>
              <a:cxnSpLocks/>
            </p:cNvCxnSpPr>
            <p:nvPr/>
          </p:nvCxnSpPr>
          <p:spPr>
            <a:xfrm>
              <a:off x="11232445" y="3783758"/>
              <a:ext cx="25194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47">
              <a:extLst>
                <a:ext uri="{FF2B5EF4-FFF2-40B4-BE49-F238E27FC236}">
                  <a16:creationId xmlns:a16="http://schemas.microsoft.com/office/drawing/2014/main" id="{08ADCCCA-50C7-4D13-BF6C-3EA20CCE7E95}"/>
                </a:ext>
              </a:extLst>
            </p:cNvPr>
            <p:cNvSpPr txBox="1"/>
            <p:nvPr/>
          </p:nvSpPr>
          <p:spPr>
            <a:xfrm>
              <a:off x="7712083" y="4170285"/>
              <a:ext cx="474288" cy="70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A, </a:t>
              </a:r>
              <a:r>
                <a:rPr lang="el-GR" sz="1600" dirty="0"/>
                <a:t>φ</a:t>
              </a:r>
              <a:endParaRPr lang="en-US" sz="1600" dirty="0" err="1"/>
            </a:p>
          </p:txBody>
        </p:sp>
        <p:sp>
          <p:nvSpPr>
            <p:cNvPr id="40" name="Textfeld 36">
              <a:extLst>
                <a:ext uri="{FF2B5EF4-FFF2-40B4-BE49-F238E27FC236}">
                  <a16:creationId xmlns:a16="http://schemas.microsoft.com/office/drawing/2014/main" id="{D14AD990-63E1-4B65-B673-E95DA17AFFBC}"/>
                </a:ext>
              </a:extLst>
            </p:cNvPr>
            <p:cNvSpPr txBox="1"/>
            <p:nvPr/>
          </p:nvSpPr>
          <p:spPr>
            <a:xfrm>
              <a:off x="6430037" y="5821867"/>
              <a:ext cx="4802408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0D1546"/>
                  </a:solidFill>
                </a:rPr>
                <a:t>Basic feedback loop:</a:t>
              </a:r>
            </a:p>
            <a:p>
              <a:r>
                <a:rPr lang="en-US" sz="1200" i="1" dirty="0">
                  <a:solidFill>
                    <a:srgbClr val="0D1546"/>
                  </a:solidFill>
                </a:rPr>
                <a:t>Error signal combination in the LLRF controller.</a:t>
              </a:r>
              <a:endParaRPr lang="de-DE" sz="1200" i="1" dirty="0" err="1">
                <a:solidFill>
                  <a:srgbClr val="0D1546"/>
                </a:solidFill>
              </a:endParaRPr>
            </a:p>
          </p:txBody>
        </p:sp>
        <p:sp>
          <p:nvSpPr>
            <p:cNvPr id="41" name="Textfeld 44">
              <a:extLst>
                <a:ext uri="{FF2B5EF4-FFF2-40B4-BE49-F238E27FC236}">
                  <a16:creationId xmlns:a16="http://schemas.microsoft.com/office/drawing/2014/main" id="{F8AEDCA3-B959-4193-B8B1-FA705CE72287}"/>
                </a:ext>
              </a:extLst>
            </p:cNvPr>
            <p:cNvSpPr txBox="1"/>
            <p:nvPr/>
          </p:nvSpPr>
          <p:spPr>
            <a:xfrm>
              <a:off x="8091000" y="4346253"/>
              <a:ext cx="1471950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Field </a:t>
              </a:r>
            </a:p>
            <a:p>
              <a:r>
                <a:rPr lang="de-DE" sz="1200" dirty="0"/>
                <a:t>   </a:t>
              </a:r>
              <a:r>
                <a:rPr lang="de-DE" sz="1200" dirty="0" err="1"/>
                <a:t>detection</a:t>
              </a:r>
              <a:endParaRPr lang="en-US" sz="1200" dirty="0" err="1"/>
            </a:p>
          </p:txBody>
        </p:sp>
        <p:sp>
          <p:nvSpPr>
            <p:cNvPr id="42" name="Textfeld 44">
              <a:extLst>
                <a:ext uri="{FF2B5EF4-FFF2-40B4-BE49-F238E27FC236}">
                  <a16:creationId xmlns:a16="http://schemas.microsoft.com/office/drawing/2014/main" id="{E6A7BEF6-C297-4C90-AA8A-38BDCD710E44}"/>
                </a:ext>
              </a:extLst>
            </p:cNvPr>
            <p:cNvSpPr txBox="1"/>
            <p:nvPr/>
          </p:nvSpPr>
          <p:spPr>
            <a:xfrm>
              <a:off x="7002715" y="4141112"/>
              <a:ext cx="737226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200" dirty="0"/>
                <a:t>Drive </a:t>
              </a:r>
              <a:r>
                <a:rPr lang="en-US" sz="1200" dirty="0"/>
                <a:t>s</a:t>
              </a:r>
              <a:r>
                <a:rPr lang="de-DE" sz="1200" dirty="0" err="1"/>
                <a:t>ignal</a:t>
              </a:r>
              <a:endParaRPr lang="en-US" sz="1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42565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8CE64-BF1A-46ED-A2EC-C30E7A0D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Intra-Train Stabilization</a:t>
            </a:r>
            <a:endParaRPr lang="en-US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33E2E7-7B51-4206-A77F-E508A4F3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A72363-9D24-4AF6-A4BE-91D39FB14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Suppression of RF field fluctuations within 25kHz BW.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59237A-4124-4CD5-AEF5-D0BED6B180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1340434"/>
            <a:ext cx="6418699" cy="13427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/>
              <a:t>Energy corrections ~ 10</a:t>
            </a:r>
            <a:r>
              <a:rPr lang="en-US" sz="1400" baseline="30000" dirty="0"/>
              <a:t>-6 </a:t>
            </a:r>
            <a:r>
              <a:rPr lang="en-US" sz="1400" dirty="0"/>
              <a:t>(e.g. </a:t>
            </a:r>
            <a:r>
              <a:rPr lang="en-US" sz="1400" b="1" dirty="0"/>
              <a:t>±5MeV @2.4GeV</a:t>
            </a:r>
            <a:r>
              <a:rPr lang="en-US" sz="1400" dirty="0"/>
              <a:t>),</a:t>
            </a:r>
            <a:endParaRPr lang="en-US" sz="1400" baseline="30000" dirty="0"/>
          </a:p>
          <a:p>
            <a:pPr>
              <a:spcAft>
                <a:spcPts val="600"/>
              </a:spcAft>
            </a:pPr>
            <a:r>
              <a:rPr lang="en-US" sz="1400" dirty="0"/>
              <a:t>Adaptation time ~ </a:t>
            </a:r>
            <a:r>
              <a:rPr lang="en-US" sz="1400" noProof="0" dirty="0"/>
              <a:t>10-15 µs,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Operation stable over days,</a:t>
            </a:r>
          </a:p>
          <a:p>
            <a:pPr>
              <a:spcAft>
                <a:spcPts val="600"/>
              </a:spcAft>
            </a:pPr>
            <a:r>
              <a:rPr lang="en-US" sz="1400" noProof="0" dirty="0"/>
              <a:t>Limited regulation range </a:t>
            </a:r>
            <a:r>
              <a:rPr lang="en-US" sz="1400" noProof="0" dirty="0">
                <a:sym typeface="Wingdings" panose="05000000000000000000" pitchFamily="2" charset="2"/>
              </a:rPr>
              <a:t> offset correction by slow feedbacks. </a:t>
            </a:r>
            <a:endParaRPr lang="en-US" sz="1400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4061B7-9002-4215-85E3-6CD9CAA732A9}"/>
              </a:ext>
            </a:extLst>
          </p:cNvPr>
          <p:cNvGrpSpPr/>
          <p:nvPr/>
        </p:nvGrpSpPr>
        <p:grpSpPr>
          <a:xfrm>
            <a:off x="277463" y="2793095"/>
            <a:ext cx="5889977" cy="3732249"/>
            <a:chOff x="277463" y="2793095"/>
            <a:chExt cx="5889977" cy="3732249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FFCEABFA-9E3E-490E-90AA-55DCD6746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7463" y="2793095"/>
              <a:ext cx="5889977" cy="3732249"/>
              <a:chOff x="479772" y="2805332"/>
              <a:chExt cx="5760244" cy="3650042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14E0C9C1-CF9E-4285-AFBF-6C48CF9CF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772" y="2852936"/>
                <a:ext cx="5760244" cy="3602438"/>
              </a:xfrm>
              <a:prstGeom prst="rect">
                <a:avLst/>
              </a:prstGeom>
            </p:spPr>
          </p:pic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DA86138A-9362-4824-8CE7-F11FE30CB426}"/>
                  </a:ext>
                </a:extLst>
              </p:cNvPr>
              <p:cNvSpPr txBox="1"/>
              <p:nvPr/>
            </p:nvSpPr>
            <p:spPr>
              <a:xfrm>
                <a:off x="2495600" y="5095364"/>
                <a:ext cx="1470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solidFill>
                      <a:srgbClr val="00B050"/>
                    </a:solidFill>
                  </a:rPr>
                  <a:t>Mean = 5.5 </a:t>
                </a:r>
                <a:r>
                  <a:rPr lang="de-DE" sz="1600" b="1" dirty="0" err="1">
                    <a:solidFill>
                      <a:srgbClr val="00B050"/>
                    </a:solidFill>
                  </a:rPr>
                  <a:t>fs</a:t>
                </a:r>
                <a:endParaRPr lang="de-DE" sz="1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D4DC1FF-ED57-4313-98F9-5532A2C990A5}"/>
                  </a:ext>
                </a:extLst>
              </p:cNvPr>
              <p:cNvSpPr txBox="1"/>
              <p:nvPr/>
            </p:nvSpPr>
            <p:spPr>
              <a:xfrm>
                <a:off x="2513300" y="3259723"/>
                <a:ext cx="14125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/>
                  <a:t>Mean = 24 </a:t>
                </a:r>
                <a:r>
                  <a:rPr lang="de-DE" sz="1600" b="1" dirty="0" err="1"/>
                  <a:t>fs</a:t>
                </a:r>
                <a:endParaRPr lang="de-DE" sz="1600" b="1" dirty="0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F32CD40-7925-45E1-9FA0-D1FF441CCE12}"/>
                  </a:ext>
                </a:extLst>
              </p:cNvPr>
              <p:cNvSpPr txBox="1"/>
              <p:nvPr/>
            </p:nvSpPr>
            <p:spPr>
              <a:xfrm>
                <a:off x="1631504" y="2805332"/>
                <a:ext cx="3624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In-loop </a:t>
                </a:r>
                <a:r>
                  <a:rPr lang="de-DE" sz="1400" dirty="0" err="1"/>
                  <a:t>arrival</a:t>
                </a:r>
                <a:r>
                  <a:rPr lang="de-DE" sz="1400" dirty="0"/>
                  <a:t> time </a:t>
                </a:r>
                <a:r>
                  <a:rPr lang="de-DE" sz="1400" dirty="0" err="1"/>
                  <a:t>jitter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600 </a:t>
                </a:r>
                <a:r>
                  <a:rPr lang="de-DE" sz="1400" dirty="0" err="1"/>
                  <a:t>bunch</a:t>
                </a:r>
                <a:r>
                  <a:rPr lang="de-DE" sz="1400" dirty="0"/>
                  <a:t>-trains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A65F2B-754D-453C-A620-275C49E1C4F6}"/>
                </a:ext>
              </a:extLst>
            </p:cNvPr>
            <p:cNvSpPr/>
            <p:nvPr/>
          </p:nvSpPr>
          <p:spPr>
            <a:xfrm>
              <a:off x="2887523" y="3762452"/>
              <a:ext cx="9545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L-IBFB Off </a:t>
              </a:r>
              <a:endParaRPr lang="de-DE" sz="1200" dirty="0">
                <a:solidFill>
                  <a:srgbClr val="7030A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E5612D-B946-46E4-9CBB-E59C2736E6BA}"/>
                </a:ext>
              </a:extLst>
            </p:cNvPr>
            <p:cNvSpPr/>
            <p:nvPr/>
          </p:nvSpPr>
          <p:spPr>
            <a:xfrm>
              <a:off x="1426263" y="5276295"/>
              <a:ext cx="9124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L-IBFB On</a:t>
              </a:r>
              <a:endParaRPr lang="de-DE" sz="1200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329D62-BB2D-489F-B770-73080634FB04}"/>
                </a:ext>
              </a:extLst>
            </p:cNvPr>
            <p:cNvSpPr/>
            <p:nvPr/>
          </p:nvSpPr>
          <p:spPr>
            <a:xfrm>
              <a:off x="4001704" y="4663737"/>
              <a:ext cx="11805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BAM resolution</a:t>
              </a:r>
            </a:p>
            <a:p>
              <a:r>
                <a:rPr lang="en-US" sz="1200" dirty="0">
                  <a:solidFill>
                    <a:srgbClr val="7030A0"/>
                  </a:solidFill>
                </a:rPr>
                <a:t>3 – 4.5fs</a:t>
              </a:r>
              <a:endParaRPr lang="de-DE" sz="1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6FE274E-A2B7-466B-882D-940A769EC3CB}"/>
              </a:ext>
            </a:extLst>
          </p:cNvPr>
          <p:cNvGrpSpPr/>
          <p:nvPr/>
        </p:nvGrpSpPr>
        <p:grpSpPr>
          <a:xfrm>
            <a:off x="6640331" y="1721543"/>
            <a:ext cx="5123582" cy="4875809"/>
            <a:chOff x="6640331" y="1721543"/>
            <a:chExt cx="5123582" cy="4875809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3C56B48-FDB1-4409-BD37-48BFA4DC6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40331" y="1721543"/>
              <a:ext cx="5123582" cy="4875809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D799E2-22F9-4924-81E1-FD9D1BE0DDC6}"/>
                </a:ext>
              </a:extLst>
            </p:cNvPr>
            <p:cNvCxnSpPr>
              <a:cxnSpLocks/>
            </p:cNvCxnSpPr>
            <p:nvPr/>
          </p:nvCxnSpPr>
          <p:spPr>
            <a:xfrm>
              <a:off x="7392144" y="2441096"/>
              <a:ext cx="0" cy="61755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06083A6-6939-481B-A137-7094BBF2BBDA}"/>
                </a:ext>
              </a:extLst>
            </p:cNvPr>
            <p:cNvCxnSpPr>
              <a:cxnSpLocks/>
            </p:cNvCxnSpPr>
            <p:nvPr/>
          </p:nvCxnSpPr>
          <p:spPr>
            <a:xfrm>
              <a:off x="7752184" y="2684466"/>
              <a:ext cx="0" cy="40288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0E71EE1-9369-4E2F-B144-C325199109A4}"/>
                </a:ext>
              </a:extLst>
            </p:cNvPr>
            <p:cNvCxnSpPr>
              <a:cxnSpLocks/>
            </p:cNvCxnSpPr>
            <p:nvPr/>
          </p:nvCxnSpPr>
          <p:spPr>
            <a:xfrm>
              <a:off x="8167486" y="2949843"/>
              <a:ext cx="0" cy="29701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D35549-5B50-4001-804F-B9665B304235}"/>
                </a:ext>
              </a:extLst>
            </p:cNvPr>
            <p:cNvSpPr/>
            <p:nvPr/>
          </p:nvSpPr>
          <p:spPr>
            <a:xfrm>
              <a:off x="7733731" y="2324426"/>
              <a:ext cx="9545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L-IBFB Off </a:t>
              </a:r>
              <a:endParaRPr lang="de-DE" sz="1200" dirty="0">
                <a:solidFill>
                  <a:srgbClr val="7030A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691019-CCE0-4241-AA56-6F01D17B41FC}"/>
                </a:ext>
              </a:extLst>
            </p:cNvPr>
            <p:cNvSpPr/>
            <p:nvPr/>
          </p:nvSpPr>
          <p:spPr>
            <a:xfrm>
              <a:off x="7746798" y="3318157"/>
              <a:ext cx="9124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L-IBFB On</a:t>
              </a:r>
              <a:endParaRPr lang="de-DE" sz="1200" dirty="0">
                <a:solidFill>
                  <a:srgbClr val="7030A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0B32379-4FBC-4EB2-81DF-A77DBBB539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20336" y="3332538"/>
              <a:ext cx="1" cy="26759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D12F3F8-09DB-42F1-A942-1A51E096B1FA}"/>
                </a:ext>
              </a:extLst>
            </p:cNvPr>
            <p:cNvSpPr/>
            <p:nvPr/>
          </p:nvSpPr>
          <p:spPr>
            <a:xfrm>
              <a:off x="10036351" y="3766170"/>
              <a:ext cx="13574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BAM noise floor</a:t>
              </a:r>
              <a:endParaRPr lang="de-DE" sz="1200" dirty="0">
                <a:solidFill>
                  <a:srgbClr val="7030A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981C4EE-D937-4EE4-8259-A8BACACCF657}"/>
                </a:ext>
              </a:extLst>
            </p:cNvPr>
            <p:cNvCxnSpPr>
              <a:cxnSpLocks/>
            </p:cNvCxnSpPr>
            <p:nvPr/>
          </p:nvCxnSpPr>
          <p:spPr>
            <a:xfrm>
              <a:off x="8659227" y="2147094"/>
              <a:ext cx="0" cy="160549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B973FF8-D5BF-4A6E-86B8-D7B96D4E9E83}"/>
                </a:ext>
              </a:extLst>
            </p:cNvPr>
            <p:cNvSpPr/>
            <p:nvPr/>
          </p:nvSpPr>
          <p:spPr>
            <a:xfrm>
              <a:off x="8640378" y="2797995"/>
              <a:ext cx="10631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7030A0"/>
                  </a:solidFill>
                </a:rPr>
                <a:t>~ 25kHz BW</a:t>
              </a:r>
              <a:endParaRPr lang="de-DE" sz="1200" b="1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C0C94CC-A49B-4A34-9C58-0CDF4518F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99623"/>
              </p:ext>
            </p:extLst>
          </p:nvPr>
        </p:nvGraphicFramePr>
        <p:xfrm>
          <a:off x="8400256" y="384687"/>
          <a:ext cx="2851908" cy="106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36">
                  <a:extLst>
                    <a:ext uri="{9D8B030D-6E8A-4147-A177-3AD203B41FA5}">
                      <a16:colId xmlns:a16="http://schemas.microsoft.com/office/drawing/2014/main" val="3325008154"/>
                    </a:ext>
                  </a:extLst>
                </a:gridCol>
                <a:gridCol w="950636">
                  <a:extLst>
                    <a:ext uri="{9D8B030D-6E8A-4147-A177-3AD203B41FA5}">
                      <a16:colId xmlns:a16="http://schemas.microsoft.com/office/drawing/2014/main" val="2288725013"/>
                    </a:ext>
                  </a:extLst>
                </a:gridCol>
                <a:gridCol w="950636">
                  <a:extLst>
                    <a:ext uri="{9D8B030D-6E8A-4147-A177-3AD203B41FA5}">
                      <a16:colId xmlns:a16="http://schemas.microsoft.com/office/drawing/2014/main" val="2758208061"/>
                    </a:ext>
                  </a:extLst>
                </a:gridCol>
              </a:tblGrid>
              <a:tr h="295867">
                <a:tc>
                  <a:txBody>
                    <a:bodyPr/>
                    <a:lstStyle/>
                    <a:p>
                      <a:r>
                        <a:rPr lang="en-US" sz="1400" dirty="0"/>
                        <a:t>Facility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Daily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89238"/>
                  </a:ext>
                </a:extLst>
              </a:tr>
              <a:tr h="45394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EuXFEL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3.3 fs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~ 4…5 fs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98072"/>
                  </a:ext>
                </a:extLst>
              </a:tr>
              <a:tr h="295867">
                <a:tc>
                  <a:txBody>
                    <a:bodyPr/>
                    <a:lstStyle/>
                    <a:p>
                      <a:r>
                        <a:rPr lang="en-US" sz="1400" b="1" dirty="0"/>
                        <a:t>FLASH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4.7 fs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~ 6 fs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50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87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4800" dirty="0"/>
              <a:t>Beam-based Monitoring &amp; Failure Detection</a:t>
            </a:r>
          </a:p>
        </p:txBody>
      </p:sp>
    </p:spTree>
    <p:extLst>
      <p:ext uri="{BB962C8B-B14F-4D97-AF65-F5344CB8AC3E}">
        <p14:creationId xmlns:p14="http://schemas.microsoft.com/office/powerpoint/2010/main" val="221319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2CDD-397F-4C6E-BB20-EDB412D6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1, Dynamic Cavity Tuning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B3EF-445F-42C3-BDD6-569FE0E6A9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Automation with Piezo Actuators (DC + AC Voltage)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024F9-3D76-4C72-BCD6-3AFD5B80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3314625"/>
            <a:ext cx="4663281" cy="2922687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solidFill>
                  <a:srgbClr val="7030A0"/>
                </a:solidFill>
              </a:rPr>
              <a:t>D</a:t>
            </a:r>
            <a:r>
              <a:rPr lang="en-GB" sz="1600" b="1" dirty="0"/>
              <a:t>ynamic cavity tuning (</a:t>
            </a:r>
            <a:r>
              <a:rPr lang="en-GB" sz="1600" b="1" dirty="0" err="1"/>
              <a:t>piezos</a:t>
            </a:r>
            <a:r>
              <a:rPr lang="en-GB" sz="1600" b="1" dirty="0"/>
              <a:t>) </a:t>
            </a:r>
          </a:p>
          <a:p>
            <a:pPr lvl="1"/>
            <a:r>
              <a:rPr lang="en-GB" sz="1400" dirty="0"/>
              <a:t>detuning of individual RF cavities </a:t>
            </a:r>
          </a:p>
          <a:p>
            <a:pPr lvl="1"/>
            <a:r>
              <a:rPr lang="en-GB" sz="1400" dirty="0"/>
              <a:t>Compensates microphonics</a:t>
            </a:r>
          </a:p>
          <a:p>
            <a:pPr lvl="1"/>
            <a:r>
              <a:rPr lang="en-GB" sz="1400" dirty="0"/>
              <a:t>high degree of automation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1400" dirty="0">
                <a:solidFill>
                  <a:srgbClr val="002060"/>
                </a:solidFill>
              </a:rPr>
              <a:t>Essential component in multi-cavity control </a:t>
            </a:r>
            <a:br>
              <a:rPr lang="en-GB" sz="1400" dirty="0"/>
            </a:br>
            <a:endParaRPr lang="en-GB" sz="1400" dirty="0"/>
          </a:p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when absent</a:t>
            </a:r>
            <a:r>
              <a:rPr lang="en-GB" sz="1400" dirty="0">
                <a:sym typeface="Wingdings" panose="05000000000000000000" pitchFamily="2" charset="2"/>
              </a:rPr>
              <a:t>, </a:t>
            </a:r>
          </a:p>
          <a:p>
            <a:pPr lvl="1"/>
            <a:r>
              <a:rPr lang="en-GB" sz="1400" dirty="0">
                <a:sym typeface="Wingdings" panose="05000000000000000000" pitchFamily="2" charset="2"/>
              </a:rPr>
              <a:t>increased energy, thus timing jitter</a:t>
            </a:r>
          </a:p>
          <a:p>
            <a:pPr lvl="1"/>
            <a:r>
              <a:rPr lang="en-GB" sz="1400" dirty="0">
                <a:sym typeface="Wingdings" panose="05000000000000000000" pitchFamily="2" charset="2"/>
              </a:rPr>
              <a:t>deterioration of field stability within the burst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AAF9D-7CC2-4A6F-B1F0-AC86580B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BBB4FA-C780-4058-AEEA-C9C825EDEAEB}"/>
              </a:ext>
            </a:extLst>
          </p:cNvPr>
          <p:cNvGrpSpPr/>
          <p:nvPr/>
        </p:nvGrpSpPr>
        <p:grpSpPr>
          <a:xfrm>
            <a:off x="5167510" y="3831103"/>
            <a:ext cx="6719690" cy="2622233"/>
            <a:chOff x="5167510" y="3831103"/>
            <a:chExt cx="6719690" cy="26222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4681BB-429C-45D6-9FF3-B49BDBCDA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7511" y="4100380"/>
              <a:ext cx="6719689" cy="2074919"/>
            </a:xfrm>
            <a:prstGeom prst="rect">
              <a:avLst/>
            </a:prstGeom>
          </p:spPr>
        </p:pic>
        <p:sp>
          <p:nvSpPr>
            <p:cNvPr id="22" name="Textfeld 20">
              <a:extLst>
                <a:ext uri="{FF2B5EF4-FFF2-40B4-BE49-F238E27FC236}">
                  <a16:creationId xmlns:a16="http://schemas.microsoft.com/office/drawing/2014/main" id="{5FE4B712-AD06-47ED-BE92-702893A68CC8}"/>
                </a:ext>
              </a:extLst>
            </p:cNvPr>
            <p:cNvSpPr txBox="1"/>
            <p:nvPr/>
          </p:nvSpPr>
          <p:spPr>
            <a:xfrm>
              <a:off x="5167510" y="3831103"/>
              <a:ext cx="668913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DesySans Office" panose="020B0503040000020003" pitchFamily="34" charset="0"/>
                </a:rPr>
                <a:t>Arrival time </a:t>
              </a:r>
              <a:r>
                <a:rPr lang="de-DE" sz="1400" dirty="0" err="1">
                  <a:latin typeface="DesySans Office" panose="020B0503040000020003" pitchFamily="34" charset="0"/>
                </a:rPr>
                <a:t>jitter</a:t>
              </a:r>
              <a:r>
                <a:rPr lang="de-DE" sz="1400" dirty="0">
                  <a:latin typeface="DesySans Office" panose="020B0503040000020003" pitchFamily="34" charset="0"/>
                </a:rPr>
                <a:t> [</a:t>
              </a:r>
              <a:r>
                <a:rPr lang="de-DE" sz="1400" dirty="0" err="1">
                  <a:latin typeface="DesySans Office" panose="020B0503040000020003" pitchFamily="34" charset="0"/>
                </a:rPr>
                <a:t>fs</a:t>
              </a:r>
              <a:r>
                <a:rPr lang="de-DE" sz="1400" dirty="0">
                  <a:latin typeface="DesySans Office" panose="020B0503040000020003" pitchFamily="34" charset="0"/>
                </a:rPr>
                <a:t>] ,100 </a:t>
              </a:r>
              <a:r>
                <a:rPr lang="de-DE" sz="1400" dirty="0" err="1">
                  <a:latin typeface="DesySans Office" panose="020B0503040000020003" pitchFamily="34" charset="0"/>
                </a:rPr>
                <a:t>shots</a:t>
              </a:r>
              <a:endParaRPr lang="en-GB" sz="1400" dirty="0">
                <a:latin typeface="DesySans Office" panose="020B05030400000200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27FCAB-BB9E-4C4C-937D-E6E5E9516491}"/>
                </a:ext>
              </a:extLst>
            </p:cNvPr>
            <p:cNvSpPr/>
            <p:nvPr/>
          </p:nvSpPr>
          <p:spPr>
            <a:xfrm>
              <a:off x="9180534" y="5162530"/>
              <a:ext cx="25378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  <a:latin typeface="DesySans Office" panose="020B0503040000020003" pitchFamily="34" charset="0"/>
                </a:rPr>
                <a:t>~15fs, </a:t>
              </a:r>
              <a:r>
                <a:rPr lang="en-US" sz="1400" dirty="0">
                  <a:solidFill>
                    <a:srgbClr val="0070C0"/>
                  </a:solidFill>
                  <a:latin typeface="DesySans Office" panose="020B0503040000020003" pitchFamily="34" charset="0"/>
                </a:rPr>
                <a:t>piezo automation ON</a:t>
              </a:r>
              <a:endParaRPr lang="en-US" sz="1400" b="1" dirty="0">
                <a:solidFill>
                  <a:srgbClr val="0070C0"/>
                </a:solidFill>
                <a:latin typeface="DesySans Office" panose="020B0503040000020003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5345AEF-3A37-4855-B6B6-28AB755687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3641" y="5444883"/>
              <a:ext cx="6264767" cy="5981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63A702-868B-4719-BEA3-F6F91F7E4D6A}"/>
                </a:ext>
              </a:extLst>
            </p:cNvPr>
            <p:cNvSpPr/>
            <p:nvPr/>
          </p:nvSpPr>
          <p:spPr>
            <a:xfrm>
              <a:off x="8924053" y="4525855"/>
              <a:ext cx="27943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CC0000"/>
                  </a:solidFill>
                  <a:latin typeface="DesySans Office" panose="020B0503040000020003" pitchFamily="34" charset="0"/>
                </a:rPr>
                <a:t>30-45fs, </a:t>
              </a:r>
              <a:r>
                <a:rPr lang="en-US" sz="1400" dirty="0">
                  <a:solidFill>
                    <a:srgbClr val="CC0000"/>
                  </a:solidFill>
                  <a:latin typeface="DesySans Office" panose="020B0503040000020003" pitchFamily="34" charset="0"/>
                </a:rPr>
                <a:t>piezo automation OFF</a:t>
              </a:r>
              <a:endParaRPr lang="en-US" sz="1400" b="1" dirty="0">
                <a:solidFill>
                  <a:srgbClr val="CC0000"/>
                </a:solidFill>
                <a:latin typeface="DesySans Office" panose="020B0503040000020003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0D51BF-1000-4E20-A1DC-3D9A41471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3641" y="4857434"/>
              <a:ext cx="6168526" cy="383759"/>
            </a:xfrm>
            <a:prstGeom prst="straightConnector1">
              <a:avLst/>
            </a:prstGeom>
            <a:ln w="28575">
              <a:solidFill>
                <a:srgbClr val="CC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20">
              <a:extLst>
                <a:ext uri="{FF2B5EF4-FFF2-40B4-BE49-F238E27FC236}">
                  <a16:creationId xmlns:a16="http://schemas.microsoft.com/office/drawing/2014/main" id="{D23D9CB7-8A49-4C8C-9C90-1AF4573FB4E4}"/>
                </a:ext>
              </a:extLst>
            </p:cNvPr>
            <p:cNvSpPr txBox="1"/>
            <p:nvPr/>
          </p:nvSpPr>
          <p:spPr>
            <a:xfrm>
              <a:off x="5167511" y="6145559"/>
              <a:ext cx="6689130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err="1">
                  <a:latin typeface="DesySans Office" panose="020B0503040000020003" pitchFamily="34" charset="0"/>
                </a:rPr>
                <a:t>Bunch</a:t>
              </a:r>
              <a:r>
                <a:rPr lang="de-DE" sz="1400" dirty="0">
                  <a:latin typeface="DesySans Office" panose="020B0503040000020003" pitchFamily="34" charset="0"/>
                </a:rPr>
                <a:t> </a:t>
              </a:r>
              <a:r>
                <a:rPr lang="de-DE" sz="1400" dirty="0" err="1">
                  <a:latin typeface="DesySans Office" panose="020B0503040000020003" pitchFamily="34" charset="0"/>
                </a:rPr>
                <a:t>No</a:t>
              </a:r>
              <a:r>
                <a:rPr lang="de-DE" sz="1400" dirty="0">
                  <a:latin typeface="DesySans Office" panose="020B0503040000020003" pitchFamily="34" charset="0"/>
                </a:rPr>
                <a:t>.</a:t>
              </a:r>
              <a:endParaRPr lang="en-GB" sz="1400" dirty="0">
                <a:latin typeface="DesySans Office" panose="020B0503040000020003" pitchFamily="34" charset="0"/>
              </a:endParaRPr>
            </a:p>
          </p:txBody>
        </p:sp>
      </p:grp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E57D1277-2423-45AB-8D4E-89888BC35F8E}"/>
              </a:ext>
            </a:extLst>
          </p:cNvPr>
          <p:cNvSpPr/>
          <p:nvPr/>
        </p:nvSpPr>
        <p:spPr>
          <a:xfrm>
            <a:off x="1559496" y="5157192"/>
            <a:ext cx="216024" cy="379252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8E9253-D8AB-4DB6-8D24-659E477014DA}"/>
              </a:ext>
            </a:extLst>
          </p:cNvPr>
          <p:cNvGrpSpPr/>
          <p:nvPr/>
        </p:nvGrpSpPr>
        <p:grpSpPr>
          <a:xfrm>
            <a:off x="4179709" y="1243958"/>
            <a:ext cx="7604302" cy="2161670"/>
            <a:chOff x="4179709" y="1243958"/>
            <a:chExt cx="7604302" cy="21616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835EE9-2E99-43E7-9874-3954CCAF6A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79709" y="1243958"/>
              <a:ext cx="7604302" cy="2161670"/>
              <a:chOff x="14576526" y="4533900"/>
              <a:chExt cx="7315023" cy="207943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998873-7444-4441-BA25-A241BBEF51FD}"/>
                  </a:ext>
                </a:extLst>
              </p:cNvPr>
              <p:cNvSpPr/>
              <p:nvPr/>
            </p:nvSpPr>
            <p:spPr bwMode="auto">
              <a:xfrm>
                <a:off x="14576527" y="4573489"/>
                <a:ext cx="7315022" cy="20398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1F97A96-4255-40FB-A6EC-73FF6FD80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76526" y="4570642"/>
                <a:ext cx="7286625" cy="196215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5FD4C63-CC04-4C7A-B93C-68F56D3E97E9}"/>
                  </a:ext>
                </a:extLst>
              </p:cNvPr>
              <p:cNvSpPr/>
              <p:nvPr/>
            </p:nvSpPr>
            <p:spPr bwMode="auto">
              <a:xfrm>
                <a:off x="14585887" y="4536390"/>
                <a:ext cx="1804491" cy="1892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4EBACCE-F134-453C-88EF-DC555A27AE41}"/>
                  </a:ext>
                </a:extLst>
              </p:cNvPr>
              <p:cNvSpPr/>
              <p:nvPr/>
            </p:nvSpPr>
            <p:spPr bwMode="auto">
              <a:xfrm>
                <a:off x="19222092" y="4533900"/>
                <a:ext cx="2590158" cy="36538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6" name="Graphic 35" descr="Volume">
              <a:extLst>
                <a:ext uri="{FF2B5EF4-FFF2-40B4-BE49-F238E27FC236}">
                  <a16:creationId xmlns:a16="http://schemas.microsoft.com/office/drawing/2014/main" id="{8E971495-2048-4999-BF6B-99517A344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136679">
              <a:off x="4354215" y="2112746"/>
              <a:ext cx="583049" cy="583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53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4018110-8867-4F7C-B099-001875E34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0"/>
          <a:stretch/>
        </p:blipFill>
        <p:spPr>
          <a:xfrm>
            <a:off x="4871864" y="515195"/>
            <a:ext cx="7044280" cy="161766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364D37-F44C-4564-BA4B-04B29B9C7C3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7" y="2109556"/>
            <a:ext cx="6601066" cy="427177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9ADD1-BD57-4D27-8BE1-7CC43DB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83CAE7-2885-4D41-A2D3-C160721B5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9" y="2181563"/>
            <a:ext cx="4607892" cy="427177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400" dirty="0"/>
              <a:t>High complexity of HPRF + LLRF controllers</a:t>
            </a:r>
          </a:p>
          <a:p>
            <a:pPr marL="342900" indent="-342900">
              <a:buAutoNum type="arabicPeriod"/>
            </a:pPr>
            <a:r>
              <a:rPr lang="en-US" sz="1400" dirty="0"/>
              <a:t>Lack of out-of-loop monitoring in RF controls</a:t>
            </a:r>
            <a:br>
              <a:rPr lang="en-US" sz="1400" dirty="0"/>
            </a:br>
            <a:endParaRPr lang="en-US" sz="1400" dirty="0"/>
          </a:p>
          <a:p>
            <a:pPr marL="342900" indent="-342900">
              <a:buAutoNum type="arabicPeriod" startAt="2"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sym typeface="Wingdings" panose="05000000000000000000" pitchFamily="2" charset="2"/>
              </a:rPr>
              <a:t> valuable information from beam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continuous monitoring </a:t>
            </a:r>
          </a:p>
          <a:p>
            <a:r>
              <a:rPr lang="en-US" sz="1400" dirty="0"/>
              <a:t>Uses single-shot beam monitors </a:t>
            </a:r>
            <a:br>
              <a:rPr lang="en-US" sz="1400" dirty="0"/>
            </a:br>
            <a:r>
              <a:rPr lang="en-US" sz="1400" dirty="0"/>
              <a:t>(timing, energy, compression, …)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Implemented as middle-layer server</a:t>
            </a:r>
          </a:p>
          <a:p>
            <a:pPr lvl="1"/>
            <a:r>
              <a:rPr lang="en-US" sz="1400" b="1" dirty="0"/>
              <a:t>Online statistics (mean, std, slopes,…)</a:t>
            </a:r>
          </a:p>
          <a:p>
            <a:pPr lvl="1"/>
            <a:r>
              <a:rPr lang="en-US" sz="1400" b="1" dirty="0"/>
              <a:t>When thresholds exceeded </a:t>
            </a:r>
            <a:r>
              <a:rPr lang="en-US" sz="1400" b="1" dirty="0">
                <a:sym typeface="Wingdings" panose="05000000000000000000" pitchFamily="2" charset="2"/>
              </a:rPr>
              <a:t> alarm</a:t>
            </a:r>
            <a:endParaRPr lang="en-GB" sz="1400" b="1" dirty="0"/>
          </a:p>
          <a:p>
            <a:pPr>
              <a:buFont typeface="Wingdings" panose="05000000000000000000" pitchFamily="2" charset="2"/>
              <a:buChar char="à"/>
            </a:pPr>
            <a:endParaRPr lang="en-GB" sz="1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66F8C-4D1F-4933-9F3D-A18C9EF5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Example 2, Observe Unusual Behavior of Beam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DA0DA30-EACA-4EB2-877F-73C355E7D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Beam-based Monitors as Possibility for Detecting LLRF Control Errors 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DD1B78-88F9-48C6-9D76-47D4E2092762}"/>
              </a:ext>
            </a:extLst>
          </p:cNvPr>
          <p:cNvGrpSpPr/>
          <p:nvPr/>
        </p:nvGrpSpPr>
        <p:grpSpPr>
          <a:xfrm>
            <a:off x="5335678" y="2589128"/>
            <a:ext cx="5404836" cy="3467272"/>
            <a:chOff x="5335678" y="2589128"/>
            <a:chExt cx="5404836" cy="346727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0394B2-A4D9-4765-950D-30BA8F47584F}"/>
                </a:ext>
              </a:extLst>
            </p:cNvPr>
            <p:cNvSpPr/>
            <p:nvPr/>
          </p:nvSpPr>
          <p:spPr>
            <a:xfrm>
              <a:off x="8808887" y="2862923"/>
              <a:ext cx="18394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timing jitter [fs]</a:t>
              </a:r>
              <a:br>
                <a:rPr lang="en-US" sz="1400" b="1" dirty="0">
                  <a:solidFill>
                    <a:srgbClr val="7030A0"/>
                  </a:solidFill>
                </a:rPr>
              </a:br>
              <a:r>
                <a:rPr lang="en-US" sz="1400" b="1" dirty="0">
                  <a:solidFill>
                    <a:srgbClr val="7030A0"/>
                  </a:solidFill>
                </a:rPr>
                <a:t>over 100 shots</a:t>
              </a:r>
              <a:endParaRPr lang="en-GB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90A420-6D40-4CA0-A9B6-340EFD617F1C}"/>
                </a:ext>
              </a:extLst>
            </p:cNvPr>
            <p:cNvSpPr/>
            <p:nvPr/>
          </p:nvSpPr>
          <p:spPr>
            <a:xfrm>
              <a:off x="5335678" y="3309439"/>
              <a:ext cx="6573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BR1</a:t>
              </a:r>
              <a:endParaRPr lang="en-GB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10BB99-ACD3-4FA6-8102-C1A5BEA18D6D}"/>
                </a:ext>
              </a:extLst>
            </p:cNvPr>
            <p:cNvSpPr/>
            <p:nvPr/>
          </p:nvSpPr>
          <p:spPr>
            <a:xfrm>
              <a:off x="6385016" y="3356994"/>
              <a:ext cx="6573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BR2</a:t>
              </a:r>
              <a:endParaRPr lang="en-GB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CF2BED-FAAD-4C9F-AE42-64E21B1C1C47}"/>
                </a:ext>
              </a:extLst>
            </p:cNvPr>
            <p:cNvSpPr/>
            <p:nvPr/>
          </p:nvSpPr>
          <p:spPr>
            <a:xfrm rot="16200000">
              <a:off x="5530436" y="2979365"/>
              <a:ext cx="10574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transition</a:t>
              </a:r>
              <a:endParaRPr lang="en-GB" sz="1200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D1A45E-CA5D-4586-A1CB-4208AC78F800}"/>
                </a:ext>
              </a:extLst>
            </p:cNvPr>
            <p:cNvSpPr/>
            <p:nvPr/>
          </p:nvSpPr>
          <p:spPr>
            <a:xfrm>
              <a:off x="8189141" y="4444278"/>
              <a:ext cx="19143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L-IBFB active on BR2</a:t>
              </a:r>
              <a:endParaRPr lang="en-GB" sz="1400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F171EAC1-032B-4965-8DA6-B0A7C95E865C}"/>
                </a:ext>
              </a:extLst>
            </p:cNvPr>
            <p:cNvSpPr/>
            <p:nvPr/>
          </p:nvSpPr>
          <p:spPr>
            <a:xfrm rot="18656542" flipV="1">
              <a:off x="7910325" y="4208561"/>
              <a:ext cx="144016" cy="471436"/>
            </a:xfrm>
            <a:prstGeom prst="downArrow">
              <a:avLst/>
            </a:prstGeom>
            <a:solidFill>
              <a:srgbClr val="8B6EC9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4E1563-6CD0-47BA-A422-B49F8AD8AD4C}"/>
                </a:ext>
              </a:extLst>
            </p:cNvPr>
            <p:cNvSpPr/>
            <p:nvPr/>
          </p:nvSpPr>
          <p:spPr>
            <a:xfrm>
              <a:off x="8268790" y="5533180"/>
              <a:ext cx="24717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time-series plot,</a:t>
              </a:r>
            </a:p>
            <a:p>
              <a:r>
                <a:rPr lang="en-US" sz="1400" b="1" dirty="0">
                  <a:solidFill>
                    <a:srgbClr val="7030A0"/>
                  </a:solidFill>
                </a:rPr>
                <a:t>1</a:t>
              </a:r>
              <a:r>
                <a:rPr lang="en-US" sz="1400" b="1" baseline="30000" dirty="0">
                  <a:solidFill>
                    <a:srgbClr val="7030A0"/>
                  </a:solidFill>
                </a:rPr>
                <a:t>st</a:t>
              </a:r>
              <a:r>
                <a:rPr lang="en-US" sz="1400" b="1" dirty="0">
                  <a:solidFill>
                    <a:srgbClr val="7030A0"/>
                  </a:solidFill>
                </a:rPr>
                <a:t> bunch of each BR</a:t>
              </a:r>
              <a:endParaRPr lang="en-GB" sz="1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FACBFA3-0803-4096-97D8-8611EC736CA0}"/>
              </a:ext>
            </a:extLst>
          </p:cNvPr>
          <p:cNvSpPr/>
          <p:nvPr/>
        </p:nvSpPr>
        <p:spPr>
          <a:xfrm>
            <a:off x="8400256" y="3356992"/>
            <a:ext cx="364603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Inj.   </a:t>
            </a:r>
            <a:r>
              <a:rPr lang="en-US" sz="1400" dirty="0">
                <a:solidFill>
                  <a:srgbClr val="7030A0"/>
                </a:solidFill>
                <a:sym typeface="Wingdings" panose="05000000000000000000" pitchFamily="2" charset="2"/>
              </a:rPr>
              <a:t> GUN + Inj. Laser</a:t>
            </a:r>
            <a:r>
              <a:rPr lang="en-US" sz="1400" dirty="0">
                <a:solidFill>
                  <a:srgbClr val="7030A0"/>
                </a:solidFill>
              </a:rPr>
              <a:t>, </a:t>
            </a:r>
          </a:p>
          <a:p>
            <a:r>
              <a:rPr lang="en-US" sz="1400" dirty="0">
                <a:solidFill>
                  <a:srgbClr val="7030A0"/>
                </a:solidFill>
              </a:rPr>
              <a:t>BC0 </a:t>
            </a:r>
            <a:r>
              <a:rPr lang="en-US" sz="1400" dirty="0">
                <a:solidFill>
                  <a:srgbClr val="7030A0"/>
                </a:solidFill>
                <a:sym typeface="Wingdings" panose="05000000000000000000" pitchFamily="2" charset="2"/>
              </a:rPr>
              <a:t>additive jitter in booster (A1/AH1)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400" dirty="0">
                <a:solidFill>
                  <a:srgbClr val="7030A0"/>
                </a:solidFill>
              </a:rPr>
              <a:t>BC1	 </a:t>
            </a:r>
          </a:p>
          <a:p>
            <a:r>
              <a:rPr lang="en-US" sz="1400" dirty="0">
                <a:solidFill>
                  <a:srgbClr val="7030A0"/>
                </a:solidFill>
              </a:rPr>
              <a:t>BC2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4A18E0-87E5-4549-9DFE-798B070D3BAE}"/>
              </a:ext>
            </a:extLst>
          </p:cNvPr>
          <p:cNvGrpSpPr/>
          <p:nvPr/>
        </p:nvGrpSpPr>
        <p:grpSpPr>
          <a:xfrm>
            <a:off x="4746282" y="1628800"/>
            <a:ext cx="4315941" cy="337336"/>
            <a:chOff x="4746282" y="1628800"/>
            <a:chExt cx="4315941" cy="33733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AE19A9-DF12-422F-8969-95F7C36F77CE}"/>
                </a:ext>
              </a:extLst>
            </p:cNvPr>
            <p:cNvSpPr/>
            <p:nvPr/>
          </p:nvSpPr>
          <p:spPr>
            <a:xfrm>
              <a:off x="7243617" y="1636187"/>
              <a:ext cx="5164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BC1</a:t>
              </a:r>
              <a:endParaRPr lang="en-GB" sz="1400" b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521D83-05DF-4D6B-9457-BA2C1E4007D2}"/>
                </a:ext>
              </a:extLst>
            </p:cNvPr>
            <p:cNvSpPr/>
            <p:nvPr/>
          </p:nvSpPr>
          <p:spPr>
            <a:xfrm>
              <a:off x="6240016" y="1628800"/>
              <a:ext cx="5164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BC0</a:t>
              </a:r>
              <a:endParaRPr lang="en-GB" sz="1400" b="1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AD0319-1E93-4AED-8C4E-8958204090E6}"/>
                </a:ext>
              </a:extLst>
            </p:cNvPr>
            <p:cNvSpPr/>
            <p:nvPr/>
          </p:nvSpPr>
          <p:spPr>
            <a:xfrm>
              <a:off x="8545735" y="1658359"/>
              <a:ext cx="5164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BC2</a:t>
              </a:r>
              <a:endParaRPr lang="en-GB" sz="1400" b="1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443E3C-930F-4F90-A79B-B657ECEACE94}"/>
                </a:ext>
              </a:extLst>
            </p:cNvPr>
            <p:cNvSpPr/>
            <p:nvPr/>
          </p:nvSpPr>
          <p:spPr>
            <a:xfrm>
              <a:off x="4746282" y="1648132"/>
              <a:ext cx="5164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7030A0"/>
                  </a:solidFill>
                </a:rPr>
                <a:t>Inj.</a:t>
              </a:r>
              <a:endParaRPr lang="en-GB" sz="1400" b="1" dirty="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5B5B1A-85E5-46E4-837C-87E98569B938}"/>
              </a:ext>
            </a:extLst>
          </p:cNvPr>
          <p:cNvCxnSpPr>
            <a:cxnSpLocks/>
          </p:cNvCxnSpPr>
          <p:nvPr/>
        </p:nvCxnSpPr>
        <p:spPr>
          <a:xfrm flipH="1">
            <a:off x="8086813" y="3573016"/>
            <a:ext cx="30719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6004AB-99B7-4FDF-851B-C0A22A015AD2}"/>
              </a:ext>
            </a:extLst>
          </p:cNvPr>
          <p:cNvCxnSpPr>
            <a:cxnSpLocks/>
          </p:cNvCxnSpPr>
          <p:nvPr/>
        </p:nvCxnSpPr>
        <p:spPr>
          <a:xfrm flipH="1">
            <a:off x="8093065" y="3717032"/>
            <a:ext cx="307191" cy="0"/>
          </a:xfrm>
          <a:prstGeom prst="straightConnector1">
            <a:avLst/>
          </a:prstGeom>
          <a:ln w="57150">
            <a:solidFill>
              <a:srgbClr val="00AA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C19B27-FAD3-47E8-980F-17BF19E0C96A}"/>
              </a:ext>
            </a:extLst>
          </p:cNvPr>
          <p:cNvCxnSpPr>
            <a:cxnSpLocks/>
          </p:cNvCxnSpPr>
          <p:nvPr/>
        </p:nvCxnSpPr>
        <p:spPr>
          <a:xfrm flipH="1">
            <a:off x="8099317" y="3861048"/>
            <a:ext cx="307191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B27713-E4F9-4FF8-BA12-C383C084884B}"/>
              </a:ext>
            </a:extLst>
          </p:cNvPr>
          <p:cNvCxnSpPr>
            <a:cxnSpLocks/>
          </p:cNvCxnSpPr>
          <p:nvPr/>
        </p:nvCxnSpPr>
        <p:spPr>
          <a:xfrm flipH="1">
            <a:off x="8112224" y="4149080"/>
            <a:ext cx="307191" cy="0"/>
          </a:xfrm>
          <a:prstGeom prst="straightConnector1">
            <a:avLst/>
          </a:prstGeom>
          <a:ln w="57150">
            <a:solidFill>
              <a:srgbClr val="004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3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92CC7-DB11-4386-8F03-2583EA6B6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Requires expert knowledge to investigate </a:t>
            </a:r>
            <a:r>
              <a:rPr lang="en-US" dirty="0">
                <a:sym typeface="Wingdings" panose="05000000000000000000" pitchFamily="2" charset="2"/>
              </a:rPr>
              <a:t> Capability to add Data-driven Fault Diagnosis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58EA1-78AD-4060-A578-834CF993D9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996" y="1170043"/>
            <a:ext cx="4103836" cy="1553699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Identified Cause: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Oscillation in detuning automation</a:t>
            </a:r>
          </a:p>
          <a:p>
            <a:pPr marL="0" indent="0">
              <a:buNone/>
            </a:pPr>
            <a:r>
              <a:rPr lang="en-US" sz="1400" b="1" dirty="0"/>
              <a:t>Solved:</a:t>
            </a:r>
            <a:br>
              <a:rPr lang="en-US" sz="1400" b="1" dirty="0"/>
            </a:br>
            <a:r>
              <a:rPr lang="en-US" sz="1400" dirty="0"/>
              <a:t> </a:t>
            </a:r>
            <a:r>
              <a:rPr lang="en-GB" sz="1400" dirty="0"/>
              <a:t>reduction of gain in regulation loop </a:t>
            </a:r>
            <a:br>
              <a:rPr lang="en-GB" sz="1400" dirty="0"/>
            </a:br>
            <a:r>
              <a:rPr lang="en-GB" sz="1400" dirty="0"/>
              <a:t>(piezo AC voltage)</a:t>
            </a:r>
            <a:endParaRPr lang="en-GB" sz="1400" b="1" dirty="0"/>
          </a:p>
        </p:txBody>
      </p:sp>
      <p:pic>
        <p:nvPicPr>
          <p:cNvPr id="9" name="2024-08-14-12-19-05_trimmed">
            <a:hlinkClick r:id="" action="ppaction://media"/>
            <a:extLst>
              <a:ext uri="{FF2B5EF4-FFF2-40B4-BE49-F238E27FC236}">
                <a16:creationId xmlns:a16="http://schemas.microsoft.com/office/drawing/2014/main" id="{54DDFD48-3213-45F4-9660-0B0D078BB01F}"/>
              </a:ext>
            </a:extLst>
          </p:cNvPr>
          <p:cNvPicPr>
            <a:picLocks noGrp="1" noChangeAspect="1"/>
          </p:cNvPicPr>
          <p:nvPr>
            <p:ph sz="quarter" idx="19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5840" y="1133947"/>
            <a:ext cx="7308639" cy="4867085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C50FE-5058-409A-860F-C3C73269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ACA3EAE-EAD5-438B-B1DD-FB7E8F998CBD}"/>
              </a:ext>
            </a:extLst>
          </p:cNvPr>
          <p:cNvSpPr/>
          <p:nvPr/>
        </p:nvSpPr>
        <p:spPr>
          <a:xfrm>
            <a:off x="1919536" y="2636912"/>
            <a:ext cx="576064" cy="93057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E8CF6B-D74F-4442-ABAF-F7CC5A1B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Example 2, Observe Unusual Behavior</a:t>
            </a:r>
            <a:endParaRPr lang="en-GB" dirty="0"/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E5C5956F-E3D2-4413-B0FA-91EA01D693F2}"/>
              </a:ext>
            </a:extLst>
          </p:cNvPr>
          <p:cNvSpPr/>
          <p:nvPr/>
        </p:nvSpPr>
        <p:spPr>
          <a:xfrm>
            <a:off x="191963" y="1133947"/>
            <a:ext cx="216024" cy="379252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604E6D-7C0D-4765-8EC8-31DC814CABFD}"/>
              </a:ext>
            </a:extLst>
          </p:cNvPr>
          <p:cNvGrpSpPr/>
          <p:nvPr/>
        </p:nvGrpSpPr>
        <p:grpSpPr>
          <a:xfrm>
            <a:off x="7741707" y="3781875"/>
            <a:ext cx="2356832" cy="379785"/>
            <a:chOff x="7741707" y="3781875"/>
            <a:chExt cx="2356832" cy="3797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B59D96-25AF-41E9-A63E-C0EF3A142436}"/>
                </a:ext>
              </a:extLst>
            </p:cNvPr>
            <p:cNvSpPr/>
            <p:nvPr/>
          </p:nvSpPr>
          <p:spPr>
            <a:xfrm>
              <a:off x="8184232" y="3853883"/>
              <a:ext cx="19143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L-IBFB active on BR2</a:t>
              </a:r>
              <a:endParaRPr lang="en-GB" sz="1400" dirty="0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2CC1E99-24E7-4A26-91A6-888B6912D530}"/>
                </a:ext>
              </a:extLst>
            </p:cNvPr>
            <p:cNvSpPr/>
            <p:nvPr/>
          </p:nvSpPr>
          <p:spPr>
            <a:xfrm rot="18656542" flipV="1">
              <a:off x="7905417" y="3618165"/>
              <a:ext cx="144016" cy="471436"/>
            </a:xfrm>
            <a:prstGeom prst="downArrow">
              <a:avLst/>
            </a:prstGeom>
            <a:solidFill>
              <a:srgbClr val="8B6EC9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765554B-280E-4285-B11E-795A04F98A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576" b="14205"/>
          <a:stretch/>
        </p:blipFill>
        <p:spPr>
          <a:xfrm>
            <a:off x="360414" y="3866085"/>
            <a:ext cx="3118244" cy="254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AD9E07-803B-4191-B64A-E151B7D4F0BD}"/>
              </a:ext>
            </a:extLst>
          </p:cNvPr>
          <p:cNvSpPr/>
          <p:nvPr/>
        </p:nvSpPr>
        <p:spPr>
          <a:xfrm>
            <a:off x="1514119" y="2648532"/>
            <a:ext cx="340431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Injector </a:t>
            </a:r>
            <a:r>
              <a:rPr lang="en-US" sz="1400" dirty="0">
                <a:solidFill>
                  <a:srgbClr val="7030A0"/>
                </a:solidFill>
                <a:sym typeface="Wingdings" panose="05000000000000000000" pitchFamily="2" charset="2"/>
              </a:rPr>
              <a:t> sees GUN + Inj. Laser</a:t>
            </a:r>
            <a:r>
              <a:rPr lang="en-US" sz="1400" dirty="0">
                <a:solidFill>
                  <a:srgbClr val="7030A0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BC0 	 </a:t>
            </a:r>
            <a:r>
              <a:rPr lang="en-US" sz="1400" dirty="0">
                <a:solidFill>
                  <a:srgbClr val="7030A0"/>
                </a:solidFill>
                <a:sym typeface="Wingdings" panose="05000000000000000000" pitchFamily="2" charset="2"/>
              </a:rPr>
              <a:t> sees Booster (A1/AH1)</a:t>
            </a:r>
            <a:endParaRPr lang="en-US" sz="1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BC1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BC2</a:t>
            </a:r>
          </a:p>
        </p:txBody>
      </p:sp>
    </p:spTree>
    <p:extLst>
      <p:ext uri="{BB962C8B-B14F-4D97-AF65-F5344CB8AC3E}">
        <p14:creationId xmlns:p14="http://schemas.microsoft.com/office/powerpoint/2010/main" val="428721411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92CC7-DB11-4386-8F03-2583EA6B6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Disturbance introduced on beam </a:t>
            </a:r>
            <a:r>
              <a:rPr lang="en-US" dirty="0">
                <a:sym typeface="Wingdings" panose="05000000000000000000" pitchFamily="2" charset="2"/>
              </a:rPr>
              <a:t> Thorough Investigation to Find a Solution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58EA1-78AD-4060-A578-834CF993D9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088" y="1772816"/>
            <a:ext cx="5880936" cy="268084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Identified Cause:</a:t>
            </a:r>
          </a:p>
          <a:p>
            <a:r>
              <a:rPr lang="en-GB" sz="1400" dirty="0"/>
              <a:t>Cavity with faulty probe connector </a:t>
            </a:r>
            <a:br>
              <a:rPr lang="en-GB" sz="1400" dirty="0"/>
            </a:br>
            <a:r>
              <a:rPr lang="en-GB" sz="1400" b="1" dirty="0"/>
              <a:t>but</a:t>
            </a:r>
            <a:r>
              <a:rPr lang="en-GB" sz="1400" dirty="0"/>
              <a:t> still requires to be included in vector sum regulation </a:t>
            </a:r>
          </a:p>
          <a:p>
            <a:r>
              <a:rPr lang="en-GB" sz="1400" dirty="0"/>
              <a:t>Large effect on beam </a:t>
            </a:r>
            <a:br>
              <a:rPr lang="en-GB" sz="1400" dirty="0"/>
            </a:br>
            <a:r>
              <a:rPr lang="en-GB" sz="1400" dirty="0"/>
              <a:t>~ 300fs unwanted arrival-time slope (over 600us)</a:t>
            </a:r>
            <a:br>
              <a:rPr lang="en-GB" sz="1400" dirty="0"/>
            </a:br>
            <a:endParaRPr lang="en-GB" sz="1400" dirty="0"/>
          </a:p>
          <a:p>
            <a:pPr marL="0" indent="0">
              <a:buNone/>
            </a:pPr>
            <a:r>
              <a:rPr lang="en-US" sz="1400" b="1" dirty="0"/>
              <a:t>… Details see Poster today, </a:t>
            </a:r>
          </a:p>
          <a:p>
            <a:pPr marL="0" indent="0">
              <a:buNone/>
            </a:pPr>
            <a:r>
              <a:rPr lang="en-US" sz="1400" b="1" dirty="0"/>
              <a:t> 	Possible way for mitigation.</a:t>
            </a:r>
            <a:br>
              <a:rPr lang="en-US" sz="1400" b="1" dirty="0"/>
            </a:br>
            <a:endParaRPr lang="en-GB" sz="1400" b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C50FE-5058-409A-860F-C3C73269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E8CF6B-D74F-4442-ABAF-F7CC5A1B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Example 3, Short-circuited Cavity Probe</a:t>
            </a:r>
            <a:endParaRPr lang="en-GB" dirty="0"/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E5C5956F-E3D2-4413-B0FA-91EA01D693F2}"/>
              </a:ext>
            </a:extLst>
          </p:cNvPr>
          <p:cNvSpPr/>
          <p:nvPr/>
        </p:nvSpPr>
        <p:spPr>
          <a:xfrm>
            <a:off x="1834623" y="1700808"/>
            <a:ext cx="216024" cy="379252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28852D-E8AA-4CEB-BBD4-AE1C3BB23FC6}"/>
              </a:ext>
            </a:extLst>
          </p:cNvPr>
          <p:cNvGrpSpPr/>
          <p:nvPr/>
        </p:nvGrpSpPr>
        <p:grpSpPr>
          <a:xfrm>
            <a:off x="1945660" y="4653136"/>
            <a:ext cx="8300680" cy="1728192"/>
            <a:chOff x="603632" y="4149080"/>
            <a:chExt cx="8300680" cy="172819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5EBB35E-D532-45C6-A28D-596A6D159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632" y="4149080"/>
              <a:ext cx="8300680" cy="1728192"/>
            </a:xfrm>
            <a:prstGeom prst="roundRect">
              <a:avLst>
                <a:gd name="adj" fmla="val 6469"/>
              </a:avLst>
            </a:prstGeom>
            <a:solidFill>
              <a:srgbClr val="CEC3F5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4237CA-BFC5-46BA-B3FB-9FA77517E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408" y="4366544"/>
              <a:ext cx="7932712" cy="136671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F0254A-BF37-444D-B3FF-A6799412DB38}"/>
              </a:ext>
            </a:extLst>
          </p:cNvPr>
          <p:cNvGrpSpPr/>
          <p:nvPr/>
        </p:nvGrpSpPr>
        <p:grpSpPr>
          <a:xfrm>
            <a:off x="6993306" y="1705551"/>
            <a:ext cx="4767606" cy="1850361"/>
            <a:chOff x="6224939" y="1578639"/>
            <a:chExt cx="4767606" cy="185036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D733D3-79A4-4FF3-9517-AFF384ED6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939" y="1578639"/>
              <a:ext cx="4767606" cy="17160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FF168067-A857-4DD0-953F-62283B2E03D4}"/>
                </a:ext>
              </a:extLst>
            </p:cNvPr>
            <p:cNvSpPr/>
            <p:nvPr/>
          </p:nvSpPr>
          <p:spPr>
            <a:xfrm flipV="1">
              <a:off x="9893508" y="2957564"/>
              <a:ext cx="144016" cy="471436"/>
            </a:xfrm>
            <a:prstGeom prst="downArrow">
              <a:avLst/>
            </a:prstGeom>
            <a:solidFill>
              <a:srgbClr val="8B6EC9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14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3800" dirty="0"/>
              <a:t>Summary &amp; Outlook </a:t>
            </a:r>
          </a:p>
        </p:txBody>
      </p:sp>
    </p:spTree>
    <p:extLst>
      <p:ext uri="{BB962C8B-B14F-4D97-AF65-F5344CB8AC3E}">
        <p14:creationId xmlns:p14="http://schemas.microsoft.com/office/powerpoint/2010/main" val="192188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7D40313-4F96-4268-92BB-79DACF685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89" y="1235955"/>
            <a:ext cx="7699103" cy="1481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192FEF-498B-4C8F-838C-40294A0E3C41}"/>
              </a:ext>
            </a:extLst>
          </p:cNvPr>
          <p:cNvGrpSpPr/>
          <p:nvPr/>
        </p:nvGrpSpPr>
        <p:grpSpPr>
          <a:xfrm>
            <a:off x="3143672" y="2705460"/>
            <a:ext cx="5535501" cy="907941"/>
            <a:chOff x="776523" y="2699628"/>
            <a:chExt cx="5535501" cy="9079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C80C-5CBA-4F6B-8FD6-29A23EC4359F}"/>
                </a:ext>
              </a:extLst>
            </p:cNvPr>
            <p:cNvSpPr/>
            <p:nvPr/>
          </p:nvSpPr>
          <p:spPr>
            <a:xfrm>
              <a:off x="4941246" y="2699628"/>
              <a:ext cx="10615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Achieved :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66ECED-1C14-4DF2-8C1D-76AD2592C563}"/>
                </a:ext>
              </a:extLst>
            </p:cNvPr>
            <p:cNvSpPr/>
            <p:nvPr/>
          </p:nvSpPr>
          <p:spPr>
            <a:xfrm>
              <a:off x="776523" y="2708920"/>
              <a:ext cx="5535501" cy="898649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563D590-1AAE-4CEB-8C0A-614DDD0D2C41}"/>
              </a:ext>
            </a:extLst>
          </p:cNvPr>
          <p:cNvSpPr txBox="1"/>
          <p:nvPr/>
        </p:nvSpPr>
        <p:spPr>
          <a:xfrm>
            <a:off x="3503712" y="4199598"/>
            <a:ext cx="4768634" cy="14003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7030A0"/>
                </a:solidFill>
              </a:rPr>
              <a:t>Beam-based Information for </a:t>
            </a:r>
            <a:br>
              <a:rPr lang="en-US" sz="1400" b="1" dirty="0">
                <a:solidFill>
                  <a:srgbClr val="7030A0"/>
                </a:solidFill>
              </a:rPr>
            </a:br>
            <a:r>
              <a:rPr lang="en-US" sz="1400" b="1" dirty="0">
                <a:solidFill>
                  <a:srgbClr val="7030A0"/>
                </a:solidFill>
              </a:rPr>
              <a:t>Fault Detection &amp; Fault Diagnosis of LLRF Systems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Requires sufficiently precise beam monitoring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Resolve energy deviation ~ 1E-6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Resolve phase deviation ~ 10mdeg </a:t>
            </a:r>
            <a:endParaRPr lang="de-DE" sz="1400" dirty="0" err="1">
              <a:solidFill>
                <a:srgbClr val="7030A0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7693170E-C466-4AF1-A031-52E39852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Conclusion &amp; Outlook</a:t>
            </a:r>
          </a:p>
        </p:txBody>
      </p:sp>
      <p:sp>
        <p:nvSpPr>
          <p:cNvPr id="26" name="Fußzeilenplatzhalter 2">
            <a:extLst>
              <a:ext uri="{FF2B5EF4-FFF2-40B4-BE49-F238E27FC236}">
                <a16:creationId xmlns:a16="http://schemas.microsoft.com/office/drawing/2014/main" id="{EA784726-0E4B-4ADB-89BF-1D78A67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580800"/>
            <a:ext cx="9901099" cy="186841"/>
          </a:xfrm>
        </p:spPr>
        <p:txBody>
          <a:bodyPr/>
          <a:lstStyle/>
          <a:p>
            <a:r>
              <a:rPr lang="en-GB"/>
              <a:t>| EuXFEL - Beam-based Stability Measurements | M.K. Czwalinna, 2024/08/28 | LLRF Topical Workshop 2024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D835E-4349-48C5-9B02-76A223CED824}"/>
              </a:ext>
            </a:extLst>
          </p:cNvPr>
          <p:cNvGrpSpPr/>
          <p:nvPr/>
        </p:nvGrpSpPr>
        <p:grpSpPr>
          <a:xfrm>
            <a:off x="3206565" y="3013237"/>
            <a:ext cx="5504585" cy="606172"/>
            <a:chOff x="839416" y="3007405"/>
            <a:chExt cx="5504585" cy="6061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C4CA25-0070-4F79-898B-A53C9078211E}"/>
                </a:ext>
              </a:extLst>
            </p:cNvPr>
            <p:cNvSpPr txBox="1"/>
            <p:nvPr/>
          </p:nvSpPr>
          <p:spPr>
            <a:xfrm>
              <a:off x="839416" y="3007405"/>
              <a:ext cx="415697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RF Field Stability </a:t>
              </a:r>
              <a:r>
                <a:rPr lang="en-US" sz="1400" dirty="0">
                  <a:sym typeface="Wingdings" panose="05000000000000000000" pitchFamily="2" charset="2"/>
                </a:rPr>
                <a:t> </a:t>
              </a:r>
              <a:r>
                <a:rPr lang="el-GR" sz="1400" dirty="0">
                  <a:sym typeface="Wingdings" panose="05000000000000000000" pitchFamily="2" charset="2"/>
                </a:rPr>
                <a:t>Δ</a:t>
              </a:r>
              <a:r>
                <a:rPr lang="en-US" sz="1400" dirty="0">
                  <a:sym typeface="Wingdings" panose="05000000000000000000" pitchFamily="2" charset="2"/>
                </a:rPr>
                <a:t>E/E</a:t>
              </a:r>
              <a:r>
                <a:rPr lang="en-US" sz="1400" dirty="0"/>
                <a:t> 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Active beam stabilization [10Hz…100Hz]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0D3392-8F6B-42C4-9AD1-F435D87A8951}"/>
                </a:ext>
              </a:extLst>
            </p:cNvPr>
            <p:cNvSpPr txBox="1"/>
            <p:nvPr/>
          </p:nvSpPr>
          <p:spPr>
            <a:xfrm>
              <a:off x="4943872" y="3013413"/>
              <a:ext cx="140012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~  10</a:t>
              </a:r>
              <a:r>
                <a:rPr lang="en-US" sz="1400" baseline="30000" dirty="0"/>
                <a:t>-6</a:t>
              </a:r>
              <a:endParaRPr lang="en-US" sz="1400" dirty="0"/>
            </a:p>
            <a:p>
              <a:pPr>
                <a:spcAft>
                  <a:spcPts val="600"/>
                </a:spcAft>
              </a:pPr>
              <a:r>
                <a:rPr lang="en-US" sz="1400" dirty="0"/>
                <a:t>&lt;   5 fs</a:t>
              </a:r>
              <a:endParaRPr lang="en-US" sz="1400" dirty="0">
                <a:sym typeface="Wingdings" panose="05000000000000000000" pitchFamily="2" charset="2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9E58B-79E3-49B3-9842-3CDE3FDC1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Importance of Monitoring Systems.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71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952190" y="800709"/>
            <a:ext cx="6097612" cy="2095341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AutoNum type="arabicPlain"/>
            </a:pPr>
            <a:r>
              <a:rPr lang="en-US" sz="1600" b="1" dirty="0"/>
              <a:t>Introduction </a:t>
            </a: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en-US" sz="1600" b="1" dirty="0"/>
              <a:t>Typical Stability</a:t>
            </a: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en-US" sz="1600" b="1" dirty="0"/>
              <a:t>Enhanced Stability </a:t>
            </a:r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en-US" sz="1600" b="1" dirty="0"/>
              <a:t>Beam-based Monitoring &amp; Failure Detection</a:t>
            </a:r>
            <a:endParaRPr lang="en-US" sz="1600" dirty="0"/>
          </a:p>
          <a:p>
            <a:pPr marL="342900" indent="-342900">
              <a:spcAft>
                <a:spcPts val="600"/>
              </a:spcAft>
              <a:buAutoNum type="arabicPlain"/>
            </a:pPr>
            <a:r>
              <a:rPr lang="en-US" sz="1600" b="1" dirty="0"/>
              <a:t>Summary &amp; Outlook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EuXFEL - Beam-based Stability Measurements | M.K. Czwalinna, 2024/08/28 | LLRF Topical Workshop 2024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2D45B8-6F97-479E-B941-476587D6B2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3068" r="-33" b="14636"/>
          <a:stretch/>
        </p:blipFill>
        <p:spPr>
          <a:xfrm>
            <a:off x="952191" y="2865979"/>
            <a:ext cx="10287617" cy="360591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6724991-CA63-493B-9D7A-6F89ECCE1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865979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">
            <a:extLst>
              <a:ext uri="{FF2B5EF4-FFF2-40B4-BE49-F238E27FC236}">
                <a16:creationId xmlns:a16="http://schemas.microsoft.com/office/drawing/2014/main" id="{C6A89B02-8FBC-458D-AE5E-7DAD21536A1B}"/>
              </a:ext>
            </a:extLst>
          </p:cNvPr>
          <p:cNvGrpSpPr>
            <a:grpSpLocks noChangeAspect="1"/>
          </p:cNvGrpSpPr>
          <p:nvPr/>
        </p:nvGrpSpPr>
        <p:grpSpPr>
          <a:xfrm>
            <a:off x="9840416" y="5517232"/>
            <a:ext cx="805629" cy="791968"/>
            <a:chOff x="0" y="0"/>
            <a:chExt cx="1614271" cy="15868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1FB6CF5D-E742-43E7-9F65-AAB3D0A495FE}"/>
                </a:ext>
              </a:extLst>
            </p:cNvPr>
            <p:cNvSpPr/>
            <p:nvPr/>
          </p:nvSpPr>
          <p:spPr>
            <a:xfrm>
              <a:off x="61690" y="48078"/>
              <a:ext cx="1490792" cy="149079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st="1016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126" tIns="26126" rIns="26126" bIns="26126" numCol="1" anchor="ctr">
              <a:noAutofit/>
            </a:bodyPr>
            <a:lstStyle/>
            <a:p>
              <a:pPr algn="ctr" defTabSz="411480">
                <a:defRPr sz="48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400"/>
            </a:p>
          </p:txBody>
        </p:sp>
        <p:pic>
          <p:nvPicPr>
            <p:cNvPr id="11" name="Image" descr="Image">
              <a:extLst>
                <a:ext uri="{FF2B5EF4-FFF2-40B4-BE49-F238E27FC236}">
                  <a16:creationId xmlns:a16="http://schemas.microsoft.com/office/drawing/2014/main" id="{4F63494A-17FF-4D27-A811-7A68FE892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95"/>
            <a:stretch>
              <a:fillRect/>
            </a:stretch>
          </p:blipFill>
          <p:spPr>
            <a:xfrm>
              <a:off x="0" y="0"/>
              <a:ext cx="1614272" cy="1586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13192D1-DB85-494C-9E0D-108AE4BC65DF}"/>
              </a:ext>
            </a:extLst>
          </p:cNvPr>
          <p:cNvSpPr/>
          <p:nvPr/>
        </p:nvSpPr>
        <p:spPr>
          <a:xfrm>
            <a:off x="4387840" y="599365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004C22"/>
                </a:highlight>
              </a:rPr>
              <a:t>3.5km long X-Ray FEL Facility</a:t>
            </a:r>
            <a:endParaRPr lang="de-DE" b="1" dirty="0">
              <a:solidFill>
                <a:schemeClr val="bg1"/>
              </a:solidFill>
              <a:highlight>
                <a:srgbClr val="004C2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Czwalinna, Marie Kristin </a:t>
            </a:r>
          </a:p>
          <a:p>
            <a:endParaRPr lang="de-DE" dirty="0">
              <a:hlinkClick r:id="rId2"/>
            </a:endParaRPr>
          </a:p>
          <a:p>
            <a:r>
              <a:rPr lang="de-DE" dirty="0">
                <a:hlinkClick r:id="rId2"/>
              </a:rPr>
              <a:t>marie.kristin.czwalinna@desy.de</a:t>
            </a:r>
            <a:r>
              <a:rPr lang="de-DE" dirty="0"/>
              <a:t> </a:t>
            </a:r>
          </a:p>
          <a:p>
            <a:r>
              <a:rPr lang="de-DE" dirty="0"/>
              <a:t>+49 (0)40 8998 9 2912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954614C-B567-46E4-9405-CFB9226DB852}"/>
              </a:ext>
            </a:extLst>
          </p:cNvPr>
          <p:cNvSpPr txBox="1">
            <a:spLocks/>
          </p:cNvSpPr>
          <p:nvPr/>
        </p:nvSpPr>
        <p:spPr>
          <a:xfrm>
            <a:off x="407988" y="349610"/>
            <a:ext cx="11376025" cy="2359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de-DE" sz="5500" dirty="0" err="1"/>
              <a:t>Thank</a:t>
            </a:r>
            <a:r>
              <a:rPr lang="de-DE" sz="5500" dirty="0"/>
              <a:t> </a:t>
            </a:r>
            <a:r>
              <a:rPr lang="de-DE" sz="5500" dirty="0" err="1"/>
              <a:t>you</a:t>
            </a:r>
            <a:r>
              <a:rPr lang="en-US" sz="5500" dirty="0">
                <a:solidFill>
                  <a:schemeClr val="accent2"/>
                </a:solidFill>
              </a:rPr>
              <a:t> .</a:t>
            </a:r>
            <a:br>
              <a:rPr lang="en-US" sz="5500" dirty="0">
                <a:solidFill>
                  <a:schemeClr val="accent2"/>
                </a:solidFill>
              </a:rPr>
            </a:br>
            <a:endParaRPr lang="de-DE" sz="55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1BFB9-66CB-42FD-819F-31295387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61" y="4516739"/>
            <a:ext cx="1353452" cy="1353452"/>
          </a:xfrm>
          <a:prstGeom prst="rect">
            <a:avLst/>
          </a:prstGeom>
        </p:spPr>
      </p:pic>
      <p:pic>
        <p:nvPicPr>
          <p:cNvPr id="6" name="Picture 2" descr="C:\Users\mbock\Desktop\xfel-logo.png">
            <a:extLst>
              <a:ext uri="{FF2B5EF4-FFF2-40B4-BE49-F238E27FC236}">
                <a16:creationId xmlns:a16="http://schemas.microsoft.com/office/drawing/2014/main" id="{EC2EE463-B83F-4A9A-9D31-C213A717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797" y="4561080"/>
            <a:ext cx="1240398" cy="12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48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840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0D54C-A1C1-4F74-A5AF-E01B67D2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B6E3A4F-275C-4677-B522-001DAD7B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646" y="895424"/>
            <a:ext cx="5523802" cy="1140351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1600" dirty="0"/>
              <a:t>10Hz burst mode,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4.5MHz bunc</a:t>
            </a:r>
            <a:r>
              <a:rPr lang="en-US" dirty="0"/>
              <a:t>h rep. rate, 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User bunch selection at final beam energy</a:t>
            </a:r>
            <a:endParaRPr lang="de-DE" sz="16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6811018-3DC1-4607-B07F-5F9B2739415A}"/>
              </a:ext>
            </a:extLst>
          </p:cNvPr>
          <p:cNvGrpSpPr>
            <a:grpSpLocks noChangeAspect="1"/>
          </p:cNvGrpSpPr>
          <p:nvPr/>
        </p:nvGrpSpPr>
        <p:grpSpPr>
          <a:xfrm>
            <a:off x="298073" y="1213588"/>
            <a:ext cx="4172440" cy="1998643"/>
            <a:chOff x="7094752" y="1167189"/>
            <a:chExt cx="4636044" cy="222071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E287663-74FF-4053-8914-F8001986B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752" y="1212960"/>
              <a:ext cx="4623951" cy="205685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6E7A555-DD2A-44EF-9AF6-4E529D87336B}"/>
                </a:ext>
              </a:extLst>
            </p:cNvPr>
            <p:cNvSpPr txBox="1"/>
            <p:nvPr/>
          </p:nvSpPr>
          <p:spPr>
            <a:xfrm>
              <a:off x="9271592" y="3089249"/>
              <a:ext cx="1828800" cy="2986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112000"/>
                </a:lnSpc>
              </a:pPr>
              <a:r>
                <a:rPr lang="en-US" sz="1200" i="1" dirty="0"/>
                <a:t> 100ms (10Hz bursts)</a:t>
              </a:r>
              <a:endParaRPr lang="de-DE" sz="1200" i="1" dirty="0" err="1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9022AE-63EF-4EDF-8199-01A93669F03F}"/>
                </a:ext>
              </a:extLst>
            </p:cNvPr>
            <p:cNvSpPr txBox="1"/>
            <p:nvPr/>
          </p:nvSpPr>
          <p:spPr>
            <a:xfrm>
              <a:off x="10830774" y="1167189"/>
              <a:ext cx="900022" cy="879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i="1" dirty="0"/>
                <a:t>SASE 2</a:t>
              </a:r>
            </a:p>
            <a:p>
              <a:r>
                <a:rPr lang="en-US" sz="1200" i="1" dirty="0"/>
                <a:t>SASE 3</a:t>
              </a:r>
            </a:p>
            <a:p>
              <a:r>
                <a:rPr lang="en-US" sz="1200" i="1" dirty="0"/>
                <a:t>SASE 1</a:t>
              </a:r>
            </a:p>
            <a:p>
              <a:r>
                <a:rPr lang="en-US" sz="1200" i="1" dirty="0"/>
                <a:t>dump</a:t>
              </a:r>
              <a:endParaRPr lang="de-DE" sz="1200" i="1" dirty="0" err="1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F46352-8313-4AFE-B4AB-6F400B341683}"/>
                </a:ext>
              </a:extLst>
            </p:cNvPr>
            <p:cNvSpPr txBox="1"/>
            <p:nvPr/>
          </p:nvSpPr>
          <p:spPr>
            <a:xfrm>
              <a:off x="8474327" y="1218314"/>
              <a:ext cx="900022" cy="2342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i="1" dirty="0"/>
                <a:t>≤600 µs</a:t>
              </a:r>
              <a:endParaRPr lang="de-DE" sz="1200" i="1" dirty="0" err="1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1EBF08-916D-4E23-8BE6-954D92C311C3}"/>
                </a:ext>
              </a:extLst>
            </p:cNvPr>
            <p:cNvSpPr txBox="1"/>
            <p:nvPr/>
          </p:nvSpPr>
          <p:spPr>
            <a:xfrm>
              <a:off x="7724173" y="1583130"/>
              <a:ext cx="900022" cy="2342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i="1" dirty="0"/>
                <a:t>Beam Region 1</a:t>
              </a:r>
              <a:endParaRPr lang="de-DE" sz="1200" i="1" dirty="0" err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79AAED5-BF89-4090-B2FF-FF3400444328}"/>
                </a:ext>
              </a:extLst>
            </p:cNvPr>
            <p:cNvSpPr txBox="1"/>
            <p:nvPr/>
          </p:nvSpPr>
          <p:spPr>
            <a:xfrm>
              <a:off x="8670469" y="1567440"/>
              <a:ext cx="900022" cy="2342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i="1" dirty="0"/>
                <a:t>Beam Region 2</a:t>
              </a:r>
              <a:endParaRPr lang="de-DE" sz="1200" i="1" dirty="0" err="1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48A62D-78D2-4FBA-ADC8-415BD0309E20}"/>
                </a:ext>
              </a:extLst>
            </p:cNvPr>
            <p:cNvSpPr txBox="1"/>
            <p:nvPr/>
          </p:nvSpPr>
          <p:spPr>
            <a:xfrm>
              <a:off x="10153682" y="2197626"/>
              <a:ext cx="900022" cy="4411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i="1" dirty="0"/>
                <a:t>Flat-top </a:t>
              </a:r>
            </a:p>
            <a:p>
              <a:r>
                <a:rPr lang="en-US" sz="1200" i="1" dirty="0"/>
                <a:t> kicker </a:t>
              </a:r>
              <a:endParaRPr lang="de-DE" sz="1200" i="1" dirty="0" err="1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B498DD8-FAC7-4291-9572-0582833CD0D4}"/>
              </a:ext>
            </a:extLst>
          </p:cNvPr>
          <p:cNvGrpSpPr/>
          <p:nvPr/>
        </p:nvGrpSpPr>
        <p:grpSpPr>
          <a:xfrm>
            <a:off x="9288006" y="2534546"/>
            <a:ext cx="2760325" cy="3518483"/>
            <a:chOff x="9288006" y="2534546"/>
            <a:chExt cx="2760325" cy="351848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729EDBF-7B62-4E2B-B1C4-125EC513B595}"/>
                </a:ext>
              </a:extLst>
            </p:cNvPr>
            <p:cNvGrpSpPr/>
            <p:nvPr/>
          </p:nvGrpSpPr>
          <p:grpSpPr>
            <a:xfrm>
              <a:off x="9371129" y="2534546"/>
              <a:ext cx="2427716" cy="2529306"/>
              <a:chOff x="526383" y="2859201"/>
              <a:chExt cx="2427716" cy="2529306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0578472-8E59-4826-8186-1EE1C8DBE706}"/>
                  </a:ext>
                </a:extLst>
              </p:cNvPr>
              <p:cNvSpPr/>
              <p:nvPr/>
            </p:nvSpPr>
            <p:spPr>
              <a:xfrm>
                <a:off x="623889" y="3613284"/>
                <a:ext cx="2039942" cy="937735"/>
              </a:xfrm>
              <a:custGeom>
                <a:avLst/>
                <a:gdLst>
                  <a:gd name="connsiteX0" fmla="*/ 0 w 2372659"/>
                  <a:gd name="connsiteY0" fmla="*/ 830090 h 842167"/>
                  <a:gd name="connsiteX1" fmla="*/ 328706 w 2372659"/>
                  <a:gd name="connsiteY1" fmla="*/ 830090 h 842167"/>
                  <a:gd name="connsiteX2" fmla="*/ 663388 w 2372659"/>
                  <a:gd name="connsiteY2" fmla="*/ 704584 h 842167"/>
                  <a:gd name="connsiteX3" fmla="*/ 932329 w 2372659"/>
                  <a:gd name="connsiteY3" fmla="*/ 429666 h 842167"/>
                  <a:gd name="connsiteX4" fmla="*/ 1075764 w 2372659"/>
                  <a:gd name="connsiteY4" fmla="*/ 166701 h 842167"/>
                  <a:gd name="connsiteX5" fmla="*/ 1350682 w 2372659"/>
                  <a:gd name="connsiteY5" fmla="*/ 11313 h 842167"/>
                  <a:gd name="connsiteX6" fmla="*/ 1589741 w 2372659"/>
                  <a:gd name="connsiteY6" fmla="*/ 35219 h 842167"/>
                  <a:gd name="connsiteX7" fmla="*/ 1775011 w 2372659"/>
                  <a:gd name="connsiteY7" fmla="*/ 220490 h 842167"/>
                  <a:gd name="connsiteX8" fmla="*/ 1858682 w 2372659"/>
                  <a:gd name="connsiteY8" fmla="*/ 459549 h 842167"/>
                  <a:gd name="connsiteX9" fmla="*/ 1930400 w 2372659"/>
                  <a:gd name="connsiteY9" fmla="*/ 680678 h 842167"/>
                  <a:gd name="connsiteX10" fmla="*/ 2085788 w 2372659"/>
                  <a:gd name="connsiteY10" fmla="*/ 800207 h 842167"/>
                  <a:gd name="connsiteX11" fmla="*/ 2372659 w 2372659"/>
                  <a:gd name="connsiteY11" fmla="*/ 842043 h 84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2659" h="842167">
                    <a:moveTo>
                      <a:pt x="0" y="830090"/>
                    </a:moveTo>
                    <a:cubicBezTo>
                      <a:pt x="109070" y="840549"/>
                      <a:pt x="218141" y="851008"/>
                      <a:pt x="328706" y="830090"/>
                    </a:cubicBezTo>
                    <a:cubicBezTo>
                      <a:pt x="439271" y="809172"/>
                      <a:pt x="562784" y="771321"/>
                      <a:pt x="663388" y="704584"/>
                    </a:cubicBezTo>
                    <a:cubicBezTo>
                      <a:pt x="763992" y="637847"/>
                      <a:pt x="863600" y="519313"/>
                      <a:pt x="932329" y="429666"/>
                    </a:cubicBezTo>
                    <a:cubicBezTo>
                      <a:pt x="1001058" y="340019"/>
                      <a:pt x="1006039" y="236426"/>
                      <a:pt x="1075764" y="166701"/>
                    </a:cubicBezTo>
                    <a:cubicBezTo>
                      <a:pt x="1145489" y="96976"/>
                      <a:pt x="1265019" y="33227"/>
                      <a:pt x="1350682" y="11313"/>
                    </a:cubicBezTo>
                    <a:cubicBezTo>
                      <a:pt x="1436345" y="-10601"/>
                      <a:pt x="1519020" y="356"/>
                      <a:pt x="1589741" y="35219"/>
                    </a:cubicBezTo>
                    <a:cubicBezTo>
                      <a:pt x="1660463" y="70082"/>
                      <a:pt x="1730188" y="149768"/>
                      <a:pt x="1775011" y="220490"/>
                    </a:cubicBezTo>
                    <a:cubicBezTo>
                      <a:pt x="1819834" y="291212"/>
                      <a:pt x="1832784" y="382851"/>
                      <a:pt x="1858682" y="459549"/>
                    </a:cubicBezTo>
                    <a:cubicBezTo>
                      <a:pt x="1884580" y="536247"/>
                      <a:pt x="1892549" y="623902"/>
                      <a:pt x="1930400" y="680678"/>
                    </a:cubicBezTo>
                    <a:cubicBezTo>
                      <a:pt x="1968251" y="737454"/>
                      <a:pt x="2012078" y="773313"/>
                      <a:pt x="2085788" y="800207"/>
                    </a:cubicBezTo>
                    <a:cubicBezTo>
                      <a:pt x="2159498" y="827101"/>
                      <a:pt x="2266078" y="834572"/>
                      <a:pt x="2372659" y="842043"/>
                    </a:cubicBezTo>
                  </a:path>
                </a:pathLst>
              </a:custGeom>
              <a:ln w="1905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E29BA66-87BE-437D-A133-9EDC10359B82}"/>
                  </a:ext>
                </a:extLst>
              </p:cNvPr>
              <p:cNvGrpSpPr/>
              <p:nvPr/>
            </p:nvGrpSpPr>
            <p:grpSpPr>
              <a:xfrm>
                <a:off x="526383" y="2859201"/>
                <a:ext cx="2427716" cy="2529306"/>
                <a:chOff x="9365227" y="3096832"/>
                <a:chExt cx="2427716" cy="2529306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CC8984E-70EC-474E-82AE-738C15864C01}"/>
                    </a:ext>
                  </a:extLst>
                </p:cNvPr>
                <p:cNvSpPr txBox="1"/>
                <p:nvPr/>
              </p:nvSpPr>
              <p:spPr bwMode="auto">
                <a:xfrm>
                  <a:off x="9643462" y="3399354"/>
                  <a:ext cx="17091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err="1">
                      <a:solidFill>
                        <a:srgbClr val="0D1546"/>
                      </a:solidFill>
                    </a:rPr>
                    <a:t>T</a:t>
                  </a:r>
                  <a:r>
                    <a:rPr lang="en-GB" sz="1200" baseline="-25000" dirty="0" err="1">
                      <a:solidFill>
                        <a:srgbClr val="0D1546"/>
                      </a:solidFill>
                    </a:rPr>
                    <a:t>ph</a:t>
                  </a:r>
                  <a:r>
                    <a:rPr lang="en-GB" sz="1200" dirty="0">
                      <a:solidFill>
                        <a:srgbClr val="0D1546"/>
                      </a:solidFill>
                    </a:rPr>
                    <a:t>(FWHM) = </a:t>
                  </a:r>
                  <a:r>
                    <a:rPr lang="en-GB" sz="1200" dirty="0" err="1">
                      <a:solidFill>
                        <a:srgbClr val="0D1546"/>
                      </a:solidFill>
                    </a:rPr>
                    <a:t>σ</a:t>
                  </a:r>
                  <a:r>
                    <a:rPr lang="en-GB" sz="1200" baseline="-25000" dirty="0" err="1">
                      <a:solidFill>
                        <a:srgbClr val="0D1546"/>
                      </a:solidFill>
                    </a:rPr>
                    <a:t>e</a:t>
                  </a:r>
                  <a:r>
                    <a:rPr lang="en-GB" sz="1200" dirty="0">
                      <a:solidFill>
                        <a:srgbClr val="0D1546"/>
                      </a:solidFill>
                    </a:rPr>
                    <a:t>(</a:t>
                  </a:r>
                  <a:r>
                    <a:rPr lang="en-GB" sz="1200" dirty="0" err="1">
                      <a:solidFill>
                        <a:srgbClr val="0D1546"/>
                      </a:solidFill>
                    </a:rPr>
                    <a:t>rms</a:t>
                  </a:r>
                  <a:r>
                    <a:rPr lang="en-GB" sz="1200" dirty="0">
                      <a:solidFill>
                        <a:srgbClr val="0D1546"/>
                      </a:solidFill>
                    </a:rPr>
                    <a:t>)</a:t>
                  </a:r>
                  <a:endParaRPr lang="en-GB" sz="1200" baseline="-25000" dirty="0">
                    <a:solidFill>
                      <a:srgbClr val="0D1546"/>
                    </a:solidFill>
                  </a:endParaRP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7591C54-E616-43B4-BF35-C09048A89E2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462733" y="4781179"/>
                  <a:ext cx="2299730" cy="13447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A03A846E-FB4F-4B24-BD6D-9E028E4763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394312" y="3718222"/>
                  <a:ext cx="432048" cy="0"/>
                </a:xfrm>
                <a:prstGeom prst="straightConnector1">
                  <a:avLst/>
                </a:prstGeom>
                <a:ln w="19050">
                  <a:solidFill>
                    <a:srgbClr val="0D1546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6BF44A4-79D1-4184-A9F4-1978A9667B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298688" y="3719658"/>
                  <a:ext cx="0" cy="1071402"/>
                </a:xfrm>
                <a:prstGeom prst="line">
                  <a:avLst/>
                </a:prstGeom>
                <a:ln w="19050">
                  <a:solidFill>
                    <a:srgbClr val="0D154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62F9FE3-052F-4A83-BDE8-E201A0BEF9D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941654" y="3725501"/>
                  <a:ext cx="16085" cy="1084968"/>
                </a:xfrm>
                <a:prstGeom prst="line">
                  <a:avLst/>
                </a:prstGeom>
                <a:ln w="19050">
                  <a:solidFill>
                    <a:srgbClr val="0D1546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590ACC6-D841-4E42-9DF3-A0EC80823F9A}"/>
                    </a:ext>
                  </a:extLst>
                </p:cNvPr>
                <p:cNvSpPr txBox="1"/>
                <p:nvPr/>
              </p:nvSpPr>
              <p:spPr bwMode="auto">
                <a:xfrm>
                  <a:off x="9643462" y="5287584"/>
                  <a:ext cx="143821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rgbClr val="0D1546"/>
                      </a:solidFill>
                    </a:rPr>
                    <a:t>&lt;</a:t>
                  </a:r>
                  <a:r>
                    <a:rPr lang="en-GB" sz="1600" dirty="0" err="1">
                      <a:solidFill>
                        <a:srgbClr val="0D1546"/>
                      </a:solidFill>
                    </a:rPr>
                    <a:t>t</a:t>
                  </a:r>
                  <a:r>
                    <a:rPr lang="en-GB" sz="1600" baseline="-25000" dirty="0" err="1">
                      <a:solidFill>
                        <a:srgbClr val="0D1546"/>
                      </a:solidFill>
                    </a:rPr>
                    <a:t>e</a:t>
                  </a:r>
                  <a:r>
                    <a:rPr lang="en-GB" sz="1600" dirty="0">
                      <a:solidFill>
                        <a:srgbClr val="0D1546"/>
                      </a:solidFill>
                    </a:rPr>
                    <a:t>&gt;  </a:t>
                  </a:r>
                  <a:r>
                    <a:rPr lang="en-GB" sz="1600" dirty="0">
                      <a:solidFill>
                        <a:srgbClr val="0D1546"/>
                      </a:solidFill>
                      <a:sym typeface="Wingdings" panose="05000000000000000000" pitchFamily="2" charset="2"/>
                    </a:rPr>
                    <a:t> </a:t>
                  </a:r>
                  <a:r>
                    <a:rPr lang="en-GB" sz="1600" dirty="0">
                      <a:solidFill>
                        <a:srgbClr val="0D1546"/>
                      </a:solidFill>
                    </a:rPr>
                    <a:t> &lt;t</a:t>
                  </a:r>
                  <a:r>
                    <a:rPr lang="en-GB" sz="1600" baseline="-25000" dirty="0">
                      <a:solidFill>
                        <a:srgbClr val="0D1546"/>
                      </a:solidFill>
                    </a:rPr>
                    <a:t>ph</a:t>
                  </a:r>
                  <a:r>
                    <a:rPr lang="en-GB" sz="1600" dirty="0">
                      <a:solidFill>
                        <a:srgbClr val="0D1546"/>
                      </a:solidFill>
                    </a:rPr>
                    <a:t>&gt;</a:t>
                  </a:r>
                  <a:endParaRPr lang="en-GB" sz="1600" baseline="-25000" dirty="0">
                    <a:solidFill>
                      <a:srgbClr val="0D1546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7B0B3FB5-9A84-4B0F-BFDB-673503DAE7C8}"/>
                    </a:ext>
                  </a:extLst>
                </p:cNvPr>
                <p:cNvGrpSpPr/>
                <p:nvPr/>
              </p:nvGrpSpPr>
              <p:grpSpPr>
                <a:xfrm>
                  <a:off x="9916045" y="3718222"/>
                  <a:ext cx="1492445" cy="1215880"/>
                  <a:chOff x="7572163" y="3869304"/>
                  <a:chExt cx="1492445" cy="1215880"/>
                </a:xfrm>
              </p:grpSpPr>
              <p:sp>
                <p:nvSpPr>
                  <p:cNvPr id="57" name="Freeform 52">
                    <a:extLst>
                      <a:ext uri="{FF2B5EF4-FFF2-40B4-BE49-F238E27FC236}">
                        <a16:creationId xmlns:a16="http://schemas.microsoft.com/office/drawing/2014/main" id="{96694CC2-393C-4794-A0D9-FD2745E9C30B}"/>
                      </a:ext>
                    </a:extLst>
                  </p:cNvPr>
                  <p:cNvSpPr/>
                  <p:nvPr/>
                </p:nvSpPr>
                <p:spPr>
                  <a:xfrm>
                    <a:off x="7572163" y="3936388"/>
                    <a:ext cx="1492445" cy="992733"/>
                  </a:xfrm>
                  <a:custGeom>
                    <a:avLst/>
                    <a:gdLst>
                      <a:gd name="connsiteX0" fmla="*/ 0 w 2015067"/>
                      <a:gd name="connsiteY0" fmla="*/ 1039592 h 1045701"/>
                      <a:gd name="connsiteX1" fmla="*/ 359833 w 2015067"/>
                      <a:gd name="connsiteY1" fmla="*/ 1039592 h 1045701"/>
                      <a:gd name="connsiteX2" fmla="*/ 508000 w 2015067"/>
                      <a:gd name="connsiteY2" fmla="*/ 976092 h 1045701"/>
                      <a:gd name="connsiteX3" fmla="*/ 592667 w 2015067"/>
                      <a:gd name="connsiteY3" fmla="*/ 713625 h 1045701"/>
                      <a:gd name="connsiteX4" fmla="*/ 635000 w 2015067"/>
                      <a:gd name="connsiteY4" fmla="*/ 573925 h 1045701"/>
                      <a:gd name="connsiteX5" fmla="*/ 660400 w 2015067"/>
                      <a:gd name="connsiteY5" fmla="*/ 616259 h 1045701"/>
                      <a:gd name="connsiteX6" fmla="*/ 706967 w 2015067"/>
                      <a:gd name="connsiteY6" fmla="*/ 950692 h 1045701"/>
                      <a:gd name="connsiteX7" fmla="*/ 787400 w 2015067"/>
                      <a:gd name="connsiteY7" fmla="*/ 307225 h 1045701"/>
                      <a:gd name="connsiteX8" fmla="*/ 842433 w 2015067"/>
                      <a:gd name="connsiteY8" fmla="*/ 201392 h 1045701"/>
                      <a:gd name="connsiteX9" fmla="*/ 872067 w 2015067"/>
                      <a:gd name="connsiteY9" fmla="*/ 480792 h 1045701"/>
                      <a:gd name="connsiteX10" fmla="*/ 901700 w 2015067"/>
                      <a:gd name="connsiteY10" fmla="*/ 844859 h 1045701"/>
                      <a:gd name="connsiteX11" fmla="*/ 1007533 w 2015067"/>
                      <a:gd name="connsiteY11" fmla="*/ 425759 h 1045701"/>
                      <a:gd name="connsiteX12" fmla="*/ 1032933 w 2015067"/>
                      <a:gd name="connsiteY12" fmla="*/ 455392 h 1045701"/>
                      <a:gd name="connsiteX13" fmla="*/ 1062567 w 2015067"/>
                      <a:gd name="connsiteY13" fmla="*/ 717859 h 1045701"/>
                      <a:gd name="connsiteX14" fmla="*/ 1155700 w 2015067"/>
                      <a:gd name="connsiteY14" fmla="*/ 78625 h 1045701"/>
                      <a:gd name="connsiteX15" fmla="*/ 1231900 w 2015067"/>
                      <a:gd name="connsiteY15" fmla="*/ 99792 h 1045701"/>
                      <a:gd name="connsiteX16" fmla="*/ 1295400 w 2015067"/>
                      <a:gd name="connsiteY16" fmla="*/ 887192 h 1045701"/>
                      <a:gd name="connsiteX17" fmla="*/ 1363133 w 2015067"/>
                      <a:gd name="connsiteY17" fmla="*/ 882959 h 1045701"/>
                      <a:gd name="connsiteX18" fmla="*/ 1405467 w 2015067"/>
                      <a:gd name="connsiteY18" fmla="*/ 908359 h 1045701"/>
                      <a:gd name="connsiteX19" fmla="*/ 1456267 w 2015067"/>
                      <a:gd name="connsiteY19" fmla="*/ 1001492 h 1045701"/>
                      <a:gd name="connsiteX20" fmla="*/ 1612900 w 2015067"/>
                      <a:gd name="connsiteY20" fmla="*/ 1022659 h 1045701"/>
                      <a:gd name="connsiteX21" fmla="*/ 1799167 w 2015067"/>
                      <a:gd name="connsiteY21" fmla="*/ 1035359 h 1045701"/>
                      <a:gd name="connsiteX22" fmla="*/ 2015067 w 2015067"/>
                      <a:gd name="connsiteY22" fmla="*/ 1043825 h 1045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015067" h="1045701">
                        <a:moveTo>
                          <a:pt x="0" y="1039592"/>
                        </a:moveTo>
                        <a:cubicBezTo>
                          <a:pt x="137583" y="1044883"/>
                          <a:pt x="275166" y="1050175"/>
                          <a:pt x="359833" y="1039592"/>
                        </a:cubicBezTo>
                        <a:cubicBezTo>
                          <a:pt x="444500" y="1029009"/>
                          <a:pt x="469194" y="1030420"/>
                          <a:pt x="508000" y="976092"/>
                        </a:cubicBezTo>
                        <a:cubicBezTo>
                          <a:pt x="546806" y="921764"/>
                          <a:pt x="571500" y="780653"/>
                          <a:pt x="592667" y="713625"/>
                        </a:cubicBezTo>
                        <a:cubicBezTo>
                          <a:pt x="613834" y="646597"/>
                          <a:pt x="623711" y="590152"/>
                          <a:pt x="635000" y="573925"/>
                        </a:cubicBezTo>
                        <a:cubicBezTo>
                          <a:pt x="646289" y="557698"/>
                          <a:pt x="648406" y="553465"/>
                          <a:pt x="660400" y="616259"/>
                        </a:cubicBezTo>
                        <a:cubicBezTo>
                          <a:pt x="672394" y="679053"/>
                          <a:pt x="685800" y="1002198"/>
                          <a:pt x="706967" y="950692"/>
                        </a:cubicBezTo>
                        <a:cubicBezTo>
                          <a:pt x="728134" y="899186"/>
                          <a:pt x="764822" y="432108"/>
                          <a:pt x="787400" y="307225"/>
                        </a:cubicBezTo>
                        <a:cubicBezTo>
                          <a:pt x="809978" y="182342"/>
                          <a:pt x="828322" y="172464"/>
                          <a:pt x="842433" y="201392"/>
                        </a:cubicBezTo>
                        <a:cubicBezTo>
                          <a:pt x="856544" y="230320"/>
                          <a:pt x="862189" y="373548"/>
                          <a:pt x="872067" y="480792"/>
                        </a:cubicBezTo>
                        <a:cubicBezTo>
                          <a:pt x="881945" y="588036"/>
                          <a:pt x="879122" y="854031"/>
                          <a:pt x="901700" y="844859"/>
                        </a:cubicBezTo>
                        <a:cubicBezTo>
                          <a:pt x="924278" y="835687"/>
                          <a:pt x="985661" y="490670"/>
                          <a:pt x="1007533" y="425759"/>
                        </a:cubicBezTo>
                        <a:cubicBezTo>
                          <a:pt x="1029405" y="360848"/>
                          <a:pt x="1023761" y="406709"/>
                          <a:pt x="1032933" y="455392"/>
                        </a:cubicBezTo>
                        <a:cubicBezTo>
                          <a:pt x="1042105" y="504075"/>
                          <a:pt x="1042106" y="780653"/>
                          <a:pt x="1062567" y="717859"/>
                        </a:cubicBezTo>
                        <a:cubicBezTo>
                          <a:pt x="1083028" y="655065"/>
                          <a:pt x="1127478" y="181636"/>
                          <a:pt x="1155700" y="78625"/>
                        </a:cubicBezTo>
                        <a:cubicBezTo>
                          <a:pt x="1183922" y="-24386"/>
                          <a:pt x="1208617" y="-34969"/>
                          <a:pt x="1231900" y="99792"/>
                        </a:cubicBezTo>
                        <a:cubicBezTo>
                          <a:pt x="1255183" y="234553"/>
                          <a:pt x="1273528" y="756664"/>
                          <a:pt x="1295400" y="887192"/>
                        </a:cubicBezTo>
                        <a:cubicBezTo>
                          <a:pt x="1317272" y="1017720"/>
                          <a:pt x="1344789" y="879431"/>
                          <a:pt x="1363133" y="882959"/>
                        </a:cubicBezTo>
                        <a:cubicBezTo>
                          <a:pt x="1381477" y="886487"/>
                          <a:pt x="1389945" y="888603"/>
                          <a:pt x="1405467" y="908359"/>
                        </a:cubicBezTo>
                        <a:cubicBezTo>
                          <a:pt x="1420989" y="928115"/>
                          <a:pt x="1421695" y="982442"/>
                          <a:pt x="1456267" y="1001492"/>
                        </a:cubicBezTo>
                        <a:cubicBezTo>
                          <a:pt x="1490839" y="1020542"/>
                          <a:pt x="1555750" y="1017014"/>
                          <a:pt x="1612900" y="1022659"/>
                        </a:cubicBezTo>
                        <a:cubicBezTo>
                          <a:pt x="1670050" y="1028304"/>
                          <a:pt x="1732139" y="1031831"/>
                          <a:pt x="1799167" y="1035359"/>
                        </a:cubicBezTo>
                        <a:cubicBezTo>
                          <a:pt x="1866195" y="1038887"/>
                          <a:pt x="1940631" y="1041356"/>
                          <a:pt x="2015067" y="1043825"/>
                        </a:cubicBezTo>
                      </a:path>
                    </a:pathLst>
                  </a:custGeom>
                  <a:noFill/>
                  <a:ln w="28575">
                    <a:solidFill>
                      <a:srgbClr val="F392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C945C84C-1C17-4C7E-A511-9C1F402D24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56240" y="3869304"/>
                    <a:ext cx="0" cy="1215880"/>
                  </a:xfrm>
                  <a:prstGeom prst="line">
                    <a:avLst/>
                  </a:prstGeom>
                  <a:ln w="19050">
                    <a:solidFill>
                      <a:srgbClr val="0D1546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43353745-F3C3-4E89-B7EA-5485D8F798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600122" y="3773403"/>
                  <a:ext cx="10215" cy="1160699"/>
                </a:xfrm>
                <a:prstGeom prst="line">
                  <a:avLst/>
                </a:prstGeom>
                <a:ln w="19050">
                  <a:solidFill>
                    <a:srgbClr val="F392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BA818E1-ADCD-4172-AA50-C0122408D5D2}"/>
                    </a:ext>
                  </a:extLst>
                </p:cNvPr>
                <p:cNvSpPr txBox="1"/>
                <p:nvPr/>
              </p:nvSpPr>
              <p:spPr bwMode="auto">
                <a:xfrm>
                  <a:off x="9365227" y="3096832"/>
                  <a:ext cx="242771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FEL  pulse width at saturation:</a:t>
                  </a:r>
                  <a:endParaRPr lang="en-GB" sz="1200" b="1" baseline="-25000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47FCEF8-219F-4927-AE70-6FB4CD59A80B}"/>
                    </a:ext>
                  </a:extLst>
                </p:cNvPr>
                <p:cNvSpPr txBox="1"/>
                <p:nvPr/>
              </p:nvSpPr>
              <p:spPr bwMode="auto">
                <a:xfrm>
                  <a:off x="9376425" y="4948287"/>
                  <a:ext cx="23860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Timing Relation Bunch to FEL</a:t>
                  </a:r>
                  <a:endParaRPr lang="en-GB" sz="1200" b="1" baseline="-25000" dirty="0">
                    <a:solidFill>
                      <a:srgbClr val="0070C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F5F15B-DD6E-4541-A698-83CDD247A4DA}"/>
                    </a:ext>
                  </a:extLst>
                </p:cNvPr>
                <p:cNvSpPr txBox="1"/>
                <p:nvPr/>
              </p:nvSpPr>
              <p:spPr bwMode="auto">
                <a:xfrm>
                  <a:off x="9288006" y="5314365"/>
                  <a:ext cx="276032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Relative fluctuations in arrival time of the center of mass</a:t>
                  </a:r>
                  <a:endParaRPr lang="en-US" sz="1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Arr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std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ph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m:rPr>
                                <m:sty m:val="p"/>
                              </m:rPr>
                              <a:rPr lang="en-US" b="0" i="0" baseline="-2500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DF5F15B-DD6E-4541-A698-83CDD247A4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88006" y="5314365"/>
                  <a:ext cx="2760325" cy="738664"/>
                </a:xfrm>
                <a:prstGeom prst="rect">
                  <a:avLst/>
                </a:prstGeom>
                <a:blipFill>
                  <a:blip r:embed="rId3"/>
                  <a:stretch>
                    <a:fillRect l="-221" t="-826" r="-221" b="-66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03D556F-64C4-4C37-BE3D-63EBCF0BA100}"/>
              </a:ext>
            </a:extLst>
          </p:cNvPr>
          <p:cNvGrpSpPr/>
          <p:nvPr/>
        </p:nvGrpSpPr>
        <p:grpSpPr>
          <a:xfrm>
            <a:off x="614990" y="4520354"/>
            <a:ext cx="8177260" cy="1718003"/>
            <a:chOff x="4663115" y="4693265"/>
            <a:chExt cx="8177260" cy="1718003"/>
          </a:xfrm>
        </p:grpSpPr>
        <p:cxnSp>
          <p:nvCxnSpPr>
            <p:cNvPr id="69" name="Curved Connector 21">
              <a:extLst>
                <a:ext uri="{FF2B5EF4-FFF2-40B4-BE49-F238E27FC236}">
                  <a16:creationId xmlns:a16="http://schemas.microsoft.com/office/drawing/2014/main" id="{4D8E3D10-86B1-4161-B0BA-CB2B53407CB0}"/>
                </a:ext>
              </a:extLst>
            </p:cNvPr>
            <p:cNvCxnSpPr>
              <a:cxnSpLocks/>
              <a:stCxn id="70" idx="1"/>
              <a:endCxn id="76" idx="0"/>
            </p:cNvCxnSpPr>
            <p:nvPr/>
          </p:nvCxnSpPr>
          <p:spPr bwMode="auto">
            <a:xfrm rot="16200000" flipV="1">
              <a:off x="7114498" y="4311790"/>
              <a:ext cx="127258" cy="1958463"/>
            </a:xfrm>
            <a:prstGeom prst="curvedConnector3">
              <a:avLst>
                <a:gd name="adj1" fmla="val 320257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9F8E8F1-D37B-4D57-A5AC-F91C759251B4}"/>
                </a:ext>
              </a:extLst>
            </p:cNvPr>
            <p:cNvSpPr/>
            <p:nvPr/>
          </p:nvSpPr>
          <p:spPr bwMode="auto">
            <a:xfrm>
              <a:off x="7835257" y="5175698"/>
              <a:ext cx="2199443" cy="1221966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D9F58B0-8A18-49B8-A96D-B27AD1938C8B}"/>
                </a:ext>
              </a:extLst>
            </p:cNvPr>
            <p:cNvSpPr txBox="1"/>
            <p:nvPr/>
          </p:nvSpPr>
          <p:spPr bwMode="auto">
            <a:xfrm>
              <a:off x="10739342" y="6103491"/>
              <a:ext cx="13506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Arrival times </a:t>
              </a:r>
              <a:endParaRPr lang="en-US" sz="12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9C147B-5BD6-40E9-AE11-AD61B49B6F3D}"/>
                </a:ext>
              </a:extLst>
            </p:cNvPr>
            <p:cNvSpPr txBox="1"/>
            <p:nvPr/>
          </p:nvSpPr>
          <p:spPr bwMode="auto">
            <a:xfrm>
              <a:off x="7976902" y="5428983"/>
              <a:ext cx="20297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Longitudinal</a:t>
              </a:r>
            </a:p>
            <a:p>
              <a:pPr algn="ctr"/>
              <a:r>
                <a:rPr lang="en-US" dirty="0"/>
                <a:t>Bunch Properties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0568FBE-39F8-4C0A-AD54-C16874C48CFC}"/>
                </a:ext>
              </a:extLst>
            </p:cNvPr>
            <p:cNvSpPr txBox="1"/>
            <p:nvPr/>
          </p:nvSpPr>
          <p:spPr bwMode="auto">
            <a:xfrm>
              <a:off x="10034700" y="4693265"/>
              <a:ext cx="280567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Beam Energy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FEL  pulse energy </a:t>
              </a:r>
              <a:r>
                <a:rPr lang="en-US" sz="1200" dirty="0">
                  <a:sym typeface="Wingdings" panose="05000000000000000000" pitchFamily="2" charset="2"/>
                </a:rPr>
                <a:t> c</a:t>
              </a:r>
              <a:r>
                <a:rPr lang="en-US" sz="1200" dirty="0"/>
                <a:t>enter wavelength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Bandwidth of the spectrum</a:t>
              </a:r>
              <a:endParaRPr lang="en-US" sz="1400" dirty="0"/>
            </a:p>
          </p:txBody>
        </p:sp>
        <p:cxnSp>
          <p:nvCxnSpPr>
            <p:cNvPr id="74" name="Curved Connector 25">
              <a:extLst>
                <a:ext uri="{FF2B5EF4-FFF2-40B4-BE49-F238E27FC236}">
                  <a16:creationId xmlns:a16="http://schemas.microsoft.com/office/drawing/2014/main" id="{398F61CD-4CC3-4ABA-8591-3ADF592FD9AF}"/>
                </a:ext>
              </a:extLst>
            </p:cNvPr>
            <p:cNvCxnSpPr>
              <a:cxnSpLocks/>
              <a:stCxn id="70" idx="0"/>
              <a:endCxn id="73" idx="0"/>
            </p:cNvCxnSpPr>
            <p:nvPr/>
          </p:nvCxnSpPr>
          <p:spPr bwMode="auto">
            <a:xfrm rot="5400000" flipH="1" flipV="1">
              <a:off x="9945042" y="3683203"/>
              <a:ext cx="482433" cy="2502559"/>
            </a:xfrm>
            <a:prstGeom prst="curvedConnector3">
              <a:avLst>
                <a:gd name="adj1" fmla="val 147385"/>
              </a:avLst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26">
              <a:extLst>
                <a:ext uri="{FF2B5EF4-FFF2-40B4-BE49-F238E27FC236}">
                  <a16:creationId xmlns:a16="http://schemas.microsoft.com/office/drawing/2014/main" id="{7134B9DE-8965-4F3A-8495-A2EA8BFA2BA2}"/>
                </a:ext>
              </a:extLst>
            </p:cNvPr>
            <p:cNvCxnSpPr>
              <a:cxnSpLocks/>
              <a:stCxn id="70" idx="6"/>
              <a:endCxn id="71" idx="0"/>
            </p:cNvCxnSpPr>
            <p:nvPr/>
          </p:nvCxnSpPr>
          <p:spPr bwMode="auto">
            <a:xfrm>
              <a:off x="10034700" y="5786681"/>
              <a:ext cx="1379972" cy="316810"/>
            </a:xfrm>
            <a:prstGeom prst="curvedConnector2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F5B2A7D-79F1-49E1-A119-31BC4C52A803}"/>
                </a:ext>
              </a:extLst>
            </p:cNvPr>
            <p:cNvSpPr txBox="1"/>
            <p:nvPr/>
          </p:nvSpPr>
          <p:spPr bwMode="auto">
            <a:xfrm>
              <a:off x="4663115" y="5227393"/>
              <a:ext cx="30715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Peak current, </a:t>
              </a:r>
              <a:br>
                <a:rPr lang="en-US" sz="1400" b="1" dirty="0"/>
              </a:br>
              <a:r>
                <a:rPr lang="en-US" sz="1400" b="1" dirty="0"/>
                <a:t>Bunch Current  profile</a:t>
              </a:r>
              <a:endParaRPr lang="en-US" sz="12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Intensity of FEL pulses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Number of modes / FEL pulse width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…</a:t>
              </a:r>
              <a:endParaRPr lang="en-US" sz="1400" dirty="0"/>
            </a:p>
          </p:txBody>
        </p: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A9E9046F-D8B7-4909-A7A0-DD3AA3EA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European XFEL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91B5CAD5-03B0-4365-BD95-955C76EEA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764704"/>
            <a:ext cx="11376025" cy="379252"/>
          </a:xfrm>
        </p:spPr>
        <p:txBody>
          <a:bodyPr/>
          <a:lstStyle/>
          <a:p>
            <a:r>
              <a:rPr lang="en-US" dirty="0"/>
              <a:t>Operated in burst-mode, 10Hz, 600us.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52B482C-20A2-4B87-8745-F0D0421BB849}"/>
              </a:ext>
            </a:extLst>
          </p:cNvPr>
          <p:cNvGrpSpPr/>
          <p:nvPr/>
        </p:nvGrpSpPr>
        <p:grpSpPr>
          <a:xfrm>
            <a:off x="406314" y="2489848"/>
            <a:ext cx="8772473" cy="1699335"/>
            <a:chOff x="406314" y="2489848"/>
            <a:chExt cx="8772473" cy="169933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D068FD2-73CF-4CE5-9133-A0C8C8EF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15" y="2489848"/>
              <a:ext cx="8772472" cy="1617661"/>
            </a:xfrm>
            <a:prstGeom prst="rect">
              <a:avLst/>
            </a:prstGeom>
          </p:spPr>
        </p:pic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01A6A2B-D084-43CE-9975-744335193E88}"/>
                </a:ext>
              </a:extLst>
            </p:cNvPr>
            <p:cNvCxnSpPr>
              <a:cxnSpLocks/>
            </p:cNvCxnSpPr>
            <p:nvPr/>
          </p:nvCxnSpPr>
          <p:spPr>
            <a:xfrm>
              <a:off x="406314" y="4177911"/>
              <a:ext cx="8611570" cy="11272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68C6C3D-A830-4E87-BD89-631F1C49FA57}"/>
                </a:ext>
              </a:extLst>
            </p:cNvPr>
            <p:cNvSpPr/>
            <p:nvPr/>
          </p:nvSpPr>
          <p:spPr>
            <a:xfrm>
              <a:off x="4376411" y="3819851"/>
              <a:ext cx="832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3.5km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3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DEC9-8D56-4C6B-B5A2-7AA76F37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Sections with Longitudinal Dispersion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ABF21-AF33-45E6-884C-44CD5722C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Beam Monitoring &amp; Evaluation of RF Stability.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A338C-FF69-4644-BB55-4384C8AF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CE8901-4A09-46E8-89DF-30A73D96ACB4}"/>
              </a:ext>
            </a:extLst>
          </p:cNvPr>
          <p:cNvGrpSpPr/>
          <p:nvPr/>
        </p:nvGrpSpPr>
        <p:grpSpPr>
          <a:xfrm>
            <a:off x="263352" y="1700808"/>
            <a:ext cx="11928648" cy="3852154"/>
            <a:chOff x="263352" y="1665078"/>
            <a:chExt cx="11928648" cy="385215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D757096-FA4B-4EC8-91F8-2481CD92FE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80078" y="4845544"/>
              <a:ext cx="1940668" cy="419934"/>
            </a:xfrm>
            <a:prstGeom prst="roundRect">
              <a:avLst>
                <a:gd name="adj" fmla="val 6469"/>
              </a:avLst>
            </a:prstGeom>
            <a:solidFill>
              <a:srgbClr val="CEC3F5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1" name="Curved Connector 42">
              <a:extLst>
                <a:ext uri="{FF2B5EF4-FFF2-40B4-BE49-F238E27FC236}">
                  <a16:creationId xmlns:a16="http://schemas.microsoft.com/office/drawing/2014/main" id="{418EE6F9-346E-4C39-81F6-E75645F890D0}"/>
                </a:ext>
              </a:extLst>
            </p:cNvPr>
            <p:cNvCxnSpPr>
              <a:cxnSpLocks/>
              <a:stCxn id="9" idx="0"/>
            </p:cNvCxnSpPr>
            <p:nvPr/>
          </p:nvCxnSpPr>
          <p:spPr bwMode="auto">
            <a:xfrm rot="5400000" flipH="1" flipV="1">
              <a:off x="9082312" y="1360215"/>
              <a:ext cx="304200" cy="1782597"/>
            </a:xfrm>
            <a:prstGeom prst="curvedConnector2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8B0817-940C-4040-A858-C1476C3065B8}"/>
                </a:ext>
              </a:extLst>
            </p:cNvPr>
            <p:cNvSpPr txBox="1"/>
            <p:nvPr/>
          </p:nvSpPr>
          <p:spPr bwMode="auto">
            <a:xfrm rot="21192707">
              <a:off x="9353326" y="3003948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Q(s)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A8464-3201-49D0-8B97-D470BD589508}"/>
                </a:ext>
              </a:extLst>
            </p:cNvPr>
            <p:cNvSpPr txBox="1"/>
            <p:nvPr/>
          </p:nvSpPr>
          <p:spPr bwMode="auto">
            <a:xfrm>
              <a:off x="9324576" y="4606050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Δt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ΔE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F9D74AD-5281-439A-A528-3FB6DEA99C2C}"/>
                    </a:ext>
                  </a:extLst>
                </p:cNvPr>
                <p:cNvSpPr txBox="1"/>
                <p:nvPr/>
              </p:nvSpPr>
              <p:spPr bwMode="auto">
                <a:xfrm rot="528471">
                  <a:off x="9510844" y="4048308"/>
                  <a:ext cx="5164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σ</m:t>
                      </m:r>
                    </m:oMath>
                  </a14:m>
                  <a:endPara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F9D74AD-5281-439A-A528-3FB6DEA99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28471">
                  <a:off x="9510844" y="4048308"/>
                  <a:ext cx="516488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301" t="-1563" b="-9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31F4E3-7C9A-41A6-A324-46BBF6C34DE2}"/>
                </a:ext>
              </a:extLst>
            </p:cNvPr>
            <p:cNvSpPr txBox="1"/>
            <p:nvPr/>
          </p:nvSpPr>
          <p:spPr bwMode="auto">
            <a:xfrm>
              <a:off x="10185001" y="3261579"/>
              <a:ext cx="2006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current profiles</a:t>
              </a:r>
              <a:endParaRPr lang="en-US" sz="14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077B442-42BF-4871-BAD0-C03F80D41080}"/>
                </a:ext>
              </a:extLst>
            </p:cNvPr>
            <p:cNvGrpSpPr/>
            <p:nvPr/>
          </p:nvGrpSpPr>
          <p:grpSpPr>
            <a:xfrm>
              <a:off x="3935760" y="2403613"/>
              <a:ext cx="5187316" cy="3113619"/>
              <a:chOff x="407368" y="3123693"/>
              <a:chExt cx="5187316" cy="3113619"/>
            </a:xfrm>
          </p:grpSpPr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F49C285F-AA2D-4234-8E0B-316C5311B6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368" y="3140968"/>
                <a:ext cx="4866311" cy="3096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48CF6C-01AD-4160-958F-0F376581C711}"/>
                  </a:ext>
                </a:extLst>
              </p:cNvPr>
              <p:cNvSpPr/>
              <p:nvPr/>
            </p:nvSpPr>
            <p:spPr>
              <a:xfrm>
                <a:off x="1454598" y="3944089"/>
                <a:ext cx="4649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CEA0835-313C-4EB6-8521-29694B3EDD1D}"/>
                  </a:ext>
                </a:extLst>
              </p:cNvPr>
              <p:cNvSpPr/>
              <p:nvPr/>
            </p:nvSpPr>
            <p:spPr>
              <a:xfrm>
                <a:off x="5087888" y="3944089"/>
                <a:ext cx="4649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924C545-4486-4221-8181-E520A1D324D8}"/>
                  </a:ext>
                </a:extLst>
              </p:cNvPr>
              <p:cNvSpPr/>
              <p:nvPr/>
            </p:nvSpPr>
            <p:spPr>
              <a:xfrm>
                <a:off x="3326806" y="3944089"/>
                <a:ext cx="4649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6F45F21-9212-4934-BE7A-CAC8DC32BCF2}"/>
                  </a:ext>
                </a:extLst>
              </p:cNvPr>
              <p:cNvSpPr/>
              <p:nvPr/>
            </p:nvSpPr>
            <p:spPr>
              <a:xfrm>
                <a:off x="5015880" y="4592161"/>
                <a:ext cx="4649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9C2707E-F41B-44D1-B6A7-961230A5E169}"/>
                  </a:ext>
                </a:extLst>
              </p:cNvPr>
              <p:cNvSpPr/>
              <p:nvPr/>
            </p:nvSpPr>
            <p:spPr bwMode="auto">
              <a:xfrm>
                <a:off x="4034760" y="3123693"/>
                <a:ext cx="1559924" cy="1899737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8280B7-5056-43E0-B2AA-56C1C2442383}"/>
                  </a:ext>
                </a:extLst>
              </p:cNvPr>
              <p:cNvSpPr/>
              <p:nvPr/>
            </p:nvSpPr>
            <p:spPr>
              <a:xfrm>
                <a:off x="3287688" y="4581128"/>
                <a:ext cx="4649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A8AA54-D203-4A1C-9EFD-A1EE4B2CB76E}"/>
                  </a:ext>
                </a:extLst>
              </p:cNvPr>
              <p:cNvSpPr/>
              <p:nvPr/>
            </p:nvSpPr>
            <p:spPr>
              <a:xfrm>
                <a:off x="1454598" y="4570095"/>
                <a:ext cx="4649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s</a:t>
                </a:r>
              </a:p>
            </p:txBody>
          </p:sp>
        </p:grpSp>
        <p:cxnSp>
          <p:nvCxnSpPr>
            <p:cNvPr id="10" name="Curved Connector 41">
              <a:extLst>
                <a:ext uri="{FF2B5EF4-FFF2-40B4-BE49-F238E27FC236}">
                  <a16:creationId xmlns:a16="http://schemas.microsoft.com/office/drawing/2014/main" id="{5DEAFAC3-5E46-4930-B373-6E535D40B4B9}"/>
                </a:ext>
              </a:extLst>
            </p:cNvPr>
            <p:cNvCxnSpPr>
              <a:cxnSpLocks/>
              <a:stCxn id="9" idx="4"/>
            </p:cNvCxnSpPr>
            <p:nvPr/>
          </p:nvCxnSpPr>
          <p:spPr bwMode="auto">
            <a:xfrm rot="16200000" flipH="1">
              <a:off x="8843080" y="3803383"/>
              <a:ext cx="704807" cy="1704739"/>
            </a:xfrm>
            <a:prstGeom prst="curvedConnector2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41">
              <a:extLst>
                <a:ext uri="{FF2B5EF4-FFF2-40B4-BE49-F238E27FC236}">
                  <a16:creationId xmlns:a16="http://schemas.microsoft.com/office/drawing/2014/main" id="{6E503D4F-7285-4898-BDFB-4075463B0DB2}"/>
                </a:ext>
              </a:extLst>
            </p:cNvPr>
            <p:cNvCxnSpPr>
              <a:cxnSpLocks/>
              <a:stCxn id="9" idx="5"/>
            </p:cNvCxnSpPr>
            <p:nvPr/>
          </p:nvCxnSpPr>
          <p:spPr bwMode="auto">
            <a:xfrm rot="16200000" flipH="1">
              <a:off x="9319557" y="3600212"/>
              <a:ext cx="425738" cy="1275593"/>
            </a:xfrm>
            <a:prstGeom prst="curvedConnector2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56C0F29-9426-4603-8A8D-9A9F55C3738F}"/>
                </a:ext>
              </a:extLst>
            </p:cNvPr>
            <p:cNvSpPr txBox="1"/>
            <p:nvPr/>
          </p:nvSpPr>
          <p:spPr bwMode="auto">
            <a:xfrm>
              <a:off x="10180078" y="1910013"/>
              <a:ext cx="17825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ongitudinal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phase space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  <p:cxnSp>
          <p:nvCxnSpPr>
            <p:cNvPr id="63" name="Curved Connector 42">
              <a:extLst>
                <a:ext uri="{FF2B5EF4-FFF2-40B4-BE49-F238E27FC236}">
                  <a16:creationId xmlns:a16="http://schemas.microsoft.com/office/drawing/2014/main" id="{1249E06B-2DC7-453F-8F75-29772F1131C6}"/>
                </a:ext>
              </a:extLst>
            </p:cNvPr>
            <p:cNvCxnSpPr>
              <a:cxnSpLocks/>
              <a:stCxn id="9" idx="6"/>
            </p:cNvCxnSpPr>
            <p:nvPr/>
          </p:nvCxnSpPr>
          <p:spPr bwMode="auto">
            <a:xfrm>
              <a:off x="9123076" y="3353482"/>
              <a:ext cx="1053128" cy="1568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33A2A9C-345C-40F3-9DB1-0FDBCAA3BCA4}"/>
                </a:ext>
              </a:extLst>
            </p:cNvPr>
            <p:cNvSpPr txBox="1"/>
            <p:nvPr/>
          </p:nvSpPr>
          <p:spPr bwMode="auto">
            <a:xfrm rot="21192707">
              <a:off x="9131514" y="1772801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δ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E/E(s)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ECF465-4018-405B-95FA-9CCDB1BB871A}"/>
                </a:ext>
              </a:extLst>
            </p:cNvPr>
            <p:cNvSpPr/>
            <p:nvPr/>
          </p:nvSpPr>
          <p:spPr>
            <a:xfrm>
              <a:off x="4423906" y="1665078"/>
              <a:ext cx="33441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Magnetic Bunch Compressor Chicane, </a:t>
              </a:r>
              <a:b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R56&gt;0</a:t>
              </a:r>
              <a:endParaRPr lang="en-US" sz="14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01F5605-0D1B-45E1-AAA1-D97E51B7A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273" b="49002"/>
            <a:stretch/>
          </p:blipFill>
          <p:spPr>
            <a:xfrm>
              <a:off x="409120" y="3014148"/>
              <a:ext cx="3334837" cy="2471036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5FF0C51-5814-4304-BB82-C16C867C22D1}"/>
                </a:ext>
              </a:extLst>
            </p:cNvPr>
            <p:cNvSpPr/>
            <p:nvPr/>
          </p:nvSpPr>
          <p:spPr>
            <a:xfrm>
              <a:off x="949530" y="1772799"/>
              <a:ext cx="20585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Off-crest acceleration </a:t>
              </a:r>
              <a:endParaRPr lang="en-US" sz="1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55E8BA-B128-4717-AFA0-29F10F52AE5E}"/>
                </a:ext>
              </a:extLst>
            </p:cNvPr>
            <p:cNvSpPr/>
            <p:nvPr/>
          </p:nvSpPr>
          <p:spPr>
            <a:xfrm>
              <a:off x="263352" y="4430266"/>
              <a:ext cx="282927" cy="1765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9EBD6F-53AF-4B27-8A29-73D4102B7091}"/>
                </a:ext>
              </a:extLst>
            </p:cNvPr>
            <p:cNvSpPr txBox="1"/>
            <p:nvPr/>
          </p:nvSpPr>
          <p:spPr bwMode="auto">
            <a:xfrm>
              <a:off x="10180078" y="4257366"/>
              <a:ext cx="201192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bunch compression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bunch arrival-time</a:t>
              </a: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09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Burst-Mode Operation with 600us RF Pulses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EuXFEL - Beam-based Stability Measurements | M.K. Czwalinna, 2024/08/28 | LLRF Topical Workshop 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noProof="0" dirty="0"/>
              <a:t>LLRF </a:t>
            </a:r>
            <a:r>
              <a:rPr lang="en-US" noProof="0" dirty="0" err="1"/>
              <a:t>Vectorsum</a:t>
            </a:r>
            <a:r>
              <a:rPr lang="en-US" noProof="0" dirty="0"/>
              <a:t> Regulation &amp; Multi-Cavity Controller.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984227" cy="2454622"/>
          </a:xfrm>
        </p:spPr>
        <p:txBody>
          <a:bodyPr/>
          <a:lstStyle/>
          <a:p>
            <a:r>
              <a:rPr lang="en-US" sz="1400" noProof="0" dirty="0"/>
              <a:t>LLRF: Control </a:t>
            </a:r>
            <a:r>
              <a:rPr lang="en-US" sz="1400" noProof="0" dirty="0">
                <a:sym typeface="Wingdings" panose="05000000000000000000" pitchFamily="2" charset="2"/>
              </a:rPr>
              <a:t> </a:t>
            </a:r>
            <a:r>
              <a:rPr lang="en-US" sz="1400" noProof="0" dirty="0"/>
              <a:t>Amplitude A and Phase φ</a:t>
            </a:r>
          </a:p>
          <a:p>
            <a:r>
              <a:rPr lang="en-US" sz="1400" noProof="0" dirty="0"/>
              <a:t>Calculates drive signal for high power provided by the klystron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noProof="0" dirty="0"/>
              <a:t>Three different parts</a:t>
            </a:r>
          </a:p>
          <a:p>
            <a:pPr lvl="1">
              <a:spcAft>
                <a:spcPts val="0"/>
              </a:spcAft>
            </a:pPr>
            <a:r>
              <a:rPr lang="en-US" sz="1400" noProof="0" dirty="0"/>
              <a:t>Filling </a:t>
            </a:r>
          </a:p>
          <a:p>
            <a:pPr lvl="1">
              <a:spcAft>
                <a:spcPts val="0"/>
              </a:spcAft>
            </a:pPr>
            <a:r>
              <a:rPr lang="en-US" sz="1400" noProof="0" dirty="0"/>
              <a:t>Flat-tops, bunches are accelerated</a:t>
            </a:r>
          </a:p>
          <a:p>
            <a:pPr lvl="1">
              <a:spcAft>
                <a:spcPts val="0"/>
              </a:spcAft>
            </a:pPr>
            <a:r>
              <a:rPr lang="en-US" sz="1400" noProof="0" dirty="0"/>
              <a:t>Decay</a:t>
            </a:r>
            <a:br>
              <a:rPr lang="en-US" sz="1400" noProof="0" dirty="0"/>
            </a:br>
            <a:endParaRPr lang="en-US" sz="1400" noProof="0" dirty="0"/>
          </a:p>
          <a:p>
            <a:r>
              <a:rPr lang="en-US" sz="1400" b="1" noProof="0" dirty="0"/>
              <a:t>Complex System: </a:t>
            </a:r>
            <a:r>
              <a:rPr lang="en-US" sz="1400" noProof="0" dirty="0"/>
              <a:t>Different controller types combined :</a:t>
            </a:r>
            <a:br>
              <a:rPr lang="en-US" sz="1400" noProof="0" dirty="0"/>
            </a:br>
            <a:r>
              <a:rPr lang="en-US" sz="1400" noProof="0" dirty="0"/>
              <a:t>MIMO, PI, or learning feedforward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7705BE1-1560-430B-BC0D-E9798E8E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722161"/>
            <a:ext cx="4615360" cy="531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44065-CE64-4AB3-8405-80A22ED2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42" y="3789040"/>
            <a:ext cx="6638794" cy="27363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54567D-B1C5-44B2-955E-9CD89E04A620}"/>
              </a:ext>
            </a:extLst>
          </p:cNvPr>
          <p:cNvSpPr/>
          <p:nvPr/>
        </p:nvSpPr>
        <p:spPr>
          <a:xfrm>
            <a:off x="7923663" y="5457909"/>
            <a:ext cx="340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In-loop signal are shown here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5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4800" dirty="0"/>
              <a:t>Typical Performance</a:t>
            </a:r>
            <a:br>
              <a:rPr lang="en-US" sz="4800" dirty="0"/>
            </a:br>
            <a:r>
              <a:rPr lang="en-US" sz="4800" dirty="0"/>
              <a:t>	Energy </a:t>
            </a:r>
            <a:r>
              <a:rPr lang="en-US" sz="4800" dirty="0">
                <a:sym typeface="Wingdings" panose="05000000000000000000" pitchFamily="2" charset="2"/>
              </a:rPr>
              <a:t> Arrival-time Stability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668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1DCB3F36-D4A5-4043-8E47-E5F0A93EA93D}"/>
              </a:ext>
            </a:extLst>
          </p:cNvPr>
          <p:cNvSpPr txBox="1">
            <a:spLocks/>
          </p:cNvSpPr>
          <p:nvPr/>
        </p:nvSpPr>
        <p:spPr>
          <a:xfrm>
            <a:off x="413048" y="3129646"/>
            <a:ext cx="5451391" cy="3084510"/>
          </a:xfrm>
          <a:prstGeom prst="rect">
            <a:avLst/>
          </a:prstGeom>
          <a:ln w="38100">
            <a:noFill/>
            <a:prstDash val="sysDot"/>
          </a:ln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E3D38C-7362-47B1-979D-1884B87C5323}"/>
              </a:ext>
            </a:extLst>
          </p:cNvPr>
          <p:cNvSpPr txBox="1"/>
          <p:nvPr/>
        </p:nvSpPr>
        <p:spPr>
          <a:xfrm>
            <a:off x="2343636" y="4797152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t</a:t>
            </a:r>
            <a:r>
              <a:rPr lang="de-DE" sz="1600" baseline="-25000" dirty="0" err="1"/>
              <a:t>arrival</a:t>
            </a:r>
            <a:r>
              <a:rPr lang="de-DE" sz="1600" dirty="0"/>
              <a:t>  </a:t>
            </a:r>
            <a:r>
              <a:rPr lang="de-DE" sz="1600" dirty="0">
                <a:sym typeface="Wingdings" panose="05000000000000000000" pitchFamily="2" charset="2"/>
              </a:rPr>
              <a:t>  </a:t>
            </a:r>
            <a:r>
              <a:rPr lang="de-DE" sz="1600" dirty="0" err="1">
                <a:sym typeface="Wingdings" panose="05000000000000000000" pitchFamily="2" charset="2"/>
              </a:rPr>
              <a:t>A</a:t>
            </a:r>
            <a:r>
              <a:rPr lang="de-DE" sz="1600" baseline="-25000" dirty="0" err="1">
                <a:sym typeface="Wingdings" panose="05000000000000000000" pitchFamily="2" charset="2"/>
              </a:rPr>
              <a:t>laser</a:t>
            </a:r>
            <a:endParaRPr lang="de-DE" sz="1600" baseline="-25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81AA68-8B95-4AB8-91D7-ECD9DE7B6C61}"/>
              </a:ext>
            </a:extLst>
          </p:cNvPr>
          <p:cNvGrpSpPr/>
          <p:nvPr/>
        </p:nvGrpSpPr>
        <p:grpSpPr>
          <a:xfrm>
            <a:off x="335360" y="3356992"/>
            <a:ext cx="8254540" cy="3149238"/>
            <a:chOff x="335360" y="3356992"/>
            <a:chExt cx="8254540" cy="314923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BEFA26C-3FDD-4F96-9027-0430AA638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360" y="3429000"/>
              <a:ext cx="4126230" cy="2602230"/>
            </a:xfrm>
            <a:prstGeom prst="rect">
              <a:avLst/>
            </a:prstGeom>
          </p:spPr>
        </p:pic>
        <p:pic>
          <p:nvPicPr>
            <p:cNvPr id="43" name="Picture 3" descr="N:\4all\intern\_SpecialDiagnostics\Publications and Workshops\2018_POF_FLASH\pic\BAM-signal-sampling-very-simple.png">
              <a:extLst>
                <a:ext uri="{FF2B5EF4-FFF2-40B4-BE49-F238E27FC236}">
                  <a16:creationId xmlns:a16="http://schemas.microsoft.com/office/drawing/2014/main" id="{8C50E073-A0AF-435A-AB50-F8010FBF4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079" y="3356992"/>
              <a:ext cx="3880821" cy="314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A1FF6A-4B25-4D66-B848-91A82F0C9062}"/>
                </a:ext>
              </a:extLst>
            </p:cNvPr>
            <p:cNvSpPr txBox="1"/>
            <p:nvPr/>
          </p:nvSpPr>
          <p:spPr>
            <a:xfrm>
              <a:off x="1612114" y="6013803"/>
              <a:ext cx="3175869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Typical</a:t>
              </a:r>
              <a:r>
                <a:rPr lang="de-DE" sz="1400" dirty="0"/>
                <a:t> </a:t>
              </a:r>
              <a:r>
                <a:rPr lang="de-DE" sz="1400" dirty="0" err="1"/>
                <a:t>resolution</a:t>
              </a:r>
              <a:r>
                <a:rPr lang="de-DE" sz="1400" dirty="0">
                  <a:sym typeface="Symbol"/>
                </a:rPr>
                <a:t> </a:t>
              </a:r>
              <a:r>
                <a:rPr lang="de-DE" sz="1400" b="1" dirty="0">
                  <a:sym typeface="Symbol"/>
                </a:rPr>
                <a:t>3 </a:t>
              </a:r>
              <a:r>
                <a:rPr lang="de-DE" sz="1400" b="1" dirty="0" err="1">
                  <a:sym typeface="Symbol"/>
                </a:rPr>
                <a:t>fs</a:t>
              </a:r>
              <a:r>
                <a:rPr lang="de-DE" sz="1400" dirty="0"/>
                <a:t>  (100…250pc)</a:t>
              </a:r>
            </a:p>
          </p:txBody>
        </p:sp>
      </p:grpSp>
      <p:sp>
        <p:nvSpPr>
          <p:cNvPr id="64" name="Titel 1">
            <a:extLst>
              <a:ext uri="{FF2B5EF4-FFF2-40B4-BE49-F238E27FC236}">
                <a16:creationId xmlns:a16="http://schemas.microsoft.com/office/drawing/2014/main" id="{CB92140A-AE13-48CF-84E2-3FEBE0197996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Electro-optical Bunch-Arrival-time Monitors</a:t>
            </a:r>
          </a:p>
        </p:txBody>
      </p:sp>
      <p:sp>
        <p:nvSpPr>
          <p:cNvPr id="65" name="Textplatzhalter 5">
            <a:extLst>
              <a:ext uri="{FF2B5EF4-FFF2-40B4-BE49-F238E27FC236}">
                <a16:creationId xmlns:a16="http://schemas.microsoft.com/office/drawing/2014/main" id="{A281D848-6266-48A5-A4F2-7296F1902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de-DE" dirty="0" err="1"/>
              <a:t>Measures</a:t>
            </a:r>
            <a:r>
              <a:rPr lang="de-DE" dirty="0"/>
              <a:t> Deviation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Arrival-Time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Femtoseconds</a:t>
            </a:r>
            <a:r>
              <a:rPr lang="de-DE" dirty="0"/>
              <a:t> Resolution.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092860-25BC-4080-A27F-31E98B53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| EuXFEL - Beam-based Stability Measurements | M.K. Czwalinna, 2024/08/28 | LLRF Topical Workshop 2024</a:t>
            </a:r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A7278B-51CC-41CE-8E34-6C957E5182A9}"/>
              </a:ext>
            </a:extLst>
          </p:cNvPr>
          <p:cNvGrpSpPr/>
          <p:nvPr/>
        </p:nvGrpSpPr>
        <p:grpSpPr>
          <a:xfrm>
            <a:off x="983432" y="1124744"/>
            <a:ext cx="10067976" cy="2509247"/>
            <a:chOff x="983432" y="1124744"/>
            <a:chExt cx="10067976" cy="25092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7E91C1-51E9-4444-8BF8-7FEA3D2AA6EA}"/>
                </a:ext>
              </a:extLst>
            </p:cNvPr>
            <p:cNvGrpSpPr/>
            <p:nvPr/>
          </p:nvGrpSpPr>
          <p:grpSpPr>
            <a:xfrm>
              <a:off x="983432" y="1124744"/>
              <a:ext cx="10067976" cy="1947548"/>
              <a:chOff x="983432" y="1008822"/>
              <a:chExt cx="10067976" cy="194754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0D78E3D-D0BD-48AD-A094-BBB2AD8D4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432" y="1008822"/>
                <a:ext cx="10067976" cy="1947548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26B39EE-AADC-41F0-B5C1-8FEB3F1F227D}"/>
                  </a:ext>
                </a:extLst>
              </p:cNvPr>
              <p:cNvSpPr/>
              <p:nvPr/>
            </p:nvSpPr>
            <p:spPr>
              <a:xfrm>
                <a:off x="5615234" y="2222015"/>
                <a:ext cx="219344" cy="1337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67F7ECD-638D-4328-9705-5FFB0E3EA5E1}"/>
                  </a:ext>
                </a:extLst>
              </p:cNvPr>
              <p:cNvSpPr/>
              <p:nvPr/>
            </p:nvSpPr>
            <p:spPr>
              <a:xfrm>
                <a:off x="4220472" y="2237329"/>
                <a:ext cx="219344" cy="1337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9BC0544-4B13-4064-A7C2-2C6DBCED5ACA}"/>
                  </a:ext>
                </a:extLst>
              </p:cNvPr>
              <p:cNvSpPr/>
              <p:nvPr/>
            </p:nvSpPr>
            <p:spPr>
              <a:xfrm>
                <a:off x="2864605" y="2221071"/>
                <a:ext cx="219344" cy="1337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Right Arrow 71">
              <a:extLst>
                <a:ext uri="{FF2B5EF4-FFF2-40B4-BE49-F238E27FC236}">
                  <a16:creationId xmlns:a16="http://schemas.microsoft.com/office/drawing/2014/main" id="{FF914D6D-4DB5-4FA9-9EDD-427AB064AB23}"/>
                </a:ext>
              </a:extLst>
            </p:cNvPr>
            <p:cNvSpPr/>
            <p:nvPr/>
          </p:nvSpPr>
          <p:spPr>
            <a:xfrm rot="16200000">
              <a:off x="7473984" y="2604278"/>
              <a:ext cx="396847" cy="159553"/>
            </a:xfrm>
            <a:prstGeom prst="rightArrow">
              <a:avLst/>
            </a:prstGeom>
            <a:solidFill>
              <a:srgbClr val="7030A0"/>
            </a:solidFill>
            <a:ln w="9525">
              <a:solidFill>
                <a:srgbClr val="8B6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Right Arrow 71">
              <a:extLst>
                <a:ext uri="{FF2B5EF4-FFF2-40B4-BE49-F238E27FC236}">
                  <a16:creationId xmlns:a16="http://schemas.microsoft.com/office/drawing/2014/main" id="{22A4C013-C79B-4BF1-80C6-ED9F87ADF5AE}"/>
                </a:ext>
              </a:extLst>
            </p:cNvPr>
            <p:cNvSpPr/>
            <p:nvPr/>
          </p:nvSpPr>
          <p:spPr>
            <a:xfrm rot="16200000">
              <a:off x="7329968" y="2604278"/>
              <a:ext cx="396847" cy="159553"/>
            </a:xfrm>
            <a:prstGeom prst="rightArrow">
              <a:avLst/>
            </a:prstGeom>
            <a:solidFill>
              <a:srgbClr val="7030A0"/>
            </a:solidFill>
            <a:ln w="9525">
              <a:solidFill>
                <a:srgbClr val="8B6E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Right Arrow 71">
              <a:extLst>
                <a:ext uri="{FF2B5EF4-FFF2-40B4-BE49-F238E27FC236}">
                  <a16:creationId xmlns:a16="http://schemas.microsoft.com/office/drawing/2014/main" id="{855ED0E0-B78C-43CE-9048-39CFBDCA718B}"/>
                </a:ext>
              </a:extLst>
            </p:cNvPr>
            <p:cNvSpPr/>
            <p:nvPr/>
          </p:nvSpPr>
          <p:spPr>
            <a:xfrm rot="16200000">
              <a:off x="5739220" y="2567470"/>
              <a:ext cx="396847" cy="159553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Right Arrow 71">
              <a:extLst>
                <a:ext uri="{FF2B5EF4-FFF2-40B4-BE49-F238E27FC236}">
                  <a16:creationId xmlns:a16="http://schemas.microsoft.com/office/drawing/2014/main" id="{46F3DD52-6BBD-49E0-9DF4-0C5769A5B3AE}"/>
                </a:ext>
              </a:extLst>
            </p:cNvPr>
            <p:cNvSpPr/>
            <p:nvPr/>
          </p:nvSpPr>
          <p:spPr>
            <a:xfrm rot="16200000">
              <a:off x="4321169" y="2566480"/>
              <a:ext cx="396847" cy="159553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E75DB2-8E73-44B7-9AC9-92FF74E220C9}"/>
                </a:ext>
              </a:extLst>
            </p:cNvPr>
            <p:cNvSpPr/>
            <p:nvPr/>
          </p:nvSpPr>
          <p:spPr>
            <a:xfrm>
              <a:off x="3743914" y="2852217"/>
              <a:ext cx="16177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In-loop FB </a:t>
              </a:r>
              <a:r>
                <a:rPr lang="de-DE" sz="1200" b="1" dirty="0" err="1"/>
                <a:t>monitors</a:t>
              </a:r>
              <a:endParaRPr lang="de-DE" sz="1200" b="1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E5518FF-5175-4904-969D-24C65BD60553}"/>
                </a:ext>
              </a:extLst>
            </p:cNvPr>
            <p:cNvSpPr/>
            <p:nvPr/>
          </p:nvSpPr>
          <p:spPr>
            <a:xfrm>
              <a:off x="7395126" y="2895327"/>
              <a:ext cx="10502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b="1" dirty="0"/>
                <a:t>Out-</a:t>
              </a:r>
              <a:r>
                <a:rPr lang="de-DE" sz="1200" b="1" dirty="0" err="1"/>
                <a:t>of</a:t>
              </a:r>
              <a:r>
                <a:rPr lang="de-DE" sz="1200" b="1" dirty="0"/>
                <a:t>-loop</a:t>
              </a:r>
              <a:br>
                <a:rPr lang="de-DE" sz="1200" b="1" dirty="0"/>
              </a:br>
              <a:r>
                <a:rPr lang="de-DE" sz="1200" b="1" dirty="0" err="1"/>
                <a:t>monitors</a:t>
              </a:r>
              <a:endParaRPr lang="de-DE" sz="1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351A32-1366-454B-951C-4104752D92D6}"/>
                </a:ext>
              </a:extLst>
            </p:cNvPr>
            <p:cNvSpPr txBox="1"/>
            <p:nvPr/>
          </p:nvSpPr>
          <p:spPr>
            <a:xfrm>
              <a:off x="5492897" y="2308725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BC2</a:t>
              </a:r>
              <a:endParaRPr lang="de-DE" sz="1200" b="1" dirty="0" err="1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316F3F-F37E-4BE4-B387-8A9F8629C25D}"/>
                </a:ext>
              </a:extLst>
            </p:cNvPr>
            <p:cNvSpPr txBox="1"/>
            <p:nvPr/>
          </p:nvSpPr>
          <p:spPr>
            <a:xfrm>
              <a:off x="4048734" y="230933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BC1</a:t>
              </a:r>
              <a:endParaRPr lang="de-DE" sz="1200" b="1" dirty="0" err="1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668E864-F889-4131-B680-E97E1B25B299}"/>
                </a:ext>
              </a:extLst>
            </p:cNvPr>
            <p:cNvSpPr txBox="1"/>
            <p:nvPr/>
          </p:nvSpPr>
          <p:spPr>
            <a:xfrm>
              <a:off x="2746505" y="2302446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BC0</a:t>
              </a:r>
              <a:endParaRPr lang="de-DE" sz="1200" b="1" dirty="0" err="1"/>
            </a:p>
          </p:txBody>
        </p:sp>
        <p:sp>
          <p:nvSpPr>
            <p:cNvPr id="63" name="Right Arrow 71">
              <a:extLst>
                <a:ext uri="{FF2B5EF4-FFF2-40B4-BE49-F238E27FC236}">
                  <a16:creationId xmlns:a16="http://schemas.microsoft.com/office/drawing/2014/main" id="{F07A19A8-5D44-48CA-947F-3649891106D8}"/>
                </a:ext>
              </a:extLst>
            </p:cNvPr>
            <p:cNvSpPr/>
            <p:nvPr/>
          </p:nvSpPr>
          <p:spPr>
            <a:xfrm rot="16200000">
              <a:off x="3246028" y="2544807"/>
              <a:ext cx="396847" cy="159553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2BE21-0316-42E0-8A47-5DA67DEFB422}"/>
                </a:ext>
              </a:extLst>
            </p:cNvPr>
            <p:cNvSpPr txBox="1"/>
            <p:nvPr/>
          </p:nvSpPr>
          <p:spPr>
            <a:xfrm>
              <a:off x="2558128" y="3356992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40GHz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0C58C92-9D37-4CE6-8417-CCED102F234C}"/>
              </a:ext>
            </a:extLst>
          </p:cNvPr>
          <p:cNvSpPr>
            <a:spLocks noChangeAspect="1"/>
          </p:cNvSpPr>
          <p:nvPr/>
        </p:nvSpPr>
        <p:spPr>
          <a:xfrm>
            <a:off x="8832304" y="5299650"/>
            <a:ext cx="3033432" cy="1081678"/>
          </a:xfrm>
          <a:prstGeom prst="roundRect">
            <a:avLst>
              <a:gd name="adj" fmla="val 6469"/>
            </a:avLst>
          </a:prstGeom>
          <a:solidFill>
            <a:srgbClr val="CEC3F5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4AE1F-79DA-41AA-8B83-87CDD2A76972}"/>
              </a:ext>
            </a:extLst>
          </p:cNvPr>
          <p:cNvSpPr/>
          <p:nvPr/>
        </p:nvSpPr>
        <p:spPr>
          <a:xfrm>
            <a:off x="8880623" y="5315377"/>
            <a:ext cx="29851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Arrival-time Deviation</a:t>
            </a:r>
          </a:p>
          <a:p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Measure for Energy Deviations</a:t>
            </a:r>
          </a:p>
          <a:p>
            <a:endParaRPr lang="en-US" sz="1400" dirty="0"/>
          </a:p>
          <a:p>
            <a:r>
              <a:rPr lang="el-GR" sz="1400" dirty="0"/>
              <a:t>Δ</a:t>
            </a:r>
            <a:r>
              <a:rPr lang="en-US" sz="1400" dirty="0"/>
              <a:t>T ~ </a:t>
            </a:r>
            <a:r>
              <a:rPr lang="el-GR" sz="1400" dirty="0"/>
              <a:t>Δ</a:t>
            </a:r>
            <a:r>
              <a:rPr lang="en-US" sz="1400" dirty="0"/>
              <a:t>E</a:t>
            </a:r>
            <a:r>
              <a:rPr lang="en-GB" sz="1400" dirty="0"/>
              <a:t>/E</a:t>
            </a:r>
          </a:p>
        </p:txBody>
      </p:sp>
    </p:spTree>
    <p:extLst>
      <p:ext uri="{BB962C8B-B14F-4D97-AF65-F5344CB8AC3E}">
        <p14:creationId xmlns:p14="http://schemas.microsoft.com/office/powerpoint/2010/main" val="60574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on RF Stability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EuXFEL - Beam-based Stability Measurements | M.K. Czwalinna, 2024/08/28 | LLRF Topical Workshop 2024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01B2DCC2-3752-4EF4-9C42-956E02797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de-DE" dirty="0"/>
              <a:t>Arrival-time </a:t>
            </a:r>
            <a:r>
              <a:rPr lang="de-DE" dirty="0" err="1"/>
              <a:t>Jitter</a:t>
            </a:r>
            <a:r>
              <a:rPr lang="de-DE" dirty="0"/>
              <a:t>?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Ultimately</a:t>
            </a:r>
            <a:r>
              <a:rPr lang="de-DE" dirty="0">
                <a:sym typeface="Wingdings" panose="05000000000000000000" pitchFamily="2" charset="2"/>
              </a:rPr>
              <a:t> Limits Performance in Timing-Sensitive User Experiments.</a:t>
            </a:r>
            <a:endParaRPr lang="de-DE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B3C7A3-7E46-40E1-8903-A363244DCAD5}"/>
              </a:ext>
            </a:extLst>
          </p:cNvPr>
          <p:cNvGrpSpPr>
            <a:grpSpLocks noChangeAspect="1"/>
          </p:cNvGrpSpPr>
          <p:nvPr/>
        </p:nvGrpSpPr>
        <p:grpSpPr>
          <a:xfrm>
            <a:off x="7097167" y="3573016"/>
            <a:ext cx="4759473" cy="3024336"/>
            <a:chOff x="5495491" y="2657747"/>
            <a:chExt cx="6345964" cy="403244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ACE344-1CBD-41FA-8286-2048C589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9019" y="2692714"/>
              <a:ext cx="4922436" cy="391981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6C53DC-5E16-4B60-BC30-A7D12F67BD62}"/>
                </a:ext>
              </a:extLst>
            </p:cNvPr>
            <p:cNvSpPr txBox="1"/>
            <p:nvPr/>
          </p:nvSpPr>
          <p:spPr>
            <a:xfrm>
              <a:off x="6917331" y="2657747"/>
              <a:ext cx="4922436" cy="181121"/>
            </a:xfrm>
            <a:prstGeom prst="rect">
              <a:avLst/>
            </a:prstGeom>
            <a:solidFill>
              <a:srgbClr val="F0F0F0"/>
            </a:solidFill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12000"/>
                </a:lnSpc>
              </a:pPr>
              <a:r>
                <a:rPr lang="en-US" sz="1000" dirty="0"/>
                <a:t>Arrival time jitter (fs rms) over 10 sec.</a:t>
              </a:r>
              <a:endParaRPr lang="de-DE" sz="1000" dirty="0" err="1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95236E-6DC3-4938-BE7D-7FF49F16FA63}"/>
                </a:ext>
              </a:extLst>
            </p:cNvPr>
            <p:cNvSpPr txBox="1"/>
            <p:nvPr/>
          </p:nvSpPr>
          <p:spPr>
            <a:xfrm>
              <a:off x="6917332" y="6509073"/>
              <a:ext cx="4922435" cy="181123"/>
            </a:xfrm>
            <a:prstGeom prst="rect">
              <a:avLst/>
            </a:prstGeom>
            <a:solidFill>
              <a:srgbClr val="F0F0F0"/>
            </a:solidFill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12000"/>
                </a:lnSpc>
              </a:pPr>
              <a:r>
                <a:rPr lang="en-US" sz="1000" dirty="0"/>
                <a:t>Bunch numbers 1 to 550 per train</a:t>
              </a:r>
              <a:endParaRPr lang="de-DE" sz="1000" dirty="0" err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8FE9ED-35AE-489F-BB8E-77F06CC78533}"/>
                </a:ext>
              </a:extLst>
            </p:cNvPr>
            <p:cNvSpPr txBox="1"/>
            <p:nvPr/>
          </p:nvSpPr>
          <p:spPr>
            <a:xfrm>
              <a:off x="5504751" y="3623243"/>
              <a:ext cx="1383223" cy="35008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1"/>
                  </a:solidFill>
                </a:rPr>
                <a:t>Inj. : 55 fs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B4ED4D-F2CB-4B17-A495-B3028066124F}"/>
                </a:ext>
              </a:extLst>
            </p:cNvPr>
            <p:cNvSpPr txBox="1"/>
            <p:nvPr/>
          </p:nvSpPr>
          <p:spPr>
            <a:xfrm>
              <a:off x="5504751" y="4329814"/>
              <a:ext cx="1403376" cy="35008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1"/>
                  </a:solidFill>
                </a:rPr>
                <a:t>BC0 : 45 fs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D2C8FB8-6921-42BE-892B-8426B2A958C9}"/>
                </a:ext>
              </a:extLst>
            </p:cNvPr>
            <p:cNvSpPr txBox="1"/>
            <p:nvPr/>
          </p:nvSpPr>
          <p:spPr>
            <a:xfrm>
              <a:off x="5504751" y="4977886"/>
              <a:ext cx="1392484" cy="35008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1"/>
                  </a:solidFill>
                </a:rPr>
                <a:t>BC1 : 2 8fs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0DFFF34-C5D5-4C90-AAEA-3B726D3CC5A7}"/>
                </a:ext>
              </a:extLst>
            </p:cNvPr>
            <p:cNvSpPr txBox="1"/>
            <p:nvPr/>
          </p:nvSpPr>
          <p:spPr>
            <a:xfrm>
              <a:off x="5495491" y="5468422"/>
              <a:ext cx="1392484" cy="291596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1"/>
                  </a:solidFill>
                </a:rPr>
                <a:t>BC2 : 20 fs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0E059A-0A5E-4587-9E9F-406826F8DBB9}"/>
                </a:ext>
              </a:extLst>
            </p:cNvPr>
            <p:cNvSpPr txBox="1"/>
            <p:nvPr/>
          </p:nvSpPr>
          <p:spPr>
            <a:xfrm>
              <a:off x="7285075" y="3137800"/>
              <a:ext cx="983967" cy="3130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dirty="0">
                  <a:solidFill>
                    <a:srgbClr val="F39200"/>
                  </a:solidFill>
                </a:rPr>
                <a:t>BAM 0</a:t>
              </a:r>
              <a:endParaRPr lang="de-DE" sz="1200" dirty="0" err="1">
                <a:solidFill>
                  <a:srgbClr val="F392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482D-CD61-41CD-B64A-EC8E123BEC59}"/>
                </a:ext>
              </a:extLst>
            </p:cNvPr>
            <p:cNvSpPr txBox="1"/>
            <p:nvPr/>
          </p:nvSpPr>
          <p:spPr>
            <a:xfrm>
              <a:off x="7285075" y="4139504"/>
              <a:ext cx="983966" cy="3130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dirty="0">
                  <a:solidFill>
                    <a:srgbClr val="F39200"/>
                  </a:solidFill>
                </a:rPr>
                <a:t>BAM 1</a:t>
              </a:r>
              <a:endParaRPr lang="de-DE" sz="1200" dirty="0" err="1">
                <a:solidFill>
                  <a:srgbClr val="F392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E3B712-7CB4-4525-8952-8DDB641FDE15}"/>
                </a:ext>
              </a:extLst>
            </p:cNvPr>
            <p:cNvSpPr txBox="1"/>
            <p:nvPr/>
          </p:nvSpPr>
          <p:spPr>
            <a:xfrm>
              <a:off x="7285075" y="4737641"/>
              <a:ext cx="1605827" cy="3130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dirty="0">
                  <a:solidFill>
                    <a:srgbClr val="F39200"/>
                  </a:solidFill>
                </a:rPr>
                <a:t>BAM 2.1 and 2.2</a:t>
              </a:r>
              <a:endParaRPr lang="de-DE" sz="1200" dirty="0" err="1">
                <a:solidFill>
                  <a:srgbClr val="F392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17E7E80-66A4-492F-840B-A574DFC57B08}"/>
                </a:ext>
              </a:extLst>
            </p:cNvPr>
            <p:cNvSpPr txBox="1"/>
            <p:nvPr/>
          </p:nvSpPr>
          <p:spPr>
            <a:xfrm>
              <a:off x="7285074" y="5155418"/>
              <a:ext cx="1605827" cy="3130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200" dirty="0">
                  <a:solidFill>
                    <a:srgbClr val="F39200"/>
                  </a:solidFill>
                </a:rPr>
                <a:t>BAM 3, 4.1 and 4.2</a:t>
              </a:r>
              <a:endParaRPr lang="de-DE" sz="1200" dirty="0" err="1">
                <a:solidFill>
                  <a:srgbClr val="F392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4A1A2F-BD96-42CF-9188-759E39A1998E}"/>
              </a:ext>
            </a:extLst>
          </p:cNvPr>
          <p:cNvGrpSpPr/>
          <p:nvPr/>
        </p:nvGrpSpPr>
        <p:grpSpPr>
          <a:xfrm>
            <a:off x="305320" y="1340768"/>
            <a:ext cx="9463088" cy="1830539"/>
            <a:chOff x="305320" y="1340768"/>
            <a:chExt cx="9463088" cy="18305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3FB263-DCA0-4D2F-81E4-4A10FAD58F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5320" y="1340768"/>
              <a:ext cx="9463088" cy="1830539"/>
              <a:chOff x="983432" y="1124744"/>
              <a:chExt cx="10067976" cy="1947548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13C9485-A2E8-4B3C-9201-E8607FF16717}"/>
                  </a:ext>
                </a:extLst>
              </p:cNvPr>
              <p:cNvGrpSpPr/>
              <p:nvPr/>
            </p:nvGrpSpPr>
            <p:grpSpPr>
              <a:xfrm>
                <a:off x="983432" y="1124744"/>
                <a:ext cx="10067976" cy="1947548"/>
                <a:chOff x="983432" y="1008822"/>
                <a:chExt cx="10067976" cy="1947548"/>
              </a:xfrm>
            </p:grpSpPr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F5A00C00-0379-491B-8C4E-B406303B7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3432" y="1008822"/>
                  <a:ext cx="10067976" cy="1947548"/>
                </a:xfrm>
                <a:prstGeom prst="rect">
                  <a:avLst/>
                </a:prstGeom>
              </p:spPr>
            </p:pic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D5F161B-879B-4400-A355-1D09A0D7723A}"/>
                    </a:ext>
                  </a:extLst>
                </p:cNvPr>
                <p:cNvSpPr/>
                <p:nvPr/>
              </p:nvSpPr>
              <p:spPr>
                <a:xfrm>
                  <a:off x="5615234" y="2222015"/>
                  <a:ext cx="219344" cy="1337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B4CE1E4-7759-4069-BA31-43FCA49E2392}"/>
                    </a:ext>
                  </a:extLst>
                </p:cNvPr>
                <p:cNvSpPr/>
                <p:nvPr/>
              </p:nvSpPr>
              <p:spPr>
                <a:xfrm>
                  <a:off x="4220472" y="2237329"/>
                  <a:ext cx="219344" cy="1337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86427FE-86A3-4081-932A-70DA2C006EF3}"/>
                    </a:ext>
                  </a:extLst>
                </p:cNvPr>
                <p:cNvSpPr/>
                <p:nvPr/>
              </p:nvSpPr>
              <p:spPr>
                <a:xfrm>
                  <a:off x="2864605" y="2221071"/>
                  <a:ext cx="219344" cy="13373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9014978-B338-450B-A342-F825E3705A29}"/>
                  </a:ext>
                </a:extLst>
              </p:cNvPr>
              <p:cNvSpPr txBox="1"/>
              <p:nvPr/>
            </p:nvSpPr>
            <p:spPr>
              <a:xfrm>
                <a:off x="5492897" y="2308725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BC2</a:t>
                </a:r>
                <a:endParaRPr lang="de-DE" sz="1200" b="1" dirty="0" err="1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5FCA896-3E7E-411C-B548-53502ADBF44F}"/>
                  </a:ext>
                </a:extLst>
              </p:cNvPr>
              <p:cNvSpPr txBox="1"/>
              <p:nvPr/>
            </p:nvSpPr>
            <p:spPr>
              <a:xfrm>
                <a:off x="4048734" y="2309332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BC1</a:t>
                </a:r>
                <a:endParaRPr lang="de-DE" sz="1200" b="1" dirty="0" err="1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D1A2A0-416A-4EDD-9C1B-4BA350F3192E}"/>
                  </a:ext>
                </a:extLst>
              </p:cNvPr>
              <p:cNvSpPr txBox="1"/>
              <p:nvPr/>
            </p:nvSpPr>
            <p:spPr>
              <a:xfrm>
                <a:off x="2746505" y="2302446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BC0</a:t>
                </a:r>
                <a:endParaRPr lang="de-DE" sz="1200" b="1" dirty="0" err="1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EB95B6-D4C1-4F96-8D4B-3D6FC7D6BCA5}"/>
                  </a:ext>
                </a:extLst>
              </p:cNvPr>
              <p:cNvSpPr txBox="1"/>
              <p:nvPr/>
            </p:nvSpPr>
            <p:spPr>
              <a:xfrm>
                <a:off x="1813720" y="2686404"/>
                <a:ext cx="504056" cy="294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Inj.</a:t>
                </a:r>
                <a:endParaRPr lang="de-DE" sz="1200" b="1" dirty="0" err="1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2C1C29-D7FE-40E2-9BFA-4D76A6456960}"/>
                </a:ext>
              </a:extLst>
            </p:cNvPr>
            <p:cNvSpPr txBox="1"/>
            <p:nvPr/>
          </p:nvSpPr>
          <p:spPr bwMode="auto">
            <a:xfrm>
              <a:off x="6565316" y="2209685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F003BEE-3784-4647-85EE-C6BACA1B0BD6}"/>
                </a:ext>
              </a:extLst>
            </p:cNvPr>
            <p:cNvSpPr txBox="1"/>
            <p:nvPr/>
          </p:nvSpPr>
          <p:spPr bwMode="auto">
            <a:xfrm>
              <a:off x="6133268" y="2209685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0077FFC-A43C-490E-A2D5-56D8C8DFFC14}"/>
                </a:ext>
              </a:extLst>
            </p:cNvPr>
            <p:cNvSpPr txBox="1"/>
            <p:nvPr/>
          </p:nvSpPr>
          <p:spPr bwMode="auto">
            <a:xfrm>
              <a:off x="4799856" y="2209685"/>
              <a:ext cx="322772" cy="211203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985518-FC14-4392-A50E-D66233CD7250}"/>
                </a:ext>
              </a:extLst>
            </p:cNvPr>
            <p:cNvSpPr txBox="1"/>
            <p:nvPr/>
          </p:nvSpPr>
          <p:spPr bwMode="auto">
            <a:xfrm>
              <a:off x="4333068" y="2209685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A07CC99-339E-46A2-8D0A-095DDC6D3087}"/>
                </a:ext>
              </a:extLst>
            </p:cNvPr>
            <p:cNvSpPr txBox="1"/>
            <p:nvPr/>
          </p:nvSpPr>
          <p:spPr bwMode="auto">
            <a:xfrm>
              <a:off x="3503712" y="2209685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6B781B1-4C66-4F1C-A507-D49FFE9F4AD4}"/>
                </a:ext>
              </a:extLst>
            </p:cNvPr>
            <p:cNvSpPr txBox="1"/>
            <p:nvPr/>
          </p:nvSpPr>
          <p:spPr bwMode="auto">
            <a:xfrm>
              <a:off x="3036924" y="2209685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0011C16-E461-497C-8C4C-65D2A5156726}"/>
                </a:ext>
              </a:extLst>
            </p:cNvPr>
            <p:cNvSpPr txBox="1"/>
            <p:nvPr/>
          </p:nvSpPr>
          <p:spPr bwMode="auto">
            <a:xfrm>
              <a:off x="1631504" y="2713741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96FDCE-3B21-405F-82C7-51265C88E95A}"/>
                </a:ext>
              </a:extLst>
            </p:cNvPr>
            <p:cNvSpPr/>
            <p:nvPr/>
          </p:nvSpPr>
          <p:spPr>
            <a:xfrm>
              <a:off x="4223793" y="2139373"/>
              <a:ext cx="1008111" cy="64155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E9C908E-2E70-4898-A766-2CAA3B3932BF}"/>
                </a:ext>
              </a:extLst>
            </p:cNvPr>
            <p:cNvSpPr txBox="1"/>
            <p:nvPr/>
          </p:nvSpPr>
          <p:spPr bwMode="auto">
            <a:xfrm>
              <a:off x="8270670" y="1877490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CB0088-54B0-4F79-BFF8-6E467B93F5F3}"/>
                </a:ext>
              </a:extLst>
            </p:cNvPr>
            <p:cNvSpPr txBox="1"/>
            <p:nvPr/>
          </p:nvSpPr>
          <p:spPr bwMode="auto">
            <a:xfrm>
              <a:off x="7722480" y="2629844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A67654-0D46-4268-818B-121C7433FD28}"/>
                </a:ext>
              </a:extLst>
            </p:cNvPr>
            <p:cNvSpPr txBox="1"/>
            <p:nvPr/>
          </p:nvSpPr>
          <p:spPr bwMode="auto">
            <a:xfrm>
              <a:off x="8688288" y="2939647"/>
              <a:ext cx="322772" cy="21120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C00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bg1"/>
                  </a:solidFill>
                </a:rPr>
                <a:t>BAM</a:t>
              </a:r>
              <a:endParaRPr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F027A4-F122-47EE-9984-700F36F5B008}"/>
                </a:ext>
              </a:extLst>
            </p:cNvPr>
            <p:cNvCxnSpPr>
              <a:stCxn id="88" idx="1"/>
            </p:cNvCxnSpPr>
            <p:nvPr/>
          </p:nvCxnSpPr>
          <p:spPr>
            <a:xfrm flipH="1" flipV="1">
              <a:off x="8045252" y="1983091"/>
              <a:ext cx="225418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980D485-EA89-46BD-B6CC-5DD7EF373058}"/>
                </a:ext>
              </a:extLst>
            </p:cNvPr>
            <p:cNvCxnSpPr>
              <a:cxnSpLocks/>
            </p:cNvCxnSpPr>
            <p:nvPr/>
          </p:nvCxnSpPr>
          <p:spPr>
            <a:xfrm>
              <a:off x="8045252" y="1611931"/>
              <a:ext cx="0" cy="37116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DCF737-86C3-45CC-AE4E-B68F1FC45A0C}"/>
                </a:ext>
              </a:extLst>
            </p:cNvPr>
            <p:cNvCxnSpPr/>
            <p:nvPr/>
          </p:nvCxnSpPr>
          <p:spPr>
            <a:xfrm flipH="1" flipV="1">
              <a:off x="8045252" y="1611931"/>
              <a:ext cx="225418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037C155-BEB4-4A7D-8827-3B0C556DA0AA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20" y="1635296"/>
              <a:ext cx="0" cy="130435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74BDB3A-1517-4B15-8114-BA0DE028A2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78578" y="1635296"/>
              <a:ext cx="82649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9B1A54C-C82A-4E00-9C56-CCE6C19C1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8" y="1545806"/>
              <a:ext cx="302462" cy="648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5FB665-25D0-49FE-90D5-6CA4B8F09214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1545806"/>
              <a:ext cx="0" cy="108826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6EC7D7-594E-4C14-AF60-3C6ACBE244EB}"/>
              </a:ext>
            </a:extLst>
          </p:cNvPr>
          <p:cNvGrpSpPr/>
          <p:nvPr/>
        </p:nvGrpSpPr>
        <p:grpSpPr>
          <a:xfrm>
            <a:off x="407865" y="3212976"/>
            <a:ext cx="6408215" cy="2578640"/>
            <a:chOff x="407865" y="3212976"/>
            <a:chExt cx="6408215" cy="2578640"/>
          </a:xfrm>
        </p:grpSpPr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058B1C74-8919-4FA3-B9F2-E0206BB3C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8261" y="3673845"/>
              <a:ext cx="6325811" cy="8352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8A60DE1E-E0FB-4F1E-A324-A1E6B63235B5}"/>
                </a:ext>
              </a:extLst>
            </p:cNvPr>
            <p:cNvSpPr txBox="1">
              <a:spLocks/>
            </p:cNvSpPr>
            <p:nvPr/>
          </p:nvSpPr>
          <p:spPr>
            <a:xfrm>
              <a:off x="407865" y="3212976"/>
              <a:ext cx="3887935" cy="50518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361950" indent="-36195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36195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953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2667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38275" indent="-27622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400" dirty="0"/>
                <a:t>Derived from a </a:t>
              </a:r>
              <a:r>
                <a:rPr lang="en-GB" sz="1400" b="1" dirty="0"/>
                <a:t>linear compression</a:t>
              </a:r>
              <a:r>
                <a:rPr lang="en-GB" sz="1400" dirty="0"/>
                <a:t>, </a:t>
              </a:r>
              <a:br>
                <a:rPr lang="en-GB" sz="1400" dirty="0"/>
              </a:br>
              <a:r>
                <a:rPr lang="en-GB" sz="1400" dirty="0"/>
                <a:t>the timing jitter after BC dependents 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E0032E5-4F71-4560-9402-583A6FE850EB}"/>
                    </a:ext>
                  </a:extLst>
                </p:cNvPr>
                <p:cNvSpPr/>
                <p:nvPr/>
              </p:nvSpPr>
              <p:spPr>
                <a:xfrm rot="20901129">
                  <a:off x="5331971" y="4704398"/>
                  <a:ext cx="1374479" cy="3407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/>
                    <a:t>Initial jitter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E0032E5-4F71-4560-9402-583A6FE8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01129">
                  <a:off x="5331971" y="4704398"/>
                  <a:ext cx="1374479" cy="340799"/>
                </a:xfrm>
                <a:prstGeom prst="rect">
                  <a:avLst/>
                </a:prstGeom>
                <a:blipFill>
                  <a:blip r:embed="rId7"/>
                  <a:stretch>
                    <a:fillRect l="-1288" b="-39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D63D0D2-C1F9-4CCF-9C61-200DB3CA1F7F}"/>
                    </a:ext>
                  </a:extLst>
                </p:cNvPr>
                <p:cNvSpPr/>
                <p:nvPr/>
              </p:nvSpPr>
              <p:spPr>
                <a:xfrm rot="20907811">
                  <a:off x="3297371" y="4777694"/>
                  <a:ext cx="1647823" cy="3269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/>
                    <a:t>RF phase jitter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D63D0D2-C1F9-4CCF-9C61-200DB3CA1F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07811">
                  <a:off x="3297371" y="4777694"/>
                  <a:ext cx="1647823" cy="326949"/>
                </a:xfrm>
                <a:prstGeom prst="rect">
                  <a:avLst/>
                </a:prstGeom>
                <a:blipFill>
                  <a:blip r:embed="rId8"/>
                  <a:stretch>
                    <a:fillRect l="-1087" b="-56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DCAF535-7869-46D4-9808-CBFEE3C87604}"/>
                    </a:ext>
                  </a:extLst>
                </p:cNvPr>
                <p:cNvSpPr/>
                <p:nvPr/>
              </p:nvSpPr>
              <p:spPr>
                <a:xfrm rot="20991719">
                  <a:off x="1184546" y="4621762"/>
                  <a:ext cx="1700017" cy="5946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400" dirty="0"/>
                    <a:t>Relative </a:t>
                  </a:r>
                  <a:br>
                    <a:rPr lang="en-GB" sz="1400" dirty="0"/>
                  </a:br>
                  <a:r>
                    <a:rPr lang="en-GB" sz="1400" dirty="0"/>
                    <a:t>amplitude noise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DCAF535-7869-46D4-9808-CBFEE3C876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91719">
                  <a:off x="1184546" y="4621762"/>
                  <a:ext cx="1700017" cy="594650"/>
                </a:xfrm>
                <a:prstGeom prst="rect">
                  <a:avLst/>
                </a:prstGeom>
                <a:blipFill>
                  <a:blip r:embed="rId9"/>
                  <a:stretch>
                    <a:fillRect l="-6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B92F641-A7D8-40E8-AB76-3CD1E67FE88D}"/>
                </a:ext>
              </a:extLst>
            </p:cNvPr>
            <p:cNvSpPr txBox="1"/>
            <p:nvPr/>
          </p:nvSpPr>
          <p:spPr>
            <a:xfrm>
              <a:off x="407865" y="5453062"/>
              <a:ext cx="6408215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err="1"/>
                <a:t>Typically</a:t>
              </a:r>
              <a:r>
                <a:rPr lang="de-DE" sz="1600" dirty="0"/>
                <a:t>   </a:t>
              </a:r>
              <a:r>
                <a:rPr lang="de-DE" sz="1600" b="1" dirty="0"/>
                <a:t>&lt;0.01% </a:t>
              </a:r>
              <a:r>
                <a:rPr lang="de-DE" sz="1600" dirty="0" err="1"/>
                <a:t>rel.Amp</a:t>
              </a:r>
              <a:r>
                <a:rPr lang="de-DE" sz="1600" dirty="0"/>
                <a:t>. &amp; </a:t>
              </a:r>
              <a:r>
                <a:rPr lang="de-DE" sz="1600" b="1" dirty="0"/>
                <a:t>&lt;0.01deg</a:t>
              </a:r>
              <a:r>
                <a:rPr lang="de-DE" sz="1600" dirty="0"/>
                <a:t> Phase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058FC4B-3CB5-4979-944C-32CFA7B3F1A3}"/>
                </a:ext>
              </a:extLst>
            </p:cNvPr>
            <p:cNvSpPr txBox="1"/>
            <p:nvPr/>
          </p:nvSpPr>
          <p:spPr>
            <a:xfrm>
              <a:off x="5421238" y="3320889"/>
              <a:ext cx="1394842" cy="22773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1"/>
                  </a:solidFill>
                </a:rPr>
                <a:t>Goal = 10 fs 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37348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DESY-Font2">
      <a:majorFont>
        <a:latin typeface="DesySans Office Cn Medium"/>
        <a:ea typeface=""/>
        <a:cs typeface=""/>
      </a:majorFont>
      <a:minorFont>
        <a:latin typeface="Desy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DESY_ARD-MT_2022_16x9_en_Czwalinna</Template>
  <TotalTime>0</TotalTime>
  <Words>1338</Words>
  <Application>Microsoft Office PowerPoint</Application>
  <PresentationFormat>Widescreen</PresentationFormat>
  <Paragraphs>269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 Math</vt:lpstr>
      <vt:lpstr>DesySans Office</vt:lpstr>
      <vt:lpstr>DesySans Office Cn Medium</vt:lpstr>
      <vt:lpstr>Helvetica Neue Light</vt:lpstr>
      <vt:lpstr>Symbol</vt:lpstr>
      <vt:lpstr>Wingdings</vt:lpstr>
      <vt:lpstr>DESY</vt:lpstr>
      <vt:lpstr>Beam-based Stability Evaluation in the LINAC of European XFEL.</vt:lpstr>
      <vt:lpstr>Agenda</vt:lpstr>
      <vt:lpstr>Introduction</vt:lpstr>
      <vt:lpstr>European XFEL</vt:lpstr>
      <vt:lpstr>Sections with Longitudinal Dispersion</vt:lpstr>
      <vt:lpstr>Burst-Mode Operation with 600us RF Pulses</vt:lpstr>
      <vt:lpstr>Typical Performance  Energy  Arrival-time Stability</vt:lpstr>
      <vt:lpstr>PowerPoint Presentation</vt:lpstr>
      <vt:lpstr>Requirements on RF Stability</vt:lpstr>
      <vt:lpstr>Enhanced Stability  Using Beam-based Feedbacks</vt:lpstr>
      <vt:lpstr>Beam-based Feedback Loop as Integral Part of the LLRF Controller</vt:lpstr>
      <vt:lpstr>Intra-Train Stabilization</vt:lpstr>
      <vt:lpstr>Beam-based Monitoring &amp; Failure Detection</vt:lpstr>
      <vt:lpstr>Example 1, Dynamic Cavity Tuning</vt:lpstr>
      <vt:lpstr>Example 2, Observe Unusual Behavior of Beam</vt:lpstr>
      <vt:lpstr>Example 2, Observe Unusual Behavior</vt:lpstr>
      <vt:lpstr>Example 3, Short-circuited Cavity Probe</vt:lpstr>
      <vt:lpstr>Summary &amp; Outlook </vt:lpstr>
      <vt:lpstr>Conclusion &amp;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Czwalinna, Marie Kristin</dc:creator>
  <cp:lastModifiedBy>Czwalinna, Marie Kristin</cp:lastModifiedBy>
  <cp:revision>390</cp:revision>
  <dcterms:created xsi:type="dcterms:W3CDTF">2022-09-26T07:09:04Z</dcterms:created>
  <dcterms:modified xsi:type="dcterms:W3CDTF">2024-10-29T08:56:42Z</dcterms:modified>
</cp:coreProperties>
</file>