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00" d="100"/>
          <a:sy n="100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50C056-EF35-8E70-39B2-B08B7736C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F3844FC-17BF-5975-F3E2-1AB9976EC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3551AA-784B-EB93-20A3-AAB6C869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F5226B-6C65-34A3-0297-3A603976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7C9947-EDA9-77DA-A674-BC043B68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87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0BD6F8-5AF4-F65C-A096-44CF59D8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E1722C-B35E-133C-0B0B-33F1019F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310243-4993-4F83-7A7A-27917AB1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C5FDD5-88ED-EE49-1FAE-095B6334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953A9A-F6CD-1AC1-D78A-4681DB5C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03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9E540EF-4E8E-EB86-D609-876B37CF6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955B45-F586-152A-59CF-7488FBDBD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D9C287-F512-D9BF-455F-97027D74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134B48-68A9-0286-032E-C76A2CC8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8F52F4-4599-D0BE-843E-145B2AA5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68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B6CC94-BBD2-B22E-3A37-203FAEA5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E9875-A285-4DD1-8B5B-331ED868D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2157B0-603B-7D35-1490-482A6CF5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34FC19-7DA8-25D2-C36D-A7FA6DB93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F79276-F8C1-2919-C892-7606BB26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49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467334-BB48-6F2D-9255-16D281A0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97C8B2-5F3D-32BD-6A33-B76AAAEF3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B8BC3-0986-7436-DF17-53091D6B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F816A8-4CD4-375E-0DA2-C1DDC2C4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D9F8C6-17AF-5988-9554-E0B99CE4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08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9CC05-9B81-0D86-70E0-1B600241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773BE8-8340-F745-FBE8-6E0236B8C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C273C1-17DC-B4B2-A006-21A16E783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4709A-8188-7552-251B-B9F62AF9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34330F-1E50-850E-2719-F7244B4B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D93E8B-4A72-AAFE-FFA1-E24D1CB1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5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418A2-6A7F-AA91-F27D-9A862678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4D9189-D57D-E0E6-E276-ABA63E25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AEAC7F-F033-A877-E7F7-AE4E4029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07CE0D6-4C4E-1E4C-7DD2-F414E1F13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5E60D95-895F-B03C-1772-19D17CA2D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CD8993-7B55-41DC-04ED-A7865AD4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3442F99-EEB6-DC5E-B350-863EF4E6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16BBF3F-BA62-8491-716A-DBE6315A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15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C12C24-396F-008D-E754-C8D16BF8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F7CA2EE-C147-E0F8-2258-1DB8E5BE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26B5C6-0C0A-0213-27CA-A939F50D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C89EAB-2B4D-0847-6443-502F1083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06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3D91743-03CD-B1DD-BF3E-9B545537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01EF14-41AE-A003-6CD6-0A8ABB87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4B1048-4B5C-3808-B56A-02B00309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69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50FD2-FCAA-4871-DF85-98DA58E7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622E10-F4E6-D00F-9001-CCF4AB5B2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40035A-1135-D372-59B6-021B0B398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25F64E-6817-2F3C-056E-5A53627E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8F12A4-94EB-4C9F-34F0-00F2C550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FA4184-F030-4146-D416-32B163D2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62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906E9-211F-4986-A983-9EC6492B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5A7432-2E70-8EC5-3B24-19D5DAE9E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40A794-7354-3C22-395A-77CA0357F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AC0381-56C9-CE5D-A94D-C681837E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9E995E-B1E8-0218-6582-32B79233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14E48B-ADC6-1A16-E66A-1FDF16BC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77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4096C6A-D7FA-CBAE-EE7C-C5101533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CAF010-8FC9-678D-36EC-1C434C36D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9CE928-95A1-AE4E-5183-E22D6C5F5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AE25E2-3F06-1F49-8BFD-54416564CAC3}" type="datetimeFigureOut">
              <a:rPr lang="it-IT" smtClean="0"/>
              <a:t>13/06/24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781B70-D0F3-0394-2E92-55C02A114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FFF945-EC1E-8979-B00A-F969FABD0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F2FDD-D46F-EC42-A661-B6DE6783B4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4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58BCC9-3C8E-52D3-47C3-4F244D0BB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120" y="-471223"/>
            <a:ext cx="6854615" cy="2635993"/>
          </a:xfrm>
        </p:spPr>
        <p:txBody>
          <a:bodyPr anchor="b">
            <a:normAutofit/>
          </a:bodyPr>
          <a:lstStyle/>
          <a:p>
            <a:pPr algn="l"/>
            <a:r>
              <a:rPr lang="it-IT" sz="54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Progetto ADMIRAL</a:t>
            </a:r>
            <a:endParaRPr lang="it-IT" sz="54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FECB60-0C1E-AE4F-6A5D-C4E9F611F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120" y="2873616"/>
            <a:ext cx="7093980" cy="1395022"/>
          </a:xfrm>
        </p:spPr>
        <p:txBody>
          <a:bodyPr anchor="t">
            <a:normAutofit/>
          </a:bodyPr>
          <a:lstStyle/>
          <a:p>
            <a:pPr algn="l"/>
            <a:r>
              <a:rPr lang="it-IT" sz="2800" b="1" dirty="0">
                <a:solidFill>
                  <a:schemeClr val="tx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E</a:t>
            </a:r>
            <a:r>
              <a:rPr lang="it-IT" sz="28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sperimento con Ag111 del 19 Aprile 2024</a:t>
            </a:r>
            <a:endParaRPr lang="it-IT" sz="2800" dirty="0">
              <a:solidFill>
                <a:schemeClr val="tx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nero, design&#10;&#10;Descrizione generata automaticamente">
            <a:extLst>
              <a:ext uri="{FF2B5EF4-FFF2-40B4-BE49-F238E27FC236}">
                <a16:creationId xmlns:a16="http://schemas.microsoft.com/office/drawing/2014/main" id="{94990332-2F10-8059-3C12-F91E2A7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279" y="4198940"/>
            <a:ext cx="1894450" cy="24365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23984A9E-4BFB-4DD1-A923-4D239F52AD5F}"/>
              </a:ext>
            </a:extLst>
          </p:cNvPr>
          <p:cNvSpPr txBox="1">
            <a:spLocks/>
          </p:cNvSpPr>
          <p:nvPr/>
        </p:nvSpPr>
        <p:spPr>
          <a:xfrm>
            <a:off x="4048569" y="4672055"/>
            <a:ext cx="8153399" cy="1806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it-IT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600" b="1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Unità Integrata di Chirurgia Sperimentale, Microchirurgia Avanzata e Medicina Rigenerativa </a:t>
            </a:r>
            <a:endParaRPr lang="it-IT" sz="2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0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3F1DE3-3242-C2DE-7AE5-5832E6920146}"/>
              </a:ext>
            </a:extLst>
          </p:cNvPr>
          <p:cNvSpPr txBox="1"/>
          <p:nvPr/>
        </p:nvSpPr>
        <p:spPr>
          <a:xfrm>
            <a:off x="611610" y="139258"/>
            <a:ext cx="456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Set-up sperimentale </a:t>
            </a:r>
            <a:endParaRPr lang="it-IT" sz="3600" dirty="0">
              <a:solidFill>
                <a:schemeClr val="tx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rosa, cerchio, cuore&#10;&#10;Descrizione generata automaticamente">
            <a:extLst>
              <a:ext uri="{FF2B5EF4-FFF2-40B4-BE49-F238E27FC236}">
                <a16:creationId xmlns:a16="http://schemas.microsoft.com/office/drawing/2014/main" id="{5110262F-7EB0-9F52-91EB-3D62DD63E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64" y="1126820"/>
            <a:ext cx="1854200" cy="1879600"/>
          </a:xfrm>
          <a:prstGeom prst="rect">
            <a:avLst/>
          </a:prstGeom>
        </p:spPr>
      </p:pic>
      <p:pic>
        <p:nvPicPr>
          <p:cNvPr id="11" name="Immagine 10" descr="Immagine che contiene Soluzione, Solvente, testo, bottiglia&#10;&#10;Descrizione generata automaticamente">
            <a:extLst>
              <a:ext uri="{FF2B5EF4-FFF2-40B4-BE49-F238E27FC236}">
                <a16:creationId xmlns:a16="http://schemas.microsoft.com/office/drawing/2014/main" id="{E16CDA85-1851-4483-61EC-D1EF557A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175" y="1126820"/>
            <a:ext cx="1943100" cy="18796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5F17C72-1F9B-B128-20E1-8EC4C4133238}"/>
              </a:ext>
            </a:extLst>
          </p:cNvPr>
          <p:cNvSpPr txBox="1"/>
          <p:nvPr/>
        </p:nvSpPr>
        <p:spPr>
          <a:xfrm>
            <a:off x="486903" y="3006420"/>
            <a:ext cx="2408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Linea cellulare di osteosarcoma di ratto</a:t>
            </a:r>
          </a:p>
          <a:p>
            <a:pPr algn="ctr"/>
            <a:r>
              <a:rPr lang="it-IT" b="1" dirty="0"/>
              <a:t>UMR-106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3D60668-D667-ACEE-1718-F32BC7ECB876}"/>
              </a:ext>
            </a:extLst>
          </p:cNvPr>
          <p:cNvSpPr txBox="1"/>
          <p:nvPr/>
        </p:nvSpPr>
        <p:spPr>
          <a:xfrm>
            <a:off x="4834539" y="3006420"/>
            <a:ext cx="240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Cresce in adesione in fiasche T75</a:t>
            </a:r>
            <a:endParaRPr lang="it-IT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A01B278-A4A4-B77F-ADD7-E3590AD9DAB4}"/>
              </a:ext>
            </a:extLst>
          </p:cNvPr>
          <p:cNvSpPr txBox="1"/>
          <p:nvPr/>
        </p:nvSpPr>
        <p:spPr>
          <a:xfrm>
            <a:off x="8412011" y="3006420"/>
            <a:ext cx="348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</a:t>
            </a:r>
            <a:r>
              <a:rPr lang="it-IT" sz="1800" dirty="0">
                <a:effectLst/>
              </a:rPr>
              <a:t>erreno di coltura DMEM arricchito con 10% siero fetale bovino e 1% gentamicina</a:t>
            </a:r>
            <a:endParaRPr lang="it-IT" b="1" dirty="0"/>
          </a:p>
        </p:txBody>
      </p:sp>
      <p:pic>
        <p:nvPicPr>
          <p:cNvPr id="16" name="Immagine 15" descr="Immagine che contiene plastica, design&#10;&#10;Descrizione generata automaticamente">
            <a:extLst>
              <a:ext uri="{FF2B5EF4-FFF2-40B4-BE49-F238E27FC236}">
                <a16:creationId xmlns:a16="http://schemas.microsoft.com/office/drawing/2014/main" id="{ABCD06A3-8531-5A39-3B0E-CFB4CB4C0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554" y="1215578"/>
            <a:ext cx="2705100" cy="18796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D4A9433-F5EB-D91E-D2B5-6FF319D4A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401" y="3976469"/>
            <a:ext cx="3258486" cy="2435067"/>
          </a:xfrm>
          <a:prstGeom prst="rect">
            <a:avLst/>
          </a:prstGeom>
        </p:spPr>
      </p:pic>
      <p:sp>
        <p:nvSpPr>
          <p:cNvPr id="19" name="Freccia curva 18">
            <a:extLst>
              <a:ext uri="{FF2B5EF4-FFF2-40B4-BE49-F238E27FC236}">
                <a16:creationId xmlns:a16="http://schemas.microsoft.com/office/drawing/2014/main" id="{AD0E4AA9-2E17-78C4-00D7-1F991413035C}"/>
              </a:ext>
            </a:extLst>
          </p:cNvPr>
          <p:cNvSpPr/>
          <p:nvPr/>
        </p:nvSpPr>
        <p:spPr>
          <a:xfrm flipV="1">
            <a:off x="1691364" y="3935001"/>
            <a:ext cx="506326" cy="1032346"/>
          </a:xfrm>
          <a:prstGeom prst="bentArrow">
            <a:avLst>
              <a:gd name="adj1" fmla="val 10667"/>
              <a:gd name="adj2" fmla="val 25000"/>
              <a:gd name="adj3" fmla="val 30733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4C0B807-D303-F49B-2C59-26459EA88E62}"/>
              </a:ext>
            </a:extLst>
          </p:cNvPr>
          <p:cNvSpPr txBox="1"/>
          <p:nvPr/>
        </p:nvSpPr>
        <p:spPr>
          <a:xfrm>
            <a:off x="5540887" y="4967347"/>
            <a:ext cx="422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Immagine acquisita mediante microscopio ottico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5347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F8D06E5-7D49-B4D0-CA72-377B531AC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0" y="785589"/>
            <a:ext cx="1320800" cy="11176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641996-DB84-87FB-9F8F-D2607A8B6800}"/>
              </a:ext>
            </a:extLst>
          </p:cNvPr>
          <p:cNvSpPr txBox="1"/>
          <p:nvPr/>
        </p:nvSpPr>
        <p:spPr>
          <a:xfrm>
            <a:off x="76201" y="1078131"/>
            <a:ext cx="1071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</a:rPr>
              <a:t>48 ore prima dell’esposizione ad Ag111, sono state allestite </a:t>
            </a:r>
            <a:r>
              <a:rPr lang="it-IT" sz="1800" b="1" dirty="0">
                <a:effectLst/>
              </a:rPr>
              <a:t>3 capsule Petri </a:t>
            </a:r>
            <a:r>
              <a:rPr lang="it-IT" sz="1800" dirty="0">
                <a:effectLst/>
              </a:rPr>
              <a:t>seminate con 10.000 cellule per ogni condizione da testare;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</a:rPr>
              <a:t>Ciascuna delle Petri è stata così trattata: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/>
              <a:t>Sostituzione del terreno di coltura con terreno fresco;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/>
              <a:t>Aggiunta di 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Ag111 al terreno di coltura per esporre le cellule alla prestabilita attività di Ag111;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it-IT" kern="100" dirty="0">
                <a:cs typeface="Times New Roman" panose="02020603050405020304" pitchFamily="18" charset="0"/>
              </a:rPr>
              <a:t>Incubare fino al time-point prestabilito.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effectLst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13E937-2D21-0BC7-FA77-0108D8096176}"/>
              </a:ext>
            </a:extLst>
          </p:cNvPr>
          <p:cNvSpPr txBox="1"/>
          <p:nvPr/>
        </p:nvSpPr>
        <p:spPr>
          <a:xfrm>
            <a:off x="611610" y="139258"/>
            <a:ext cx="456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Set-up sperimentale </a:t>
            </a:r>
            <a:endParaRPr lang="it-IT" sz="3600" dirty="0">
              <a:solidFill>
                <a:schemeClr val="tx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Immagine 9" descr="Immagine che contiene Soluzione, Solvente, testo, bottiglia&#10;&#10;Descrizione generata automaticamente">
            <a:extLst>
              <a:ext uri="{FF2B5EF4-FFF2-40B4-BE49-F238E27FC236}">
                <a16:creationId xmlns:a16="http://schemas.microsoft.com/office/drawing/2014/main" id="{7B321063-5AAE-C4B5-1D23-5764C44B3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298484"/>
            <a:ext cx="1943100" cy="1879600"/>
          </a:xfrm>
          <a:prstGeom prst="rect">
            <a:avLst/>
          </a:prstGeom>
        </p:spPr>
      </p:pic>
      <p:pic>
        <p:nvPicPr>
          <p:cNvPr id="19" name="Immagine 18" descr="Immagine che contiene Attrezzature mediche, strumento, Attrezzatura da laboratorio, medico&#10;&#10;Descrizione generata automaticamente">
            <a:extLst>
              <a:ext uri="{FF2B5EF4-FFF2-40B4-BE49-F238E27FC236}">
                <a16:creationId xmlns:a16="http://schemas.microsoft.com/office/drawing/2014/main" id="{5E459472-7046-1156-28A5-8EE3CF7D4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944" y="3997949"/>
            <a:ext cx="2260600" cy="1993900"/>
          </a:xfrm>
          <a:prstGeom prst="rect">
            <a:avLst/>
          </a:prstGeom>
        </p:spPr>
      </p:pic>
      <p:pic>
        <p:nvPicPr>
          <p:cNvPr id="21" name="Immagine 20" descr="Immagine che contiene Rettangolo, design, frigorifero&#10;&#10;Descrizione generata automaticamente">
            <a:extLst>
              <a:ext uri="{FF2B5EF4-FFF2-40B4-BE49-F238E27FC236}">
                <a16:creationId xmlns:a16="http://schemas.microsoft.com/office/drawing/2014/main" id="{4085086F-2388-D7C3-23F0-CA1626750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042" y="4167558"/>
            <a:ext cx="2260601" cy="1874645"/>
          </a:xfrm>
          <a:prstGeom prst="rect">
            <a:avLst/>
          </a:prstGeom>
        </p:spPr>
      </p:pic>
      <p:pic>
        <p:nvPicPr>
          <p:cNvPr id="24" name="Elemento grafico 23" descr="Freccia linea: curva oraria con riempimento a tinta unita">
            <a:extLst>
              <a:ext uri="{FF2B5EF4-FFF2-40B4-BE49-F238E27FC236}">
                <a16:creationId xmlns:a16="http://schemas.microsoft.com/office/drawing/2014/main" id="{9DD0E720-E5DC-1B9A-CB5C-EDCF1808A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538148">
            <a:off x="3890557" y="4413175"/>
            <a:ext cx="914400" cy="914400"/>
          </a:xfrm>
          <a:prstGeom prst="rect">
            <a:avLst/>
          </a:prstGeom>
        </p:spPr>
      </p:pic>
      <p:pic>
        <p:nvPicPr>
          <p:cNvPr id="25" name="Elemento grafico 24" descr="Freccia linea: curva oraria con riempimento a tinta unita">
            <a:extLst>
              <a:ext uri="{FF2B5EF4-FFF2-40B4-BE49-F238E27FC236}">
                <a16:creationId xmlns:a16="http://schemas.microsoft.com/office/drawing/2014/main" id="{72BA137E-1126-A57B-5899-E5D80FE3F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538148">
            <a:off x="8102594" y="4479245"/>
            <a:ext cx="914400" cy="914400"/>
          </a:xfrm>
          <a:prstGeom prst="rect">
            <a:avLst/>
          </a:prstGeom>
        </p:spPr>
      </p:pic>
      <p:pic>
        <p:nvPicPr>
          <p:cNvPr id="27" name="Immagine 26" descr="Immagine che contiene Attrezzature mediche&#10;&#10;Descrizione generata automaticamente">
            <a:extLst>
              <a:ext uri="{FF2B5EF4-FFF2-40B4-BE49-F238E27FC236}">
                <a16:creationId xmlns:a16="http://schemas.microsoft.com/office/drawing/2014/main" id="{A18D6AD4-3A56-15D5-4881-F7A1F2A62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0509" y="4112248"/>
            <a:ext cx="1712937" cy="18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5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B4E1AFA3-4B48-8D47-203A-6237E9314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857961"/>
              </p:ext>
            </p:extLst>
          </p:nvPr>
        </p:nvGraphicFramePr>
        <p:xfrm>
          <a:off x="643466" y="1152012"/>
          <a:ext cx="10905068" cy="5363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730">
                  <a:extLst>
                    <a:ext uri="{9D8B030D-6E8A-4147-A177-3AD203B41FA5}">
                      <a16:colId xmlns:a16="http://schemas.microsoft.com/office/drawing/2014/main" val="3266584513"/>
                    </a:ext>
                  </a:extLst>
                </a:gridCol>
                <a:gridCol w="3185694">
                  <a:extLst>
                    <a:ext uri="{9D8B030D-6E8A-4147-A177-3AD203B41FA5}">
                      <a16:colId xmlns:a16="http://schemas.microsoft.com/office/drawing/2014/main" val="1994773961"/>
                    </a:ext>
                  </a:extLst>
                </a:gridCol>
                <a:gridCol w="2833577">
                  <a:extLst>
                    <a:ext uri="{9D8B030D-6E8A-4147-A177-3AD203B41FA5}">
                      <a16:colId xmlns:a16="http://schemas.microsoft.com/office/drawing/2014/main" val="2967408706"/>
                    </a:ext>
                  </a:extLst>
                </a:gridCol>
                <a:gridCol w="3151067">
                  <a:extLst>
                    <a:ext uri="{9D8B030D-6E8A-4147-A177-3AD203B41FA5}">
                      <a16:colId xmlns:a16="http://schemas.microsoft.com/office/drawing/2014/main" val="1023280553"/>
                    </a:ext>
                  </a:extLst>
                </a:gridCol>
              </a:tblGrid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 err="1">
                          <a:effectLst/>
                        </a:rPr>
                        <a:t>KBq</a:t>
                      </a:r>
                      <a:endParaRPr lang="it-IT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>
                          <a:effectLst/>
                        </a:rPr>
                        <a:t>Time Point</a:t>
                      </a:r>
                      <a:endParaRPr lang="it-IT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>
                          <a:effectLst/>
                        </a:rPr>
                        <a:t>Ag111 </a:t>
                      </a:r>
                      <a:r>
                        <a:rPr lang="it-IT" sz="2400" kern="100" dirty="0">
                          <a:effectLst/>
                          <a:sym typeface="Symbol" pitchFamily="2" charset="2"/>
                        </a:rPr>
                        <a:t></a:t>
                      </a:r>
                      <a:r>
                        <a:rPr lang="it-IT" sz="2400" kern="100" dirty="0">
                          <a:effectLst/>
                        </a:rPr>
                        <a:t>L</a:t>
                      </a:r>
                      <a:endParaRPr lang="it-IT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>
                          <a:effectLst/>
                        </a:rPr>
                        <a:t>Terreno </a:t>
                      </a:r>
                      <a:r>
                        <a:rPr lang="it-IT" sz="2400" kern="100" dirty="0">
                          <a:effectLst/>
                          <a:sym typeface="Symbol" pitchFamily="2" charset="2"/>
                        </a:rPr>
                        <a:t></a:t>
                      </a:r>
                      <a:r>
                        <a:rPr lang="it-IT" sz="2400" kern="100" dirty="0">
                          <a:effectLst/>
                        </a:rPr>
                        <a:t>L</a:t>
                      </a:r>
                      <a:endParaRPr lang="it-IT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2129923314"/>
                  </a:ext>
                </a:extLst>
              </a:tr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60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4 gg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13,85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986,15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3093364075"/>
                  </a:ext>
                </a:extLst>
              </a:tr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120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4 gg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27,70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972,30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3000151641"/>
                  </a:ext>
                </a:extLst>
              </a:tr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180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4 gg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41,55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958,45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437882770"/>
                  </a:ext>
                </a:extLst>
              </a:tr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240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4 gg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55,40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>
                          <a:effectLst/>
                        </a:rPr>
                        <a:t>944,60</a:t>
                      </a:r>
                      <a:endParaRPr lang="it-IT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3905473276"/>
                  </a:ext>
                </a:extLst>
              </a:tr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360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4 gg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83,10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916,90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838077056"/>
                  </a:ext>
                </a:extLst>
              </a:tr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 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 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 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 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2482826860"/>
                  </a:ext>
                </a:extLst>
              </a:tr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30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10 gg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6,93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993,07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1621491189"/>
                  </a:ext>
                </a:extLst>
              </a:tr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>
                          <a:effectLst/>
                        </a:rPr>
                        <a:t>60</a:t>
                      </a:r>
                      <a:endParaRPr lang="it-IT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10 gg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13,85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986,15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2137317629"/>
                  </a:ext>
                </a:extLst>
              </a:tr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90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10 gg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20,79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979,21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1367624350"/>
                  </a:ext>
                </a:extLst>
              </a:tr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120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10 gg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27,70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972,30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398371756"/>
                  </a:ext>
                </a:extLst>
              </a:tr>
              <a:tr h="446924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180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10 gg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>
                          <a:effectLst/>
                        </a:rPr>
                        <a:t>41,55</a:t>
                      </a:r>
                      <a:endParaRPr lang="it-IT" sz="2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>
                          <a:effectLst/>
                        </a:rPr>
                        <a:t>958,45</a:t>
                      </a:r>
                      <a:endParaRPr lang="it-IT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86" marR="150086" marT="0" marB="0" anchor="ctr"/>
                </a:tc>
                <a:extLst>
                  <a:ext uri="{0D108BD9-81ED-4DB2-BD59-A6C34878D82A}">
                    <a16:rowId xmlns:a16="http://schemas.microsoft.com/office/drawing/2014/main" val="470024392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8BC68B9-A9BD-9332-24FE-709059A2B556}"/>
              </a:ext>
            </a:extLst>
          </p:cNvPr>
          <p:cNvSpPr txBox="1"/>
          <p:nvPr/>
        </p:nvSpPr>
        <p:spPr>
          <a:xfrm>
            <a:off x="611610" y="139258"/>
            <a:ext cx="326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Attività testate</a:t>
            </a:r>
            <a:endParaRPr lang="it-IT" sz="3600" dirty="0">
              <a:solidFill>
                <a:schemeClr val="tx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2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E97B21-895E-03EC-90EC-3033EF20DB30}"/>
              </a:ext>
            </a:extLst>
          </p:cNvPr>
          <p:cNvSpPr txBox="1"/>
          <p:nvPr/>
        </p:nvSpPr>
        <p:spPr>
          <a:xfrm>
            <a:off x="611610" y="139258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Read out</a:t>
            </a:r>
            <a:endParaRPr lang="it-IT" sz="3600" dirty="0">
              <a:solidFill>
                <a:schemeClr val="tx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E1C755-7918-A03A-F727-3CF12D594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22" y="5043270"/>
            <a:ext cx="1320800" cy="1117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6D81512-E988-1FFF-35F0-A00A169E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22" y="4078070"/>
            <a:ext cx="1320800" cy="1117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80267D3-24ED-F3D8-AECE-A8868E45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22" y="2253342"/>
            <a:ext cx="1320800" cy="11176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B64418-191F-B5BD-6B6D-C06CD1810B77}"/>
              </a:ext>
            </a:extLst>
          </p:cNvPr>
          <p:cNvSpPr txBox="1"/>
          <p:nvPr/>
        </p:nvSpPr>
        <p:spPr>
          <a:xfrm>
            <a:off x="254000" y="1193800"/>
            <a:ext cx="1159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 termine dei prestabiliti tempi di osservazione di </a:t>
            </a:r>
            <a:r>
              <a:rPr lang="it-IT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4 e 10 giorni 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dopo aver eliminato il terreno arricchito le cellule contenute nelle 3 Petri sono state così trattate: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CAB29D-47C3-F88B-2FC4-E6CFA87D8DBE}"/>
              </a:ext>
            </a:extLst>
          </p:cNvPr>
          <p:cNvSpPr txBox="1"/>
          <p:nvPr/>
        </p:nvSpPr>
        <p:spPr>
          <a:xfrm>
            <a:off x="2423672" y="2438176"/>
            <a:ext cx="942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 Petri 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_ fissazione con etanolo 70% e colorazione con Blu di Toluidina allo scopo di poter osservare macroscopicamente e microscopicamente la crescita e la morfologia cellulare;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B864C4-C458-88B9-EEA7-4B92FF0F20F5}"/>
              </a:ext>
            </a:extLst>
          </p:cNvPr>
          <p:cNvSpPr txBox="1"/>
          <p:nvPr/>
        </p:nvSpPr>
        <p:spPr>
          <a:xfrm>
            <a:off x="2475701" y="4673600"/>
            <a:ext cx="872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 Petri 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_ </a:t>
            </a:r>
            <a:r>
              <a:rPr lang="it-IT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tripsinizzazione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per la </a:t>
            </a:r>
            <a:r>
              <a:rPr lang="it-IT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risospensione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delle cellule; mix delle due aliquote e conteggio in camera di </a:t>
            </a:r>
            <a:r>
              <a:rPr lang="it-IT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Burker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delle cellule presenti nelle varie condizioni esaminate.</a:t>
            </a:r>
          </a:p>
        </p:txBody>
      </p:sp>
    </p:spTree>
    <p:extLst>
      <p:ext uri="{BB962C8B-B14F-4D97-AF65-F5344CB8AC3E}">
        <p14:creationId xmlns:p14="http://schemas.microsoft.com/office/powerpoint/2010/main" val="234479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2BE489-EE6C-9313-4FA0-4270B9687AD2}"/>
              </a:ext>
            </a:extLst>
          </p:cNvPr>
          <p:cNvSpPr txBox="1"/>
          <p:nvPr/>
        </p:nvSpPr>
        <p:spPr>
          <a:xfrm>
            <a:off x="611610" y="139258"/>
            <a:ext cx="4007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Risultati: </a:t>
            </a:r>
          </a:p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Time Point 4 giorni</a:t>
            </a:r>
            <a:endParaRPr lang="it-IT" sz="3600" dirty="0">
              <a:solidFill>
                <a:schemeClr val="tx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calligrafia, testo, Arte bambini, cerchio&#10;&#10;Descrizione generata automaticamente">
            <a:extLst>
              <a:ext uri="{FF2B5EF4-FFF2-40B4-BE49-F238E27FC236}">
                <a16:creationId xmlns:a16="http://schemas.microsoft.com/office/drawing/2014/main" id="{6391F11F-3303-71B9-F327-8405151DD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35" y="1421947"/>
            <a:ext cx="6120130" cy="2584450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9B7A7E8-0C5E-9519-8474-0F57C8130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009996"/>
              </p:ext>
            </p:extLst>
          </p:nvPr>
        </p:nvGraphicFramePr>
        <p:xfrm>
          <a:off x="546602" y="4326676"/>
          <a:ext cx="11098795" cy="2392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10">
                  <a:extLst>
                    <a:ext uri="{9D8B030D-6E8A-4147-A177-3AD203B41FA5}">
                      <a16:colId xmlns:a16="http://schemas.microsoft.com/office/drawing/2014/main" val="1630041321"/>
                    </a:ext>
                  </a:extLst>
                </a:gridCol>
                <a:gridCol w="779136">
                  <a:extLst>
                    <a:ext uri="{9D8B030D-6E8A-4147-A177-3AD203B41FA5}">
                      <a16:colId xmlns:a16="http://schemas.microsoft.com/office/drawing/2014/main" val="1304953173"/>
                    </a:ext>
                  </a:extLst>
                </a:gridCol>
                <a:gridCol w="1471701">
                  <a:extLst>
                    <a:ext uri="{9D8B030D-6E8A-4147-A177-3AD203B41FA5}">
                      <a16:colId xmlns:a16="http://schemas.microsoft.com/office/drawing/2014/main" val="2332321179"/>
                    </a:ext>
                  </a:extLst>
                </a:gridCol>
                <a:gridCol w="1413986">
                  <a:extLst>
                    <a:ext uri="{9D8B030D-6E8A-4147-A177-3AD203B41FA5}">
                      <a16:colId xmlns:a16="http://schemas.microsoft.com/office/drawing/2014/main" val="1280509689"/>
                    </a:ext>
                  </a:extLst>
                </a:gridCol>
                <a:gridCol w="1413986">
                  <a:extLst>
                    <a:ext uri="{9D8B030D-6E8A-4147-A177-3AD203B41FA5}">
                      <a16:colId xmlns:a16="http://schemas.microsoft.com/office/drawing/2014/main" val="1160088247"/>
                    </a:ext>
                  </a:extLst>
                </a:gridCol>
                <a:gridCol w="1413986">
                  <a:extLst>
                    <a:ext uri="{9D8B030D-6E8A-4147-A177-3AD203B41FA5}">
                      <a16:colId xmlns:a16="http://schemas.microsoft.com/office/drawing/2014/main" val="390494481"/>
                    </a:ext>
                  </a:extLst>
                </a:gridCol>
                <a:gridCol w="2119870">
                  <a:extLst>
                    <a:ext uri="{9D8B030D-6E8A-4147-A177-3AD203B41FA5}">
                      <a16:colId xmlns:a16="http://schemas.microsoft.com/office/drawing/2014/main" val="2837692120"/>
                    </a:ext>
                  </a:extLst>
                </a:gridCol>
                <a:gridCol w="1103220">
                  <a:extLst>
                    <a:ext uri="{9D8B030D-6E8A-4147-A177-3AD203B41FA5}">
                      <a16:colId xmlns:a16="http://schemas.microsoft.com/office/drawing/2014/main" val="2202984323"/>
                    </a:ext>
                  </a:extLst>
                </a:gridCol>
              </a:tblGrid>
              <a:tr h="601644"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Campione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 err="1">
                          <a:effectLst/>
                        </a:rPr>
                        <a:t>KBq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Time Point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Conta 1</a:t>
                      </a:r>
                      <a:endParaRPr lang="it-IT" sz="1200" kern="100" dirty="0">
                        <a:effectLst/>
                      </a:endParaRPr>
                    </a:p>
                    <a:p>
                      <a:pPr algn="ctr"/>
                      <a:r>
                        <a:rPr lang="it-IT" sz="1100" kern="100" dirty="0">
                          <a:effectLst/>
                        </a:rPr>
                        <a:t>Cellule/ml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Conta 2</a:t>
                      </a:r>
                      <a:endParaRPr lang="it-IT" sz="1200" kern="100" dirty="0">
                        <a:effectLst/>
                      </a:endParaRPr>
                    </a:p>
                    <a:p>
                      <a:pPr algn="ctr"/>
                      <a:r>
                        <a:rPr lang="it-IT" sz="1100" kern="100" dirty="0">
                          <a:effectLst/>
                        </a:rPr>
                        <a:t>Cellule/ml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Media</a:t>
                      </a:r>
                      <a:endParaRPr lang="it-IT" sz="1200" kern="100" dirty="0">
                        <a:effectLst/>
                      </a:endParaRPr>
                    </a:p>
                    <a:p>
                      <a:pPr algn="ctr"/>
                      <a:r>
                        <a:rPr lang="it-IT" sz="1100" kern="100" dirty="0">
                          <a:effectLst/>
                        </a:rPr>
                        <a:t>Cellule/ml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Tot. Cellule/Petri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%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085490"/>
                  </a:ext>
                </a:extLst>
              </a:tr>
              <a:tr h="294683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CTR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-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>
                          <a:effectLst/>
                        </a:rPr>
                        <a:t>4 gg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425.000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400.000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412.500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1.031.250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100%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6176993"/>
                  </a:ext>
                </a:extLst>
              </a:tr>
              <a:tr h="300264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Ag111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60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>
                          <a:effectLst/>
                        </a:rPr>
                        <a:t>4 gg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200.000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225.000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212.500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531.250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51,5%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4501785"/>
                  </a:ext>
                </a:extLst>
              </a:tr>
              <a:tr h="300264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Ag111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120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>
                          <a:effectLst/>
                        </a:rPr>
                        <a:t>4 gg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225.000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 dirty="0">
                          <a:effectLst/>
                        </a:rPr>
                        <a:t>200.000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212.500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531.250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51,5%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0982765"/>
                  </a:ext>
                </a:extLst>
              </a:tr>
              <a:tr h="300264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Ag111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180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>
                          <a:effectLst/>
                        </a:rPr>
                        <a:t>4 gg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225.000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 dirty="0">
                          <a:effectLst/>
                        </a:rPr>
                        <a:t>175.000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200.000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500.000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48,5%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7844784"/>
                  </a:ext>
                </a:extLst>
              </a:tr>
              <a:tr h="294683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Ag111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240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>
                          <a:effectLst/>
                        </a:rPr>
                        <a:t>4 gg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175.000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175.000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175.000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437.500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42,4%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2120178"/>
                  </a:ext>
                </a:extLst>
              </a:tr>
              <a:tr h="300264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Ag111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360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>
                          <a:effectLst/>
                        </a:rPr>
                        <a:t>4 gg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75.000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50.000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62.500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156.250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 dirty="0">
                          <a:effectLst/>
                        </a:rPr>
                        <a:t>*15,2% 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3637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05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A67F75-AD11-5E2D-81D6-EFF748DB59C3}"/>
              </a:ext>
            </a:extLst>
          </p:cNvPr>
          <p:cNvSpPr txBox="1"/>
          <p:nvPr/>
        </p:nvSpPr>
        <p:spPr>
          <a:xfrm>
            <a:off x="611610" y="139258"/>
            <a:ext cx="4253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Risultati: </a:t>
            </a:r>
          </a:p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Time Point 10 giorni</a:t>
            </a:r>
            <a:endParaRPr lang="it-IT" sz="3600" dirty="0">
              <a:solidFill>
                <a:schemeClr val="tx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testo, Arte bambini, calligrafia, statico&#10;&#10;Descrizione generata automaticamente">
            <a:extLst>
              <a:ext uri="{FF2B5EF4-FFF2-40B4-BE49-F238E27FC236}">
                <a16:creationId xmlns:a16="http://schemas.microsoft.com/office/drawing/2014/main" id="{A2D150E4-6F87-8974-54F5-74EF006B18F7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5" r="1274" b="29855"/>
          <a:stretch/>
        </p:blipFill>
        <p:spPr bwMode="auto">
          <a:xfrm>
            <a:off x="2890199" y="1343474"/>
            <a:ext cx="6411600" cy="258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A0CB2C6-B7B4-E983-6467-F4D5446C0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0836"/>
              </p:ext>
            </p:extLst>
          </p:nvPr>
        </p:nvGraphicFramePr>
        <p:xfrm>
          <a:off x="568680" y="4348922"/>
          <a:ext cx="11054637" cy="2331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649">
                  <a:extLst>
                    <a:ext uri="{9D8B030D-6E8A-4147-A177-3AD203B41FA5}">
                      <a16:colId xmlns:a16="http://schemas.microsoft.com/office/drawing/2014/main" val="2704454088"/>
                    </a:ext>
                  </a:extLst>
                </a:gridCol>
                <a:gridCol w="860051">
                  <a:extLst>
                    <a:ext uri="{9D8B030D-6E8A-4147-A177-3AD203B41FA5}">
                      <a16:colId xmlns:a16="http://schemas.microsoft.com/office/drawing/2014/main" val="63916215"/>
                    </a:ext>
                  </a:extLst>
                </a:gridCol>
                <a:gridCol w="939644">
                  <a:extLst>
                    <a:ext uri="{9D8B030D-6E8A-4147-A177-3AD203B41FA5}">
                      <a16:colId xmlns:a16="http://schemas.microsoft.com/office/drawing/2014/main" val="3682388349"/>
                    </a:ext>
                  </a:extLst>
                </a:gridCol>
                <a:gridCol w="1547649">
                  <a:extLst>
                    <a:ext uri="{9D8B030D-6E8A-4147-A177-3AD203B41FA5}">
                      <a16:colId xmlns:a16="http://schemas.microsoft.com/office/drawing/2014/main" val="1134268410"/>
                    </a:ext>
                  </a:extLst>
                </a:gridCol>
                <a:gridCol w="1547649">
                  <a:extLst>
                    <a:ext uri="{9D8B030D-6E8A-4147-A177-3AD203B41FA5}">
                      <a16:colId xmlns:a16="http://schemas.microsoft.com/office/drawing/2014/main" val="3945151488"/>
                    </a:ext>
                  </a:extLst>
                </a:gridCol>
                <a:gridCol w="1547649">
                  <a:extLst>
                    <a:ext uri="{9D8B030D-6E8A-4147-A177-3AD203B41FA5}">
                      <a16:colId xmlns:a16="http://schemas.microsoft.com/office/drawing/2014/main" val="2015000186"/>
                    </a:ext>
                  </a:extLst>
                </a:gridCol>
                <a:gridCol w="1894766">
                  <a:extLst>
                    <a:ext uri="{9D8B030D-6E8A-4147-A177-3AD203B41FA5}">
                      <a16:colId xmlns:a16="http://schemas.microsoft.com/office/drawing/2014/main" val="216878230"/>
                    </a:ext>
                  </a:extLst>
                </a:gridCol>
                <a:gridCol w="1169580">
                  <a:extLst>
                    <a:ext uri="{9D8B030D-6E8A-4147-A177-3AD203B41FA5}">
                      <a16:colId xmlns:a16="http://schemas.microsoft.com/office/drawing/2014/main" val="4171288104"/>
                    </a:ext>
                  </a:extLst>
                </a:gridCol>
              </a:tblGrid>
              <a:tr h="582802"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Campione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 err="1">
                          <a:effectLst/>
                        </a:rPr>
                        <a:t>KBq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Time Point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Conta 1</a:t>
                      </a:r>
                      <a:endParaRPr lang="it-IT" sz="1200" kern="100" dirty="0">
                        <a:effectLst/>
                      </a:endParaRPr>
                    </a:p>
                    <a:p>
                      <a:pPr algn="ctr"/>
                      <a:r>
                        <a:rPr lang="it-IT" sz="1100" kern="100" dirty="0">
                          <a:effectLst/>
                        </a:rPr>
                        <a:t>Cellule/ml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Conta 2</a:t>
                      </a:r>
                      <a:endParaRPr lang="it-IT" sz="1200" kern="100" dirty="0">
                        <a:effectLst/>
                      </a:endParaRPr>
                    </a:p>
                    <a:p>
                      <a:pPr algn="ctr"/>
                      <a:r>
                        <a:rPr lang="it-IT" sz="1100" kern="100" dirty="0">
                          <a:effectLst/>
                        </a:rPr>
                        <a:t>Cellule/ml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Media</a:t>
                      </a:r>
                      <a:endParaRPr lang="it-IT" sz="1200" kern="100" dirty="0">
                        <a:effectLst/>
                      </a:endParaRPr>
                    </a:p>
                    <a:p>
                      <a:pPr algn="ctr"/>
                      <a:r>
                        <a:rPr lang="it-IT" sz="1100" kern="100" dirty="0">
                          <a:effectLst/>
                        </a:rPr>
                        <a:t>Cellule/ml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Tot. Cellule/Petri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%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7892858"/>
                  </a:ext>
                </a:extLst>
              </a:tr>
              <a:tr h="291401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CTR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-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10 gg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1.550.000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1.400.000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1.475.000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3.687.500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100%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1027673"/>
                  </a:ext>
                </a:extLst>
              </a:tr>
              <a:tr h="291401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Ag111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30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10 gg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2.025.000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1.825.000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1.925.000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4.812.500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130,5%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7364786"/>
                  </a:ext>
                </a:extLst>
              </a:tr>
              <a:tr h="291401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Ag111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60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10 gg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2.025.000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1.950.000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1.987.500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4.968.750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134,7%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8319671"/>
                  </a:ext>
                </a:extLst>
              </a:tr>
              <a:tr h="291401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Ag111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90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10 gg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1.600.000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1.600.000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1.600.000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4.000.000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108,5%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1192973"/>
                  </a:ext>
                </a:extLst>
              </a:tr>
              <a:tr h="291401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Ag111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120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10 gg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1.200.000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1.300.000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1.250.000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3.125.000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84,7%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2597839"/>
                  </a:ext>
                </a:extLst>
              </a:tr>
              <a:tr h="291401">
                <a:tc>
                  <a:txBody>
                    <a:bodyPr/>
                    <a:lstStyle/>
                    <a:p>
                      <a:pPr algn="just"/>
                      <a:r>
                        <a:rPr lang="it-IT" sz="1100" kern="100">
                          <a:effectLst/>
                        </a:rPr>
                        <a:t>Ag111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 dirty="0">
                          <a:effectLst/>
                        </a:rPr>
                        <a:t>180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00" dirty="0">
                          <a:effectLst/>
                        </a:rPr>
                        <a:t>10 gg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450.000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375.000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413.000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>
                          <a:effectLst/>
                        </a:rPr>
                        <a:t>1.032.500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kern="100" dirty="0">
                          <a:effectLst/>
                        </a:rPr>
                        <a:t>28,0% 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95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60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1854FE-6886-1ECC-53AA-C4CB69B3208C}"/>
              </a:ext>
            </a:extLst>
          </p:cNvPr>
          <p:cNvSpPr txBox="1"/>
          <p:nvPr/>
        </p:nvSpPr>
        <p:spPr>
          <a:xfrm>
            <a:off x="611610" y="153548"/>
            <a:ext cx="2855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Conclusioni: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A6E6CC-4602-538C-5037-A37530C972C3}"/>
              </a:ext>
            </a:extLst>
          </p:cNvPr>
          <p:cNvSpPr txBox="1"/>
          <p:nvPr/>
        </p:nvSpPr>
        <p:spPr>
          <a:xfrm>
            <a:off x="749301" y="1016000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4 giorni: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 l’aumentare dell’attività dell’Ag111 diminuisce la sopravvivenza cellulare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r>
              <a:rPr lang="it-IT" dirty="0"/>
              <a:t>A 10 giorni: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ea typeface="Aptos" panose="020B0004020202020204" pitchFamily="34" charset="0"/>
              </a:rPr>
              <a:t>Le cellule hanno risentito sia del danno da trattamento che della sofferenza dovuta ad un ambiente di coltura non idoneo, a causa dell’eccessiva concentrazione seminata  </a:t>
            </a:r>
            <a:endParaRPr lang="it-IT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351AED-CFC2-26FE-20EA-DBBE0EB37725}"/>
              </a:ext>
            </a:extLst>
          </p:cNvPr>
          <p:cNvSpPr txBox="1"/>
          <p:nvPr/>
        </p:nvSpPr>
        <p:spPr>
          <a:xfrm>
            <a:off x="611610" y="3794794"/>
            <a:ext cx="202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Criticità: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CEA8D6-AB7A-E591-F10B-0F848BC33A99}"/>
              </a:ext>
            </a:extLst>
          </p:cNvPr>
          <p:cNvSpPr txBox="1"/>
          <p:nvPr/>
        </p:nvSpPr>
        <p:spPr>
          <a:xfrm>
            <a:off x="611610" y="4811236"/>
            <a:ext cx="10716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Le conte cellulari effettuate a 10 giorni sono ampiamente sottostimate;</a:t>
            </a:r>
          </a:p>
          <a:p>
            <a:pPr algn="just"/>
            <a:r>
              <a:rPr lang="it-IT" sz="1800" dirty="0">
                <a:effectLst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</a:t>
            </a:r>
            <a:r>
              <a:rPr lang="it-IT" sz="1800" dirty="0">
                <a:effectLst/>
              </a:rPr>
              <a:t>e cellule hanno sicuramente sofferto a causa di: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it-IT" dirty="0"/>
              <a:t>Mancato cambio di terreno per tempi di coltura prolungati;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it-IT" dirty="0">
                <a:effectLst/>
              </a:rPr>
              <a:t>Eccessiva concentrazione cellulare in una superficie di crescita limitata.</a:t>
            </a:r>
          </a:p>
        </p:txBody>
      </p:sp>
    </p:spTree>
    <p:extLst>
      <p:ext uri="{BB962C8B-B14F-4D97-AF65-F5344CB8AC3E}">
        <p14:creationId xmlns:p14="http://schemas.microsoft.com/office/powerpoint/2010/main" val="77476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D36723-AB4D-6C55-7332-5AFAE389B729}"/>
              </a:ext>
            </a:extLst>
          </p:cNvPr>
          <p:cNvSpPr txBox="1"/>
          <p:nvPr/>
        </p:nvSpPr>
        <p:spPr>
          <a:xfrm>
            <a:off x="611610" y="139258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Esperimenti futuri</a:t>
            </a:r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EEF566-3B66-2971-E01F-E2E612C3B9DC}"/>
              </a:ext>
            </a:extLst>
          </p:cNvPr>
          <p:cNvSpPr txBox="1"/>
          <p:nvPr/>
        </p:nvSpPr>
        <p:spPr>
          <a:xfrm>
            <a:off x="611610" y="1495345"/>
            <a:ext cx="10351936" cy="1400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u="sng" dirty="0"/>
              <a:t>Esperimento attualmente programmato </a:t>
            </a:r>
          </a:p>
          <a:p>
            <a:pPr>
              <a:lnSpc>
                <a:spcPct val="150000"/>
              </a:lnSpc>
            </a:pPr>
            <a:r>
              <a:rPr lang="it-IT" b="1" dirty="0"/>
              <a:t>4 Luglio 2024</a:t>
            </a:r>
            <a:r>
              <a:rPr lang="it-IT" dirty="0"/>
              <a:t>: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/>
              <a:t>Ripetere esperimento del 19 Aprile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/>
              <a:t> </a:t>
            </a:r>
            <a:r>
              <a:rPr lang="it-IT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esporre le cellule alla prestabilita attività di Ag111 per 4 giorni.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BAFAB6-91DC-9D67-F49B-EF52A6311C18}"/>
              </a:ext>
            </a:extLst>
          </p:cNvPr>
          <p:cNvSpPr txBox="1"/>
          <p:nvPr/>
        </p:nvSpPr>
        <p:spPr>
          <a:xfrm>
            <a:off x="611610" y="4241800"/>
            <a:ext cx="8381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avere a 10 giorni  e a 4 giorni una concentrazione finale per Petri sovrapponibile:</a:t>
            </a:r>
          </a:p>
          <a:p>
            <a:pPr marL="285750" indent="-285750">
              <a:buFontTx/>
              <a:buChar char="-"/>
            </a:pPr>
            <a:r>
              <a:rPr lang="it-IT" dirty="0">
                <a:sym typeface="Wingdings" pitchFamily="2" charset="2"/>
              </a:rPr>
              <a:t>semina 10000   </a:t>
            </a:r>
            <a:r>
              <a:rPr lang="it-IT" dirty="0"/>
              <a:t>4 giorni </a:t>
            </a:r>
            <a:r>
              <a:rPr lang="it-IT" dirty="0">
                <a:sym typeface="Wingdings" pitchFamily="2" charset="2"/>
              </a:rPr>
              <a:t> 1.200.000 circa </a:t>
            </a:r>
          </a:p>
          <a:p>
            <a:pPr marL="285750" indent="-285750">
              <a:buFontTx/>
              <a:buChar char="-"/>
            </a:pPr>
            <a:r>
              <a:rPr lang="it-IT" dirty="0">
                <a:sym typeface="Wingdings" pitchFamily="2" charset="2"/>
              </a:rPr>
              <a:t>semina 300   10</a:t>
            </a:r>
            <a:r>
              <a:rPr lang="it-IT" dirty="0"/>
              <a:t> giorni </a:t>
            </a:r>
            <a:r>
              <a:rPr lang="it-IT" dirty="0">
                <a:sym typeface="Wingdings" pitchFamily="2" charset="2"/>
              </a:rPr>
              <a:t> 1.200.000 circa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B73435-C57A-C6EB-2D51-32194D744AD5}"/>
              </a:ext>
            </a:extLst>
          </p:cNvPr>
          <p:cNvSpPr txBox="1"/>
          <p:nvPr/>
        </p:nvSpPr>
        <p:spPr>
          <a:xfrm>
            <a:off x="611610" y="3777735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/>
              <a:t>Ipotesi per valutazione a 10 giorni:</a:t>
            </a:r>
          </a:p>
        </p:txBody>
      </p:sp>
    </p:spTree>
    <p:extLst>
      <p:ext uri="{BB962C8B-B14F-4D97-AF65-F5344CB8AC3E}">
        <p14:creationId xmlns:p14="http://schemas.microsoft.com/office/powerpoint/2010/main" val="123071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17161</TotalTime>
  <Words>609</Words>
  <Application>Microsoft Macintosh PowerPoint</Application>
  <PresentationFormat>Widescreen</PresentationFormat>
  <Paragraphs>214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Symbol</vt:lpstr>
      <vt:lpstr>Times New Roman</vt:lpstr>
      <vt:lpstr>Wingdings</vt:lpstr>
      <vt:lpstr>Tema di Office</vt:lpstr>
      <vt:lpstr>Progetto ADMIRAL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ADMIRAL</dc:title>
  <dc:creator>Elena Delgrosso</dc:creator>
  <cp:lastModifiedBy>Elena Delgrosso</cp:lastModifiedBy>
  <cp:revision>11</cp:revision>
  <dcterms:created xsi:type="dcterms:W3CDTF">2024-06-06T14:38:04Z</dcterms:created>
  <dcterms:modified xsi:type="dcterms:W3CDTF">2024-06-18T13:40:24Z</dcterms:modified>
</cp:coreProperties>
</file>