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8" r:id="rId2"/>
    <p:sldId id="555" r:id="rId3"/>
    <p:sldId id="441" r:id="rId4"/>
    <p:sldId id="462" r:id="rId5"/>
    <p:sldId id="549" r:id="rId6"/>
    <p:sldId id="575" r:id="rId7"/>
    <p:sldId id="416" r:id="rId8"/>
    <p:sldId id="553" r:id="rId9"/>
    <p:sldId id="526" r:id="rId10"/>
    <p:sldId id="556" r:id="rId11"/>
    <p:sldId id="557" r:id="rId12"/>
    <p:sldId id="568" r:id="rId13"/>
    <p:sldId id="558" r:id="rId14"/>
    <p:sldId id="569" r:id="rId15"/>
    <p:sldId id="573" r:id="rId16"/>
    <p:sldId id="574" r:id="rId17"/>
    <p:sldId id="565" r:id="rId18"/>
    <p:sldId id="518" r:id="rId19"/>
    <p:sldId id="552" r:id="rId20"/>
  </p:sldIdLst>
  <p:sldSz cx="12192000" cy="6858000"/>
  <p:notesSz cx="6797675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C00000"/>
    <a:srgbClr val="007E39"/>
    <a:srgbClr val="EE7D30"/>
    <a:srgbClr val="002060"/>
    <a:srgbClr val="FFECE0"/>
    <a:srgbClr val="DAE8FA"/>
    <a:srgbClr val="FFCBA8"/>
    <a:srgbClr val="C9ECB5"/>
    <a:srgbClr val="9B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0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47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14E99-DFE2-4C20-B968-13090FB544D5}" type="datetimeFigureOut">
              <a:rPr lang="it-IT" smtClean="0"/>
              <a:t>17/06/2024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67E70-6851-4483-979D-4242DBB9F5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50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27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b9bba8bcc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cb9bba8bc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084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5935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B0A1B-A60D-4B19-AA28-A964FBEF7E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8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085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06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b9bba8bcc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cb9bba8bc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27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b9bba8bcc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cb9bba8bc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012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b9bba8bcc_0_7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cb9bba8bc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2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b9bba8bcc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cb9bba8bc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31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b9bba8bcc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cb9bba8bc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80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8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4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2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</p:spPr>
        <p:txBody>
          <a:bodyPr>
            <a:normAutofit/>
          </a:bodyPr>
          <a:lstStyle>
            <a:lvl1pPr algn="ctr">
              <a:defRPr sz="4000" b="1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 noProof="0"/>
              <a:t>Fare </a:t>
            </a:r>
            <a:r>
              <a:rPr lang="en-GB" noProof="0" err="1"/>
              <a:t>clic</a:t>
            </a:r>
            <a:r>
              <a:rPr lang="en-GB" noProof="0"/>
              <a:t> per </a:t>
            </a:r>
            <a:r>
              <a:rPr lang="en-GB" noProof="0" err="1"/>
              <a:t>modificare</a:t>
            </a:r>
            <a:r>
              <a:rPr lang="en-GB" noProof="0"/>
              <a:t> lo stile del </a:t>
            </a:r>
            <a:r>
              <a:rPr lang="en-GB" noProof="0" err="1"/>
              <a:t>titolo</a:t>
            </a:r>
            <a:endParaRPr lang="en-GB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4745" y="1018014"/>
            <a:ext cx="11859063" cy="5158949"/>
          </a:xfrm>
        </p:spPr>
        <p:txBody>
          <a:bodyPr/>
          <a:lstStyle/>
          <a:p>
            <a:pPr lvl="0"/>
            <a:r>
              <a:rPr lang="en-GB" noProof="0" err="1"/>
              <a:t>Modifica</a:t>
            </a:r>
            <a:r>
              <a:rPr lang="en-GB" noProof="0"/>
              <a:t> </a:t>
            </a:r>
            <a:r>
              <a:rPr lang="en-GB" noProof="0" err="1"/>
              <a:t>gli</a:t>
            </a:r>
            <a:r>
              <a:rPr lang="en-GB" noProof="0"/>
              <a:t> </a:t>
            </a:r>
            <a:r>
              <a:rPr lang="en-GB" noProof="0" err="1"/>
              <a:t>stili</a:t>
            </a:r>
            <a:r>
              <a:rPr lang="en-GB" noProof="0"/>
              <a:t> del </a:t>
            </a:r>
            <a:r>
              <a:rPr lang="en-GB" noProof="0" err="1"/>
              <a:t>testo</a:t>
            </a:r>
            <a:r>
              <a:rPr lang="en-GB" noProof="0"/>
              <a:t> </a:t>
            </a:r>
            <a:r>
              <a:rPr lang="en-GB" noProof="0" err="1"/>
              <a:t>dello</a:t>
            </a:r>
            <a:r>
              <a:rPr lang="en-GB" noProof="0"/>
              <a:t> schema</a:t>
            </a:r>
          </a:p>
          <a:p>
            <a:pPr lvl="1"/>
            <a:r>
              <a:rPr lang="en-GB" noProof="0"/>
              <a:t>Secondo </a:t>
            </a:r>
            <a:r>
              <a:rPr lang="en-GB" noProof="0" err="1"/>
              <a:t>livello</a:t>
            </a:r>
            <a:endParaRPr lang="en-GB" noProof="0"/>
          </a:p>
          <a:p>
            <a:pPr lvl="2"/>
            <a:r>
              <a:rPr lang="en-GB" noProof="0" err="1"/>
              <a:t>Terzo</a:t>
            </a:r>
            <a:r>
              <a:rPr lang="en-GB" noProof="0"/>
              <a:t> </a:t>
            </a:r>
            <a:r>
              <a:rPr lang="en-GB" noProof="0" err="1"/>
              <a:t>livello</a:t>
            </a:r>
            <a:endParaRPr lang="en-GB" noProof="0"/>
          </a:p>
          <a:p>
            <a:pPr lvl="3"/>
            <a:r>
              <a:rPr lang="en-GB" noProof="0"/>
              <a:t>Quarto </a:t>
            </a:r>
            <a:r>
              <a:rPr lang="en-GB" noProof="0" err="1"/>
              <a:t>livello</a:t>
            </a:r>
            <a:endParaRPr lang="en-GB" noProof="0"/>
          </a:p>
          <a:p>
            <a:pPr lvl="4"/>
            <a:r>
              <a:rPr lang="en-GB" noProof="0"/>
              <a:t>Quinto </a:t>
            </a:r>
            <a:r>
              <a:rPr lang="en-GB" noProof="0" err="1"/>
              <a:t>livello</a:t>
            </a:r>
            <a:endParaRPr lang="en-GB" noProof="0"/>
          </a:p>
        </p:txBody>
      </p:sp>
      <p:sp>
        <p:nvSpPr>
          <p:cNvPr id="8" name="Rettangolo 7"/>
          <p:cNvSpPr/>
          <p:nvPr userDrawn="1"/>
        </p:nvSpPr>
        <p:spPr>
          <a:xfrm>
            <a:off x="0" y="6223349"/>
            <a:ext cx="12192000" cy="488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836" y="6267882"/>
            <a:ext cx="2382328" cy="574619"/>
          </a:xfrm>
          <a:prstGeom prst="rect">
            <a:avLst/>
          </a:prstGeom>
        </p:spPr>
      </p:pic>
      <p:sp>
        <p:nvSpPr>
          <p:cNvPr id="22" name="Segnaposto data 3"/>
          <p:cNvSpPr txBox="1">
            <a:spLocks/>
          </p:cNvSpPr>
          <p:nvPr userDrawn="1"/>
        </p:nvSpPr>
        <p:spPr>
          <a:xfrm>
            <a:off x="8131225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egnaposto data 3"/>
          <p:cNvSpPr txBox="1">
            <a:spLocks/>
          </p:cNvSpPr>
          <p:nvPr userDrawn="1"/>
        </p:nvSpPr>
        <p:spPr>
          <a:xfrm>
            <a:off x="1289439" y="6356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070" y="0"/>
            <a:ext cx="1285929" cy="7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7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8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34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9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0" y="6223349"/>
            <a:ext cx="12192000" cy="488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836" y="6267882"/>
            <a:ext cx="2382328" cy="5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1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33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D8067-9E86-4939-B535-734A0D156AD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0A827-7EBE-493E-B83A-4B31BAB147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3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hdl.handle.net/20.500.12608/51912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hyperlink" Target="https://isolpharm.pd.infn.it/web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Relationship Id="rId22" Type="http://schemas.openxmlformats.org/officeDocument/2006/relationships/image" Target="../media/image35.jpg"/><Relationship Id="rId27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tiff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g"/><Relationship Id="rId5" Type="http://schemas.openxmlformats.org/officeDocument/2006/relationships/image" Target="../media/image42.png"/><Relationship Id="rId10" Type="http://schemas.openxmlformats.org/officeDocument/2006/relationships/image" Target="../media/image63.png"/><Relationship Id="rId4" Type="http://schemas.openxmlformats.org/officeDocument/2006/relationships/image" Target="../media/image58.jp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-3516" y="4781765"/>
            <a:ext cx="12192000" cy="2075151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-10548" y="435969"/>
            <a:ext cx="121920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lvl="0" algn="ctr" defTabSz="457200">
              <a:defRPr/>
            </a:pPr>
            <a:endParaRPr lang="en-US" sz="5400" b="1" kern="0" dirty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  <a:p>
            <a:pPr lvl="0" algn="ctr" defTabSz="457200">
              <a:defRPr/>
            </a:pPr>
            <a:r>
              <a:rPr lang="en-US" sz="4400" kern="0" dirty="0" err="1" smtClean="0">
                <a:ln w="12700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0">
                      <a:srgbClr val="5B9BD5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5B9BD5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5B9BD5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ISOLPHARM_Admiral</a:t>
            </a:r>
            <a:r>
              <a:rPr lang="en-US" sz="4400" kern="0" dirty="0" smtClean="0">
                <a:ln w="12700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0">
                      <a:srgbClr val="5B9BD5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5B9BD5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5B9BD5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: </a:t>
            </a:r>
          </a:p>
          <a:p>
            <a:pPr lvl="0" algn="ctr" defTabSz="457200">
              <a:defRPr/>
            </a:pPr>
            <a:r>
              <a:rPr lang="en-US" sz="3600" kern="0" dirty="0" smtClean="0">
                <a:ln w="12700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0">
                      <a:srgbClr val="5B9BD5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5B9BD5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5B9BD5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ISOL beams for medical applications</a:t>
            </a:r>
          </a:p>
          <a:p>
            <a:pPr lvl="0" algn="ctr" defTabSz="457200">
              <a:defRPr/>
            </a:pPr>
            <a:endParaRPr lang="en-US" sz="3600" kern="0" dirty="0" smtClean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  <a:p>
            <a:pPr lvl="0" algn="ctr" defTabSz="457200">
              <a:defRPr/>
            </a:pPr>
            <a:endParaRPr lang="en-US" sz="3600" kern="0" dirty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  <a:p>
            <a:pPr lvl="0" algn="ctr" defTabSz="457200">
              <a:defRPr/>
            </a:pPr>
            <a:endParaRPr lang="en-US" sz="3600" kern="0" dirty="0" smtClean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  <a:p>
            <a:pPr lvl="0" algn="ctr" defTabSz="457200">
              <a:defRPr/>
            </a:pPr>
            <a:endParaRPr lang="en-US" sz="2800" kern="0" dirty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  <a:p>
            <a:pPr lvl="0" algn="ctr" defTabSz="457200">
              <a:defRPr/>
            </a:pPr>
            <a:endParaRPr lang="en-US" sz="2800" kern="0" dirty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  <a:p>
            <a:pPr lvl="0" algn="ctr" defTabSz="457200">
              <a:defRPr/>
            </a:pPr>
            <a:r>
              <a:rPr lang="en-US" sz="2800" kern="0" dirty="0" smtClean="0">
                <a:ln w="12700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0">
                      <a:srgbClr val="5B9BD5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5B9BD5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5B9BD5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Meeting WP2- WP4 : 20/06/2024  </a:t>
            </a:r>
            <a:endParaRPr lang="en-US" sz="2800" kern="0" dirty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Calibri" panose="020F0502020204030204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516" y="583975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Alberto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Andrighetto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(INFN)  – Project Leader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-10548" y="4732889"/>
            <a:ext cx="12192000" cy="488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6" y="187873"/>
            <a:ext cx="2812520" cy="67838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38" y="0"/>
            <a:ext cx="1571061" cy="871939"/>
          </a:xfrm>
          <a:prstGeom prst="rect">
            <a:avLst/>
          </a:prstGeom>
        </p:spPr>
      </p:pic>
      <p:sp>
        <p:nvSpPr>
          <p:cNvPr id="9" name="Google Shape;137;p25"/>
          <p:cNvSpPr/>
          <p:nvPr/>
        </p:nvSpPr>
        <p:spPr>
          <a:xfrm>
            <a:off x="7293009" y="3503032"/>
            <a:ext cx="457200" cy="2771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E4E7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endParaRPr sz="1867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8;p25"/>
          <p:cNvSpPr/>
          <p:nvPr/>
        </p:nvSpPr>
        <p:spPr>
          <a:xfrm>
            <a:off x="4441791" y="3474000"/>
            <a:ext cx="457200" cy="2771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E4E7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endParaRPr sz="1867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42;p25"/>
          <p:cNvPicPr preferRelativeResize="0"/>
          <p:nvPr/>
        </p:nvPicPr>
        <p:blipFill rotWithShape="1">
          <a:blip r:embed="rId4">
            <a:alphaModFix/>
          </a:blip>
          <a:srcRect b="16922"/>
          <a:stretch/>
        </p:blipFill>
        <p:spPr>
          <a:xfrm>
            <a:off x="2126886" y="2644274"/>
            <a:ext cx="2314905" cy="192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3;p25"/>
          <p:cNvPicPr preferRelativeResize="0"/>
          <p:nvPr/>
        </p:nvPicPr>
        <p:blipFill rotWithShape="1">
          <a:blip r:embed="rId5">
            <a:alphaModFix/>
          </a:blip>
          <a:srcRect b="17715"/>
          <a:stretch/>
        </p:blipFill>
        <p:spPr>
          <a:xfrm>
            <a:off x="4972181" y="2657739"/>
            <a:ext cx="2320828" cy="190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4;p25"/>
          <p:cNvPicPr preferRelativeResize="0"/>
          <p:nvPr/>
        </p:nvPicPr>
        <p:blipFill rotWithShape="1">
          <a:blip r:embed="rId6">
            <a:alphaModFix/>
          </a:blip>
          <a:srcRect b="16619"/>
          <a:stretch/>
        </p:blipFill>
        <p:spPr>
          <a:xfrm>
            <a:off x="7971883" y="2689327"/>
            <a:ext cx="2317492" cy="1932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2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4"/>
          <p:cNvSpPr txBox="1"/>
          <p:nvPr/>
        </p:nvSpPr>
        <p:spPr>
          <a:xfrm>
            <a:off x="1330710" y="-17504"/>
            <a:ext cx="9643588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sz="40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WP1: </a:t>
            </a:r>
            <a:r>
              <a:rPr lang="it" sz="4000" b="1" baseline="30000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40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 </a:t>
            </a: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production &amp; separation</a:t>
            </a:r>
            <a:endParaRPr sz="4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244" y="623946"/>
            <a:ext cx="5728766" cy="27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514" y="748212"/>
            <a:ext cx="4335517" cy="5029636"/>
          </a:xfrm>
          <a:prstGeom prst="rect">
            <a:avLst/>
          </a:prstGeom>
        </p:spPr>
      </p:pic>
      <p:pic>
        <p:nvPicPr>
          <p:cNvPr id="9" name="Google Shape;6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244" y="3547241"/>
            <a:ext cx="5728766" cy="2632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3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85;g2a30b95e406_0_176">
            <a:extLst>
              <a:ext uri="{FF2B5EF4-FFF2-40B4-BE49-F238E27FC236}">
                <a16:creationId xmlns:a16="http://schemas.microsoft.com/office/drawing/2014/main" id="{E3656FB3-64F7-9CD0-3612-242E19AA4413}"/>
              </a:ext>
            </a:extLst>
          </p:cNvPr>
          <p:cNvSpPr txBox="1"/>
          <p:nvPr/>
        </p:nvSpPr>
        <p:spPr>
          <a:xfrm>
            <a:off x="2773746" y="13355"/>
            <a:ext cx="58167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WP1 – </a:t>
            </a:r>
            <a:r>
              <a:rPr lang="it" sz="32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experiments</a:t>
            </a:r>
            <a:r>
              <a:rPr lang="it" sz="3200" b="1" i="0" u="none" strike="noStrike" cap="none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" sz="3200" b="1" i="0" u="none" strike="noStrike" cap="none" baseline="30000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3200" b="1" i="0" u="none" strike="noStrike" cap="none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752;g2a30b95e406_0_1">
            <a:extLst>
              <a:ext uri="{FF2B5EF4-FFF2-40B4-BE49-F238E27FC236}">
                <a16:creationId xmlns:a16="http://schemas.microsoft.com/office/drawing/2014/main" id="{FF09327B-91DD-BD4A-A0DC-CA7AB7682B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980" y="606822"/>
            <a:ext cx="717027" cy="56480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78;p25">
            <a:extLst>
              <a:ext uri="{FF2B5EF4-FFF2-40B4-BE49-F238E27FC236}">
                <a16:creationId xmlns:a16="http://schemas.microsoft.com/office/drawing/2014/main" id="{F250B1AC-7C40-68E0-1C0A-146113027593}"/>
              </a:ext>
            </a:extLst>
          </p:cNvPr>
          <p:cNvSpPr txBox="1"/>
          <p:nvPr/>
        </p:nvSpPr>
        <p:spPr>
          <a:xfrm>
            <a:off x="1237117" y="728031"/>
            <a:ext cx="765743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it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MS1.1</a:t>
            </a:r>
            <a:r>
              <a:rPr lang="it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dirty="0"/>
              <a:t>Routine production of Ag-111 at the LENA facilities, purification and quality control</a:t>
            </a:r>
            <a:endParaRPr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4" name="Google Shape;878;p25">
            <a:extLst>
              <a:ext uri="{FF2B5EF4-FFF2-40B4-BE49-F238E27FC236}">
                <a16:creationId xmlns:a16="http://schemas.microsoft.com/office/drawing/2014/main" id="{F250B1AC-7C40-68E0-1C0A-146113027593}"/>
              </a:ext>
            </a:extLst>
          </p:cNvPr>
          <p:cNvSpPr txBox="1"/>
          <p:nvPr/>
        </p:nvSpPr>
        <p:spPr>
          <a:xfrm>
            <a:off x="275545" y="1599311"/>
            <a:ext cx="1175861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 March, 2024, Ag-111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produced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used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3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experimental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conducted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simultaneously</a:t>
            </a:r>
            <a:r>
              <a:rPr lang="it-IT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lvl="0">
              <a:buSzPts val="1800"/>
            </a:pPr>
            <a:endParaRPr lang="it-IT" dirty="0">
              <a:solidFill>
                <a:schemeClr val="tx1"/>
              </a:solidFill>
            </a:endParaRPr>
          </a:p>
          <a:p>
            <a:pPr marL="342900" lvl="0" indent="-342900">
              <a:buSzPts val="1800"/>
              <a:buFont typeface="+mj-lt"/>
              <a:buAutoNum type="arabicPeriod"/>
            </a:pPr>
            <a:r>
              <a:rPr lang="it-IT" b="1" i="1" dirty="0">
                <a:solidFill>
                  <a:schemeClr val="tx1"/>
                </a:solidFill>
              </a:rPr>
              <a:t>In vivo </a:t>
            </a:r>
            <a:r>
              <a:rPr lang="it-IT" b="1" dirty="0">
                <a:solidFill>
                  <a:schemeClr val="tx1"/>
                </a:solidFill>
              </a:rPr>
              <a:t>test </a:t>
            </a:r>
            <a:r>
              <a:rPr lang="it-IT" dirty="0">
                <a:solidFill>
                  <a:schemeClr val="tx1"/>
                </a:solidFill>
              </a:rPr>
              <a:t/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@ Capir (</a:t>
            </a:r>
            <a:r>
              <a:rPr lang="it-IT" b="1" dirty="0">
                <a:solidFill>
                  <a:srgbClr val="0070C0"/>
                </a:solidFill>
              </a:rPr>
              <a:t>WP1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  <a:p>
            <a:pPr marL="342900" lvl="0" indent="-342900">
              <a:buSzPts val="1800"/>
              <a:buFont typeface="+mj-lt"/>
              <a:buAutoNum type="arabicPeriod"/>
            </a:pPr>
            <a:endParaRPr lang="it-IT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lvl="0" indent="-342900">
              <a:buSzPts val="1800"/>
              <a:buFont typeface="+mj-lt"/>
              <a:buAutoNum type="arabicPeriod"/>
            </a:pPr>
            <a:endParaRPr lang="it-IT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lvl="0" indent="-342900">
              <a:buSzPts val="1800"/>
              <a:buFont typeface="+mj-lt"/>
              <a:buAutoNum type="arabicPeriod"/>
            </a:pPr>
            <a:endParaRPr lang="it-IT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lvl="0" indent="-342900">
              <a:buSzPts val="1800"/>
              <a:buFont typeface="+mj-lt"/>
              <a:buAutoNum type="arabicPeriod"/>
            </a:pPr>
            <a:r>
              <a:rPr lang="it-IT" b="1" i="0" u="none" strike="noStrike" cap="none" dirty="0">
                <a:solidFill>
                  <a:schemeClr val="tx1"/>
                </a:solidFill>
                <a:sym typeface="Arial"/>
              </a:rPr>
              <a:t>Beta detector </a:t>
            </a:r>
            <a:r>
              <a:rPr lang="it-IT" b="1" i="0" u="none" strike="noStrike" cap="none" dirty="0" err="1">
                <a:solidFill>
                  <a:schemeClr val="tx1"/>
                </a:solidFill>
                <a:sym typeface="Arial"/>
              </a:rPr>
              <a:t>resolut</a:t>
            </a:r>
            <a:r>
              <a:rPr lang="it-IT" b="1" dirty="0" err="1">
                <a:solidFill>
                  <a:schemeClr val="tx1"/>
                </a:solidFill>
              </a:rPr>
              <a:t>ion</a:t>
            </a:r>
            <a:r>
              <a:rPr lang="it-IT" b="1" dirty="0">
                <a:solidFill>
                  <a:schemeClr val="tx1"/>
                </a:solidFill>
              </a:rPr>
              <a:t> test </a:t>
            </a:r>
            <a:r>
              <a:rPr lang="it-IT" dirty="0">
                <a:solidFill>
                  <a:schemeClr val="tx1"/>
                </a:solidFill>
              </a:rPr>
              <a:t/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@ L.E.N.A. (</a:t>
            </a:r>
            <a:r>
              <a:rPr lang="it-IT" b="1" dirty="0">
                <a:solidFill>
                  <a:srgbClr val="C00000"/>
                </a:solidFill>
              </a:rPr>
              <a:t>WP2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  <a:p>
            <a:pPr marL="342900" lvl="0" indent="-342900">
              <a:buSzPts val="1800"/>
              <a:buFont typeface="+mj-lt"/>
              <a:buAutoNum type="arabicPeriod"/>
            </a:pPr>
            <a:endParaRPr lang="it-IT" dirty="0">
              <a:solidFill>
                <a:schemeClr val="tx1"/>
              </a:solidFill>
            </a:endParaRPr>
          </a:p>
          <a:p>
            <a:pPr marL="342900" lvl="0" indent="-342900">
              <a:buSzPts val="1800"/>
              <a:buFont typeface="+mj-lt"/>
              <a:buAutoNum type="arabicPeriod"/>
            </a:pPr>
            <a:endParaRPr lang="it-IT" dirty="0">
              <a:solidFill>
                <a:schemeClr val="tx1"/>
              </a:solidFill>
            </a:endParaRPr>
          </a:p>
          <a:p>
            <a:pPr marL="342900" lvl="0" indent="-342900">
              <a:buSzPts val="1800"/>
              <a:buFont typeface="+mj-lt"/>
              <a:buAutoNum type="arabicPeriod"/>
            </a:pPr>
            <a:endParaRPr lang="it-IT" dirty="0">
              <a:solidFill>
                <a:schemeClr val="tx1"/>
              </a:solidFill>
            </a:endParaRPr>
          </a:p>
          <a:p>
            <a:pPr marL="342900" indent="-342900">
              <a:buSzPts val="1800"/>
              <a:buFont typeface="+mj-lt"/>
              <a:buAutoNum type="arabicPeriod"/>
            </a:pPr>
            <a:r>
              <a:rPr lang="it-IT" b="1" i="1" u="none" strike="noStrike" cap="none" dirty="0">
                <a:solidFill>
                  <a:schemeClr val="tx1"/>
                </a:solidFill>
                <a:sym typeface="Arial"/>
              </a:rPr>
              <a:t>In vitr</a:t>
            </a:r>
            <a:r>
              <a:rPr lang="it-IT" b="1" i="1" dirty="0">
                <a:solidFill>
                  <a:schemeClr val="tx1"/>
                </a:solidFill>
              </a:rPr>
              <a:t>o </a:t>
            </a:r>
            <a:r>
              <a:rPr lang="it-IT" b="1" dirty="0">
                <a:solidFill>
                  <a:schemeClr val="tx1"/>
                </a:solidFill>
              </a:rPr>
              <a:t>test </a:t>
            </a:r>
            <a:r>
              <a:rPr lang="it-IT" dirty="0">
                <a:solidFill>
                  <a:schemeClr val="tx1"/>
                </a:solidFill>
              </a:rPr>
              <a:t/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@ </a:t>
            </a:r>
            <a:r>
              <a:rPr lang="it-IT" dirty="0" err="1">
                <a:solidFill>
                  <a:schemeClr val="tx1"/>
                </a:solidFill>
              </a:rPr>
              <a:t>UniPv</a:t>
            </a:r>
            <a:r>
              <a:rPr lang="it-IT" dirty="0">
                <a:solidFill>
                  <a:schemeClr val="tx1"/>
                </a:solidFill>
              </a:rPr>
              <a:t> (</a:t>
            </a:r>
            <a:r>
              <a:rPr lang="it-IT" b="1" dirty="0">
                <a:solidFill>
                  <a:schemeClr val="accent2"/>
                </a:solidFill>
              </a:rPr>
              <a:t>WP4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5" name="Picture 17">
            <a:extLst>
              <a:ext uri="{FF2B5EF4-FFF2-40B4-BE49-F238E27FC236}">
                <a16:creationId xmlns:a16="http://schemas.microsoft.com/office/drawing/2014/main" id="{CB5ECB3E-6528-DD44-B6F6-19742A74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06" y="1894485"/>
            <a:ext cx="1462227" cy="122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magine 35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id="{17A300CF-87D2-7038-65B0-34999DE1C1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617"/>
          <a:stretch/>
        </p:blipFill>
        <p:spPr>
          <a:xfrm>
            <a:off x="5344076" y="2137609"/>
            <a:ext cx="3650713" cy="2226639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275C77A5-D46A-5EE3-1E6C-791C89CE04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96" t="23605" r="13402" b="8306"/>
          <a:stretch/>
        </p:blipFill>
        <p:spPr>
          <a:xfrm>
            <a:off x="3975433" y="4465419"/>
            <a:ext cx="4033586" cy="1636935"/>
          </a:xfrm>
          <a:prstGeom prst="rect">
            <a:avLst/>
          </a:prstGeom>
        </p:spPr>
      </p:pic>
      <p:sp>
        <p:nvSpPr>
          <p:cNvPr id="38" name="Google Shape;878;p25">
            <a:extLst>
              <a:ext uri="{FF2B5EF4-FFF2-40B4-BE49-F238E27FC236}">
                <a16:creationId xmlns:a16="http://schemas.microsoft.com/office/drawing/2014/main" id="{9718B98D-2927-E05E-B4B9-67AECFB71310}"/>
              </a:ext>
            </a:extLst>
          </p:cNvPr>
          <p:cNvSpPr txBox="1"/>
          <p:nvPr/>
        </p:nvSpPr>
        <p:spPr>
          <a:xfrm>
            <a:off x="8177167" y="4602820"/>
            <a:ext cx="3710033" cy="92328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The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same</a:t>
            </a: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 activities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will</a:t>
            </a: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 be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performed</a:t>
            </a: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again</a:t>
            </a: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 in </a:t>
            </a:r>
            <a:r>
              <a:rPr lang="it-IT" b="1" i="0" u="none" strike="noStrike" cap="none" dirty="0" err="1">
                <a:solidFill>
                  <a:srgbClr val="000000"/>
                </a:solidFill>
                <a:sym typeface="Arial"/>
              </a:rPr>
              <a:t>July</a:t>
            </a:r>
            <a:r>
              <a:rPr lang="it-IT" b="1" i="0" u="none" strike="noStrike" cap="none" dirty="0">
                <a:solidFill>
                  <a:srgbClr val="000000"/>
                </a:solidFill>
                <a:sym typeface="Arial"/>
              </a:rPr>
              <a:t>, 2024 </a:t>
            </a:r>
          </a:p>
          <a:p>
            <a:pPr lvl="0" algn="ctr">
              <a:buSzPts val="1800"/>
            </a:pP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and </a:t>
            </a:r>
            <a:r>
              <a:rPr lang="it-IT" b="1" i="0" u="none" strike="noStrike" cap="none" dirty="0" err="1">
                <a:solidFill>
                  <a:srgbClr val="000000"/>
                </a:solidFill>
                <a:sym typeface="Arial"/>
              </a:rPr>
              <a:t>October</a:t>
            </a:r>
            <a:r>
              <a:rPr lang="it-IT" b="1" i="0" u="none" strike="noStrike" cap="none" dirty="0">
                <a:solidFill>
                  <a:srgbClr val="000000"/>
                </a:solidFill>
                <a:sym typeface="Arial"/>
              </a:rPr>
              <a:t>, 2024.</a:t>
            </a:r>
            <a:endParaRPr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9" name="Google Shape;878;p25">
            <a:extLst>
              <a:ext uri="{FF2B5EF4-FFF2-40B4-BE49-F238E27FC236}">
                <a16:creationId xmlns:a16="http://schemas.microsoft.com/office/drawing/2014/main" id="{B69CF310-86AA-CDE3-8C6D-B2E0CB675463}"/>
              </a:ext>
            </a:extLst>
          </p:cNvPr>
          <p:cNvSpPr txBox="1"/>
          <p:nvPr/>
        </p:nvSpPr>
        <p:spPr>
          <a:xfrm>
            <a:off x="2192770" y="2137609"/>
            <a:ext cx="1161953" cy="36929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50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MBq</a:t>
            </a:r>
            <a:endParaRPr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0" name="Google Shape;878;p25">
            <a:extLst>
              <a:ext uri="{FF2B5EF4-FFF2-40B4-BE49-F238E27FC236}">
                <a16:creationId xmlns:a16="http://schemas.microsoft.com/office/drawing/2014/main" id="{CD127B57-6E71-BB73-0D25-2B67C5646218}"/>
              </a:ext>
            </a:extLst>
          </p:cNvPr>
          <p:cNvSpPr txBox="1"/>
          <p:nvPr/>
        </p:nvSpPr>
        <p:spPr>
          <a:xfrm>
            <a:off x="3934595" y="3584449"/>
            <a:ext cx="861573" cy="30773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3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MBq</a:t>
            </a:r>
            <a:endParaRPr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1" name="Google Shape;878;p25">
            <a:extLst>
              <a:ext uri="{FF2B5EF4-FFF2-40B4-BE49-F238E27FC236}">
                <a16:creationId xmlns:a16="http://schemas.microsoft.com/office/drawing/2014/main" id="{9DC177A0-193A-A083-F080-22BA0019EFFC}"/>
              </a:ext>
            </a:extLst>
          </p:cNvPr>
          <p:cNvSpPr txBox="1"/>
          <p:nvPr/>
        </p:nvSpPr>
        <p:spPr>
          <a:xfrm>
            <a:off x="2570688" y="5058650"/>
            <a:ext cx="1076918" cy="36929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it-IT" b="0" i="0" u="none" strike="noStrike" cap="none" dirty="0">
                <a:solidFill>
                  <a:srgbClr val="000000"/>
                </a:solidFill>
                <a:sym typeface="Arial"/>
              </a:rPr>
              <a:t>20 </a:t>
            </a:r>
            <a:r>
              <a:rPr lang="it-IT" b="0" i="0" u="none" strike="noStrike" cap="none" dirty="0" err="1">
                <a:solidFill>
                  <a:srgbClr val="000000"/>
                </a:solidFill>
                <a:sym typeface="Arial"/>
              </a:rPr>
              <a:t>MBq</a:t>
            </a:r>
            <a:endParaRPr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8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2cb9bba8bcc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6950" y="2703401"/>
            <a:ext cx="3945049" cy="31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cb9bba8bcc_0_94"/>
          <p:cNvSpPr txBox="1"/>
          <p:nvPr/>
        </p:nvSpPr>
        <p:spPr>
          <a:xfrm>
            <a:off x="10472363" y="2773106"/>
            <a:ext cx="858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mm</a:t>
            </a:r>
            <a:endParaRPr sz="1867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cb9bba8bcc_0_94"/>
          <p:cNvSpPr txBox="1"/>
          <p:nvPr/>
        </p:nvSpPr>
        <p:spPr>
          <a:xfrm>
            <a:off x="10512638" y="4927910"/>
            <a:ext cx="858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mm</a:t>
            </a:r>
            <a:endParaRPr sz="1867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cb9bba8bcc_0_94"/>
          <p:cNvSpPr txBox="1"/>
          <p:nvPr/>
        </p:nvSpPr>
        <p:spPr>
          <a:xfrm>
            <a:off x="8683051" y="2773106"/>
            <a:ext cx="9456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mm</a:t>
            </a:r>
            <a:endParaRPr sz="1867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g2cb9bba8bcc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1432" y="1494326"/>
            <a:ext cx="1255668" cy="94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cb9bba8bcc_0_94"/>
          <p:cNvPicPr preferRelativeResize="0"/>
          <p:nvPr/>
        </p:nvPicPr>
        <p:blipFill rotWithShape="1">
          <a:blip r:embed="rId5">
            <a:alphaModFix/>
          </a:blip>
          <a:srcRect l="18565" t="35353" r="21547" b="22093"/>
          <a:stretch/>
        </p:blipFill>
        <p:spPr>
          <a:xfrm>
            <a:off x="2571358" y="3107935"/>
            <a:ext cx="2192999" cy="207609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6" name="Google Shape;466;g2cb9bba8bcc_0_94"/>
          <p:cNvSpPr txBox="1"/>
          <p:nvPr/>
        </p:nvSpPr>
        <p:spPr>
          <a:xfrm>
            <a:off x="40249" y="758075"/>
            <a:ext cx="11331289" cy="2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Char char="●"/>
            </a:pPr>
            <a:r>
              <a:rPr lang="it" sz="2133" dirty="0">
                <a:solidFill>
                  <a:srgbClr val="980000"/>
                </a:solidFill>
              </a:rPr>
              <a:t>Can Ag-111 be imaged?</a:t>
            </a:r>
            <a:endParaRPr sz="2133" dirty="0">
              <a:solidFill>
                <a:srgbClr val="980000"/>
              </a:solidFill>
            </a:endParaRPr>
          </a:p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Bruker In-Vivo Xtreme can perform pre-clinical imaging via </a:t>
            </a:r>
            <a:r>
              <a:rPr lang="it" sz="2133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 radiopharmaceuticals: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69" marR="0" lvl="1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it" sz="21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the Direct Radioisotopic Imaging (DRI) </a:t>
            </a:r>
          </a:p>
          <a:p>
            <a:pPr marL="1219169" marR="0" lvl="1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it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PMMA Phantoms filled with </a:t>
            </a:r>
            <a:r>
              <a:rPr lang="it" sz="2133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 solution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Xtreme w</a:t>
            </a:r>
            <a:r>
              <a:rPr lang="it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 be used to evaluate the targeting efficiency</a:t>
            </a:r>
            <a:r>
              <a:rPr lang="it" sz="2133" dirty="0">
                <a:solidFill>
                  <a:schemeClr val="dk1"/>
                </a:solidFill>
              </a:rPr>
              <a:t>-&gt; Only planar distribution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cb9bba8bcc_0_94"/>
          <p:cNvSpPr/>
          <p:nvPr/>
        </p:nvSpPr>
        <p:spPr>
          <a:xfrm>
            <a:off x="5299225" y="3981875"/>
            <a:ext cx="1961400" cy="696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0000" marR="56009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0000"/>
                </a:solidFill>
              </a:rPr>
              <a:t>DRI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g2cb9bba8bcc_0_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3834" y="2799941"/>
            <a:ext cx="1612633" cy="2935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g2cb9bba8bcc_0_94"/>
          <p:cNvCxnSpPr/>
          <p:nvPr/>
        </p:nvCxnSpPr>
        <p:spPr>
          <a:xfrm flipH="1">
            <a:off x="1840324" y="3084868"/>
            <a:ext cx="716700" cy="267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0" name="Google Shape;470;g2cb9bba8bcc_0_94"/>
          <p:cNvCxnSpPr/>
          <p:nvPr/>
        </p:nvCxnSpPr>
        <p:spPr>
          <a:xfrm rot="10800000">
            <a:off x="711724" y="3306801"/>
            <a:ext cx="1159500" cy="3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1" name="Google Shape;471;g2cb9bba8bcc_0_94"/>
          <p:cNvCxnSpPr/>
          <p:nvPr/>
        </p:nvCxnSpPr>
        <p:spPr>
          <a:xfrm>
            <a:off x="692824" y="3326068"/>
            <a:ext cx="18900" cy="954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2" name="Google Shape;472;g2cb9bba8bcc_0_94"/>
          <p:cNvCxnSpPr/>
          <p:nvPr/>
        </p:nvCxnSpPr>
        <p:spPr>
          <a:xfrm flipH="1">
            <a:off x="724124" y="4225768"/>
            <a:ext cx="1053600" cy="5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g2cb9bba8bcc_0_94"/>
          <p:cNvCxnSpPr/>
          <p:nvPr/>
        </p:nvCxnSpPr>
        <p:spPr>
          <a:xfrm rot="10800000">
            <a:off x="1771457" y="4232068"/>
            <a:ext cx="773100" cy="96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g2cb9bba8bcc_0_94"/>
          <p:cNvCxnSpPr/>
          <p:nvPr/>
        </p:nvCxnSpPr>
        <p:spPr>
          <a:xfrm flipH="1">
            <a:off x="1771324" y="3352868"/>
            <a:ext cx="50100" cy="885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5" name="Google Shape;475;g2cb9bba8bcc_0_94"/>
          <p:cNvSpPr txBox="1"/>
          <p:nvPr/>
        </p:nvSpPr>
        <p:spPr>
          <a:xfrm>
            <a:off x="1361125" y="-28550"/>
            <a:ext cx="94695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it" sz="3733" b="1" dirty="0" smtClean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WP1: Test </a:t>
            </a:r>
            <a:r>
              <a:rPr lang="it" sz="3733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it" sz="3733" b="1" baseline="30000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3733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 in phantoms (2023)  </a:t>
            </a:r>
            <a:endParaRPr sz="37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cb9bba8bcc_0_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2824" y="4978707"/>
            <a:ext cx="2043466" cy="6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cb9bba8bcc_0_94"/>
          <p:cNvSpPr txBox="1"/>
          <p:nvPr/>
        </p:nvSpPr>
        <p:spPr>
          <a:xfrm>
            <a:off x="8826500" y="5793625"/>
            <a:ext cx="2970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Nicola Zancopè, M.Sc. thesis - Uni. Padova, 2022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7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5835">
            <a:off x="6612369" y="1164764"/>
            <a:ext cx="1952940" cy="65175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3186">
            <a:off x="6670054" y="2309646"/>
            <a:ext cx="1855616" cy="1389921"/>
          </a:xfrm>
          <a:prstGeom prst="rect">
            <a:avLst/>
          </a:prstGeom>
        </p:spPr>
      </p:pic>
      <p:sp>
        <p:nvSpPr>
          <p:cNvPr id="483" name="Google Shape;483;g2cb9bba8bcc_0_73"/>
          <p:cNvSpPr/>
          <p:nvPr/>
        </p:nvSpPr>
        <p:spPr>
          <a:xfrm>
            <a:off x="11472000" y="6089506"/>
            <a:ext cx="720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0000" bIns="1219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cb9bba8bcc_0_73"/>
          <p:cNvSpPr txBox="1"/>
          <p:nvPr/>
        </p:nvSpPr>
        <p:spPr>
          <a:xfrm>
            <a:off x="1542025" y="25575"/>
            <a:ext cx="9667258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WP1: Imaging </a:t>
            </a: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with free </a:t>
            </a:r>
            <a:r>
              <a:rPr lang="it" sz="4000" b="1" baseline="30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 </a:t>
            </a:r>
            <a:r>
              <a:rPr lang="it" sz="24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(March 2024)</a:t>
            </a:r>
            <a:endParaRPr sz="24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85" name="Google Shape;485;g2cb9bba8bcc_0_73"/>
          <p:cNvSpPr txBox="1"/>
          <p:nvPr/>
        </p:nvSpPr>
        <p:spPr>
          <a:xfrm>
            <a:off x="128250" y="1203900"/>
            <a:ext cx="48441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150 mg of </a:t>
            </a:r>
            <a:r>
              <a:rPr lang="it" sz="2800" b="1" baseline="3000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110</a:t>
            </a: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Pd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irradiated in the LENA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central thimble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g2cb9bba8bcc_0_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3858" y="3712987"/>
            <a:ext cx="3064578" cy="242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cb9bba8bcc_0_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90" y="2686205"/>
            <a:ext cx="4227401" cy="237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cb9bba8bcc_0_73"/>
          <p:cNvPicPr preferRelativeResize="0"/>
          <p:nvPr/>
        </p:nvPicPr>
        <p:blipFill rotWithShape="1">
          <a:blip r:embed="rId7">
            <a:alphaModFix/>
          </a:blip>
          <a:srcRect t="16015"/>
          <a:stretch/>
        </p:blipFill>
        <p:spPr>
          <a:xfrm>
            <a:off x="8995950" y="1087650"/>
            <a:ext cx="2987745" cy="175791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2cb9bba8bcc_0_73"/>
          <p:cNvSpPr txBox="1"/>
          <p:nvPr/>
        </p:nvSpPr>
        <p:spPr>
          <a:xfrm>
            <a:off x="179975" y="5174675"/>
            <a:ext cx="42273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Obtained 88 MBq of </a:t>
            </a:r>
            <a:r>
              <a:rPr lang="it" sz="2800" b="1" baseline="3000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cb9bba8bcc_0_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8568" y="3727552"/>
            <a:ext cx="1285200" cy="437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g2cb9bba8bcc_0_73"/>
          <p:cNvGrpSpPr/>
          <p:nvPr/>
        </p:nvGrpSpPr>
        <p:grpSpPr>
          <a:xfrm>
            <a:off x="4782215" y="1065054"/>
            <a:ext cx="1521173" cy="1803106"/>
            <a:chOff x="3290580" y="830700"/>
            <a:chExt cx="851220" cy="1042380"/>
          </a:xfrm>
        </p:grpSpPr>
        <p:pic>
          <p:nvPicPr>
            <p:cNvPr id="492" name="Google Shape;492;g2cb9bba8bcc_0_7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47360" y="1199160"/>
              <a:ext cx="694440" cy="67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g2cb9bba8bcc_0_7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5400000">
              <a:off x="3299760" y="821520"/>
              <a:ext cx="384480" cy="402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" name="Google Shape;494;g2cb9bba8bcc_0_73"/>
          <p:cNvSpPr/>
          <p:nvPr/>
        </p:nvSpPr>
        <p:spPr>
          <a:xfrm>
            <a:off x="4465978" y="5328525"/>
            <a:ext cx="720000" cy="51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2cb9bba8bcc_0_73"/>
          <p:cNvSpPr txBox="1"/>
          <p:nvPr/>
        </p:nvSpPr>
        <p:spPr>
          <a:xfrm>
            <a:off x="5225467" y="856721"/>
            <a:ext cx="96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baseline="30000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2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800" dirty="0"/>
          </a:p>
        </p:txBody>
      </p:sp>
      <p:sp>
        <p:nvSpPr>
          <p:cNvPr id="496" name="Google Shape;496;g2cb9bba8bcc_0_73"/>
          <p:cNvSpPr/>
          <p:nvPr/>
        </p:nvSpPr>
        <p:spPr>
          <a:xfrm>
            <a:off x="6856671" y="1618774"/>
            <a:ext cx="1963889" cy="6233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biodistribution</a:t>
            </a:r>
            <a:endParaRPr dirty="0"/>
          </a:p>
        </p:txBody>
      </p:sp>
      <p:sp>
        <p:nvSpPr>
          <p:cNvPr id="497" name="Google Shape;497;g2cb9bba8bcc_0_73"/>
          <p:cNvSpPr/>
          <p:nvPr/>
        </p:nvSpPr>
        <p:spPr>
          <a:xfrm>
            <a:off x="6834374" y="3067362"/>
            <a:ext cx="1968508" cy="5667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/>
              <a:t>in vivo</a:t>
            </a:r>
            <a:r>
              <a:rPr lang="it" dirty="0"/>
              <a:t> imaging</a:t>
            </a:r>
            <a:endParaRPr dirty="0"/>
          </a:p>
        </p:txBody>
      </p:sp>
      <p:pic>
        <p:nvPicPr>
          <p:cNvPr id="498" name="Google Shape;498;g2cb9bba8bcc_0_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988403" y="2935971"/>
            <a:ext cx="2995293" cy="270586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2cb9bba8bcc_0_73"/>
          <p:cNvSpPr txBox="1"/>
          <p:nvPr/>
        </p:nvSpPr>
        <p:spPr>
          <a:xfrm>
            <a:off x="9306300" y="5641831"/>
            <a:ext cx="25257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5 days after injection</a:t>
            </a: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94;g2cb9bba8bcc_0_73">
            <a:extLst>
              <a:ext uri="{FF2B5EF4-FFF2-40B4-BE49-F238E27FC236}">
                <a16:creationId xmlns:a16="http://schemas.microsoft.com/office/drawing/2014/main" id="{33EF69FE-75A7-A126-8100-9674F431AA10}"/>
              </a:ext>
            </a:extLst>
          </p:cNvPr>
          <p:cNvSpPr/>
          <p:nvPr/>
        </p:nvSpPr>
        <p:spPr>
          <a:xfrm rot="16200000">
            <a:off x="5469277" y="2993366"/>
            <a:ext cx="720000" cy="51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5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2;p25">
            <a:extLst>
              <a:ext uri="{FF2B5EF4-FFF2-40B4-BE49-F238E27FC236}">
                <a16:creationId xmlns:a16="http://schemas.microsoft.com/office/drawing/2014/main" id="{8CA81ECA-F478-B944-B415-742C987BBE9C}"/>
              </a:ext>
            </a:extLst>
          </p:cNvPr>
          <p:cNvSpPr txBox="1"/>
          <p:nvPr/>
        </p:nvSpPr>
        <p:spPr>
          <a:xfrm>
            <a:off x="2414352" y="29384"/>
            <a:ext cx="8239285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WP3 – Detector construction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878;p25">
            <a:extLst>
              <a:ext uri="{FF2B5EF4-FFF2-40B4-BE49-F238E27FC236}">
                <a16:creationId xmlns:a16="http://schemas.microsoft.com/office/drawing/2014/main" id="{DC402FDE-FC15-3FD2-A488-98B52BD37761}"/>
              </a:ext>
            </a:extLst>
          </p:cNvPr>
          <p:cNvSpPr txBox="1"/>
          <p:nvPr/>
        </p:nvSpPr>
        <p:spPr>
          <a:xfrm>
            <a:off x="1840177" y="1055033"/>
            <a:ext cx="97568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" sz="2133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MS3.2</a:t>
            </a: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133" dirty="0">
                <a:solidFill>
                  <a:srgbClr val="000000"/>
                </a:solidFill>
                <a:latin typeface="Calibri" panose="020F0502020204030204" pitchFamily="34" charset="0"/>
              </a:rPr>
              <a:t>Planar imaging detector </a:t>
            </a:r>
            <a:r>
              <a:rPr lang="it-IT" sz="2133" dirty="0" err="1">
                <a:solidFill>
                  <a:srgbClr val="000000"/>
                </a:solidFill>
                <a:latin typeface="Calibri" panose="020F0502020204030204" pitchFamily="34" charset="0"/>
              </a:rPr>
              <a:t>construction</a:t>
            </a:r>
            <a:r>
              <a:rPr lang="it-IT" sz="2133" dirty="0">
                <a:solidFill>
                  <a:srgbClr val="000000"/>
                </a:solidFill>
                <a:latin typeface="Calibri" panose="020F0502020204030204" pitchFamily="34" charset="0"/>
              </a:rPr>
              <a:t> for Ag-111 </a:t>
            </a:r>
            <a:r>
              <a:rPr lang="el-GR" sz="2133" dirty="0">
                <a:solidFill>
                  <a:srgbClr val="000000"/>
                </a:solidFill>
                <a:latin typeface="Calibri" panose="020F0502020204030204" pitchFamily="34" charset="0"/>
              </a:rPr>
              <a:t>γ </a:t>
            </a:r>
            <a:r>
              <a:rPr lang="it-IT" sz="2133" dirty="0" err="1">
                <a:solidFill>
                  <a:srgbClr val="000000"/>
                </a:solidFill>
                <a:latin typeface="Calibri" panose="020F0502020204030204" pitchFamily="34" charset="0"/>
              </a:rPr>
              <a:t>detection</a:t>
            </a: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magine 3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DD7683DB-EDC6-F886-6DCD-A9C4DE993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452" b="79599"/>
          <a:stretch/>
        </p:blipFill>
        <p:spPr>
          <a:xfrm>
            <a:off x="177776" y="1140083"/>
            <a:ext cx="1498600" cy="424643"/>
          </a:xfrm>
          <a:prstGeom prst="rect">
            <a:avLst/>
          </a:prstGeom>
        </p:spPr>
      </p:pic>
      <p:sp>
        <p:nvSpPr>
          <p:cNvPr id="5" name="Google Shape;1153;p34">
            <a:extLst>
              <a:ext uri="{FF2B5EF4-FFF2-40B4-BE49-F238E27FC236}">
                <a16:creationId xmlns:a16="http://schemas.microsoft.com/office/drawing/2014/main" id="{09757CD4-4CE3-CA24-38AA-07CEAAE4B040}"/>
              </a:ext>
            </a:extLst>
          </p:cNvPr>
          <p:cNvSpPr txBox="1"/>
          <p:nvPr/>
        </p:nvSpPr>
        <p:spPr>
          <a:xfrm>
            <a:off x="70555" y="1883173"/>
            <a:ext cx="5508872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519264" indent="-457189" fontAlgn="base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+mj-lt"/>
              </a:rPr>
              <a:t>Device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used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to image </a:t>
            </a:r>
            <a:r>
              <a:rPr lang="el-GR" sz="1600" dirty="0">
                <a:solidFill>
                  <a:srgbClr val="000000"/>
                </a:solidFill>
                <a:latin typeface="+mj-lt"/>
              </a:rPr>
              <a:t>γ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radiation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emitting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radioisotopes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;</a:t>
            </a:r>
            <a:endParaRPr lang="it-IT" sz="1600" dirty="0">
              <a:latin typeface="+mj-lt"/>
            </a:endParaRPr>
          </a:p>
          <a:p>
            <a:pPr marL="519264" indent="-457189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0000"/>
                </a:solidFill>
                <a:latin typeface="+mj-lt"/>
              </a:rPr>
              <a:t>Selected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elements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: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0C3C47E-A5AF-FFA6-72D2-B54427D4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0" y="1782012"/>
            <a:ext cx="1028797" cy="10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mall square object with small holes&#10;&#10;Description automatically generated with medium confidence">
            <a:extLst>
              <a:ext uri="{FF2B5EF4-FFF2-40B4-BE49-F238E27FC236}">
                <a16:creationId xmlns:a16="http://schemas.microsoft.com/office/drawing/2014/main" id="{8BA0CF7C-6AE0-D0F2-B007-9A7DA2E2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57" y="4840425"/>
            <a:ext cx="1316844" cy="13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5CDE9DF-8F18-2A5C-9EAB-B799D924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292" y="1542284"/>
            <a:ext cx="1726061" cy="17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2E3A8C9-4C07-EFF1-CBC1-D6904176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20756" y="3009219"/>
            <a:ext cx="3501001" cy="2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B1A41A7-9D40-CAEF-3DFF-F9BAD91A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671" y="2897474"/>
            <a:ext cx="4534548" cy="2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9558975-107B-C08D-E8C5-728E38B6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38" y="4588308"/>
            <a:ext cx="1824372" cy="15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E3A070-D879-A551-4B11-13F3E48BE263}"/>
              </a:ext>
            </a:extLst>
          </p:cNvPr>
          <p:cNvSpPr txBox="1"/>
          <p:nvPr/>
        </p:nvSpPr>
        <p:spPr>
          <a:xfrm>
            <a:off x="-201290" y="2848764"/>
            <a:ext cx="4530212" cy="280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4839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67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467" b="1" dirty="0">
                <a:solidFill>
                  <a:srgbClr val="000000"/>
                </a:solidFill>
                <a:latin typeface="+mj-lt"/>
              </a:rPr>
              <a:t>Electronics</a:t>
            </a:r>
          </a:p>
          <a:p>
            <a:pPr marL="1061101">
              <a:lnSpc>
                <a:spcPct val="150000"/>
              </a:lnSpc>
            </a:pPr>
            <a:r>
              <a:rPr lang="it-IT" sz="1467" dirty="0">
                <a:solidFill>
                  <a:srgbClr val="000000"/>
                </a:solidFill>
                <a:latin typeface="+mj-lt"/>
              </a:rPr>
              <a:t>CAEN FERS DT5202</a:t>
            </a:r>
          </a:p>
          <a:p>
            <a:pPr marL="874839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67" dirty="0">
                <a:latin typeface="+mj-lt"/>
              </a:rPr>
              <a:t> </a:t>
            </a:r>
            <a:r>
              <a:rPr lang="it-IT" sz="1467" b="1" dirty="0">
                <a:latin typeface="+mj-lt"/>
              </a:rPr>
              <a:t>O</a:t>
            </a:r>
            <a:r>
              <a:rPr lang="it-IT" sz="1467" b="1" dirty="0">
                <a:solidFill>
                  <a:srgbClr val="000000"/>
                </a:solidFill>
                <a:latin typeface="+mj-lt"/>
              </a:rPr>
              <a:t>ptical </a:t>
            </a:r>
            <a:r>
              <a:rPr lang="it-IT" sz="1467" b="1" dirty="0" err="1">
                <a:solidFill>
                  <a:srgbClr val="000000"/>
                </a:solidFill>
                <a:latin typeface="+mj-lt"/>
              </a:rPr>
              <a:t>photon</a:t>
            </a:r>
            <a:r>
              <a:rPr lang="it-IT" sz="1467" b="1" dirty="0">
                <a:solidFill>
                  <a:srgbClr val="000000"/>
                </a:solidFill>
                <a:latin typeface="+mj-lt"/>
              </a:rPr>
              <a:t> detectors 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SiPM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1061101">
              <a:lnSpc>
                <a:spcPct val="150000"/>
              </a:lnSpc>
            </a:pPr>
            <a:r>
              <a:rPr lang="it-IT" sz="1467" dirty="0">
                <a:solidFill>
                  <a:srgbClr val="000000"/>
                </a:solidFill>
                <a:latin typeface="+mj-lt"/>
              </a:rPr>
              <a:t>Hamamatsu S14161 8x8 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ch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 3x3 mm²</a:t>
            </a:r>
          </a:p>
          <a:p>
            <a:pPr marL="874839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67" dirty="0">
                <a:latin typeface="+mj-lt"/>
              </a:rPr>
              <a:t> </a:t>
            </a:r>
            <a:r>
              <a:rPr lang="it-IT" sz="1467" b="1" dirty="0" err="1">
                <a:latin typeface="+mj-lt"/>
              </a:rPr>
              <a:t>C</a:t>
            </a:r>
            <a:r>
              <a:rPr lang="it-IT" sz="1467" b="1" dirty="0" err="1">
                <a:solidFill>
                  <a:srgbClr val="000000"/>
                </a:solidFill>
                <a:latin typeface="+mj-lt"/>
              </a:rPr>
              <a:t>ollimator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 (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tungsten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1061101">
              <a:lnSpc>
                <a:spcPct val="150000"/>
              </a:lnSpc>
            </a:pPr>
            <a:r>
              <a:rPr lang="it-IT" sz="1467" dirty="0">
                <a:solidFill>
                  <a:srgbClr val="000000"/>
                </a:solidFill>
                <a:latin typeface="+mj-lt"/>
              </a:rPr>
              <a:t>2 mm 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holes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, 1 mm 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septa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, 30 mm 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length</a:t>
            </a:r>
            <a:endParaRPr lang="it-IT" sz="1467" dirty="0">
              <a:solidFill>
                <a:srgbClr val="000000"/>
              </a:solidFill>
              <a:latin typeface="+mj-lt"/>
            </a:endParaRPr>
          </a:p>
          <a:p>
            <a:pPr marL="874839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67" dirty="0">
                <a:latin typeface="+mj-lt"/>
              </a:rPr>
              <a:t> </a:t>
            </a:r>
            <a:r>
              <a:rPr lang="it-IT" sz="1467" b="1" dirty="0" err="1">
                <a:latin typeface="+mj-lt"/>
              </a:rPr>
              <a:t>S</a:t>
            </a:r>
            <a:r>
              <a:rPr lang="it-IT" sz="1467" b="1" dirty="0" err="1">
                <a:solidFill>
                  <a:srgbClr val="000000"/>
                </a:solidFill>
                <a:latin typeface="+mj-lt"/>
              </a:rPr>
              <a:t>cintillating</a:t>
            </a:r>
            <a:r>
              <a:rPr lang="it-IT" sz="1467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467" b="1" dirty="0" err="1">
                <a:solidFill>
                  <a:srgbClr val="000000"/>
                </a:solidFill>
                <a:latin typeface="+mj-lt"/>
              </a:rPr>
              <a:t>crystal</a:t>
            </a:r>
            <a:r>
              <a:rPr lang="it-IT" sz="1467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(GAGG)</a:t>
            </a:r>
          </a:p>
          <a:p>
            <a:pPr marL="1061101">
              <a:lnSpc>
                <a:spcPct val="150000"/>
              </a:lnSpc>
            </a:pPr>
            <a:r>
              <a:rPr lang="it-IT" sz="1467" dirty="0">
                <a:solidFill>
                  <a:srgbClr val="000000"/>
                </a:solidFill>
                <a:latin typeface="+mj-lt"/>
              </a:rPr>
              <a:t>1x1x26 mm</a:t>
            </a:r>
            <a:r>
              <a:rPr lang="it-IT" sz="1467" baseline="30000" dirty="0">
                <a:solidFill>
                  <a:srgbClr val="000000"/>
                </a:solidFill>
                <a:latin typeface="+mj-lt"/>
              </a:rPr>
              <a:t>3</a:t>
            </a:r>
            <a:r>
              <a:rPr lang="it-IT" sz="1467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467" dirty="0" err="1">
                <a:solidFill>
                  <a:srgbClr val="000000"/>
                </a:solidFill>
                <a:latin typeface="+mj-lt"/>
              </a:rPr>
              <a:t>matrix</a:t>
            </a:r>
            <a:endParaRPr lang="it-IT" sz="14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Freccia destra 10">
            <a:extLst>
              <a:ext uri="{FF2B5EF4-FFF2-40B4-BE49-F238E27FC236}">
                <a16:creationId xmlns:a16="http://schemas.microsoft.com/office/drawing/2014/main" id="{CA709340-14F5-8825-A1F9-D9A46877A8D7}"/>
              </a:ext>
            </a:extLst>
          </p:cNvPr>
          <p:cNvSpPr/>
          <p:nvPr/>
        </p:nvSpPr>
        <p:spPr>
          <a:xfrm>
            <a:off x="8461734" y="3800031"/>
            <a:ext cx="802053" cy="307451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Google Shape;878;p25">
            <a:extLst>
              <a:ext uri="{FF2B5EF4-FFF2-40B4-BE49-F238E27FC236}">
                <a16:creationId xmlns:a16="http://schemas.microsoft.com/office/drawing/2014/main" id="{DE1E30C8-886B-7566-A573-483619944DAC}"/>
              </a:ext>
            </a:extLst>
          </p:cNvPr>
          <p:cNvSpPr txBox="1"/>
          <p:nvPr/>
        </p:nvSpPr>
        <p:spPr>
          <a:xfrm>
            <a:off x="8557114" y="1733054"/>
            <a:ext cx="371494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sz="2400" b="1" dirty="0">
                <a:latin typeface="Arial"/>
                <a:ea typeface="Arial"/>
                <a:cs typeface="Arial"/>
                <a:sym typeface="Arial"/>
              </a:rPr>
              <a:t>System </a:t>
            </a:r>
            <a:r>
              <a:rPr lang="it-IT" sz="2400" b="1" dirty="0" err="1">
                <a:latin typeface="Arial"/>
                <a:ea typeface="Arial"/>
                <a:cs typeface="Arial"/>
                <a:sym typeface="Arial"/>
              </a:rPr>
              <a:t>built</a:t>
            </a:r>
            <a:r>
              <a:rPr lang="it-IT" sz="2400" b="1" dirty="0">
                <a:latin typeface="Arial"/>
                <a:ea typeface="Arial"/>
                <a:cs typeface="Arial"/>
                <a:sym typeface="Arial"/>
              </a:rPr>
              <a:t> up to </a:t>
            </a:r>
            <a:r>
              <a:rPr lang="it-IT" sz="2400" b="1" dirty="0" err="1"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it-IT" sz="2400" b="1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1467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2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8;p25">
            <a:extLst>
              <a:ext uri="{FF2B5EF4-FFF2-40B4-BE49-F238E27FC236}">
                <a16:creationId xmlns:a16="http://schemas.microsoft.com/office/drawing/2014/main" id="{2003AE0A-31EA-BF10-67B2-D824E74A47DA}"/>
              </a:ext>
            </a:extLst>
          </p:cNvPr>
          <p:cNvSpPr txBox="1"/>
          <p:nvPr/>
        </p:nvSpPr>
        <p:spPr>
          <a:xfrm>
            <a:off x="1911792" y="762045"/>
            <a:ext cx="698324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" sz="213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MS3.3</a:t>
            </a:r>
            <a:r>
              <a:rPr lang="it" sz="21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sz="21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21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test of the planar system</a:t>
            </a:r>
            <a:endParaRPr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Google Shape;803;g2a30b95e406_0_176">
            <a:extLst>
              <a:ext uri="{FF2B5EF4-FFF2-40B4-BE49-F238E27FC236}">
                <a16:creationId xmlns:a16="http://schemas.microsoft.com/office/drawing/2014/main" id="{CB390375-09AE-6F2B-FC16-B3D1C856F9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00" y="837932"/>
            <a:ext cx="1457497" cy="390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78;p25">
            <a:extLst>
              <a:ext uri="{FF2B5EF4-FFF2-40B4-BE49-F238E27FC236}">
                <a16:creationId xmlns:a16="http://schemas.microsoft.com/office/drawing/2014/main" id="{5992ED86-C3A0-FA70-CA28-9B04B367ADFF}"/>
              </a:ext>
            </a:extLst>
          </p:cNvPr>
          <p:cNvSpPr txBox="1"/>
          <p:nvPr/>
        </p:nvSpPr>
        <p:spPr>
          <a:xfrm>
            <a:off x="4544291" y="1532035"/>
            <a:ext cx="7647709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conducted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Bologna (S.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Spadano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 E. Borciani); 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Google Shape;166;g2e44651baa2_0_20"/>
          <p:cNvPicPr preferRelativeResize="0"/>
          <p:nvPr/>
        </p:nvPicPr>
        <p:blipFill rotWithShape="1">
          <a:blip r:embed="rId4">
            <a:alphaModFix/>
          </a:blip>
          <a:srcRect l="6617" t="7096" r="8435" b="3864"/>
          <a:stretch/>
        </p:blipFill>
        <p:spPr>
          <a:xfrm>
            <a:off x="6924633" y="2770091"/>
            <a:ext cx="5078516" cy="283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7;g2e44651baa2_0_20" descr="Immagine che contiene testo, argento, terreno, ross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315" y="1331659"/>
            <a:ext cx="3920075" cy="181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0;g2e44651baa2_0_20" descr="A screenshot of a g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16003" r="862" b="8330"/>
          <a:stretch/>
        </p:blipFill>
        <p:spPr>
          <a:xfrm>
            <a:off x="188853" y="3355831"/>
            <a:ext cx="2361495" cy="23343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1;g2e44651baa2_0_20"/>
          <p:cNvSpPr txBox="1"/>
          <p:nvPr/>
        </p:nvSpPr>
        <p:spPr>
          <a:xfrm>
            <a:off x="2555377" y="3429000"/>
            <a:ext cx="2968167" cy="77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signal from 25 channels is integrated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72;g2e44651baa2_0_20"/>
          <p:cNvSpPr/>
          <p:nvPr/>
        </p:nvSpPr>
        <p:spPr>
          <a:xfrm>
            <a:off x="5523543" y="3541636"/>
            <a:ext cx="1098400" cy="5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4990" y="2997330"/>
            <a:ext cx="3299428" cy="1168063"/>
          </a:xfrm>
          <a:prstGeom prst="rect">
            <a:avLst/>
          </a:prstGeom>
        </p:spPr>
      </p:pic>
      <p:sp>
        <p:nvSpPr>
          <p:cNvPr id="11" name="Google Shape;878;p25">
            <a:extLst>
              <a:ext uri="{FF2B5EF4-FFF2-40B4-BE49-F238E27FC236}">
                <a16:creationId xmlns:a16="http://schemas.microsoft.com/office/drawing/2014/main" id="{F250B1AC-7C40-68E0-1C0A-146113027593}"/>
              </a:ext>
            </a:extLst>
          </p:cNvPr>
          <p:cNvSpPr txBox="1"/>
          <p:nvPr/>
        </p:nvSpPr>
        <p:spPr>
          <a:xfrm>
            <a:off x="3951437" y="4864555"/>
            <a:ext cx="2968167" cy="123105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algn="ctr">
              <a:buSzPts val="1800"/>
            </a:pPr>
            <a:r>
              <a:rPr lang="it-IT" sz="2400" dirty="0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2400" dirty="0" err="1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sz="2400" dirty="0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Ag-111 are </a:t>
            </a:r>
            <a:r>
              <a:rPr lang="it-IT" sz="2400" dirty="0" err="1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it-IT" sz="2400" dirty="0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end of the </a:t>
            </a:r>
            <a:r>
              <a:rPr lang="it-IT" sz="2400" dirty="0" err="1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sz="2400" dirty="0">
                <a:solidFill>
                  <a:srgbClr val="2C3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872;p25">
            <a:extLst>
              <a:ext uri="{FF2B5EF4-FFF2-40B4-BE49-F238E27FC236}">
                <a16:creationId xmlns:a16="http://schemas.microsoft.com/office/drawing/2014/main" id="{D181DD9B-F464-BB9A-BD50-F1C3C55B8035}"/>
              </a:ext>
            </a:extLst>
          </p:cNvPr>
          <p:cNvSpPr txBox="1"/>
          <p:nvPr/>
        </p:nvSpPr>
        <p:spPr>
          <a:xfrm>
            <a:off x="2414352" y="29384"/>
            <a:ext cx="8239285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WP3 – System characterization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8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7;g2e44651baa2_0_4"/>
          <p:cNvSpPr/>
          <p:nvPr/>
        </p:nvSpPr>
        <p:spPr>
          <a:xfrm>
            <a:off x="1553280" y="52320"/>
            <a:ext cx="954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1E4E79"/>
              </a:buClr>
              <a:buSzPts val="3000"/>
            </a:pPr>
            <a:r>
              <a:rPr lang="it" sz="40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Laser flat field correction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48;g2e44651baa2_0_4"/>
          <p:cNvSpPr/>
          <p:nvPr/>
        </p:nvSpPr>
        <p:spPr>
          <a:xfrm>
            <a:off x="0" y="44160"/>
            <a:ext cx="182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50;g2e44651baa2_0_4"/>
          <p:cNvPicPr preferRelativeResize="0"/>
          <p:nvPr/>
        </p:nvPicPr>
        <p:blipFill rotWithShape="1">
          <a:blip r:embed="rId3">
            <a:alphaModFix/>
          </a:blip>
          <a:srcRect l="6539" t="7821" r="13415" b="595"/>
          <a:stretch/>
        </p:blipFill>
        <p:spPr>
          <a:xfrm>
            <a:off x="7715497" y="3747823"/>
            <a:ext cx="3959991" cy="241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1;g2e44651baa2_0_4"/>
          <p:cNvPicPr preferRelativeResize="0"/>
          <p:nvPr/>
        </p:nvPicPr>
        <p:blipFill rotWithShape="1">
          <a:blip r:embed="rId4">
            <a:alphaModFix/>
          </a:blip>
          <a:srcRect l="4675" r="8736" b="-70"/>
          <a:stretch/>
        </p:blipFill>
        <p:spPr>
          <a:xfrm>
            <a:off x="354209" y="3742503"/>
            <a:ext cx="3961019" cy="24275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2;g2e44651baa2_0_4"/>
          <p:cNvSpPr/>
          <p:nvPr/>
        </p:nvSpPr>
        <p:spPr>
          <a:xfrm>
            <a:off x="4492767" y="5082800"/>
            <a:ext cx="3045200" cy="5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8" name="Google Shape;153;g2e44651baa2_0_4" descr="Immagine che contiene testo, Diagramma, schermata, line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2874" y="987430"/>
            <a:ext cx="4525261" cy="23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4;g2e44651baa2_0_4" descr="Immagine che contiene schermata, testo, Diagramma, linea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469" y="987439"/>
            <a:ext cx="4333281" cy="23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g2e44651baa2_0_4"/>
          <p:cNvSpPr/>
          <p:nvPr/>
        </p:nvSpPr>
        <p:spPr>
          <a:xfrm>
            <a:off x="4670300" y="1885433"/>
            <a:ext cx="2572000" cy="5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1" name="Google Shape;156;g2e44651baa2_0_4" descr="Immagine che contiene testo, diagramma, mappa, schermat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31885" y="2408234"/>
            <a:ext cx="2731433" cy="25927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57;g2e44651baa2_0_4"/>
          <p:cNvSpPr txBox="1"/>
          <p:nvPr/>
        </p:nvSpPr>
        <p:spPr>
          <a:xfrm>
            <a:off x="2703533" y="3375567"/>
            <a:ext cx="22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533">
                <a:solidFill>
                  <a:schemeClr val="dk1"/>
                </a:solidFill>
              </a:rPr>
              <a:t>64 channels</a:t>
            </a:r>
            <a:endParaRPr sz="2533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8;p35"/>
          <p:cNvSpPr/>
          <p:nvPr/>
        </p:nvSpPr>
        <p:spPr>
          <a:xfrm>
            <a:off x="1186712" y="25816"/>
            <a:ext cx="9914357" cy="75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40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Main goals for 2024 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3"/>
          <a:stretch/>
        </p:blipFill>
        <p:spPr>
          <a:xfrm>
            <a:off x="152400" y="825938"/>
            <a:ext cx="2314906" cy="19231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5"/>
          <a:stretch/>
        </p:blipFill>
        <p:spPr>
          <a:xfrm>
            <a:off x="2152152" y="777781"/>
            <a:ext cx="2320828" cy="1909687"/>
          </a:xfrm>
          <a:prstGeom prst="rect">
            <a:avLst/>
          </a:prstGeom>
        </p:spPr>
      </p:pic>
      <p:sp>
        <p:nvSpPr>
          <p:cNvPr id="5" name="Google Shape;1148;p35"/>
          <p:cNvSpPr/>
          <p:nvPr/>
        </p:nvSpPr>
        <p:spPr>
          <a:xfrm>
            <a:off x="323140" y="2800368"/>
            <a:ext cx="3742443" cy="75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 fontScale="77500" lnSpcReduction="20000"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2800" b="1" baseline="30000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8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 production &amp; separation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-IT" sz="2800" b="1" dirty="0" smtClean="0">
                <a:solidFill>
                  <a:srgbClr val="1E4E79"/>
                </a:solidFill>
                <a:latin typeface="Calibri"/>
                <a:ea typeface="Arial"/>
                <a:cs typeface="Calibri"/>
                <a:sym typeface="Calibri"/>
              </a:rPr>
              <a:t>@ </a:t>
            </a:r>
            <a:r>
              <a:rPr lang="it" sz="2800" b="1" dirty="0" smtClean="0">
                <a:solidFill>
                  <a:srgbClr val="1E4E79"/>
                </a:solidFill>
                <a:latin typeface="Calibri"/>
                <a:ea typeface="Arial"/>
                <a:cs typeface="Calibri"/>
                <a:sym typeface="Calibri"/>
              </a:rPr>
              <a:t>LENA</a:t>
            </a: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4516582" y="834651"/>
            <a:ext cx="775855" cy="5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>
          <a:xfrm>
            <a:off x="5293766" y="1717625"/>
            <a:ext cx="1205345" cy="1005028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4517911" y="1928736"/>
            <a:ext cx="775855" cy="5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>
          <a:xfrm>
            <a:off x="5292437" y="2860438"/>
            <a:ext cx="1205345" cy="1005028"/>
          </a:xfrm>
          <a:prstGeom prst="rect">
            <a:avLst/>
          </a:prstGeom>
        </p:spPr>
      </p:pic>
      <p:sp>
        <p:nvSpPr>
          <p:cNvPr id="10" name="Freccia a destra 9"/>
          <p:cNvSpPr/>
          <p:nvPr/>
        </p:nvSpPr>
        <p:spPr>
          <a:xfrm>
            <a:off x="4516582" y="3071549"/>
            <a:ext cx="775855" cy="5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>
          <a:xfrm>
            <a:off x="5292437" y="3935579"/>
            <a:ext cx="1205345" cy="1005028"/>
          </a:xfrm>
          <a:prstGeom prst="rect">
            <a:avLst/>
          </a:prstGeom>
        </p:spPr>
      </p:pic>
      <p:sp>
        <p:nvSpPr>
          <p:cNvPr id="12" name="Freccia a destra 11"/>
          <p:cNvSpPr/>
          <p:nvPr/>
        </p:nvSpPr>
        <p:spPr>
          <a:xfrm>
            <a:off x="4516582" y="4146690"/>
            <a:ext cx="775855" cy="5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>
          <a:xfrm>
            <a:off x="5292437" y="5169012"/>
            <a:ext cx="1205345" cy="1005028"/>
          </a:xfrm>
          <a:prstGeom prst="rect">
            <a:avLst/>
          </a:prstGeom>
        </p:spPr>
      </p:pic>
      <p:sp>
        <p:nvSpPr>
          <p:cNvPr id="14" name="Freccia a destra 13"/>
          <p:cNvSpPr/>
          <p:nvPr/>
        </p:nvSpPr>
        <p:spPr>
          <a:xfrm>
            <a:off x="4516582" y="5380123"/>
            <a:ext cx="775855" cy="5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Google Shape;1148;p35"/>
          <p:cNvSpPr/>
          <p:nvPr/>
        </p:nvSpPr>
        <p:spPr>
          <a:xfrm>
            <a:off x="6169141" y="828222"/>
            <a:ext cx="5305286" cy="73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2400" b="1" baseline="30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 compound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scaffold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(WP1)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148;p35"/>
          <p:cNvSpPr/>
          <p:nvPr/>
        </p:nvSpPr>
        <p:spPr>
          <a:xfrm>
            <a:off x="6143890" y="2069045"/>
            <a:ext cx="5887630" cy="84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2400" b="1" baseline="30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 compound  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 front a </a:t>
            </a:r>
            <a:r>
              <a:rPr lang="el-GR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β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detector (WP2)</a:t>
            </a:r>
            <a:endParaRPr lang="it-IT" sz="2400" b="1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148;p35"/>
          <p:cNvSpPr/>
          <p:nvPr/>
        </p:nvSpPr>
        <p:spPr>
          <a:xfrm>
            <a:off x="5939826" y="2959215"/>
            <a:ext cx="6420248" cy="75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2400" b="1" baseline="30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 compound 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 front a </a:t>
            </a:r>
            <a:r>
              <a:rPr lang="el-GR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γ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camera (WP3)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148;p35"/>
          <p:cNvSpPr/>
          <p:nvPr/>
        </p:nvSpPr>
        <p:spPr>
          <a:xfrm>
            <a:off x="6374209" y="4159880"/>
            <a:ext cx="5551482" cy="75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2400" b="1" baseline="30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 compound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cell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cultures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(WP4)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148;p35"/>
          <p:cNvSpPr/>
          <p:nvPr/>
        </p:nvSpPr>
        <p:spPr>
          <a:xfrm>
            <a:off x="6046043" y="5283171"/>
            <a:ext cx="5879648" cy="75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2400" b="1" baseline="30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 compound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it-IT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 mice -&gt; 3 </a:t>
            </a:r>
            <a:r>
              <a:rPr lang="it-IT" sz="24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run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08" y="3557328"/>
            <a:ext cx="2679706" cy="26073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>
          <a:xfrm>
            <a:off x="5337153" y="620312"/>
            <a:ext cx="1205345" cy="10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5;p38"/>
          <p:cNvSpPr txBox="1"/>
          <p:nvPr/>
        </p:nvSpPr>
        <p:spPr>
          <a:xfrm>
            <a:off x="3044245" y="-103799"/>
            <a:ext cx="64296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2300"/>
            </a:pPr>
            <a:r>
              <a:rPr lang="it" sz="3067" b="1" dirty="0" smtClean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ISOLPHARM budget for 2025</a:t>
            </a:r>
            <a:endParaRPr sz="30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Immagin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1" y="472115"/>
            <a:ext cx="5638938" cy="4683874"/>
          </a:xfrm>
          <a:prstGeom prst="rect">
            <a:avLst/>
          </a:prstGeom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459" y="1143001"/>
            <a:ext cx="5284427" cy="4049485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86" y="5227973"/>
            <a:ext cx="2269671" cy="986226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102" y="5336454"/>
            <a:ext cx="2068526" cy="7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3"/>
          <p:cNvSpPr txBox="1"/>
          <p:nvPr/>
        </p:nvSpPr>
        <p:spPr>
          <a:xfrm>
            <a:off x="2880960" y="0"/>
            <a:ext cx="64296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1900" rIns="91425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Team</a:t>
            </a:r>
            <a:endParaRPr sz="30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5760" y="0"/>
            <a:ext cx="2825760" cy="6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3"/>
          <p:cNvSpPr txBox="1"/>
          <p:nvPr/>
        </p:nvSpPr>
        <p:spPr>
          <a:xfrm>
            <a:off x="1738371" y="4023150"/>
            <a:ext cx="60945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1900" rIns="91425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Thank you for your kind attention!</a:t>
            </a:r>
            <a:endParaRPr sz="3067" dirty="0">
              <a:solidFill>
                <a:srgbClr val="0044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3"/>
          <p:cNvSpPr/>
          <p:nvPr/>
        </p:nvSpPr>
        <p:spPr>
          <a:xfrm>
            <a:off x="956950" y="4637550"/>
            <a:ext cx="617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Visit our webpage:</a:t>
            </a:r>
            <a:r>
              <a:rPr lang="it"/>
              <a:t> </a:t>
            </a:r>
            <a:r>
              <a:rPr lang="it" sz="3200" b="1">
                <a:solidFill>
                  <a:srgbClr val="C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https://isolpharm.pd.infn.it/web/</a:t>
            </a:r>
            <a:endParaRPr/>
          </a:p>
        </p:txBody>
      </p:sp>
      <p:sp>
        <p:nvSpPr>
          <p:cNvPr id="673" name="Google Shape;673;p43"/>
          <p:cNvSpPr/>
          <p:nvPr/>
        </p:nvSpPr>
        <p:spPr>
          <a:xfrm>
            <a:off x="7210071" y="5283786"/>
            <a:ext cx="1245600" cy="33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5604" t="8850" r="26509"/>
          <a:stretch/>
        </p:blipFill>
        <p:spPr>
          <a:xfrm>
            <a:off x="8763775" y="2684361"/>
            <a:ext cx="3392225" cy="351251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3"/>
          <p:cNvSpPr txBox="1"/>
          <p:nvPr/>
        </p:nvSpPr>
        <p:spPr>
          <a:xfrm>
            <a:off x="8924200" y="773700"/>
            <a:ext cx="2704800" cy="17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446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Post-graduate students:</a:t>
            </a:r>
            <a:endParaRPr b="1">
              <a:solidFill>
                <a:srgbClr val="00446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446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446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Alberto Arzenton, Daiyuan Chen, Jessica Delgado, Giorgio Grosso, Omorjit Singh Khwairakpam, Aurora Leso, Davide Serafini, Nicola Zancopè</a:t>
            </a:r>
            <a:endParaRPr b="1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32" y="773700"/>
            <a:ext cx="6134639" cy="330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323168" y="916458"/>
            <a:ext cx="11553300" cy="5236800"/>
          </a:xfrm>
          <a:prstGeom prst="roundRect">
            <a:avLst>
              <a:gd name="adj" fmla="val 9558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lso…Scientific and training hub</a:t>
            </a:r>
            <a:endParaRPr dirty="0"/>
          </a:p>
        </p:txBody>
      </p:sp>
      <p:sp>
        <p:nvSpPr>
          <p:cNvPr id="140" name="Google Shape;140;p3"/>
          <p:cNvSpPr txBox="1">
            <a:spLocks noGrp="1"/>
          </p:cNvSpPr>
          <p:nvPr>
            <p:ph type="title"/>
          </p:nvPr>
        </p:nvSpPr>
        <p:spPr>
          <a:xfrm>
            <a:off x="953059" y="81421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dirty="0"/>
              <a:t>The ISOLPHARM Project – 4 pillars</a:t>
            </a:r>
            <a:endParaRPr dirty="0"/>
          </a:p>
        </p:txBody>
      </p:sp>
      <p:sp>
        <p:nvSpPr>
          <p:cNvPr id="141" name="Google Shape;141;p3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6140504" y="1138077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2E6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i="0" u="none" strike="noStrike" cap="none" dirty="0">
                <a:solidFill>
                  <a:srgbClr val="2E6CA4"/>
                </a:solidFill>
                <a:latin typeface="Calibri"/>
                <a:ea typeface="Calibri"/>
                <a:cs typeface="Calibri"/>
                <a:sym typeface="Calibri"/>
              </a:rPr>
              <a:t>2. Innovative Method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2E6CA4"/>
                </a:solidFill>
                <a:latin typeface="Calibri"/>
                <a:ea typeface="Calibri"/>
                <a:cs typeface="Calibri"/>
                <a:sym typeface="Calibri"/>
              </a:rPr>
              <a:t>Innovative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production @SPES of several (medical)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2E6CA4"/>
                </a:solidFill>
                <a:latin typeface="Calibri"/>
                <a:ea typeface="Calibri"/>
                <a:cs typeface="Calibri"/>
                <a:sym typeface="Calibri"/>
              </a:rPr>
              <a:t>Carrier Free + High Purity 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radionuclides 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Ag,</a:t>
            </a:r>
            <a:r>
              <a:rPr lang="it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Sr,</a:t>
            </a:r>
            <a:r>
              <a:rPr lang="it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136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Cs..)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6163881" y="3519696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rgbClr val="D295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it" sz="2400" b="1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. Facility at SPES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it" sz="2000" b="0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 irradiation station,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 the SPES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Low Energy Beams,</a:t>
            </a:r>
            <a:r>
              <a:rPr lang="it" sz="1800" b="0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 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planned in the SPES building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475743" y="3525074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" sz="2400" b="1" i="0" u="none" strike="noStrike" cap="none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. Activities, INFN Experiments</a:t>
            </a:r>
            <a:endParaRPr sz="2400" b="1" dirty="0">
              <a:solidFill>
                <a:srgbClr val="4A85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Financed by </a:t>
            </a:r>
            <a:r>
              <a:rPr lang="it" sz="2000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CSN5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(physics application): </a:t>
            </a:r>
            <a:r>
              <a:rPr lang="it" sz="2000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ISOLPHARM_Ag 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ISOLPHARM_EIRA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lang="it" sz="20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ADMIRAL</a:t>
            </a:r>
            <a:endParaRPr sz="2000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508523" y="1134661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BF54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BF540C"/>
                </a:solidFill>
                <a:latin typeface="Calibri"/>
                <a:ea typeface="Calibri"/>
                <a:cs typeface="Calibri"/>
                <a:sym typeface="Calibri"/>
              </a:rPr>
              <a:t>1. National Collaboration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Broad, focused on </a:t>
            </a:r>
            <a:r>
              <a:rPr lang="it" sz="2000" dirty="0">
                <a:solidFill>
                  <a:srgbClr val="BF540C"/>
                </a:solidFill>
                <a:latin typeface="Calibri"/>
                <a:ea typeface="Calibri"/>
                <a:cs typeface="Calibri"/>
                <a:sym typeface="Calibri"/>
              </a:rPr>
              <a:t>radio-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BF540C"/>
                </a:solidFill>
                <a:latin typeface="Calibri"/>
                <a:ea typeface="Calibri"/>
                <a:cs typeface="Calibri"/>
                <a:sym typeface="Calibri"/>
              </a:rPr>
              <a:t>pharmaceutical development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synthesis,characterization 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 preclinical tests (</a:t>
            </a:r>
            <a:r>
              <a:rPr lang="it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vitro/vivo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50558" flipH="1">
            <a:off x="6867820" y="1115420"/>
            <a:ext cx="1526568" cy="1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706767">
            <a:off x="3485540" y="792507"/>
            <a:ext cx="2133457" cy="19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037" y="4242061"/>
            <a:ext cx="1229214" cy="122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442848" y="4191583"/>
            <a:ext cx="1102051" cy="127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/>
          <p:nvPr/>
        </p:nvSpPr>
        <p:spPr>
          <a:xfrm>
            <a:off x="3958693" y="1266262"/>
            <a:ext cx="4323000" cy="4235400"/>
          </a:xfrm>
          <a:prstGeom prst="diamond">
            <a:avLst/>
          </a:prstGeom>
          <a:solidFill>
            <a:srgbClr val="D8D8D8"/>
          </a:solidFill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31645" y="1888646"/>
            <a:ext cx="2771741" cy="289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52422" y="3616493"/>
            <a:ext cx="1333399" cy="13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59363" y="3010178"/>
            <a:ext cx="2473276" cy="542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98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06;p7"/>
          <p:cNvPicPr/>
          <p:nvPr/>
        </p:nvPicPr>
        <p:blipFill>
          <a:blip r:embed="rId2"/>
          <a:stretch/>
        </p:blipFill>
        <p:spPr>
          <a:xfrm>
            <a:off x="9365760" y="0"/>
            <a:ext cx="2825760" cy="664800"/>
          </a:xfrm>
          <a:prstGeom prst="rect">
            <a:avLst/>
          </a:prstGeom>
          <a:ln>
            <a:noFill/>
          </a:ln>
        </p:spPr>
      </p:pic>
      <p:pic>
        <p:nvPicPr>
          <p:cNvPr id="3" name="Google Shape;440;p11"/>
          <p:cNvPicPr preferRelativeResize="0"/>
          <p:nvPr/>
        </p:nvPicPr>
        <p:blipFill rotWithShape="1">
          <a:blip r:embed="rId3">
            <a:alphaModFix/>
          </a:blip>
          <a:srcRect r="27856"/>
          <a:stretch/>
        </p:blipFill>
        <p:spPr>
          <a:xfrm>
            <a:off x="9327436" y="5574269"/>
            <a:ext cx="2437920" cy="60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8441" y="1554498"/>
            <a:ext cx="1334497" cy="897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442;p11"/>
          <p:cNvGrpSpPr/>
          <p:nvPr/>
        </p:nvGrpSpPr>
        <p:grpSpPr>
          <a:xfrm>
            <a:off x="51853" y="4704744"/>
            <a:ext cx="2723543" cy="1445877"/>
            <a:chOff x="74560" y="3030305"/>
            <a:chExt cx="1567115" cy="551472"/>
          </a:xfrm>
        </p:grpSpPr>
        <p:pic>
          <p:nvPicPr>
            <p:cNvPr id="6" name="Google Shape;443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077" y="3030305"/>
              <a:ext cx="1016243" cy="222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444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86995" y="3299537"/>
              <a:ext cx="454680" cy="282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45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560" y="3277644"/>
              <a:ext cx="1126499" cy="3020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446;p11"/>
          <p:cNvSpPr/>
          <p:nvPr/>
        </p:nvSpPr>
        <p:spPr>
          <a:xfrm>
            <a:off x="16961" y="5324024"/>
            <a:ext cx="1896431" cy="85584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44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9529" y="788160"/>
            <a:ext cx="1836232" cy="6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4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73759" y="716839"/>
            <a:ext cx="3035511" cy="837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49;p11"/>
          <p:cNvSpPr/>
          <p:nvPr/>
        </p:nvSpPr>
        <p:spPr>
          <a:xfrm>
            <a:off x="8765802" y="3239280"/>
            <a:ext cx="2810113" cy="66528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64268"/>
              </a:gs>
              <a:gs pos="100000">
                <a:srgbClr val="00446D">
                  <a:alpha val="6352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50;p11"/>
          <p:cNvSpPr txBox="1"/>
          <p:nvPr/>
        </p:nvSpPr>
        <p:spPr>
          <a:xfrm>
            <a:off x="2751179" y="0"/>
            <a:ext cx="6559381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2300"/>
            </a:pPr>
            <a:r>
              <a:rPr lang="it" sz="3067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</a:t>
            </a:r>
            <a:r>
              <a:rPr lang="it" sz="3067" b="1" dirty="0" smtClean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30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451;p11"/>
          <p:cNvGrpSpPr/>
          <p:nvPr/>
        </p:nvGrpSpPr>
        <p:grpSpPr>
          <a:xfrm>
            <a:off x="3211200" y="1628493"/>
            <a:ext cx="5563920" cy="2738880"/>
            <a:chOff x="2408400" y="1223460"/>
            <a:chExt cx="4172940" cy="2054160"/>
          </a:xfrm>
        </p:grpSpPr>
        <p:sp>
          <p:nvSpPr>
            <p:cNvPr id="15" name="Google Shape;452;p11"/>
            <p:cNvSpPr/>
            <p:nvPr/>
          </p:nvSpPr>
          <p:spPr>
            <a:xfrm>
              <a:off x="2408400" y="1223640"/>
              <a:ext cx="2792160" cy="460800"/>
            </a:xfrm>
            <a:prstGeom prst="chevron">
              <a:avLst>
                <a:gd name="adj" fmla="val 50000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53;p11"/>
            <p:cNvSpPr/>
            <p:nvPr/>
          </p:nvSpPr>
          <p:spPr>
            <a:xfrm rot="5400000">
              <a:off x="4520520" y="1216800"/>
              <a:ext cx="2054160" cy="2067480"/>
            </a:xfrm>
            <a:prstGeom prst="bentArrow">
              <a:avLst>
                <a:gd name="adj1" fmla="val 22364"/>
                <a:gd name="adj2" fmla="val 11182"/>
                <a:gd name="adj3" fmla="val 12343"/>
                <a:gd name="adj4" fmla="val 33332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454;p11"/>
          <p:cNvSpPr/>
          <p:nvPr/>
        </p:nvSpPr>
        <p:spPr>
          <a:xfrm>
            <a:off x="3289780" y="1538600"/>
            <a:ext cx="486432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of a β-imaging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system based on solid-state detector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455;p11"/>
          <p:cNvGrpSpPr/>
          <p:nvPr/>
        </p:nvGrpSpPr>
        <p:grpSpPr>
          <a:xfrm>
            <a:off x="3212160" y="2696205"/>
            <a:ext cx="5563920" cy="2738880"/>
            <a:chOff x="2409120" y="2012580"/>
            <a:chExt cx="4172940" cy="2054160"/>
          </a:xfrm>
        </p:grpSpPr>
        <p:sp>
          <p:nvSpPr>
            <p:cNvPr id="19" name="Google Shape;456;p11"/>
            <p:cNvSpPr/>
            <p:nvPr/>
          </p:nvSpPr>
          <p:spPr>
            <a:xfrm rot="10800000" flipH="1">
              <a:off x="2409120" y="3605760"/>
              <a:ext cx="2792160" cy="460800"/>
            </a:xfrm>
            <a:prstGeom prst="chevron">
              <a:avLst>
                <a:gd name="adj" fmla="val 50000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57;p11"/>
            <p:cNvSpPr/>
            <p:nvPr/>
          </p:nvSpPr>
          <p:spPr>
            <a:xfrm rot="5400000" flipH="1">
              <a:off x="4521240" y="2005920"/>
              <a:ext cx="2054160" cy="2067480"/>
            </a:xfrm>
            <a:prstGeom prst="bentArrow">
              <a:avLst>
                <a:gd name="adj1" fmla="val 22364"/>
                <a:gd name="adj2" fmla="val 11182"/>
                <a:gd name="adj3" fmla="val 12343"/>
                <a:gd name="adj4" fmla="val 33332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458;p11"/>
          <p:cNvSpPr/>
          <p:nvPr/>
        </p:nvSpPr>
        <p:spPr>
          <a:xfrm>
            <a:off x="3473280" y="4730460"/>
            <a:ext cx="486432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of a γ-imaging scintigraphic system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59;p11"/>
          <p:cNvSpPr/>
          <p:nvPr/>
        </p:nvSpPr>
        <p:spPr>
          <a:xfrm>
            <a:off x="8168627" y="3280800"/>
            <a:ext cx="3173821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Radiobiological characterization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460;p11"/>
          <p:cNvGrpSpPr/>
          <p:nvPr/>
        </p:nvGrpSpPr>
        <p:grpSpPr>
          <a:xfrm>
            <a:off x="1870560" y="1631520"/>
            <a:ext cx="1594560" cy="3791520"/>
            <a:chOff x="1402920" y="1223640"/>
            <a:chExt cx="1195920" cy="2843640"/>
          </a:xfrm>
        </p:grpSpPr>
        <p:sp>
          <p:nvSpPr>
            <p:cNvPr id="24" name="Google Shape;461;p11"/>
            <p:cNvSpPr/>
            <p:nvPr/>
          </p:nvSpPr>
          <p:spPr>
            <a:xfrm>
              <a:off x="1402920" y="1223640"/>
              <a:ext cx="1195920" cy="1905120"/>
            </a:xfrm>
            <a:prstGeom prst="bentArrow">
              <a:avLst>
                <a:gd name="adj1" fmla="val 38990"/>
                <a:gd name="adj2" fmla="val 18716"/>
                <a:gd name="adj3" fmla="val 19967"/>
                <a:gd name="adj4" fmla="val 1822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2;p11"/>
            <p:cNvSpPr/>
            <p:nvPr/>
          </p:nvSpPr>
          <p:spPr>
            <a:xfrm rot="10800000" flipH="1">
              <a:off x="1402920" y="2162160"/>
              <a:ext cx="1195920" cy="1905120"/>
            </a:xfrm>
            <a:prstGeom prst="bentArrow">
              <a:avLst>
                <a:gd name="adj1" fmla="val 38990"/>
                <a:gd name="adj2" fmla="val 18716"/>
                <a:gd name="adj3" fmla="val 19967"/>
                <a:gd name="adj4" fmla="val 1822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463;p11"/>
          <p:cNvSpPr/>
          <p:nvPr/>
        </p:nvSpPr>
        <p:spPr>
          <a:xfrm>
            <a:off x="222720" y="3149760"/>
            <a:ext cx="2201485" cy="76176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464;p11"/>
          <p:cNvSpPr/>
          <p:nvPr/>
        </p:nvSpPr>
        <p:spPr>
          <a:xfrm>
            <a:off x="222720" y="3197760"/>
            <a:ext cx="2251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Radiopharmaceutical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46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825000">
            <a:off x="2406085" y="2926821"/>
            <a:ext cx="1574400" cy="10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6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88792" y="2255693"/>
            <a:ext cx="1549920" cy="1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6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14080" y="1764480"/>
            <a:ext cx="2520480" cy="151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68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89565" y="5555673"/>
            <a:ext cx="2033956" cy="580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69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6684" y="2622249"/>
            <a:ext cx="1243200" cy="498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470;p11"/>
          <p:cNvGrpSpPr/>
          <p:nvPr/>
        </p:nvGrpSpPr>
        <p:grpSpPr>
          <a:xfrm>
            <a:off x="331238" y="699177"/>
            <a:ext cx="1515612" cy="1107860"/>
            <a:chOff x="330480" y="510840"/>
            <a:chExt cx="743040" cy="721080"/>
          </a:xfrm>
        </p:grpSpPr>
        <p:pic>
          <p:nvPicPr>
            <p:cNvPr id="34" name="Google Shape;471;p11"/>
            <p:cNvPicPr preferRelativeResize="0"/>
            <p:nvPr/>
          </p:nvPicPr>
          <p:blipFill rotWithShape="1">
            <a:blip r:embed="rId14">
              <a:alphaModFix/>
            </a:blip>
            <a:srcRect r="48999"/>
            <a:stretch/>
          </p:blipFill>
          <p:spPr>
            <a:xfrm>
              <a:off x="485727" y="510840"/>
              <a:ext cx="333282" cy="36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472;p1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30480" y="871560"/>
              <a:ext cx="344520" cy="36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473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29000" y="858240"/>
              <a:ext cx="344520" cy="3445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474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816197" y="982291"/>
            <a:ext cx="1313280" cy="51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475;p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6701651" y="3444549"/>
            <a:ext cx="1313280" cy="120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76;p1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597940" y="726489"/>
            <a:ext cx="1088451" cy="713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77;p11"/>
          <p:cNvGrpSpPr/>
          <p:nvPr/>
        </p:nvGrpSpPr>
        <p:grpSpPr>
          <a:xfrm>
            <a:off x="2565" y="1958463"/>
            <a:ext cx="1812411" cy="660149"/>
            <a:chOff x="122231" y="1305417"/>
            <a:chExt cx="1153608" cy="356689"/>
          </a:xfrm>
        </p:grpSpPr>
        <p:pic>
          <p:nvPicPr>
            <p:cNvPr id="41" name="Google Shape;478;p1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22231" y="1324055"/>
              <a:ext cx="514609" cy="323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79;p1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48292" y="1305417"/>
              <a:ext cx="627547" cy="356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480;p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828400" y="5113979"/>
            <a:ext cx="1371360" cy="38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81;p1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700762" y="5163813"/>
            <a:ext cx="1136393" cy="50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82;p1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709271" y="4070081"/>
            <a:ext cx="1407348" cy="94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83;p11"/>
          <p:cNvPicPr preferRelativeResize="0"/>
          <p:nvPr/>
        </p:nvPicPr>
        <p:blipFill rotWithShape="1">
          <a:blip r:embed="rId25">
            <a:alphaModFix/>
          </a:blip>
          <a:srcRect l="10928" t="31423" r="17409" b="23467"/>
          <a:stretch/>
        </p:blipFill>
        <p:spPr>
          <a:xfrm>
            <a:off x="8886284" y="4186682"/>
            <a:ext cx="1525440" cy="63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84;p1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998871" y="739500"/>
            <a:ext cx="1657440" cy="66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5;p1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389123" y="5496992"/>
            <a:ext cx="893116" cy="6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86;p1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671760" y="5507100"/>
            <a:ext cx="2247840" cy="60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487;p1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898320" y="3850341"/>
            <a:ext cx="2982240" cy="81045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488;p11"/>
          <p:cNvSpPr/>
          <p:nvPr/>
        </p:nvSpPr>
        <p:spPr>
          <a:xfrm>
            <a:off x="7662126" y="713031"/>
            <a:ext cx="3047143" cy="824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489;p11"/>
          <p:cNvSpPr/>
          <p:nvPr/>
        </p:nvSpPr>
        <p:spPr>
          <a:xfrm>
            <a:off x="4518241" y="641509"/>
            <a:ext cx="1193451" cy="85584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490;p11"/>
          <p:cNvSpPr/>
          <p:nvPr/>
        </p:nvSpPr>
        <p:spPr>
          <a:xfrm>
            <a:off x="801093" y="1882124"/>
            <a:ext cx="1059223" cy="79003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491;p11"/>
          <p:cNvSpPr/>
          <p:nvPr/>
        </p:nvSpPr>
        <p:spPr>
          <a:xfrm>
            <a:off x="5175840" y="5465901"/>
            <a:ext cx="1327827" cy="72486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492;p11"/>
          <p:cNvSpPr/>
          <p:nvPr/>
        </p:nvSpPr>
        <p:spPr>
          <a:xfrm>
            <a:off x="10640160" y="4094989"/>
            <a:ext cx="1479976" cy="85584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832;p18"/>
          <p:cNvPicPr/>
          <p:nvPr/>
        </p:nvPicPr>
        <p:blipFill>
          <a:blip r:embed="rId11"/>
          <a:stretch/>
        </p:blipFill>
        <p:spPr>
          <a:xfrm>
            <a:off x="6232878" y="2319907"/>
            <a:ext cx="1595360" cy="9570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1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3207" y="-9470"/>
            <a:ext cx="9546826" cy="765716"/>
          </a:xfrm>
        </p:spPr>
        <p:txBody>
          <a:bodyPr/>
          <a:lstStyle/>
          <a:p>
            <a:r>
              <a:rPr lang="it-IT" dirty="0" smtClean="0"/>
              <a:t>ISOLPHARM</a:t>
            </a:r>
            <a:r>
              <a:rPr lang="it-IT" dirty="0"/>
              <a:t>: </a:t>
            </a:r>
            <a:r>
              <a:rPr lang="it-IT" dirty="0" smtClean="0"/>
              <a:t>Innovative Method</a:t>
            </a:r>
            <a:endParaRPr lang="it-I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" descr="Tappeto Design moderno SMILE EMOJI 67cm - TONGUE - Catalogo - OLIVO SHOP by  OLIVO GROUP"/>
          <p:cNvSpPr>
            <a:spLocks noChangeAspect="1" noChangeArrowheads="1"/>
          </p:cNvSpPr>
          <p:nvPr/>
        </p:nvSpPr>
        <p:spPr bwMode="auto">
          <a:xfrm>
            <a:off x="184731" y="-96087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Picture 13" descr="Icon&#10;&#10;Description automatically generated">
            <a:extLst>
              <a:ext uri="{FF2B5EF4-FFF2-40B4-BE49-F238E27FC236}">
                <a16:creationId xmlns:a16="http://schemas.microsoft.com/office/drawing/2014/main" id="{8644518E-4392-4696-AEC2-9A47B74F49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344" y="867901"/>
            <a:ext cx="615465" cy="5302102"/>
          </a:xfrm>
          <a:prstGeom prst="rect">
            <a:avLst/>
          </a:prstGeom>
        </p:spPr>
      </p:pic>
      <p:pic>
        <p:nvPicPr>
          <p:cNvPr id="2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39E0EB5-C235-4876-B3C8-A8178414E5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291" y="753630"/>
            <a:ext cx="9760686" cy="5486341"/>
          </a:xfrm>
          <a:prstGeom prst="rect">
            <a:avLst/>
          </a:prstGeom>
        </p:spPr>
      </p:pic>
      <p:sp>
        <p:nvSpPr>
          <p:cNvPr id="25" name="TextBox 25">
            <a:extLst>
              <a:ext uri="{FF2B5EF4-FFF2-40B4-BE49-F238E27FC236}">
                <a16:creationId xmlns:a16="http://schemas.microsoft.com/office/drawing/2014/main" id="{776E2895-3BA2-46E7-9521-DB1D225E0002}"/>
              </a:ext>
            </a:extLst>
          </p:cNvPr>
          <p:cNvSpPr txBox="1"/>
          <p:nvPr/>
        </p:nvSpPr>
        <p:spPr>
          <a:xfrm>
            <a:off x="113263" y="669160"/>
            <a:ext cx="2097751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ea typeface="+mn-lt"/>
                <a:cs typeface="+mn-lt"/>
              </a:rPr>
              <a:t>The</a:t>
            </a:r>
            <a:r>
              <a:rPr lang="en-US" sz="2000" b="1" dirty="0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en-US" sz="2000" b="1" u="sng" dirty="0">
                <a:solidFill>
                  <a:schemeClr val="accent1"/>
                </a:solidFill>
                <a:ea typeface="+mn-lt"/>
                <a:cs typeface="+mn-lt"/>
              </a:rPr>
              <a:t>ISOLPHARM</a:t>
            </a:r>
            <a:r>
              <a:rPr lang="en-US" sz="2000" b="1" dirty="0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en-US" sz="2000" b="1" dirty="0" smtClean="0">
                <a:solidFill>
                  <a:schemeClr val="accent1"/>
                </a:solidFill>
                <a:ea typeface="+mn-lt"/>
                <a:cs typeface="+mn-lt"/>
              </a:rPr>
              <a:t>method</a:t>
            </a:r>
            <a:r>
              <a:rPr lang="en-US" sz="2000" b="1" dirty="0">
                <a:solidFill>
                  <a:schemeClr val="accent1"/>
                </a:solidFill>
                <a:ea typeface="+mn-lt"/>
                <a:cs typeface="+mn-lt"/>
              </a:rPr>
              <a:t> is capable of selecting and isolating a  </a:t>
            </a:r>
            <a:endParaRPr lang="en-US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r>
              <a:rPr lang="en-US" sz="2000" b="1" u="sng" dirty="0">
                <a:solidFill>
                  <a:schemeClr val="accent1"/>
                </a:solidFill>
                <a:ea typeface="+mn-lt"/>
                <a:cs typeface="+mn-lt"/>
              </a:rPr>
              <a:t>SINGLE </a:t>
            </a:r>
            <a:r>
              <a:rPr lang="en-US" sz="2000" b="1" u="sng" dirty="0" smtClean="0">
                <a:solidFill>
                  <a:schemeClr val="accent1"/>
                </a:solidFill>
                <a:ea typeface="+mn-lt"/>
                <a:cs typeface="+mn-lt"/>
              </a:rPr>
              <a:t>RADIO-ISOTOPE </a:t>
            </a:r>
            <a:endParaRPr lang="en-US" sz="1600" dirty="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6" name="CasellaDiTesto 19">
            <a:extLst>
              <a:ext uri="{FF2B5EF4-FFF2-40B4-BE49-F238E27FC236}">
                <a16:creationId xmlns:a16="http://schemas.microsoft.com/office/drawing/2014/main" id="{5C59EFBC-D1E5-4082-914B-9747B9BA0FC1}"/>
              </a:ext>
            </a:extLst>
          </p:cNvPr>
          <p:cNvSpPr txBox="1"/>
          <p:nvPr/>
        </p:nvSpPr>
        <p:spPr>
          <a:xfrm>
            <a:off x="-155947" y="3419846"/>
            <a:ext cx="2555818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 smtClean="0"/>
              <a:t>+ </a:t>
            </a:r>
            <a:r>
              <a:rPr lang="en-GB" sz="2000" b="1" dirty="0">
                <a:solidFill>
                  <a:srgbClr val="00B050"/>
                </a:solidFill>
              </a:rPr>
              <a:t>high </a:t>
            </a:r>
            <a:r>
              <a:rPr lang="en-GB" sz="2000" b="1" dirty="0" smtClean="0">
                <a:solidFill>
                  <a:srgbClr val="00B050"/>
                </a:solidFill>
              </a:rPr>
              <a:t>specific activity</a:t>
            </a:r>
            <a:r>
              <a:rPr lang="en-GB" sz="2000" b="1" dirty="0"/>
              <a:t> </a:t>
            </a:r>
            <a:endParaRPr lang="en-GB" dirty="0">
              <a:cs typeface="Calibri" panose="020F0502020204030204"/>
            </a:endParaRPr>
          </a:p>
          <a:p>
            <a:r>
              <a:rPr lang="en-GB" sz="2000" b="1" dirty="0"/>
              <a:t>+ </a:t>
            </a:r>
            <a:r>
              <a:rPr lang="en-GB" sz="2000" b="1" dirty="0" smtClean="0">
                <a:solidFill>
                  <a:srgbClr val="C00000"/>
                </a:solidFill>
              </a:rPr>
              <a:t>radionuclide </a:t>
            </a:r>
            <a:r>
              <a:rPr lang="en-GB" sz="2000" b="1" dirty="0">
                <a:solidFill>
                  <a:srgbClr val="C00000"/>
                </a:solidFill>
              </a:rPr>
              <a:t>purity</a:t>
            </a:r>
            <a:endParaRPr lang="en-GB" dirty="0">
              <a:cs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9FCAB53A-F529-4C23-81C1-8AC4F0488D94}"/>
              </a:ext>
            </a:extLst>
          </p:cNvPr>
          <p:cNvSpPr txBox="1"/>
          <p:nvPr/>
        </p:nvSpPr>
        <p:spPr>
          <a:xfrm>
            <a:off x="14476" y="4427845"/>
            <a:ext cx="2379921" cy="13388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ea typeface="+mn-lt"/>
                <a:cs typeface="+mn-lt"/>
              </a:rPr>
              <a:t>The ISOLPHARM Method </a:t>
            </a:r>
            <a:r>
              <a:rPr lang="en-US" b="1" dirty="0" smtClean="0">
                <a:ea typeface="+mn-lt"/>
                <a:cs typeface="+mn-lt"/>
              </a:rPr>
              <a:t>is </a:t>
            </a:r>
            <a:r>
              <a:rPr lang="en-US" b="1" dirty="0">
                <a:ea typeface="+mn-lt"/>
                <a:cs typeface="+mn-lt"/>
              </a:rPr>
              <a:t>an INFN Patent</a:t>
            </a:r>
            <a:endParaRPr lang="en-US" sz="2000" b="1" dirty="0">
              <a:cs typeface="Calibri"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1679520" y="1268846"/>
            <a:ext cx="542441" cy="340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Google Shape;538;p7"/>
          <p:cNvPicPr/>
          <p:nvPr/>
        </p:nvPicPr>
        <p:blipFill>
          <a:blip r:embed="rId4"/>
          <a:stretch/>
        </p:blipFill>
        <p:spPr>
          <a:xfrm>
            <a:off x="6237995" y="3134788"/>
            <a:ext cx="2117278" cy="1234917"/>
          </a:xfrm>
          <a:prstGeom prst="rect">
            <a:avLst/>
          </a:prstGeom>
          <a:ln>
            <a:noFill/>
          </a:ln>
        </p:spPr>
      </p:pic>
      <p:sp>
        <p:nvSpPr>
          <p:cNvPr id="6" name="Parentesi graffa aperta 5"/>
          <p:cNvSpPr/>
          <p:nvPr/>
        </p:nvSpPr>
        <p:spPr>
          <a:xfrm rot="16200000">
            <a:off x="7093302" y="1267468"/>
            <a:ext cx="229687" cy="37010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43" y="2462174"/>
            <a:ext cx="2192754" cy="1311615"/>
          </a:xfrm>
          <a:prstGeom prst="rect">
            <a:avLst/>
          </a:prstGeom>
        </p:spPr>
      </p:pic>
      <p:pic>
        <p:nvPicPr>
          <p:cNvPr id="16" name="Google Shape;750;p1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6015" y="1381558"/>
            <a:ext cx="1960962" cy="175323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83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5;p6" descr="Immagine che contiene testo, schermata, Modellazione 3D, arte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l="5846" t="19545" r="31828" b="31368"/>
          <a:stretch/>
        </p:blipFill>
        <p:spPr>
          <a:xfrm>
            <a:off x="1247777" y="757355"/>
            <a:ext cx="9553399" cy="5321045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196;p6"/>
          <p:cNvSpPr/>
          <p:nvPr/>
        </p:nvSpPr>
        <p:spPr>
          <a:xfrm>
            <a:off x="-346362" y="0"/>
            <a:ext cx="12175903" cy="7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beamline</a:t>
            </a:r>
            <a:endParaRPr sz="4000" b="1" dirty="0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2;p6"/>
          <p:cNvSpPr txBox="1"/>
          <p:nvPr/>
        </p:nvSpPr>
        <p:spPr>
          <a:xfrm>
            <a:off x="9559712" y="1536558"/>
            <a:ext cx="1170431" cy="540839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SzPts val="825"/>
            </a:pPr>
            <a:r>
              <a:rPr lang="it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Detection and quality control station station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5;p6"/>
          <p:cNvSpPr txBox="1"/>
          <p:nvPr/>
        </p:nvSpPr>
        <p:spPr>
          <a:xfrm rot="16200000">
            <a:off x="-1568331" y="3130176"/>
            <a:ext cx="4381515" cy="33093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013"/>
            </a:pPr>
            <a:r>
              <a:rPr lang="it" sz="135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SPES low energy experimental area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5358" y="4059409"/>
            <a:ext cx="4945818" cy="1972520"/>
          </a:xfrm>
          <a:prstGeom prst="rect">
            <a:avLst/>
          </a:prstGeom>
          <a:noFill/>
          <a:ln w="1905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55;p7"/>
          <p:cNvPicPr preferRelativeResize="0"/>
          <p:nvPr/>
        </p:nvPicPr>
        <p:blipFill rotWithShape="1">
          <a:blip r:embed="rId4">
            <a:alphaModFix/>
          </a:blip>
          <a:srcRect r="12516"/>
          <a:stretch/>
        </p:blipFill>
        <p:spPr>
          <a:xfrm>
            <a:off x="1247777" y="2272690"/>
            <a:ext cx="2484692" cy="3786943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927CDC52-CD74-476A-8CAF-9F5343CE18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2469" y="4087113"/>
            <a:ext cx="2041596" cy="1972520"/>
          </a:xfrm>
          <a:prstGeom prst="rect">
            <a:avLst/>
          </a:prstGeom>
          <a:ln>
            <a:solidFill>
              <a:srgbClr val="5B9B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950" y="2720936"/>
            <a:ext cx="1408184" cy="1338473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271396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6"/>
          <p:cNvSpPr/>
          <p:nvPr/>
        </p:nvSpPr>
        <p:spPr>
          <a:xfrm>
            <a:off x="-346362" y="0"/>
            <a:ext cx="12175903" cy="7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</a:t>
            </a:r>
            <a:r>
              <a:rPr lang="it" sz="4000" b="1" smtClean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beamline (June </a:t>
            </a:r>
            <a:r>
              <a:rPr lang="it" sz="4000" b="1" dirty="0" smtClean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2024)</a:t>
            </a:r>
            <a:endParaRPr sz="4000" b="1" dirty="0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4" y="644978"/>
            <a:ext cx="7369629" cy="5527222"/>
          </a:xfrm>
          <a:prstGeom prst="rect">
            <a:avLst/>
          </a:prstGeom>
        </p:spPr>
      </p:pic>
      <p:sp>
        <p:nvSpPr>
          <p:cNvPr id="4" name="Google Shape;212;p6"/>
          <p:cNvSpPr txBox="1"/>
          <p:nvPr/>
        </p:nvSpPr>
        <p:spPr>
          <a:xfrm>
            <a:off x="8388104" y="5405746"/>
            <a:ext cx="997722" cy="57276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825"/>
            </a:pPr>
            <a:r>
              <a:rPr lang="it" sz="1400" dirty="0" smtClean="0">
                <a:solidFill>
                  <a:schemeClr val="dk1"/>
                </a:solidFill>
              </a:rPr>
              <a:t>Isolpharm Beam Line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5113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0503" y="38429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" descr="Tappeto Design moderno SMILE EMOJI 67cm - TONGUE - Catalogo - OLIVO SHOP by  OLIVO GROUP"/>
          <p:cNvSpPr>
            <a:spLocks noChangeAspect="1" noChangeArrowheads="1"/>
          </p:cNvSpPr>
          <p:nvPr/>
        </p:nvSpPr>
        <p:spPr bwMode="auto">
          <a:xfrm>
            <a:off x="184731" y="-96087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Google Shape;335;p4">
            <a:extLst>
              <a:ext uri="{FF2B5EF4-FFF2-40B4-BE49-F238E27FC236}">
                <a16:creationId xmlns:a16="http://schemas.microsoft.com/office/drawing/2014/main" id="{7F997DD0-A140-6DDC-EF15-68E7D2BBC53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255575" y="765492"/>
            <a:ext cx="3260759" cy="2990272"/>
          </a:xfrm>
          <a:prstGeom prst="rect">
            <a:avLst/>
          </a:prstGeom>
          <a:ln>
            <a:noFill/>
          </a:ln>
        </p:spPr>
      </p:pic>
      <p:pic>
        <p:nvPicPr>
          <p:cNvPr id="13" name="Google Shape;366;g14823516d8b_0_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2367534"/>
            <a:ext cx="5958496" cy="3865997"/>
          </a:xfrm>
          <a:prstGeom prst="rect">
            <a:avLst/>
          </a:prstGeom>
          <a:ln>
            <a:noFill/>
          </a:ln>
        </p:spPr>
      </p:pic>
      <p:sp>
        <p:nvSpPr>
          <p:cNvPr id="14" name="CustomShape 5"/>
          <p:cNvSpPr/>
          <p:nvPr/>
        </p:nvSpPr>
        <p:spPr>
          <a:xfrm>
            <a:off x="7478108" y="3350917"/>
            <a:ext cx="4568160" cy="86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200" tIns="45600" rIns="91200" bIns="456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24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→</a:t>
            </a:r>
            <a:r>
              <a:rPr kumimoji="0" lang="it" sz="933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933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1600" b="0" i="0" u="none" strike="noStrike" kern="1200" cap="none" spc="-1" normalizeH="0" baseline="3000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111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Ag has </a:t>
            </a:r>
            <a:r>
              <a:rPr lang="it" sz="1600" spc="-1" dirty="0" smtClean="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</a:rPr>
              <a:t>dosimetric behavior equal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to </a:t>
            </a:r>
            <a:r>
              <a:rPr kumimoji="0" lang="it" sz="1600" b="0" i="0" u="none" strike="noStrike" kern="1200" cap="none" spc="-1" normalizeH="0" baseline="3000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186</a:t>
            </a:r>
            <a:r>
              <a:rPr lang="it" sz="1600" spc="-1" dirty="0" smtClean="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</a:rPr>
              <a:t>Re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,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which was recently studied in Phase I / II trials 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ustomShape 6"/>
          <p:cNvSpPr/>
          <p:nvPr/>
        </p:nvSpPr>
        <p:spPr>
          <a:xfrm>
            <a:off x="7516336" y="3183535"/>
            <a:ext cx="3999360" cy="4719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467" b="0" i="0" u="none" strike="noStrike" kern="1200" cap="none" spc="-1" normalizeH="0" baseline="0" noProof="0" dirty="0">
              <a:ln>
                <a:noFill/>
              </a:ln>
              <a:solidFill>
                <a:srgbClr val="073763"/>
              </a:solidFill>
              <a:effectLst/>
              <a:highlight>
                <a:srgbClr val="FF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12CA63DE-B033-F71D-D8A2-8320C91CC88F}"/>
              </a:ext>
            </a:extLst>
          </p:cNvPr>
          <p:cNvSpPr/>
          <p:nvPr/>
        </p:nvSpPr>
        <p:spPr>
          <a:xfrm>
            <a:off x="7478108" y="2718823"/>
            <a:ext cx="4568160" cy="86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200" tIns="45600" rIns="91200" bIns="456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24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→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1600" b="0" i="0" u="none" strike="noStrike" kern="1200" cap="none" spc="-1" normalizeH="0" baseline="3000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111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Ag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exhibits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possible ‘theranostic’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properties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similar to </a:t>
            </a:r>
            <a:r>
              <a:rPr kumimoji="0" lang="it" sz="1600" b="0" i="0" u="none" strike="noStrike" kern="1200" cap="none" spc="-1" normalizeH="0" baseline="3000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177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Lu which was recently approved by FDA.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8">
            <a:extLst>
              <a:ext uri="{FF2B5EF4-FFF2-40B4-BE49-F238E27FC236}">
                <a16:creationId xmlns:a16="http://schemas.microsoft.com/office/drawing/2014/main" id="{5AC382CC-7A82-371A-FEAF-73EA926D2207}"/>
              </a:ext>
            </a:extLst>
          </p:cNvPr>
          <p:cNvSpPr/>
          <p:nvPr/>
        </p:nvSpPr>
        <p:spPr>
          <a:xfrm>
            <a:off x="-84151" y="621985"/>
            <a:ext cx="5122056" cy="18771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200" tIns="45600" rIns="91200" bIns="45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1600" b="1" i="0" u="none" strike="noStrike" kern="1200" cap="none" spc="-1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111</a:t>
            </a:r>
            <a:r>
              <a:rPr kumimoji="0" lang="it" sz="16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Ag properties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609585" marR="0" lvl="0" indent="-4060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Char char="●"/>
              <a:tabLst>
                <a:tab pos="0" algn="l"/>
              </a:tabLst>
              <a:defRPr/>
            </a:pPr>
            <a:r>
              <a:rPr kumimoji="0" lang="it" sz="2000" b="1" i="0" u="none" strike="noStrike" kern="1200" cap="none" spc="-1" normalizeH="0" baseline="0" noProof="0" dirty="0">
                <a:ln>
                  <a:noFill/>
                </a:ln>
                <a:solidFill>
                  <a:srgbClr val="064268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β</a:t>
            </a:r>
            <a:r>
              <a:rPr kumimoji="0" lang="it" sz="2000" b="1" i="0" u="none" strike="noStrike" kern="1200" cap="none" spc="-1" normalizeH="0" baseline="3000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-</a:t>
            </a:r>
            <a:r>
              <a:rPr kumimoji="0" lang="it" sz="2000" b="1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emitter </a:t>
            </a: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(average energy </a:t>
            </a:r>
            <a:r>
              <a:rPr kumimoji="0" lang="it" sz="2000" b="1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360 keV</a:t>
            </a: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609585" marR="0" lvl="0" indent="-4060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Good half-life (</a:t>
            </a:r>
            <a:r>
              <a:rPr kumimoji="0" lang="it" sz="2000" b="1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7.45 days</a:t>
            </a: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609585" marR="0" lvl="0" indent="-4060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Calibri"/>
              <a:buChar char="●"/>
              <a:tabLst>
                <a:tab pos="0" algn="l"/>
              </a:tabLst>
              <a:defRPr/>
            </a:pP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Average tissue penetration (</a:t>
            </a:r>
            <a:r>
              <a:rPr kumimoji="0" lang="it" sz="2000" b="1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1.8 mm</a:t>
            </a: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609585" marR="0" lvl="0" indent="-4060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Char char="●"/>
              <a:tabLst>
                <a:tab pos="0" algn="l"/>
              </a:tabLst>
              <a:defRPr/>
            </a:pP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Medium energy </a:t>
            </a:r>
            <a:r>
              <a:rPr kumimoji="0" lang="it" sz="2000" b="0" i="1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γ</a:t>
            </a:r>
            <a:r>
              <a:rPr kumimoji="0" lang="it" sz="2000" b="0" i="1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20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rays -&gt; </a:t>
            </a:r>
            <a:r>
              <a:rPr kumimoji="0" lang="it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SPECT</a:t>
            </a:r>
            <a:r>
              <a:rPr kumimoji="0" lang="it" sz="2000" b="0" i="0" u="none" strike="noStrike" kern="1200" cap="none" spc="-1" normalizeH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candidate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24" name="Table 6">
            <a:extLst>
              <a:ext uri="{FF2B5EF4-FFF2-40B4-BE49-F238E27FC236}">
                <a16:creationId xmlns:a16="http://schemas.microsoft.com/office/drawing/2014/main" id="{0A72986A-9055-5407-532F-9675CEC81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243268"/>
              </p:ext>
            </p:extLst>
          </p:nvPr>
        </p:nvGraphicFramePr>
        <p:xfrm>
          <a:off x="5863535" y="4064230"/>
          <a:ext cx="5574890" cy="2136156"/>
        </p:xfrm>
        <a:graphic>
          <a:graphicData uri="http://schemas.openxmlformats.org/drawingml/2006/table">
            <a:tbl>
              <a:tblPr/>
              <a:tblGrid>
                <a:gridCol w="1393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6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111 Isobaric chain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Half-Life T</a:t>
                      </a:r>
                      <a:r>
                        <a:rPr lang="it" sz="800" b="1" strike="noStrike" spc="-1" baseline="-250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½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Decay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Target Yield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Cadmium-111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Stable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 dirty="0">
                          <a:solidFill>
                            <a:srgbClr val="C00000"/>
                          </a:solidFill>
                          <a:latin typeface="Arial"/>
                          <a:ea typeface="Arial"/>
                        </a:rPr>
                        <a:t>Low yield production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Silver-111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7.45 days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β</a:t>
                      </a:r>
                      <a:r>
                        <a:rPr lang="it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─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C00000"/>
                          </a:solidFill>
                          <a:latin typeface="Arial"/>
                          <a:ea typeface="Arial"/>
                        </a:rPr>
                        <a:t>Good yield production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Palladium-111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23.4 min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β</a:t>
                      </a:r>
                      <a:r>
                        <a:rPr lang="it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─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C00000"/>
                          </a:solidFill>
                          <a:latin typeface="Arial"/>
                          <a:ea typeface="Arial"/>
                        </a:rPr>
                        <a:t>Bad release, short T</a:t>
                      </a:r>
                      <a:r>
                        <a:rPr lang="it" sz="800" b="1" strike="noStrike" spc="-1" baseline="-25000">
                          <a:solidFill>
                            <a:srgbClr val="C00000"/>
                          </a:solidFill>
                          <a:latin typeface="Arial"/>
                          <a:ea typeface="Arial"/>
                        </a:rPr>
                        <a:t>1/2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>
                          <a:solidFill>
                            <a:srgbClr val="073763"/>
                          </a:solidFill>
                          <a:latin typeface="Calibri"/>
                          <a:ea typeface="Calibri"/>
                        </a:rPr>
                        <a:t>Rhodium-111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 sec.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β</a:t>
                      </a:r>
                      <a:r>
                        <a:rPr lang="it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─</a:t>
                      </a:r>
                      <a:endParaRPr lang="en-US" sz="800" b="0" strike="noStrike" spc="-1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it" sz="800" b="1" strike="noStrike" spc="-1" dirty="0">
                          <a:solidFill>
                            <a:srgbClr val="C00000"/>
                          </a:solidFill>
                          <a:latin typeface="Arial"/>
                          <a:ea typeface="Arial"/>
                        </a:rPr>
                        <a:t>No release, very short T</a:t>
                      </a:r>
                      <a:r>
                        <a:rPr lang="it" sz="800" b="1" strike="noStrike" spc="-1" baseline="-25000" dirty="0">
                          <a:solidFill>
                            <a:srgbClr val="C00000"/>
                          </a:solidFill>
                          <a:latin typeface="Arial"/>
                          <a:ea typeface="Arial"/>
                        </a:rPr>
                        <a:t>1/2</a:t>
                      </a:r>
                      <a:endParaRPr lang="en-US" sz="800" b="0" strike="noStrike" spc="-1" dirty="0">
                        <a:latin typeface="Arial"/>
                      </a:endParaRPr>
                    </a:p>
                  </a:txBody>
                  <a:tcPr marL="68160" marR="6816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Google Shape;342;p4">
            <a:extLst>
              <a:ext uri="{FF2B5EF4-FFF2-40B4-BE49-F238E27FC236}">
                <a16:creationId xmlns:a16="http://schemas.microsoft.com/office/drawing/2014/main" id="{003E10A3-735A-7377-83C0-DC2B3270C85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38425" y="5099417"/>
            <a:ext cx="741031" cy="612073"/>
          </a:xfrm>
          <a:prstGeom prst="rect">
            <a:avLst/>
          </a:prstGeom>
          <a:ln>
            <a:noFill/>
          </a:ln>
        </p:spPr>
      </p:pic>
      <p:sp>
        <p:nvSpPr>
          <p:cNvPr id="26" name="CustomShape 5">
            <a:extLst>
              <a:ext uri="{FF2B5EF4-FFF2-40B4-BE49-F238E27FC236}">
                <a16:creationId xmlns:a16="http://schemas.microsoft.com/office/drawing/2014/main" id="{0CB94CB9-EBBB-032E-33CB-78DF37EB7842}"/>
              </a:ext>
            </a:extLst>
          </p:cNvPr>
          <p:cNvSpPr/>
          <p:nvPr/>
        </p:nvSpPr>
        <p:spPr>
          <a:xfrm>
            <a:off x="7478108" y="2026195"/>
            <a:ext cx="4568160" cy="86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200" tIns="45600" rIns="91200" bIns="456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24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→</a:t>
            </a:r>
            <a:r>
              <a:rPr kumimoji="0" lang="it" sz="933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933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No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Isobaric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 111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+mn-ea"/>
                <a:cs typeface="+mn-cs"/>
              </a:rPr>
              <a:t>contamination in the secondary target (also with LASER off)!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073763"/>
              </a:solidFill>
              <a:effectLst/>
              <a:highlight>
                <a:srgbClr val="FFFFFF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B76B4D5E-8A7F-FA8C-35D9-8C3D3A935B2F}"/>
              </a:ext>
            </a:extLst>
          </p:cNvPr>
          <p:cNvSpPr/>
          <p:nvPr/>
        </p:nvSpPr>
        <p:spPr>
          <a:xfrm>
            <a:off x="7516334" y="1293961"/>
            <a:ext cx="4568160" cy="86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200" tIns="45600" rIns="91200" bIns="456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24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→</a:t>
            </a:r>
            <a:r>
              <a:rPr kumimoji="0" lang="it" sz="933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933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Silver-111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can be produced @ SPES with high purity &amp;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with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high production rate</a:t>
            </a:r>
            <a:endParaRPr kumimoji="0" lang="it" sz="933" b="0" i="0" u="none" strike="noStrike" kern="1200" cap="none" spc="-1" normalizeH="0" baseline="0" noProof="0" dirty="0">
              <a:ln>
                <a:noFill/>
              </a:ln>
              <a:solidFill>
                <a:srgbClr val="073763"/>
              </a:solidFill>
              <a:effectLst/>
              <a:highlight>
                <a:srgbClr val="FFFFFF"/>
              </a:highlight>
              <a:uLnTx/>
              <a:uFillTx/>
              <a:latin typeface="Calibri"/>
              <a:ea typeface="Calibri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F3FD498F-AB33-C26E-D0CF-38A04E76D343}"/>
              </a:ext>
            </a:extLst>
          </p:cNvPr>
          <p:cNvSpPr/>
          <p:nvPr/>
        </p:nvSpPr>
        <p:spPr>
          <a:xfrm>
            <a:off x="7516334" y="653034"/>
            <a:ext cx="4568160" cy="86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200" tIns="45600" rIns="91200" bIns="456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t" sz="2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→ </a:t>
            </a:r>
            <a:r>
              <a:rPr lang="it" sz="1600" spc="-1" dirty="0" smtClean="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</a:rPr>
              <a:t>N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o </a:t>
            </a:r>
            <a:r>
              <a:rPr kumimoji="0" lang="it" sz="1600" b="0" i="0" u="none" strike="noStrike" kern="1200" cap="none" spc="-1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radiopharmaceuticals radiolabeled with </a:t>
            </a:r>
            <a:r>
              <a:rPr kumimoji="0" lang="it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111Silver</a:t>
            </a:r>
            <a:r>
              <a:rPr kumimoji="0" lang="it" sz="1600" b="0" i="0" u="none" strike="noStrike" kern="1200" cap="none" spc="-1" normalizeH="0" noProof="0" dirty="0" smtClean="0">
                <a:ln>
                  <a:noFill/>
                </a:ln>
                <a:solidFill>
                  <a:srgbClr val="073763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+mn-cs"/>
              </a:rPr>
              <a:t> in the market.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245D84F0-993D-9912-6C45-C77991DE5FB5}"/>
              </a:ext>
            </a:extLst>
          </p:cNvPr>
          <p:cNvSpPr/>
          <p:nvPr/>
        </p:nvSpPr>
        <p:spPr>
          <a:xfrm>
            <a:off x="7480736" y="5240215"/>
            <a:ext cx="1865519" cy="547555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Shape 4"/>
          <p:cNvSpPr txBox="1"/>
          <p:nvPr/>
        </p:nvSpPr>
        <p:spPr>
          <a:xfrm>
            <a:off x="2063439" y="30261"/>
            <a:ext cx="9546240" cy="765120"/>
          </a:xfrm>
          <a:prstGeom prst="rect">
            <a:avLst/>
          </a:prstGeom>
          <a:noFill/>
          <a:ln>
            <a:noFill/>
          </a:ln>
        </p:spPr>
        <p:txBody>
          <a:bodyPr lIns="91200" tIns="45600" rIns="91200" bIns="45600" anchor="ctr">
            <a:normAutofit/>
          </a:bodyPr>
          <a:lstStyle/>
          <a:p>
            <a:pPr lvl="0">
              <a:lnSpc>
                <a:spcPct val="90000"/>
              </a:lnSpc>
              <a:tabLst>
                <a:tab pos="0" algn="l"/>
              </a:tabLst>
              <a:defRPr/>
            </a:pPr>
            <a:r>
              <a:rPr kumimoji="0" lang="it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lang="it" sz="3600" spc="-1" noProof="0" dirty="0">
                <a:solidFill>
                  <a:srgbClr val="073763"/>
                </a:solidFill>
                <a:highlight>
                  <a:srgbClr val="FFFFFF"/>
                </a:highlight>
                <a:ea typeface="Calibri"/>
              </a:rPr>
              <a:t>R</a:t>
            </a:r>
            <a:r>
              <a:rPr lang="it" sz="3600" spc="-1" dirty="0" smtClean="0">
                <a:solidFill>
                  <a:srgbClr val="073763"/>
                </a:solidFill>
                <a:highlight>
                  <a:srgbClr val="FFFFFF"/>
                </a:highlight>
                <a:ea typeface="Calibri"/>
              </a:rPr>
              <a:t>adiopharmaceutical</a:t>
            </a:r>
            <a:r>
              <a:rPr lang="it" sz="3600" b="1" spc="-1" baseline="30000" dirty="0" smtClean="0">
                <a:solidFill>
                  <a:srgbClr val="1E4E79"/>
                </a:solidFill>
                <a:ea typeface="Calibri"/>
              </a:rPr>
              <a:t> </a:t>
            </a:r>
            <a:r>
              <a:rPr lang="it" sz="3600" spc="-1" dirty="0" smtClean="0">
                <a:solidFill>
                  <a:srgbClr val="073763"/>
                </a:solidFill>
                <a:highlight>
                  <a:srgbClr val="FFFFFF"/>
                </a:highlight>
                <a:ea typeface="Calibri"/>
              </a:rPr>
              <a:t>radiolabeled with </a:t>
            </a:r>
            <a:r>
              <a:rPr lang="it" sz="3600" b="1" spc="-1" baseline="30000" dirty="0">
                <a:solidFill>
                  <a:srgbClr val="1E4E79"/>
                </a:solidFill>
                <a:ea typeface="Calibri"/>
              </a:rPr>
              <a:t>111</a:t>
            </a:r>
            <a:r>
              <a:rPr lang="it" sz="3600" b="1" spc="-1" dirty="0">
                <a:solidFill>
                  <a:srgbClr val="1E4E79"/>
                </a:solidFill>
                <a:ea typeface="Calibri"/>
              </a:rPr>
              <a:t>Ag</a:t>
            </a:r>
            <a:r>
              <a:rPr lang="it" sz="3600" spc="-1" dirty="0">
                <a:solidFill>
                  <a:srgbClr val="073763"/>
                </a:solidFill>
                <a:highlight>
                  <a:srgbClr val="FFFFFF"/>
                </a:highlight>
                <a:ea typeface="Calibri"/>
              </a:rPr>
              <a:t> </a:t>
            </a:r>
            <a:endParaRPr kumimoji="0" lang="it" sz="3600" b="1" i="0" u="none" strike="noStrike" kern="1200" cap="none" spc="-1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2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"/>
          <p:cNvSpPr txBox="1">
            <a:spLocks noGrp="1"/>
          </p:cNvSpPr>
          <p:nvPr>
            <p:ph type="title"/>
          </p:nvPr>
        </p:nvSpPr>
        <p:spPr>
          <a:xfrm>
            <a:off x="1267193" y="-47124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/>
              <a:t>ISOLPHARM: a 10 years adventure</a:t>
            </a:r>
            <a:endParaRPr/>
          </a:p>
        </p:txBody>
      </p:sp>
      <p:pic>
        <p:nvPicPr>
          <p:cNvPr id="302" name="Google Shape;3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1196" y="3185227"/>
            <a:ext cx="1652609" cy="103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1196" y="1941662"/>
            <a:ext cx="1391352" cy="1246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0"/>
          <p:cNvSpPr txBox="1"/>
          <p:nvPr/>
        </p:nvSpPr>
        <p:spPr>
          <a:xfrm>
            <a:off x="5181837" y="2129925"/>
            <a:ext cx="42495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Simulations and feasibility evaluation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of Ag as radiopharmaceutical precursor</a:t>
            </a:r>
            <a:endParaRPr sz="120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5" name="Google Shape;305;p10"/>
          <p:cNvSpPr txBox="1"/>
          <p:nvPr/>
        </p:nvSpPr>
        <p:spPr>
          <a:xfrm>
            <a:off x="5444805" y="3184264"/>
            <a:ext cx="3628914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First production of </a:t>
            </a:r>
            <a:r>
              <a:rPr lang="it" sz="1600" baseline="300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111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Ag in reactor and beginning of i</a:t>
            </a:r>
            <a:r>
              <a:rPr lang="it" sz="1600" i="1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n-vitro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it" sz="1600" i="1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in-vivo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 testing</a:t>
            </a:r>
            <a:endParaRPr sz="16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5739941" y="4276225"/>
            <a:ext cx="349170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Providing new tools for preclinical trials on 3D scaffolds</a:t>
            </a:r>
            <a:endParaRPr sz="16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 rot="2057">
            <a:off x="1470363" y="2356281"/>
            <a:ext cx="2506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2018 - 2019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8" name="Google Shape;308;p10"/>
          <p:cNvSpPr txBox="1"/>
          <p:nvPr/>
        </p:nvSpPr>
        <p:spPr>
          <a:xfrm rot="1892">
            <a:off x="1470363" y="3396086"/>
            <a:ext cx="27258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2020 - 2022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9" name="Google Shape;309;p10"/>
          <p:cNvSpPr txBox="1"/>
          <p:nvPr/>
        </p:nvSpPr>
        <p:spPr>
          <a:xfrm rot="2021">
            <a:off x="1470363" y="4435742"/>
            <a:ext cx="20409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2023 - 2025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10" name="Google Shape;31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734" y="4267115"/>
            <a:ext cx="2625308" cy="875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"/>
          <p:cNvSpPr txBox="1"/>
          <p:nvPr/>
        </p:nvSpPr>
        <p:spPr>
          <a:xfrm rot="1646">
            <a:off x="1470363" y="1316625"/>
            <a:ext cx="2506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2014 - 2017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4895044" y="1233539"/>
            <a:ext cx="4690932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 smtClean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Interdisciplinary Study Group on 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production of medical radioisotopes at SPES</a:t>
            </a:r>
            <a:endParaRPr sz="12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13" name="Google Shape;31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1196" y="1265076"/>
            <a:ext cx="776025" cy="59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94" y="1161726"/>
            <a:ext cx="645272" cy="6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40615" y="1222118"/>
            <a:ext cx="2425133" cy="189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31337" y="3943587"/>
            <a:ext cx="2734415" cy="185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1333" y="5005475"/>
            <a:ext cx="1152326" cy="11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0751" y="5406326"/>
            <a:ext cx="690475" cy="6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0"/>
          <p:cNvSpPr txBox="1"/>
          <p:nvPr/>
        </p:nvSpPr>
        <p:spPr>
          <a:xfrm rot="2021">
            <a:off x="1470363" y="5475248"/>
            <a:ext cx="20409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2024 - 2025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20" name="Google Shape;32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94" y="2230013"/>
            <a:ext cx="645272" cy="6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94" y="3298299"/>
            <a:ext cx="645272" cy="6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1326" y="4366586"/>
            <a:ext cx="690475" cy="6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"/>
          <p:cNvSpPr txBox="1"/>
          <p:nvPr/>
        </p:nvSpPr>
        <p:spPr>
          <a:xfrm>
            <a:off x="5401821" y="5242448"/>
            <a:ext cx="3749829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Follows the technological aspect for the radionuclide production</a:t>
            </a:r>
            <a:endParaRPr sz="16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4" name="Google Shape;324;p10"/>
          <p:cNvSpPr txBox="1"/>
          <p:nvPr/>
        </p:nvSpPr>
        <p:spPr>
          <a:xfrm rot="-5400000">
            <a:off x="-1159582" y="3088142"/>
            <a:ext cx="28653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 experiments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0"/>
          <p:cNvSpPr txBox="1"/>
          <p:nvPr/>
        </p:nvSpPr>
        <p:spPr>
          <a:xfrm rot="-5400000">
            <a:off x="-270217" y="5223902"/>
            <a:ext cx="11187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0"/>
          <p:cNvSpPr/>
          <p:nvPr/>
        </p:nvSpPr>
        <p:spPr>
          <a:xfrm>
            <a:off x="505950" y="1941662"/>
            <a:ext cx="165150" cy="3131288"/>
          </a:xfrm>
          <a:prstGeom prst="leftBracket">
            <a:avLst>
              <a:gd name="adj" fmla="val 5854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0"/>
          <p:cNvSpPr/>
          <p:nvPr/>
        </p:nvSpPr>
        <p:spPr>
          <a:xfrm>
            <a:off x="505950" y="5166250"/>
            <a:ext cx="275100" cy="1038000"/>
          </a:xfrm>
          <a:prstGeom prst="leftBracket">
            <a:avLst>
              <a:gd name="adj" fmla="val 5854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02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545563" y="3005017"/>
            <a:ext cx="2113920" cy="2608365"/>
          </a:xfrm>
          <a:prstGeom prst="snip1Rect">
            <a:avLst>
              <a:gd name="adj" fmla="val 14646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sp>
      <p:sp>
        <p:nvSpPr>
          <p:cNvPr id="3" name="TextShape 2"/>
          <p:cNvSpPr txBox="1"/>
          <p:nvPr/>
        </p:nvSpPr>
        <p:spPr>
          <a:xfrm>
            <a:off x="2719359" y="-106152"/>
            <a:ext cx="6429600" cy="614400"/>
          </a:xfrm>
          <a:prstGeom prst="rect">
            <a:avLst/>
          </a:prstGeom>
          <a:noFill/>
          <a:ln>
            <a:noFill/>
          </a:ln>
        </p:spPr>
        <p:txBody>
          <a:bodyPr tIns="121920" bIns="121920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it" sz="3733" b="1" spc="-1" dirty="0" smtClean="0">
                <a:solidFill>
                  <a:srgbClr val="00446D"/>
                </a:solidFill>
                <a:latin typeface="Calibri"/>
                <a:ea typeface="Calibri"/>
              </a:rPr>
              <a:t>ISOLPHARM-ADMIRAL strategy</a:t>
            </a:r>
            <a:endParaRPr lang="en-US" sz="37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ustomShape 5"/>
          <p:cNvSpPr/>
          <p:nvPr/>
        </p:nvSpPr>
        <p:spPr>
          <a:xfrm>
            <a:off x="3512443" y="2316923"/>
            <a:ext cx="2180160" cy="6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600" b="1" spc="-1" dirty="0">
                <a:solidFill>
                  <a:srgbClr val="064268"/>
                </a:solidFill>
                <a:latin typeface="Calibri"/>
                <a:ea typeface="Calibri"/>
              </a:rPr>
              <a:t>WP2 : </a:t>
            </a:r>
            <a:endParaRPr lang="en-US" sz="1600" spc="-1" dirty="0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600" b="1" spc="-1" dirty="0">
                <a:solidFill>
                  <a:srgbClr val="064268"/>
                </a:solidFill>
                <a:latin typeface="Calibri"/>
                <a:ea typeface="Calibri"/>
              </a:rPr>
              <a:t>β-imaging</a:t>
            </a:r>
            <a:endParaRPr lang="en-US" sz="1600" spc="-1" dirty="0">
              <a:latin typeface="Arial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6116998" y="2325736"/>
            <a:ext cx="2326560" cy="68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600" b="1" spc="-1" dirty="0">
                <a:solidFill>
                  <a:srgbClr val="064268"/>
                </a:solidFill>
                <a:latin typeface="Calibri"/>
                <a:ea typeface="Calibri"/>
              </a:rPr>
              <a:t>WP3 : </a:t>
            </a:r>
            <a:endParaRPr lang="en-US" sz="1600" spc="-1" dirty="0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600" b="1" spc="-1" dirty="0">
                <a:solidFill>
                  <a:srgbClr val="064268"/>
                </a:solidFill>
                <a:latin typeface="Calibri"/>
                <a:ea typeface="Calibri"/>
              </a:rPr>
              <a:t>γ-imaging</a:t>
            </a:r>
            <a:endParaRPr lang="en-US" sz="1600" spc="-1" dirty="0">
              <a:latin typeface="Arial"/>
            </a:endParaRPr>
          </a:p>
        </p:txBody>
      </p:sp>
      <p:sp>
        <p:nvSpPr>
          <p:cNvPr id="6" name="CustomShape 7"/>
          <p:cNvSpPr/>
          <p:nvPr/>
        </p:nvSpPr>
        <p:spPr>
          <a:xfrm>
            <a:off x="8622358" y="2297577"/>
            <a:ext cx="3637440" cy="7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600" b="1" spc="-1" dirty="0">
                <a:solidFill>
                  <a:srgbClr val="064268"/>
                </a:solidFill>
                <a:latin typeface="Calibri"/>
                <a:ea typeface="Calibri"/>
              </a:rPr>
              <a:t>WP4: </a:t>
            </a:r>
            <a:endParaRPr lang="en-US" sz="1600" spc="-1" dirty="0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600" b="1" spc="-1" dirty="0">
                <a:solidFill>
                  <a:srgbClr val="064268"/>
                </a:solidFill>
                <a:latin typeface="Calibri"/>
                <a:ea typeface="Calibri"/>
              </a:rPr>
              <a:t>Targeted Radiobiology</a:t>
            </a:r>
            <a:endParaRPr lang="en-US" sz="1600" spc="-1" dirty="0">
              <a:latin typeface="Arial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3316597" y="3217490"/>
            <a:ext cx="2341480" cy="20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1920" bIns="121920">
            <a:noAutofit/>
          </a:bodyPr>
          <a:lstStyle/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Mechanics &amp; electronics design </a:t>
            </a:r>
            <a:endParaRPr lang="en-US" sz="1400" spc="-1" dirty="0">
              <a:latin typeface="+mj-lt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Monte Carlo simulations for mechanics and detector </a:t>
            </a:r>
            <a:r>
              <a:rPr lang="it" sz="1400" spc="-1" dirty="0" smtClean="0">
                <a:solidFill>
                  <a:srgbClr val="064268"/>
                </a:solidFill>
                <a:latin typeface="+mj-lt"/>
                <a:ea typeface="Calibri"/>
              </a:rPr>
              <a:t>design</a:t>
            </a:r>
            <a:endParaRPr lang="en-US" sz="1400" spc="-1" dirty="0">
              <a:latin typeface="+mj-lt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Detector characterization and tests with fluorescence</a:t>
            </a:r>
            <a:endParaRPr lang="en-US" sz="1400" spc="-1" dirty="0">
              <a:latin typeface="+mj-lt"/>
            </a:endParaRPr>
          </a:p>
        </p:txBody>
      </p:sp>
      <p:pic>
        <p:nvPicPr>
          <p:cNvPr id="8" name="Google Shape;831;p18"/>
          <p:cNvPicPr/>
          <p:nvPr/>
        </p:nvPicPr>
        <p:blipFill>
          <a:blip r:embed="rId2"/>
          <a:stretch/>
        </p:blipFill>
        <p:spPr>
          <a:xfrm>
            <a:off x="915070" y="1525920"/>
            <a:ext cx="1114080" cy="804000"/>
          </a:xfrm>
          <a:prstGeom prst="rect">
            <a:avLst/>
          </a:prstGeom>
          <a:ln>
            <a:noFill/>
          </a:ln>
        </p:spPr>
      </p:pic>
      <p:pic>
        <p:nvPicPr>
          <p:cNvPr id="9" name="Google Shape;832;p18"/>
          <p:cNvPicPr/>
          <p:nvPr/>
        </p:nvPicPr>
        <p:blipFill>
          <a:blip r:embed="rId3"/>
          <a:stretch/>
        </p:blipFill>
        <p:spPr>
          <a:xfrm>
            <a:off x="9804808" y="1474634"/>
            <a:ext cx="1595360" cy="957053"/>
          </a:xfrm>
          <a:prstGeom prst="rect">
            <a:avLst/>
          </a:prstGeom>
          <a:ln>
            <a:noFill/>
          </a:ln>
        </p:spPr>
      </p:pic>
      <p:pic>
        <p:nvPicPr>
          <p:cNvPr id="10" name="Google Shape;833;p18"/>
          <p:cNvPicPr/>
          <p:nvPr/>
        </p:nvPicPr>
        <p:blipFill>
          <a:blip r:embed="rId4"/>
          <a:stretch/>
        </p:blipFill>
        <p:spPr>
          <a:xfrm>
            <a:off x="4083526" y="1414722"/>
            <a:ext cx="1114080" cy="1016640"/>
          </a:xfrm>
          <a:prstGeom prst="rect">
            <a:avLst/>
          </a:prstGeom>
          <a:ln>
            <a:noFill/>
          </a:ln>
        </p:spPr>
      </p:pic>
      <p:sp>
        <p:nvSpPr>
          <p:cNvPr id="11" name="CustomShape 9"/>
          <p:cNvSpPr/>
          <p:nvPr/>
        </p:nvSpPr>
        <p:spPr>
          <a:xfrm>
            <a:off x="486370" y="1098954"/>
            <a:ext cx="2762880" cy="348960"/>
          </a:xfrm>
          <a:prstGeom prst="homePlate">
            <a:avLst>
              <a:gd name="adj" fmla="val 50000"/>
            </a:avLst>
          </a:prstGeom>
          <a:solidFill>
            <a:srgbClr val="6D9E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10"/>
          <p:cNvSpPr/>
          <p:nvPr/>
        </p:nvSpPr>
        <p:spPr>
          <a:xfrm>
            <a:off x="3181440" y="1085271"/>
            <a:ext cx="5953440" cy="348960"/>
          </a:xfrm>
          <a:prstGeom prst="chevron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1"/>
          <p:cNvSpPr/>
          <p:nvPr/>
        </p:nvSpPr>
        <p:spPr>
          <a:xfrm>
            <a:off x="9059040" y="1098954"/>
            <a:ext cx="3038880" cy="34896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2"/>
          <p:cNvSpPr/>
          <p:nvPr/>
        </p:nvSpPr>
        <p:spPr>
          <a:xfrm>
            <a:off x="5082850" y="1011458"/>
            <a:ext cx="2429280" cy="34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467" b="1" spc="-1" dirty="0">
                <a:solidFill>
                  <a:srgbClr val="FFFFFF"/>
                </a:solidFill>
                <a:latin typeface="Merriweather"/>
                <a:ea typeface="Merriweather"/>
              </a:rPr>
              <a:t>INSTRUMENTATION</a:t>
            </a:r>
            <a:endParaRPr lang="en-US" sz="1467" spc="-1" dirty="0">
              <a:latin typeface="Arial"/>
            </a:endParaRPr>
          </a:p>
        </p:txBody>
      </p:sp>
      <p:sp>
        <p:nvSpPr>
          <p:cNvPr id="15" name="CustomShape 13"/>
          <p:cNvSpPr/>
          <p:nvPr/>
        </p:nvSpPr>
        <p:spPr>
          <a:xfrm>
            <a:off x="375927" y="999016"/>
            <a:ext cx="2429280" cy="67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467" b="1" spc="-1" dirty="0" smtClean="0">
                <a:solidFill>
                  <a:srgbClr val="FFFFFF"/>
                </a:solidFill>
                <a:latin typeface="Merriweather"/>
                <a:ea typeface="Merriweather"/>
              </a:rPr>
              <a:t>PHARMACOLOGY</a:t>
            </a:r>
            <a:endParaRPr lang="en-US" sz="1467" spc="-1" dirty="0">
              <a:latin typeface="Arial"/>
            </a:endParaRPr>
          </a:p>
        </p:txBody>
      </p:sp>
      <p:sp>
        <p:nvSpPr>
          <p:cNvPr id="16" name="CustomShape 14"/>
          <p:cNvSpPr/>
          <p:nvPr/>
        </p:nvSpPr>
        <p:spPr>
          <a:xfrm>
            <a:off x="9235287" y="1000936"/>
            <a:ext cx="2429280" cy="67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sz="1467" b="1" spc="-1">
                <a:solidFill>
                  <a:srgbClr val="FFFFFF"/>
                </a:solidFill>
                <a:latin typeface="Merriweather"/>
                <a:ea typeface="Merriweather"/>
              </a:rPr>
              <a:t>RADIOBIOLOGY</a:t>
            </a:r>
            <a:endParaRPr lang="en-US" sz="1467" spc="-1">
              <a:latin typeface="Arial"/>
            </a:endParaRPr>
          </a:p>
        </p:txBody>
      </p:sp>
      <p:pic>
        <p:nvPicPr>
          <p:cNvPr id="17" name="Google Shape;840;p18"/>
          <p:cNvPicPr/>
          <p:nvPr/>
        </p:nvPicPr>
        <p:blipFill>
          <a:blip r:embed="rId5"/>
          <a:stretch/>
        </p:blipFill>
        <p:spPr>
          <a:xfrm>
            <a:off x="7086973" y="1495366"/>
            <a:ext cx="944160" cy="865816"/>
          </a:xfrm>
          <a:prstGeom prst="rect">
            <a:avLst/>
          </a:prstGeom>
          <a:ln>
            <a:noFill/>
          </a:ln>
        </p:spPr>
      </p:pic>
      <p:sp>
        <p:nvSpPr>
          <p:cNvPr id="18" name="CustomShape 15"/>
          <p:cNvSpPr/>
          <p:nvPr/>
        </p:nvSpPr>
        <p:spPr>
          <a:xfrm>
            <a:off x="590717" y="3019783"/>
            <a:ext cx="2113920" cy="2593600"/>
          </a:xfrm>
          <a:prstGeom prst="snip1Rect">
            <a:avLst>
              <a:gd name="adj" fmla="val 1464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19" name="CustomShape 16"/>
          <p:cNvSpPr/>
          <p:nvPr/>
        </p:nvSpPr>
        <p:spPr>
          <a:xfrm>
            <a:off x="479480" y="3168598"/>
            <a:ext cx="2158234" cy="20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1920" bIns="121920">
            <a:noAutofit/>
          </a:bodyPr>
          <a:lstStyle/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</a:pPr>
            <a:r>
              <a:rPr lang="it" sz="1400" spc="-1" dirty="0">
                <a:solidFill>
                  <a:srgbClr val="064268"/>
                </a:solidFill>
                <a:latin typeface="Calibri"/>
                <a:ea typeface="Calibri"/>
              </a:rPr>
              <a:t>Production of Ag-111 at the LENA facilities, purification and quality control</a:t>
            </a:r>
            <a:endParaRPr lang="en-US" sz="1400" spc="-1" dirty="0">
              <a:latin typeface="Arial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</a:pPr>
            <a:r>
              <a:rPr lang="it" sz="1400" spc="-1" dirty="0">
                <a:solidFill>
                  <a:srgbClr val="064268"/>
                </a:solidFill>
                <a:latin typeface="Calibri"/>
                <a:ea typeface="Calibri"/>
              </a:rPr>
              <a:t>Radiochemistry of </a:t>
            </a:r>
            <a:r>
              <a:rPr lang="it" sz="1400" spc="-1" dirty="0" smtClean="0">
                <a:solidFill>
                  <a:srgbClr val="064268"/>
                </a:solidFill>
                <a:latin typeface="Calibri"/>
                <a:ea typeface="Calibri"/>
              </a:rPr>
              <a:t>Ag-111</a:t>
            </a:r>
            <a:endParaRPr lang="en-US" sz="1400" spc="-1" dirty="0">
              <a:latin typeface="Arial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 smtClean="0">
                <a:solidFill>
                  <a:srgbClr val="064268"/>
                </a:solidFill>
                <a:latin typeface="Calibri"/>
                <a:ea typeface="Calibri"/>
              </a:rPr>
              <a:t>Pharmacology</a:t>
            </a:r>
            <a:endParaRPr lang="en-US" sz="1400" spc="-1" dirty="0">
              <a:latin typeface="Arial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Calibri"/>
                <a:ea typeface="Calibri"/>
              </a:rPr>
              <a:t>Bioengineering </a:t>
            </a:r>
            <a:r>
              <a:rPr lang="it" sz="1200" spc="-1" dirty="0">
                <a:solidFill>
                  <a:srgbClr val="064268"/>
                </a:solidFill>
                <a:latin typeface="Calibri"/>
                <a:ea typeface="Calibri"/>
              </a:rPr>
              <a:t>of 3D scaffolds</a:t>
            </a:r>
            <a:endParaRPr lang="en-US" sz="1200" spc="-1" dirty="0">
              <a:latin typeface="Arial"/>
            </a:endParaRPr>
          </a:p>
        </p:txBody>
      </p:sp>
      <p:sp>
        <p:nvSpPr>
          <p:cNvPr id="20" name="CustomShape 17"/>
          <p:cNvSpPr/>
          <p:nvPr/>
        </p:nvSpPr>
        <p:spPr>
          <a:xfrm>
            <a:off x="6336960" y="3019784"/>
            <a:ext cx="2113920" cy="2593600"/>
          </a:xfrm>
          <a:prstGeom prst="snip1Rect">
            <a:avLst>
              <a:gd name="adj" fmla="val 14646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21" name="CustomShape 18"/>
          <p:cNvSpPr/>
          <p:nvPr/>
        </p:nvSpPr>
        <p:spPr>
          <a:xfrm>
            <a:off x="6158160" y="3157377"/>
            <a:ext cx="2254600" cy="20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1920" bIns="121920">
            <a:noAutofit/>
          </a:bodyPr>
          <a:lstStyle/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Monte Carlo simulations for detector </a:t>
            </a:r>
            <a:r>
              <a:rPr lang="it" sz="1400" spc="-1" dirty="0" smtClean="0">
                <a:solidFill>
                  <a:srgbClr val="064268"/>
                </a:solidFill>
                <a:latin typeface="+mj-lt"/>
                <a:ea typeface="Calibri"/>
              </a:rPr>
              <a:t>design</a:t>
            </a:r>
            <a:endParaRPr lang="en-US" sz="1400" spc="-1" dirty="0">
              <a:latin typeface="+mj-lt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Planar imaging detector construction for Ag-111 γ </a:t>
            </a:r>
            <a:r>
              <a:rPr lang="it" sz="1400" spc="-1" dirty="0" smtClean="0">
                <a:solidFill>
                  <a:srgbClr val="064268"/>
                </a:solidFill>
                <a:latin typeface="+mj-lt"/>
                <a:ea typeface="Calibri"/>
              </a:rPr>
              <a:t>detection</a:t>
            </a:r>
            <a:endParaRPr lang="en-US" sz="1400" spc="-1" dirty="0">
              <a:latin typeface="+mj-lt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Characterization and test of the planar system</a:t>
            </a:r>
            <a:endParaRPr lang="en-US" sz="1400" spc="-1" dirty="0">
              <a:latin typeface="+mj-lt"/>
            </a:endParaRPr>
          </a:p>
        </p:txBody>
      </p:sp>
      <p:sp>
        <p:nvSpPr>
          <p:cNvPr id="22" name="CustomShape 19"/>
          <p:cNvSpPr/>
          <p:nvPr/>
        </p:nvSpPr>
        <p:spPr>
          <a:xfrm>
            <a:off x="9387384" y="3019783"/>
            <a:ext cx="2113920" cy="2593599"/>
          </a:xfrm>
          <a:prstGeom prst="snip1Rect">
            <a:avLst>
              <a:gd name="adj" fmla="val 1464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23" name="CustomShape 20"/>
          <p:cNvSpPr/>
          <p:nvPr/>
        </p:nvSpPr>
        <p:spPr>
          <a:xfrm>
            <a:off x="9269928" y="3157377"/>
            <a:ext cx="2130240" cy="20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1920" bIns="121920">
            <a:noAutofit/>
          </a:bodyPr>
          <a:lstStyle/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Cell survival tests in 2D flasks</a:t>
            </a:r>
            <a:endParaRPr lang="en-US" sz="1400" spc="-1" dirty="0">
              <a:latin typeface="+mj-lt"/>
            </a:endParaRPr>
          </a:p>
          <a:p>
            <a:pPr marL="609585">
              <a:lnSpc>
                <a:spcPct val="115000"/>
              </a:lnSpc>
              <a:tabLst>
                <a:tab pos="0" algn="l"/>
              </a:tabLst>
            </a:pPr>
            <a:endParaRPr lang="en-US" sz="1400" spc="-1" dirty="0">
              <a:latin typeface="+mj-lt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Cell survival tests in 3D scaffolds</a:t>
            </a:r>
            <a:endParaRPr lang="en-US" sz="1400" spc="-1" dirty="0">
              <a:latin typeface="+mj-lt"/>
            </a:endParaRPr>
          </a:p>
          <a:p>
            <a:pPr marL="609585">
              <a:lnSpc>
                <a:spcPct val="115000"/>
              </a:lnSpc>
              <a:tabLst>
                <a:tab pos="0" algn="l"/>
              </a:tabLst>
            </a:pPr>
            <a:endParaRPr lang="en-US" sz="1400" spc="-1" dirty="0">
              <a:latin typeface="+mj-lt"/>
            </a:endParaRPr>
          </a:p>
          <a:p>
            <a:pPr marL="479988" indent="-195835">
              <a:lnSpc>
                <a:spcPct val="115000"/>
              </a:lnSpc>
              <a:buClr>
                <a:srgbClr val="064268"/>
              </a:buClr>
              <a:buFont typeface="Calibri"/>
              <a:buChar char="●"/>
              <a:tabLst>
                <a:tab pos="0" algn="l"/>
              </a:tabLst>
            </a:pPr>
            <a:r>
              <a:rPr lang="it" sz="1400" spc="-1" dirty="0">
                <a:solidFill>
                  <a:srgbClr val="064268"/>
                </a:solidFill>
                <a:latin typeface="+mj-lt"/>
                <a:ea typeface="Calibri"/>
              </a:rPr>
              <a:t>Dose computation in cell cultures </a:t>
            </a:r>
            <a:endParaRPr lang="en-US" sz="1400" spc="-1" dirty="0">
              <a:latin typeface="+mj-lt"/>
            </a:endParaRPr>
          </a:p>
        </p:txBody>
      </p:sp>
      <p:sp>
        <p:nvSpPr>
          <p:cNvPr id="27" name="CustomShape 12"/>
          <p:cNvSpPr/>
          <p:nvPr/>
        </p:nvSpPr>
        <p:spPr>
          <a:xfrm>
            <a:off x="6344413" y="528018"/>
            <a:ext cx="2429280" cy="34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" b="1" spc="-1" dirty="0" smtClean="0">
                <a:solidFill>
                  <a:schemeClr val="accent5">
                    <a:lumMod val="75000"/>
                  </a:schemeClr>
                </a:solidFill>
                <a:latin typeface="Merriweather"/>
                <a:ea typeface="Merriweather"/>
              </a:rPr>
              <a:t>PHYSICS</a:t>
            </a:r>
            <a:endParaRPr lang="en-US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8" name="CustomShape 12"/>
          <p:cNvSpPr/>
          <p:nvPr/>
        </p:nvSpPr>
        <p:spPr>
          <a:xfrm>
            <a:off x="486370" y="567986"/>
            <a:ext cx="2429280" cy="34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920" bIns="12192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it-IT" b="1" spc="-1" dirty="0">
                <a:solidFill>
                  <a:schemeClr val="accent5">
                    <a:lumMod val="75000"/>
                  </a:schemeClr>
                </a:solidFill>
                <a:latin typeface="Merriweather"/>
                <a:ea typeface="Merriweather"/>
              </a:rPr>
              <a:t>CHEMISTRY</a:t>
            </a:r>
            <a:endParaRPr lang="en-US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210049" y="620209"/>
            <a:ext cx="8854264" cy="5649218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139262" y="620209"/>
            <a:ext cx="3052982" cy="5649218"/>
          </a:xfrm>
          <a:prstGeom prst="rect">
            <a:avLst/>
          </a:prstGeom>
          <a:solidFill>
            <a:srgbClr val="FFC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sinistra 23"/>
          <p:cNvSpPr/>
          <p:nvPr/>
        </p:nvSpPr>
        <p:spPr>
          <a:xfrm rot="19011454">
            <a:off x="7832774" y="1808471"/>
            <a:ext cx="1676593" cy="7536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8199</TotalTime>
  <Words>827</Words>
  <Application>Microsoft Office PowerPoint</Application>
  <PresentationFormat>Widescreen</PresentationFormat>
  <Paragraphs>204</Paragraphs>
  <Slides>19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Merriweather</vt:lpstr>
      <vt:lpstr>Times New Roman</vt:lpstr>
      <vt:lpstr>1_Tema di Office</vt:lpstr>
      <vt:lpstr>Presentazione standard di PowerPoint</vt:lpstr>
      <vt:lpstr>The ISOLPHARM Project – 4 pillars</vt:lpstr>
      <vt:lpstr>Presentazione standard di PowerPoint</vt:lpstr>
      <vt:lpstr>ISOLPHARM: Innovative Method</vt:lpstr>
      <vt:lpstr>Presentazione standard di PowerPoint</vt:lpstr>
      <vt:lpstr>Presentazione standard di PowerPoint</vt:lpstr>
      <vt:lpstr>Presentazione standard di PowerPoint</vt:lpstr>
      <vt:lpstr>ISOLPHARM: a 10 years adventure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Ballan</dc:creator>
  <cp:lastModifiedBy>Alberto</cp:lastModifiedBy>
  <cp:revision>562</cp:revision>
  <cp:lastPrinted>2023-01-10T13:17:35Z</cp:lastPrinted>
  <dcterms:created xsi:type="dcterms:W3CDTF">2019-05-28T09:58:40Z</dcterms:created>
  <dcterms:modified xsi:type="dcterms:W3CDTF">2024-06-17T07:52:03Z</dcterms:modified>
</cp:coreProperties>
</file>