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52"/>
  </p:notesMasterIdLst>
  <p:handoutMasterIdLst>
    <p:handoutMasterId r:id="rId53"/>
  </p:handoutMasterIdLst>
  <p:sldIdLst>
    <p:sldId id="256" r:id="rId2"/>
    <p:sldId id="300" r:id="rId3"/>
    <p:sldId id="774" r:id="rId4"/>
    <p:sldId id="323" r:id="rId5"/>
    <p:sldId id="260" r:id="rId6"/>
    <p:sldId id="773" r:id="rId7"/>
    <p:sldId id="306" r:id="rId8"/>
    <p:sldId id="308" r:id="rId9"/>
    <p:sldId id="309" r:id="rId10"/>
    <p:sldId id="770" r:id="rId11"/>
    <p:sldId id="310" r:id="rId12"/>
    <p:sldId id="771" r:id="rId13"/>
    <p:sldId id="772" r:id="rId14"/>
    <p:sldId id="702" r:id="rId15"/>
    <p:sldId id="703" r:id="rId16"/>
    <p:sldId id="777" r:id="rId17"/>
    <p:sldId id="324" r:id="rId18"/>
    <p:sldId id="778" r:id="rId19"/>
    <p:sldId id="779" r:id="rId20"/>
    <p:sldId id="780" r:id="rId21"/>
    <p:sldId id="781" r:id="rId22"/>
    <p:sldId id="783" r:id="rId23"/>
    <p:sldId id="784" r:id="rId24"/>
    <p:sldId id="782" r:id="rId25"/>
    <p:sldId id="776" r:id="rId26"/>
    <p:sldId id="785" r:id="rId27"/>
    <p:sldId id="786" r:id="rId28"/>
    <p:sldId id="295" r:id="rId29"/>
    <p:sldId id="787" r:id="rId30"/>
    <p:sldId id="775" r:id="rId31"/>
    <p:sldId id="325" r:id="rId32"/>
    <p:sldId id="326" r:id="rId33"/>
    <p:sldId id="686" r:id="rId34"/>
    <p:sldId id="763" r:id="rId35"/>
    <p:sldId id="766" r:id="rId36"/>
    <p:sldId id="767" r:id="rId37"/>
    <p:sldId id="768" r:id="rId38"/>
    <p:sldId id="282" r:id="rId39"/>
    <p:sldId id="296" r:id="rId40"/>
    <p:sldId id="333" r:id="rId41"/>
    <p:sldId id="757" r:id="rId42"/>
    <p:sldId id="765" r:id="rId43"/>
    <p:sldId id="281" r:id="rId44"/>
    <p:sldId id="257" r:id="rId45"/>
    <p:sldId id="265" r:id="rId46"/>
    <p:sldId id="283" r:id="rId47"/>
    <p:sldId id="285" r:id="rId48"/>
    <p:sldId id="288" r:id="rId49"/>
    <p:sldId id="290" r:id="rId50"/>
    <p:sldId id="294" r:id="rId51"/>
  </p:sldIdLst>
  <p:sldSz cx="9144000" cy="5143500" type="screen16x9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FF13"/>
    <a:srgbClr val="821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9"/>
    <p:restoredTop sz="99823" autoAdjust="0"/>
  </p:normalViewPr>
  <p:slideViewPr>
    <p:cSldViewPr snapToGrid="0" snapToObjects="1">
      <p:cViewPr>
        <p:scale>
          <a:sx n="190" d="100"/>
          <a:sy n="190" d="100"/>
        </p:scale>
        <p:origin x="280" y="1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02" d="100"/>
          <a:sy n="102" d="100"/>
        </p:scale>
        <p:origin x="333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665D-AC83-CB48-BC0A-B4CD4228519B}" type="datetimeFigureOut">
              <a:rPr lang="it-IT" smtClean="0"/>
              <a:t>02/07/24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2C7EF-A2A0-1245-879B-1EB3B71AD49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401787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8084B-478B-394F-8FE0-F741D786CD8E}" type="datetimeFigureOut">
              <a:rPr lang="it-IT" smtClean="0"/>
              <a:t>02/07/24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8EFDE0-AEF1-404B-8329-E9D5A5C6DBA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69099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7388"/>
            <a:ext cx="6096000" cy="3429000"/>
          </a:xfrm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3213"/>
          </a:xfrm>
          <a:noFill/>
          <a:ln/>
        </p:spPr>
        <p:txBody>
          <a:bodyPr/>
          <a:lstStyle/>
          <a:p>
            <a:r>
              <a:rPr lang="en-US">
                <a:latin typeface="Arial" pitchFamily="-65" charset="0"/>
              </a:rPr>
              <a:t>The nucleon matrix element of the energy-momentum tensor is known to contain 3 form factors. They</a:t>
            </a:r>
            <a:r>
              <a:rPr lang="en-US" baseline="0">
                <a:latin typeface="Arial" pitchFamily="-65" charset="0"/>
              </a:rPr>
              <a:t> describe ….. and can only be measured directly in elastic graviton-nucleon scattering.  </a:t>
            </a:r>
            <a:r>
              <a:rPr lang="en-US">
                <a:latin typeface="Arial" pitchFamily="-65" charset="0"/>
              </a:rPr>
              <a:t>However, these form factors appear as moments of the </a:t>
            </a:r>
            <a:r>
              <a:rPr lang="en-US" err="1">
                <a:latin typeface="Arial" pitchFamily="-65" charset="0"/>
              </a:rPr>
              <a:t>unpolarized</a:t>
            </a:r>
            <a:r>
              <a:rPr lang="en-US">
                <a:latin typeface="Arial" pitchFamily="-65" charset="0"/>
              </a:rPr>
              <a:t> GPDs as shown here. The quark angular momentum in the nucleon is given by the 2</a:t>
            </a:r>
            <a:r>
              <a:rPr lang="en-US" baseline="30000">
                <a:latin typeface="Arial" pitchFamily="-65" charset="0"/>
              </a:rPr>
              <a:t>nd</a:t>
            </a:r>
            <a:r>
              <a:rPr lang="en-US">
                <a:latin typeface="Arial" pitchFamily="-65" charset="0"/>
              </a:rPr>
              <a:t> moment of the sum of GPD H and E. The mass and pressure distribution of the quarks are given by the 2</a:t>
            </a:r>
            <a:r>
              <a:rPr lang="en-US" baseline="30000">
                <a:latin typeface="Arial" pitchFamily="-65" charset="0"/>
              </a:rPr>
              <a:t>nd</a:t>
            </a:r>
            <a:r>
              <a:rPr lang="en-US">
                <a:latin typeface="Arial" pitchFamily="-65" charset="0"/>
              </a:rPr>
              <a:t> moment of H where the pressure is probed by parameter xi.  </a:t>
            </a:r>
          </a:p>
        </p:txBody>
      </p:sp>
    </p:spTree>
    <p:extLst>
      <p:ext uri="{BB962C8B-B14F-4D97-AF65-F5344CB8AC3E}">
        <p14:creationId xmlns:p14="http://schemas.microsoft.com/office/powerpoint/2010/main" val="38760441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61297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599124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0277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E17905-6154-47DE-9E51-7B1BC081B3A9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5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22616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65490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1360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22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5009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767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5775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3063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79613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6485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504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Fare </a:t>
            </a:r>
            <a:r>
              <a:rPr lang="en-US" noProof="0" dirty="0" err="1"/>
              <a:t>clic</a:t>
            </a:r>
            <a:r>
              <a:rPr lang="en-US" noProof="0" dirty="0"/>
              <a:t> per </a:t>
            </a:r>
            <a:r>
              <a:rPr lang="en-US" noProof="0" dirty="0" err="1"/>
              <a:t>modificare</a:t>
            </a:r>
            <a:r>
              <a:rPr lang="en-US" noProof="0" dirty="0"/>
              <a:t> </a:t>
            </a:r>
            <a:r>
              <a:rPr lang="en-US" noProof="0" dirty="0" err="1"/>
              <a:t>gli</a:t>
            </a:r>
            <a:r>
              <a:rPr lang="en-US" noProof="0" dirty="0"/>
              <a:t> </a:t>
            </a:r>
            <a:r>
              <a:rPr lang="en-US" noProof="0" dirty="0" err="1"/>
              <a:t>stili</a:t>
            </a:r>
            <a:r>
              <a:rPr lang="en-US" noProof="0" dirty="0"/>
              <a:t> del </a:t>
            </a:r>
            <a:r>
              <a:rPr lang="en-US" noProof="0" dirty="0" err="1"/>
              <a:t>testo</a:t>
            </a:r>
            <a:r>
              <a:rPr lang="en-US" noProof="0" dirty="0"/>
              <a:t> </a:t>
            </a:r>
            <a:r>
              <a:rPr lang="en-US" noProof="0" dirty="0" err="1"/>
              <a:t>dello</a:t>
            </a:r>
            <a:r>
              <a:rPr lang="en-US" noProof="0" dirty="0"/>
              <a:t> schema</a:t>
            </a:r>
          </a:p>
          <a:p>
            <a:pPr lvl="1"/>
            <a:r>
              <a:rPr lang="en-US" noProof="0" dirty="0"/>
              <a:t>Secondo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2"/>
            <a:r>
              <a:rPr lang="en-US" noProof="0" dirty="0" err="1"/>
              <a:t>Terzo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3"/>
            <a:r>
              <a:rPr lang="en-US" noProof="0" dirty="0"/>
              <a:t>Quarto </a:t>
            </a:r>
            <a:r>
              <a:rPr lang="en-US" noProof="0" dirty="0" err="1"/>
              <a:t>livello</a:t>
            </a:r>
            <a:endParaRPr lang="en-US" noProof="0" dirty="0"/>
          </a:p>
          <a:p>
            <a:pPr lvl="4"/>
            <a:r>
              <a:rPr lang="en-US" noProof="0" dirty="0" err="1"/>
              <a:t>Quinto</a:t>
            </a:r>
            <a:r>
              <a:rPr lang="en-US" noProof="0" dirty="0"/>
              <a:t> </a:t>
            </a:r>
            <a:r>
              <a:rPr lang="en-US" noProof="0" dirty="0" err="1"/>
              <a:t>livello</a:t>
            </a:r>
            <a:endParaRPr lang="en-US" noProof="0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439144" y="4793604"/>
            <a:ext cx="637133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800000"/>
                </a:solidFill>
              </a:defRPr>
            </a:lvl1pPr>
          </a:lstStyle>
          <a:p>
            <a:r>
              <a:rPr lang="it-IT"/>
              <a:t>ECFA - Early Career - July 3  2024  - Annalisa D’Angelo –  The EIC Project</a:t>
            </a:r>
            <a:endParaRPr lang="en-US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7810482" y="4785815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00000"/>
                </a:solidFill>
              </a:defRPr>
            </a:lvl1pPr>
          </a:lstStyle>
          <a:p>
            <a:fld id="{E33505E3-9B21-8742-B4DC-5DD2FCC133AE}" type="slidenum">
              <a:rPr lang="it-IT" smtClean="0"/>
              <a:pPr/>
              <a:t>‹N›</a:t>
            </a:fld>
            <a:endParaRPr lang="it-IT"/>
          </a:p>
        </p:txBody>
      </p:sp>
      <p:cxnSp>
        <p:nvCxnSpPr>
          <p:cNvPr id="9" name="Connettore 1 8"/>
          <p:cNvCxnSpPr/>
          <p:nvPr userDrawn="1"/>
        </p:nvCxnSpPr>
        <p:spPr bwMode="auto">
          <a:xfrm>
            <a:off x="1439144" y="4767263"/>
            <a:ext cx="67763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585D9FE2-E665-6860-EAAF-50EF7148256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316686" y="0"/>
            <a:ext cx="827314" cy="596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798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8.tiff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8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1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0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F4026840-51AA-29FA-E9B3-A30DF4EC0E11}"/>
              </a:ext>
            </a:extLst>
          </p:cNvPr>
          <p:cNvSpPr/>
          <p:nvPr/>
        </p:nvSpPr>
        <p:spPr>
          <a:xfrm>
            <a:off x="-1" y="4446"/>
            <a:ext cx="9144000" cy="19048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211376" y="2051594"/>
            <a:ext cx="5644812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7618" indent="-1707618" algn="ctr"/>
            <a:r>
              <a:rPr lang="en-US" b="1" dirty="0">
                <a:solidFill>
                  <a:srgbClr val="800000"/>
                </a:solidFill>
              </a:rPr>
              <a:t>The EIC project</a:t>
            </a:r>
            <a:endParaRPr lang="en-US" sz="1400" b="1" dirty="0">
              <a:solidFill>
                <a:srgbClr val="800000"/>
              </a:solidFill>
            </a:endParaRPr>
          </a:p>
          <a:p>
            <a:pPr marL="1707618" indent="-1707618" algn="ctr"/>
            <a:r>
              <a:rPr lang="en-US" sz="1600" dirty="0"/>
              <a:t>Annalisa D’Angelo</a:t>
            </a:r>
          </a:p>
          <a:p>
            <a:pPr algn="ctr"/>
            <a:r>
              <a:rPr lang="en-US" sz="1400" dirty="0"/>
              <a:t>University of Rome Tor </a:t>
            </a:r>
            <a:r>
              <a:rPr lang="en-US" sz="1400" dirty="0" err="1"/>
              <a:t>Vergata</a:t>
            </a:r>
            <a:r>
              <a:rPr lang="en-US" sz="1400"/>
              <a:t> &amp; INFN Rome Tor </a:t>
            </a:r>
            <a:r>
              <a:rPr lang="en-US" sz="1400" err="1"/>
              <a:t>Vergata</a:t>
            </a:r>
            <a:r>
              <a:rPr lang="en-US" sz="1400"/>
              <a:t>  Rome </a:t>
            </a:r>
            <a:r>
              <a:rPr lang="mr-IN" sz="1400"/>
              <a:t>–</a:t>
            </a:r>
            <a:r>
              <a:rPr lang="en-US" sz="1400"/>
              <a:t> Italy</a:t>
            </a:r>
          </a:p>
          <a:p>
            <a:pPr algn="ctr"/>
            <a:endParaRPr lang="en-US" sz="1400"/>
          </a:p>
        </p:txBody>
      </p:sp>
      <p:sp>
        <p:nvSpPr>
          <p:cNvPr id="2" name="CasellaDiTesto 1"/>
          <p:cNvSpPr txBox="1"/>
          <p:nvPr/>
        </p:nvSpPr>
        <p:spPr>
          <a:xfrm>
            <a:off x="390615" y="2998569"/>
            <a:ext cx="45780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90"/>
                </a:solidFill>
              </a:rPr>
              <a:t>Outline: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Physics case: color confinement and strong QCD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TMD and DVCS – N spin structure and 3D  image and the role of the glue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The </a:t>
            </a:r>
            <a:r>
              <a:rPr lang="en-US" sz="1600" dirty="0" err="1">
                <a:solidFill>
                  <a:srgbClr val="000090"/>
                </a:solidFill>
              </a:rPr>
              <a:t>ePIC</a:t>
            </a:r>
            <a:r>
              <a:rPr lang="en-US" sz="1600" dirty="0">
                <a:solidFill>
                  <a:srgbClr val="000090"/>
                </a:solidFill>
              </a:rPr>
              <a:t> detector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</a:rPr>
              <a:t>The </a:t>
            </a:r>
            <a:r>
              <a:rPr lang="en-US" sz="1600" dirty="0" err="1">
                <a:solidFill>
                  <a:srgbClr val="000090"/>
                </a:solidFill>
              </a:rPr>
              <a:t>ePIC</a:t>
            </a:r>
            <a:r>
              <a:rPr lang="en-US" sz="1600" dirty="0">
                <a:solidFill>
                  <a:srgbClr val="000090"/>
                </a:solidFill>
              </a:rPr>
              <a:t> collaboration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F2B6E7A-296A-E7C8-6355-88C456E5BF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2342" y="16301"/>
            <a:ext cx="7271657" cy="895523"/>
          </a:xfrm>
          <a:prstGeom prst="rect">
            <a:avLst/>
          </a:prstGeom>
        </p:spPr>
      </p:pic>
      <p:pic>
        <p:nvPicPr>
          <p:cNvPr id="13" name="Immagine 12" descr="Immagine che contiene cerchio, schermata, orologio, design&#10;&#10;Descrizione generata automaticamente">
            <a:extLst>
              <a:ext uri="{FF2B5EF4-FFF2-40B4-BE49-F238E27FC236}">
                <a16:creationId xmlns:a16="http://schemas.microsoft.com/office/drawing/2014/main" id="{3A32AF9C-CB0E-2ECD-BAB0-1CE69464E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89782" cy="1904840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B2F297C-E857-8179-B899-E142BFB3F9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9782" y="941087"/>
            <a:ext cx="7271657" cy="441599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41CFD8E-C0F0-7DD0-AD11-8C19B0A18304}"/>
              </a:ext>
            </a:extLst>
          </p:cNvPr>
          <p:cNvSpPr txBox="1"/>
          <p:nvPr/>
        </p:nvSpPr>
        <p:spPr>
          <a:xfrm>
            <a:off x="2028353" y="1401407"/>
            <a:ext cx="6506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07618" indent="-1707618" algn="ctr"/>
            <a:r>
              <a:rPr lang="en-US" b="1">
                <a:solidFill>
                  <a:schemeClr val="bg1"/>
                </a:solidFill>
              </a:rPr>
              <a:t>July 3</a:t>
            </a:r>
            <a:r>
              <a:rPr lang="en-US" b="1" baseline="30000">
                <a:solidFill>
                  <a:schemeClr val="bg1"/>
                </a:solidFill>
              </a:rPr>
              <a:t>rd</a:t>
            </a:r>
            <a:r>
              <a:rPr lang="en-US" b="1">
                <a:solidFill>
                  <a:schemeClr val="bg1"/>
                </a:solidFill>
              </a:rPr>
              <a:t> 2024</a:t>
            </a:r>
            <a:endParaRPr lang="en-US" sz="1400" b="1">
              <a:solidFill>
                <a:schemeClr val="bg1"/>
              </a:solidFill>
            </a:endParaRPr>
          </a:p>
        </p:txBody>
      </p:sp>
      <p:pic>
        <p:nvPicPr>
          <p:cNvPr id="18" name="Immagine 17" descr="Immagine che contiene schermata, mappa&#10;&#10;Descrizione generata automaticamente">
            <a:extLst>
              <a:ext uri="{FF2B5EF4-FFF2-40B4-BE49-F238E27FC236}">
                <a16:creationId xmlns:a16="http://schemas.microsoft.com/office/drawing/2014/main" id="{F2AB742E-E411-8629-0C88-1E7470565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8468" y="1921141"/>
            <a:ext cx="3272971" cy="2269783"/>
          </a:xfrm>
          <a:prstGeom prst="rect">
            <a:avLst/>
          </a:prstGeom>
        </p:spPr>
      </p:pic>
      <p:pic>
        <p:nvPicPr>
          <p:cNvPr id="12" name="Picture 7"/>
          <p:cNvPicPr>
            <a:picLocks noChangeAspect="1"/>
          </p:cNvPicPr>
          <p:nvPr/>
        </p:nvPicPr>
        <p:blipFill>
          <a:blip r:embed="rId6"/>
          <a:srcRect t="7736"/>
          <a:stretch>
            <a:fillRect/>
          </a:stretch>
        </p:blipFill>
        <p:spPr>
          <a:xfrm>
            <a:off x="5050824" y="3178810"/>
            <a:ext cx="1299933" cy="1550569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677EEADD-EFC0-6CAB-37E1-5A58D2AFF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7231" y="3505199"/>
            <a:ext cx="1624207" cy="122717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22031E5-74A5-D488-2CAB-78FFC488D0E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3691" y="4190924"/>
            <a:ext cx="787400" cy="55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7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07D14C-89E9-95F5-AE5B-6054D54E3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BA011312-C0F7-8E14-8BBA-F11D74DBADD4}"/>
              </a:ext>
            </a:extLst>
          </p:cNvPr>
          <p:cNvSpPr txBox="1"/>
          <p:nvPr/>
        </p:nvSpPr>
        <p:spPr>
          <a:xfrm>
            <a:off x="209416" y="646480"/>
            <a:ext cx="871323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effectLst/>
              </a:rPr>
              <a:t>Where </a:t>
            </a:r>
            <a:r>
              <a:rPr lang="en-US" dirty="0">
                <a:effectLst/>
              </a:rPr>
              <a:t>does </a:t>
            </a:r>
            <a:r>
              <a:rPr lang="en-US" b="1" dirty="0"/>
              <a:t>gluon</a:t>
            </a:r>
            <a:r>
              <a:rPr lang="en-US" dirty="0"/>
              <a:t> </a:t>
            </a:r>
            <a:r>
              <a:rPr lang="en-US" b="1" dirty="0">
                <a:effectLst/>
              </a:rPr>
              <a:t>saturation </a:t>
            </a:r>
            <a:r>
              <a:rPr lang="en-US" dirty="0">
                <a:effectLst/>
              </a:rPr>
              <a:t>set in </a:t>
            </a:r>
            <a:r>
              <a:rPr lang="en-US" b="1" dirty="0">
                <a:effectLst/>
              </a:rPr>
              <a:t>? Universal gluonic matter </a:t>
            </a:r>
            <a:r>
              <a:rPr lang="en-US" dirty="0">
                <a:effectLst/>
              </a:rPr>
              <a:t>at high density </a:t>
            </a:r>
            <a:r>
              <a:rPr lang="en-US" b="1" dirty="0">
                <a:effectLst/>
              </a:rPr>
              <a:t>? quark-gluon </a:t>
            </a:r>
            <a:r>
              <a:rPr lang="en-US" dirty="0">
                <a:effectLst/>
              </a:rPr>
              <a:t>interactions in </a:t>
            </a:r>
            <a:r>
              <a:rPr lang="en-US" b="1" dirty="0">
                <a:effectLst/>
              </a:rPr>
              <a:t>nuclear matter ? </a:t>
            </a:r>
            <a:endParaRPr lang="en-US" dirty="0">
              <a:effectLst/>
            </a:endParaRPr>
          </a:p>
        </p:txBody>
      </p:sp>
      <p:grpSp>
        <p:nvGrpSpPr>
          <p:cNvPr id="31" name="Gruppo 30">
            <a:extLst>
              <a:ext uri="{FF2B5EF4-FFF2-40B4-BE49-F238E27FC236}">
                <a16:creationId xmlns:a16="http://schemas.microsoft.com/office/drawing/2014/main" id="{17E4A774-EA27-7281-6F4E-0D2FE8599143}"/>
              </a:ext>
            </a:extLst>
          </p:cNvPr>
          <p:cNvGrpSpPr/>
          <p:nvPr/>
        </p:nvGrpSpPr>
        <p:grpSpPr>
          <a:xfrm>
            <a:off x="0" y="1132340"/>
            <a:ext cx="8929793" cy="3661264"/>
            <a:chOff x="0" y="1132340"/>
            <a:chExt cx="8929793" cy="3661264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id="{92D4D1BF-476F-9A8E-87C8-36DA446B2660}"/>
                </a:ext>
              </a:extLst>
            </p:cNvPr>
            <p:cNvGrpSpPr/>
            <p:nvPr/>
          </p:nvGrpSpPr>
          <p:grpSpPr>
            <a:xfrm>
              <a:off x="0" y="1132340"/>
              <a:ext cx="8929793" cy="3661264"/>
              <a:chOff x="153074" y="642733"/>
              <a:chExt cx="8929793" cy="3661264"/>
            </a:xfrm>
          </p:grpSpPr>
          <p:pic>
            <p:nvPicPr>
              <p:cNvPr id="6" name="Immagine 5">
                <a:extLst>
                  <a:ext uri="{FF2B5EF4-FFF2-40B4-BE49-F238E27FC236}">
                    <a16:creationId xmlns:a16="http://schemas.microsoft.com/office/drawing/2014/main" id="{43DC4366-6DF9-18AF-A073-EDB27AA78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571999" y="913109"/>
                <a:ext cx="4510868" cy="2682434"/>
              </a:xfrm>
              <a:prstGeom prst="rect">
                <a:avLst/>
              </a:prstGeom>
            </p:spPr>
          </p:pic>
          <p:pic>
            <p:nvPicPr>
              <p:cNvPr id="9" name="Immagine 8" descr="Immagine che contiene Carattere, testo, calligrafia, bianco&#10;&#10;Descrizione generata automaticamente">
                <a:extLst>
                  <a:ext uri="{FF2B5EF4-FFF2-40B4-BE49-F238E27FC236}">
                    <a16:creationId xmlns:a16="http://schemas.microsoft.com/office/drawing/2014/main" id="{0D1197E5-B0FF-87F7-AA28-EA97FC7E38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197" y="720851"/>
                <a:ext cx="3965344" cy="723603"/>
              </a:xfrm>
              <a:prstGeom prst="rect">
                <a:avLst/>
              </a:prstGeom>
            </p:spPr>
          </p:pic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643CF96-819D-A32D-716D-702910329137}"/>
                  </a:ext>
                </a:extLst>
              </p:cNvPr>
              <p:cNvSpPr/>
              <p:nvPr/>
            </p:nvSpPr>
            <p:spPr>
              <a:xfrm>
                <a:off x="3409772" y="753384"/>
                <a:ext cx="948583" cy="617056"/>
              </a:xfrm>
              <a:prstGeom prst="rect">
                <a:avLst/>
              </a:prstGeom>
              <a:noFill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D27ABC66-6A52-D5E5-7C09-3269E4AF5C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38902" y="2018987"/>
                <a:ext cx="2170869" cy="1441008"/>
              </a:xfrm>
              <a:prstGeom prst="rect">
                <a:avLst/>
              </a:prstGeom>
            </p:spPr>
          </p:pic>
          <p:pic>
            <p:nvPicPr>
              <p:cNvPr id="16" name="Immagine 15" descr="Immagine che contiene Carattere, design&#10;&#10;Descrizione generata automaticamente">
                <a:extLst>
                  <a:ext uri="{FF2B5EF4-FFF2-40B4-BE49-F238E27FC236}">
                    <a16:creationId xmlns:a16="http://schemas.microsoft.com/office/drawing/2014/main" id="{7DDB48DE-C4B4-4204-79D2-664505099B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3519" y="642733"/>
                <a:ext cx="1223636" cy="868630"/>
              </a:xfrm>
              <a:prstGeom prst="rect">
                <a:avLst/>
              </a:prstGeom>
            </p:spPr>
          </p:pic>
          <p:cxnSp>
            <p:nvCxnSpPr>
              <p:cNvPr id="18" name="Connettore 2 17">
                <a:extLst>
                  <a:ext uri="{FF2B5EF4-FFF2-40B4-BE49-F238E27FC236}">
                    <a16:creationId xmlns:a16="http://schemas.microsoft.com/office/drawing/2014/main" id="{F0BF2D11-8697-7E85-5464-9D208A7EAD1F}"/>
                  </a:ext>
                </a:extLst>
              </p:cNvPr>
              <p:cNvCxnSpPr>
                <a:cxnSpLocks/>
                <a:endCxn id="16" idx="1"/>
              </p:cNvCxnSpPr>
              <p:nvPr/>
            </p:nvCxnSpPr>
            <p:spPr>
              <a:xfrm>
                <a:off x="4572000" y="1077048"/>
                <a:ext cx="391519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FAD3FBEC-E710-9A03-9140-CFFE4E927FD1}"/>
                  </a:ext>
                </a:extLst>
              </p:cNvPr>
              <p:cNvSpPr txBox="1"/>
              <p:nvPr/>
            </p:nvSpPr>
            <p:spPr>
              <a:xfrm>
                <a:off x="153074" y="3657666"/>
                <a:ext cx="6508417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latin typeface="+mj-lt"/>
                  </a:rPr>
                  <a:t>U</a:t>
                </a:r>
                <a:r>
                  <a:rPr lang="en-US" dirty="0">
                    <a:effectLst/>
                    <a:latin typeface="+mj-lt"/>
                  </a:rPr>
                  <a:t>nitarity → gluons must recombine to balance splitting (</a:t>
                </a:r>
                <a:r>
                  <a:rPr lang="en-US" b="1" dirty="0">
                    <a:effectLst/>
                    <a:latin typeface="+mj-lt"/>
                  </a:rPr>
                  <a:t>saturation</a:t>
                </a:r>
                <a:r>
                  <a:rPr lang="en-US" dirty="0">
                    <a:effectLst/>
                    <a:latin typeface="+mj-lt"/>
                  </a:rPr>
                  <a:t>) </a:t>
                </a:r>
              </a:p>
            </p:txBody>
          </p:sp>
          <p:pic>
            <p:nvPicPr>
              <p:cNvPr id="23" name="Immagine 22" descr="Immagine che contiene Carattere, schermata, testo, linea&#10;&#10;Descrizione generata automaticamente">
                <a:extLst>
                  <a:ext uri="{FF2B5EF4-FFF2-40B4-BE49-F238E27FC236}">
                    <a16:creationId xmlns:a16="http://schemas.microsoft.com/office/drawing/2014/main" id="{C8270D50-2C81-7DF6-4948-EB1BE34D401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29362" y="3388208"/>
                <a:ext cx="2748711" cy="812284"/>
              </a:xfrm>
              <a:prstGeom prst="rect">
                <a:avLst/>
              </a:prstGeom>
            </p:spPr>
          </p:pic>
        </p:grp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BACAE91A-FDC6-5357-1627-7E73CECFC0FD}"/>
                </a:ext>
              </a:extLst>
            </p:cNvPr>
            <p:cNvSpPr txBox="1"/>
            <p:nvPr/>
          </p:nvSpPr>
          <p:spPr>
            <a:xfrm>
              <a:off x="209416" y="1963552"/>
              <a:ext cx="460102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dirty="0">
                  <a:cs typeface="Chalkboard"/>
                </a:rPr>
                <a:t>Gluon self-interaction leads to the proliferation of the number of gluons</a:t>
              </a:r>
              <a:endParaRPr lang="en-US" sz="700" b="1" dirty="0">
                <a:solidFill>
                  <a:srgbClr val="DF27CC"/>
                </a:solidFill>
              </a:endParaRPr>
            </a:p>
          </p:txBody>
        </p:sp>
      </p:grp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330756CE-8DBB-0C5F-56F4-F8BB36A4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4270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390" y="643637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600" dirty="0">
                <a:cs typeface="Chalkboard"/>
              </a:rPr>
              <a:t>How </a:t>
            </a:r>
            <a:r>
              <a:rPr lang="en-US" sz="1600" dirty="0">
                <a:effectLst/>
              </a:rPr>
              <a:t>do properties of colorless hadrons emerge from the confined dynamics of colored quarks and gluons? </a:t>
            </a:r>
          </a:p>
          <a:p>
            <a:pPr marL="1371600" lvl="3" indent="0">
              <a:buNone/>
            </a:pPr>
            <a:r>
              <a:rPr lang="en-US" sz="1600" b="1" dirty="0">
                <a:solidFill>
                  <a:srgbClr val="000090"/>
                </a:solidFill>
                <a:cs typeface="Chalkboard"/>
              </a:rPr>
              <a:t>  Measure the Q</a:t>
            </a:r>
            <a:r>
              <a:rPr lang="en-US" sz="1600" b="1" baseline="30000" dirty="0">
                <a:solidFill>
                  <a:srgbClr val="000090"/>
                </a:solidFill>
                <a:cs typeface="Chalkboard"/>
              </a:rPr>
              <a:t>2</a:t>
            </a:r>
            <a:r>
              <a:rPr lang="en-US" sz="1600" b="1" dirty="0">
                <a:solidFill>
                  <a:srgbClr val="000090"/>
                </a:solidFill>
                <a:cs typeface="Chalkboard"/>
              </a:rPr>
              <a:t> dependence of hadrons electrocouplings and form factors</a:t>
            </a:r>
            <a:endParaRPr lang="en-US" sz="1600" dirty="0">
              <a:effectLst/>
            </a:endParaRPr>
          </a:p>
          <a:p>
            <a:r>
              <a:rPr lang="en-US" sz="1600" dirty="0">
                <a:cs typeface="Chalkboard"/>
              </a:rPr>
              <a:t>How do massless </a:t>
            </a:r>
            <a:r>
              <a:rPr lang="en-US" sz="1600" dirty="0">
                <a:solidFill>
                  <a:srgbClr val="000000"/>
                </a:solidFill>
                <a:cs typeface="Chalkboard"/>
              </a:rPr>
              <a:t>quarks acquire mass? 			</a:t>
            </a:r>
          </a:p>
          <a:p>
            <a:pPr marL="0" indent="0">
              <a:buNone/>
            </a:pPr>
            <a:r>
              <a:rPr lang="en-US" sz="1600" b="1" dirty="0">
                <a:solidFill>
                  <a:srgbClr val="000090"/>
                </a:solidFill>
                <a:cs typeface="Chalkboard"/>
              </a:rPr>
              <a:t>			  Access the Energy - Momentum Tensor and the Gravitational Form Factors</a:t>
            </a:r>
            <a:endParaRPr lang="en-US" sz="1600" dirty="0">
              <a:cs typeface="Chalkboard"/>
            </a:endParaRPr>
          </a:p>
          <a:p>
            <a:r>
              <a:rPr lang="en-US" sz="1600" dirty="0"/>
              <a:t>How are the quarks and gluons, and their intrinsic spins distributed in space &amp; momentum inside the nucleon? What is the role of the angular momentum ?</a:t>
            </a:r>
            <a:endParaRPr lang="en-US" sz="1600" kern="0" dirty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287982" indent="0">
              <a:buNone/>
            </a:pPr>
            <a:r>
              <a:rPr lang="en-US" sz="1600" b="1" dirty="0">
                <a:solidFill>
                  <a:srgbClr val="000090"/>
                </a:solidFill>
                <a:cs typeface="Chalkboard"/>
              </a:rPr>
              <a:t>			 SIDIS and TMDs measurements toward a 3D imaging of the proton</a:t>
            </a:r>
          </a:p>
          <a:p>
            <a:pPr marL="354013" indent="-354013"/>
            <a:r>
              <a:rPr lang="en-US" sz="1600" dirty="0">
                <a:cs typeface="Chalkboard"/>
              </a:rPr>
              <a:t>How is </a:t>
            </a:r>
            <a:r>
              <a:rPr lang="en-US" sz="1600" dirty="0">
                <a:solidFill>
                  <a:srgbClr val="000000"/>
                </a:solidFill>
                <a:cs typeface="Chalkboard"/>
              </a:rPr>
              <a:t>color confinement </a:t>
            </a:r>
            <a:r>
              <a:rPr lang="en-US" sz="1600" dirty="0">
                <a:cs typeface="Chalkboard"/>
              </a:rPr>
              <a:t>realized in the force and pressure distributions and stabilize nucleons?</a:t>
            </a:r>
            <a:r>
              <a:rPr lang="en-US" sz="1600" dirty="0">
                <a:solidFill>
                  <a:srgbClr val="800000"/>
                </a:solidFill>
                <a:cs typeface="Chalkboard"/>
              </a:rPr>
              <a:t> </a:t>
            </a:r>
          </a:p>
          <a:p>
            <a:pPr marL="287982" indent="0">
              <a:buNone/>
            </a:pPr>
            <a:r>
              <a:rPr lang="en-US" sz="1600" b="1" dirty="0">
                <a:solidFill>
                  <a:srgbClr val="800000"/>
                </a:solidFill>
                <a:cs typeface="Chalkboard"/>
              </a:rPr>
              <a:t>			 </a:t>
            </a:r>
            <a:r>
              <a:rPr lang="en-US" sz="1600" b="1" dirty="0">
                <a:solidFill>
                  <a:srgbClr val="000090"/>
                </a:solidFill>
                <a:cs typeface="Chalkboard"/>
              </a:rPr>
              <a:t>Study GPDs and their moments from DVCS</a:t>
            </a:r>
          </a:p>
          <a:p>
            <a:pPr marL="354013" indent="-354013"/>
            <a:r>
              <a:rPr lang="en-US" sz="1600" dirty="0">
                <a:cs typeface="Chalkboard"/>
              </a:rPr>
              <a:t>Where does gluon saturation set in?</a:t>
            </a:r>
            <a:r>
              <a:rPr lang="en-US" sz="1600" dirty="0">
                <a:solidFill>
                  <a:srgbClr val="800000"/>
                </a:solidFill>
                <a:cs typeface="Chalkboard"/>
              </a:rPr>
              <a:t> </a:t>
            </a:r>
          </a:p>
          <a:p>
            <a:pPr marL="287982" indent="0">
              <a:buNone/>
            </a:pPr>
            <a:r>
              <a:rPr lang="en-US" sz="1600" b="1" dirty="0">
                <a:solidFill>
                  <a:srgbClr val="800000"/>
                </a:solidFill>
                <a:cs typeface="Chalkboard"/>
              </a:rPr>
              <a:t>			 </a:t>
            </a:r>
            <a:r>
              <a:rPr lang="en-US" sz="1600" b="1" dirty="0">
                <a:solidFill>
                  <a:srgbClr val="000090"/>
                </a:solidFill>
                <a:cs typeface="Chalkboard"/>
              </a:rPr>
              <a:t>Study deep processes o Nuclei</a:t>
            </a:r>
          </a:p>
          <a:p>
            <a:pPr marL="630238"/>
            <a:endParaRPr lang="en-US" sz="1900" dirty="0">
              <a:solidFill>
                <a:srgbClr val="800000"/>
              </a:solidFill>
              <a:cs typeface="Chalkboard"/>
            </a:endParaRPr>
          </a:p>
          <a:p>
            <a:pPr marL="287982" indent="0">
              <a:buNone/>
            </a:pPr>
            <a:endParaRPr lang="en-US" sz="1900" b="1" dirty="0">
              <a:solidFill>
                <a:srgbClr val="000090"/>
              </a:solidFill>
              <a:cs typeface="Chalkboard"/>
            </a:endParaRPr>
          </a:p>
          <a:p>
            <a:pPr marL="0" lvl="3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800" b="1" dirty="0">
              <a:solidFill>
                <a:srgbClr val="DF27CC"/>
              </a:solidFill>
            </a:endParaRPr>
          </a:p>
          <a:p>
            <a:pPr marL="287982" indent="0">
              <a:buNone/>
            </a:pPr>
            <a:endParaRPr lang="en-US" sz="1900" b="1" dirty="0">
              <a:solidFill>
                <a:srgbClr val="000090"/>
              </a:solidFill>
              <a:cs typeface="Chalkboard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2 10"/>
          <p:cNvCxnSpPr/>
          <p:nvPr/>
        </p:nvCxnSpPr>
        <p:spPr bwMode="auto">
          <a:xfrm>
            <a:off x="897097" y="1928800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12" name="Connettore 2 11"/>
          <p:cNvCxnSpPr/>
          <p:nvPr/>
        </p:nvCxnSpPr>
        <p:spPr bwMode="auto">
          <a:xfrm>
            <a:off x="893646" y="2759106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10" name="Connettore 2 9"/>
          <p:cNvCxnSpPr/>
          <p:nvPr/>
        </p:nvCxnSpPr>
        <p:spPr bwMode="auto">
          <a:xfrm>
            <a:off x="893646" y="3595737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13" name="TextBox 6">
            <a:extLst>
              <a:ext uri="{FF2B5EF4-FFF2-40B4-BE49-F238E27FC236}">
                <a16:creationId xmlns:a16="http://schemas.microsoft.com/office/drawing/2014/main" id="{B5CD6F83-4ACC-9F45-9D20-59BADF5A5E6D}"/>
              </a:ext>
            </a:extLst>
          </p:cNvPr>
          <p:cNvSpPr txBox="1"/>
          <p:nvPr/>
        </p:nvSpPr>
        <p:spPr>
          <a:xfrm>
            <a:off x="498010" y="4326425"/>
            <a:ext cx="8344225" cy="400110"/>
          </a:xfrm>
          <a:prstGeom prst="rect">
            <a:avLst/>
          </a:prstGeom>
          <a:noFill/>
          <a:ln w="38100">
            <a:solidFill>
              <a:srgbClr val="4472C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0" dirty="0">
                <a:solidFill>
                  <a:srgbClr val="800000"/>
                </a:solidFill>
                <a:latin typeface="+mj-lt"/>
                <a:cs typeface="Calibri"/>
              </a:rPr>
              <a:t>The EIC scientific program addresses all these questions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B5552A51-EEAC-1629-381A-0440DE7164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ECFA - </a:t>
            </a:r>
            <a:r>
              <a:rPr lang="it-IT" dirty="0" err="1"/>
              <a:t>Early</a:t>
            </a:r>
            <a:r>
              <a:rPr lang="it-IT" dirty="0"/>
              <a:t> Career - </a:t>
            </a:r>
            <a:r>
              <a:rPr lang="it-IT" dirty="0" err="1"/>
              <a:t>July</a:t>
            </a:r>
            <a:r>
              <a:rPr lang="it-IT" dirty="0"/>
              <a:t> 3  2024  - Annalisa D’Angelo –  The EIC Project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EEA749B6-8133-D800-8B46-A5F4D8968827}"/>
              </a:ext>
            </a:extLst>
          </p:cNvPr>
          <p:cNvCxnSpPr/>
          <p:nvPr/>
        </p:nvCxnSpPr>
        <p:spPr bwMode="auto">
          <a:xfrm>
            <a:off x="893646" y="1337716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EB22F554-F198-A376-7966-0718E5D6FD6B}"/>
              </a:ext>
            </a:extLst>
          </p:cNvPr>
          <p:cNvCxnSpPr/>
          <p:nvPr/>
        </p:nvCxnSpPr>
        <p:spPr bwMode="auto">
          <a:xfrm>
            <a:off x="893646" y="4209609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0BE960D1-401F-FC27-4D9E-17EB7C641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8361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>
            <a:extLst>
              <a:ext uri="{FF2B5EF4-FFF2-40B4-BE49-F238E27FC236}">
                <a16:creationId xmlns:a16="http://schemas.microsoft.com/office/drawing/2014/main" id="{6816AFED-B887-7815-7CBA-538DE4580E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9972" y="3126205"/>
            <a:ext cx="1869976" cy="15613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 dirty="0">
                <a:solidFill>
                  <a:srgbClr val="800000"/>
                </a:solidFill>
              </a:rPr>
              <a:t>The Path to the EIC project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FCDF707-C67F-2C34-6AF8-3EF42BFC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A088341-3DB3-9821-8DB1-3103B875A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0" y="789773"/>
            <a:ext cx="1336594" cy="164289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08CBD5-FBE3-FC3D-832F-3D79BD80B74C}"/>
              </a:ext>
            </a:extLst>
          </p:cNvPr>
          <p:cNvSpPr txBox="1"/>
          <p:nvPr/>
        </p:nvSpPr>
        <p:spPr>
          <a:xfrm>
            <a:off x="1896347" y="669940"/>
            <a:ext cx="65524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“Gluons and the quark sea at high energies: distributions, polarization, tomography”, INT - Seattle, Sept 13 - Nov 19 2010, arXiv:1108.1713 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CBCB28-22A2-3F7D-44E9-A4DE22665149}"/>
              </a:ext>
            </a:extLst>
          </p:cNvPr>
          <p:cNvSpPr txBox="1"/>
          <p:nvPr/>
        </p:nvSpPr>
        <p:spPr>
          <a:xfrm>
            <a:off x="1390258" y="65905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2010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204591B6-283C-9198-45E3-DCA3C645A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354" y="1438901"/>
            <a:ext cx="1133671" cy="147056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6E0C77F-464F-2926-7066-B11FF67D52E4}"/>
              </a:ext>
            </a:extLst>
          </p:cNvPr>
          <p:cNvSpPr txBox="1"/>
          <p:nvPr/>
        </p:nvSpPr>
        <p:spPr>
          <a:xfrm>
            <a:off x="4067800" y="1292562"/>
            <a:ext cx="51424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Electron Ion Collider: the Next QCD Frontier”, E.P.J. A52 (16) 268, arXiv:1212.1701 </a:t>
            </a:r>
            <a:r>
              <a:rPr lang="en-US" sz="1400" dirty="0"/>
              <a:t> - </a:t>
            </a:r>
            <a:r>
              <a:rPr lang="en-US" sz="1400" dirty="0">
                <a:effectLst/>
              </a:rPr>
              <a:t>1200 citations on Inspire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AF8DE439-6456-F3F0-DF24-066DA4FCB6FF}"/>
              </a:ext>
            </a:extLst>
          </p:cNvPr>
          <p:cNvSpPr txBox="1"/>
          <p:nvPr/>
        </p:nvSpPr>
        <p:spPr>
          <a:xfrm>
            <a:off x="1994114" y="1412998"/>
            <a:ext cx="2046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2012  - White Paper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AD41F63F-8F20-9B07-DE85-F162867CE9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1521" y="1975160"/>
            <a:ext cx="1240431" cy="1601075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DB629F5-0DBC-6306-E829-10F25AB20F0F}"/>
              </a:ext>
            </a:extLst>
          </p:cNvPr>
          <p:cNvSpPr txBox="1"/>
          <p:nvPr/>
        </p:nvSpPr>
        <p:spPr>
          <a:xfrm>
            <a:off x="3435968" y="1906303"/>
            <a:ext cx="458481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Long Range Plan recommendations 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C148228E-ABDE-C701-7A4D-C2CF8CA6D8A8}"/>
              </a:ext>
            </a:extLst>
          </p:cNvPr>
          <p:cNvSpPr txBox="1"/>
          <p:nvPr/>
        </p:nvSpPr>
        <p:spPr>
          <a:xfrm>
            <a:off x="2783225" y="18480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2015</a:t>
            </a:r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4F9181E8-0A3C-4204-DA7D-F45FA6927E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1099" y="2338053"/>
            <a:ext cx="1173948" cy="1697913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B035A422-6C73-8147-2E54-7FF3FC57EB9B}"/>
              </a:ext>
            </a:extLst>
          </p:cNvPr>
          <p:cNvSpPr txBox="1"/>
          <p:nvPr/>
        </p:nvSpPr>
        <p:spPr>
          <a:xfrm>
            <a:off x="4250524" y="2195160"/>
            <a:ext cx="404963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effectLst/>
              </a:rPr>
              <a:t>Assessment by the US National Academy of Science “The Committee finds that the science that can be addressed by an EIC is </a:t>
            </a:r>
            <a:r>
              <a:rPr lang="en-US" sz="1400" b="1" dirty="0">
                <a:effectLst/>
              </a:rPr>
              <a:t>compelling</a:t>
            </a:r>
            <a:r>
              <a:rPr lang="en-US" sz="1400" dirty="0">
                <a:effectLst/>
              </a:rPr>
              <a:t>, </a:t>
            </a:r>
            <a:r>
              <a:rPr lang="en-US" sz="1400" b="1" dirty="0">
                <a:effectLst/>
              </a:rPr>
              <a:t>fundamental </a:t>
            </a:r>
            <a:r>
              <a:rPr lang="en-US" sz="1400" dirty="0">
                <a:effectLst/>
              </a:rPr>
              <a:t>and </a:t>
            </a:r>
            <a:r>
              <a:rPr lang="en-US" sz="1400" b="1" dirty="0">
                <a:effectLst/>
              </a:rPr>
              <a:t>timely</a:t>
            </a:r>
            <a:r>
              <a:rPr lang="en-US" sz="1400" dirty="0">
                <a:effectLst/>
              </a:rPr>
              <a:t>” 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B342C756-F38F-2C43-BE6A-877AEAB94A24}"/>
              </a:ext>
            </a:extLst>
          </p:cNvPr>
          <p:cNvSpPr txBox="1"/>
          <p:nvPr/>
        </p:nvSpPr>
        <p:spPr>
          <a:xfrm>
            <a:off x="3582856" y="226056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2018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CE2A53FA-95F5-B794-9EEE-2113F6E016AF}"/>
              </a:ext>
            </a:extLst>
          </p:cNvPr>
          <p:cNvSpPr txBox="1"/>
          <p:nvPr/>
        </p:nvSpPr>
        <p:spPr>
          <a:xfrm>
            <a:off x="7329070" y="3219984"/>
            <a:ext cx="1731719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it-IT" sz="1100" dirty="0">
              <a:effectLst/>
            </a:endParaRP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2FC50AAB-9918-C50A-1D4B-8BF0381338F2}"/>
              </a:ext>
            </a:extLst>
          </p:cNvPr>
          <p:cNvSpPr txBox="1"/>
          <p:nvPr/>
        </p:nvSpPr>
        <p:spPr>
          <a:xfrm>
            <a:off x="5150006" y="3099987"/>
            <a:ext cx="365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Yellow Report </a:t>
            </a:r>
            <a:r>
              <a:rPr lang="it-IT" sz="1400" dirty="0" err="1">
                <a:effectLst/>
              </a:rPr>
              <a:t>Nucl</a:t>
            </a:r>
            <a:r>
              <a:rPr lang="it-IT" sz="1400" dirty="0">
                <a:effectLst/>
              </a:rPr>
              <a:t>. </a:t>
            </a:r>
            <a:r>
              <a:rPr lang="it-IT" sz="1400" dirty="0" err="1">
                <a:effectLst/>
              </a:rPr>
              <a:t>Phys</a:t>
            </a:r>
            <a:r>
              <a:rPr lang="it-IT" sz="1400" dirty="0">
                <a:effectLst/>
              </a:rPr>
              <a:t>. A 1026 (2022) 122447</a:t>
            </a:r>
          </a:p>
          <a:p>
            <a:endParaRPr lang="en-US" sz="14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A657E37D-FCB3-1A5C-A735-F1A9A3315196}"/>
              </a:ext>
            </a:extLst>
          </p:cNvPr>
          <p:cNvSpPr txBox="1"/>
          <p:nvPr/>
        </p:nvSpPr>
        <p:spPr>
          <a:xfrm>
            <a:off x="4607767" y="308362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2022</a:t>
            </a:r>
          </a:p>
        </p:txBody>
      </p:sp>
      <p:pic>
        <p:nvPicPr>
          <p:cNvPr id="30" name="Immagine 29">
            <a:extLst>
              <a:ext uri="{FF2B5EF4-FFF2-40B4-BE49-F238E27FC236}">
                <a16:creationId xmlns:a16="http://schemas.microsoft.com/office/drawing/2014/main" id="{0345CEB5-0D8D-5B34-E5A4-D2C3D09C400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76198" y="3431449"/>
            <a:ext cx="1038551" cy="1311598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65BA3416-6B15-2B67-27EF-7EBD6E6F2E43}"/>
              </a:ext>
            </a:extLst>
          </p:cNvPr>
          <p:cNvSpPr txBox="1"/>
          <p:nvPr/>
        </p:nvSpPr>
        <p:spPr>
          <a:xfrm>
            <a:off x="6541231" y="333672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2023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01FA7282-9B2F-DA09-CB94-1A9ED74A2B5E}"/>
              </a:ext>
            </a:extLst>
          </p:cNvPr>
          <p:cNvSpPr txBox="1"/>
          <p:nvPr/>
        </p:nvSpPr>
        <p:spPr>
          <a:xfrm>
            <a:off x="7093900" y="3336723"/>
            <a:ext cx="2156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NSAC - Long Range Plan</a:t>
            </a:r>
          </a:p>
        </p:txBody>
      </p:sp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AACE024C-ABF1-45AA-F617-9F6AC2C3D554}"/>
              </a:ext>
            </a:extLst>
          </p:cNvPr>
          <p:cNvSpPr txBox="1"/>
          <p:nvPr/>
        </p:nvSpPr>
        <p:spPr>
          <a:xfrm>
            <a:off x="6540999" y="3669050"/>
            <a:ext cx="2409187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effectLst/>
              </a:rPr>
              <a:t>We</a:t>
            </a:r>
            <a:r>
              <a:rPr lang="en-US" sz="1400" dirty="0"/>
              <a:t> </a:t>
            </a:r>
            <a:r>
              <a:rPr lang="en-US" sz="1400" dirty="0">
                <a:effectLst/>
              </a:rPr>
              <a:t>recommend the expeditious completion of the EIC as the </a:t>
            </a:r>
            <a:r>
              <a:rPr lang="en-US" sz="1400" dirty="0">
                <a:solidFill>
                  <a:srgbClr val="0070C0"/>
                </a:solidFill>
                <a:effectLst/>
              </a:rPr>
              <a:t>highest priority</a:t>
            </a:r>
            <a:r>
              <a:rPr lang="en-US" sz="1400" dirty="0">
                <a:effectLst/>
              </a:rPr>
              <a:t> for facility construction</a:t>
            </a:r>
          </a:p>
        </p:txBody>
      </p:sp>
      <p:sp>
        <p:nvSpPr>
          <p:cNvPr id="34" name="Segnaposto numero diapositiva 33">
            <a:extLst>
              <a:ext uri="{FF2B5EF4-FFF2-40B4-BE49-F238E27FC236}">
                <a16:creationId xmlns:a16="http://schemas.microsoft.com/office/drawing/2014/main" id="{450BF865-424E-E92D-BC38-0F2D55088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365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6" grpId="0"/>
      <p:bldP spid="17" grpId="0"/>
      <p:bldP spid="20" grpId="0"/>
      <p:bldP spid="21" grpId="0"/>
      <p:bldP spid="28" grpId="0"/>
      <p:bldP spid="29" grpId="0"/>
      <p:bldP spid="31" grpId="0"/>
      <p:bldP spid="32" grpId="0"/>
      <p:bldP spid="3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16" y="-352573"/>
            <a:ext cx="8229600" cy="857250"/>
          </a:xfrm>
          <a:ln>
            <a:noFill/>
          </a:ln>
        </p:spPr>
        <p:txBody>
          <a:bodyPr lIns="81605" tIns="40802" rIns="81605" bIns="40802">
            <a:normAutofit fontScale="90000"/>
          </a:bodyPr>
          <a:lstStyle/>
          <a:p>
            <a:br>
              <a:rPr lang="en-US" sz="1400" dirty="0">
                <a:effectLst/>
                <a:latin typeface="Arial" panose="020B0604020202020204" pitchFamily="34" charset="0"/>
              </a:rPr>
            </a:br>
            <a:br>
              <a:rPr lang="en-US" sz="1400" dirty="0">
                <a:effectLst/>
                <a:latin typeface="Arial" panose="020B0604020202020204" pitchFamily="34" charset="0"/>
              </a:rPr>
            </a:br>
            <a:r>
              <a:rPr lang="en-US" sz="3200" b="1" dirty="0">
                <a:solidFill>
                  <a:srgbClr val="C00000"/>
                </a:solidFill>
                <a:effectLst/>
                <a:latin typeface="+mn-lt"/>
              </a:rPr>
              <a:t>QCD exploration at EIC </a:t>
            </a:r>
            <a:endParaRPr lang="en-US" sz="3200" dirty="0">
              <a:solidFill>
                <a:srgbClr val="C00000"/>
              </a:solidFill>
              <a:effectLst/>
              <a:latin typeface="+mn-lt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FCDF707-C67F-2C34-6AF8-3EF42BFC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ECFA - Early Career - July 3  2024  - Annalisa D’Angelo –  The EIC Project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B65C7A4-1033-F8FE-3DC3-EE5C5C8EB464}"/>
              </a:ext>
            </a:extLst>
          </p:cNvPr>
          <p:cNvSpPr txBox="1"/>
          <p:nvPr/>
        </p:nvSpPr>
        <p:spPr>
          <a:xfrm>
            <a:off x="165101" y="900927"/>
            <a:ext cx="385535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/>
              </a:rPr>
              <a:t>REQUIREMENTS</a:t>
            </a:r>
          </a:p>
          <a:p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Access to gluon dominated region and wide kinematic range in x and Q2</a:t>
            </a:r>
          </a:p>
          <a:p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Access to spin structure and 3D spatial and momentum structure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Accessing the highest gluon densities </a:t>
            </a:r>
          </a:p>
          <a:p>
            <a:r>
              <a:rPr lang="en-US" sz="1600" dirty="0"/>
              <a:t>	</a:t>
            </a:r>
          </a:p>
          <a:p>
            <a:endParaRPr lang="en-US" sz="1600" dirty="0">
              <a:effectLst/>
            </a:endParaRPr>
          </a:p>
          <a:p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Studying observables as a function of x, Q2, A, hadronic </a:t>
            </a:r>
            <a:r>
              <a:rPr lang="en-US" sz="1600" dirty="0" err="1">
                <a:effectLst/>
              </a:rPr>
              <a:t>flavour</a:t>
            </a:r>
            <a:r>
              <a:rPr lang="en-US" sz="1600" dirty="0">
                <a:effectLst/>
              </a:rPr>
              <a:t>, …</a:t>
            </a:r>
          </a:p>
          <a:p>
            <a:br>
              <a:rPr lang="en-US" dirty="0">
                <a:effectLst/>
              </a:rPr>
            </a:br>
            <a:endParaRPr lang="en-US" dirty="0">
              <a:effectLst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9FC2F8E-41C2-2FA4-FFE5-3C5D081BBACB}"/>
              </a:ext>
            </a:extLst>
          </p:cNvPr>
          <p:cNvSpPr txBox="1"/>
          <p:nvPr/>
        </p:nvSpPr>
        <p:spPr>
          <a:xfrm>
            <a:off x="4308931" y="903575"/>
            <a:ext cx="4835069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  <a:effectLst/>
              </a:rPr>
              <a:t>THE EIC COLLIDER PROVIDES</a:t>
            </a:r>
          </a:p>
          <a:p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Large center-of-mass energy range: </a:t>
            </a:r>
          </a:p>
          <a:p>
            <a:r>
              <a:rPr lang="en-US" sz="1600" dirty="0">
                <a:effectLst/>
              </a:rPr>
              <a:t>	√s = 21 -140 GeV </a:t>
            </a:r>
            <a:br>
              <a:rPr lang="en-US" sz="1600" dirty="0">
                <a:effectLst/>
              </a:rPr>
            </a:br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Polarized electron, proton and light nuclear beams </a:t>
            </a:r>
          </a:p>
          <a:p>
            <a:r>
              <a:rPr lang="en-US" sz="1600" dirty="0"/>
              <a:t>	</a:t>
            </a:r>
            <a:r>
              <a:rPr lang="en-US" sz="1600" dirty="0">
                <a:effectLst/>
              </a:rPr>
              <a:t>≥ 70%</a:t>
            </a:r>
          </a:p>
          <a:p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Nuclear beams, the heavier the better (from H to U)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effectLst/>
            </a:endParaRPr>
          </a:p>
          <a:p>
            <a:endParaRPr lang="en-US" sz="1600" dirty="0">
              <a:effectLst/>
            </a:endParaRPr>
          </a:p>
          <a:p>
            <a:endParaRPr lang="en-US" sz="1600" dirty="0">
              <a:effectLst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effectLst/>
              </a:rPr>
              <a:t>High luminosity (100 x HERA): 10</a:t>
            </a:r>
            <a:r>
              <a:rPr lang="en-US" sz="1600" baseline="30000" dirty="0">
                <a:effectLst/>
              </a:rPr>
              <a:t>33-34</a:t>
            </a:r>
            <a:r>
              <a:rPr lang="en-US" sz="1600" dirty="0">
                <a:effectLst/>
              </a:rPr>
              <a:t> cm</a:t>
            </a:r>
            <a:r>
              <a:rPr lang="en-US" sz="1600" baseline="30000" dirty="0">
                <a:effectLst/>
              </a:rPr>
              <a:t>-2</a:t>
            </a:r>
            <a:r>
              <a:rPr lang="en-US" sz="1600" dirty="0">
                <a:effectLst/>
              </a:rPr>
              <a:t> </a:t>
            </a:r>
            <a:r>
              <a:rPr lang="en-US" sz="1600" baseline="30000" dirty="0">
                <a:effectLst/>
              </a:rPr>
              <a:t>s-1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34BB46D3-D996-F511-1C5B-5E1DD5D6D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228" y="3344521"/>
            <a:ext cx="1413242" cy="588851"/>
          </a:xfrm>
          <a:prstGeom prst="rect">
            <a:avLst/>
          </a:prstGeom>
        </p:spPr>
      </p:pic>
      <p:sp>
        <p:nvSpPr>
          <p:cNvPr id="22" name="Segnaposto numero diapositiva 21">
            <a:extLst>
              <a:ext uri="{FF2B5EF4-FFF2-40B4-BE49-F238E27FC236}">
                <a16:creationId xmlns:a16="http://schemas.microsoft.com/office/drawing/2014/main" id="{EEF17984-3D71-4CA8-DEBF-FF5C67842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24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cxnSp>
        <p:nvCxnSpPr>
          <p:cNvPr id="46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-348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2400" kern="0"/>
          </a:p>
        </p:txBody>
      </p:sp>
      <p:sp>
        <p:nvSpPr>
          <p:cNvPr id="27" name="TextBox 15"/>
          <p:cNvSpPr txBox="1"/>
          <p:nvPr/>
        </p:nvSpPr>
        <p:spPr>
          <a:xfrm>
            <a:off x="2331074" y="1473938"/>
            <a:ext cx="3764927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2000" b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469261" y="1323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EIC @ BNL</a:t>
            </a:r>
          </a:p>
        </p:txBody>
      </p:sp>
      <p:pic>
        <p:nvPicPr>
          <p:cNvPr id="37" name="Picture 32">
            <a:extLst>
              <a:ext uri="{FF2B5EF4-FFF2-40B4-BE49-F238E27FC236}">
                <a16:creationId xmlns:a16="http://schemas.microsoft.com/office/drawing/2014/main" id="{F9899D50-1D43-7A4A-B18B-2354796DC4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44820" y="3633394"/>
            <a:ext cx="1437132" cy="5024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eic-ring-animation-compressed.mp4" descr="eic-ring-animation-compressed.mp4">
            <a:hlinkClick r:id="" action="ppaction://media"/>
            <a:extLst>
              <a:ext uri="{FF2B5EF4-FFF2-40B4-BE49-F238E27FC236}">
                <a16:creationId xmlns:a16="http://schemas.microsoft.com/office/drawing/2014/main" id="{5111A1D6-93AE-6AF6-3BBF-F967FE685F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96001" y="1050579"/>
            <a:ext cx="2651366" cy="341839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0D1A5F7-BED2-EACC-B5DF-8B09BD2B0E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80" y="1055815"/>
            <a:ext cx="5897567" cy="341315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EA7C76-8947-63CF-4CC1-9C12117F5BED}"/>
              </a:ext>
            </a:extLst>
          </p:cNvPr>
          <p:cNvSpPr txBox="1"/>
          <p:nvPr/>
        </p:nvSpPr>
        <p:spPr>
          <a:xfrm>
            <a:off x="1637607" y="607976"/>
            <a:ext cx="17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err="1">
                <a:solidFill>
                  <a:srgbClr val="C00000"/>
                </a:solidFill>
              </a:rPr>
              <a:t>E</a:t>
            </a:r>
            <a:r>
              <a:rPr lang="it-IT" b="1" baseline="-25000" err="1">
                <a:solidFill>
                  <a:srgbClr val="C00000"/>
                </a:solidFill>
              </a:rPr>
              <a:t>e</a:t>
            </a:r>
            <a:r>
              <a:rPr lang="it-IT" b="1" baseline="-25000">
                <a:solidFill>
                  <a:srgbClr val="C00000"/>
                </a:solidFill>
              </a:rPr>
              <a:t> </a:t>
            </a:r>
            <a:r>
              <a:rPr lang="it-IT" b="1">
                <a:solidFill>
                  <a:srgbClr val="C00000"/>
                </a:solidFill>
              </a:rPr>
              <a:t>=100-140 GeV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0C8622-D282-4193-72BA-D00F3D4917DC}"/>
              </a:ext>
            </a:extLst>
          </p:cNvPr>
          <p:cNvSpPr txBox="1"/>
          <p:nvPr/>
        </p:nvSpPr>
        <p:spPr>
          <a:xfrm>
            <a:off x="6246686" y="699582"/>
            <a:ext cx="21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Electron-Ion Collider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A8F818-36D0-96FD-DB17-E03E544A9BEB}"/>
              </a:ext>
            </a:extLst>
          </p:cNvPr>
          <p:cNvSpPr txBox="1"/>
          <p:nvPr/>
        </p:nvSpPr>
        <p:spPr>
          <a:xfrm>
            <a:off x="4040158" y="3601931"/>
            <a:ext cx="189590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Si Vertex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Dual 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Streaming Read-out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200" dirty="0">
                <a:solidFill>
                  <a:schemeClr val="bg1"/>
                </a:solidFill>
              </a:rPr>
              <a:t>MPGD </a:t>
            </a:r>
            <a:r>
              <a:rPr lang="it-IT" sz="1200" dirty="0" err="1">
                <a:solidFill>
                  <a:schemeClr val="bg1"/>
                </a:solidFill>
              </a:rPr>
              <a:t>Endcap</a:t>
            </a:r>
            <a:r>
              <a:rPr lang="it-IT" sz="1200" dirty="0">
                <a:solidFill>
                  <a:schemeClr val="bg1"/>
                </a:solidFill>
              </a:rPr>
              <a:t> trackers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200" dirty="0">
              <a:solidFill>
                <a:schemeClr val="bg1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0E7084B-4DCA-A8F5-FDF1-11DD42C73FC1}"/>
              </a:ext>
            </a:extLst>
          </p:cNvPr>
          <p:cNvSpPr txBox="1"/>
          <p:nvPr/>
        </p:nvSpPr>
        <p:spPr>
          <a:xfrm>
            <a:off x="4165446" y="1308066"/>
            <a:ext cx="1589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solidFill>
                  <a:schemeClr val="bg1"/>
                </a:solidFill>
              </a:rPr>
              <a:t>101 INFN </a:t>
            </a:r>
            <a:r>
              <a:rPr lang="it-IT" sz="1400" dirty="0" err="1">
                <a:solidFill>
                  <a:schemeClr val="bg1"/>
                </a:solidFill>
              </a:rPr>
              <a:t>Physicists</a:t>
            </a:r>
            <a:endParaRPr lang="it-IT" sz="1400" dirty="0">
              <a:solidFill>
                <a:schemeClr val="bg1"/>
              </a:solidFill>
            </a:endParaRPr>
          </a:p>
          <a:p>
            <a:r>
              <a:rPr lang="it-IT" sz="1400" dirty="0">
                <a:solidFill>
                  <a:schemeClr val="bg1"/>
                </a:solidFill>
              </a:rPr>
              <a:t>16 INFN Institutes</a:t>
            </a:r>
          </a:p>
        </p:txBody>
      </p:sp>
      <p:sp>
        <p:nvSpPr>
          <p:cNvPr id="10" name="Segnaposto piè di pagina 9">
            <a:extLst>
              <a:ext uri="{FF2B5EF4-FFF2-40B4-BE49-F238E27FC236}">
                <a16:creationId xmlns:a16="http://schemas.microsoft.com/office/drawing/2014/main" id="{56B6A959-9B6D-3911-DB1C-4A72F7A18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CC9DC826-FD99-ABE1-E1F6-D9B3D36BDE9C}"/>
              </a:ext>
            </a:extLst>
          </p:cNvPr>
          <p:cNvCxnSpPr/>
          <p:nvPr/>
        </p:nvCxnSpPr>
        <p:spPr>
          <a:xfrm flipV="1">
            <a:off x="5145314" y="3048000"/>
            <a:ext cx="1821543" cy="116114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46154B5-2E86-64C9-2EF1-887349024A84}"/>
              </a:ext>
            </a:extLst>
          </p:cNvPr>
          <p:cNvSpPr txBox="1"/>
          <p:nvPr/>
        </p:nvSpPr>
        <p:spPr>
          <a:xfrm>
            <a:off x="6966857" y="2503170"/>
            <a:ext cx="599844" cy="36933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ePIC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A70A775D-9AD5-EB73-9101-B64645E7B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242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cxnSp>
        <p:nvCxnSpPr>
          <p:cNvPr id="46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-348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2400" kern="0"/>
          </a:p>
        </p:txBody>
      </p:sp>
      <p:sp>
        <p:nvSpPr>
          <p:cNvPr id="27" name="TextBox 15"/>
          <p:cNvSpPr txBox="1"/>
          <p:nvPr/>
        </p:nvSpPr>
        <p:spPr>
          <a:xfrm>
            <a:off x="2331074" y="1473938"/>
            <a:ext cx="3764927" cy="461653"/>
          </a:xfrm>
          <a:prstGeom prst="rect">
            <a:avLst/>
          </a:prstGeom>
          <a:noFill/>
        </p:spPr>
        <p:txBody>
          <a:bodyPr wrap="square" lIns="91429" tIns="45714" rIns="91429" bIns="45714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>
                <a:solidFill>
                  <a:srgbClr val="000090"/>
                </a:solidFill>
                <a:latin typeface="Comic Sans MS"/>
                <a:cs typeface="Comic Sans MS"/>
              </a:rPr>
              <a:t>  </a:t>
            </a:r>
            <a:endParaRPr lang="en-US" sz="2000" b="0">
              <a:solidFill>
                <a:srgbClr val="000090"/>
              </a:solidFill>
              <a:latin typeface="Comic Sans MS"/>
              <a:cs typeface="Comic Sans MS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2" y="-11272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 dirty="0"/>
              <a:t>EIC @ BNL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2DEA7C76-8947-63CF-4CC1-9C12117F5BED}"/>
              </a:ext>
            </a:extLst>
          </p:cNvPr>
          <p:cNvSpPr txBox="1"/>
          <p:nvPr/>
        </p:nvSpPr>
        <p:spPr>
          <a:xfrm>
            <a:off x="539558" y="564837"/>
            <a:ext cx="17915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 err="1">
                <a:solidFill>
                  <a:srgbClr val="C00000"/>
                </a:solidFill>
              </a:rPr>
              <a:t>e</a:t>
            </a:r>
            <a:r>
              <a:rPr lang="it-IT" b="1" baseline="-25000" dirty="0">
                <a:solidFill>
                  <a:srgbClr val="C00000"/>
                </a:solidFill>
              </a:rPr>
              <a:t> </a:t>
            </a:r>
            <a:r>
              <a:rPr lang="it-IT" b="1" dirty="0">
                <a:solidFill>
                  <a:srgbClr val="C00000"/>
                </a:solidFill>
              </a:rPr>
              <a:t>=100-140 GeV 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A0C8622-D282-4193-72BA-D00F3D4917DC}"/>
              </a:ext>
            </a:extLst>
          </p:cNvPr>
          <p:cNvSpPr txBox="1"/>
          <p:nvPr/>
        </p:nvSpPr>
        <p:spPr>
          <a:xfrm>
            <a:off x="2463500" y="601175"/>
            <a:ext cx="21061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Electron-Ion Collider</a:t>
            </a:r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05B24809-4480-5E25-79E9-8B43A3580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AC410AB-C82F-41D1-E7EB-78166B9159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695" y="1028035"/>
            <a:ext cx="4900422" cy="2972062"/>
          </a:xfrm>
          <a:prstGeom prst="rect">
            <a:avLst/>
          </a:prstGeom>
        </p:spPr>
      </p:pic>
      <p:grpSp>
        <p:nvGrpSpPr>
          <p:cNvPr id="12" name="Gruppo 11">
            <a:extLst>
              <a:ext uri="{FF2B5EF4-FFF2-40B4-BE49-F238E27FC236}">
                <a16:creationId xmlns:a16="http://schemas.microsoft.com/office/drawing/2014/main" id="{B0A00338-4FA1-8E75-4E76-885E3A0E3025}"/>
              </a:ext>
            </a:extLst>
          </p:cNvPr>
          <p:cNvGrpSpPr/>
          <p:nvPr/>
        </p:nvGrpSpPr>
        <p:grpSpPr>
          <a:xfrm>
            <a:off x="5386915" y="651064"/>
            <a:ext cx="3217527" cy="3489431"/>
            <a:chOff x="5386915" y="651064"/>
            <a:chExt cx="3217527" cy="348943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BF25AF6-8838-1416-BA79-F29C57B5D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86915" y="651064"/>
              <a:ext cx="3217527" cy="3489431"/>
            </a:xfrm>
            <a:prstGeom prst="rect">
              <a:avLst/>
            </a:prstGeom>
          </p:spPr>
        </p:pic>
        <p:cxnSp>
          <p:nvCxnSpPr>
            <p:cNvPr id="9" name="Connettore 2 8">
              <a:extLst>
                <a:ext uri="{FF2B5EF4-FFF2-40B4-BE49-F238E27FC236}">
                  <a16:creationId xmlns:a16="http://schemas.microsoft.com/office/drawing/2014/main" id="{BDA44BFE-DF2F-8101-7FC2-9A2B06581887}"/>
                </a:ext>
              </a:extLst>
            </p:cNvPr>
            <p:cNvCxnSpPr/>
            <p:nvPr/>
          </p:nvCxnSpPr>
          <p:spPr>
            <a:xfrm flipV="1">
              <a:off x="7242629" y="2395779"/>
              <a:ext cx="0" cy="107313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A9541230-888F-0DCB-BC0E-5E0866650D1B}"/>
                </a:ext>
              </a:extLst>
            </p:cNvPr>
            <p:cNvSpPr txBox="1"/>
            <p:nvPr/>
          </p:nvSpPr>
          <p:spPr>
            <a:xfrm>
              <a:off x="7242629" y="2873829"/>
              <a:ext cx="6142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rgbClr val="FF0000"/>
                  </a:solidFill>
                </a:rPr>
                <a:t>X1000 </a:t>
              </a:r>
            </a:p>
          </p:txBody>
        </p:sp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5B4716F-1226-1E7C-ED37-653A8F4B00E5}"/>
              </a:ext>
            </a:extLst>
          </p:cNvPr>
          <p:cNvGrpSpPr/>
          <p:nvPr/>
        </p:nvGrpSpPr>
        <p:grpSpPr>
          <a:xfrm>
            <a:off x="5378680" y="658853"/>
            <a:ext cx="3217527" cy="3476954"/>
            <a:chOff x="2317751" y="177948"/>
            <a:chExt cx="4508500" cy="4889500"/>
          </a:xfrm>
        </p:grpSpPr>
        <p:pic>
          <p:nvPicPr>
            <p:cNvPr id="18" name="Immagine 17">
              <a:extLst>
                <a:ext uri="{FF2B5EF4-FFF2-40B4-BE49-F238E27FC236}">
                  <a16:creationId xmlns:a16="http://schemas.microsoft.com/office/drawing/2014/main" id="{9C11FE7D-BBF7-6A34-2BAB-A73C05E240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317751" y="177948"/>
              <a:ext cx="4508500" cy="4889500"/>
            </a:xfrm>
            <a:prstGeom prst="rect">
              <a:avLst/>
            </a:prstGeom>
          </p:spPr>
        </p:pic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35B60E52-036F-6A11-D557-838959984CE2}"/>
                </a:ext>
              </a:extLst>
            </p:cNvPr>
            <p:cNvSpPr/>
            <p:nvPr/>
          </p:nvSpPr>
          <p:spPr>
            <a:xfrm>
              <a:off x="2950639" y="392833"/>
              <a:ext cx="1008405" cy="805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ttangolo 20">
              <a:extLst>
                <a:ext uri="{FF2B5EF4-FFF2-40B4-BE49-F238E27FC236}">
                  <a16:creationId xmlns:a16="http://schemas.microsoft.com/office/drawing/2014/main" id="{12DCB792-2B8D-226A-B6F9-76687513DDB4}"/>
                </a:ext>
              </a:extLst>
            </p:cNvPr>
            <p:cNvSpPr/>
            <p:nvPr/>
          </p:nvSpPr>
          <p:spPr>
            <a:xfrm>
              <a:off x="4930141" y="601175"/>
              <a:ext cx="1652999" cy="1276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A0BB6F8B-C950-5DE5-8A84-37281712D0DD}"/>
                </a:ext>
              </a:extLst>
            </p:cNvPr>
            <p:cNvSpPr/>
            <p:nvPr/>
          </p:nvSpPr>
          <p:spPr>
            <a:xfrm>
              <a:off x="3078751" y="3017233"/>
              <a:ext cx="1134784" cy="13297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2DB77034-E2BF-0456-5085-61D7DDD91735}"/>
                </a:ext>
              </a:extLst>
            </p:cNvPr>
            <p:cNvSpPr/>
            <p:nvPr/>
          </p:nvSpPr>
          <p:spPr>
            <a:xfrm>
              <a:off x="5030823" y="2188767"/>
              <a:ext cx="1652999" cy="12768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AA9A61B6-6B56-8049-F494-219EE2528E04}"/>
                </a:ext>
              </a:extLst>
            </p:cNvPr>
            <p:cNvSpPr/>
            <p:nvPr/>
          </p:nvSpPr>
          <p:spPr>
            <a:xfrm>
              <a:off x="4527335" y="3415719"/>
              <a:ext cx="1306783" cy="1154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538A6751-6C35-330A-8C90-6687DB93E55C}"/>
              </a:ext>
            </a:extLst>
          </p:cNvPr>
          <p:cNvSpPr txBox="1"/>
          <p:nvPr/>
        </p:nvSpPr>
        <p:spPr>
          <a:xfrm>
            <a:off x="172695" y="3971306"/>
            <a:ext cx="4664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  <a:effectLst/>
              </a:rPr>
              <a:t>If we ask for: </a:t>
            </a:r>
            <a:r>
              <a:rPr lang="en-US" sz="1600" dirty="0">
                <a:effectLst/>
              </a:rPr>
              <a:t>	- high luminosity and wide range in </a:t>
            </a:r>
            <a:r>
              <a:rPr lang="en-US" sz="1600" i="1" dirty="0">
                <a:effectLst/>
              </a:rPr>
              <a:t>s </a:t>
            </a:r>
            <a:endParaRPr lang="en-US" sz="1600" i="1" dirty="0"/>
          </a:p>
          <a:p>
            <a:r>
              <a:rPr lang="en-US" sz="1600" dirty="0">
                <a:effectLst/>
              </a:rPr>
              <a:t>			- polarized electron &amp; light-ion beams </a:t>
            </a:r>
          </a:p>
          <a:p>
            <a:r>
              <a:rPr lang="en-US" sz="1600" dirty="0">
                <a:effectLst/>
              </a:rPr>
              <a:t>			- large variety of ion beams </a:t>
            </a: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324B20E-6125-03AB-BC6B-2DCF533D03CC}"/>
              </a:ext>
            </a:extLst>
          </p:cNvPr>
          <p:cNvSpPr txBox="1"/>
          <p:nvPr/>
        </p:nvSpPr>
        <p:spPr>
          <a:xfrm>
            <a:off x="5211494" y="4229947"/>
            <a:ext cx="3568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/>
              </a:rPr>
              <a:t>EIC stands out as unique facility 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32" name="Segnaposto numero diapositiva 31">
            <a:extLst>
              <a:ext uri="{FF2B5EF4-FFF2-40B4-BE49-F238E27FC236}">
                <a16:creationId xmlns:a16="http://schemas.microsoft.com/office/drawing/2014/main" id="{420D1F29-2272-2B0C-0BBA-D75EF700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8661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detector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7" name="Immagine 6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5C77E509-570A-FDA7-2A02-5CBA5A503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572" y="507748"/>
            <a:ext cx="7486116" cy="4195374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0E51F576-B365-5214-BD86-426F70250E05}"/>
              </a:ext>
            </a:extLst>
          </p:cNvPr>
          <p:cNvSpPr/>
          <p:nvPr/>
        </p:nvSpPr>
        <p:spPr>
          <a:xfrm>
            <a:off x="4802736" y="4612640"/>
            <a:ext cx="3501952" cy="818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A9EDAF9E-0724-C333-A83C-E57C8FD1944F}"/>
              </a:ext>
            </a:extLst>
          </p:cNvPr>
          <p:cNvSpPr/>
          <p:nvPr/>
        </p:nvSpPr>
        <p:spPr>
          <a:xfrm>
            <a:off x="8268968" y="520002"/>
            <a:ext cx="112919" cy="416363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B3BA7CEA-27E1-01D7-A056-1F6A318D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5874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>
                <a:effectLst/>
                <a:latin typeface="+mn-lt"/>
              </a:rPr>
              <a:t>Generalized detector design considerations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7" name="Immagine 6" descr="Immagine che contiene testo, schermata, Carattere, design&#10;&#10;Descrizione generata automaticamente">
            <a:extLst>
              <a:ext uri="{FF2B5EF4-FFF2-40B4-BE49-F238E27FC236}">
                <a16:creationId xmlns:a16="http://schemas.microsoft.com/office/drawing/2014/main" id="{CC88BD51-0BAA-5D89-589F-6962BDA848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310" y="529414"/>
            <a:ext cx="8780320" cy="396936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C43DE91-6C7A-5E7E-E577-442616E50857}"/>
              </a:ext>
            </a:extLst>
          </p:cNvPr>
          <p:cNvSpPr txBox="1"/>
          <p:nvPr/>
        </p:nvSpPr>
        <p:spPr>
          <a:xfrm>
            <a:off x="235116" y="4422704"/>
            <a:ext cx="76782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effectLst/>
                <a:latin typeface="Helvetica" pitchFamily="2" charset="0"/>
              </a:rPr>
              <a:t>Highly integrated design between detector and accelerator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EC30D096-B7FE-26FB-7610-6E009076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089753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detector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4159041-6CAA-A47E-15EE-F2F068868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42" y="846594"/>
            <a:ext cx="4013200" cy="30099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5A3FC17-C420-B575-6BB7-8FE2DCE75F56}"/>
              </a:ext>
            </a:extLst>
          </p:cNvPr>
          <p:cNvSpPr txBox="1"/>
          <p:nvPr/>
        </p:nvSpPr>
        <p:spPr>
          <a:xfrm>
            <a:off x="1566016" y="3637119"/>
            <a:ext cx="2135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Central Detector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27705D8-D01D-2FD5-9FFB-D2F018E127BE}"/>
                  </a:ext>
                </a:extLst>
              </p:cNvPr>
              <p:cNvSpPr txBox="1"/>
              <p:nvPr/>
            </p:nvSpPr>
            <p:spPr>
              <a:xfrm>
                <a:off x="2151437" y="3330227"/>
                <a:ext cx="139846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−4&lt;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𝜂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727705D8-D01D-2FD5-9FFB-D2F018E127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437" y="3330227"/>
                <a:ext cx="1398460" cy="369332"/>
              </a:xfrm>
              <a:prstGeom prst="rect">
                <a:avLst/>
              </a:prstGeom>
              <a:blipFill>
                <a:blip r:embed="rId3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412388C-F529-32BC-0920-15D18DCA59D0}"/>
              </a:ext>
            </a:extLst>
          </p:cNvPr>
          <p:cNvSpPr txBox="1"/>
          <p:nvPr/>
        </p:nvSpPr>
        <p:spPr>
          <a:xfrm>
            <a:off x="4619574" y="3723804"/>
            <a:ext cx="4295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Far Forward and Far Backward Detector</a:t>
            </a:r>
          </a:p>
        </p:txBody>
      </p:sp>
      <p:pic>
        <p:nvPicPr>
          <p:cNvPr id="14" name="Immagine 13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9164263D-E1D2-35A1-9CC5-11B9D6E8A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587" y="605918"/>
            <a:ext cx="4344287" cy="2908110"/>
          </a:xfrm>
          <a:prstGeom prst="rect">
            <a:avLst/>
          </a:prstGeom>
        </p:spPr>
      </p:pic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Segnaposto numero diapositiva 16">
            <a:extLst>
              <a:ext uri="{FF2B5EF4-FFF2-40B4-BE49-F238E27FC236}">
                <a16:creationId xmlns:a16="http://schemas.microsoft.com/office/drawing/2014/main" id="{B85ABDC3-CAF1-8BE5-4044-1F2708F53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2014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Central </a:t>
            </a:r>
            <a:r>
              <a:rPr lang="en-US" sz="2800" dirty="0">
                <a:latin typeface="+mn-lt"/>
              </a:rPr>
              <a:t>D</a:t>
            </a:r>
            <a:r>
              <a:rPr lang="en-US" sz="2800" dirty="0">
                <a:effectLst/>
                <a:latin typeface="+mn-lt"/>
              </a:rPr>
              <a:t>etector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schermata&#10;&#10;Descrizione generata automaticamente">
            <a:extLst>
              <a:ext uri="{FF2B5EF4-FFF2-40B4-BE49-F238E27FC236}">
                <a16:creationId xmlns:a16="http://schemas.microsoft.com/office/drawing/2014/main" id="{6DE82C52-AA90-50DD-E443-583334DAD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0" y="498652"/>
            <a:ext cx="9105060" cy="414573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6E3B1EF-BDA7-3408-40FC-6938A3807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0817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07D14C-89E9-95F5-AE5B-6054D54E3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5A062372-17F4-506A-5510-5862569FFC82}"/>
                  </a:ext>
                </a:extLst>
              </p:cNvPr>
              <p:cNvSpPr txBox="1"/>
              <p:nvPr/>
            </p:nvSpPr>
            <p:spPr>
              <a:xfrm>
                <a:off x="101599" y="748704"/>
                <a:ext cx="7126515" cy="267765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C00000"/>
                    </a:solidFill>
                    <a:effectLst/>
                  </a:rPr>
                  <a:t>Where we are:</a:t>
                </a:r>
              </a:p>
              <a:p>
                <a:pPr marL="311150" indent="-3111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</a:rPr>
                  <a:t>Elastic lepton scattering determined the 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nucleon's charge &amp; magnetism distributions in sphere with </a:t>
                </a:r>
                <a:r>
                  <a:rPr lang="en-US" sz="1400" dirty="0">
                    <a:solidFill>
                      <a:srgbClr val="0070C0"/>
                    </a:solidFill>
                  </a:rPr>
                  <a:t>&lt;</a:t>
                </a:r>
                <a:r>
                  <a:rPr lang="en-US" sz="1400" dirty="0" err="1">
                    <a:solidFill>
                      <a:srgbClr val="0070C0"/>
                    </a:solidFill>
                    <a:effectLst/>
                  </a:rPr>
                  <a:t>r</a:t>
                </a:r>
                <a:r>
                  <a:rPr lang="en-US" sz="1400" baseline="-25000" dirty="0" err="1">
                    <a:solidFill>
                      <a:srgbClr val="0070C0"/>
                    </a:solidFill>
                    <a:effectLst/>
                  </a:rPr>
                  <a:t>ch</a:t>
                </a:r>
                <a:r>
                  <a:rPr lang="en-US" sz="1400" dirty="0">
                    <a:solidFill>
                      <a:srgbClr val="0070C0"/>
                    </a:solidFill>
                  </a:rPr>
                  <a:t>&gt;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r>
                      <a:rPr lang="en-US" sz="1400" i="1" smtClean="0">
                        <a:solidFill>
                          <a:srgbClr val="0070C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 0.84 </a:t>
                </a:r>
                <a:r>
                  <a:rPr lang="en-US" sz="1400" dirty="0" err="1">
                    <a:solidFill>
                      <a:srgbClr val="0070C0"/>
                    </a:solidFill>
                    <a:effectLst/>
                  </a:rPr>
                  <a:t>fm</a:t>
                </a:r>
                <a:endParaRPr lang="en-US" sz="1400" dirty="0">
                  <a:solidFill>
                    <a:srgbClr val="0070C0"/>
                  </a:solidFill>
                  <a:effectLst/>
                </a:endParaRPr>
              </a:p>
              <a:p>
                <a:pPr marL="311150" indent="-311150"/>
                <a:endParaRPr lang="en-US" sz="1400" dirty="0">
                  <a:solidFill>
                    <a:srgbClr val="0070C0"/>
                  </a:solidFill>
                  <a:effectLst/>
                </a:endParaRPr>
              </a:p>
              <a:p>
                <a:pPr marL="311150" indent="-3111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</a:rPr>
                  <a:t>Largest fraction of energy in proton (x) carried by 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3 valence quarks (2u,d), </a:t>
                </a:r>
                <a:r>
                  <a:rPr lang="en-US" sz="1400" dirty="0">
                    <a:effectLst/>
                  </a:rPr>
                  <a:t>but very small fraction of proton spin</a:t>
                </a:r>
              </a:p>
              <a:p>
                <a:pPr marL="311150" indent="-311150"/>
                <a:endParaRPr lang="en-US" sz="1400" dirty="0">
                  <a:effectLst/>
                </a:endParaRPr>
              </a:p>
              <a:p>
                <a:pPr marL="311150" indent="-311150">
                  <a:buFont typeface="Arial" panose="020B0604020202020204" pitchFamily="34" charset="0"/>
                  <a:buChar char="•"/>
                </a:pPr>
                <a:r>
                  <a:rPr lang="en-US" sz="1400" dirty="0">
                    <a:solidFill>
                      <a:srgbClr val="000000"/>
                    </a:solidFill>
                    <a:effectLst/>
                  </a:rPr>
                  <a:t>Nucleons show additional 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dynamically generated quark-antiquark pairs &amp; gluons </a:t>
                </a:r>
                <a:r>
                  <a:rPr lang="en-US" sz="1400" dirty="0">
                    <a:effectLst/>
                  </a:rPr>
                  <a:t>carrying low fraction of energy</a:t>
                </a:r>
              </a:p>
              <a:p>
                <a:pPr marL="311150" indent="-311150"/>
                <a:endParaRPr lang="en-US" sz="1400" dirty="0">
                  <a:effectLst/>
                </a:endParaRPr>
              </a:p>
              <a:p>
                <a:pPr marL="311150" indent="-311150" algn="just">
                  <a:buFont typeface="Arial" panose="020B0604020202020204" pitchFamily="34" charset="0"/>
                  <a:buChar char="•"/>
                </a:pPr>
                <a:r>
                  <a:rPr lang="en-US" sz="1400" dirty="0">
                    <a:effectLst/>
                  </a:rPr>
                  <a:t>Quark &amp; gluon longitudinal momentum fractions have been well mapped out 	</a:t>
                </a:r>
                <a:r>
                  <a:rPr lang="en-US" sz="1400" dirty="0">
                    <a:solidFill>
                      <a:srgbClr val="0070C0"/>
                    </a:solidFill>
                    <a:effectLst/>
                  </a:rPr>
                  <a:t>Nucleon spin &amp; mass have large contributions from quark-gluon dynamics, </a:t>
                </a:r>
                <a:r>
                  <a:rPr lang="en-US" sz="1400" dirty="0">
                    <a:effectLst/>
                  </a:rPr>
                  <a:t>described by QCD</a:t>
                </a:r>
              </a:p>
            </p:txBody>
          </p:sp>
        </mc:Choice>
        <mc:Fallback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5A062372-17F4-506A-5510-5862569FFC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599" y="748704"/>
                <a:ext cx="7126515" cy="2677656"/>
              </a:xfrm>
              <a:prstGeom prst="rect">
                <a:avLst/>
              </a:prstGeom>
              <a:blipFill>
                <a:blip r:embed="rId2"/>
                <a:stretch>
                  <a:fillRect l="-356" t="-474" r="-178" b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C12D868-7D5E-9731-DC4A-167037F01C2E}"/>
              </a:ext>
            </a:extLst>
          </p:cNvPr>
          <p:cNvSpPr txBox="1"/>
          <p:nvPr/>
        </p:nvSpPr>
        <p:spPr>
          <a:xfrm>
            <a:off x="1275441" y="88286"/>
            <a:ext cx="6163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effectLst/>
              </a:rPr>
              <a:t>Back to the basics</a:t>
            </a:r>
            <a:r>
              <a:rPr lang="en-US" sz="2800" b="1">
                <a:solidFill>
                  <a:srgbClr val="C00000"/>
                </a:solidFill>
              </a:rPr>
              <a:t> of Hadron Physics</a:t>
            </a:r>
            <a:endParaRPr lang="en-US" sz="2800" b="1">
              <a:solidFill>
                <a:srgbClr val="C00000"/>
              </a:solidFill>
              <a:effectLst/>
            </a:endParaRPr>
          </a:p>
        </p:txBody>
      </p:sp>
      <p:pic>
        <p:nvPicPr>
          <p:cNvPr id="32" name="Immagine 31" descr="Immagine che contiene linea, Diagramma, diagramma, schermata&#10;&#10;Descrizione generata automaticamente">
            <a:extLst>
              <a:ext uri="{FF2B5EF4-FFF2-40B4-BE49-F238E27FC236}">
                <a16:creationId xmlns:a16="http://schemas.microsoft.com/office/drawing/2014/main" id="{11E5D748-8AEF-8666-9E06-59434E16E9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8743" y="684850"/>
            <a:ext cx="1529640" cy="4029895"/>
          </a:xfrm>
          <a:prstGeom prst="rect">
            <a:avLst/>
          </a:prstGeom>
        </p:spPr>
      </p:pic>
      <p:pic>
        <p:nvPicPr>
          <p:cNvPr id="34" name="Immagine 33" descr="Immagine che contiene cerchio, schermata&#10;&#10;Descrizione generata automaticamente">
            <a:extLst>
              <a:ext uri="{FF2B5EF4-FFF2-40B4-BE49-F238E27FC236}">
                <a16:creationId xmlns:a16="http://schemas.microsoft.com/office/drawing/2014/main" id="{44BFF34D-4F9F-1775-78E5-5BA32889D0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5893" y="3365830"/>
            <a:ext cx="3506107" cy="1348915"/>
          </a:xfrm>
          <a:prstGeom prst="rect">
            <a:avLst/>
          </a:prstGeom>
        </p:spPr>
      </p:pic>
      <p:pic>
        <p:nvPicPr>
          <p:cNvPr id="36" name="Immagine 35" descr="Immagine che contiene cerchio&#10;&#10;Descrizione generata automaticamente">
            <a:extLst>
              <a:ext uri="{FF2B5EF4-FFF2-40B4-BE49-F238E27FC236}">
                <a16:creationId xmlns:a16="http://schemas.microsoft.com/office/drawing/2014/main" id="{2892BBC3-5BAB-25BE-9839-A0C78543DE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0" y="3403924"/>
            <a:ext cx="1088571" cy="1310821"/>
          </a:xfrm>
          <a:prstGeom prst="rect">
            <a:avLst/>
          </a:prstGeom>
        </p:spPr>
      </p:pic>
      <p:sp>
        <p:nvSpPr>
          <p:cNvPr id="37" name="Segnaposto numero diapositiva 36">
            <a:extLst>
              <a:ext uri="{FF2B5EF4-FFF2-40B4-BE49-F238E27FC236}">
                <a16:creationId xmlns:a16="http://schemas.microsoft.com/office/drawing/2014/main" id="{3DCFDD98-C433-3BCE-B12F-55E7D7454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6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Solenoid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schermata, testo, design&#10;&#10;Descrizione generata automaticamente">
            <a:extLst>
              <a:ext uri="{FF2B5EF4-FFF2-40B4-BE49-F238E27FC236}">
                <a16:creationId xmlns:a16="http://schemas.microsoft.com/office/drawing/2014/main" id="{49E87B66-AC21-7801-352E-4C09C323C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56" y="511562"/>
            <a:ext cx="7649979" cy="4235222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043B5D0-69C0-3ACC-7177-68991EDFD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70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Tracking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Immagine che contiene testo, schermata, design&#10;&#10;Descrizione generata automaticamente">
            <a:extLst>
              <a:ext uri="{FF2B5EF4-FFF2-40B4-BE49-F238E27FC236}">
                <a16:creationId xmlns:a16="http://schemas.microsoft.com/office/drawing/2014/main" id="{C8EC7220-E6DA-BCF6-2695-539B5BB4A8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75" y="574653"/>
            <a:ext cx="7370613" cy="403641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96D187B-A088-84D1-96C8-2BF9DCB24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91733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</a:t>
            </a:r>
            <a:r>
              <a:rPr lang="en-US" sz="2800" dirty="0">
                <a:latin typeface="+mn-lt"/>
              </a:rPr>
              <a:t>Silicon </a:t>
            </a:r>
            <a:r>
              <a:rPr lang="en-US" sz="2800" dirty="0">
                <a:effectLst/>
                <a:latin typeface="+mn-lt"/>
              </a:rPr>
              <a:t>Tracking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testo, schermata, Rettangolo, design&#10;&#10;Descrizione generata automaticamente">
            <a:extLst>
              <a:ext uri="{FF2B5EF4-FFF2-40B4-BE49-F238E27FC236}">
                <a16:creationId xmlns:a16="http://schemas.microsoft.com/office/drawing/2014/main" id="{68302F16-3881-D803-BE5C-8A8D581A91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776" y="466814"/>
            <a:ext cx="7772400" cy="423630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91F644-4389-FD0A-624C-AD64BB54E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5598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MPGD Tracking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1F4C66CB-63FB-21F0-5E4B-D190448DCDB7}"/>
              </a:ext>
            </a:extLst>
          </p:cNvPr>
          <p:cNvGrpSpPr/>
          <p:nvPr/>
        </p:nvGrpSpPr>
        <p:grpSpPr>
          <a:xfrm>
            <a:off x="659266" y="477622"/>
            <a:ext cx="8036504" cy="4277460"/>
            <a:chOff x="646856" y="469324"/>
            <a:chExt cx="8036504" cy="4277460"/>
          </a:xfrm>
        </p:grpSpPr>
        <p:pic>
          <p:nvPicPr>
            <p:cNvPr id="5" name="Immagine 4" descr="Immagine che contiene testo, schermata, diagramma, design&#10;&#10;Descrizione generata automaticamente">
              <a:extLst>
                <a:ext uri="{FF2B5EF4-FFF2-40B4-BE49-F238E27FC236}">
                  <a16:creationId xmlns:a16="http://schemas.microsoft.com/office/drawing/2014/main" id="{180C87A0-BE3C-A9C6-7A6C-0FC7CC859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46856" y="483936"/>
              <a:ext cx="7772400" cy="4262848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5479277C-27A3-1652-4EEF-F891605DDE05}"/>
                </a:ext>
              </a:extLst>
            </p:cNvPr>
            <p:cNvSpPr/>
            <p:nvPr/>
          </p:nvSpPr>
          <p:spPr>
            <a:xfrm>
              <a:off x="7810482" y="485317"/>
              <a:ext cx="872878" cy="21909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29F588AD-F378-0798-B5C6-5C41ADE64134}"/>
                </a:ext>
              </a:extLst>
            </p:cNvPr>
            <p:cNvSpPr/>
            <p:nvPr/>
          </p:nvSpPr>
          <p:spPr>
            <a:xfrm>
              <a:off x="7241991" y="469324"/>
              <a:ext cx="872878" cy="15828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738CC47A-A673-52B2-59B3-76434833E09C}"/>
                </a:ext>
              </a:extLst>
            </p:cNvPr>
            <p:cNvSpPr/>
            <p:nvPr/>
          </p:nvSpPr>
          <p:spPr>
            <a:xfrm>
              <a:off x="6864649" y="470346"/>
              <a:ext cx="872878" cy="746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60F4DCB-9C63-DAC7-460F-082CA816F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84560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Calorimeters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FA764BB9-65BD-9842-7191-0549CB9F29E1}"/>
              </a:ext>
            </a:extLst>
          </p:cNvPr>
          <p:cNvSpPr/>
          <p:nvPr/>
        </p:nvSpPr>
        <p:spPr>
          <a:xfrm>
            <a:off x="5451011" y="577137"/>
            <a:ext cx="872877" cy="25455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magine 4" descr="Immagine che contiene plastica, duplicatore&#10;&#10;Descrizione generata automaticamente">
            <a:extLst>
              <a:ext uri="{FF2B5EF4-FFF2-40B4-BE49-F238E27FC236}">
                <a16:creationId xmlns:a16="http://schemas.microsoft.com/office/drawing/2014/main" id="{5B05EE39-7947-F026-8550-836B0AEF1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183" y="507747"/>
            <a:ext cx="7624482" cy="4152059"/>
          </a:xfrm>
          <a:prstGeom prst="rect">
            <a:avLst/>
          </a:prstGeom>
        </p:spPr>
      </p:pic>
      <p:pic>
        <p:nvPicPr>
          <p:cNvPr id="9" name="Immagine 8" descr="Immagine che contiene testo, schermata, Carattere, software&#10;&#10;Descrizione generata automaticamente">
            <a:extLst>
              <a:ext uri="{FF2B5EF4-FFF2-40B4-BE49-F238E27FC236}">
                <a16:creationId xmlns:a16="http://schemas.microsoft.com/office/drawing/2014/main" id="{7140B8F8-E23D-8E93-F9B3-169B2C138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070" y="1421195"/>
            <a:ext cx="4760371" cy="2733928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702105E5-E81E-AE5D-3F64-DB8CB00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5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PID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10" name="Immagine 9" descr="Immagine che contiene duplicatore, design&#10;&#10;Descrizione generata automaticamente">
            <a:extLst>
              <a:ext uri="{FF2B5EF4-FFF2-40B4-BE49-F238E27FC236}">
                <a16:creationId xmlns:a16="http://schemas.microsoft.com/office/drawing/2014/main" id="{2410E629-D569-B2A6-07E1-9496B9118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866" y="622410"/>
            <a:ext cx="6513704" cy="4076543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D0A555D-7E3E-8AC9-5674-8AD31DE034E8}"/>
              </a:ext>
            </a:extLst>
          </p:cNvPr>
          <p:cNvSpPr txBox="1"/>
          <p:nvPr/>
        </p:nvSpPr>
        <p:spPr>
          <a:xfrm>
            <a:off x="265579" y="2571750"/>
            <a:ext cx="1643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sz="1200" dirty="0">
                <a:effectLst/>
              </a:rPr>
            </a:br>
            <a:endParaRPr lang="it-IT" sz="1200" dirty="0">
              <a:effectLst/>
            </a:endParaRPr>
          </a:p>
          <a:p>
            <a:r>
              <a:rPr lang="it-IT" sz="1200" b="1" dirty="0" err="1">
                <a:effectLst/>
              </a:rPr>
              <a:t>proximity</a:t>
            </a:r>
            <a:r>
              <a:rPr lang="it-IT" sz="1200" b="1" dirty="0">
                <a:effectLst/>
              </a:rPr>
              <a:t> </a:t>
            </a:r>
            <a:r>
              <a:rPr lang="it-IT" sz="1200" b="1" dirty="0" err="1">
                <a:effectLst/>
              </a:rPr>
              <a:t>focusing</a:t>
            </a:r>
            <a:r>
              <a:rPr lang="it-IT" sz="1200" b="1" dirty="0">
                <a:effectLst/>
              </a:rPr>
              <a:t> RICH </a:t>
            </a:r>
            <a:endParaRPr lang="it-IT" sz="1200" dirty="0">
              <a:effectLst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291E4B5-EB0C-F87B-8865-D6E92504B813}"/>
              </a:ext>
            </a:extLst>
          </p:cNvPr>
          <p:cNvSpPr txBox="1"/>
          <p:nvPr/>
        </p:nvSpPr>
        <p:spPr>
          <a:xfrm>
            <a:off x="1875268" y="23704"/>
            <a:ext cx="463251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it-IT" dirty="0">
                <a:effectLst/>
                <a:latin typeface="Arial" panose="020B0604020202020204" pitchFamily="34" charset="0"/>
              </a:rPr>
            </a:br>
            <a:endParaRPr lang="it-IT" dirty="0">
              <a:effectLst/>
              <a:latin typeface="Arial" panose="020B0604020202020204" pitchFamily="34" charset="0"/>
            </a:endParaRPr>
          </a:p>
          <a:p>
            <a:r>
              <a:rPr lang="it-IT" sz="1400" b="1" dirty="0">
                <a:latin typeface="Arial" panose="020B0604020202020204" pitchFamily="34" charset="0"/>
              </a:rPr>
              <a:t>h</a:t>
            </a:r>
            <a:r>
              <a:rPr lang="it-IT" sz="1400" b="1" dirty="0">
                <a:effectLst/>
                <a:latin typeface="Arial" panose="020B0604020202020204" pitchFamily="34" charset="0"/>
              </a:rPr>
              <a:t>igh performance DIRC (</a:t>
            </a:r>
            <a:r>
              <a:rPr lang="it-IT" sz="1400" b="1" dirty="0" err="1">
                <a:effectLst/>
                <a:latin typeface="Arial" panose="020B0604020202020204" pitchFamily="34" charset="0"/>
              </a:rPr>
              <a:t>hpDIRC</a:t>
            </a:r>
            <a:r>
              <a:rPr lang="it-IT" sz="1400" b="1" dirty="0">
                <a:effectLst/>
                <a:latin typeface="Arial" panose="020B0604020202020204" pitchFamily="34" charset="0"/>
              </a:rPr>
              <a:t>)</a:t>
            </a:r>
            <a:endParaRPr lang="it-IT" sz="14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BBB4DE5-42EC-E907-9F6D-387A72BE9112}"/>
              </a:ext>
            </a:extLst>
          </p:cNvPr>
          <p:cNvSpPr txBox="1"/>
          <p:nvPr/>
        </p:nvSpPr>
        <p:spPr>
          <a:xfrm>
            <a:off x="7504763" y="1788458"/>
            <a:ext cx="16288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>
                <a:effectLst/>
                <a:latin typeface="Arial" panose="020B0604020202020204" pitchFamily="34" charset="0"/>
              </a:rPr>
              <a:t>Dual </a:t>
            </a:r>
            <a:r>
              <a:rPr lang="it-IT" sz="1200" b="1" dirty="0" err="1">
                <a:effectLst/>
                <a:latin typeface="Arial" panose="020B0604020202020204" pitchFamily="34" charset="0"/>
              </a:rPr>
              <a:t>radiator</a:t>
            </a:r>
            <a:r>
              <a:rPr lang="it-IT" sz="1200" b="1" dirty="0">
                <a:effectLst/>
                <a:latin typeface="Arial" panose="020B0604020202020204" pitchFamily="34" charset="0"/>
              </a:rPr>
              <a:t> RICH </a:t>
            </a:r>
          </a:p>
          <a:p>
            <a:r>
              <a:rPr lang="it-IT" sz="1200" b="1" dirty="0">
                <a:effectLst/>
                <a:latin typeface="Arial" panose="020B0604020202020204" pitchFamily="34" charset="0"/>
              </a:rPr>
              <a:t>(</a:t>
            </a:r>
            <a:r>
              <a:rPr lang="it-IT" sz="1200" b="1" dirty="0" err="1">
                <a:effectLst/>
                <a:latin typeface="Arial" panose="020B0604020202020204" pitchFamily="34" charset="0"/>
              </a:rPr>
              <a:t>dRICH</a:t>
            </a:r>
            <a:r>
              <a:rPr lang="it-IT" sz="1200" b="1" dirty="0">
                <a:effectLst/>
                <a:latin typeface="Arial" panose="020B0604020202020204" pitchFamily="34" charset="0"/>
              </a:rPr>
              <a:t>)</a:t>
            </a:r>
          </a:p>
          <a:p>
            <a:r>
              <a:rPr lang="it-IT" sz="1200" b="1" dirty="0">
                <a:latin typeface="Arial" panose="020B0604020202020204" pitchFamily="34" charset="0"/>
              </a:rPr>
              <a:t>Aerogel and C</a:t>
            </a:r>
            <a:r>
              <a:rPr lang="it-IT" sz="1200" b="1" baseline="-25000" dirty="0">
                <a:latin typeface="Arial" panose="020B0604020202020204" pitchFamily="34" charset="0"/>
              </a:rPr>
              <a:t>2</a:t>
            </a:r>
            <a:r>
              <a:rPr lang="it-IT" sz="1200" b="1" dirty="0">
                <a:latin typeface="Arial" panose="020B0604020202020204" pitchFamily="34" charset="0"/>
              </a:rPr>
              <a:t>F</a:t>
            </a:r>
            <a:r>
              <a:rPr lang="it-IT" sz="1200" b="1" baseline="-25000" dirty="0">
                <a:latin typeface="Arial" panose="020B0604020202020204" pitchFamily="34" charset="0"/>
              </a:rPr>
              <a:t>6</a:t>
            </a:r>
            <a:endParaRPr lang="it-IT" sz="1200" baseline="-25000" dirty="0">
              <a:effectLst/>
              <a:latin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1D984CF-E327-C644-69E7-2164B67B9B0B}"/>
              </a:ext>
            </a:extLst>
          </p:cNvPr>
          <p:cNvSpPr txBox="1"/>
          <p:nvPr/>
        </p:nvSpPr>
        <p:spPr>
          <a:xfrm>
            <a:off x="6225988" y="4074459"/>
            <a:ext cx="2060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Low Gain Avalanche Detector</a:t>
            </a: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2687968B-DB8A-C49B-B20C-81C556087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1177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Schedule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4" name="Immagine 3" descr="Immagine che contiene testo, schermata, linea, Diagramma&#10;&#10;Descrizione generata automaticamente">
            <a:extLst>
              <a:ext uri="{FF2B5EF4-FFF2-40B4-BE49-F238E27FC236}">
                <a16:creationId xmlns:a16="http://schemas.microsoft.com/office/drawing/2014/main" id="{684588B1-F51F-DC57-92F1-B78C684B9F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495937"/>
            <a:ext cx="7772400" cy="4241609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901A8AF-7387-BF86-4F6C-376BA5E9F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6679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>
                <a:effectLst/>
                <a:latin typeface="+mn-lt"/>
              </a:rPr>
              <a:t>The EIC- </a:t>
            </a:r>
            <a:r>
              <a:rPr lang="en-US" sz="2800" dirty="0" err="1">
                <a:effectLst/>
                <a:latin typeface="+mn-lt"/>
              </a:rPr>
              <a:t>ePIC</a:t>
            </a:r>
            <a:r>
              <a:rPr lang="en-US" sz="2800" dirty="0">
                <a:effectLst/>
                <a:latin typeface="+mn-lt"/>
              </a:rPr>
              <a:t> International Collaboration</a:t>
            </a:r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5" name="Immagine 4" descr="Immagine che contiene testo, schermata, aqua, mappa&#10;&#10;Descrizione generata automaticamente">
            <a:extLst>
              <a:ext uri="{FF2B5EF4-FFF2-40B4-BE49-F238E27FC236}">
                <a16:creationId xmlns:a16="http://schemas.microsoft.com/office/drawing/2014/main" id="{3BCFFF1C-CFC5-1E98-CC34-B4E2DA900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686" y="533879"/>
            <a:ext cx="5882694" cy="413671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B923F04-3DE8-CEA9-8371-598549592D4F}"/>
              </a:ext>
            </a:extLst>
          </p:cNvPr>
          <p:cNvSpPr txBox="1"/>
          <p:nvPr/>
        </p:nvSpPr>
        <p:spPr>
          <a:xfrm>
            <a:off x="6717842" y="3916693"/>
            <a:ext cx="1853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January 2025</a:t>
            </a:r>
          </a:p>
          <a:p>
            <a:r>
              <a:rPr lang="en-US" dirty="0"/>
              <a:t>Villa </a:t>
            </a:r>
            <a:r>
              <a:rPr lang="en-US" dirty="0" err="1"/>
              <a:t>Mondragone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A1324FB1-D156-015A-49D0-3C364F019415}"/>
              </a:ext>
            </a:extLst>
          </p:cNvPr>
          <p:cNvSpPr txBox="1"/>
          <p:nvPr/>
        </p:nvSpPr>
        <p:spPr>
          <a:xfrm>
            <a:off x="6512242" y="1122223"/>
            <a:ext cx="1970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INFN In-Kind Responsibilities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Si Vertex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Dual 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Streaming Read-out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/>
              <a:t>MPGD Endcap trackers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15A0E5-E267-B21A-10FA-AA6300E1A536}"/>
              </a:ext>
            </a:extLst>
          </p:cNvPr>
          <p:cNvSpPr txBox="1"/>
          <p:nvPr/>
        </p:nvSpPr>
        <p:spPr>
          <a:xfrm>
            <a:off x="6630436" y="580476"/>
            <a:ext cx="15899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101 INFN Physicists</a:t>
            </a:r>
          </a:p>
          <a:p>
            <a:r>
              <a:rPr lang="en-US" sz="1400" dirty="0"/>
              <a:t>16 INFN Institutes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106F1BF-BDF3-9892-FAF3-06C78ECD7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00538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90"/>
                </a:solidFill>
              </a:rPr>
              <a:t>Final Considerations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39DA466-3F7B-55E2-F567-58FB78EA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4" name="Immagine 3" descr="Immagine che contiene testo, schermata, Carattere, numero&#10;&#10;Descrizione generata automaticamente">
            <a:extLst>
              <a:ext uri="{FF2B5EF4-FFF2-40B4-BE49-F238E27FC236}">
                <a16:creationId xmlns:a16="http://schemas.microsoft.com/office/drawing/2014/main" id="{8FB78DBC-2FF6-0691-48AF-D616BC078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659" y="795914"/>
            <a:ext cx="6792680" cy="3893689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72958C3-DC30-7410-AFAA-BE2C4F29F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18355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itolo 1"/>
          <p:cNvSpPr txBox="1">
            <a:spLocks/>
          </p:cNvSpPr>
          <p:nvPr/>
        </p:nvSpPr>
        <p:spPr>
          <a:xfrm>
            <a:off x="-65618" y="1834709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solidFill>
                  <a:srgbClr val="000090"/>
                </a:solidFill>
              </a:rPr>
              <a:t>Back-up slides</a:t>
            </a:r>
            <a:endParaRPr lang="en-US" sz="2400" b="1" baseline="30000" dirty="0">
              <a:solidFill>
                <a:srgbClr val="800000"/>
              </a:solidFill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39DA466-3F7B-55E2-F567-58FB78EA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CEBFD67-F42E-C8F4-A33C-7BC58A28F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3120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07D14C-89E9-95F5-AE5B-6054D54E3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5A062372-17F4-506A-5510-5862569FFC82}"/>
              </a:ext>
            </a:extLst>
          </p:cNvPr>
          <p:cNvSpPr txBox="1"/>
          <p:nvPr/>
        </p:nvSpPr>
        <p:spPr>
          <a:xfrm>
            <a:off x="101599" y="748704"/>
            <a:ext cx="343988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solidFill>
                  <a:srgbClr val="C00000"/>
                </a:solidFill>
                <a:effectLst/>
              </a:rPr>
              <a:t>Deep Inelastic Scattering (DIS)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3C12D868-7D5E-9731-DC4A-167037F01C2E}"/>
              </a:ext>
            </a:extLst>
          </p:cNvPr>
          <p:cNvSpPr txBox="1"/>
          <p:nvPr/>
        </p:nvSpPr>
        <p:spPr>
          <a:xfrm>
            <a:off x="1275441" y="88286"/>
            <a:ext cx="616312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effectLst/>
              </a:rPr>
              <a:t>How did we learn this?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FCC0249-4B59-1D60-0C4D-306FBBD7230D}"/>
                  </a:ext>
                </a:extLst>
              </p:cNvPr>
              <p:cNvSpPr txBox="1"/>
              <p:nvPr/>
            </p:nvSpPr>
            <p:spPr>
              <a:xfrm>
                <a:off x="2775858" y="1000406"/>
                <a:ext cx="4582884" cy="20313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0070C0"/>
                    </a:solidFill>
                  </a:rPr>
                  <a:t>Q</a:t>
                </a:r>
                <a:r>
                  <a:rPr lang="en-US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en-US" dirty="0">
                    <a:solidFill>
                      <a:srgbClr val="0070C0"/>
                    </a:solidFill>
                  </a:rPr>
                  <a:t> = s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  x </a:t>
                </a: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  y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s     	</a:t>
                </a:r>
                <a:r>
                  <a:rPr lang="en-US" dirty="0"/>
                  <a:t>center-of-mass energy squared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Q</a:t>
                </a:r>
                <a:r>
                  <a:rPr lang="en-US" baseline="30000" dirty="0">
                    <a:solidFill>
                      <a:srgbClr val="0070C0"/>
                    </a:solidFill>
                  </a:rPr>
                  <a:t>2</a:t>
                </a:r>
                <a:r>
                  <a:rPr lang="en-US" dirty="0"/>
                  <a:t>   	resolution power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x </a:t>
                </a:r>
                <a:r>
                  <a:rPr lang="en-US" dirty="0"/>
                  <a:t>     	the fraction of the nucleon’s</a:t>
                </a:r>
              </a:p>
              <a:p>
                <a:r>
                  <a:rPr lang="en-US" dirty="0"/>
                  <a:t>	momentum carried by the struck</a:t>
                </a:r>
              </a:p>
              <a:p>
                <a:r>
                  <a:rPr lang="en-US" dirty="0"/>
                  <a:t>	quark (0 &lt; x &lt; 1)</a:t>
                </a:r>
              </a:p>
              <a:p>
                <a:r>
                  <a:rPr lang="en-US" dirty="0">
                    <a:solidFill>
                      <a:srgbClr val="0070C0"/>
                    </a:solidFill>
                  </a:rPr>
                  <a:t>y</a:t>
                </a:r>
                <a:r>
                  <a:rPr lang="en-US" dirty="0"/>
                  <a:t> 	inelasticity</a:t>
                </a: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FCC0249-4B59-1D60-0C4D-306FBBD723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5858" y="1000406"/>
                <a:ext cx="4582884" cy="2031325"/>
              </a:xfrm>
              <a:prstGeom prst="rect">
                <a:avLst/>
              </a:prstGeom>
              <a:blipFill>
                <a:blip r:embed="rId2"/>
                <a:stretch>
                  <a:fillRect l="-1105" t="-1242" b="-3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E71B58-DAFB-A426-E752-B8CC7A7608E2}"/>
              </a:ext>
            </a:extLst>
          </p:cNvPr>
          <p:cNvSpPr txBox="1"/>
          <p:nvPr/>
        </p:nvSpPr>
        <p:spPr>
          <a:xfrm>
            <a:off x="0" y="3441397"/>
            <a:ext cx="903675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As a probe, electron beams provide unmatched precision of the electromagnetic interaction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  <a:effectLst/>
              </a:rPr>
              <a:t>Direct, model independent determination of </a:t>
            </a:r>
            <a:r>
              <a:rPr lang="en-US" dirty="0" err="1">
                <a:solidFill>
                  <a:srgbClr val="0070C0"/>
                </a:solidFill>
                <a:effectLst/>
              </a:rPr>
              <a:t>parton</a:t>
            </a:r>
            <a:r>
              <a:rPr lang="en-US" dirty="0">
                <a:solidFill>
                  <a:srgbClr val="0070C0"/>
                </a:solidFill>
                <a:effectLst/>
              </a:rPr>
              <a:t> kinematics and spin of physics processes at the leading order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ffectLst/>
              </a:rPr>
              <a:t>Additional information obtained indirectly from hadron-collider measurements</a:t>
            </a:r>
          </a:p>
        </p:txBody>
      </p:sp>
      <p:pic>
        <p:nvPicPr>
          <p:cNvPr id="9" name="Immagine 8" descr="Immagine che contiene testo, disegno, diagramma, schizzo&#10;&#10;Descrizione generata automaticamente">
            <a:extLst>
              <a:ext uri="{FF2B5EF4-FFF2-40B4-BE49-F238E27FC236}">
                <a16:creationId xmlns:a16="http://schemas.microsoft.com/office/drawing/2014/main" id="{6E6E75BE-7C0A-677E-1C68-8A3D9C940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851" y="1252013"/>
            <a:ext cx="2472008" cy="2192564"/>
          </a:xfrm>
          <a:prstGeom prst="rect">
            <a:avLst/>
          </a:prstGeom>
        </p:spPr>
      </p:pic>
      <p:pic>
        <p:nvPicPr>
          <p:cNvPr id="11" name="Immagine 10" descr="Immagine che contiene testo, schermata, linea, Carattere&#10;&#10;Descrizione generata automaticamente">
            <a:extLst>
              <a:ext uri="{FF2B5EF4-FFF2-40B4-BE49-F238E27FC236}">
                <a16:creationId xmlns:a16="http://schemas.microsoft.com/office/drawing/2014/main" id="{93000AB0-EB60-F28F-E7FC-B9D90F1A0A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143" y="926654"/>
            <a:ext cx="2668615" cy="2388841"/>
          </a:xfrm>
          <a:prstGeom prst="rect">
            <a:avLst/>
          </a:prstGeom>
        </p:spPr>
      </p:pic>
      <p:sp>
        <p:nvSpPr>
          <p:cNvPr id="12" name="Segnaposto numero diapositiva 11">
            <a:extLst>
              <a:ext uri="{FF2B5EF4-FFF2-40B4-BE49-F238E27FC236}">
                <a16:creationId xmlns:a16="http://schemas.microsoft.com/office/drawing/2014/main" id="{DA5FA1D5-D2C1-E32C-A938-985B297443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638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35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10370" y="-18921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/>
              <a:t>DVCS – The Quintessential Process</a:t>
            </a:r>
          </a:p>
        </p:txBody>
      </p:sp>
      <p:sp>
        <p:nvSpPr>
          <p:cNvPr id="36" name="Rectangle 6">
            <a:extLst>
              <a:ext uri="{FF2B5EF4-FFF2-40B4-BE49-F238E27FC236}">
                <a16:creationId xmlns:a16="http://schemas.microsoft.com/office/drawing/2014/main" id="{D1036580-477C-484E-B369-7E52090576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409" y="885557"/>
            <a:ext cx="8696538" cy="225467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37" name="Text Box 8">
            <a:extLst>
              <a:ext uri="{FF2B5EF4-FFF2-40B4-BE49-F238E27FC236}">
                <a16:creationId xmlns:a16="http://schemas.microsoft.com/office/drawing/2014/main" id="{E2D4D256-DEA1-6840-9962-EDD20CAE94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6750" y="1015214"/>
            <a:ext cx="378290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0">
                <a:latin typeface="+mj-lt"/>
              </a:rPr>
              <a:t>Deeply Virtual Compton Scattering</a:t>
            </a:r>
          </a:p>
        </p:txBody>
      </p:sp>
      <p:pic>
        <p:nvPicPr>
          <p:cNvPr id="38" name="Picture 9">
            <a:extLst>
              <a:ext uri="{FF2B5EF4-FFF2-40B4-BE49-F238E27FC236}">
                <a16:creationId xmlns:a16="http://schemas.microsoft.com/office/drawing/2014/main" id="{F1C85777-EF27-7540-B2CD-9485109525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1369" y="1522404"/>
            <a:ext cx="2412704" cy="148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" name="Freeform 10">
            <a:extLst>
              <a:ext uri="{FF2B5EF4-FFF2-40B4-BE49-F238E27FC236}">
                <a16:creationId xmlns:a16="http://schemas.microsoft.com/office/drawing/2014/main" id="{FC948B9E-DC07-F741-AD3D-E97CC2395922}"/>
              </a:ext>
            </a:extLst>
          </p:cNvPr>
          <p:cNvSpPr>
            <a:spLocks/>
          </p:cNvSpPr>
          <p:nvPr/>
        </p:nvSpPr>
        <p:spPr bwMode="auto">
          <a:xfrm>
            <a:off x="2354829" y="2878296"/>
            <a:ext cx="1696336" cy="261938"/>
          </a:xfrm>
          <a:custGeom>
            <a:avLst/>
            <a:gdLst>
              <a:gd name="T0" fmla="*/ 0 w 1195"/>
              <a:gd name="T1" fmla="*/ 37 h 165"/>
              <a:gd name="T2" fmla="*/ 45 w 1195"/>
              <a:gd name="T3" fmla="*/ 66 h 165"/>
              <a:gd name="T4" fmla="*/ 93 w 1195"/>
              <a:gd name="T5" fmla="*/ 92 h 165"/>
              <a:gd name="T6" fmla="*/ 146 w 1195"/>
              <a:gd name="T7" fmla="*/ 114 h 165"/>
              <a:gd name="T8" fmla="*/ 205 w 1195"/>
              <a:gd name="T9" fmla="*/ 133 h 165"/>
              <a:gd name="T10" fmla="*/ 226 w 1195"/>
              <a:gd name="T11" fmla="*/ 137 h 165"/>
              <a:gd name="T12" fmla="*/ 293 w 1195"/>
              <a:gd name="T13" fmla="*/ 150 h 165"/>
              <a:gd name="T14" fmla="*/ 391 w 1195"/>
              <a:gd name="T15" fmla="*/ 160 h 165"/>
              <a:gd name="T16" fmla="*/ 493 w 1195"/>
              <a:gd name="T17" fmla="*/ 165 h 165"/>
              <a:gd name="T18" fmla="*/ 594 w 1195"/>
              <a:gd name="T19" fmla="*/ 163 h 165"/>
              <a:gd name="T20" fmla="*/ 693 w 1195"/>
              <a:gd name="T21" fmla="*/ 152 h 165"/>
              <a:gd name="T22" fmla="*/ 794 w 1195"/>
              <a:gd name="T23" fmla="*/ 135 h 165"/>
              <a:gd name="T24" fmla="*/ 846 w 1195"/>
              <a:gd name="T25" fmla="*/ 123 h 165"/>
              <a:gd name="T26" fmla="*/ 941 w 1195"/>
              <a:gd name="T27" fmla="*/ 100 h 165"/>
              <a:gd name="T28" fmla="*/ 1013 w 1195"/>
              <a:gd name="T29" fmla="*/ 80 h 165"/>
              <a:gd name="T30" fmla="*/ 1096 w 1195"/>
              <a:gd name="T31" fmla="*/ 51 h 165"/>
              <a:gd name="T32" fmla="*/ 1148 w 1195"/>
              <a:gd name="T33" fmla="*/ 29 h 165"/>
              <a:gd name="T34" fmla="*/ 1195 w 1195"/>
              <a:gd name="T35" fmla="*/ 10 h 165"/>
              <a:gd name="T36" fmla="*/ 1168 w 1195"/>
              <a:gd name="T37" fmla="*/ 9 h 165"/>
              <a:gd name="T38" fmla="*/ 1118 w 1195"/>
              <a:gd name="T39" fmla="*/ 30 h 165"/>
              <a:gd name="T40" fmla="*/ 1036 w 1195"/>
              <a:gd name="T41" fmla="*/ 60 h 165"/>
              <a:gd name="T42" fmla="*/ 981 w 1195"/>
              <a:gd name="T43" fmla="*/ 79 h 165"/>
              <a:gd name="T44" fmla="*/ 890 w 1195"/>
              <a:gd name="T45" fmla="*/ 102 h 165"/>
              <a:gd name="T46" fmla="*/ 792 w 1195"/>
              <a:gd name="T47" fmla="*/ 124 h 165"/>
              <a:gd name="T48" fmla="*/ 794 w 1195"/>
              <a:gd name="T49" fmla="*/ 124 h 165"/>
              <a:gd name="T50" fmla="*/ 693 w 1195"/>
              <a:gd name="T51" fmla="*/ 142 h 165"/>
              <a:gd name="T52" fmla="*/ 593 w 1195"/>
              <a:gd name="T53" fmla="*/ 152 h 165"/>
              <a:gd name="T54" fmla="*/ 493 w 1195"/>
              <a:gd name="T55" fmla="*/ 154 h 165"/>
              <a:gd name="T56" fmla="*/ 391 w 1195"/>
              <a:gd name="T57" fmla="*/ 150 h 165"/>
              <a:gd name="T58" fmla="*/ 293 w 1195"/>
              <a:gd name="T59" fmla="*/ 139 h 165"/>
              <a:gd name="T60" fmla="*/ 226 w 1195"/>
              <a:gd name="T61" fmla="*/ 127 h 165"/>
              <a:gd name="T62" fmla="*/ 229 w 1195"/>
              <a:gd name="T63" fmla="*/ 128 h 165"/>
              <a:gd name="T64" fmla="*/ 178 w 1195"/>
              <a:gd name="T65" fmla="*/ 114 h 165"/>
              <a:gd name="T66" fmla="*/ 123 w 1195"/>
              <a:gd name="T67" fmla="*/ 94 h 165"/>
              <a:gd name="T68" fmla="*/ 73 w 1195"/>
              <a:gd name="T69" fmla="*/ 69 h 165"/>
              <a:gd name="T70" fmla="*/ 47 w 1195"/>
              <a:gd name="T71" fmla="*/ 61 h 165"/>
              <a:gd name="T72" fmla="*/ 6 w 1195"/>
              <a:gd name="T73" fmla="*/ 29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1195" h="165">
                <a:moveTo>
                  <a:pt x="6" y="29"/>
                </a:moveTo>
                <a:lnTo>
                  <a:pt x="0" y="37"/>
                </a:lnTo>
                <a:lnTo>
                  <a:pt x="43" y="65"/>
                </a:lnTo>
                <a:lnTo>
                  <a:pt x="45" y="66"/>
                </a:lnTo>
                <a:lnTo>
                  <a:pt x="68" y="79"/>
                </a:lnTo>
                <a:lnTo>
                  <a:pt x="93" y="92"/>
                </a:lnTo>
                <a:lnTo>
                  <a:pt x="118" y="104"/>
                </a:lnTo>
                <a:lnTo>
                  <a:pt x="146" y="114"/>
                </a:lnTo>
                <a:lnTo>
                  <a:pt x="174" y="124"/>
                </a:lnTo>
                <a:lnTo>
                  <a:pt x="205" y="133"/>
                </a:lnTo>
                <a:lnTo>
                  <a:pt x="225" y="137"/>
                </a:lnTo>
                <a:lnTo>
                  <a:pt x="226" y="137"/>
                </a:lnTo>
                <a:lnTo>
                  <a:pt x="248" y="142"/>
                </a:lnTo>
                <a:lnTo>
                  <a:pt x="293" y="150"/>
                </a:lnTo>
                <a:lnTo>
                  <a:pt x="342" y="156"/>
                </a:lnTo>
                <a:lnTo>
                  <a:pt x="391" y="160"/>
                </a:lnTo>
                <a:lnTo>
                  <a:pt x="442" y="164"/>
                </a:lnTo>
                <a:lnTo>
                  <a:pt x="493" y="165"/>
                </a:lnTo>
                <a:lnTo>
                  <a:pt x="544" y="165"/>
                </a:lnTo>
                <a:lnTo>
                  <a:pt x="594" y="163"/>
                </a:lnTo>
                <a:lnTo>
                  <a:pt x="642" y="160"/>
                </a:lnTo>
                <a:lnTo>
                  <a:pt x="693" y="152"/>
                </a:lnTo>
                <a:lnTo>
                  <a:pt x="743" y="144"/>
                </a:lnTo>
                <a:lnTo>
                  <a:pt x="794" y="135"/>
                </a:lnTo>
                <a:lnTo>
                  <a:pt x="796" y="134"/>
                </a:lnTo>
                <a:lnTo>
                  <a:pt x="846" y="123"/>
                </a:lnTo>
                <a:lnTo>
                  <a:pt x="895" y="112"/>
                </a:lnTo>
                <a:lnTo>
                  <a:pt x="941" y="100"/>
                </a:lnTo>
                <a:lnTo>
                  <a:pt x="984" y="89"/>
                </a:lnTo>
                <a:lnTo>
                  <a:pt x="1013" y="80"/>
                </a:lnTo>
                <a:lnTo>
                  <a:pt x="1041" y="70"/>
                </a:lnTo>
                <a:lnTo>
                  <a:pt x="1096" y="51"/>
                </a:lnTo>
                <a:lnTo>
                  <a:pt x="1123" y="40"/>
                </a:lnTo>
                <a:lnTo>
                  <a:pt x="1148" y="29"/>
                </a:lnTo>
                <a:lnTo>
                  <a:pt x="1173" y="19"/>
                </a:lnTo>
                <a:lnTo>
                  <a:pt x="1195" y="10"/>
                </a:lnTo>
                <a:lnTo>
                  <a:pt x="1191" y="0"/>
                </a:lnTo>
                <a:lnTo>
                  <a:pt x="1168" y="9"/>
                </a:lnTo>
                <a:lnTo>
                  <a:pt x="1144" y="20"/>
                </a:lnTo>
                <a:lnTo>
                  <a:pt x="1118" y="30"/>
                </a:lnTo>
                <a:lnTo>
                  <a:pt x="1092" y="41"/>
                </a:lnTo>
                <a:lnTo>
                  <a:pt x="1036" y="60"/>
                </a:lnTo>
                <a:lnTo>
                  <a:pt x="1008" y="70"/>
                </a:lnTo>
                <a:lnTo>
                  <a:pt x="981" y="79"/>
                </a:lnTo>
                <a:lnTo>
                  <a:pt x="937" y="91"/>
                </a:lnTo>
                <a:lnTo>
                  <a:pt x="890" y="102"/>
                </a:lnTo>
                <a:lnTo>
                  <a:pt x="841" y="114"/>
                </a:lnTo>
                <a:lnTo>
                  <a:pt x="792" y="124"/>
                </a:lnTo>
                <a:lnTo>
                  <a:pt x="794" y="129"/>
                </a:lnTo>
                <a:lnTo>
                  <a:pt x="794" y="124"/>
                </a:lnTo>
                <a:lnTo>
                  <a:pt x="743" y="134"/>
                </a:lnTo>
                <a:lnTo>
                  <a:pt x="693" y="142"/>
                </a:lnTo>
                <a:lnTo>
                  <a:pt x="642" y="149"/>
                </a:lnTo>
                <a:lnTo>
                  <a:pt x="593" y="152"/>
                </a:lnTo>
                <a:lnTo>
                  <a:pt x="544" y="154"/>
                </a:lnTo>
                <a:lnTo>
                  <a:pt x="493" y="154"/>
                </a:lnTo>
                <a:lnTo>
                  <a:pt x="442" y="153"/>
                </a:lnTo>
                <a:lnTo>
                  <a:pt x="391" y="150"/>
                </a:lnTo>
                <a:lnTo>
                  <a:pt x="342" y="145"/>
                </a:lnTo>
                <a:lnTo>
                  <a:pt x="293" y="139"/>
                </a:lnTo>
                <a:lnTo>
                  <a:pt x="248" y="131"/>
                </a:lnTo>
                <a:lnTo>
                  <a:pt x="226" y="127"/>
                </a:lnTo>
                <a:lnTo>
                  <a:pt x="226" y="132"/>
                </a:lnTo>
                <a:lnTo>
                  <a:pt x="229" y="128"/>
                </a:lnTo>
                <a:lnTo>
                  <a:pt x="207" y="123"/>
                </a:lnTo>
                <a:lnTo>
                  <a:pt x="178" y="114"/>
                </a:lnTo>
                <a:lnTo>
                  <a:pt x="150" y="105"/>
                </a:lnTo>
                <a:lnTo>
                  <a:pt x="123" y="94"/>
                </a:lnTo>
                <a:lnTo>
                  <a:pt x="97" y="83"/>
                </a:lnTo>
                <a:lnTo>
                  <a:pt x="73" y="69"/>
                </a:lnTo>
                <a:lnTo>
                  <a:pt x="49" y="56"/>
                </a:lnTo>
                <a:lnTo>
                  <a:pt x="47" y="61"/>
                </a:lnTo>
                <a:lnTo>
                  <a:pt x="51" y="57"/>
                </a:lnTo>
                <a:lnTo>
                  <a:pt x="6" y="29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" name="Freeform 11">
            <a:extLst>
              <a:ext uri="{FF2B5EF4-FFF2-40B4-BE49-F238E27FC236}">
                <a16:creationId xmlns:a16="http://schemas.microsoft.com/office/drawing/2014/main" id="{8C855FC2-CC8F-E243-9A80-D9E5B9E7B95A}"/>
              </a:ext>
            </a:extLst>
          </p:cNvPr>
          <p:cNvSpPr>
            <a:spLocks/>
          </p:cNvSpPr>
          <p:nvPr/>
        </p:nvSpPr>
        <p:spPr bwMode="auto">
          <a:xfrm>
            <a:off x="2261166" y="2858765"/>
            <a:ext cx="187325" cy="106363"/>
          </a:xfrm>
          <a:custGeom>
            <a:avLst/>
            <a:gdLst>
              <a:gd name="T0" fmla="*/ 77 w 77"/>
              <a:gd name="T1" fmla="*/ 11 h 67"/>
              <a:gd name="T2" fmla="*/ 0 w 77"/>
              <a:gd name="T3" fmla="*/ 0 h 67"/>
              <a:gd name="T4" fmla="*/ 37 w 77"/>
              <a:gd name="T5" fmla="*/ 67 h 67"/>
              <a:gd name="T6" fmla="*/ 77 w 77"/>
              <a:gd name="T7" fmla="*/ 11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7" h="67">
                <a:moveTo>
                  <a:pt x="77" y="11"/>
                </a:moveTo>
                <a:lnTo>
                  <a:pt x="0" y="0"/>
                </a:lnTo>
                <a:lnTo>
                  <a:pt x="37" y="67"/>
                </a:lnTo>
                <a:lnTo>
                  <a:pt x="77" y="1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" name="Freeform 12">
            <a:extLst>
              <a:ext uri="{FF2B5EF4-FFF2-40B4-BE49-F238E27FC236}">
                <a16:creationId xmlns:a16="http://schemas.microsoft.com/office/drawing/2014/main" id="{7CDD13AC-736E-6F45-BA4C-76D8B691CFB0}"/>
              </a:ext>
            </a:extLst>
          </p:cNvPr>
          <p:cNvSpPr>
            <a:spLocks/>
          </p:cNvSpPr>
          <p:nvPr/>
        </p:nvSpPr>
        <p:spPr bwMode="auto">
          <a:xfrm>
            <a:off x="3955915" y="2837701"/>
            <a:ext cx="190500" cy="98425"/>
          </a:xfrm>
          <a:custGeom>
            <a:avLst/>
            <a:gdLst>
              <a:gd name="T0" fmla="*/ 27 w 78"/>
              <a:gd name="T1" fmla="*/ 62 h 62"/>
              <a:gd name="T2" fmla="*/ 78 w 78"/>
              <a:gd name="T3" fmla="*/ 4 h 62"/>
              <a:gd name="T4" fmla="*/ 0 w 78"/>
              <a:gd name="T5" fmla="*/ 0 h 62"/>
              <a:gd name="T6" fmla="*/ 27 w 78"/>
              <a:gd name="T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8" h="62">
                <a:moveTo>
                  <a:pt x="27" y="62"/>
                </a:moveTo>
                <a:lnTo>
                  <a:pt x="78" y="4"/>
                </a:lnTo>
                <a:lnTo>
                  <a:pt x="0" y="0"/>
                </a:lnTo>
                <a:lnTo>
                  <a:pt x="27" y="62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" name="Rectangle 15">
            <a:extLst>
              <a:ext uri="{FF2B5EF4-FFF2-40B4-BE49-F238E27FC236}">
                <a16:creationId xmlns:a16="http://schemas.microsoft.com/office/drawing/2014/main" id="{D38EE364-9CB9-ED49-BE66-BB5AFDD50F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067" y="2771913"/>
            <a:ext cx="1778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r>
              <a:rPr lang="en-US" altLang="en-US" sz="1600" b="0">
                <a:solidFill>
                  <a:srgbClr val="000090"/>
                </a:solidFill>
                <a:latin typeface="+mj-lt"/>
              </a:rPr>
              <a:t>t</a:t>
            </a:r>
          </a:p>
        </p:txBody>
      </p:sp>
      <p:sp>
        <p:nvSpPr>
          <p:cNvPr id="51" name="Text Box 27">
            <a:extLst>
              <a:ext uri="{FF2B5EF4-FFF2-40B4-BE49-F238E27FC236}">
                <a16:creationId xmlns:a16="http://schemas.microsoft.com/office/drawing/2014/main" id="{8DB43E2A-2AA7-C04F-993F-41D77B2494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3990" y="1476879"/>
            <a:ext cx="9933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200" b="0">
                <a:solidFill>
                  <a:srgbClr val="000090"/>
                </a:solidFill>
                <a:latin typeface="+mj-lt"/>
              </a:rPr>
              <a:t>hard vertices</a:t>
            </a:r>
          </a:p>
        </p:txBody>
      </p:sp>
      <p:sp>
        <p:nvSpPr>
          <p:cNvPr id="52" name="Line 28">
            <a:extLst>
              <a:ext uri="{FF2B5EF4-FFF2-40B4-BE49-F238E27FC236}">
                <a16:creationId xmlns:a16="http://schemas.microsoft.com/office/drawing/2014/main" id="{404A2498-4308-E644-B26D-99E4FC2B4791}"/>
              </a:ext>
            </a:extLst>
          </p:cNvPr>
          <p:cNvSpPr>
            <a:spLocks noChangeShapeType="1"/>
          </p:cNvSpPr>
          <p:nvPr/>
        </p:nvSpPr>
        <p:spPr bwMode="auto">
          <a:xfrm>
            <a:off x="3381323" y="1791977"/>
            <a:ext cx="166687" cy="190499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" name="Line 29">
            <a:extLst>
              <a:ext uri="{FF2B5EF4-FFF2-40B4-BE49-F238E27FC236}">
                <a16:creationId xmlns:a16="http://schemas.microsoft.com/office/drawing/2014/main" id="{453E3FEB-F9EB-5649-8A2F-093543B81FA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919344" y="1791977"/>
            <a:ext cx="191312" cy="190499"/>
          </a:xfrm>
          <a:prstGeom prst="line">
            <a:avLst/>
          </a:prstGeom>
          <a:noFill/>
          <a:ln w="25400">
            <a:solidFill>
              <a:srgbClr val="00009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" name="Text Box 34">
            <a:extLst>
              <a:ext uri="{FF2B5EF4-FFF2-40B4-BE49-F238E27FC236}">
                <a16:creationId xmlns:a16="http://schemas.microsoft.com/office/drawing/2014/main" id="{2923D7EB-C040-D74D-A4A5-74571CD588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129" y="1697623"/>
            <a:ext cx="369947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pPr>
              <a:buFont typeface="Symbol" pitchFamily="2" charset="2"/>
              <a:buNone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2</a:t>
            </a:r>
            <a:r>
              <a:rPr lang="en-US" altLang="en-US" sz="1600" b="0">
                <a:solidFill>
                  <a:srgbClr val="000090"/>
                </a:solidFill>
                <a:latin typeface="Symbol" charset="2"/>
                <a:cs typeface="Symbol" charset="2"/>
              </a:rPr>
              <a:t>x </a:t>
            </a: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– longitudinal momentum transfer</a:t>
            </a:r>
          </a:p>
        </p:txBody>
      </p:sp>
      <p:sp>
        <p:nvSpPr>
          <p:cNvPr id="56" name="Text Box 35">
            <a:extLst>
              <a:ext uri="{FF2B5EF4-FFF2-40B4-BE49-F238E27FC236}">
                <a16:creationId xmlns:a16="http://schemas.microsoft.com/office/drawing/2014/main" id="{99AF13A0-F20C-EE42-98AB-5836ACE7C5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128" y="1163670"/>
            <a:ext cx="3699471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r>
              <a:rPr lang="en-US" altLang="en-US" sz="1600" b="0">
                <a:solidFill>
                  <a:srgbClr val="000090"/>
                </a:solidFill>
                <a:latin typeface="+mj-lt"/>
              </a:rPr>
              <a:t>x – longitudinal quark momentum fraction</a:t>
            </a:r>
          </a:p>
        </p:txBody>
      </p:sp>
      <p:sp>
        <p:nvSpPr>
          <p:cNvPr id="57" name="Text Box 38">
            <a:extLst>
              <a:ext uri="{FF2B5EF4-FFF2-40B4-BE49-F238E27FC236}">
                <a16:creationId xmlns:a16="http://schemas.microsoft.com/office/drawing/2014/main" id="{4EC8F252-24EF-2642-BB22-443C323996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3128" y="2205454"/>
            <a:ext cx="3699470" cy="338554"/>
          </a:xfrm>
          <a:prstGeom prst="rect">
            <a:avLst/>
          </a:prstGeom>
          <a:solidFill>
            <a:schemeClr val="bg1"/>
          </a:solidFill>
          <a:ln w="25400">
            <a:solidFill>
              <a:srgbClr val="002060"/>
            </a:solidFill>
          </a:ln>
          <a:effectLst/>
        </p:spPr>
        <p:txBody>
          <a:bodyPr wrap="square">
            <a:spAutoFit/>
          </a:bodyPr>
          <a:lstStyle/>
          <a:p>
            <a:pPr>
              <a:buFont typeface="Symbol" pitchFamily="2" charset="2"/>
              <a:buNone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t – four momentum transfer to final N   </a:t>
            </a:r>
          </a:p>
        </p:txBody>
      </p:sp>
      <p:sp>
        <p:nvSpPr>
          <p:cNvPr id="58" name="Text Box 44">
            <a:extLst>
              <a:ext uri="{FF2B5EF4-FFF2-40B4-BE49-F238E27FC236}">
                <a16:creationId xmlns:a16="http://schemas.microsoft.com/office/drawing/2014/main" id="{19452707-105D-3C42-8D95-92FE804148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12404" y="1866900"/>
            <a:ext cx="275396" cy="33855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en-US" altLang="en-US" sz="1600" b="0">
                <a:solidFill>
                  <a:srgbClr val="C00000"/>
                </a:solidFill>
                <a:latin typeface="Symbol" pitchFamily="2" charset="2"/>
              </a:rPr>
              <a:t>g</a:t>
            </a:r>
            <a:endParaRPr lang="en-US" altLang="en-US" sz="1600" b="0">
              <a:solidFill>
                <a:srgbClr val="C00000"/>
              </a:solidFill>
              <a:latin typeface="Tahoma" panose="020B0604030504040204" pitchFamily="34" charset="0"/>
            </a:endParaRPr>
          </a:p>
        </p:txBody>
      </p:sp>
      <p:sp>
        <p:nvSpPr>
          <p:cNvPr id="59" name="Text Box 45">
            <a:extLst>
              <a:ext uri="{FF2B5EF4-FFF2-40B4-BE49-F238E27FC236}">
                <a16:creationId xmlns:a16="http://schemas.microsoft.com/office/drawing/2014/main" id="{D4E82D5F-71F2-2841-A9AC-8E5E0C247E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2866" y="2656389"/>
            <a:ext cx="25934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800" b="0">
                <a:solidFill>
                  <a:schemeClr val="accent2">
                    <a:lumMod val="75000"/>
                  </a:schemeClr>
                </a:solidFill>
                <a:latin typeface="+mj-lt"/>
              </a:rPr>
              <a:t>“handbag” mechanism</a:t>
            </a:r>
          </a:p>
        </p:txBody>
      </p:sp>
      <p:sp>
        <p:nvSpPr>
          <p:cNvPr id="60" name="TextBox 1">
            <a:extLst>
              <a:ext uri="{FF2B5EF4-FFF2-40B4-BE49-F238E27FC236}">
                <a16:creationId xmlns:a16="http://schemas.microsoft.com/office/drawing/2014/main" id="{2119BCE8-C658-AC48-AA12-E3D425DD271C}"/>
              </a:ext>
            </a:extLst>
          </p:cNvPr>
          <p:cNvSpPr txBox="1"/>
          <p:nvPr/>
        </p:nvSpPr>
        <p:spPr>
          <a:xfrm>
            <a:off x="2016113" y="2313821"/>
            <a:ext cx="275351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latin typeface="+mj-lt"/>
              </a:rPr>
              <a:t>N</a:t>
            </a:r>
          </a:p>
        </p:txBody>
      </p:sp>
      <p:sp>
        <p:nvSpPr>
          <p:cNvPr id="62" name="Text Box 67">
            <a:extLst>
              <a:ext uri="{FF2B5EF4-FFF2-40B4-BE49-F238E27FC236}">
                <a16:creationId xmlns:a16="http://schemas.microsoft.com/office/drawing/2014/main" id="{75433A81-4A3E-4C45-9D04-56746239A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095" y="516225"/>
            <a:ext cx="797242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altLang="en-US" b="0">
                <a:latin typeface="+mj-lt"/>
              </a:rPr>
              <a:t>GPDs are </a:t>
            </a:r>
            <a:r>
              <a:rPr lang="en-US" altLang="en-US" b="0" i="1">
                <a:solidFill>
                  <a:srgbClr val="C00000"/>
                </a:solidFill>
                <a:latin typeface="+mj-lt"/>
              </a:rPr>
              <a:t>universal</a:t>
            </a:r>
            <a:r>
              <a:rPr lang="en-US" altLang="en-US" b="0">
                <a:latin typeface="+mj-lt"/>
              </a:rPr>
              <a:t> and can be determined in any suitable reaction</a:t>
            </a:r>
          </a:p>
        </p:txBody>
      </p:sp>
      <p:sp>
        <p:nvSpPr>
          <p:cNvPr id="63" name="Rectangle 3">
            <a:extLst>
              <a:ext uri="{FF2B5EF4-FFF2-40B4-BE49-F238E27FC236}">
                <a16:creationId xmlns:a16="http://schemas.microsoft.com/office/drawing/2014/main" id="{72E11567-CB18-9544-8DB3-DDB1820D2405}"/>
              </a:ext>
            </a:extLst>
          </p:cNvPr>
          <p:cNvSpPr/>
          <p:nvPr/>
        </p:nvSpPr>
        <p:spPr bwMode="auto">
          <a:xfrm>
            <a:off x="2736910" y="2536668"/>
            <a:ext cx="953359" cy="19540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endParaRPr lang="en-US"/>
          </a:p>
        </p:txBody>
      </p:sp>
      <p:sp>
        <p:nvSpPr>
          <p:cNvPr id="64" name="Text Box 24">
            <a:extLst>
              <a:ext uri="{FF2B5EF4-FFF2-40B4-BE49-F238E27FC236}">
                <a16:creationId xmlns:a16="http://schemas.microsoft.com/office/drawing/2014/main" id="{6E70C22A-B80B-164C-A5B0-B123525D8A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6910" y="2313821"/>
            <a:ext cx="1095257" cy="33855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altLang="en-US" sz="1600" b="0">
                <a:solidFill>
                  <a:srgbClr val="C00000"/>
                </a:solidFill>
                <a:latin typeface="+mj-lt"/>
              </a:rPr>
              <a:t>GPD(</a:t>
            </a:r>
            <a:r>
              <a:rPr lang="en-US" altLang="en-US" sz="1600" b="0" err="1">
                <a:solidFill>
                  <a:srgbClr val="C00000"/>
                </a:solidFill>
                <a:latin typeface="+mj-lt"/>
              </a:rPr>
              <a:t>x,</a:t>
            </a:r>
            <a:r>
              <a:rPr lang="en-US" altLang="en-US" sz="1600" b="0" err="1">
                <a:solidFill>
                  <a:srgbClr val="C00000"/>
                </a:solidFill>
                <a:latin typeface="Symbol" charset="2"/>
                <a:cs typeface="Symbol" charset="2"/>
              </a:rPr>
              <a:t>x</a:t>
            </a:r>
            <a:r>
              <a:rPr lang="en-US" altLang="en-US" sz="1600" b="0" err="1">
                <a:solidFill>
                  <a:srgbClr val="C00000"/>
                </a:solidFill>
                <a:latin typeface="+mj-lt"/>
              </a:rPr>
              <a:t>,t</a:t>
            </a:r>
            <a:r>
              <a:rPr lang="en-US" altLang="en-US" sz="1600" b="0">
                <a:solidFill>
                  <a:srgbClr val="C00000"/>
                </a:solidFill>
                <a:latin typeface="+mj-lt"/>
              </a:rPr>
              <a:t>)  </a:t>
            </a:r>
          </a:p>
        </p:txBody>
      </p:sp>
      <p:sp>
        <p:nvSpPr>
          <p:cNvPr id="70" name="TextBox 1">
            <a:extLst>
              <a:ext uri="{FF2B5EF4-FFF2-40B4-BE49-F238E27FC236}">
                <a16:creationId xmlns:a16="http://schemas.microsoft.com/office/drawing/2014/main" id="{2119BCE8-C658-AC48-AA12-E3D425DD271C}"/>
              </a:ext>
            </a:extLst>
          </p:cNvPr>
          <p:cNvSpPr txBox="1"/>
          <p:nvPr/>
        </p:nvSpPr>
        <p:spPr>
          <a:xfrm>
            <a:off x="4051165" y="2257870"/>
            <a:ext cx="39290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latin typeface="+mj-lt"/>
              </a:rPr>
              <a:t>N’</a:t>
            </a:r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grpSp>
        <p:nvGrpSpPr>
          <p:cNvPr id="76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353789" y="3430632"/>
            <a:ext cx="3278511" cy="877163"/>
            <a:chOff x="5601539" y="5444292"/>
            <a:chExt cx="3278511" cy="877163"/>
          </a:xfrm>
        </p:grpSpPr>
        <p:sp>
          <p:nvSpPr>
            <p:cNvPr id="77" name="TextBox 10">
              <a:extLst>
                <a:ext uri="{FF2B5EF4-FFF2-40B4-BE49-F238E27FC236}">
                  <a16:creationId xmlns:a16="http://schemas.microsoft.com/office/drawing/2014/main" id="{D5393601-25FB-7A48-A86A-028FC94DBE9F}"/>
                </a:ext>
              </a:extLst>
            </p:cNvPr>
            <p:cNvSpPr txBox="1"/>
            <p:nvPr/>
          </p:nvSpPr>
          <p:spPr>
            <a:xfrm>
              <a:off x="5601540" y="5444292"/>
              <a:ext cx="3278510" cy="877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800"/>
                </a:spcAft>
              </a:pPr>
              <a:r>
                <a:rPr lang="en-US" sz="1800" b="0">
                  <a:solidFill>
                    <a:srgbClr val="000090"/>
                  </a:solidFill>
                  <a:latin typeface="Comic Sans MS" panose="030F0902030302020204" pitchFamily="66" charset="0"/>
                </a:rPr>
                <a:t>H, E </a:t>
              </a:r>
              <a:r>
                <a:rPr lang="en-US" sz="1800" b="0">
                  <a:latin typeface="Comic Sans MS" panose="030F0902030302020204" pitchFamily="66" charset="0"/>
                </a:rPr>
                <a:t>: </a:t>
              </a:r>
              <a:r>
                <a:rPr lang="en-US" sz="1600" b="0">
                  <a:latin typeface="+mj-lt"/>
                </a:rPr>
                <a:t>spin-independent GPDs</a:t>
              </a:r>
            </a:p>
            <a:p>
              <a:pPr>
                <a:spcAft>
                  <a:spcPts val="600"/>
                </a:spcAft>
              </a:pPr>
              <a:r>
                <a:rPr lang="en-US" sz="1800" b="0">
                  <a:solidFill>
                    <a:srgbClr val="800000"/>
                  </a:solidFill>
                  <a:latin typeface="Comic Sans MS" panose="030F0902030302020204" pitchFamily="66" charset="0"/>
                </a:rPr>
                <a:t>H, E </a:t>
              </a:r>
              <a:r>
                <a:rPr lang="en-US" sz="1600" b="0">
                  <a:latin typeface="+mj-lt"/>
                </a:rPr>
                <a:t>: spin-dependent GPDs</a:t>
              </a:r>
            </a:p>
          </p:txBody>
        </p:sp>
        <p:sp>
          <p:nvSpPr>
            <p:cNvPr id="78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rgbClr val="800000"/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9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rgbClr val="800000"/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pic>
        <p:nvPicPr>
          <p:cNvPr id="80" name="Picture 5">
            <a:extLst>
              <a:ext uri="{FF2B5EF4-FFF2-40B4-BE49-F238E27FC236}">
                <a16:creationId xmlns:a16="http://schemas.microsoft.com/office/drawing/2014/main" id="{994377BB-FDC1-6A44-AD2C-9B31FF5954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"/>
          <a:stretch/>
        </p:blipFill>
        <p:spPr>
          <a:xfrm>
            <a:off x="3712404" y="3255437"/>
            <a:ext cx="4991846" cy="1171858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C327D35-EF7E-D130-AAE9-AFE9C21AD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8D560CC2-016E-04FB-0287-68B4A73BC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687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71" name="Group 12">
            <a:extLst>
              <a:ext uri="{FF2B5EF4-FFF2-40B4-BE49-F238E27FC236}">
                <a16:creationId xmlns:a16="http://schemas.microsoft.com/office/drawing/2014/main" id="{BEC0024B-A978-584E-837C-7F7F604FB339}"/>
              </a:ext>
            </a:extLst>
          </p:cNvPr>
          <p:cNvGrpSpPr/>
          <p:nvPr/>
        </p:nvGrpSpPr>
        <p:grpSpPr>
          <a:xfrm>
            <a:off x="1962901" y="5867801"/>
            <a:ext cx="670876" cy="370900"/>
            <a:chOff x="5601539" y="5779050"/>
            <a:chExt cx="670876" cy="370900"/>
          </a:xfrm>
        </p:grpSpPr>
        <p:sp>
          <p:nvSpPr>
            <p:cNvPr id="73" name="TextBox 11">
              <a:extLst>
                <a:ext uri="{FF2B5EF4-FFF2-40B4-BE49-F238E27FC236}">
                  <a16:creationId xmlns:a16="http://schemas.microsoft.com/office/drawing/2014/main" id="{85A59C26-BF79-E848-A7A9-931C560F68D5}"/>
                </a:ext>
              </a:extLst>
            </p:cNvPr>
            <p:cNvSpPr txBox="1"/>
            <p:nvPr/>
          </p:nvSpPr>
          <p:spPr>
            <a:xfrm>
              <a:off x="5601539" y="5779050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  <p:sp>
          <p:nvSpPr>
            <p:cNvPr id="74" name="TextBox 40">
              <a:extLst>
                <a:ext uri="{FF2B5EF4-FFF2-40B4-BE49-F238E27FC236}">
                  <a16:creationId xmlns:a16="http://schemas.microsoft.com/office/drawing/2014/main" id="{9A26162A-B5C6-DA42-B5A3-A305AFD21E88}"/>
                </a:ext>
              </a:extLst>
            </p:cNvPr>
            <p:cNvSpPr txBox="1"/>
            <p:nvPr/>
          </p:nvSpPr>
          <p:spPr>
            <a:xfrm>
              <a:off x="5895343" y="5780618"/>
              <a:ext cx="377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800" b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Comic Sans MS" panose="030F0902030302020204" pitchFamily="66" charset="0"/>
                </a:rPr>
                <a:t>~</a:t>
              </a:r>
            </a:p>
          </p:txBody>
        </p:sp>
      </p:grpSp>
      <p:sp>
        <p:nvSpPr>
          <p:cNvPr id="4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14924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/>
              <a:t>Accessing GPDs</a:t>
            </a:r>
          </a:p>
        </p:txBody>
      </p:sp>
      <p:sp>
        <p:nvSpPr>
          <p:cNvPr id="41" name="TextBox 1">
            <a:extLst>
              <a:ext uri="{FF2B5EF4-FFF2-40B4-BE49-F238E27FC236}">
                <a16:creationId xmlns:a16="http://schemas.microsoft.com/office/drawing/2014/main" id="{1CFCFEBE-B5FB-DC49-98C9-7BE8706BDB87}"/>
              </a:ext>
            </a:extLst>
          </p:cNvPr>
          <p:cNvSpPr txBox="1"/>
          <p:nvPr/>
        </p:nvSpPr>
        <p:spPr>
          <a:xfrm>
            <a:off x="0" y="3835349"/>
            <a:ext cx="31105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400" b="0">
                <a:solidFill>
                  <a:srgbClr val="000090"/>
                </a:solidFill>
                <a:latin typeface="+mj-lt"/>
              </a:rPr>
              <a:t>X. Ji, Phys. Rev. D 55, 7114 (1997)</a:t>
            </a:r>
          </a:p>
        </p:txBody>
      </p:sp>
      <p:sp>
        <p:nvSpPr>
          <p:cNvPr id="42" name="TextBox 45">
            <a:extLst>
              <a:ext uri="{FF2B5EF4-FFF2-40B4-BE49-F238E27FC236}">
                <a16:creationId xmlns:a16="http://schemas.microsoft.com/office/drawing/2014/main" id="{ABC8177D-DECA-6544-A273-AB8F196E5ED0}"/>
              </a:ext>
            </a:extLst>
          </p:cNvPr>
          <p:cNvSpPr txBox="1"/>
          <p:nvPr/>
        </p:nvSpPr>
        <p:spPr>
          <a:xfrm>
            <a:off x="253232" y="3027985"/>
            <a:ext cx="41734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solidFill>
                  <a:srgbClr val="800000"/>
                </a:solidFill>
                <a:latin typeface="Symbol" pitchFamily="2" charset="2"/>
              </a:rPr>
              <a:t>t</a:t>
            </a:r>
            <a:r>
              <a:rPr lang="en-US" sz="1600" b="0" baseline="-25000">
                <a:solidFill>
                  <a:srgbClr val="800000"/>
                </a:solidFill>
                <a:latin typeface="+mj-lt"/>
              </a:rPr>
              <a:t>DVCS</a:t>
            </a:r>
            <a:r>
              <a:rPr lang="en-US" sz="1600" b="0">
                <a:latin typeface="Comic Sans MS" panose="030F0902030302020204" pitchFamily="66" charset="0"/>
              </a:rPr>
              <a:t> </a:t>
            </a:r>
            <a:r>
              <a:rPr lang="en-US" sz="1600" b="0">
                <a:latin typeface="+mj-lt"/>
              </a:rPr>
              <a:t>: derived from GPDs</a:t>
            </a:r>
          </a:p>
        </p:txBody>
      </p:sp>
      <p:sp>
        <p:nvSpPr>
          <p:cNvPr id="43" name="TextBox 51">
            <a:extLst>
              <a:ext uri="{FF2B5EF4-FFF2-40B4-BE49-F238E27FC236}">
                <a16:creationId xmlns:a16="http://schemas.microsoft.com/office/drawing/2014/main" id="{D1A1B281-C632-C04B-954C-E99FCF41679E}"/>
              </a:ext>
            </a:extLst>
          </p:cNvPr>
          <p:cNvSpPr txBox="1"/>
          <p:nvPr/>
        </p:nvSpPr>
        <p:spPr>
          <a:xfrm>
            <a:off x="269540" y="3292162"/>
            <a:ext cx="48847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solidFill>
                  <a:srgbClr val="800000"/>
                </a:solidFill>
                <a:latin typeface="Symbol" pitchFamily="2" charset="2"/>
              </a:rPr>
              <a:t>t</a:t>
            </a:r>
            <a:r>
              <a:rPr lang="en-US" sz="1600" b="0" baseline="-25000">
                <a:solidFill>
                  <a:srgbClr val="800000"/>
                </a:solidFill>
                <a:latin typeface="+mj-lt"/>
              </a:rPr>
              <a:t>BH</a:t>
            </a:r>
            <a:r>
              <a:rPr lang="en-US" sz="1600" b="0">
                <a:latin typeface="Comic Sans MS" panose="030F0902030302020204" pitchFamily="66" charset="0"/>
              </a:rPr>
              <a:t> </a:t>
            </a:r>
            <a:r>
              <a:rPr lang="en-US" sz="1600" b="0">
                <a:latin typeface="+mj-lt"/>
              </a:rPr>
              <a:t>: derived from Form Factors</a:t>
            </a:r>
          </a:p>
        </p:txBody>
      </p:sp>
      <p:grpSp>
        <p:nvGrpSpPr>
          <p:cNvPr id="44" name="Group 106">
            <a:extLst>
              <a:ext uri="{FF2B5EF4-FFF2-40B4-BE49-F238E27FC236}">
                <a16:creationId xmlns:a16="http://schemas.microsoft.com/office/drawing/2014/main" id="{12FDCFB6-8C13-564A-80A2-B893FA57AA98}"/>
              </a:ext>
            </a:extLst>
          </p:cNvPr>
          <p:cNvGrpSpPr/>
          <p:nvPr/>
        </p:nvGrpSpPr>
        <p:grpSpPr>
          <a:xfrm>
            <a:off x="269540" y="2283837"/>
            <a:ext cx="4074604" cy="744148"/>
            <a:chOff x="350196" y="3934120"/>
            <a:chExt cx="3101775" cy="744148"/>
          </a:xfrm>
        </p:grpSpPr>
        <p:sp>
          <p:nvSpPr>
            <p:cNvPr id="50" name="TextBox 10">
              <a:extLst>
                <a:ext uri="{FF2B5EF4-FFF2-40B4-BE49-F238E27FC236}">
                  <a16:creationId xmlns:a16="http://schemas.microsoft.com/office/drawing/2014/main" id="{35CCDA77-C83A-CE40-BF5E-5DDEF5A83444}"/>
                </a:ext>
              </a:extLst>
            </p:cNvPr>
            <p:cNvSpPr txBox="1"/>
            <p:nvPr/>
          </p:nvSpPr>
          <p:spPr>
            <a:xfrm>
              <a:off x="843549" y="3934120"/>
              <a:ext cx="5544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>
                  <a:latin typeface="Comic Sans MS" panose="030F0902030302020204" pitchFamily="66" charset="0"/>
                </a:rPr>
                <a:t>d</a:t>
              </a:r>
              <a:r>
                <a:rPr lang="en-US" sz="1600" b="0" baseline="30000">
                  <a:latin typeface="Comic Sans MS" panose="030F0902030302020204" pitchFamily="66" charset="0"/>
                </a:rPr>
                <a:t>4</a:t>
              </a:r>
              <a:r>
                <a:rPr lang="en-US" sz="1600" b="0">
                  <a:latin typeface="Symbol" pitchFamily="2" charset="2"/>
                </a:rPr>
                <a:t>s</a:t>
              </a:r>
            </a:p>
          </p:txBody>
        </p:sp>
        <p:sp>
          <p:nvSpPr>
            <p:cNvPr id="54" name="TextBox 44">
              <a:extLst>
                <a:ext uri="{FF2B5EF4-FFF2-40B4-BE49-F238E27FC236}">
                  <a16:creationId xmlns:a16="http://schemas.microsoft.com/office/drawing/2014/main" id="{5103748B-76BB-D642-97C9-CB64E4D606B7}"/>
                </a:ext>
              </a:extLst>
            </p:cNvPr>
            <p:cNvSpPr txBox="1"/>
            <p:nvPr/>
          </p:nvSpPr>
          <p:spPr>
            <a:xfrm>
              <a:off x="350196" y="4339714"/>
              <a:ext cx="14688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>
                  <a:latin typeface="Comic Sans MS" panose="030F0902030302020204" pitchFamily="66" charset="0"/>
                </a:rPr>
                <a:t>dQ</a:t>
              </a:r>
              <a:r>
                <a:rPr lang="en-US" sz="1600" b="0" baseline="30000">
                  <a:latin typeface="Comic Sans MS" panose="030F0902030302020204" pitchFamily="66" charset="0"/>
                </a:rPr>
                <a:t>2</a:t>
              </a:r>
              <a:r>
                <a:rPr lang="en-US" sz="1600" b="0">
                  <a:latin typeface="Comic Sans MS" panose="030F0902030302020204" pitchFamily="66" charset="0"/>
                </a:rPr>
                <a:t>dxdtd</a:t>
              </a:r>
              <a:r>
                <a:rPr lang="en-US" sz="1600" b="0">
                  <a:latin typeface="Symbol" pitchFamily="2" charset="2"/>
                </a:rPr>
                <a:t>F</a:t>
              </a:r>
            </a:p>
          </p:txBody>
        </p:sp>
        <p:sp>
          <p:nvSpPr>
            <p:cNvPr id="61" name="TextBox 46">
              <a:extLst>
                <a:ext uri="{FF2B5EF4-FFF2-40B4-BE49-F238E27FC236}">
                  <a16:creationId xmlns:a16="http://schemas.microsoft.com/office/drawing/2014/main" id="{FC1313B6-BA59-434A-92EB-DE8A28354F9F}"/>
                </a:ext>
              </a:extLst>
            </p:cNvPr>
            <p:cNvSpPr txBox="1"/>
            <p:nvPr/>
          </p:nvSpPr>
          <p:spPr>
            <a:xfrm>
              <a:off x="1493957" y="4049742"/>
              <a:ext cx="19580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600" b="0">
                  <a:latin typeface="+mj-lt"/>
                </a:rPr>
                <a:t>~</a:t>
              </a:r>
              <a:r>
                <a:rPr lang="en-US" sz="2400" b="0">
                  <a:latin typeface="Symbol" pitchFamily="2" charset="2"/>
                </a:rPr>
                <a:t>  </a:t>
              </a:r>
              <a:r>
                <a:rPr lang="en-US" sz="2400" b="0">
                  <a:latin typeface="Comic Sans MS" panose="030F0902030302020204" pitchFamily="66" charset="0"/>
                </a:rPr>
                <a:t> </a:t>
              </a:r>
              <a:r>
                <a:rPr lang="en-US" sz="1600" b="0">
                  <a:latin typeface="+mj-lt"/>
                </a:rPr>
                <a:t>|</a:t>
              </a:r>
              <a:r>
                <a:rPr lang="en-US" sz="1600" b="0">
                  <a:solidFill>
                    <a:srgbClr val="800000"/>
                  </a:solidFill>
                  <a:latin typeface="Symbol" pitchFamily="2" charset="2"/>
                </a:rPr>
                <a:t>t</a:t>
              </a:r>
              <a:r>
                <a:rPr lang="en-US" sz="1600" b="0" baseline="-25000">
                  <a:solidFill>
                    <a:srgbClr val="800000"/>
                  </a:solidFill>
                  <a:latin typeface="+mj-lt"/>
                </a:rPr>
                <a:t>DVCS</a:t>
              </a:r>
              <a:r>
                <a:rPr lang="en-US" sz="1600" b="0">
                  <a:solidFill>
                    <a:srgbClr val="800000"/>
                  </a:solidFill>
                  <a:latin typeface="Comic Sans MS" panose="030F0902030302020204" pitchFamily="66" charset="0"/>
                </a:rPr>
                <a:t> + </a:t>
              </a:r>
              <a:r>
                <a:rPr lang="en-US" sz="1600" b="0">
                  <a:solidFill>
                    <a:srgbClr val="800000"/>
                  </a:solidFill>
                  <a:latin typeface="Symbol" pitchFamily="2" charset="2"/>
                </a:rPr>
                <a:t>t</a:t>
              </a:r>
              <a:r>
                <a:rPr lang="en-US" sz="1600" b="0" baseline="-25000">
                  <a:solidFill>
                    <a:srgbClr val="800000"/>
                  </a:solidFill>
                  <a:latin typeface="+mj-lt"/>
                </a:rPr>
                <a:t>BH</a:t>
              </a:r>
              <a:r>
                <a:rPr lang="en-US" sz="1600" b="0">
                  <a:latin typeface="+mj-lt"/>
                </a:rPr>
                <a:t>|</a:t>
              </a:r>
              <a:r>
                <a:rPr lang="en-US" sz="1600" b="0" baseline="30000">
                  <a:latin typeface="+mj-lt"/>
                </a:rPr>
                <a:t>2</a:t>
              </a:r>
            </a:p>
          </p:txBody>
        </p:sp>
        <p:cxnSp>
          <p:nvCxnSpPr>
            <p:cNvPr id="65" name="Straight Connector 12">
              <a:extLst>
                <a:ext uri="{FF2B5EF4-FFF2-40B4-BE49-F238E27FC236}">
                  <a16:creationId xmlns:a16="http://schemas.microsoft.com/office/drawing/2014/main" id="{21ED0EF2-6DDF-A343-BB80-7E8FF6192805}"/>
                </a:ext>
              </a:extLst>
            </p:cNvPr>
            <p:cNvCxnSpPr/>
            <p:nvPr/>
          </p:nvCxnSpPr>
          <p:spPr bwMode="auto">
            <a:xfrm>
              <a:off x="447476" y="4322908"/>
              <a:ext cx="1280160" cy="0"/>
            </a:xfrm>
            <a:prstGeom prst="line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67" name="Rectangle 3">
            <a:extLst>
              <a:ext uri="{FF2B5EF4-FFF2-40B4-BE49-F238E27FC236}">
                <a16:creationId xmlns:a16="http://schemas.microsoft.com/office/drawing/2014/main" id="{F5B0B4B8-75A8-E24C-A16F-57DBE336D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1732" y="3742984"/>
            <a:ext cx="4722342" cy="444522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/>
          </a:p>
        </p:txBody>
      </p:sp>
      <p:sp>
        <p:nvSpPr>
          <p:cNvPr id="68" name="Text Box 4">
            <a:extLst>
              <a:ext uri="{FF2B5EF4-FFF2-40B4-BE49-F238E27FC236}">
                <a16:creationId xmlns:a16="http://schemas.microsoft.com/office/drawing/2014/main" id="{321ACD94-463E-5148-92BD-A4757BF25E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648" y="3742984"/>
            <a:ext cx="39970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0">
                <a:latin typeface="Symbol" pitchFamily="2" charset="2"/>
              </a:rPr>
              <a:t>Ds</a:t>
            </a:r>
            <a:r>
              <a:rPr lang="en-US" altLang="en-US" b="0" baseline="-25000">
                <a:latin typeface="+mj-lt"/>
              </a:rPr>
              <a:t>LU</a:t>
            </a:r>
            <a:r>
              <a:rPr lang="en-US" altLang="en-US" b="0">
                <a:latin typeface="Symbol" pitchFamily="2" charset="2"/>
              </a:rPr>
              <a:t> </a:t>
            </a:r>
            <a:r>
              <a:rPr lang="en-US" altLang="en-US" b="0">
                <a:latin typeface="+mj-lt"/>
              </a:rPr>
              <a:t>~</a:t>
            </a:r>
            <a:r>
              <a:rPr lang="en-US" altLang="en-US" b="0">
                <a:solidFill>
                  <a:srgbClr val="800000"/>
                </a:solidFill>
                <a:latin typeface="+mj-lt"/>
              </a:rPr>
              <a:t> sin</a:t>
            </a:r>
            <a:r>
              <a:rPr lang="en-US" altLang="en-US" b="0">
                <a:solidFill>
                  <a:srgbClr val="800000"/>
                </a:solidFill>
                <a:latin typeface="Symbol" pitchFamily="2" charset="2"/>
              </a:rPr>
              <a:t>f</a:t>
            </a:r>
            <a:r>
              <a:rPr lang="en-US" altLang="en-US" b="0">
                <a:solidFill>
                  <a:srgbClr val="FF3300"/>
                </a:solidFill>
                <a:latin typeface="Symbol" pitchFamily="2" charset="2"/>
              </a:rPr>
              <a:t> </a:t>
            </a:r>
            <a:r>
              <a:rPr lang="en-US" altLang="en-US" b="0">
                <a:latin typeface="+mj-lt"/>
              </a:rPr>
              <a:t>Im{F</a:t>
            </a:r>
            <a:r>
              <a:rPr lang="en-US" altLang="en-US" b="0" baseline="-25000">
                <a:latin typeface="+mj-lt"/>
              </a:rPr>
              <a:t>1</a:t>
            </a:r>
            <a:r>
              <a:rPr lang="en-US" altLang="en-US" b="0">
                <a:solidFill>
                  <a:srgbClr val="800000"/>
                </a:solidFill>
                <a:latin typeface="+mj-lt"/>
              </a:rPr>
              <a:t>H</a:t>
            </a:r>
            <a:r>
              <a:rPr lang="en-US" altLang="en-US" b="0">
                <a:solidFill>
                  <a:schemeClr val="hlink"/>
                </a:solidFill>
                <a:latin typeface="+mj-lt"/>
              </a:rPr>
              <a:t> </a:t>
            </a:r>
            <a:r>
              <a:rPr lang="en-US" altLang="en-US" b="0">
                <a:latin typeface="+mj-lt"/>
              </a:rPr>
              <a:t>+</a:t>
            </a:r>
            <a:r>
              <a:rPr lang="en-US" altLang="en-US" b="0">
                <a:latin typeface="Tahoma" panose="020B0604030504040204" pitchFamily="34" charset="0"/>
              </a:rPr>
              <a:t> </a:t>
            </a:r>
            <a:r>
              <a:rPr lang="en-US" altLang="en-US" b="0">
                <a:latin typeface="Symbol" pitchFamily="2" charset="2"/>
              </a:rPr>
              <a:t>x</a:t>
            </a:r>
            <a:r>
              <a:rPr lang="en-US" altLang="en-US" b="0">
                <a:latin typeface="+mj-lt"/>
              </a:rPr>
              <a:t>(F</a:t>
            </a:r>
            <a:r>
              <a:rPr lang="en-US" altLang="en-US" b="0" baseline="-25000">
                <a:latin typeface="+mj-lt"/>
              </a:rPr>
              <a:t>1</a:t>
            </a:r>
            <a:r>
              <a:rPr lang="en-US" altLang="en-US" b="0">
                <a:latin typeface="+mj-lt"/>
              </a:rPr>
              <a:t>+F</a:t>
            </a:r>
            <a:r>
              <a:rPr lang="en-US" altLang="en-US" b="0" baseline="-25000">
                <a:latin typeface="+mj-lt"/>
              </a:rPr>
              <a:t>2</a:t>
            </a:r>
            <a:r>
              <a:rPr lang="en-US" altLang="en-US" b="0">
                <a:latin typeface="+mj-lt"/>
              </a:rPr>
              <a:t>)</a:t>
            </a:r>
            <a:r>
              <a:rPr lang="en-US" altLang="en-US" b="0">
                <a:solidFill>
                  <a:srgbClr val="800000"/>
                </a:solidFill>
                <a:latin typeface="+mj-lt"/>
              </a:rPr>
              <a:t>H</a:t>
            </a:r>
            <a:r>
              <a:rPr lang="en-US" altLang="en-US" b="0">
                <a:solidFill>
                  <a:srgbClr val="FF3300"/>
                </a:solidFill>
                <a:latin typeface="+mj-lt"/>
              </a:rPr>
              <a:t> </a:t>
            </a:r>
            <a:r>
              <a:rPr lang="en-US" altLang="en-US" b="0">
                <a:latin typeface="+mj-lt"/>
              </a:rPr>
              <a:t>+kF</a:t>
            </a:r>
            <a:r>
              <a:rPr lang="en-US" altLang="en-US" b="0" baseline="-25000">
                <a:latin typeface="+mj-lt"/>
              </a:rPr>
              <a:t>2</a:t>
            </a:r>
            <a:r>
              <a:rPr lang="en-US" altLang="en-US" b="0">
                <a:solidFill>
                  <a:srgbClr val="800000"/>
                </a:solidFill>
                <a:latin typeface="+mj-lt"/>
              </a:rPr>
              <a:t>E</a:t>
            </a:r>
            <a:r>
              <a:rPr lang="en-US" altLang="en-US" b="0">
                <a:latin typeface="+mj-lt"/>
              </a:rPr>
              <a:t>} d</a:t>
            </a:r>
            <a:r>
              <a:rPr lang="en-US" altLang="en-US" b="0">
                <a:latin typeface="Symbol" pitchFamily="2" charset="2"/>
              </a:rPr>
              <a:t>f</a:t>
            </a:r>
            <a:endParaRPr lang="en-US" altLang="en-US" b="0">
              <a:latin typeface="Tahoma" panose="020B0604030504040204" pitchFamily="34" charset="0"/>
            </a:endParaRPr>
          </a:p>
        </p:txBody>
      </p:sp>
      <p:sp>
        <p:nvSpPr>
          <p:cNvPr id="69" name="Rectangle 6">
            <a:extLst>
              <a:ext uri="{FF2B5EF4-FFF2-40B4-BE49-F238E27FC236}">
                <a16:creationId xmlns:a16="http://schemas.microsoft.com/office/drawing/2014/main" id="{E3BB4341-E247-6545-A2B6-6FB04210C3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37807" y="3687104"/>
            <a:ext cx="10219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1600">
                <a:solidFill>
                  <a:srgbClr val="800000"/>
                </a:solidFill>
              </a:rPr>
              <a:t>~</a:t>
            </a:r>
            <a:endParaRPr lang="en-US" altLang="en-US" sz="1600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72" name="Text Box 26">
            <a:extLst>
              <a:ext uri="{FF2B5EF4-FFF2-40B4-BE49-F238E27FC236}">
                <a16:creationId xmlns:a16="http://schemas.microsoft.com/office/drawing/2014/main" id="{607659B9-3F91-B149-86FA-67ECE24503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07235" y="2827930"/>
            <a:ext cx="513676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buClr>
                <a:srgbClr val="C00000"/>
              </a:buClr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e.g. polarized beam +  unpolarized target:</a:t>
            </a:r>
          </a:p>
        </p:txBody>
      </p:sp>
      <p:sp>
        <p:nvSpPr>
          <p:cNvPr id="75" name="Text Box 52">
            <a:extLst>
              <a:ext uri="{FF2B5EF4-FFF2-40B4-BE49-F238E27FC236}">
                <a16:creationId xmlns:a16="http://schemas.microsoft.com/office/drawing/2014/main" id="{5932B6A6-1B65-8945-8B32-E182C53D5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472" y="4209713"/>
            <a:ext cx="107664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400" b="0">
                <a:solidFill>
                  <a:srgbClr val="800000"/>
                </a:solidFill>
                <a:latin typeface="+mj-lt"/>
              </a:rPr>
              <a:t>H(</a:t>
            </a:r>
            <a:r>
              <a:rPr lang="en-US" altLang="en-US" sz="2400" b="0">
                <a:solidFill>
                  <a:srgbClr val="800000"/>
                </a:solidFill>
                <a:latin typeface="Symbol" pitchFamily="2" charset="2"/>
              </a:rPr>
              <a:t>x</a:t>
            </a:r>
            <a:r>
              <a:rPr lang="en-US" altLang="en-US" sz="2400" b="0">
                <a:solidFill>
                  <a:srgbClr val="800000"/>
                </a:solidFill>
                <a:latin typeface="+mj-lt"/>
              </a:rPr>
              <a:t>,t)</a:t>
            </a:r>
          </a:p>
        </p:txBody>
      </p:sp>
      <p:sp>
        <p:nvSpPr>
          <p:cNvPr id="81" name="AutoShape 53">
            <a:extLst>
              <a:ext uri="{FF2B5EF4-FFF2-40B4-BE49-F238E27FC236}">
                <a16:creationId xmlns:a16="http://schemas.microsoft.com/office/drawing/2014/main" id="{58671681-182C-F548-9C22-09AB7E89C4A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568352" y="4359683"/>
            <a:ext cx="438883" cy="268704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5"/>
          </a:solidFill>
          <a:ln>
            <a:solidFill>
              <a:srgbClr val="000090"/>
            </a:solidFill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82" name="TextBox 64">
            <a:extLst>
              <a:ext uri="{FF2B5EF4-FFF2-40B4-BE49-F238E27FC236}">
                <a16:creationId xmlns:a16="http://schemas.microsoft.com/office/drawing/2014/main" id="{DCD155AB-E3C7-734C-B243-070B5C9DF308}"/>
              </a:ext>
            </a:extLst>
          </p:cNvPr>
          <p:cNvSpPr txBox="1"/>
          <p:nvPr/>
        </p:nvSpPr>
        <p:spPr>
          <a:xfrm>
            <a:off x="4007862" y="2527555"/>
            <a:ext cx="5065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>
                <a:latin typeface="+mj-lt"/>
              </a:rPr>
              <a:t>Measure one of various spin asymmetries:</a:t>
            </a:r>
          </a:p>
        </p:txBody>
      </p:sp>
      <p:sp>
        <p:nvSpPr>
          <p:cNvPr id="83" name="TextBox 74">
            <a:extLst>
              <a:ext uri="{FF2B5EF4-FFF2-40B4-BE49-F238E27FC236}">
                <a16:creationId xmlns:a16="http://schemas.microsoft.com/office/drawing/2014/main" id="{ED53745B-C033-8E4F-8DB2-1A6CC4E63B0F}"/>
              </a:ext>
            </a:extLst>
          </p:cNvPr>
          <p:cNvSpPr txBox="1"/>
          <p:nvPr/>
        </p:nvSpPr>
        <p:spPr>
          <a:xfrm>
            <a:off x="4741703" y="4274086"/>
            <a:ext cx="42211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 i="1">
                <a:solidFill>
                  <a:srgbClr val="000090"/>
                </a:solidFill>
                <a:latin typeface="+mj-lt"/>
              </a:rPr>
              <a:t>(other terms kinematically suppressed)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1901216" y="535141"/>
            <a:ext cx="1715432" cy="1945534"/>
            <a:chOff x="1901215" y="535141"/>
            <a:chExt cx="2092288" cy="2174258"/>
          </a:xfrm>
        </p:grpSpPr>
        <p:pic>
          <p:nvPicPr>
            <p:cNvPr id="87" name="Picture 82">
              <a:extLst>
                <a:ext uri="{FF2B5EF4-FFF2-40B4-BE49-F238E27FC236}">
                  <a16:creationId xmlns:a16="http://schemas.microsoft.com/office/drawing/2014/main" id="{B5203772-58CE-D846-8473-0CC45FB32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45" t="7938" r="3892"/>
            <a:stretch/>
          </p:blipFill>
          <p:spPr>
            <a:xfrm>
              <a:off x="1901215" y="689030"/>
              <a:ext cx="1915024" cy="2020369"/>
            </a:xfrm>
            <a:prstGeom prst="rect">
              <a:avLst/>
            </a:prstGeom>
          </p:spPr>
        </p:pic>
        <p:sp>
          <p:nvSpPr>
            <p:cNvPr id="88" name="TextBox 75">
              <a:extLst>
                <a:ext uri="{FF2B5EF4-FFF2-40B4-BE49-F238E27FC236}">
                  <a16:creationId xmlns:a16="http://schemas.microsoft.com/office/drawing/2014/main" id="{DD71079C-63F0-4444-A42E-942A2B7C4CE8}"/>
                </a:ext>
              </a:extLst>
            </p:cNvPr>
            <p:cNvSpPr txBox="1"/>
            <p:nvPr/>
          </p:nvSpPr>
          <p:spPr>
            <a:xfrm>
              <a:off x="2004731" y="828324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</a:t>
              </a:r>
            </a:p>
          </p:txBody>
        </p:sp>
        <p:sp>
          <p:nvSpPr>
            <p:cNvPr id="89" name="TextBox 76">
              <a:extLst>
                <a:ext uri="{FF2B5EF4-FFF2-40B4-BE49-F238E27FC236}">
                  <a16:creationId xmlns:a16="http://schemas.microsoft.com/office/drawing/2014/main" id="{B5755DFE-C990-1B4A-A342-E8E39EED742F}"/>
                </a:ext>
              </a:extLst>
            </p:cNvPr>
            <p:cNvSpPr txBox="1"/>
            <p:nvPr/>
          </p:nvSpPr>
          <p:spPr>
            <a:xfrm>
              <a:off x="2817131" y="535141"/>
              <a:ext cx="396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e'</a:t>
              </a:r>
            </a:p>
          </p:txBody>
        </p:sp>
        <p:sp>
          <p:nvSpPr>
            <p:cNvPr id="90" name="TextBox 77">
              <a:extLst>
                <a:ext uri="{FF2B5EF4-FFF2-40B4-BE49-F238E27FC236}">
                  <a16:creationId xmlns:a16="http://schemas.microsoft.com/office/drawing/2014/main" id="{673431BC-5A7C-7541-8C76-B54258DF8DEF}"/>
                </a:ext>
              </a:extLst>
            </p:cNvPr>
            <p:cNvSpPr txBox="1"/>
            <p:nvPr/>
          </p:nvSpPr>
          <p:spPr>
            <a:xfrm>
              <a:off x="2063383" y="2172898"/>
              <a:ext cx="27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</a:t>
              </a:r>
            </a:p>
          </p:txBody>
        </p:sp>
        <p:sp>
          <p:nvSpPr>
            <p:cNvPr id="91" name="TextBox 78">
              <a:extLst>
                <a:ext uri="{FF2B5EF4-FFF2-40B4-BE49-F238E27FC236}">
                  <a16:creationId xmlns:a16="http://schemas.microsoft.com/office/drawing/2014/main" id="{CD0E6EE6-C178-AD41-9EF7-B6904D6BEE3C}"/>
                </a:ext>
              </a:extLst>
            </p:cNvPr>
            <p:cNvSpPr txBox="1"/>
            <p:nvPr/>
          </p:nvSpPr>
          <p:spPr>
            <a:xfrm>
              <a:off x="3543639" y="2181643"/>
              <a:ext cx="449864" cy="343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p'</a:t>
              </a:r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3959472" y="580374"/>
            <a:ext cx="1680316" cy="1853917"/>
            <a:chOff x="4241093" y="626758"/>
            <a:chExt cx="2067050" cy="2154429"/>
          </a:xfrm>
        </p:grpSpPr>
        <p:pic>
          <p:nvPicPr>
            <p:cNvPr id="84" name="Picture 84">
              <a:extLst>
                <a:ext uri="{FF2B5EF4-FFF2-40B4-BE49-F238E27FC236}">
                  <a16:creationId xmlns:a16="http://schemas.microsoft.com/office/drawing/2014/main" id="{3AEA8BC8-D219-0E46-B3E0-6267913467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68" t="1828" r="50974"/>
            <a:stretch/>
          </p:blipFill>
          <p:spPr>
            <a:xfrm>
              <a:off x="4379389" y="626758"/>
              <a:ext cx="1664101" cy="2154429"/>
            </a:xfrm>
            <a:prstGeom prst="rect">
              <a:avLst/>
            </a:prstGeom>
          </p:spPr>
        </p:pic>
        <p:sp>
          <p:nvSpPr>
            <p:cNvPr id="92" name="TextBox 85">
              <a:extLst>
                <a:ext uri="{FF2B5EF4-FFF2-40B4-BE49-F238E27FC236}">
                  <a16:creationId xmlns:a16="http://schemas.microsoft.com/office/drawing/2014/main" id="{432CCDC5-326D-D345-8E2C-7B772EA36C97}"/>
                </a:ext>
              </a:extLst>
            </p:cNvPr>
            <p:cNvSpPr txBox="1"/>
            <p:nvPr/>
          </p:nvSpPr>
          <p:spPr>
            <a:xfrm>
              <a:off x="4385184" y="756837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</a:t>
              </a:r>
            </a:p>
          </p:txBody>
        </p:sp>
        <p:sp>
          <p:nvSpPr>
            <p:cNvPr id="93" name="TextBox 86">
              <a:extLst>
                <a:ext uri="{FF2B5EF4-FFF2-40B4-BE49-F238E27FC236}">
                  <a16:creationId xmlns:a16="http://schemas.microsoft.com/office/drawing/2014/main" id="{31F68EB9-2088-194F-AC78-FC65096CEC13}"/>
                </a:ext>
              </a:extLst>
            </p:cNvPr>
            <p:cNvSpPr txBox="1"/>
            <p:nvPr/>
          </p:nvSpPr>
          <p:spPr>
            <a:xfrm>
              <a:off x="5674016" y="828324"/>
              <a:ext cx="396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e'</a:t>
              </a:r>
            </a:p>
          </p:txBody>
        </p:sp>
        <p:sp>
          <p:nvSpPr>
            <p:cNvPr id="94" name="TextBox 87">
              <a:extLst>
                <a:ext uri="{FF2B5EF4-FFF2-40B4-BE49-F238E27FC236}">
                  <a16:creationId xmlns:a16="http://schemas.microsoft.com/office/drawing/2014/main" id="{3CE32392-D390-AC42-A25F-D456C39E53F5}"/>
                </a:ext>
              </a:extLst>
            </p:cNvPr>
            <p:cNvSpPr txBox="1"/>
            <p:nvPr/>
          </p:nvSpPr>
          <p:spPr>
            <a:xfrm>
              <a:off x="4241093" y="2181643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</a:t>
              </a:r>
            </a:p>
          </p:txBody>
        </p:sp>
        <p:sp>
          <p:nvSpPr>
            <p:cNvPr id="95" name="TextBox 88">
              <a:extLst>
                <a:ext uri="{FF2B5EF4-FFF2-40B4-BE49-F238E27FC236}">
                  <a16:creationId xmlns:a16="http://schemas.microsoft.com/office/drawing/2014/main" id="{439F2F1E-8788-C945-ADF1-6A4ED65C3D66}"/>
                </a:ext>
              </a:extLst>
            </p:cNvPr>
            <p:cNvSpPr txBox="1"/>
            <p:nvPr/>
          </p:nvSpPr>
          <p:spPr>
            <a:xfrm>
              <a:off x="5808803" y="2201020"/>
              <a:ext cx="499340" cy="357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p'</a:t>
              </a:r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6118815" y="535141"/>
            <a:ext cx="1592254" cy="1825746"/>
            <a:chOff x="6623220" y="608545"/>
            <a:chExt cx="1785010" cy="2154429"/>
          </a:xfrm>
        </p:grpSpPr>
        <p:pic>
          <p:nvPicPr>
            <p:cNvPr id="85" name="Picture 93">
              <a:extLst>
                <a:ext uri="{FF2B5EF4-FFF2-40B4-BE49-F238E27FC236}">
                  <a16:creationId xmlns:a16="http://schemas.microsoft.com/office/drawing/2014/main" id="{D8F30D4C-F400-9E44-84FD-A33730A3EE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94" t="1828" r="3528"/>
            <a:stretch/>
          </p:blipFill>
          <p:spPr>
            <a:xfrm>
              <a:off x="6696211" y="608545"/>
              <a:ext cx="1646455" cy="2154429"/>
            </a:xfrm>
            <a:prstGeom prst="rect">
              <a:avLst/>
            </a:prstGeom>
          </p:spPr>
        </p:pic>
        <p:sp>
          <p:nvSpPr>
            <p:cNvPr id="96" name="TextBox 89">
              <a:extLst>
                <a:ext uri="{FF2B5EF4-FFF2-40B4-BE49-F238E27FC236}">
                  <a16:creationId xmlns:a16="http://schemas.microsoft.com/office/drawing/2014/main" id="{2003A83D-B668-D140-80BB-D740FA461663}"/>
                </a:ext>
              </a:extLst>
            </p:cNvPr>
            <p:cNvSpPr txBox="1"/>
            <p:nvPr/>
          </p:nvSpPr>
          <p:spPr>
            <a:xfrm>
              <a:off x="6673667" y="756837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</a:t>
              </a:r>
            </a:p>
          </p:txBody>
        </p:sp>
        <p:sp>
          <p:nvSpPr>
            <p:cNvPr id="97" name="TextBox 90">
              <a:extLst>
                <a:ext uri="{FF2B5EF4-FFF2-40B4-BE49-F238E27FC236}">
                  <a16:creationId xmlns:a16="http://schemas.microsoft.com/office/drawing/2014/main" id="{728CCD48-6469-F343-B206-F1E754466E4F}"/>
                </a:ext>
              </a:extLst>
            </p:cNvPr>
            <p:cNvSpPr txBox="1"/>
            <p:nvPr/>
          </p:nvSpPr>
          <p:spPr>
            <a:xfrm>
              <a:off x="7994101" y="766066"/>
              <a:ext cx="39656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e'</a:t>
              </a:r>
            </a:p>
          </p:txBody>
        </p:sp>
        <p:sp>
          <p:nvSpPr>
            <p:cNvPr id="98" name="TextBox 91">
              <a:extLst>
                <a:ext uri="{FF2B5EF4-FFF2-40B4-BE49-F238E27FC236}">
                  <a16:creationId xmlns:a16="http://schemas.microsoft.com/office/drawing/2014/main" id="{4EDFF6AE-2B73-7B4E-88E4-1CB37FD649BD}"/>
                </a:ext>
              </a:extLst>
            </p:cNvPr>
            <p:cNvSpPr txBox="1"/>
            <p:nvPr/>
          </p:nvSpPr>
          <p:spPr>
            <a:xfrm>
              <a:off x="6623220" y="2201020"/>
              <a:ext cx="2765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</a:t>
              </a:r>
            </a:p>
          </p:txBody>
        </p:sp>
        <p:sp>
          <p:nvSpPr>
            <p:cNvPr id="99" name="TextBox 92">
              <a:extLst>
                <a:ext uri="{FF2B5EF4-FFF2-40B4-BE49-F238E27FC236}">
                  <a16:creationId xmlns:a16="http://schemas.microsoft.com/office/drawing/2014/main" id="{02BFE245-3264-0345-847F-DADBC3850410}"/>
                </a:ext>
              </a:extLst>
            </p:cNvPr>
            <p:cNvSpPr txBox="1"/>
            <p:nvPr/>
          </p:nvSpPr>
          <p:spPr>
            <a:xfrm>
              <a:off x="8047413" y="2202807"/>
              <a:ext cx="3608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</a:pPr>
              <a:r>
                <a:rPr lang="en-US" sz="1400" b="0">
                  <a:latin typeface="+mj-lt"/>
                </a:rPr>
                <a:t>p'</a:t>
              </a:r>
            </a:p>
          </p:txBody>
        </p:sp>
      </p:grpSp>
      <p:sp>
        <p:nvSpPr>
          <p:cNvPr id="100" name="TextBox 94">
            <a:extLst>
              <a:ext uri="{FF2B5EF4-FFF2-40B4-BE49-F238E27FC236}">
                <a16:creationId xmlns:a16="http://schemas.microsoft.com/office/drawing/2014/main" id="{D1E8E840-F7FE-B546-B3FD-B2DF7ACF14CE}"/>
              </a:ext>
            </a:extLst>
          </p:cNvPr>
          <p:cNvSpPr txBox="1"/>
          <p:nvPr/>
        </p:nvSpPr>
        <p:spPr>
          <a:xfrm>
            <a:off x="5490328" y="1299105"/>
            <a:ext cx="4036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>
                <a:latin typeface="+mj-lt"/>
              </a:rPr>
              <a:t>+</a:t>
            </a:r>
          </a:p>
        </p:txBody>
      </p:sp>
      <p:sp>
        <p:nvSpPr>
          <p:cNvPr id="101" name="Text Box 69">
            <a:extLst>
              <a:ext uri="{FF2B5EF4-FFF2-40B4-BE49-F238E27FC236}">
                <a16:creationId xmlns:a16="http://schemas.microsoft.com/office/drawing/2014/main" id="{B49B80A7-EAF0-ED4E-8F36-37042158FE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84314" y="3292162"/>
            <a:ext cx="45397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0">
                <a:latin typeface="+mj-lt"/>
              </a:rPr>
              <a:t>A =</a:t>
            </a:r>
          </a:p>
        </p:txBody>
      </p:sp>
      <p:sp>
        <p:nvSpPr>
          <p:cNvPr id="102" name="Text Box 73">
            <a:extLst>
              <a:ext uri="{FF2B5EF4-FFF2-40B4-BE49-F238E27FC236}">
                <a16:creationId xmlns:a16="http://schemas.microsoft.com/office/drawing/2014/main" id="{54C487BC-F6DC-5D4C-809F-7F8E5A963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95951" y="3163861"/>
            <a:ext cx="770029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+</a:t>
            </a:r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 - s</a:t>
            </a:r>
            <a:r>
              <a: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-</a:t>
            </a:r>
          </a:p>
          <a:p>
            <a:pPr algn="ctr"/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s</a:t>
            </a:r>
            <a:r>
              <a: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+</a:t>
            </a:r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 + s</a:t>
            </a:r>
            <a:r>
              <a: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rPr>
              <a:t>-</a:t>
            </a:r>
          </a:p>
        </p:txBody>
      </p:sp>
      <p:sp>
        <p:nvSpPr>
          <p:cNvPr id="103" name="Line 74">
            <a:extLst>
              <a:ext uri="{FF2B5EF4-FFF2-40B4-BE49-F238E27FC236}">
                <a16:creationId xmlns:a16="http://schemas.microsoft.com/office/drawing/2014/main" id="{3A2994AE-2095-3F40-8AC0-7684434EB4D9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2128" y="3480366"/>
            <a:ext cx="8382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0">
              <a:solidFill>
                <a:srgbClr val="008000"/>
              </a:solidFill>
            </a:endParaRPr>
          </a:p>
        </p:txBody>
      </p:sp>
      <p:sp>
        <p:nvSpPr>
          <p:cNvPr id="104" name="Text Box 69">
            <a:extLst>
              <a:ext uri="{FF2B5EF4-FFF2-40B4-BE49-F238E27FC236}">
                <a16:creationId xmlns:a16="http://schemas.microsoft.com/office/drawing/2014/main" id="{34E9AF23-1E69-394D-97E0-D79C729F9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5304" y="3292162"/>
            <a:ext cx="2893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0">
                <a:solidFill>
                  <a:srgbClr val="000000"/>
                </a:solidFill>
                <a:latin typeface="Comic Sans MS" panose="030F0902030302020204" pitchFamily="66" charset="0"/>
              </a:rPr>
              <a:t>=</a:t>
            </a:r>
          </a:p>
        </p:txBody>
      </p:sp>
      <p:sp>
        <p:nvSpPr>
          <p:cNvPr id="105" name="Text Box 73">
            <a:extLst>
              <a:ext uri="{FF2B5EF4-FFF2-40B4-BE49-F238E27FC236}">
                <a16:creationId xmlns:a16="http://schemas.microsoft.com/office/drawing/2014/main" id="{75D82B79-DAB1-2848-BB09-52CD1B9EA0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3351" y="3163861"/>
            <a:ext cx="441146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EAEAEA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Ds</a:t>
            </a:r>
            <a:endParaRPr lang="en-US" altLang="en-US" sz="1600" b="0" baseline="30000">
              <a:solidFill>
                <a:srgbClr val="000000"/>
              </a:solidFill>
              <a:latin typeface="Comic Sans MS" panose="030F0902030302020204" pitchFamily="66" charset="0"/>
            </a:endParaRPr>
          </a:p>
          <a:p>
            <a:pPr algn="ctr"/>
            <a:r>
              <a:rPr lang="en-US" altLang="en-US" sz="1600" b="0">
                <a:solidFill>
                  <a:srgbClr val="000000"/>
                </a:solidFill>
                <a:latin typeface="+mj-lt"/>
              </a:rPr>
              <a:t>2</a:t>
            </a:r>
            <a:r>
              <a:rPr lang="en-US" altLang="en-US" sz="1600" b="0">
                <a:solidFill>
                  <a:srgbClr val="000000"/>
                </a:solidFill>
                <a:latin typeface="Symbol" pitchFamily="2" charset="2"/>
              </a:rPr>
              <a:t>s</a:t>
            </a:r>
            <a:endParaRPr lang="en-US" altLang="en-US" sz="1600" b="0" baseline="30000">
              <a:solidFill>
                <a:srgbClr val="00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06" name="Line 74">
            <a:extLst>
              <a:ext uri="{FF2B5EF4-FFF2-40B4-BE49-F238E27FC236}">
                <a16:creationId xmlns:a16="http://schemas.microsoft.com/office/drawing/2014/main" id="{A6D1192A-5BD7-534F-B3D3-637BAFD2BDA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3329" y="3480366"/>
            <a:ext cx="457200" cy="0"/>
          </a:xfrm>
          <a:prstGeom prst="line">
            <a:avLst/>
          </a:prstGeom>
          <a:noFill/>
          <a:ln w="2222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400" b="0">
              <a:solidFill>
                <a:srgbClr val="008000"/>
              </a:solidFill>
            </a:endParaRPr>
          </a:p>
        </p:txBody>
      </p:sp>
      <p:sp>
        <p:nvSpPr>
          <p:cNvPr id="107" name="TextBox 105">
            <a:extLst>
              <a:ext uri="{FF2B5EF4-FFF2-40B4-BE49-F238E27FC236}">
                <a16:creationId xmlns:a16="http://schemas.microsoft.com/office/drawing/2014/main" id="{B2BC1BBB-556A-7B41-A41F-713CE8C2F283}"/>
              </a:ext>
            </a:extLst>
          </p:cNvPr>
          <p:cNvSpPr txBox="1"/>
          <p:nvPr/>
        </p:nvSpPr>
        <p:spPr>
          <a:xfrm>
            <a:off x="6459271" y="3292162"/>
            <a:ext cx="25035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>
                <a:latin typeface="+mj-lt"/>
              </a:rPr>
              <a:t>~ Im(</a:t>
            </a:r>
            <a:r>
              <a:rPr lang="en-US" sz="1600" b="0">
                <a:solidFill>
                  <a:srgbClr val="800000"/>
                </a:solidFill>
                <a:latin typeface="Symbol" pitchFamily="2" charset="2"/>
              </a:rPr>
              <a:t>t</a:t>
            </a:r>
            <a:r>
              <a:rPr lang="en-US" sz="1600" b="0" baseline="-25000">
                <a:solidFill>
                  <a:srgbClr val="800000"/>
                </a:solidFill>
                <a:latin typeface="+mj-lt"/>
              </a:rPr>
              <a:t>DVCS</a:t>
            </a:r>
            <a:r>
              <a:rPr lang="en-US" sz="1600" b="0">
                <a:latin typeface="Comic Sans MS" panose="030F0902030302020204" pitchFamily="66" charset="0"/>
              </a:rPr>
              <a:t>)</a:t>
            </a:r>
            <a:r>
              <a:rPr lang="en-US" sz="1600" b="0">
                <a:solidFill>
                  <a:srgbClr val="800000"/>
                </a:solidFill>
                <a:latin typeface="Symbol" pitchFamily="2" charset="2"/>
              </a:rPr>
              <a:t>t</a:t>
            </a:r>
            <a:r>
              <a:rPr lang="en-US" sz="1600" b="0" baseline="-25000">
                <a:solidFill>
                  <a:srgbClr val="800000"/>
                </a:solidFill>
                <a:latin typeface="+mj-lt"/>
              </a:rPr>
              <a:t>BH</a:t>
            </a:r>
          </a:p>
        </p:txBody>
      </p:sp>
      <p:sp>
        <p:nvSpPr>
          <p:cNvPr id="108" name="TextBox 15">
            <a:extLst>
              <a:ext uri="{FF2B5EF4-FFF2-40B4-BE49-F238E27FC236}">
                <a16:creationId xmlns:a16="http://schemas.microsoft.com/office/drawing/2014/main" id="{9DF1348E-36CE-B54E-9B64-8DDAB50B05B7}"/>
              </a:ext>
            </a:extLst>
          </p:cNvPr>
          <p:cNvSpPr txBox="1"/>
          <p:nvPr/>
        </p:nvSpPr>
        <p:spPr>
          <a:xfrm>
            <a:off x="647954" y="1329883"/>
            <a:ext cx="933794" cy="369332"/>
          </a:xfrm>
          <a:prstGeom prst="rect">
            <a:avLst/>
          </a:prstGeom>
          <a:noFill/>
          <a:ln w="25400">
            <a:solidFill>
              <a:srgbClr val="FFFFFF"/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800" b="0">
                <a:solidFill>
                  <a:srgbClr val="800000"/>
                </a:solidFill>
                <a:latin typeface="+mj-lt"/>
              </a:rPr>
              <a:t>DVCS</a:t>
            </a:r>
          </a:p>
        </p:txBody>
      </p:sp>
      <p:sp>
        <p:nvSpPr>
          <p:cNvPr id="86" name="TextBox 53">
            <a:extLst>
              <a:ext uri="{FF2B5EF4-FFF2-40B4-BE49-F238E27FC236}">
                <a16:creationId xmlns:a16="http://schemas.microsoft.com/office/drawing/2014/main" id="{E7FF16E9-B432-4B40-AA53-E9A7DE28FB8F}"/>
              </a:ext>
            </a:extLst>
          </p:cNvPr>
          <p:cNvSpPr txBox="1"/>
          <p:nvPr/>
        </p:nvSpPr>
        <p:spPr>
          <a:xfrm>
            <a:off x="7111391" y="1299105"/>
            <a:ext cx="2305365" cy="338554"/>
          </a:xfrm>
          <a:prstGeom prst="rect">
            <a:avLst/>
          </a:prstGeom>
          <a:noFill/>
          <a:ln w="25400">
            <a:noFill/>
          </a:ln>
        </p:spPr>
        <p:txBody>
          <a:bodyPr wrap="square" rtlCol="0" anchor="ctr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0">
                <a:solidFill>
                  <a:srgbClr val="800000"/>
                </a:solidFill>
                <a:latin typeface="+mj-lt"/>
              </a:rPr>
              <a:t>Bethe-Heitler (BH)</a:t>
            </a:r>
          </a:p>
        </p:txBody>
      </p:sp>
      <p:sp>
        <p:nvSpPr>
          <p:cNvPr id="66" name="TextBox 28">
            <a:extLst>
              <a:ext uri="{FF2B5EF4-FFF2-40B4-BE49-F238E27FC236}">
                <a16:creationId xmlns:a16="http://schemas.microsoft.com/office/drawing/2014/main" id="{5E260C58-107F-7349-B91D-4BFAAC247AA7}"/>
              </a:ext>
            </a:extLst>
          </p:cNvPr>
          <p:cNvSpPr txBox="1"/>
          <p:nvPr/>
        </p:nvSpPr>
        <p:spPr>
          <a:xfrm>
            <a:off x="84900" y="520548"/>
            <a:ext cx="1816315" cy="461665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0">
                <a:solidFill>
                  <a:srgbClr val="800000"/>
                </a:solidFill>
                <a:latin typeface="+mj-lt"/>
              </a:rPr>
              <a:t>ep → e'p'</a:t>
            </a:r>
            <a:r>
              <a:rPr lang="en-US" sz="2400" b="0">
                <a:solidFill>
                  <a:srgbClr val="800000"/>
                </a:solidFill>
                <a:latin typeface="Symbol" charset="2"/>
                <a:cs typeface="Symbol" charset="2"/>
              </a:rPr>
              <a:t>g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A3188D8-9864-00AD-E2F7-7466AB2F0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FB195AE-65E8-FE11-D5A2-5D9316C305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851805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angle 32">
            <a:extLst>
              <a:ext uri="{FF2B5EF4-FFF2-40B4-BE49-F238E27FC236}">
                <a16:creationId xmlns:a16="http://schemas.microsoft.com/office/drawing/2014/main" id="{4CECD266-916E-674E-ABE6-0F09F2002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79" y="3769972"/>
            <a:ext cx="4707201" cy="533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47" name="Rectangle 13">
            <a:extLst>
              <a:ext uri="{FF2B5EF4-FFF2-40B4-BE49-F238E27FC236}">
                <a16:creationId xmlns:a16="http://schemas.microsoft.com/office/drawing/2014/main" id="{5EA8258B-29C8-5441-BF1F-72CD6D2B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4144" y="4612640"/>
            <a:ext cx="377825" cy="4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" name="Rectangle 14">
            <a:extLst>
              <a:ext uri="{FF2B5EF4-FFF2-40B4-BE49-F238E27FC236}">
                <a16:creationId xmlns:a16="http://schemas.microsoft.com/office/drawing/2014/main" id="{AD6549D7-7501-194B-972B-4EBDFF5B8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630" y="4671378"/>
            <a:ext cx="115888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0" y="14924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400" kern="0"/>
              <a:t>Accessing GPDs</a:t>
            </a:r>
          </a:p>
        </p:txBody>
      </p:sp>
      <p:sp>
        <p:nvSpPr>
          <p:cNvPr id="59" name="Rectangle 3">
            <a:extLst>
              <a:ext uri="{FF2B5EF4-FFF2-40B4-BE49-F238E27FC236}">
                <a16:creationId xmlns:a16="http://schemas.microsoft.com/office/drawing/2014/main" id="{4D4BA60A-B3DB-1C43-A861-511006E38A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680" y="1210852"/>
            <a:ext cx="4707201" cy="533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0" name="Text Box 4">
            <a:extLst>
              <a:ext uri="{FF2B5EF4-FFF2-40B4-BE49-F238E27FC236}">
                <a16:creationId xmlns:a16="http://schemas.microsoft.com/office/drawing/2014/main" id="{63758CB7-FBA5-6A4D-871B-45B37373F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069" y="1283877"/>
            <a:ext cx="397713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latin typeface="Symbol" pitchFamily="2" charset="2"/>
              </a:rPr>
              <a:t>Ds</a:t>
            </a:r>
            <a:r>
              <a:rPr lang="en-US" altLang="en-US" sz="1800" b="0" baseline="-25000">
                <a:latin typeface="+mj-lt"/>
              </a:rPr>
              <a:t>LU</a:t>
            </a:r>
            <a:r>
              <a:rPr lang="en-US" altLang="en-US" sz="1800" b="0">
                <a:latin typeface="Symbol" pitchFamily="2" charset="2"/>
              </a:rPr>
              <a:t> </a:t>
            </a:r>
            <a:r>
              <a:rPr lang="en-US" altLang="en-US" sz="1800" b="0">
                <a:latin typeface="+mj-lt"/>
              </a:rPr>
              <a:t>~ 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sin</a:t>
            </a:r>
            <a:r>
              <a:rPr lang="en-US" altLang="en-US" sz="1800" b="0">
                <a:solidFill>
                  <a:srgbClr val="800000"/>
                </a:solidFill>
                <a:latin typeface="Symbol" pitchFamily="2" charset="2"/>
              </a:rPr>
              <a:t>f</a:t>
            </a:r>
            <a:r>
              <a:rPr lang="en-US" altLang="en-US" sz="1800" b="0">
                <a:solidFill>
                  <a:srgbClr val="FF3300"/>
                </a:solidFill>
                <a:latin typeface="Symbol" pitchFamily="2" charset="2"/>
              </a:rPr>
              <a:t> </a:t>
            </a:r>
            <a:r>
              <a:rPr lang="en-US" altLang="en-US" sz="1800" b="0">
                <a:latin typeface="+mj-lt"/>
              </a:rPr>
              <a:t>Im{F</a:t>
            </a:r>
            <a:r>
              <a:rPr lang="en-US" altLang="en-US" sz="1800" b="0" baseline="-25000">
                <a:latin typeface="+mj-lt"/>
              </a:rPr>
              <a:t>1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H</a:t>
            </a:r>
            <a:r>
              <a:rPr lang="en-US" altLang="en-US" sz="1800" b="0">
                <a:solidFill>
                  <a:schemeClr val="hlink"/>
                </a:solidFill>
                <a:latin typeface="+mj-lt"/>
              </a:rPr>
              <a:t> </a:t>
            </a:r>
            <a:r>
              <a:rPr lang="en-US" altLang="en-US" sz="1800" b="0">
                <a:latin typeface="+mj-lt"/>
              </a:rPr>
              <a:t>+ </a:t>
            </a:r>
            <a:r>
              <a:rPr lang="en-US" altLang="en-US" sz="1800" b="0">
                <a:latin typeface="Symbol" pitchFamily="2" charset="2"/>
              </a:rPr>
              <a:t>x</a:t>
            </a:r>
            <a:r>
              <a:rPr lang="en-US" altLang="en-US" sz="1800" b="0">
                <a:latin typeface="+mj-lt"/>
              </a:rPr>
              <a:t>(F</a:t>
            </a:r>
            <a:r>
              <a:rPr lang="en-US" altLang="en-US" sz="1800" b="0" baseline="-25000">
                <a:latin typeface="+mj-lt"/>
              </a:rPr>
              <a:t>1</a:t>
            </a:r>
            <a:r>
              <a:rPr lang="en-US" altLang="en-US" sz="1800" b="0">
                <a:latin typeface="+mj-lt"/>
              </a:rPr>
              <a:t>+F</a:t>
            </a:r>
            <a:r>
              <a:rPr lang="en-US" altLang="en-US" sz="1800" b="0" baseline="-25000">
                <a:latin typeface="+mj-lt"/>
              </a:rPr>
              <a:t>2</a:t>
            </a:r>
            <a:r>
              <a:rPr lang="en-US" altLang="en-US" sz="1800" b="0">
                <a:latin typeface="+mj-lt"/>
              </a:rPr>
              <a:t>)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H </a:t>
            </a:r>
            <a:r>
              <a:rPr lang="en-US" altLang="en-US" sz="1800" b="0">
                <a:latin typeface="+mj-lt"/>
              </a:rPr>
              <a:t>+kF</a:t>
            </a:r>
            <a:r>
              <a:rPr lang="en-US" altLang="en-US" sz="1800" b="0" baseline="-25000">
                <a:latin typeface="+mj-lt"/>
              </a:rPr>
              <a:t>2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E</a:t>
            </a:r>
            <a:r>
              <a:rPr lang="en-US" altLang="en-US" sz="1800" b="0">
                <a:latin typeface="+mj-lt"/>
              </a:rPr>
              <a:t>} d</a:t>
            </a:r>
            <a:r>
              <a:rPr lang="en-US" altLang="en-US" sz="1800" b="0">
                <a:latin typeface="Symbol" pitchFamily="2" charset="2"/>
              </a:rPr>
              <a:t>f</a:t>
            </a:r>
            <a:endParaRPr lang="en-US" altLang="en-US" sz="1800" b="0">
              <a:latin typeface="Tahoma" panose="020B0604030504040204" pitchFamily="34" charset="0"/>
            </a:endParaRPr>
          </a:p>
        </p:txBody>
      </p:sp>
      <p:sp>
        <p:nvSpPr>
          <p:cNvPr id="63" name="Text Box 26">
            <a:extLst>
              <a:ext uri="{FF2B5EF4-FFF2-40B4-BE49-F238E27FC236}">
                <a16:creationId xmlns:a16="http://schemas.microsoft.com/office/drawing/2014/main" id="{497FF578-3047-394A-8A67-4684AFF57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41" y="831936"/>
            <a:ext cx="330090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71450" indent="-171450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Polarized beam, unpolarized target:</a:t>
            </a:r>
          </a:p>
        </p:txBody>
      </p:sp>
      <p:sp>
        <p:nvSpPr>
          <p:cNvPr id="64" name="Text Box 27">
            <a:extLst>
              <a:ext uri="{FF2B5EF4-FFF2-40B4-BE49-F238E27FC236}">
                <a16:creationId xmlns:a16="http://schemas.microsoft.com/office/drawing/2014/main" id="{C5D66574-6C2C-924E-B14F-3136942600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54" y="2002066"/>
            <a:ext cx="355738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71450" indent="-171450">
              <a:buClr>
                <a:srgbClr val="800000"/>
              </a:buClr>
              <a:buFont typeface="Arial" panose="020B0604020202020204" pitchFamily="34" charset="0"/>
              <a:buChar char="•"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Unpolarized beam, longitudinal target:</a:t>
            </a:r>
          </a:p>
        </p:txBody>
      </p:sp>
      <p:sp>
        <p:nvSpPr>
          <p:cNvPr id="78" name="Text Box 31">
            <a:extLst>
              <a:ext uri="{FF2B5EF4-FFF2-40B4-BE49-F238E27FC236}">
                <a16:creationId xmlns:a16="http://schemas.microsoft.com/office/drawing/2014/main" id="{0B293255-5586-7947-99A8-7DD5B37F83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322" y="3261008"/>
            <a:ext cx="354456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174625" indent="-174625">
              <a:buClr>
                <a:srgbClr val="800000"/>
              </a:buClr>
              <a:buFont typeface="Arial"/>
              <a:buChar char="•"/>
            </a:pPr>
            <a:r>
              <a:rPr lang="en-US" altLang="en-US" sz="1600" b="0">
                <a:solidFill>
                  <a:srgbClr val="000090"/>
                </a:solidFill>
                <a:latin typeface="+mj-lt"/>
              </a:rPr>
              <a:t>Unpolarized beam, transverse target:</a:t>
            </a:r>
          </a:p>
        </p:txBody>
      </p:sp>
      <p:sp>
        <p:nvSpPr>
          <p:cNvPr id="110" name="Text Box 52">
            <a:extLst>
              <a:ext uri="{FF2B5EF4-FFF2-40B4-BE49-F238E27FC236}">
                <a16:creationId xmlns:a16="http://schemas.microsoft.com/office/drawing/2014/main" id="{D938D81C-12BC-1E40-8841-AD20C2C8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55319" y="1333474"/>
            <a:ext cx="1265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2800" b="0">
                <a:solidFill>
                  <a:srgbClr val="800000"/>
                </a:solidFill>
                <a:latin typeface="+mj-lt"/>
              </a:rPr>
              <a:t>H(</a:t>
            </a:r>
            <a:r>
              <a:rPr lang="en-US" altLang="en-US" sz="2800" b="0">
                <a:solidFill>
                  <a:srgbClr val="800000"/>
                </a:solidFill>
                <a:latin typeface="Symbol" pitchFamily="2" charset="2"/>
              </a:rPr>
              <a:t>x</a:t>
            </a:r>
            <a:r>
              <a:rPr lang="en-US" altLang="en-US" sz="2800" b="0">
                <a:solidFill>
                  <a:srgbClr val="800000"/>
                </a:solidFill>
                <a:latin typeface="+mj-lt"/>
              </a:rPr>
              <a:t>,t)</a:t>
            </a:r>
          </a:p>
        </p:txBody>
      </p:sp>
      <p:sp>
        <p:nvSpPr>
          <p:cNvPr id="111" name="AutoShape 53">
            <a:extLst>
              <a:ext uri="{FF2B5EF4-FFF2-40B4-BE49-F238E27FC236}">
                <a16:creationId xmlns:a16="http://schemas.microsoft.com/office/drawing/2014/main" id="{E4C15901-74E9-B645-B661-6B739C15DD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2850" y="1439610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4BACC6"/>
          </a:solidFill>
          <a:ln>
            <a:solidFill>
              <a:srgbClr val="000090"/>
            </a:solidFill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12" name="Line 54">
            <a:extLst>
              <a:ext uri="{FF2B5EF4-FFF2-40B4-BE49-F238E27FC236}">
                <a16:creationId xmlns:a16="http://schemas.microsoft.com/office/drawing/2014/main" id="{B6A8F71D-126C-584A-8B5F-15194F87D21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44872" y="159201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" name="Line 55">
            <a:extLst>
              <a:ext uri="{FF2B5EF4-FFF2-40B4-BE49-F238E27FC236}">
                <a16:creationId xmlns:a16="http://schemas.microsoft.com/office/drawing/2014/main" id="{C743A753-5B96-844C-B7BC-971372AE8D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84722" y="159201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4" name="Text Box 56">
            <a:extLst>
              <a:ext uri="{FF2B5EF4-FFF2-40B4-BE49-F238E27FC236}">
                <a16:creationId xmlns:a16="http://schemas.microsoft.com/office/drawing/2014/main" id="{1D26A64C-3BE4-CA42-ADDA-6E9E1D372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5503" y="1733403"/>
            <a:ext cx="20458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b="0" i="1">
                <a:solidFill>
                  <a:srgbClr val="800000"/>
                </a:solidFill>
                <a:latin typeface="+mj-lt"/>
              </a:rPr>
              <a:t>kinematically suppressed</a:t>
            </a:r>
          </a:p>
        </p:txBody>
      </p:sp>
      <p:sp>
        <p:nvSpPr>
          <p:cNvPr id="117" name="Rectangle 59">
            <a:extLst>
              <a:ext uri="{FF2B5EF4-FFF2-40B4-BE49-F238E27FC236}">
                <a16:creationId xmlns:a16="http://schemas.microsoft.com/office/drawing/2014/main" id="{1FB00435-3876-D24F-AC77-93EAAC1962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7943" y="3811093"/>
            <a:ext cx="1841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 sz="2800">
                <a:solidFill>
                  <a:schemeClr val="accent2"/>
                </a:solidFill>
              </a:rPr>
              <a:t>~</a:t>
            </a:r>
            <a:endParaRPr lang="en-US" altLang="en-US">
              <a:solidFill>
                <a:schemeClr val="accent2"/>
              </a:solidFill>
              <a:latin typeface="Tahoma" panose="020B0604030504040204" pitchFamily="34" charset="0"/>
            </a:endParaRPr>
          </a:p>
        </p:txBody>
      </p:sp>
      <p:sp>
        <p:nvSpPr>
          <p:cNvPr id="119" name="Text Box 62">
            <a:extLst>
              <a:ext uri="{FF2B5EF4-FFF2-40B4-BE49-F238E27FC236}">
                <a16:creationId xmlns:a16="http://schemas.microsoft.com/office/drawing/2014/main" id="{EFCD2D06-6177-FD44-A532-37F118E014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5252" y="4363601"/>
            <a:ext cx="204585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1400" b="0" i="1">
                <a:solidFill>
                  <a:srgbClr val="800000"/>
                </a:solidFill>
                <a:latin typeface="+mj-lt"/>
              </a:rPr>
              <a:t>kinematically suppressed</a:t>
            </a:r>
          </a:p>
        </p:txBody>
      </p:sp>
      <p:sp>
        <p:nvSpPr>
          <p:cNvPr id="120" name="Line 63">
            <a:extLst>
              <a:ext uri="{FF2B5EF4-FFF2-40B4-BE49-F238E27FC236}">
                <a16:creationId xmlns:a16="http://schemas.microsoft.com/office/drawing/2014/main" id="{EB88FCA0-45D4-064C-B449-10AECAB1499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145516" y="4165662"/>
            <a:ext cx="0" cy="1979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1" name="AutoShape 65">
            <a:extLst>
              <a:ext uri="{FF2B5EF4-FFF2-40B4-BE49-F238E27FC236}">
                <a16:creationId xmlns:a16="http://schemas.microsoft.com/office/drawing/2014/main" id="{FEDE16A4-E050-B14C-9307-4DFCB0860A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15454" y="3867493"/>
            <a:ext cx="622300" cy="381000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4BACC6"/>
          </a:solidFill>
          <a:ln>
            <a:solidFill>
              <a:srgbClr val="000090"/>
            </a:solidFill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Text Box 66">
            <a:extLst>
              <a:ext uri="{FF2B5EF4-FFF2-40B4-BE49-F238E27FC236}">
                <a16:creationId xmlns:a16="http://schemas.microsoft.com/office/drawing/2014/main" id="{0B99500C-17DD-D649-8B8A-16BDB5B724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0816" y="3741081"/>
            <a:ext cx="197529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800" b="0">
                <a:solidFill>
                  <a:srgbClr val="800000"/>
                </a:solidFill>
                <a:latin typeface="+mj-lt"/>
              </a:rPr>
              <a:t>H(</a:t>
            </a:r>
            <a:r>
              <a:rPr lang="en-US" altLang="en-US" sz="2800" b="0">
                <a:solidFill>
                  <a:srgbClr val="800000"/>
                </a:solidFill>
                <a:latin typeface="Symbol" pitchFamily="2" charset="2"/>
              </a:rPr>
              <a:t>x</a:t>
            </a:r>
            <a:r>
              <a:rPr lang="en-US" altLang="en-US" sz="2800" b="0">
                <a:solidFill>
                  <a:srgbClr val="800000"/>
                </a:solidFill>
                <a:latin typeface="+mj-lt"/>
              </a:rPr>
              <a:t>,t),</a:t>
            </a:r>
            <a:r>
              <a:rPr lang="en-US" altLang="en-US" sz="2800" b="0">
                <a:solidFill>
                  <a:srgbClr val="800000"/>
                </a:solidFill>
                <a:latin typeface="Arial" panose="020B0604020202020204" pitchFamily="34" charset="0"/>
              </a:rPr>
              <a:t> </a:t>
            </a:r>
            <a:r>
              <a:rPr lang="en-US" altLang="en-US" sz="2800" b="0">
                <a:solidFill>
                  <a:srgbClr val="800000"/>
                </a:solidFill>
                <a:latin typeface="+mj-lt"/>
              </a:rPr>
              <a:t>E(</a:t>
            </a:r>
            <a:r>
              <a:rPr lang="en-US" altLang="en-US" sz="2800" b="0">
                <a:solidFill>
                  <a:srgbClr val="800000"/>
                </a:solidFill>
                <a:latin typeface="Symbol" pitchFamily="2" charset="2"/>
              </a:rPr>
              <a:t>x</a:t>
            </a:r>
            <a:r>
              <a:rPr lang="en-US" altLang="en-US" sz="2800" b="0">
                <a:solidFill>
                  <a:srgbClr val="800000"/>
                </a:solidFill>
                <a:latin typeface="+mj-lt"/>
              </a:rPr>
              <a:t>,t)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203145" y="2257493"/>
            <a:ext cx="8125359" cy="1120281"/>
            <a:chOff x="186680" y="2152005"/>
            <a:chExt cx="8125359" cy="1120281"/>
          </a:xfrm>
        </p:grpSpPr>
        <p:sp>
          <p:nvSpPr>
            <p:cNvPr id="62" name="Rectangle 6">
              <a:extLst>
                <a:ext uri="{FF2B5EF4-FFF2-40B4-BE49-F238E27FC236}">
                  <a16:creationId xmlns:a16="http://schemas.microsoft.com/office/drawing/2014/main" id="{2DFB4E95-DB24-3C4D-9C09-E39A4DDC62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4002" y="2152005"/>
              <a:ext cx="184150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 sz="2800">
                  <a:solidFill>
                    <a:srgbClr val="800000"/>
                  </a:solidFill>
                </a:rPr>
                <a:t>~</a:t>
              </a:r>
              <a:endParaRPr lang="en-US" altLang="en-US">
                <a:solidFill>
                  <a:srgbClr val="8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70" name="Rectangle 28">
              <a:extLst>
                <a:ext uri="{FF2B5EF4-FFF2-40B4-BE49-F238E27FC236}">
                  <a16:creationId xmlns:a16="http://schemas.microsoft.com/office/drawing/2014/main" id="{2B96A357-5DE1-3F40-9A43-BB27743DFD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680" y="2344500"/>
              <a:ext cx="4707202" cy="533400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" name="Text Box 29">
              <a:extLst>
                <a:ext uri="{FF2B5EF4-FFF2-40B4-BE49-F238E27FC236}">
                  <a16:creationId xmlns:a16="http://schemas.microsoft.com/office/drawing/2014/main" id="{5FD573B1-578A-F04D-B387-9F6CBA856F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6680" y="2353135"/>
              <a:ext cx="4707201" cy="3693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1800" b="0">
                  <a:latin typeface="Symbol" pitchFamily="2" charset="2"/>
                </a:rPr>
                <a:t>Ds</a:t>
              </a:r>
              <a:r>
                <a:rPr lang="en-US" altLang="en-US" sz="1800" b="0" baseline="-25000">
                  <a:latin typeface="+mj-lt"/>
                </a:rPr>
                <a:t>UL</a:t>
              </a:r>
              <a:r>
                <a:rPr lang="en-US" altLang="en-US" sz="1800" b="0">
                  <a:latin typeface="Symbol" pitchFamily="2" charset="2"/>
                </a:rPr>
                <a:t> </a:t>
              </a:r>
              <a:r>
                <a:rPr lang="en-US" altLang="en-US" sz="1800" b="0">
                  <a:latin typeface="+mj-lt"/>
                </a:rPr>
                <a:t>~ </a:t>
              </a:r>
              <a:r>
                <a:rPr lang="en-US" altLang="en-US" sz="1800" b="0">
                  <a:solidFill>
                    <a:srgbClr val="800000"/>
                  </a:solidFill>
                  <a:latin typeface="+mj-lt"/>
                </a:rPr>
                <a:t>sin</a:t>
              </a:r>
              <a:r>
                <a:rPr lang="en-US" altLang="en-US" sz="1800" b="0">
                  <a:solidFill>
                    <a:srgbClr val="800000"/>
                  </a:solidFill>
                  <a:latin typeface="Symbol" pitchFamily="2" charset="2"/>
                </a:rPr>
                <a:t>f</a:t>
              </a:r>
              <a:r>
                <a:rPr lang="en-US" altLang="en-US" sz="1800" b="0">
                  <a:solidFill>
                    <a:srgbClr val="FF3300"/>
                  </a:solidFill>
                  <a:latin typeface="Symbol" pitchFamily="2" charset="2"/>
                </a:rPr>
                <a:t> </a:t>
              </a:r>
              <a:r>
                <a:rPr lang="en-US" altLang="en-US" sz="1800" b="0">
                  <a:latin typeface="+mj-lt"/>
                </a:rPr>
                <a:t>Im{F</a:t>
              </a:r>
              <a:r>
                <a:rPr lang="en-US" altLang="en-US" sz="1800" b="0" baseline="-25000">
                  <a:latin typeface="+mj-lt"/>
                </a:rPr>
                <a:t>1</a:t>
              </a:r>
              <a:r>
                <a:rPr lang="en-US" altLang="en-US" sz="1800" b="0">
                  <a:solidFill>
                    <a:srgbClr val="800000"/>
                  </a:solidFill>
                  <a:latin typeface="+mj-lt"/>
                </a:rPr>
                <a:t>H</a:t>
              </a:r>
              <a:r>
                <a:rPr lang="en-US" altLang="en-US" sz="1800" b="0">
                  <a:latin typeface="+mj-lt"/>
                </a:rPr>
                <a:t>+</a:t>
              </a:r>
              <a:r>
                <a:rPr lang="en-US" altLang="en-US" sz="1800" b="0">
                  <a:latin typeface="Symbol" pitchFamily="2" charset="2"/>
                </a:rPr>
                <a:t>x</a:t>
              </a:r>
              <a:r>
                <a:rPr lang="en-US" altLang="en-US" sz="1800" b="0">
                  <a:latin typeface="+mj-lt"/>
                </a:rPr>
                <a:t>(F</a:t>
              </a:r>
              <a:r>
                <a:rPr lang="en-US" altLang="en-US" sz="1800" b="0" baseline="-25000">
                  <a:latin typeface="+mj-lt"/>
                </a:rPr>
                <a:t>1</a:t>
              </a:r>
              <a:r>
                <a:rPr lang="en-US" altLang="en-US" sz="1800" b="0">
                  <a:latin typeface="+mj-lt"/>
                </a:rPr>
                <a:t>+F</a:t>
              </a:r>
              <a:r>
                <a:rPr lang="en-US" altLang="en-US" sz="1800" b="0" baseline="-25000">
                  <a:latin typeface="+mj-lt"/>
                </a:rPr>
                <a:t>2</a:t>
              </a:r>
              <a:r>
                <a:rPr lang="en-US" altLang="en-US" sz="1800" b="0">
                  <a:latin typeface="+mj-lt"/>
                </a:rPr>
                <a:t>)(</a:t>
              </a:r>
              <a:r>
                <a:rPr lang="en-US" altLang="en-US" sz="1800" b="0">
                  <a:solidFill>
                    <a:srgbClr val="800000"/>
                  </a:solidFill>
                  <a:latin typeface="+mj-lt"/>
                </a:rPr>
                <a:t>H</a:t>
              </a:r>
              <a:r>
                <a:rPr lang="en-US" altLang="en-US" sz="1800" b="0">
                  <a:solidFill>
                    <a:srgbClr val="FF3300"/>
                  </a:solidFill>
                  <a:latin typeface="+mj-lt"/>
                </a:rPr>
                <a:t> </a:t>
              </a:r>
              <a:r>
                <a:rPr lang="en-US" altLang="en-US" sz="1800" b="0">
                  <a:latin typeface="+mj-lt"/>
                </a:rPr>
                <a:t>+</a:t>
              </a:r>
              <a:r>
                <a:rPr lang="en-US" altLang="en-US" sz="1800" b="0">
                  <a:latin typeface="Symbol" pitchFamily="2" charset="2"/>
                </a:rPr>
                <a:t>x</a:t>
              </a:r>
              <a:r>
                <a:rPr lang="en-US" altLang="en-US" sz="1800" b="0">
                  <a:latin typeface="+mj-lt"/>
                </a:rPr>
                <a:t>/(1+</a:t>
              </a:r>
              <a:r>
                <a:rPr lang="en-US" altLang="en-US" sz="1800" b="0">
                  <a:latin typeface="Symbol" pitchFamily="2" charset="2"/>
                </a:rPr>
                <a:t>x</a:t>
              </a:r>
              <a:r>
                <a:rPr lang="en-US" altLang="en-US" sz="1800" b="0">
                  <a:latin typeface="+mj-lt"/>
                </a:rPr>
                <a:t>)</a:t>
              </a:r>
              <a:r>
                <a:rPr lang="en-US" altLang="en-US" sz="1800" b="0">
                  <a:solidFill>
                    <a:srgbClr val="800000"/>
                  </a:solidFill>
                  <a:latin typeface="+mj-lt"/>
                </a:rPr>
                <a:t>E</a:t>
              </a:r>
              <a:r>
                <a:rPr lang="en-US" altLang="en-US" sz="1800" b="0">
                  <a:latin typeface="+mj-lt"/>
                </a:rPr>
                <a:t>) -...} d</a:t>
              </a:r>
              <a:r>
                <a:rPr lang="en-US" altLang="en-US" sz="1800" b="0">
                  <a:latin typeface="Symbol" pitchFamily="2" charset="2"/>
                </a:rPr>
                <a:t>f</a:t>
              </a:r>
              <a:endParaRPr lang="en-US" altLang="en-US" sz="1800" b="0">
                <a:latin typeface="Tahoma" panose="020B0604030504040204" pitchFamily="34" charset="0"/>
              </a:endParaRPr>
            </a:p>
          </p:txBody>
        </p:sp>
        <p:sp>
          <p:nvSpPr>
            <p:cNvPr id="77" name="Rectangle 30">
              <a:extLst>
                <a:ext uri="{FF2B5EF4-FFF2-40B4-BE49-F238E27FC236}">
                  <a16:creationId xmlns:a16="http://schemas.microsoft.com/office/drawing/2014/main" id="{78E4D95F-65FB-2340-8667-D4BF2E0276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87029" y="2279025"/>
              <a:ext cx="11541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altLang="en-US">
                  <a:solidFill>
                    <a:srgbClr val="800000"/>
                  </a:solidFill>
                </a:rPr>
                <a:t>~</a:t>
              </a:r>
              <a:endParaRPr lang="en-US" altLang="en-US">
                <a:solidFill>
                  <a:srgbClr val="800000"/>
                </a:solidFill>
                <a:latin typeface="Tahoma" panose="020B0604030504040204" pitchFamily="34" charset="0"/>
              </a:endParaRPr>
            </a:p>
          </p:txBody>
        </p:sp>
        <p:sp>
          <p:nvSpPr>
            <p:cNvPr id="109" name="AutoShape 50">
              <a:extLst>
                <a:ext uri="{FF2B5EF4-FFF2-40B4-BE49-F238E27FC236}">
                  <a16:creationId xmlns:a16="http://schemas.microsoft.com/office/drawing/2014/main" id="{64962D95-6ACA-1D4F-9722-7BB524C714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22850" y="2365524"/>
              <a:ext cx="622300" cy="381000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4BACC6"/>
            </a:solidFill>
            <a:ln>
              <a:solidFill>
                <a:srgbClr val="000090"/>
              </a:solidFill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" name="Text Box 57">
              <a:extLst>
                <a:ext uri="{FF2B5EF4-FFF2-40B4-BE49-F238E27FC236}">
                  <a16:creationId xmlns:a16="http://schemas.microsoft.com/office/drawing/2014/main" id="{A5250B32-13F5-8445-B8F4-F711A6B382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5252" y="2933732"/>
              <a:ext cx="2310636" cy="3385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 i="1">
                  <a:solidFill>
                    <a:srgbClr val="800000"/>
                  </a:solidFill>
                  <a:latin typeface="+mj-lt"/>
                </a:rPr>
                <a:t>kinematically suppressed</a:t>
              </a:r>
            </a:p>
          </p:txBody>
        </p:sp>
        <p:sp>
          <p:nvSpPr>
            <p:cNvPr id="116" name="Text Box 58">
              <a:extLst>
                <a:ext uri="{FF2B5EF4-FFF2-40B4-BE49-F238E27FC236}">
                  <a16:creationId xmlns:a16="http://schemas.microsoft.com/office/drawing/2014/main" id="{2D28C97D-30DC-CF46-83C2-AE2CE61F15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841605" y="2294414"/>
              <a:ext cx="247043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0">
                  <a:solidFill>
                    <a:srgbClr val="800000"/>
                  </a:solidFill>
                  <a:latin typeface="+mj-lt"/>
                </a:rPr>
                <a:t>H(</a:t>
              </a:r>
              <a:r>
                <a:rPr lang="en-US" altLang="en-US" sz="2800" b="0">
                  <a:solidFill>
                    <a:srgbClr val="800000"/>
                  </a:solidFill>
                  <a:latin typeface="Symbol" pitchFamily="2" charset="2"/>
                </a:rPr>
                <a:t>x</a:t>
              </a:r>
              <a:r>
                <a:rPr lang="en-US" altLang="en-US" sz="2800" b="0">
                  <a:solidFill>
                    <a:srgbClr val="800000"/>
                  </a:solidFill>
                  <a:latin typeface="+mj-lt"/>
                </a:rPr>
                <a:t>,t), H(</a:t>
              </a:r>
              <a:r>
                <a:rPr lang="en-US" altLang="en-US" sz="2800" b="0">
                  <a:solidFill>
                    <a:srgbClr val="800000"/>
                  </a:solidFill>
                  <a:latin typeface="Symbol" pitchFamily="2" charset="2"/>
                </a:rPr>
                <a:t>x</a:t>
              </a:r>
              <a:r>
                <a:rPr lang="en-US" altLang="en-US" sz="2800" b="0">
                  <a:solidFill>
                    <a:srgbClr val="800000"/>
                  </a:solidFill>
                  <a:latin typeface="Arial" panose="020B0604020202020204" pitchFamily="34" charset="0"/>
                </a:rPr>
                <a:t>,t)</a:t>
              </a:r>
            </a:p>
          </p:txBody>
        </p:sp>
        <p:sp>
          <p:nvSpPr>
            <p:cNvPr id="118" name="Line 60">
              <a:extLst>
                <a:ext uri="{FF2B5EF4-FFF2-40B4-BE49-F238E27FC236}">
                  <a16:creationId xmlns:a16="http://schemas.microsoft.com/office/drawing/2014/main" id="{87E50082-E7A7-A041-A84B-E46231F9A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84029" y="2691034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Line 81">
              <a:extLst>
                <a:ext uri="{FF2B5EF4-FFF2-40B4-BE49-F238E27FC236}">
                  <a16:creationId xmlns:a16="http://schemas.microsoft.com/office/drawing/2014/main" id="{85E8A57F-3779-9540-88FC-C20AE206D1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44144" y="2691034"/>
              <a:ext cx="0" cy="2286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4" name="TextBox 14">
            <a:extLst>
              <a:ext uri="{FF2B5EF4-FFF2-40B4-BE49-F238E27FC236}">
                <a16:creationId xmlns:a16="http://schemas.microsoft.com/office/drawing/2014/main" id="{E27E7B6D-B41C-B340-ABD9-23028AE315E6}"/>
              </a:ext>
            </a:extLst>
          </p:cNvPr>
          <p:cNvSpPr txBox="1"/>
          <p:nvPr/>
        </p:nvSpPr>
        <p:spPr>
          <a:xfrm>
            <a:off x="66976" y="485410"/>
            <a:ext cx="494847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b="0">
                <a:latin typeface="+mj-lt"/>
              </a:rPr>
              <a:t>Different spin asymmetries are sensitive to different GPDs</a:t>
            </a:r>
          </a:p>
        </p:txBody>
      </p:sp>
      <p:grpSp>
        <p:nvGrpSpPr>
          <p:cNvPr id="125" name="Group 1">
            <a:extLst>
              <a:ext uri="{FF2B5EF4-FFF2-40B4-BE49-F238E27FC236}">
                <a16:creationId xmlns:a16="http://schemas.microsoft.com/office/drawing/2014/main" id="{7DD64F38-4975-6B45-BEFD-9185E7CAFB18}"/>
              </a:ext>
            </a:extLst>
          </p:cNvPr>
          <p:cNvGrpSpPr/>
          <p:nvPr/>
        </p:nvGrpSpPr>
        <p:grpSpPr>
          <a:xfrm>
            <a:off x="6322172" y="654687"/>
            <a:ext cx="2512521" cy="668010"/>
            <a:chOff x="7260749" y="1002281"/>
            <a:chExt cx="2512521" cy="679076"/>
          </a:xfrm>
        </p:grpSpPr>
        <p:sp>
          <p:nvSpPr>
            <p:cNvPr id="126" name="Rectangle 79">
              <a:extLst>
                <a:ext uri="{FF2B5EF4-FFF2-40B4-BE49-F238E27FC236}">
                  <a16:creationId xmlns:a16="http://schemas.microsoft.com/office/drawing/2014/main" id="{DA7E46C0-49E6-2340-9AE2-335BB6BAA7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0749" y="1002281"/>
              <a:ext cx="2512521" cy="669389"/>
            </a:xfrm>
            <a:prstGeom prst="rect">
              <a:avLst/>
            </a:prstGeom>
            <a:noFill/>
            <a:ln w="38100">
              <a:solidFill>
                <a:schemeClr val="accent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b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27" name="Text Box 69">
              <a:extLst>
                <a:ext uri="{FF2B5EF4-FFF2-40B4-BE49-F238E27FC236}">
                  <a16:creationId xmlns:a16="http://schemas.microsoft.com/office/drawing/2014/main" id="{16A7DA08-B939-7940-9FAB-61017CA985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96326" y="1182466"/>
              <a:ext cx="453970" cy="3441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>
                  <a:latin typeface="+mj-lt"/>
                </a:rPr>
                <a:t>A =</a:t>
              </a:r>
            </a:p>
          </p:txBody>
        </p:sp>
        <p:sp>
          <p:nvSpPr>
            <p:cNvPr id="128" name="Text Box 73">
              <a:extLst>
                <a:ext uri="{FF2B5EF4-FFF2-40B4-BE49-F238E27FC236}">
                  <a16:creationId xmlns:a16="http://schemas.microsoft.com/office/drawing/2014/main" id="{5A14BA0D-FF34-9540-9E5F-3D612DCB1E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944920" y="1067844"/>
              <a:ext cx="772834" cy="59446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s</a:t>
              </a:r>
              <a:r>
                <a:rPr lang="en-US" altLang="en-US" sz="1600" b="0" baseline="30000">
                  <a:solidFill>
                    <a:srgbClr val="000000"/>
                  </a:solidFill>
                  <a:latin typeface="Comic Sans MS" panose="030F0902030302020204" pitchFamily="66" charset="0"/>
                </a:rPr>
                <a:t>+</a:t>
              </a:r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 - s</a:t>
              </a:r>
              <a:r>
                <a:rPr lang="en-US" altLang="en-US" sz="1600" b="0" baseline="30000">
                  <a:solidFill>
                    <a:srgbClr val="000000"/>
                  </a:solidFill>
                  <a:latin typeface="Comic Sans MS" panose="030F0902030302020204" pitchFamily="66" charset="0"/>
                </a:rPr>
                <a:t>-</a:t>
              </a:r>
            </a:p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s</a:t>
              </a:r>
              <a:r>
                <a:rPr lang="en-US" altLang="en-US" sz="1600" b="0" baseline="30000">
                  <a:solidFill>
                    <a:srgbClr val="000000"/>
                  </a:solidFill>
                  <a:latin typeface="Comic Sans MS" panose="030F0902030302020204" pitchFamily="66" charset="0"/>
                </a:rPr>
                <a:t>+</a:t>
              </a:r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 + s</a:t>
              </a:r>
              <a:r>
                <a:rPr lang="en-US" altLang="en-US" sz="1600" b="0" baseline="30000">
                  <a:solidFill>
                    <a:srgbClr val="000000"/>
                  </a:solidFill>
                  <a:latin typeface="Comic Sans MS" panose="030F0902030302020204" pitchFamily="66" charset="0"/>
                </a:rPr>
                <a:t>-</a:t>
              </a:r>
            </a:p>
          </p:txBody>
        </p:sp>
        <p:sp>
          <p:nvSpPr>
            <p:cNvPr id="129" name="Line 74">
              <a:extLst>
                <a:ext uri="{FF2B5EF4-FFF2-40B4-BE49-F238E27FC236}">
                  <a16:creationId xmlns:a16="http://schemas.microsoft.com/office/drawing/2014/main" id="{2A802AF4-C6D7-A54E-BFFB-6D5421FCAC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878151" y="1390929"/>
              <a:ext cx="838200" cy="0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0" name="Text Box 69">
              <a:extLst>
                <a:ext uri="{FF2B5EF4-FFF2-40B4-BE49-F238E27FC236}">
                  <a16:creationId xmlns:a16="http://schemas.microsoft.com/office/drawing/2014/main" id="{3A82C5E7-5679-664C-9846-3FBA4330F0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38064" y="1182466"/>
              <a:ext cx="287258" cy="344162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+mj-lt"/>
                </a:rPr>
                <a:t>=</a:t>
              </a:r>
            </a:p>
          </p:txBody>
        </p:sp>
        <p:sp>
          <p:nvSpPr>
            <p:cNvPr id="131" name="Text Box 73">
              <a:extLst>
                <a:ext uri="{FF2B5EF4-FFF2-40B4-BE49-F238E27FC236}">
                  <a16:creationId xmlns:a16="http://schemas.microsoft.com/office/drawing/2014/main" id="{EB3ADEC9-5FD6-DE4F-AE83-7DA1189CCB2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34688" y="1086894"/>
              <a:ext cx="441146" cy="594463"/>
            </a:xfrm>
            <a:prstGeom prst="rect">
              <a:avLst/>
            </a:prstGeom>
            <a:noFill/>
            <a:ln w="9525">
              <a:solidFill>
                <a:srgbClr val="FFFFFF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Ds</a:t>
              </a:r>
              <a:endPara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  <a:p>
              <a:pPr algn="ctr"/>
              <a:r>
                <a:rPr lang="en-US" altLang="en-US" sz="1600" b="0">
                  <a:solidFill>
                    <a:srgbClr val="000000"/>
                  </a:solidFill>
                  <a:latin typeface="+mj-lt"/>
                </a:rPr>
                <a:t>2</a:t>
              </a:r>
              <a:r>
                <a:rPr lang="en-US" altLang="en-US" sz="1600" b="0">
                  <a:solidFill>
                    <a:srgbClr val="000000"/>
                  </a:solidFill>
                  <a:latin typeface="Symbol" pitchFamily="2" charset="2"/>
                </a:rPr>
                <a:t>s</a:t>
              </a:r>
              <a:endParaRPr lang="en-US" altLang="en-US" sz="1600" b="0" baseline="30000">
                <a:solidFill>
                  <a:srgbClr val="000000"/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132" name="Line 74">
              <a:extLst>
                <a:ext uri="{FF2B5EF4-FFF2-40B4-BE49-F238E27FC236}">
                  <a16:creationId xmlns:a16="http://schemas.microsoft.com/office/drawing/2014/main" id="{372C697F-C103-D344-89E7-A45F6B0B55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11580" y="1390929"/>
              <a:ext cx="457200" cy="0"/>
            </a:xfrm>
            <a:prstGeom prst="line">
              <a:avLst/>
            </a:prstGeom>
            <a:noFill/>
            <a:ln w="2222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400" b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80" name="Text Box 33">
            <a:extLst>
              <a:ext uri="{FF2B5EF4-FFF2-40B4-BE49-F238E27FC236}">
                <a16:creationId xmlns:a16="http://schemas.microsoft.com/office/drawing/2014/main" id="{94D99D35-765C-5645-8FCD-37B6503AF6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1692" y="3811093"/>
            <a:ext cx="348150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800" b="0">
                <a:latin typeface="Symbol" pitchFamily="2" charset="2"/>
              </a:rPr>
              <a:t>Ds</a:t>
            </a:r>
            <a:r>
              <a:rPr lang="en-US" altLang="en-US" sz="1800" b="0" baseline="-25000">
                <a:latin typeface="+mj-lt"/>
              </a:rPr>
              <a:t>UT</a:t>
            </a:r>
            <a:r>
              <a:rPr lang="en-US" altLang="en-US" sz="1800" b="0">
                <a:latin typeface="Symbol" pitchFamily="2" charset="2"/>
              </a:rPr>
              <a:t> </a:t>
            </a:r>
            <a:r>
              <a:rPr lang="en-US" altLang="en-US" sz="1800" b="0">
                <a:latin typeface="+mj-lt"/>
              </a:rPr>
              <a:t>~</a:t>
            </a:r>
            <a:r>
              <a:rPr lang="en-US" altLang="en-US" sz="1800" b="0">
                <a:latin typeface="Tahoma" panose="020B0604030504040204" pitchFamily="34" charset="0"/>
              </a:rPr>
              <a:t> 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sin</a:t>
            </a:r>
            <a:r>
              <a:rPr lang="en-US" altLang="en-US" sz="1800" b="0">
                <a:solidFill>
                  <a:srgbClr val="800000"/>
                </a:solidFill>
                <a:latin typeface="Symbol" pitchFamily="2" charset="2"/>
              </a:rPr>
              <a:t>f</a:t>
            </a:r>
            <a:r>
              <a:rPr lang="en-US" altLang="en-US" sz="1800" b="0">
                <a:solidFill>
                  <a:srgbClr val="FF0000"/>
                </a:solidFill>
                <a:latin typeface="Symbol" pitchFamily="2" charset="2"/>
              </a:rPr>
              <a:t> </a:t>
            </a:r>
            <a:r>
              <a:rPr lang="en-US" altLang="en-US" sz="1800" b="0">
                <a:latin typeface="+mj-lt"/>
              </a:rPr>
              <a:t>Im{k(F</a:t>
            </a:r>
            <a:r>
              <a:rPr lang="en-US" altLang="en-US" sz="1800" b="0" baseline="-25000">
                <a:latin typeface="+mj-lt"/>
              </a:rPr>
              <a:t>2</a:t>
            </a:r>
            <a:r>
              <a:rPr lang="en-US" altLang="en-US" sz="1800" b="0">
                <a:solidFill>
                  <a:srgbClr val="800000"/>
                </a:solidFill>
                <a:latin typeface="+mj-lt"/>
                <a:ea typeface="Arial Unicode MS" panose="020B0604020202020204" pitchFamily="34" charset="-128"/>
                <a:cs typeface="Arial Unicode MS" panose="020B0604020202020204" pitchFamily="34" charset="-128"/>
              </a:rPr>
              <a:t>H</a:t>
            </a:r>
            <a:r>
              <a:rPr lang="en-US" altLang="en-US" sz="1800" b="0">
                <a:latin typeface="+mj-lt"/>
              </a:rPr>
              <a:t> – F</a:t>
            </a:r>
            <a:r>
              <a:rPr lang="en-US" altLang="en-US" sz="1800" b="0" baseline="-25000">
                <a:latin typeface="+mj-lt"/>
              </a:rPr>
              <a:t>1</a:t>
            </a:r>
            <a:r>
              <a:rPr lang="en-US" altLang="en-US" sz="1800" b="0">
                <a:solidFill>
                  <a:srgbClr val="800000"/>
                </a:solidFill>
                <a:latin typeface="+mj-lt"/>
              </a:rPr>
              <a:t>E</a:t>
            </a:r>
            <a:r>
              <a:rPr lang="en-US" altLang="en-US" sz="1800" b="0">
                <a:latin typeface="+mj-lt"/>
              </a:rPr>
              <a:t>) + …} d</a:t>
            </a:r>
            <a:r>
              <a:rPr lang="en-US" altLang="en-US" sz="1800" b="0">
                <a:latin typeface="Symbol" pitchFamily="2" charset="2"/>
              </a:rPr>
              <a:t>f</a:t>
            </a:r>
            <a:endParaRPr lang="en-US" altLang="en-US" sz="1800" b="0">
              <a:latin typeface="Tahoma" panose="020B0604030504040204" pitchFamily="34" charset="0"/>
            </a:endParaRPr>
          </a:p>
        </p:txBody>
      </p:sp>
      <p:sp>
        <p:nvSpPr>
          <p:cNvPr id="133" name="Rectangle 30">
            <a:extLst>
              <a:ext uri="{FF2B5EF4-FFF2-40B4-BE49-F238E27FC236}">
                <a16:creationId xmlns:a16="http://schemas.microsoft.com/office/drawing/2014/main" id="{78E4D95F-65FB-2340-8667-D4BF2E027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0100" y="1224614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altLang="en-US">
                <a:solidFill>
                  <a:srgbClr val="800000"/>
                </a:solidFill>
              </a:rPr>
              <a:t>~</a:t>
            </a:r>
            <a:endParaRPr lang="en-US" altLang="en-US">
              <a:solidFill>
                <a:srgbClr val="800000"/>
              </a:solidFill>
              <a:latin typeface="Tahoma" panose="020B0604030504040204" pitchFamily="34" charset="0"/>
            </a:endParaRP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79EB69F-146B-7AB6-2728-0C8BB353E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D82A115-F9A4-7862-2A33-D602BE946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248311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22794804-3C76-3248-9B0A-6EA930E9CD85}"/>
              </a:ext>
            </a:extLst>
          </p:cNvPr>
          <p:cNvGrpSpPr/>
          <p:nvPr/>
        </p:nvGrpSpPr>
        <p:grpSpPr>
          <a:xfrm>
            <a:off x="5884600" y="750260"/>
            <a:ext cx="2665546" cy="3679113"/>
            <a:chOff x="8234401" y="1019741"/>
            <a:chExt cx="3554061" cy="4905484"/>
          </a:xfrm>
        </p:grpSpPr>
        <p:pic>
          <p:nvPicPr>
            <p:cNvPr id="23" name="Immagine 22" descr="Schermata 2018-07-04 alle 16.09.32.png">
              <a:extLst>
                <a:ext uri="{FF2B5EF4-FFF2-40B4-BE49-F238E27FC236}">
                  <a16:creationId xmlns:a16="http://schemas.microsoft.com/office/drawing/2014/main" id="{2D4ED6C2-9E98-7A44-9588-0E0DBEAAF0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4401" y="3008553"/>
              <a:ext cx="3096344" cy="2916672"/>
            </a:xfrm>
            <a:prstGeom prst="rect">
              <a:avLst/>
            </a:prstGeom>
          </p:spPr>
        </p:pic>
        <p:pic>
          <p:nvPicPr>
            <p:cNvPr id="25" name="Immagine 24" descr="Schermata 2020-09-11 alle 13.34.46.png">
              <a:extLst>
                <a:ext uri="{FF2B5EF4-FFF2-40B4-BE49-F238E27FC236}">
                  <a16:creationId xmlns:a16="http://schemas.microsoft.com/office/drawing/2014/main" id="{05E9850F-E02A-0D44-9B95-959CBA5C7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1081" y="1019741"/>
              <a:ext cx="2736304" cy="2164797"/>
            </a:xfrm>
            <a:prstGeom prst="rect">
              <a:avLst/>
            </a:prstGeom>
          </p:spPr>
        </p:pic>
        <p:pic>
          <p:nvPicPr>
            <p:cNvPr id="27" name="Picture 13">
              <a:extLst>
                <a:ext uri="{FF2B5EF4-FFF2-40B4-BE49-F238E27FC236}">
                  <a16:creationId xmlns:a16="http://schemas.microsoft.com/office/drawing/2014/main" id="{91412BCE-E4F1-DA44-A162-1820C08A622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107385" y="4617186"/>
              <a:ext cx="681077" cy="899021"/>
            </a:xfrm>
            <a:prstGeom prst="rect">
              <a:avLst/>
            </a:prstGeom>
          </p:spPr>
        </p:pic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FCACF489-0E77-614A-87A6-A2E8D1A733E0}"/>
              </a:ext>
            </a:extLst>
          </p:cNvPr>
          <p:cNvSpPr txBox="1">
            <a:spLocks/>
          </p:cNvSpPr>
          <p:nvPr/>
        </p:nvSpPr>
        <p:spPr>
          <a:xfrm>
            <a:off x="0" y="111466"/>
            <a:ext cx="9144000" cy="595938"/>
          </a:xfrm>
          <a:prstGeom prst="rect">
            <a:avLst/>
          </a:prstGeom>
          <a:ln>
            <a:solidFill>
              <a:srgbClr val="FFFFFF"/>
            </a:solidFill>
          </a:ln>
        </p:spPr>
        <p:txBody>
          <a:bodyPr lIns="88721" tIns="44360" rIns="88721" bIns="44360">
            <a:normAutofit/>
          </a:bodyPr>
          <a:lstStyle>
            <a:lvl1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547285"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1094572"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641857"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2189145" algn="ctr" defTabSz="1043263" rtl="0" fontAlgn="base">
              <a:spcBef>
                <a:spcPct val="0"/>
              </a:spcBef>
              <a:spcAft>
                <a:spcPct val="0"/>
              </a:spcAft>
              <a:defRPr sz="5049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sz="2100" b="1">
                <a:solidFill>
                  <a:srgbClr val="800000"/>
                </a:solidFill>
              </a:rPr>
              <a:t>Accessing the Forces &amp; Pressure on Quarks</a:t>
            </a:r>
            <a:endParaRPr lang="en-US" sz="2100" b="1" kern="0">
              <a:solidFill>
                <a:srgbClr val="800000"/>
              </a:solidFill>
            </a:endParaRPr>
          </a:p>
        </p:txBody>
      </p:sp>
      <p:cxnSp>
        <p:nvCxnSpPr>
          <p:cNvPr id="14" name="Straight Connector 31">
            <a:extLst>
              <a:ext uri="{FF2B5EF4-FFF2-40B4-BE49-F238E27FC236}">
                <a16:creationId xmlns:a16="http://schemas.microsoft.com/office/drawing/2014/main" id="{288E43F8-76DD-F541-8D81-8FBB10570294}"/>
              </a:ext>
            </a:extLst>
          </p:cNvPr>
          <p:cNvCxnSpPr/>
          <p:nvPr/>
        </p:nvCxnSpPr>
        <p:spPr>
          <a:xfrm>
            <a:off x="0" y="542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 Box 4">
            <a:extLst>
              <a:ext uri="{FF2B5EF4-FFF2-40B4-BE49-F238E27FC236}">
                <a16:creationId xmlns:a16="http://schemas.microsoft.com/office/drawing/2014/main" id="{ADBA1507-D5B8-6A44-9025-D460C7F42D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850" y="986305"/>
            <a:ext cx="4584881" cy="907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551" tIns="37775" rIns="75551" bIns="37775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i="1">
                <a:solidFill>
                  <a:srgbClr val="FF0000"/>
                </a:solidFill>
                <a:cs typeface="Times New Roman"/>
              </a:rPr>
              <a:t>M</a:t>
            </a:r>
            <a:r>
              <a:rPr lang="en-US" i="1" baseline="-25000">
                <a:solidFill>
                  <a:srgbClr val="FF0000"/>
                </a:solidFill>
                <a:cs typeface="Times New Roman"/>
              </a:rPr>
              <a:t>2</a:t>
            </a:r>
            <a:r>
              <a:rPr lang="en-US" i="1">
                <a:solidFill>
                  <a:srgbClr val="FF0000"/>
                </a:solidFill>
                <a:cs typeface="Times New Roman"/>
              </a:rPr>
              <a:t>(t)</a:t>
            </a:r>
            <a:r>
              <a:rPr lang="en-US" i="1">
                <a:solidFill>
                  <a:srgbClr val="FF0000"/>
                </a:solidFill>
              </a:rPr>
              <a:t> </a:t>
            </a:r>
            <a:r>
              <a:rPr lang="en-US"/>
              <a:t>:  Mass distribution inside the nucleon</a:t>
            </a:r>
            <a:r>
              <a:rPr lang="en-US" i="1">
                <a:solidFill>
                  <a:srgbClr val="FF0000"/>
                </a:solidFill>
              </a:rPr>
              <a:t> </a:t>
            </a:r>
          </a:p>
          <a:p>
            <a:pPr eaLnBrk="1" hangingPunct="1"/>
            <a:r>
              <a:rPr lang="en-US" i="1">
                <a:solidFill>
                  <a:srgbClr val="FF0000"/>
                </a:solidFill>
                <a:cs typeface="Times New Roman"/>
              </a:rPr>
              <a:t>J (t)    </a:t>
            </a:r>
            <a:r>
              <a:rPr lang="en-US"/>
              <a:t>:  Angular momentum distribution </a:t>
            </a:r>
          </a:p>
          <a:p>
            <a:pPr eaLnBrk="1" hangingPunct="1"/>
            <a:r>
              <a:rPr lang="en-US" b="1" i="1">
                <a:solidFill>
                  <a:srgbClr val="FF0000"/>
                </a:solidFill>
                <a:cs typeface="Times New Roman"/>
              </a:rPr>
              <a:t>d</a:t>
            </a:r>
            <a:r>
              <a:rPr lang="en-US" b="1" i="1" baseline="-25000">
                <a:solidFill>
                  <a:srgbClr val="FF0000"/>
                </a:solidFill>
                <a:cs typeface="Times New Roman"/>
              </a:rPr>
              <a:t>1</a:t>
            </a:r>
            <a:r>
              <a:rPr lang="en-US" b="1" i="1">
                <a:solidFill>
                  <a:srgbClr val="FF0000"/>
                </a:solidFill>
                <a:cs typeface="Times New Roman"/>
              </a:rPr>
              <a:t>(t)   </a:t>
            </a:r>
            <a:r>
              <a:rPr lang="en-US" b="1"/>
              <a:t>: </a:t>
            </a:r>
            <a:r>
              <a:rPr lang="en-US" b="1">
                <a:solidFill>
                  <a:srgbClr val="000090"/>
                </a:solidFill>
              </a:rPr>
              <a:t>Shear forces and pressure distribution  </a:t>
            </a:r>
          </a:p>
        </p:txBody>
      </p:sp>
      <p:sp>
        <p:nvSpPr>
          <p:cNvPr id="12" name="Text Box 6">
            <a:extLst>
              <a:ext uri="{FF2B5EF4-FFF2-40B4-BE49-F238E27FC236}">
                <a16:creationId xmlns:a16="http://schemas.microsoft.com/office/drawing/2014/main" id="{766C643C-2943-594F-9701-3957456B30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506" y="609472"/>
            <a:ext cx="4006562" cy="353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5551" tIns="37775" rIns="75551" bIns="37775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/>
              <a:t>Nucleon matrix element of EMT contains:</a:t>
            </a: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3A9B0DE8-E85C-4144-9A1C-FEC442148048}"/>
              </a:ext>
            </a:extLst>
          </p:cNvPr>
          <p:cNvSpPr txBox="1"/>
          <p:nvPr/>
        </p:nvSpPr>
        <p:spPr>
          <a:xfrm>
            <a:off x="764435" y="3924733"/>
            <a:ext cx="4654616" cy="676452"/>
          </a:xfrm>
          <a:prstGeom prst="rect">
            <a:avLst/>
          </a:prstGeom>
          <a:solidFill>
            <a:srgbClr val="CCFFCC"/>
          </a:solidFill>
          <a:ln w="28575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lIns="75551" tIns="37775" rIns="75551" bIns="37775" rtlCol="0">
            <a:spAutoFit/>
          </a:bodyPr>
          <a:lstStyle/>
          <a:p>
            <a:pPr algn="ctr"/>
            <a:r>
              <a:rPr lang="en-US" sz="1950">
                <a:solidFill>
                  <a:srgbClr val="0000FF"/>
                </a:solidFill>
              </a:rPr>
              <a:t>Measuring these form factors, we learn about confinement forces. </a:t>
            </a:r>
            <a:endParaRPr lang="en-US" sz="1950">
              <a:solidFill>
                <a:srgbClr val="55BADF"/>
              </a:solidFill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F858B244-0D58-DE41-B44B-0A6A38EBDC64}"/>
              </a:ext>
            </a:extLst>
          </p:cNvPr>
          <p:cNvSpPr txBox="1"/>
          <p:nvPr/>
        </p:nvSpPr>
        <p:spPr>
          <a:xfrm>
            <a:off x="5794705" y="585171"/>
            <a:ext cx="23857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>
                <a:solidFill>
                  <a:srgbClr val="000090"/>
                </a:solidFill>
              </a:rPr>
              <a:t>Shear forces inside the nucleon</a:t>
            </a:r>
          </a:p>
        </p:txBody>
      </p:sp>
      <p:grpSp>
        <p:nvGrpSpPr>
          <p:cNvPr id="28" name="Group 5">
            <a:extLst>
              <a:ext uri="{FF2B5EF4-FFF2-40B4-BE49-F238E27FC236}">
                <a16:creationId xmlns:a16="http://schemas.microsoft.com/office/drawing/2014/main" id="{2B24E83E-59B3-CE41-AE73-2C578A2C5FD4}"/>
              </a:ext>
            </a:extLst>
          </p:cNvPr>
          <p:cNvGrpSpPr/>
          <p:nvPr/>
        </p:nvGrpSpPr>
        <p:grpSpPr>
          <a:xfrm>
            <a:off x="1245568" y="2074153"/>
            <a:ext cx="3576656" cy="926560"/>
            <a:chOff x="294581" y="2903707"/>
            <a:chExt cx="4768875" cy="1235413"/>
          </a:xfrm>
        </p:grpSpPr>
        <p:sp>
          <p:nvSpPr>
            <p:cNvPr id="29" name="TextBox 26">
              <a:extLst>
                <a:ext uri="{FF2B5EF4-FFF2-40B4-BE49-F238E27FC236}">
                  <a16:creationId xmlns:a16="http://schemas.microsoft.com/office/drawing/2014/main" id="{2C805CD2-3E8D-C940-8763-E0A780D3B35E}"/>
                </a:ext>
              </a:extLst>
            </p:cNvPr>
            <p:cNvSpPr txBox="1"/>
            <p:nvPr/>
          </p:nvSpPr>
          <p:spPr>
            <a:xfrm>
              <a:off x="294581" y="3338612"/>
              <a:ext cx="4768875" cy="498687"/>
            </a:xfrm>
            <a:prstGeom prst="rect">
              <a:avLst/>
            </a:prstGeom>
            <a:noFill/>
          </p:spPr>
          <p:txBody>
            <a:bodyPr wrap="square" lIns="84648" tIns="42324" rIns="84648" bIns="42324" rtlCol="0">
              <a:spAutoFit/>
            </a:bodyPr>
            <a:lstStyle/>
            <a:p>
              <a:pPr algn="ctr">
                <a:spcAft>
                  <a:spcPts val="556"/>
                </a:spcAft>
              </a:pPr>
              <a:r>
                <a:rPr lang="en-US" sz="1875">
                  <a:latin typeface="+mj-lt"/>
                </a:rPr>
                <a:t>∫dx x H(x,</a:t>
              </a:r>
              <a:r>
                <a:rPr lang="en-US" sz="1875">
                  <a:latin typeface="Symbol" pitchFamily="2" charset="2"/>
                </a:rPr>
                <a:t>x</a:t>
              </a:r>
              <a:r>
                <a:rPr lang="en-US" sz="1875">
                  <a:latin typeface="+mj-lt"/>
                </a:rPr>
                <a:t>,t) = </a:t>
              </a:r>
              <a:r>
                <a:rPr lang="en-US" sz="1875" i="1">
                  <a:solidFill>
                    <a:srgbClr val="FF0000"/>
                  </a:solidFill>
                  <a:latin typeface="+mj-lt"/>
                </a:rPr>
                <a:t>M</a:t>
              </a:r>
              <a:r>
                <a:rPr lang="en-US" sz="1875" i="1" baseline="-25000">
                  <a:solidFill>
                    <a:srgbClr val="FF0000"/>
                  </a:solidFill>
                  <a:latin typeface="+mj-lt"/>
                </a:rPr>
                <a:t>2</a:t>
              </a:r>
              <a:r>
                <a:rPr lang="en-US" sz="1875" i="1">
                  <a:solidFill>
                    <a:srgbClr val="FF0000"/>
                  </a:solidFill>
                  <a:latin typeface="+mj-lt"/>
                </a:rPr>
                <a:t>(t)</a:t>
              </a:r>
              <a:r>
                <a:rPr lang="en-US" sz="1875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1875">
                  <a:latin typeface="+mj-lt"/>
                </a:rPr>
                <a:t>+ 4/5 </a:t>
              </a:r>
              <a:r>
                <a:rPr lang="en-US" sz="1875">
                  <a:latin typeface="Symbol" pitchFamily="2" charset="2"/>
                </a:rPr>
                <a:t>x</a:t>
              </a:r>
              <a:r>
                <a:rPr lang="en-US" sz="1875" baseline="30000">
                  <a:latin typeface="+mj-lt"/>
                </a:rPr>
                <a:t>2 </a:t>
              </a:r>
              <a:r>
                <a:rPr lang="en-US" sz="1875" i="1">
                  <a:solidFill>
                    <a:srgbClr val="FF0000"/>
                  </a:solidFill>
                  <a:latin typeface="+mj-lt"/>
                </a:rPr>
                <a:t>d</a:t>
              </a:r>
              <a:r>
                <a:rPr lang="en-US" sz="1875" i="1" baseline="-25000">
                  <a:solidFill>
                    <a:srgbClr val="FF0000"/>
                  </a:solidFill>
                  <a:latin typeface="+mj-lt"/>
                </a:rPr>
                <a:t>1</a:t>
              </a:r>
              <a:r>
                <a:rPr lang="en-US" sz="1875" i="1">
                  <a:solidFill>
                    <a:srgbClr val="FF0000"/>
                  </a:solidFill>
                  <a:latin typeface="+mj-lt"/>
                </a:rPr>
                <a:t>(t</a:t>
              </a:r>
              <a:r>
                <a:rPr lang="en-US" sz="1875" i="1">
                  <a:solidFill>
                    <a:srgbClr val="C00000"/>
                  </a:solidFill>
                  <a:latin typeface="+mj-lt"/>
                </a:rPr>
                <a:t>)</a:t>
              </a:r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441B5E0A-E760-2F49-A7AB-A43E61267E05}"/>
                </a:ext>
              </a:extLst>
            </p:cNvPr>
            <p:cNvSpPr/>
            <p:nvPr/>
          </p:nvSpPr>
          <p:spPr>
            <a:xfrm>
              <a:off x="566281" y="2906564"/>
              <a:ext cx="4178751" cy="49244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spcAft>
                  <a:spcPts val="450"/>
                </a:spcAft>
              </a:pPr>
              <a:r>
                <a:rPr lang="en-US"/>
                <a:t>∫dx x [H(</a:t>
              </a:r>
              <a:r>
                <a:rPr lang="en-US" err="1"/>
                <a:t>x,</a:t>
              </a:r>
              <a:r>
                <a:rPr lang="en-US" err="1">
                  <a:latin typeface="Symbol" charset="2"/>
                  <a:cs typeface="Symbol" charset="2"/>
                </a:rPr>
                <a:t>x</a:t>
              </a:r>
              <a:r>
                <a:rPr lang="en-US" err="1"/>
                <a:t>,t</a:t>
              </a:r>
              <a:r>
                <a:rPr lang="en-US"/>
                <a:t>) + E(</a:t>
              </a:r>
              <a:r>
                <a:rPr lang="en-US" err="1"/>
                <a:t>x,</a:t>
              </a:r>
              <a:r>
                <a:rPr lang="en-US" err="1">
                  <a:latin typeface="Symbol" charset="2"/>
                  <a:cs typeface="Symbol" charset="2"/>
                </a:rPr>
                <a:t>x</a:t>
              </a:r>
              <a:r>
                <a:rPr lang="en-US" err="1"/>
                <a:t>,t</a:t>
              </a:r>
              <a:r>
                <a:rPr lang="en-US"/>
                <a:t>)] = 2 </a:t>
              </a:r>
              <a:r>
                <a:rPr lang="en-US" i="1">
                  <a:solidFill>
                    <a:srgbClr val="FF0000"/>
                  </a:solidFill>
                </a:rPr>
                <a:t>J(t)</a:t>
              </a:r>
              <a:r>
                <a:rPr lang="en-US">
                  <a:solidFill>
                    <a:srgbClr val="FF0000"/>
                  </a:solidFill>
                </a:rPr>
                <a:t> </a:t>
              </a:r>
            </a:p>
          </p:txBody>
        </p:sp>
        <p:sp>
          <p:nvSpPr>
            <p:cNvPr id="31" name="Rectangle 8">
              <a:extLst>
                <a:ext uri="{FF2B5EF4-FFF2-40B4-BE49-F238E27FC236}">
                  <a16:creationId xmlns:a16="http://schemas.microsoft.com/office/drawing/2014/main" id="{CB4B548E-3844-EF43-A057-EBDA8137E7D4}"/>
                </a:ext>
              </a:extLst>
            </p:cNvPr>
            <p:cNvSpPr/>
            <p:nvPr/>
          </p:nvSpPr>
          <p:spPr bwMode="auto">
            <a:xfrm>
              <a:off x="353548" y="2903707"/>
              <a:ext cx="4536504" cy="1235413"/>
            </a:xfrm>
            <a:prstGeom prst="rect">
              <a:avLst/>
            </a:prstGeom>
            <a:noFill/>
            <a:ln w="38100" cap="flat" cmpd="sng" algn="ctr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8580" tIns="34290" rIns="68580" bIns="34290" numCol="1" rtlCol="0" anchor="t" anchorCtr="0" compatLnSpc="1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1350"/>
            </a:p>
          </p:txBody>
        </p:sp>
      </p:grpSp>
      <p:sp>
        <p:nvSpPr>
          <p:cNvPr id="33" name="Text Box 34">
            <a:extLst>
              <a:ext uri="{FF2B5EF4-FFF2-40B4-BE49-F238E27FC236}">
                <a16:creationId xmlns:a16="http://schemas.microsoft.com/office/drawing/2014/main" id="{D21E7961-DF48-8247-9EA1-32A4A0D75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829" y="3137325"/>
            <a:ext cx="3786326" cy="718462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71434" tIns="35717" rIns="71434" bIns="35717">
            <a:prstTxWarp prst="textNoShape">
              <a:avLst/>
            </a:prstTxWarp>
            <a:spAutoFit/>
          </a:bodyPr>
          <a:lstStyle/>
          <a:p>
            <a:r>
              <a:rPr lang="en-US" sz="2100">
                <a:cs typeface="Times New Roman"/>
              </a:rPr>
              <a:t>Separate </a:t>
            </a:r>
            <a:r>
              <a:rPr lang="en-US" sz="2100" i="1">
                <a:solidFill>
                  <a:srgbClr val="FF0000"/>
                </a:solidFill>
                <a:cs typeface="Times New Roman"/>
              </a:rPr>
              <a:t>M</a:t>
            </a:r>
            <a:r>
              <a:rPr lang="en-US" sz="2100" i="1" baseline="-25000">
                <a:solidFill>
                  <a:srgbClr val="FF0000"/>
                </a:solidFill>
                <a:cs typeface="Times New Roman"/>
              </a:rPr>
              <a:t>2</a:t>
            </a:r>
            <a:r>
              <a:rPr lang="en-US" sz="2100" i="1">
                <a:solidFill>
                  <a:srgbClr val="FF0000"/>
                </a:solidFill>
                <a:cs typeface="Times New Roman"/>
              </a:rPr>
              <a:t>(t)</a:t>
            </a:r>
            <a:r>
              <a:rPr lang="en-US" sz="2100">
                <a:cs typeface="Times New Roman"/>
              </a:rPr>
              <a:t> and </a:t>
            </a:r>
            <a:r>
              <a:rPr lang="en-US" sz="2100" i="1">
                <a:solidFill>
                  <a:srgbClr val="FF0000"/>
                </a:solidFill>
                <a:cs typeface="Times New Roman"/>
              </a:rPr>
              <a:t>d</a:t>
            </a:r>
            <a:r>
              <a:rPr lang="en-US" sz="2100" i="1" baseline="-25000">
                <a:solidFill>
                  <a:srgbClr val="FF0000"/>
                </a:solidFill>
                <a:cs typeface="Times New Roman"/>
              </a:rPr>
              <a:t>1</a:t>
            </a:r>
            <a:r>
              <a:rPr lang="en-US" sz="2100" i="1">
                <a:solidFill>
                  <a:srgbClr val="FF0000"/>
                </a:solidFill>
                <a:cs typeface="Times New Roman"/>
              </a:rPr>
              <a:t>(t</a:t>
            </a:r>
            <a:r>
              <a:rPr lang="en-US" sz="2100" i="1">
                <a:solidFill>
                  <a:srgbClr val="FF0000"/>
                </a:solidFill>
              </a:rPr>
              <a:t>)</a:t>
            </a:r>
            <a:r>
              <a:rPr lang="en-US" sz="2100"/>
              <a:t> through measurements at small/large </a:t>
            </a:r>
            <a:r>
              <a:rPr lang="el-GR" sz="2100" i="1">
                <a:ea typeface="Times New Roman" pitchFamily="-65" charset="0"/>
                <a:cs typeface="Times New Roman" pitchFamily="-65" charset="0"/>
              </a:rPr>
              <a:t>ξ</a:t>
            </a:r>
            <a:r>
              <a:rPr lang="en-US" sz="2100"/>
              <a:t>. 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A7431211-1D80-4F49-A5A5-3B71EEAA5D08}"/>
              </a:ext>
            </a:extLst>
          </p:cNvPr>
          <p:cNvSpPr txBox="1"/>
          <p:nvPr/>
        </p:nvSpPr>
        <p:spPr>
          <a:xfrm>
            <a:off x="5511338" y="4342885"/>
            <a:ext cx="36326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>
                <a:latin typeface="+mj-lt"/>
              </a:rPr>
              <a:t>V. D. </a:t>
            </a:r>
            <a:r>
              <a:rPr lang="it-IT" sz="1100" err="1">
                <a:latin typeface="+mj-lt"/>
              </a:rPr>
              <a:t>Burkert</a:t>
            </a:r>
            <a:r>
              <a:rPr lang="it-IT" sz="1100">
                <a:latin typeface="+mj-lt"/>
              </a:rPr>
              <a:t>, L. </a:t>
            </a:r>
            <a:r>
              <a:rPr lang="it-IT" sz="1100" err="1">
                <a:latin typeface="+mj-lt"/>
              </a:rPr>
              <a:t>Elouadrhiri</a:t>
            </a:r>
            <a:r>
              <a:rPr lang="it-IT" sz="1100">
                <a:latin typeface="+mj-lt"/>
              </a:rPr>
              <a:t> &amp; </a:t>
            </a:r>
            <a:r>
              <a:rPr lang="it-IT" sz="1100" err="1">
                <a:latin typeface="+mj-lt"/>
              </a:rPr>
              <a:t>F</a:t>
            </a:r>
            <a:r>
              <a:rPr lang="it-IT" sz="1100">
                <a:latin typeface="+mj-lt"/>
              </a:rPr>
              <a:t>. X. </a:t>
            </a:r>
            <a:r>
              <a:rPr lang="it-IT" sz="1100" err="1">
                <a:latin typeface="+mj-lt"/>
              </a:rPr>
              <a:t>Girod</a:t>
            </a:r>
            <a:r>
              <a:rPr lang="it-IT" sz="1100">
                <a:latin typeface="+mj-lt"/>
              </a:rPr>
              <a:t> </a:t>
            </a:r>
          </a:p>
          <a:p>
            <a:r>
              <a:rPr lang="it-IT" sz="1100">
                <a:latin typeface="+mj-lt"/>
              </a:rPr>
              <a:t>Nature, 557 396-399 (2018)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29E45B-2320-FA2A-2EDE-78312AF989A8}"/>
              </a:ext>
            </a:extLst>
          </p:cNvPr>
          <p:cNvSpPr txBox="1"/>
          <p:nvPr/>
        </p:nvSpPr>
        <p:spPr>
          <a:xfrm>
            <a:off x="789709" y="526195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7FB2D49-95B1-EB06-B5C3-B6B3F44A0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3EB1FD3-A5F4-732B-450D-BB078F7D4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33</a:t>
            </a:fld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345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en-US"/>
              <a:t>ECFA - Early Career - July 3  2024  - Annalisa D’Angelo –  The EIC Project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360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B5A13AD-798E-8818-AC2B-7BE8E256DAA9}"/>
              </a:ext>
            </a:extLst>
          </p:cNvPr>
          <p:cNvSpPr txBox="1"/>
          <p:nvPr/>
        </p:nvSpPr>
        <p:spPr>
          <a:xfrm>
            <a:off x="239486" y="66566"/>
            <a:ext cx="82803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/>
              </a:rPr>
              <a:t>Exotic hadrons via photoproduction at EIC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0C8CC58-FFBC-D5D6-44F5-64EEE1164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072" y="852715"/>
            <a:ext cx="1737842" cy="148408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99B6665-2BC1-E8E6-32FE-6010AA5BE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400" y="667658"/>
            <a:ext cx="4314597" cy="161107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9BB60953-96E6-A1CE-88DF-89F1A4B99D85}"/>
              </a:ext>
            </a:extLst>
          </p:cNvPr>
          <p:cNvSpPr txBox="1"/>
          <p:nvPr/>
        </p:nvSpPr>
        <p:spPr>
          <a:xfrm>
            <a:off x="2849817" y="2124846"/>
            <a:ext cx="45828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>
                <a:effectLst/>
              </a:rPr>
              <a:t>COMPASS, PLB 783 (2018) 334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EFFB09D-6AB6-6F30-5958-70A9781F0C0F}"/>
              </a:ext>
            </a:extLst>
          </p:cNvPr>
          <p:cNvSpPr txBox="1"/>
          <p:nvPr/>
        </p:nvSpPr>
        <p:spPr>
          <a:xfrm>
            <a:off x="6985006" y="712897"/>
            <a:ext cx="206785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COMPASS proved</a:t>
            </a:r>
          </a:p>
          <a:p>
            <a:r>
              <a:rPr lang="en-US" sz="1600"/>
              <a:t>that photo-production of exotic states is possible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9CADD5-8B55-B206-A587-952DE9488022}"/>
                  </a:ext>
                </a:extLst>
              </p:cNvPr>
              <p:cNvSpPr txBox="1"/>
              <p:nvPr/>
            </p:nvSpPr>
            <p:spPr>
              <a:xfrm>
                <a:off x="239485" y="2806700"/>
                <a:ext cx="822960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>
                    <a:effectLst/>
                    <a:latin typeface="Helvetica" pitchFamily="2" charset="0"/>
                  </a:rPr>
                  <a:t>O (10</a:t>
                </a:r>
                <a:r>
                  <a:rPr lang="en-US" baseline="30000">
                    <a:effectLst/>
                    <a:latin typeface="Helvetica" pitchFamily="2" charset="0"/>
                  </a:rPr>
                  <a:t>5</a:t>
                </a:r>
                <a:r>
                  <a:rPr lang="en-US">
                    <a:effectLst/>
                    <a:latin typeface="Helvetica" pitchFamily="2" charset="0"/>
                  </a:rPr>
                  <a:t>) XYZ events in six months at</a:t>
                </a:r>
                <a:r>
                  <a:rPr lang="en-US">
                    <a:latin typeface="Helvetica" pitchFamily="2" charset="0"/>
                  </a:rPr>
                  <a:t> </a:t>
                </a:r>
                <a:r>
                  <a:rPr lang="en-US">
                    <a:effectLst/>
                    <a:latin typeface="Helvetica" pitchFamily="2" charset="0"/>
                  </a:rPr>
                  <a:t>10</a:t>
                </a:r>
                <a:r>
                  <a:rPr lang="en-US" baseline="30000">
                    <a:effectLst/>
                    <a:latin typeface="Helvetica" pitchFamily="2" charset="0"/>
                  </a:rPr>
                  <a:t>33</a:t>
                </a:r>
                <a:r>
                  <a:rPr lang="en-US">
                    <a:effectLst/>
                    <a:latin typeface="Helvetica" pitchFamily="2" charset="0"/>
                  </a:rPr>
                  <a:t> cm-</a:t>
                </a:r>
                <a:r>
                  <a:rPr lang="en-US" baseline="30000">
                    <a:effectLst/>
                    <a:latin typeface="Helvetica" pitchFamily="2" charset="0"/>
                  </a:rPr>
                  <a:t>2</a:t>
                </a:r>
                <a:r>
                  <a:rPr lang="en-US">
                    <a:effectLst/>
                    <a:latin typeface="Helvetica" pitchFamily="2" charset="0"/>
                  </a:rPr>
                  <a:t> s</a:t>
                </a:r>
                <a:r>
                  <a:rPr lang="en-US" baseline="30000">
                    <a:effectLst/>
                    <a:latin typeface="Helvetica" pitchFamily="2" charset="0"/>
                  </a:rPr>
                  <a:t>-1</a:t>
                </a:r>
                <a:r>
                  <a:rPr lang="en-US">
                    <a:effectLst/>
                    <a:latin typeface="Helvetica" pitchFamily="2" charset="0"/>
                  </a:rPr>
                  <a:t> luminosity @EIC</a:t>
                </a:r>
              </a:p>
              <a:p>
                <a:r>
                  <a:rPr lang="en-US">
                    <a:effectLst/>
                    <a:latin typeface="Helvetica" pitchFamily="2" charset="0"/>
                  </a:rPr>
                  <a:t>Z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>
                    <a:effectLst/>
                    <a:latin typeface="Helvetica" pitchFamily="2" charset="0"/>
                  </a:rPr>
                  <a:t>J/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>
                    <a:effectLst/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en-US">
                    <a:effectLst/>
                    <a:latin typeface="Helvetica" pitchFamily="2" charset="0"/>
                  </a:rPr>
                  <a:t> </a:t>
                </a:r>
                <a:r>
                  <a:rPr lang="en-US" baseline="30000">
                    <a:effectLst/>
                    <a:latin typeface="Helvetica" pitchFamily="2" charset="0"/>
                  </a:rPr>
                  <a:t>+</a:t>
                </a:r>
                <a:r>
                  <a:rPr lang="en-US">
                    <a:effectLst/>
                    <a:latin typeface="Helvetica" pitchFamily="2" charset="0"/>
                  </a:rPr>
                  <a:t> (and J</a:t>
                </a:r>
                <a:r>
                  <a:rPr lang="en-US">
                    <a:latin typeface="Helvetica" pitchFamily="2" charset="0"/>
                  </a:rPr>
                  <a:t> J/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>
                    <a:latin typeface="Helvetica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US">
                    <a:effectLst/>
                    <a:latin typeface="Helvetica" pitchFamily="2" charset="0"/>
                  </a:rPr>
                  <a:t>e</a:t>
                </a:r>
                <a:r>
                  <a:rPr lang="en-US" baseline="30000">
                    <a:effectLst/>
                    <a:latin typeface="Helvetica" pitchFamily="2" charset="0"/>
                  </a:rPr>
                  <a:t>+</a:t>
                </a:r>
                <a:r>
                  <a:rPr lang="en-US">
                    <a:effectLst/>
                    <a:latin typeface="Helvetica" pitchFamily="2" charset="0"/>
                  </a:rPr>
                  <a:t>e</a:t>
                </a:r>
                <a:r>
                  <a:rPr lang="en-US" baseline="30000">
                    <a:effectLst/>
                    <a:latin typeface="Helvetica" pitchFamily="2" charset="0"/>
                  </a:rPr>
                  <a:t>-</a:t>
                </a:r>
                <a:r>
                  <a:rPr lang="en-US">
                    <a:effectLst/>
                    <a:latin typeface="Helvetica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C49CADD5-8B55-B206-A587-952DE9488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9485" y="2806700"/>
                <a:ext cx="8229600" cy="646331"/>
              </a:xfrm>
              <a:prstGeom prst="rect">
                <a:avLst/>
              </a:prstGeom>
              <a:blipFill>
                <a:blip r:embed="rId4"/>
                <a:stretch>
                  <a:fillRect l="-616" t="-3846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568E9EF-23AA-8427-4BDC-EB3D6918B838}"/>
              </a:ext>
            </a:extLst>
          </p:cNvPr>
          <p:cNvSpPr txBox="1"/>
          <p:nvPr/>
        </p:nvSpPr>
        <p:spPr>
          <a:xfrm>
            <a:off x="1785257" y="3730171"/>
            <a:ext cx="3704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It has been studied by the JPAC group</a:t>
            </a:r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B8C51BF8-E056-5614-C5BA-29F71F2A2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1453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475295" y="151331"/>
                <a:ext cx="6172200" cy="460541"/>
              </a:xfrm>
              <a:prstGeom prst="rect">
                <a:avLst/>
              </a:prstGeom>
            </p:spPr>
            <p:txBody>
              <a:bodyPr vert="horz" lIns="68580" tIns="34290" rIns="68580" bIns="3429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𝒁</m:t>
                    </m:r>
                  </m:oMath>
                </a14:m>
                <a:r>
                  <a:rPr lang="it-IT" sz="3600" b="1">
                    <a:solidFill>
                      <a:srgbClr val="C00000"/>
                    </a:solidFill>
                    <a:latin typeface="+mn-lt"/>
                  </a:rPr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295" y="151331"/>
                <a:ext cx="6172200" cy="460541"/>
              </a:xfrm>
              <a:prstGeom prst="rect">
                <a:avLst/>
              </a:prstGeom>
              <a:blipFill>
                <a:blip r:embed="rId3"/>
                <a:stretch>
                  <a:fillRect l="-1437" t="-58333" b="-58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359229" y="4421184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1378701" y="853694"/>
                <a:ext cx="6365389" cy="98349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6789" tIns="26789" rIns="26789" bIns="26789" anchor="ctr">
                <a:normAutofit/>
              </a:bodyPr>
              <a:lstStyle/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The </a:t>
                </a:r>
                <a14:m>
                  <m:oMath xmlns:m="http://schemas.openxmlformats.org/officeDocument/2006/math">
                    <m:r>
                      <a:rPr lang="en-US" sz="1319" i="1">
                        <a:latin typeface="Cambria Math" panose="02040503050406030204" pitchFamily="18" charset="0"/>
                      </a:rPr>
                      <m:t>𝑍𝑠</m:t>
                    </m:r>
                  </m:oMath>
                </a14:m>
                <a:r>
                  <a:rPr lang="en-US" sz="1319"/>
                  <a:t> are charged charmonium-like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sz="1319"/>
                  <a:t> states close to open flavor thresholds</a:t>
                </a:r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Focus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319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3900</m:t>
                            </m:r>
                          </m:e>
                        </m:d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US" sz="1319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319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10610</m:t>
                            </m:r>
                          </m:e>
                        </m:d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𝑍</m:t>
                        </m:r>
                      </m:e>
                      <m:sub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bSup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it-IT" sz="1319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319" i="1">
                                <a:latin typeface="Cambria Math" panose="02040503050406030204" pitchFamily="18" charset="0"/>
                              </a:rPr>
                              <m:t>10650</m:t>
                            </m:r>
                          </m:e>
                        </m:d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it-IT" sz="1319">
                        <a:latin typeface="Cambria Math" panose="02040503050406030204" pitchFamily="18" charset="0"/>
                      </a:rPr>
                      <m:t>Υ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𝑛𝑆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) </m:t>
                    </m:r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it-IT" sz="1319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1319"/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The pion is exchanged in the </a:t>
                </a:r>
                <a14:m>
                  <m:oMath xmlns:m="http://schemas.openxmlformats.org/officeDocument/2006/math">
                    <m:r>
                      <a:rPr lang="en-US" sz="1319" i="1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sz="1319"/>
                  <a:t>-channel</a:t>
                </a:r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Sizeable cross sections especially at Low Energies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01" y="853694"/>
                <a:ext cx="6365389" cy="983495"/>
              </a:xfrm>
              <a:prstGeom prst="rect">
                <a:avLst/>
              </a:prstGeom>
              <a:blipFill>
                <a:blip r:embed="rId4"/>
                <a:stretch>
                  <a:fillRect l="-1793" t="-5128" b="-512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Z_FS.pdf" descr="Z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5659" y="1799731"/>
            <a:ext cx="2768609" cy="26563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Z_regge.pdf" descr="Z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4809" y="1837189"/>
            <a:ext cx="2768609" cy="2656302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F4134B39-F277-C02C-5825-3CE2C9212005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34435714-7EC6-167D-926D-DDF46E1AA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49E3C85-95AD-A738-3C9C-3734570F8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0380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itolo 1"/>
              <p:cNvSpPr txBox="1">
                <a:spLocks/>
              </p:cNvSpPr>
              <p:nvPr/>
            </p:nvSpPr>
            <p:spPr>
              <a:xfrm>
                <a:off x="1485900" y="151187"/>
                <a:ext cx="6172200" cy="405610"/>
              </a:xfrm>
              <a:prstGeom prst="rect">
                <a:avLst/>
              </a:prstGeom>
            </p:spPr>
            <p:txBody>
              <a:bodyPr vert="horz" lIns="68580" tIns="34290" rIns="68580" bIns="34290" rtlCol="0" anchor="b" anchorCtr="0">
                <a:noAutofit/>
              </a:bodyPr>
              <a:lstStyle>
                <a:lvl1pPr algn="l" defTabSz="914400" rtl="0" eaLnBrk="1" latinLnBrk="0" hangingPunct="1">
                  <a:spcBef>
                    <a:spcPct val="0"/>
                  </a:spcBef>
                  <a:buNone/>
                  <a:defRPr sz="5400" kern="120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lt"/>
                    <a:ea typeface="+mj-ea"/>
                    <a:cs typeface="+mj-cs"/>
                  </a:defRPr>
                </a:lvl1pPr>
                <a:lvl2pPr eaLnBrk="1" hangingPunct="1">
                  <a:defRPr>
                    <a:solidFill>
                      <a:schemeClr val="tx2"/>
                    </a:solidFill>
                  </a:defRPr>
                </a:lvl2pPr>
                <a:lvl3pPr eaLnBrk="1" hangingPunct="1">
                  <a:defRPr>
                    <a:solidFill>
                      <a:schemeClr val="tx2"/>
                    </a:solidFill>
                  </a:defRPr>
                </a:lvl3pPr>
                <a:lvl4pPr eaLnBrk="1" hangingPunct="1">
                  <a:defRPr>
                    <a:solidFill>
                      <a:schemeClr val="tx2"/>
                    </a:solidFill>
                  </a:defRPr>
                </a:lvl4pPr>
                <a:lvl5pPr eaLnBrk="1" hangingPunct="1">
                  <a:defRPr>
                    <a:solidFill>
                      <a:schemeClr val="tx2"/>
                    </a:solidFill>
                  </a:defRPr>
                </a:lvl5pPr>
                <a:lvl6pPr eaLnBrk="1" hangingPunct="1">
                  <a:defRPr>
                    <a:solidFill>
                      <a:schemeClr val="tx2"/>
                    </a:solidFill>
                  </a:defRPr>
                </a:lvl6pPr>
                <a:lvl7pPr eaLnBrk="1" hangingPunct="1">
                  <a:defRPr>
                    <a:solidFill>
                      <a:schemeClr val="tx2"/>
                    </a:solidFill>
                  </a:defRPr>
                </a:lvl7pPr>
                <a:lvl8pPr eaLnBrk="1" hangingPunct="1">
                  <a:defRPr>
                    <a:solidFill>
                      <a:schemeClr val="tx2"/>
                    </a:solidFill>
                  </a:defRPr>
                </a:lvl8pPr>
                <a:lvl9pPr eaLnBrk="1" hangingPunct="1">
                  <a:defRPr>
                    <a:solidFill>
                      <a:schemeClr val="tx2"/>
                    </a:solidFill>
                  </a:defRPr>
                </a:lvl9pPr>
              </a:lstStyle>
              <a:p>
                <a14:m>
                  <m:oMath xmlns:m="http://schemas.openxmlformats.org/officeDocument/2006/math">
                    <m:r>
                      <a:rPr lang="it-IT" sz="3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𝑿</m:t>
                    </m:r>
                  </m:oMath>
                </a14:m>
                <a:r>
                  <a:rPr lang="it-IT" sz="3600" b="1">
                    <a:solidFill>
                      <a:srgbClr val="C00000"/>
                    </a:solidFill>
                    <a:latin typeface="+mn-lt"/>
                  </a:rPr>
                  <a:t> photoproduction</a:t>
                </a:r>
              </a:p>
            </p:txBody>
          </p:sp>
        </mc:Choice>
        <mc:Fallback xmlns="">
          <p:sp>
            <p:nvSpPr>
              <p:cNvPr id="36" name="Titolo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5900" y="151187"/>
                <a:ext cx="6172200" cy="405610"/>
              </a:xfrm>
              <a:prstGeom prst="rect">
                <a:avLst/>
              </a:prstGeom>
              <a:blipFill>
                <a:blip r:embed="rId3"/>
                <a:stretch>
                  <a:fillRect l="-1440" t="-78125" b="-625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/>
          <p:cNvSpPr/>
          <p:nvPr/>
        </p:nvSpPr>
        <p:spPr>
          <a:xfrm>
            <a:off x="584201" y="4420402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XYZ have so far not been seen in photoproduction: independent confirmation…"/>
              <p:cNvSpPr txBox="1"/>
              <p:nvPr/>
            </p:nvSpPr>
            <p:spPr>
              <a:xfrm>
                <a:off x="1378701" y="853694"/>
                <a:ext cx="6365389" cy="109674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 lIns="26789" tIns="26789" rIns="26789" bIns="26789" anchor="ctr">
                <a:normAutofit/>
              </a:bodyPr>
              <a:lstStyle/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Focus on the famous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it-IT" sz="1319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319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319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19" i="1">
                            <a:latin typeface="Cambria Math" panose="02040503050406030204" pitchFamily="18" charset="0"/>
                          </a:rPr>
                          <m:t>3872</m:t>
                        </m:r>
                      </m:e>
                    </m:d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𝜌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sz="1319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319"/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Studying also </a:t>
                </a:r>
                <a14:m>
                  <m:oMath xmlns:m="http://schemas.openxmlformats.org/officeDocument/2006/math">
                    <m:r>
                      <a:rPr lang="en-US" sz="1319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319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19" i="1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</m:oMath>
                </a14:m>
                <a:r>
                  <a:rPr lang="en-US" sz="1319"/>
                  <a:t> (assumed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319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319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it-IT" sz="1319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sz="1319"/>
                  <a:t>)</a:t>
                </a:r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𝛚 and 𝛒 exchanges give main contributions:</a:t>
                </a:r>
                <a:br>
                  <a:rPr lang="en-US" sz="1319"/>
                </a:br>
                <a:r>
                  <a:rPr lang="en-US" sz="1319"/>
                  <a:t>need to assume the existence of a OZI-suppressed </a:t>
                </a:r>
                <a14:m>
                  <m:oMath xmlns:m="http://schemas.openxmlformats.org/officeDocument/2006/math">
                    <m:r>
                      <a:rPr lang="en-US" sz="1319" i="1">
                        <a:latin typeface="Cambria Math" panose="02040503050406030204" pitchFamily="18" charset="0"/>
                      </a:rPr>
                      <m:t>𝑋</m:t>
                    </m:r>
                    <m:d>
                      <m:dPr>
                        <m:ctrlPr>
                          <a:rPr lang="en-US" sz="1319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319" i="1">
                            <a:latin typeface="Cambria Math" panose="02040503050406030204" pitchFamily="18" charset="0"/>
                          </a:rPr>
                          <m:t>6900</m:t>
                        </m:r>
                      </m:e>
                    </m:d>
                    <m:r>
                      <a:rPr lang="it-IT" sz="1319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𝐽</m:t>
                    </m:r>
                    <m:r>
                      <m:rPr>
                        <m:lit/>
                      </m:rPr>
                      <a:rPr lang="it-IT" sz="1319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319" i="1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en-US" sz="1319"/>
              </a:p>
              <a:p>
                <a:pPr marL="214313" indent="-214313">
                  <a:buClr>
                    <a:srgbClr val="C00000"/>
                  </a:buClr>
                  <a:buSzPct val="145000"/>
                  <a:buFont typeface="Arial" panose="020B0604020202020204" pitchFamily="34" charset="0"/>
                  <a:buChar char="•"/>
                  <a:defRPr sz="2500" b="0"/>
                </a:pPr>
                <a:r>
                  <a:rPr lang="en-US" sz="1319"/>
                  <a:t>Extremely suppressed cross sections at HE: LE most promising</a:t>
                </a:r>
              </a:p>
            </p:txBody>
          </p:sp>
        </mc:Choice>
        <mc:Fallback xmlns="">
          <p:sp>
            <p:nvSpPr>
              <p:cNvPr id="12" name="XYZ have so far not been seen in photoproduction: independent confirm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701" y="853694"/>
                <a:ext cx="6365389" cy="1096747"/>
              </a:xfrm>
              <a:prstGeom prst="rect">
                <a:avLst/>
              </a:prstGeom>
              <a:blipFill>
                <a:blip r:embed="rId4"/>
                <a:stretch>
                  <a:fillRect l="-1793" t="-8046" b="-9195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X_FS.pdf" descr="X_FS.pd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3230" y="2143125"/>
            <a:ext cx="2273289" cy="218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X_regge.pdf" descr="X_regge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5356" y="2143125"/>
            <a:ext cx="2273289" cy="218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X6900.pdf" descr="X6900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0397" y="2149823"/>
            <a:ext cx="2273289" cy="2181075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EBF7DABA-D5F8-98BE-72D7-5C23024E3B6D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DC02B212-7A36-7C0F-3A60-8BCBEDF4C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4" name="Segnaposto numero diapositiva 8">
            <a:extLst>
              <a:ext uri="{FF2B5EF4-FFF2-40B4-BE49-F238E27FC236}">
                <a16:creationId xmlns:a16="http://schemas.microsoft.com/office/drawing/2014/main" id="{B3D274F4-E912-42F1-DE3B-E4C7A51BA29C}"/>
              </a:ext>
            </a:extLst>
          </p:cNvPr>
          <p:cNvSpPr txBox="1">
            <a:spLocks/>
          </p:cNvSpPr>
          <p:nvPr/>
        </p:nvSpPr>
        <p:spPr>
          <a:xfrm>
            <a:off x="7819107" y="4803090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3DD96F5-BD79-3AC6-33B5-C1705D8DE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9142702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31">
            <a:extLst>
              <a:ext uri="{FF2B5EF4-FFF2-40B4-BE49-F238E27FC236}">
                <a16:creationId xmlns:a16="http://schemas.microsoft.com/office/drawing/2014/main" id="{53827A2A-C720-71B2-88D9-04537F9095C9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egnaposto piè di pagina 6">
            <a:extLst>
              <a:ext uri="{FF2B5EF4-FFF2-40B4-BE49-F238E27FC236}">
                <a16:creationId xmlns:a16="http://schemas.microsoft.com/office/drawing/2014/main" id="{43DCB815-4FF1-B4FE-5B42-BE8EA1F2C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en-US"/>
              <a:t>ECFA - Early Career - July 3  2024  - Annalisa D’Angelo –  The EIC Project</a:t>
            </a:r>
          </a:p>
        </p:txBody>
      </p:sp>
      <p:sp>
        <p:nvSpPr>
          <p:cNvPr id="6" name="Segnaposto numero diapositiva 8">
            <a:extLst>
              <a:ext uri="{FF2B5EF4-FFF2-40B4-BE49-F238E27FC236}">
                <a16:creationId xmlns:a16="http://schemas.microsoft.com/office/drawing/2014/main" id="{4D79BF7D-1C63-68C4-2829-4E12070AE360}"/>
              </a:ext>
            </a:extLst>
          </p:cNvPr>
          <p:cNvSpPr txBox="1">
            <a:spLocks/>
          </p:cNvSpPr>
          <p:nvPr/>
        </p:nvSpPr>
        <p:spPr>
          <a:xfrm>
            <a:off x="7819107" y="4803090"/>
            <a:ext cx="40499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3505E3-9B21-8742-B4DC-5DD2FCC133AE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B77C73E-207C-D478-0DC7-DA6409411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6671" y="831168"/>
            <a:ext cx="4747558" cy="3601131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EE5A5C7-17BD-3F91-7A04-CF2B99B9B9C6}"/>
              </a:ext>
            </a:extLst>
          </p:cNvPr>
          <p:cNvSpPr txBox="1"/>
          <p:nvPr/>
        </p:nvSpPr>
        <p:spPr>
          <a:xfrm>
            <a:off x="165100" y="1925419"/>
            <a:ext cx="393518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effectLst/>
                <a:latin typeface="Helvetica" pitchFamily="2" charset="0"/>
              </a:rPr>
              <a:t>3 10</a:t>
            </a:r>
            <a:r>
              <a:rPr lang="en-US" baseline="30000">
                <a:effectLst/>
                <a:latin typeface="Helvetica" pitchFamily="2" charset="0"/>
              </a:rPr>
              <a:t>4</a:t>
            </a:r>
            <a:r>
              <a:rPr lang="en-US">
                <a:effectLst/>
                <a:latin typeface="Helvetica" pitchFamily="2" charset="0"/>
              </a:rPr>
              <a:t> – 1.5 10</a:t>
            </a:r>
            <a:r>
              <a:rPr lang="en-US" baseline="30000">
                <a:effectLst/>
                <a:latin typeface="Helvetica" pitchFamily="2" charset="0"/>
              </a:rPr>
              <a:t>5</a:t>
            </a:r>
            <a:r>
              <a:rPr lang="en-US">
                <a:effectLst/>
                <a:latin typeface="Helvetica" pitchFamily="2" charset="0"/>
              </a:rPr>
              <a:t> events assuming </a:t>
            </a:r>
          </a:p>
          <a:p>
            <a:r>
              <a:rPr lang="en-US">
                <a:effectLst/>
                <a:latin typeface="Helvetica" pitchFamily="2" charset="0"/>
              </a:rPr>
              <a:t>300 fb-1intergrated luminosity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0657417-4EDB-78CE-0D34-105A13F683D7}"/>
              </a:ext>
            </a:extLst>
          </p:cNvPr>
          <p:cNvSpPr txBox="1"/>
          <p:nvPr/>
        </p:nvSpPr>
        <p:spPr>
          <a:xfrm>
            <a:off x="592562" y="4184"/>
            <a:ext cx="78765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C00000"/>
                </a:solidFill>
                <a:effectLst/>
              </a:rPr>
              <a:t>Studying exotic hadrons nature via eA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CF26EB5-F457-BE6C-0B57-D1D572EE2D48}"/>
              </a:ext>
            </a:extLst>
          </p:cNvPr>
          <p:cNvSpPr txBox="1"/>
          <p:nvPr/>
        </p:nvSpPr>
        <p:spPr>
          <a:xfrm>
            <a:off x="165100" y="2567737"/>
            <a:ext cx="45828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effectLst/>
                <a:latin typeface="Helvetica" pitchFamily="2" charset="0"/>
              </a:rPr>
              <a:t>Pan-Pan Shi et al., arXiv:2208.02639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D43CDE14-0E81-5987-BC16-3801C7FC9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77815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baseline="30000">
              <a:solidFill>
                <a:srgbClr val="00009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043766" y="1968500"/>
            <a:ext cx="3174367" cy="830997"/>
          </a:xfrm>
          <a:prstGeom prst="rect">
            <a:avLst/>
          </a:prstGeom>
          <a:gradFill flip="none" rotWithShape="1">
            <a:gsLst>
              <a:gs pos="35000">
                <a:srgbClr val="0000FF"/>
              </a:gs>
              <a:gs pos="100000">
                <a:srgbClr val="000090"/>
              </a:gs>
            </a:gsLst>
            <a:lin ang="0" scaled="1"/>
            <a:tileRect/>
          </a:gra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</a:rPr>
              <a:t>Thank you !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A95F8AB-7375-AE6F-5264-1B587B3BE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C12887BF-D729-A66E-20C8-710273912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885001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200" b="1" baseline="30000">
              <a:solidFill>
                <a:srgbClr val="00009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603500" y="1968500"/>
            <a:ext cx="4101303" cy="830997"/>
          </a:xfrm>
          <a:prstGeom prst="rect">
            <a:avLst/>
          </a:prstGeom>
          <a:gradFill flip="none" rotWithShape="1">
            <a:gsLst>
              <a:gs pos="35000">
                <a:srgbClr val="0000FF"/>
              </a:gs>
              <a:gs pos="100000">
                <a:srgbClr val="000090"/>
              </a:gs>
            </a:gsLst>
            <a:lin ang="0" scaled="1"/>
            <a:tileRect/>
          </a:gradFill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r>
              <a:rPr lang="it-IT" sz="4800" b="1">
                <a:solidFill>
                  <a:schemeClr val="bg1"/>
                </a:solidFill>
              </a:rPr>
              <a:t>BACKUP SLIDES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D21FFA5-DEFE-FAB4-0E68-CC0ACBA07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8E6CE9C-D0DF-041F-0A2D-18918FC5B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7989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260728" y="-7153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 dirty="0"/>
              <a:t>Nucleon Structure Evolution</a:t>
            </a:r>
          </a:p>
        </p:txBody>
      </p:sp>
      <p:sp>
        <p:nvSpPr>
          <p:cNvPr id="19" name="Text Box 35">
            <a:extLst>
              <a:ext uri="{FF2B5EF4-FFF2-40B4-BE49-F238E27FC236}">
                <a16:creationId xmlns:a16="http://schemas.microsoft.com/office/drawing/2014/main" id="{9156FA0D-602D-214C-B88E-06A37A6F4F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9452" y="4137135"/>
            <a:ext cx="4205908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b="0" dirty="0">
                <a:solidFill>
                  <a:srgbClr val="800000"/>
                </a:solidFill>
                <a:latin typeface="+mj-lt"/>
              </a:rPr>
              <a:t>Correlated</a:t>
            </a:r>
            <a:r>
              <a:rPr lang="en-US" altLang="en-US" sz="1600" b="0" dirty="0">
                <a:latin typeface="+mj-lt"/>
              </a:rPr>
              <a:t> quark space and </a:t>
            </a:r>
          </a:p>
          <a:p>
            <a:pPr algn="ctr"/>
            <a:r>
              <a:rPr lang="en-US" altLang="en-US" sz="1600" b="0" dirty="0">
                <a:latin typeface="+mj-lt"/>
              </a:rPr>
              <a:t>momentum distributions – GPD</a:t>
            </a:r>
          </a:p>
        </p:txBody>
      </p:sp>
      <p:sp>
        <p:nvSpPr>
          <p:cNvPr id="20" name="TextBox 27">
            <a:extLst>
              <a:ext uri="{FF2B5EF4-FFF2-40B4-BE49-F238E27FC236}">
                <a16:creationId xmlns:a16="http://schemas.microsoft.com/office/drawing/2014/main" id="{98B55CEB-88F3-4E40-88FE-2AA5E6BF41AB}"/>
              </a:ext>
            </a:extLst>
          </p:cNvPr>
          <p:cNvSpPr txBox="1"/>
          <p:nvPr/>
        </p:nvSpPr>
        <p:spPr>
          <a:xfrm>
            <a:off x="3092096" y="520190"/>
            <a:ext cx="3106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>
                <a:solidFill>
                  <a:srgbClr val="000090"/>
                </a:solidFill>
                <a:latin typeface="+mj-lt"/>
              </a:rPr>
              <a:t>deep-exclusive scattering</a:t>
            </a:r>
          </a:p>
        </p:txBody>
      </p:sp>
      <p:sp>
        <p:nvSpPr>
          <p:cNvPr id="26" name="Text Box 10">
            <a:extLst>
              <a:ext uri="{FF2B5EF4-FFF2-40B4-BE49-F238E27FC236}">
                <a16:creationId xmlns:a16="http://schemas.microsoft.com/office/drawing/2014/main" id="{DACFB54B-BE1D-DD4D-9021-810704ABBE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38882" y="4140638"/>
            <a:ext cx="27432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b="0" dirty="0">
                <a:solidFill>
                  <a:srgbClr val="800000"/>
                </a:solidFill>
                <a:latin typeface="+mj-lt"/>
              </a:rPr>
              <a:t>Longitudinal</a:t>
            </a:r>
            <a:r>
              <a:rPr lang="en-US" altLang="en-US" sz="1600" b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600" b="0" dirty="0">
                <a:latin typeface="+mj-lt"/>
              </a:rPr>
              <a:t>quark distribution in momentum space</a:t>
            </a:r>
          </a:p>
        </p:txBody>
      </p:sp>
      <p:grpSp>
        <p:nvGrpSpPr>
          <p:cNvPr id="6" name="Gruppo 5"/>
          <p:cNvGrpSpPr/>
          <p:nvPr/>
        </p:nvGrpSpPr>
        <p:grpSpPr>
          <a:xfrm>
            <a:off x="6929630" y="920300"/>
            <a:ext cx="1953642" cy="3220338"/>
            <a:chOff x="6929630" y="920300"/>
            <a:chExt cx="1981200" cy="3429000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9349B580-485D-5747-99A3-7031B86CF4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29630" y="920300"/>
              <a:ext cx="1981200" cy="34290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 altLang="en-US" b="0" dirty="0">
                <a:solidFill>
                  <a:schemeClr val="hlink"/>
                </a:solidFill>
              </a:endParaRPr>
            </a:p>
          </p:txBody>
        </p:sp>
        <p:pic>
          <p:nvPicPr>
            <p:cNvPr id="27" name="Picture 11" descr="fig02-2">
              <a:extLst>
                <a:ext uri="{FF2B5EF4-FFF2-40B4-BE49-F238E27FC236}">
                  <a16:creationId xmlns:a16="http://schemas.microsoft.com/office/drawing/2014/main" id="{57EBE767-7873-6349-AB9A-CEA2E35A18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73334" y="1072701"/>
              <a:ext cx="1704975" cy="31353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Rectangle 39">
              <a:extLst>
                <a:ext uri="{FF2B5EF4-FFF2-40B4-BE49-F238E27FC236}">
                  <a16:creationId xmlns:a16="http://schemas.microsoft.com/office/drawing/2014/main" id="{CBA2DB11-E989-CE41-9791-C4B30EBC9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86830" y="1148555"/>
              <a:ext cx="304800" cy="304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997FF8E-70EF-794D-AF4B-9F3759534BB6}"/>
              </a:ext>
            </a:extLst>
          </p:cNvPr>
          <p:cNvSpPr txBox="1"/>
          <p:nvPr/>
        </p:nvSpPr>
        <p:spPr>
          <a:xfrm>
            <a:off x="6222234" y="520190"/>
            <a:ext cx="32749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>
                <a:latin typeface="+mj-lt"/>
              </a:rPr>
              <a:t>deep-inelastic scattering</a:t>
            </a:r>
          </a:p>
        </p:txBody>
      </p:sp>
      <p:sp>
        <p:nvSpPr>
          <p:cNvPr id="31" name="Text Box 6">
            <a:extLst>
              <a:ext uri="{FF2B5EF4-FFF2-40B4-BE49-F238E27FC236}">
                <a16:creationId xmlns:a16="http://schemas.microsoft.com/office/drawing/2014/main" id="{5F0C3FA4-1509-2644-9AC9-A22BCC16B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05549" y="4140638"/>
            <a:ext cx="2875552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en-US" sz="1600" b="0" dirty="0">
                <a:solidFill>
                  <a:srgbClr val="800000"/>
                </a:solidFill>
                <a:latin typeface="+mj-lt"/>
              </a:rPr>
              <a:t>Transverse</a:t>
            </a:r>
            <a:r>
              <a:rPr lang="en-US" altLang="en-US" sz="1600" b="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altLang="en-US" sz="1600" b="0" dirty="0">
                <a:latin typeface="+mj-lt"/>
              </a:rPr>
              <a:t>quark distribution in coordinate space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172892" y="920300"/>
            <a:ext cx="1905000" cy="3124200"/>
            <a:chOff x="76815" y="1477457"/>
            <a:chExt cx="1905000" cy="3124200"/>
          </a:xfrm>
        </p:grpSpPr>
        <p:sp>
          <p:nvSpPr>
            <p:cNvPr id="30" name="Rectangle 5">
              <a:extLst>
                <a:ext uri="{FF2B5EF4-FFF2-40B4-BE49-F238E27FC236}">
                  <a16:creationId xmlns:a16="http://schemas.microsoft.com/office/drawing/2014/main" id="{81416CFE-B8BB-4541-A5D5-AE7CE0E9C4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15" y="1477457"/>
              <a:ext cx="1905000" cy="3124200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32" name="Picture 7" descr="fig02-1">
              <a:extLst>
                <a:ext uri="{FF2B5EF4-FFF2-40B4-BE49-F238E27FC236}">
                  <a16:creationId xmlns:a16="http://schemas.microsoft.com/office/drawing/2014/main" id="{995AC830-48D6-BC47-AA75-517862B56B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32" y="1629858"/>
              <a:ext cx="1690688" cy="28606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TextBox 1">
            <a:extLst>
              <a:ext uri="{FF2B5EF4-FFF2-40B4-BE49-F238E27FC236}">
                <a16:creationId xmlns:a16="http://schemas.microsoft.com/office/drawing/2014/main" id="{DD298D3E-C440-2141-A391-77C3A539AE39}"/>
              </a:ext>
            </a:extLst>
          </p:cNvPr>
          <p:cNvSpPr txBox="1"/>
          <p:nvPr/>
        </p:nvSpPr>
        <p:spPr>
          <a:xfrm>
            <a:off x="107824" y="516687"/>
            <a:ext cx="20706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000" b="0" dirty="0">
                <a:solidFill>
                  <a:srgbClr val="000000"/>
                </a:solidFill>
                <a:latin typeface="+mj-lt"/>
              </a:rPr>
              <a:t>elastic scattering</a:t>
            </a:r>
          </a:p>
        </p:txBody>
      </p:sp>
      <p:sp>
        <p:nvSpPr>
          <p:cNvPr id="34" name="AutoShape 34">
            <a:extLst>
              <a:ext uri="{FF2B5EF4-FFF2-40B4-BE49-F238E27FC236}">
                <a16:creationId xmlns:a16="http://schemas.microsoft.com/office/drawing/2014/main" id="{57B71B69-1371-2642-851B-1B3E75B9671B}"/>
              </a:ext>
            </a:extLst>
          </p:cNvPr>
          <p:cNvSpPr>
            <a:spLocks noChangeArrowheads="1"/>
          </p:cNvSpPr>
          <p:nvPr/>
        </p:nvSpPr>
        <p:spPr bwMode="auto">
          <a:xfrm rot="12873227">
            <a:off x="2338051" y="2443355"/>
            <a:ext cx="1097280" cy="498374"/>
          </a:xfrm>
          <a:prstGeom prst="leftArrow">
            <a:avLst>
              <a:gd name="adj1" fmla="val 50000"/>
              <a:gd name="adj2" fmla="val 53516"/>
            </a:avLst>
          </a:prstGeom>
          <a:solidFill>
            <a:srgbClr val="4F81BD"/>
          </a:solidFill>
          <a:ln w="9525">
            <a:solidFill>
              <a:srgbClr val="00009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grpSp>
        <p:nvGrpSpPr>
          <p:cNvPr id="40" name="Group 2">
            <a:extLst>
              <a:ext uri="{FF2B5EF4-FFF2-40B4-BE49-F238E27FC236}">
                <a16:creationId xmlns:a16="http://schemas.microsoft.com/office/drawing/2014/main" id="{020BBFD3-3BDB-B34E-94EF-D20588590A48}"/>
              </a:ext>
            </a:extLst>
          </p:cNvPr>
          <p:cNvGrpSpPr/>
          <p:nvPr/>
        </p:nvGrpSpPr>
        <p:grpSpPr>
          <a:xfrm>
            <a:off x="3516760" y="916797"/>
            <a:ext cx="2154464" cy="3220338"/>
            <a:chOff x="3098249" y="1658941"/>
            <a:chExt cx="2514600" cy="3566160"/>
          </a:xfrm>
        </p:grpSpPr>
        <p:sp>
          <p:nvSpPr>
            <p:cNvPr id="41" name="Rectangle 30">
              <a:extLst>
                <a:ext uri="{FF2B5EF4-FFF2-40B4-BE49-F238E27FC236}">
                  <a16:creationId xmlns:a16="http://schemas.microsoft.com/office/drawing/2014/main" id="{8A3F0C5F-D84C-DC4B-A417-BA7F61679A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8249" y="1658941"/>
              <a:ext cx="2514600" cy="3566160"/>
            </a:xfrm>
            <a:prstGeom prst="rect">
              <a:avLst/>
            </a:prstGeom>
            <a:solidFill>
              <a:srgbClr val="E3E300">
                <a:alpha val="48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 dirty="0"/>
            </a:p>
          </p:txBody>
        </p:sp>
        <p:pic>
          <p:nvPicPr>
            <p:cNvPr id="42" name="Picture 31" descr="fig02-3">
              <a:extLst>
                <a:ext uri="{FF2B5EF4-FFF2-40B4-BE49-F238E27FC236}">
                  <a16:creationId xmlns:a16="http://schemas.microsoft.com/office/drawing/2014/main" id="{BA3CDFE7-C781-9542-AC11-B1A6035269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4774" y="1820866"/>
              <a:ext cx="2252663" cy="326707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Rectangle 41">
              <a:extLst>
                <a:ext uri="{FF2B5EF4-FFF2-40B4-BE49-F238E27FC236}">
                  <a16:creationId xmlns:a16="http://schemas.microsoft.com/office/drawing/2014/main" id="{13BC5B13-26CB-AA40-BEC0-D34664A186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45987" y="1936754"/>
              <a:ext cx="304800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4" name="AutoShape 34">
            <a:extLst>
              <a:ext uri="{FF2B5EF4-FFF2-40B4-BE49-F238E27FC236}">
                <a16:creationId xmlns:a16="http://schemas.microsoft.com/office/drawing/2014/main" id="{57A941D8-F118-B347-86AC-0C88FF901898}"/>
              </a:ext>
            </a:extLst>
          </p:cNvPr>
          <p:cNvSpPr>
            <a:spLocks noChangeArrowheads="1"/>
          </p:cNvSpPr>
          <p:nvPr/>
        </p:nvSpPr>
        <p:spPr bwMode="auto">
          <a:xfrm rot="19992766">
            <a:off x="5724653" y="2490057"/>
            <a:ext cx="1097280" cy="498374"/>
          </a:xfrm>
          <a:prstGeom prst="leftArrow">
            <a:avLst>
              <a:gd name="adj1" fmla="val 50000"/>
              <a:gd name="adj2" fmla="val 53516"/>
            </a:avLst>
          </a:prstGeom>
          <a:solidFill>
            <a:schemeClr val="accent1"/>
          </a:solidFill>
          <a:ln w="9525">
            <a:solidFill>
              <a:srgbClr val="00009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6D3E8E07-7873-9832-A87C-9345D5AB2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ECFA - </a:t>
            </a:r>
            <a:r>
              <a:rPr lang="it-IT" dirty="0" err="1"/>
              <a:t>Early</a:t>
            </a:r>
            <a:r>
              <a:rPr lang="it-IT"/>
              <a:t>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70A3D64-5F27-F8E4-C7FE-ABEBE87D3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407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07"/>
          <p:cNvPicPr>
            <a:picLocks noChangeAspect="1"/>
          </p:cNvPicPr>
          <p:nvPr/>
        </p:nvPicPr>
        <p:blipFill>
          <a:blip r:embed="rId2"/>
          <a:srcRect t="14966" r="50413" b="15937"/>
          <a:stretch>
            <a:fillRect/>
          </a:stretch>
        </p:blipFill>
        <p:spPr>
          <a:xfrm>
            <a:off x="2209077" y="605919"/>
            <a:ext cx="2296421" cy="1607494"/>
          </a:xfrm>
          <a:prstGeom prst="rect">
            <a:avLst/>
          </a:prstGeom>
        </p:spPr>
      </p:pic>
      <p:cxnSp>
        <p:nvCxnSpPr>
          <p:cNvPr id="24" name="Straight Connector 31"/>
          <p:cNvCxnSpPr/>
          <p:nvPr/>
        </p:nvCxnSpPr>
        <p:spPr>
          <a:xfrm>
            <a:off x="-1" y="449009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-260728" y="-71533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kern="0"/>
              <a:t>Semi-Inclusive-Deep-Inelastic-Scattering (SIDIS) </a:t>
            </a:r>
          </a:p>
        </p:txBody>
      </p:sp>
      <p:sp>
        <p:nvSpPr>
          <p:cNvPr id="45" name="TextBox 12"/>
          <p:cNvSpPr txBox="1"/>
          <p:nvPr/>
        </p:nvSpPr>
        <p:spPr>
          <a:xfrm>
            <a:off x="2741090" y="688271"/>
            <a:ext cx="692066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0"/>
              <a:t>  </a:t>
            </a:r>
            <a:r>
              <a:rPr lang="en-US" sz="2400" b="0"/>
              <a:t>π</a:t>
            </a:r>
            <a:r>
              <a:rPr lang="en-US" sz="2400" b="0" baseline="30000"/>
              <a:t>+</a:t>
            </a:r>
          </a:p>
        </p:txBody>
      </p:sp>
      <p:sp>
        <p:nvSpPr>
          <p:cNvPr id="47" name="TextBox 14"/>
          <p:cNvSpPr txBox="1"/>
          <p:nvPr/>
        </p:nvSpPr>
        <p:spPr>
          <a:xfrm>
            <a:off x="1476099" y="4064069"/>
            <a:ext cx="117522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0.3 &lt; z &lt; 0.7</a:t>
            </a:r>
          </a:p>
        </p:txBody>
      </p:sp>
      <p:sp>
        <p:nvSpPr>
          <p:cNvPr id="48" name="TextBox 16"/>
          <p:cNvSpPr txBox="1"/>
          <p:nvPr/>
        </p:nvSpPr>
        <p:spPr>
          <a:xfrm>
            <a:off x="304077" y="930062"/>
            <a:ext cx="16305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p(</a:t>
            </a:r>
            <a:r>
              <a:rPr lang="en-US" sz="2800" err="1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e,</a:t>
            </a:r>
            <a:r>
              <a:rPr lang="en-US" sz="2800" err="1">
                <a:solidFill>
                  <a:srgbClr val="800000"/>
                </a:solidFill>
                <a:latin typeface="Calibri"/>
                <a:ea typeface="+mj-ea"/>
                <a:cs typeface="Calibri"/>
              </a:rPr>
              <a:t>e</a:t>
            </a:r>
            <a:r>
              <a:rPr lang="en-US" sz="2800">
                <a:solidFill>
                  <a:srgbClr val="800000"/>
                </a:solidFill>
                <a:latin typeface="Calibri"/>
                <a:ea typeface="+mj-ea"/>
                <a:cs typeface="Calibri"/>
              </a:rPr>
              <a:t>’π</a:t>
            </a:r>
            <a:r>
              <a:rPr lang="en-US" sz="2800" baseline="30000">
                <a:solidFill>
                  <a:srgbClr val="800000"/>
                </a:solidFill>
                <a:latin typeface="Calibri"/>
                <a:ea typeface="+mj-ea"/>
                <a:cs typeface="Calibri"/>
              </a:rPr>
              <a:t>+</a:t>
            </a:r>
            <a:r>
              <a:rPr lang="en-US" sz="2800">
                <a:solidFill>
                  <a:prstClr val="black"/>
                </a:solidFill>
                <a:latin typeface="Calibri"/>
                <a:ea typeface="+mj-ea"/>
                <a:cs typeface="Calibri"/>
              </a:rPr>
              <a:t>)X</a:t>
            </a:r>
            <a:endParaRPr lang="en-US" sz="2800"/>
          </a:p>
        </p:txBody>
      </p:sp>
      <p:sp>
        <p:nvSpPr>
          <p:cNvPr id="49" name="TextBox 109"/>
          <p:cNvSpPr txBox="1"/>
          <p:nvPr/>
        </p:nvSpPr>
        <p:spPr>
          <a:xfrm>
            <a:off x="172730" y="2143497"/>
            <a:ext cx="24311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0090"/>
                </a:solidFill>
                <a:latin typeface="Calibri"/>
                <a:cs typeface="Calibri"/>
              </a:rPr>
              <a:t>Input to TMD program to extract 3D images in quark momentum space.</a:t>
            </a:r>
          </a:p>
        </p:txBody>
      </p:sp>
      <p:sp>
        <p:nvSpPr>
          <p:cNvPr id="50" name="TextBox 105"/>
          <p:cNvSpPr txBox="1"/>
          <p:nvPr/>
        </p:nvSpPr>
        <p:spPr>
          <a:xfrm>
            <a:off x="1333518" y="4442648"/>
            <a:ext cx="81887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>
                <a:latin typeface="+mj-lt"/>
                <a:cs typeface="Arial"/>
              </a:rPr>
              <a:t>High statistics enabled binning in several kinematical quantities for a total of 344 bins</a:t>
            </a:r>
            <a:endParaRPr lang="it-IT"/>
          </a:p>
          <a:p>
            <a:pPr algn="ctr"/>
            <a:endParaRPr lang="en-US" sz="1600">
              <a:latin typeface="+mj-lt"/>
              <a:cs typeface="Arial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BC3599-CF49-BF01-5C13-9E4158A96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1090" y="2295944"/>
            <a:ext cx="5565764" cy="2213657"/>
          </a:xfrm>
          <a:prstGeom prst="rect">
            <a:avLst/>
          </a:prstGeom>
        </p:spPr>
      </p:pic>
      <p:pic>
        <p:nvPicPr>
          <p:cNvPr id="6" name="Immagine 5" descr="Immagine che contiene testo, orologio&#10;&#10;Descrizione generata automaticamente">
            <a:extLst>
              <a:ext uri="{FF2B5EF4-FFF2-40B4-BE49-F238E27FC236}">
                <a16:creationId xmlns:a16="http://schemas.microsoft.com/office/drawing/2014/main" id="{F4E65E99-2CFB-7BFF-0D12-2676731C5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5614" y="652359"/>
            <a:ext cx="2519811" cy="67130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44C9FEF-A5B9-6AD3-B100-8D83A30245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7081" y="572365"/>
            <a:ext cx="2226375" cy="1096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CF7EDD7-7055-A933-7997-88FF1D6CD33A}"/>
                  </a:ext>
                </a:extLst>
              </p:cNvPr>
              <p:cNvSpPr txBox="1"/>
              <p:nvPr/>
            </p:nvSpPr>
            <p:spPr>
              <a:xfrm>
                <a:off x="844558" y="3990587"/>
                <a:ext cx="594586" cy="4855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/>
                  <a:t>z=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sub>
                        </m:sSub>
                      </m:num>
                      <m:den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den>
                    </m:f>
                  </m:oMath>
                </a14:m>
                <a:endParaRPr lang="it-IT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9CF7EDD7-7055-A933-7997-88FF1D6CD3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558" y="3990587"/>
                <a:ext cx="594586" cy="485518"/>
              </a:xfrm>
              <a:prstGeom prst="rect">
                <a:avLst/>
              </a:prstGeom>
              <a:blipFill>
                <a:blip r:embed="rId6"/>
                <a:stretch>
                  <a:fillRect l="-8333" b="-102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EBE980-0D65-BCA2-EDAE-1C1C30A2B88B}"/>
              </a:ext>
            </a:extLst>
          </p:cNvPr>
          <p:cNvSpPr txBox="1"/>
          <p:nvPr/>
        </p:nvSpPr>
        <p:spPr>
          <a:xfrm>
            <a:off x="4624813" y="2003367"/>
            <a:ext cx="30744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>
                <a:solidFill>
                  <a:srgbClr val="002060"/>
                </a:solidFill>
              </a:rPr>
              <a:t>S. </a:t>
            </a:r>
            <a:r>
              <a:rPr lang="it-IT" sz="1200" err="1">
                <a:solidFill>
                  <a:srgbClr val="002060"/>
                </a:solidFill>
              </a:rPr>
              <a:t>Diehl</a:t>
            </a:r>
            <a:r>
              <a:rPr lang="it-IT" sz="1200">
                <a:solidFill>
                  <a:srgbClr val="002060"/>
                </a:solidFill>
              </a:rPr>
              <a:t> et al </a:t>
            </a:r>
            <a:r>
              <a:rPr lang="it-IT" sz="1200" err="1">
                <a:solidFill>
                  <a:srgbClr val="002060"/>
                </a:solidFill>
              </a:rPr>
              <a:t>Phys</a:t>
            </a:r>
            <a:r>
              <a:rPr lang="it-IT" sz="1200">
                <a:solidFill>
                  <a:srgbClr val="002060"/>
                </a:solidFill>
              </a:rPr>
              <a:t> </a:t>
            </a:r>
            <a:r>
              <a:rPr lang="it-IT" sz="1200" err="1">
                <a:solidFill>
                  <a:srgbClr val="002060"/>
                </a:solidFill>
              </a:rPr>
              <a:t>Rev</a:t>
            </a:r>
            <a:r>
              <a:rPr lang="it-IT" sz="1200">
                <a:solidFill>
                  <a:srgbClr val="002060"/>
                </a:solidFill>
              </a:rPr>
              <a:t> </a:t>
            </a:r>
            <a:r>
              <a:rPr lang="it-IT" sz="1200" err="1">
                <a:solidFill>
                  <a:srgbClr val="002060"/>
                </a:solidFill>
              </a:rPr>
              <a:t>Lett</a:t>
            </a:r>
            <a:r>
              <a:rPr lang="it-IT" sz="1200">
                <a:solidFill>
                  <a:srgbClr val="002060"/>
                </a:solidFill>
              </a:rPr>
              <a:t> 128, 062005 (2022)</a:t>
            </a:r>
          </a:p>
        </p:txBody>
      </p:sp>
      <p:sp>
        <p:nvSpPr>
          <p:cNvPr id="27" name="TextBox 14">
            <a:extLst>
              <a:ext uri="{FF2B5EF4-FFF2-40B4-BE49-F238E27FC236}">
                <a16:creationId xmlns:a16="http://schemas.microsoft.com/office/drawing/2014/main" id="{3601DD94-0110-9F6B-3B1B-0111615744F7}"/>
              </a:ext>
            </a:extLst>
          </p:cNvPr>
          <p:cNvSpPr txBox="1"/>
          <p:nvPr/>
        </p:nvSpPr>
        <p:spPr>
          <a:xfrm>
            <a:off x="1454179" y="3681402"/>
            <a:ext cx="146546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>
                <a:latin typeface="Calibri"/>
                <a:cs typeface="Calibri"/>
              </a:rPr>
              <a:t>0.13 &lt; </a:t>
            </a:r>
            <a:r>
              <a:rPr lang="en-US" sz="1600" err="1">
                <a:latin typeface="Calibri"/>
                <a:cs typeface="Calibri"/>
              </a:rPr>
              <a:t>x</a:t>
            </a:r>
            <a:r>
              <a:rPr lang="en-US" sz="1600" baseline="-25000" err="1">
                <a:latin typeface="Calibri"/>
                <a:cs typeface="Calibri"/>
              </a:rPr>
              <a:t>B</a:t>
            </a:r>
            <a:r>
              <a:rPr lang="en-US" sz="1600">
                <a:latin typeface="Calibri"/>
                <a:cs typeface="Calibri"/>
              </a:rPr>
              <a:t> &lt; 0.52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AE52413-7B28-41E2-95D1-231AA4ADF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5E543009-325B-E0EB-A88A-E9C929E9A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044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>
          <a:xfrm>
            <a:off x="1447769" y="4803090"/>
            <a:ext cx="6371338" cy="273844"/>
          </a:xfrm>
        </p:spPr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6D7D8800-572D-D89E-575E-FA6F3CA6E889}"/>
              </a:ext>
            </a:extLst>
          </p:cNvPr>
          <p:cNvSpPr txBox="1">
            <a:spLocks/>
          </p:cNvSpPr>
          <p:nvPr/>
        </p:nvSpPr>
        <p:spPr>
          <a:xfrm>
            <a:off x="772459" y="-137678"/>
            <a:ext cx="8229600" cy="107686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it-IT" sz="3600"/>
          </a:p>
        </p:txBody>
      </p:sp>
      <p:pic>
        <p:nvPicPr>
          <p:cNvPr id="4" name="Google Shape;342;p68">
            <a:extLst>
              <a:ext uri="{FF2B5EF4-FFF2-40B4-BE49-F238E27FC236}">
                <a16:creationId xmlns:a16="http://schemas.microsoft.com/office/drawing/2014/main" id="{A19ACA61-DD50-2EB2-C298-AB0429AE123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450" r="7782" b="14449"/>
          <a:stretch/>
        </p:blipFill>
        <p:spPr>
          <a:xfrm>
            <a:off x="1438500" y="2463095"/>
            <a:ext cx="5469051" cy="214330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343;p68">
            <a:extLst>
              <a:ext uri="{FF2B5EF4-FFF2-40B4-BE49-F238E27FC236}">
                <a16:creationId xmlns:a16="http://schemas.microsoft.com/office/drawing/2014/main" id="{9D374AE3-7FB0-FD7E-10F8-F6AE9AA5A767}"/>
              </a:ext>
            </a:extLst>
          </p:cNvPr>
          <p:cNvSpPr txBox="1"/>
          <p:nvPr/>
        </p:nvSpPr>
        <p:spPr>
          <a:xfrm>
            <a:off x="2951975" y="3028820"/>
            <a:ext cx="10335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" name="Google Shape;344;p68">
            <a:extLst>
              <a:ext uri="{FF2B5EF4-FFF2-40B4-BE49-F238E27FC236}">
                <a16:creationId xmlns:a16="http://schemas.microsoft.com/office/drawing/2014/main" id="{DEA4A5C0-35C5-9E06-33F1-9203AB89C68C}"/>
              </a:ext>
            </a:extLst>
          </p:cNvPr>
          <p:cNvSpPr txBox="1"/>
          <p:nvPr/>
        </p:nvSpPr>
        <p:spPr>
          <a:xfrm>
            <a:off x="2951975" y="3089470"/>
            <a:ext cx="1349400" cy="56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b="1">
                <a:latin typeface="Times New Roman"/>
                <a:ea typeface="Times New Roman"/>
                <a:cs typeface="Times New Roman"/>
                <a:sym typeface="Times New Roman"/>
              </a:rPr>
              <a:t>Diquark-antidiquark</a:t>
            </a:r>
            <a:endParaRPr sz="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PRD 71, 014028 (2005)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662 424 (2008)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345;p68">
            <a:extLst>
              <a:ext uri="{FF2B5EF4-FFF2-40B4-BE49-F238E27FC236}">
                <a16:creationId xmlns:a16="http://schemas.microsoft.com/office/drawing/2014/main" id="{C57A4156-0195-A912-DCD0-F7A184FD30B2}"/>
              </a:ext>
            </a:extLst>
          </p:cNvPr>
          <p:cNvSpPr/>
          <p:nvPr/>
        </p:nvSpPr>
        <p:spPr>
          <a:xfrm>
            <a:off x="594275" y="1359420"/>
            <a:ext cx="835500" cy="773400"/>
          </a:xfrm>
          <a:prstGeom prst="ellipse">
            <a:avLst/>
          </a:prstGeom>
          <a:solidFill>
            <a:srgbClr val="F4CCCC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346;p68">
            <a:extLst>
              <a:ext uri="{FF2B5EF4-FFF2-40B4-BE49-F238E27FC236}">
                <a16:creationId xmlns:a16="http://schemas.microsoft.com/office/drawing/2014/main" id="{D44FBDA7-6164-4B4D-02EB-5EBE2DC80E5F}"/>
              </a:ext>
            </a:extLst>
          </p:cNvPr>
          <p:cNvSpPr txBox="1"/>
          <p:nvPr/>
        </p:nvSpPr>
        <p:spPr>
          <a:xfrm>
            <a:off x="495275" y="1484520"/>
            <a:ext cx="103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Roboto"/>
                <a:ea typeface="Roboto"/>
                <a:cs typeface="Roboto"/>
                <a:sym typeface="Roboto"/>
              </a:rPr>
              <a:t>Quarks &amp; gluons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" name="Google Shape;347;p68">
            <a:extLst>
              <a:ext uri="{FF2B5EF4-FFF2-40B4-BE49-F238E27FC236}">
                <a16:creationId xmlns:a16="http://schemas.microsoft.com/office/drawing/2014/main" id="{44B550B0-672A-A8B9-30E8-BD3563B13D5C}"/>
              </a:ext>
            </a:extLst>
          </p:cNvPr>
          <p:cNvSpPr/>
          <p:nvPr/>
        </p:nvSpPr>
        <p:spPr>
          <a:xfrm>
            <a:off x="2994725" y="1268670"/>
            <a:ext cx="1033500" cy="954900"/>
          </a:xfrm>
          <a:prstGeom prst="ellipse">
            <a:avLst/>
          </a:prstGeom>
          <a:solidFill>
            <a:srgbClr val="D0E0E3"/>
          </a:solidFill>
          <a:ln w="952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348;p68">
            <a:extLst>
              <a:ext uri="{FF2B5EF4-FFF2-40B4-BE49-F238E27FC236}">
                <a16:creationId xmlns:a16="http://schemas.microsoft.com/office/drawing/2014/main" id="{0332BC40-1EE0-4209-B0B2-5411BB2591AB}"/>
              </a:ext>
            </a:extLst>
          </p:cNvPr>
          <p:cNvSpPr txBox="1"/>
          <p:nvPr/>
        </p:nvSpPr>
        <p:spPr>
          <a:xfrm>
            <a:off x="2875763" y="1399770"/>
            <a:ext cx="12714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latin typeface="Roboto"/>
                <a:ea typeface="Roboto"/>
                <a:cs typeface="Roboto"/>
                <a:sym typeface="Roboto"/>
              </a:rPr>
              <a:t>Color-singlet mesons and baryons </a:t>
            </a:r>
            <a:endParaRPr sz="11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5" name="Google Shape;349;p68">
            <a:extLst>
              <a:ext uri="{FF2B5EF4-FFF2-40B4-BE49-F238E27FC236}">
                <a16:creationId xmlns:a16="http://schemas.microsoft.com/office/drawing/2014/main" id="{AC705BDD-2AE6-C3BD-1BD0-B6EC35F909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1700" y="-6680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 b="1">
                <a:solidFill>
                  <a:srgbClr val="C00000"/>
                </a:solidFill>
              </a:rPr>
              <a:t>The unresolved nature </a:t>
            </a:r>
            <a:endParaRPr sz="3600" b="1">
              <a:solidFill>
                <a:srgbClr val="C00000"/>
              </a:solidFill>
            </a:endParaRPr>
          </a:p>
        </p:txBody>
      </p:sp>
      <p:sp>
        <p:nvSpPr>
          <p:cNvPr id="16" name="Google Shape;350;p68">
            <a:extLst>
              <a:ext uri="{FF2B5EF4-FFF2-40B4-BE49-F238E27FC236}">
                <a16:creationId xmlns:a16="http://schemas.microsoft.com/office/drawing/2014/main" id="{D8989DE3-2B88-2251-6C2A-DC1D0E7F0AB4}"/>
              </a:ext>
            </a:extLst>
          </p:cNvPr>
          <p:cNvSpPr txBox="1">
            <a:spLocks/>
          </p:cNvSpPr>
          <p:nvPr/>
        </p:nvSpPr>
        <p:spPr>
          <a:xfrm>
            <a:off x="8548633" y="4612812"/>
            <a:ext cx="548700" cy="39360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ctr" anchorCtr="0">
            <a:normAutofit/>
          </a:bodyPr>
          <a:lstStyle>
            <a:defPPr>
              <a:defRPr lang="it-IT"/>
            </a:defPPr>
            <a:lvl1pPr marL="0" algn="r" defTabSz="457200" rtl="0" eaLnBrk="1" latinLnBrk="0" hangingPunct="1">
              <a:defRPr sz="1200" kern="1200">
                <a:solidFill>
                  <a:srgbClr val="800000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000000-1234-1234-1234-123412341234}" type="slidenum">
              <a:rPr lang="it" smtClean="0"/>
              <a:pPr/>
              <a:t>41</a:t>
            </a:fld>
            <a:endParaRPr lang="it"/>
          </a:p>
        </p:txBody>
      </p:sp>
      <p:sp>
        <p:nvSpPr>
          <p:cNvPr id="17" name="Google Shape;351;p68">
            <a:extLst>
              <a:ext uri="{FF2B5EF4-FFF2-40B4-BE49-F238E27FC236}">
                <a16:creationId xmlns:a16="http://schemas.microsoft.com/office/drawing/2014/main" id="{10D3C82B-DEF4-260F-71E1-787798048F94}"/>
              </a:ext>
            </a:extLst>
          </p:cNvPr>
          <p:cNvSpPr txBox="1"/>
          <p:nvPr/>
        </p:nvSpPr>
        <p:spPr>
          <a:xfrm>
            <a:off x="5053250" y="1314820"/>
            <a:ext cx="351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" name="Google Shape;352;p68">
            <a:extLst>
              <a:ext uri="{FF2B5EF4-FFF2-40B4-BE49-F238E27FC236}">
                <a16:creationId xmlns:a16="http://schemas.microsoft.com/office/drawing/2014/main" id="{0B36C93D-4BA4-B407-6286-602B93D63313}"/>
              </a:ext>
            </a:extLst>
          </p:cNvPr>
          <p:cNvSpPr/>
          <p:nvPr/>
        </p:nvSpPr>
        <p:spPr>
          <a:xfrm>
            <a:off x="1752861" y="1614895"/>
            <a:ext cx="721800" cy="213300"/>
          </a:xfrm>
          <a:prstGeom prst="leftRightArrow">
            <a:avLst>
              <a:gd name="adj1" fmla="val 50000"/>
              <a:gd name="adj2" fmla="val 50000"/>
            </a:avLst>
          </a:prstGeom>
          <a:noFill/>
          <a:ln w="9525" cap="flat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353;p68">
            <a:extLst>
              <a:ext uri="{FF2B5EF4-FFF2-40B4-BE49-F238E27FC236}">
                <a16:creationId xmlns:a16="http://schemas.microsoft.com/office/drawing/2014/main" id="{51ABAE09-6873-29B6-11E3-E8540240CE84}"/>
              </a:ext>
            </a:extLst>
          </p:cNvPr>
          <p:cNvSpPr txBox="1"/>
          <p:nvPr/>
        </p:nvSpPr>
        <p:spPr>
          <a:xfrm>
            <a:off x="2933063" y="850670"/>
            <a:ext cx="1156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Nature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" name="Google Shape;354;p68">
            <a:extLst>
              <a:ext uri="{FF2B5EF4-FFF2-40B4-BE49-F238E27FC236}">
                <a16:creationId xmlns:a16="http://schemas.microsoft.com/office/drawing/2014/main" id="{609BF75F-F55D-B8D6-79D1-06CE81C5F7CC}"/>
              </a:ext>
            </a:extLst>
          </p:cNvPr>
          <p:cNvSpPr txBox="1"/>
          <p:nvPr/>
        </p:nvSpPr>
        <p:spPr>
          <a:xfrm>
            <a:off x="245050" y="742970"/>
            <a:ext cx="1586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Elementary particles 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1" name="Google Shape;355;p68">
            <a:extLst>
              <a:ext uri="{FF2B5EF4-FFF2-40B4-BE49-F238E27FC236}">
                <a16:creationId xmlns:a16="http://schemas.microsoft.com/office/drawing/2014/main" id="{08EB108D-9A48-042E-F1DB-2BC9295F88CE}"/>
              </a:ext>
            </a:extLst>
          </p:cNvPr>
          <p:cNvSpPr txBox="1"/>
          <p:nvPr/>
        </p:nvSpPr>
        <p:spPr>
          <a:xfrm>
            <a:off x="1004727" y="1853229"/>
            <a:ext cx="2368392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Roboto"/>
                <a:ea typeface="Roboto"/>
                <a:cs typeface="Roboto"/>
                <a:sym typeface="Roboto"/>
              </a:rPr>
              <a:t>strong interaction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latin typeface="Roboto"/>
                <a:ea typeface="Roboto"/>
                <a:cs typeface="Roboto"/>
                <a:sym typeface="Roboto"/>
              </a:rPr>
              <a:t>(long-distance effects)</a:t>
            </a:r>
            <a:endParaRPr sz="16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2" name="Google Shape;356;p68">
            <a:extLst>
              <a:ext uri="{FF2B5EF4-FFF2-40B4-BE49-F238E27FC236}">
                <a16:creationId xmlns:a16="http://schemas.microsoft.com/office/drawing/2014/main" id="{9EB9F76F-5FB1-801A-50E6-ED91C32C5BAA}"/>
              </a:ext>
            </a:extLst>
          </p:cNvPr>
          <p:cNvSpPr txBox="1"/>
          <p:nvPr/>
        </p:nvSpPr>
        <p:spPr>
          <a:xfrm>
            <a:off x="1171375" y="3502370"/>
            <a:ext cx="1349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latin typeface="Times New Roman"/>
                <a:ea typeface="Times New Roman"/>
                <a:cs typeface="Times New Roman"/>
                <a:sym typeface="Times New Roman"/>
              </a:rPr>
              <a:t>Color Forces 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3" name="Google Shape;357;p68">
            <a:extLst>
              <a:ext uri="{FF2B5EF4-FFF2-40B4-BE49-F238E27FC236}">
                <a16:creationId xmlns:a16="http://schemas.microsoft.com/office/drawing/2014/main" id="{68B08045-0D8F-3FC1-6A0C-B52EF9576618}"/>
              </a:ext>
            </a:extLst>
          </p:cNvPr>
          <p:cNvSpPr txBox="1"/>
          <p:nvPr/>
        </p:nvSpPr>
        <p:spPr>
          <a:xfrm>
            <a:off x="4236875" y="3856133"/>
            <a:ext cx="142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i="1">
                <a:latin typeface="Times New Roman"/>
                <a:ea typeface="Times New Roman"/>
                <a:cs typeface="Times New Roman"/>
                <a:sym typeface="Times New Roman"/>
              </a:rPr>
              <a:t>Nuclear Forces </a:t>
            </a:r>
            <a:endParaRPr i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" name="Google Shape;358;p68">
            <a:extLst>
              <a:ext uri="{FF2B5EF4-FFF2-40B4-BE49-F238E27FC236}">
                <a16:creationId xmlns:a16="http://schemas.microsoft.com/office/drawing/2014/main" id="{AAD4E38D-76A8-5FD7-AAB6-84F40CA17EEE}"/>
              </a:ext>
            </a:extLst>
          </p:cNvPr>
          <p:cNvSpPr txBox="1"/>
          <p:nvPr/>
        </p:nvSpPr>
        <p:spPr>
          <a:xfrm>
            <a:off x="5053251" y="1140109"/>
            <a:ext cx="1845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latin typeface="Roboto"/>
                <a:ea typeface="Roboto"/>
                <a:cs typeface="Roboto"/>
                <a:sym typeface="Roboto"/>
              </a:rPr>
              <a:t>Rescattering effects</a:t>
            </a:r>
            <a:endParaRPr sz="14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5" name="Google Shape;359;p68">
            <a:extLst>
              <a:ext uri="{FF2B5EF4-FFF2-40B4-BE49-F238E27FC236}">
                <a16:creationId xmlns:a16="http://schemas.microsoft.com/office/drawing/2014/main" id="{7EE2EE3C-CEFE-E544-BBAA-65D9111B3B0F}"/>
              </a:ext>
            </a:extLst>
          </p:cNvPr>
          <p:cNvSpPr txBox="1"/>
          <p:nvPr/>
        </p:nvSpPr>
        <p:spPr>
          <a:xfrm>
            <a:off x="6774350" y="2040295"/>
            <a:ext cx="1586700" cy="21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6" name="Google Shape;360;p68">
            <a:extLst>
              <a:ext uri="{FF2B5EF4-FFF2-40B4-BE49-F238E27FC236}">
                <a16:creationId xmlns:a16="http://schemas.microsoft.com/office/drawing/2014/main" id="{75EA578D-F027-0D12-185E-D0275DD9C1BF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33339" y="1472378"/>
            <a:ext cx="2264210" cy="1127692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361;p68">
            <a:extLst>
              <a:ext uri="{FF2B5EF4-FFF2-40B4-BE49-F238E27FC236}">
                <a16:creationId xmlns:a16="http://schemas.microsoft.com/office/drawing/2014/main" id="{6C107954-DE83-C0DF-DF00-32D663AA3A84}"/>
              </a:ext>
            </a:extLst>
          </p:cNvPr>
          <p:cNvSpPr/>
          <p:nvPr/>
        </p:nvSpPr>
        <p:spPr>
          <a:xfrm>
            <a:off x="4538850" y="2615895"/>
            <a:ext cx="1788300" cy="6927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362;p68">
            <a:extLst>
              <a:ext uri="{FF2B5EF4-FFF2-40B4-BE49-F238E27FC236}">
                <a16:creationId xmlns:a16="http://schemas.microsoft.com/office/drawing/2014/main" id="{3326123D-58FA-1590-5F8F-7DC644F29A1C}"/>
              </a:ext>
            </a:extLst>
          </p:cNvPr>
          <p:cNvSpPr txBox="1"/>
          <p:nvPr/>
        </p:nvSpPr>
        <p:spPr>
          <a:xfrm>
            <a:off x="4510051" y="2537434"/>
            <a:ext cx="1845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50" b="1">
                <a:latin typeface="Roboto"/>
                <a:ea typeface="Roboto"/>
                <a:cs typeface="Roboto"/>
                <a:sym typeface="Roboto"/>
              </a:rPr>
              <a:t>Hadronic molecules</a:t>
            </a:r>
            <a:endParaRPr sz="125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9" name="Google Shape;363;p68">
            <a:extLst>
              <a:ext uri="{FF2B5EF4-FFF2-40B4-BE49-F238E27FC236}">
                <a16:creationId xmlns:a16="http://schemas.microsoft.com/office/drawing/2014/main" id="{B8066F1B-1E81-EA23-7358-D17ED9EDC1D5}"/>
              </a:ext>
            </a:extLst>
          </p:cNvPr>
          <p:cNvSpPr/>
          <p:nvPr/>
        </p:nvSpPr>
        <p:spPr>
          <a:xfrm>
            <a:off x="1900850" y="2662870"/>
            <a:ext cx="2001300" cy="4002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64;p68">
            <a:extLst>
              <a:ext uri="{FF2B5EF4-FFF2-40B4-BE49-F238E27FC236}">
                <a16:creationId xmlns:a16="http://schemas.microsoft.com/office/drawing/2014/main" id="{5DCE9A69-2099-FA88-01A5-3304B8968C7B}"/>
              </a:ext>
            </a:extLst>
          </p:cNvPr>
          <p:cNvSpPr txBox="1"/>
          <p:nvPr/>
        </p:nvSpPr>
        <p:spPr>
          <a:xfrm>
            <a:off x="1900850" y="2590370"/>
            <a:ext cx="2190900" cy="3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50" b="1">
                <a:latin typeface="Roboto"/>
                <a:ea typeface="Roboto"/>
                <a:cs typeface="Roboto"/>
                <a:sym typeface="Roboto"/>
              </a:rPr>
              <a:t>Compact tetra/pentaquark</a:t>
            </a:r>
            <a:endParaRPr sz="125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1" name="Google Shape;365;p68">
            <a:extLst>
              <a:ext uri="{FF2B5EF4-FFF2-40B4-BE49-F238E27FC236}">
                <a16:creationId xmlns:a16="http://schemas.microsoft.com/office/drawing/2014/main" id="{A95D3CB8-A6D3-EBCB-1FC8-F219666770A9}"/>
              </a:ext>
            </a:extLst>
          </p:cNvPr>
          <p:cNvSpPr txBox="1"/>
          <p:nvPr/>
        </p:nvSpPr>
        <p:spPr>
          <a:xfrm>
            <a:off x="4623075" y="2780808"/>
            <a:ext cx="3772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PRL 105 (2010) 232001, 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PRL 115 (2015) 122001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PRD 100 (2019) 011502 (R) 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and others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" name="Google Shape;366;p68">
            <a:extLst>
              <a:ext uri="{FF2B5EF4-FFF2-40B4-BE49-F238E27FC236}">
                <a16:creationId xmlns:a16="http://schemas.microsoft.com/office/drawing/2014/main" id="{293B44B2-CE2D-6C47-A5D6-F178D3C1C691}"/>
              </a:ext>
            </a:extLst>
          </p:cNvPr>
          <p:cNvSpPr txBox="1"/>
          <p:nvPr/>
        </p:nvSpPr>
        <p:spPr>
          <a:xfrm>
            <a:off x="2951975" y="3825245"/>
            <a:ext cx="1205400" cy="70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b="1">
                <a:latin typeface="Times New Roman"/>
                <a:ea typeface="Times New Roman"/>
                <a:cs typeface="Times New Roman"/>
                <a:sym typeface="Times New Roman"/>
              </a:rPr>
              <a:t>Hadrocharmonium/adjoint charmonium </a:t>
            </a:r>
            <a:endParaRPr sz="900"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666 344 (2008)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671 82 (2009)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Google Shape;367;p68">
            <a:extLst>
              <a:ext uri="{FF2B5EF4-FFF2-40B4-BE49-F238E27FC236}">
                <a16:creationId xmlns:a16="http://schemas.microsoft.com/office/drawing/2014/main" id="{CDABA1BC-DD60-16BB-E91E-30D649619015}"/>
              </a:ext>
            </a:extLst>
          </p:cNvPr>
          <p:cNvSpPr txBox="1"/>
          <p:nvPr/>
        </p:nvSpPr>
        <p:spPr>
          <a:xfrm>
            <a:off x="6568088" y="3015220"/>
            <a:ext cx="19992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+"/>
            </a:pPr>
            <a:r>
              <a:rPr lang="it">
                <a:latin typeface="Roboto"/>
                <a:ea typeface="Roboto"/>
                <a:cs typeface="Roboto"/>
                <a:sym typeface="Roboto"/>
              </a:rPr>
              <a:t>qqg hybrid, glueball or mixture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4" name="Google Shape;368;p68">
            <a:extLst>
              <a:ext uri="{FF2B5EF4-FFF2-40B4-BE49-F238E27FC236}">
                <a16:creationId xmlns:a16="http://schemas.microsoft.com/office/drawing/2014/main" id="{EE80302C-2D79-99C2-75FF-6250330E9EF1}"/>
              </a:ext>
            </a:extLst>
          </p:cNvPr>
          <p:cNvCxnSpPr/>
          <p:nvPr/>
        </p:nvCxnSpPr>
        <p:spPr>
          <a:xfrm>
            <a:off x="7226907" y="3160494"/>
            <a:ext cx="726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5" name="Google Shape;369;p68">
            <a:extLst>
              <a:ext uri="{FF2B5EF4-FFF2-40B4-BE49-F238E27FC236}">
                <a16:creationId xmlns:a16="http://schemas.microsoft.com/office/drawing/2014/main" id="{9DF0757F-7C54-F9DD-78C3-D876FF3E7897}"/>
              </a:ext>
            </a:extLst>
          </p:cNvPr>
          <p:cNvSpPr txBox="1"/>
          <p:nvPr/>
        </p:nvSpPr>
        <p:spPr>
          <a:xfrm>
            <a:off x="5053250" y="880420"/>
            <a:ext cx="33807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>
                <a:latin typeface="Roboto"/>
                <a:ea typeface="Roboto"/>
                <a:cs typeface="Roboto"/>
                <a:sym typeface="Roboto"/>
              </a:rPr>
              <a:t>States could also be mimic by </a:t>
            </a:r>
            <a:endParaRPr sz="1400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6" name="Google Shape;370;p68">
            <a:extLst>
              <a:ext uri="{FF2B5EF4-FFF2-40B4-BE49-F238E27FC236}">
                <a16:creationId xmlns:a16="http://schemas.microsoft.com/office/drawing/2014/main" id="{E399E3A8-BB8D-3882-601C-CD4C128B4DF7}"/>
              </a:ext>
            </a:extLst>
          </p:cNvPr>
          <p:cNvSpPr txBox="1"/>
          <p:nvPr/>
        </p:nvSpPr>
        <p:spPr>
          <a:xfrm>
            <a:off x="5235325" y="1513145"/>
            <a:ext cx="2427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PRD 92 (2015) 071502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757 (2016) 231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PLB 757 (2016) 61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latin typeface="Times New Roman"/>
                <a:ea typeface="Times New Roman"/>
                <a:cs typeface="Times New Roman"/>
                <a:sym typeface="Times New Roman"/>
              </a:rPr>
              <a:t>and others</a:t>
            </a:r>
            <a:endParaRPr sz="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6AF0C3B-E2F9-EAB6-A28C-4E28FFA51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190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olo 1"/>
          <p:cNvSpPr txBox="1">
            <a:spLocks/>
          </p:cNvSpPr>
          <p:nvPr/>
        </p:nvSpPr>
        <p:spPr>
          <a:xfrm>
            <a:off x="551543" y="106834"/>
            <a:ext cx="7454900" cy="516121"/>
          </a:xfrm>
          <a:prstGeom prst="rect">
            <a:avLst/>
          </a:prstGeom>
        </p:spPr>
        <p:txBody>
          <a:bodyPr vert="horz" lIns="68580" tIns="34290" rIns="68580" bIns="34290" rtlCol="0" anchor="b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600" b="1">
                <a:solidFill>
                  <a:srgbClr val="C00000"/>
                </a:solidFill>
              </a:rPr>
              <a:t>Exclusive (quasi-real) </a:t>
            </a:r>
            <a:r>
              <a:rPr lang="en-US" sz="3600" b="1" err="1">
                <a:solidFill>
                  <a:srgbClr val="C00000"/>
                </a:solidFill>
              </a:rPr>
              <a:t>photoproduction</a:t>
            </a:r>
            <a:endParaRPr lang="it-IT" sz="3600" b="1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477469" y="4487923"/>
            <a:ext cx="49876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</a:rPr>
              <a:t>A. Pilloni – Exotic hadron spectroscopy</a:t>
            </a:r>
            <a:endParaRPr lang="it-IT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9" name="diagram.pdf" descr="diagram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322" y="2115343"/>
            <a:ext cx="1818654" cy="2325898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Equation"/>
              <p:cNvSpPr txBox="1"/>
              <p:nvPr/>
            </p:nvSpPr>
            <p:spPr>
              <a:xfrm>
                <a:off x="3111353" y="2886819"/>
                <a:ext cx="4707507" cy="49398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0" tIns="0" rIns="0" bIns="0">
                <a:spAutoFit/>
              </a:bodyPr>
              <a:lstStyle/>
              <a:p>
                <a:pPr defTabSz="482186" latinLnBrk="1">
                  <a:defRPr sz="1800" b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𝒬</m:t>
                          </m:r>
                        </m:sub>
                      </m:sSub>
                      <m:sSubSup>
                        <m:sSubSup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  <m:sup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b>
                      </m:sSub>
                      <m:r>
                        <a:rPr sz="1529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&gt;=</m:t>
                      </m:r>
                      <m:limLow>
                        <m:limLow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∑</m:t>
                          </m:r>
                        </m:e>
                        <m:lim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ℰ</m:t>
                          </m:r>
                        </m:lim>
                      </m:limLow>
                      <m:f>
                        <m:f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𝑒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</m:den>
                      </m:f>
                      <m:sSubSup>
                        <m:sSubSup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𝒯</m:t>
                          </m:r>
                        </m:e>
                        <m:sub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𝛾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𝒬</m:t>
                              </m:r>
                            </m:sub>
                          </m:sSub>
                        </m:sub>
                        <m:sup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  <m:sSub>
                        <m:sSub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𝒫</m:t>
                          </m:r>
                        </m:e>
                        <m:sub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;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sSubSup>
                        <m:sSubSupPr>
                          <m:ctrlP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ℬ</m:t>
                          </m:r>
                        </m:e>
                        <m:sub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  <m:sSubSup>
                            <m:sSubSup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  <m:sup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bSup>
                        </m:sub>
                        <m:sup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sz="1529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sSub>
                            <m:sSubPr>
                              <m:ctrlP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sz="1529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p>
                      </m:sSubSup>
                    </m:oMath>
                  </m:oMathPara>
                </a14:m>
                <a:endParaRPr sz="1529"/>
              </a:p>
            </p:txBody>
          </p:sp>
        </mc:Choice>
        <mc:Fallback xmlns="">
          <p:sp>
            <p:nvSpPr>
              <p:cNvPr id="10" name="Equatio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1353" y="2886819"/>
                <a:ext cx="4707507" cy="493981"/>
              </a:xfrm>
              <a:prstGeom prst="rect">
                <a:avLst/>
              </a:prstGeom>
              <a:blipFill>
                <a:blip r:embed="rId4"/>
                <a:stretch>
                  <a:fillRect l="-269" t="-2500" b="-7500"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XYZ have so far not been seen in photoproduction: independent confirmation…"/>
          <p:cNvSpPr txBox="1"/>
          <p:nvPr/>
        </p:nvSpPr>
        <p:spPr>
          <a:xfrm>
            <a:off x="454124" y="680229"/>
            <a:ext cx="6365389" cy="12119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6789" tIns="26789" rIns="26789" bIns="26789" anchor="ctr">
            <a:normAutofit/>
          </a:bodyPr>
          <a:lstStyle/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/>
              <a:t>XYZ have so far not been seen in </a:t>
            </a:r>
            <a:r>
              <a:rPr sz="1319" err="1"/>
              <a:t>photoproduction</a:t>
            </a:r>
            <a:r>
              <a:rPr sz="1319"/>
              <a:t>: independent confirmation</a:t>
            </a:r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/>
              <a:t>Not affected by 3-body dynamics: determination of resonant nature</a:t>
            </a:r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/>
              <a:t>Experiments with high luminosity in the appropriate energy range are promising</a:t>
            </a:r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sz="1319"/>
              <a:t>We study near-threshold (LE) and high energies (HE)</a:t>
            </a:r>
            <a:endParaRPr lang="it-IT" sz="1319"/>
          </a:p>
          <a:p>
            <a:pPr marL="214313" indent="-214313">
              <a:buClr>
                <a:schemeClr val="accent1"/>
              </a:buClr>
              <a:buSzPct val="145000"/>
              <a:buFont typeface="Arial" panose="020B0604020202020204" pitchFamily="34" charset="0"/>
              <a:buChar char="•"/>
              <a:defRPr sz="2500" b="0"/>
            </a:pPr>
            <a:r>
              <a:rPr lang="it-IT" sz="1319"/>
              <a:t>Couplings extracted from data as much as possible, not relying on the nature of XYZ</a:t>
            </a:r>
            <a:endParaRPr sz="1319"/>
          </a:p>
        </p:txBody>
      </p:sp>
      <p:sp>
        <p:nvSpPr>
          <p:cNvPr id="6" name="TextBox 5"/>
          <p:cNvSpPr txBox="1"/>
          <p:nvPr/>
        </p:nvSpPr>
        <p:spPr>
          <a:xfrm>
            <a:off x="5436732" y="2219707"/>
            <a:ext cx="238821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it-IT" sz="1350">
                <a:solidFill>
                  <a:srgbClr val="C00000"/>
                </a:solidFill>
              </a:rPr>
              <a:t>M. Albaladejo et al. [JPAC], PRD</a:t>
            </a:r>
          </a:p>
        </p:txBody>
      </p:sp>
      <p:sp>
        <p:nvSpPr>
          <p:cNvPr id="11" name="Oval 10"/>
          <p:cNvSpPr/>
          <p:nvPr/>
        </p:nvSpPr>
        <p:spPr>
          <a:xfrm>
            <a:off x="4886588" y="2746891"/>
            <a:ext cx="581564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3" name="Oval 12"/>
          <p:cNvSpPr/>
          <p:nvPr/>
        </p:nvSpPr>
        <p:spPr>
          <a:xfrm rot="18372854">
            <a:off x="1448966" y="2086351"/>
            <a:ext cx="581564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4" name="TextBox 13"/>
          <p:cNvSpPr txBox="1"/>
          <p:nvPr/>
        </p:nvSpPr>
        <p:spPr>
          <a:xfrm>
            <a:off x="3898784" y="3807014"/>
            <a:ext cx="326429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>
                <a:solidFill>
                  <a:srgbClr val="FF0000"/>
                </a:solidFill>
              </a:rPr>
              <a:t>VMD is used to couple the incoming photon</a:t>
            </a:r>
            <a:br>
              <a:rPr lang="it-IT" sz="1350">
                <a:solidFill>
                  <a:srgbClr val="FF0000"/>
                </a:solidFill>
              </a:rPr>
            </a:br>
            <a:r>
              <a:rPr lang="it-IT" sz="1350">
                <a:solidFill>
                  <a:srgbClr val="FF0000"/>
                </a:solidFill>
              </a:rPr>
              <a:t>to a vector quarkonium V</a:t>
            </a:r>
          </a:p>
        </p:txBody>
      </p:sp>
      <p:sp>
        <p:nvSpPr>
          <p:cNvPr id="15" name="Oval 14"/>
          <p:cNvSpPr/>
          <p:nvPr/>
        </p:nvSpPr>
        <p:spPr>
          <a:xfrm>
            <a:off x="5396219" y="2790469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898784" y="3807013"/>
                <a:ext cx="3535135" cy="3000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350">
                    <a:solidFill>
                      <a:srgbClr val="FF0000"/>
                    </a:solidFill>
                  </a:rPr>
                  <a:t>Top vertex from measured </a:t>
                </a:r>
                <a14:m>
                  <m:oMath xmlns:m="http://schemas.openxmlformats.org/officeDocument/2006/math">
                    <m:r>
                      <a:rPr lang="ar-AE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𝒬</m:t>
                    </m:r>
                    <m:r>
                      <a:rPr lang="it-IT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𝑉</m:t>
                    </m:r>
                    <m:r>
                      <a:rPr lang="ar-AE" sz="135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ℰ</m:t>
                    </m:r>
                  </m:oMath>
                </a14:m>
                <a:r>
                  <a:rPr lang="it-IT" sz="1350">
                    <a:solidFill>
                      <a:srgbClr val="FF0000"/>
                    </a:solidFill>
                  </a:rPr>
                  <a:t> decay width</a:t>
                </a: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784" y="3807013"/>
                <a:ext cx="3535135" cy="300082"/>
              </a:xfrm>
              <a:prstGeom prst="rect">
                <a:avLst/>
              </a:prstGeom>
              <a:blipFill>
                <a:blip r:embed="rId5"/>
                <a:stretch>
                  <a:fillRect l="-717" t="-4167" b="-208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Oval 16"/>
          <p:cNvSpPr/>
          <p:nvPr/>
        </p:nvSpPr>
        <p:spPr>
          <a:xfrm>
            <a:off x="1740440" y="2300525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8" name="Oval 17"/>
          <p:cNvSpPr/>
          <p:nvPr/>
        </p:nvSpPr>
        <p:spPr>
          <a:xfrm>
            <a:off x="7096654" y="2776795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sp>
        <p:nvSpPr>
          <p:cNvPr id="19" name="TextBox 18"/>
          <p:cNvSpPr txBox="1"/>
          <p:nvPr/>
        </p:nvSpPr>
        <p:spPr>
          <a:xfrm>
            <a:off x="3814767" y="3695248"/>
            <a:ext cx="3995133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350">
                <a:solidFill>
                  <a:srgbClr val="FF0000"/>
                </a:solidFill>
              </a:rPr>
              <a:t>Bottom vertex from standard photoproduction pheno,</a:t>
            </a:r>
            <a:br>
              <a:rPr lang="it-IT" sz="1350">
                <a:solidFill>
                  <a:srgbClr val="FF0000"/>
                </a:solidFill>
              </a:rPr>
            </a:br>
            <a:r>
              <a:rPr lang="it-IT" sz="1350">
                <a:solidFill>
                  <a:srgbClr val="FF0000"/>
                </a:solidFill>
              </a:rPr>
              <a:t>exponential form factors to further suppress large t</a:t>
            </a:r>
          </a:p>
        </p:txBody>
      </p:sp>
      <p:sp>
        <p:nvSpPr>
          <p:cNvPr id="20" name="Oval 19"/>
          <p:cNvSpPr/>
          <p:nvPr/>
        </p:nvSpPr>
        <p:spPr>
          <a:xfrm>
            <a:off x="1740440" y="3550679"/>
            <a:ext cx="734419" cy="77388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350"/>
          </a:p>
        </p:txBody>
      </p:sp>
      <p:cxnSp>
        <p:nvCxnSpPr>
          <p:cNvPr id="2" name="Straight Connector 31">
            <a:extLst>
              <a:ext uri="{FF2B5EF4-FFF2-40B4-BE49-F238E27FC236}">
                <a16:creationId xmlns:a16="http://schemas.microsoft.com/office/drawing/2014/main" id="{77F79E68-FEA0-0FAC-3F69-A4403305E628}"/>
              </a:ext>
            </a:extLst>
          </p:cNvPr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piè di pagina 6">
            <a:extLst>
              <a:ext uri="{FF2B5EF4-FFF2-40B4-BE49-F238E27FC236}">
                <a16:creationId xmlns:a16="http://schemas.microsoft.com/office/drawing/2014/main" id="{91EB0364-4848-0EA1-D58F-D3E7BA47A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39144" y="4793604"/>
            <a:ext cx="6371338" cy="273844"/>
          </a:xfrm>
        </p:spPr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DD1E34A-64D6-2CE4-435F-730E3CA7E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823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animBg="1"/>
      <p:bldP spid="11" grpId="1" animBg="1"/>
      <p:bldP spid="13" grpId="0" animBg="1"/>
      <p:bldP spid="13" grpId="1" animBg="1"/>
      <p:bldP spid="14" grpId="0"/>
      <p:bldP spid="14" grpId="1"/>
      <p:bldP spid="15" grpId="0" animBg="1"/>
      <p:bldP spid="15" grpId="1" animBg="1"/>
      <p:bldP spid="16" grpId="0"/>
      <p:bldP spid="16" grpId="1"/>
      <p:bldP spid="17" grpId="0" animBg="1"/>
      <p:bldP spid="17" grpId="1" animBg="1"/>
      <p:bldP spid="18" grpId="0" animBg="1"/>
      <p:bldP spid="19" grpId="0"/>
      <p:bldP spid="2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</a:rPr>
              <a:t>Missing Baryons in QCD Phase Transition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pic>
        <p:nvPicPr>
          <p:cNvPr id="2" name="Immagine 1" descr="Schermata 2016-09-14 alle 07.22.39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82" y="691913"/>
            <a:ext cx="6489718" cy="4032520"/>
          </a:xfrm>
          <a:prstGeom prst="rect">
            <a:avLst/>
          </a:prstGeom>
        </p:spPr>
      </p:pic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CC3FF1F-322D-653D-E886-A8A89B251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555EB27-C80C-3C03-E3E7-8B3B5E18E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0788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 descr="Schermata 2016-09-12 alle 00.34.4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28927" y="1978644"/>
            <a:ext cx="1025235" cy="2610511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823" y="41542"/>
            <a:ext cx="9036177" cy="857250"/>
          </a:xfrm>
        </p:spPr>
        <p:txBody>
          <a:bodyPr>
            <a:noAutofit/>
          </a:bodyPr>
          <a:lstStyle/>
          <a:p>
            <a:r>
              <a:rPr lang="en-GB" sz="3200" b="1">
                <a:solidFill>
                  <a:srgbClr val="800000"/>
                </a:solidFill>
              </a:rPr>
              <a:t>Why N* ? </a:t>
            </a:r>
            <a:r>
              <a:rPr lang="en-GB" sz="3200" b="1">
                <a:solidFill>
                  <a:srgbClr val="000090"/>
                </a:solidFill>
              </a:rPr>
              <a:t>From the Hydrogen Spectrum  to QCD</a:t>
            </a:r>
          </a:p>
        </p:txBody>
      </p:sp>
      <p:cxnSp>
        <p:nvCxnSpPr>
          <p:cNvPr id="6" name="Straight Connector 31"/>
          <p:cNvCxnSpPr/>
          <p:nvPr/>
        </p:nvCxnSpPr>
        <p:spPr>
          <a:xfrm>
            <a:off x="0" y="77658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Schermata 2016-09-12 alle 00.38.0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751" y="1068916"/>
            <a:ext cx="1090145" cy="1137657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930738" y="2240060"/>
            <a:ext cx="12866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400"/>
              <a:t>Spectral series of hydrogen</a:t>
            </a:r>
          </a:p>
        </p:txBody>
      </p:sp>
      <p:pic>
        <p:nvPicPr>
          <p:cNvPr id="13" name="Immagine 12" descr="Schermata 2016-09-12 alle 00.34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3" y="1068917"/>
            <a:ext cx="812611" cy="1137656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400768" y="2240060"/>
            <a:ext cx="14458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err="1"/>
              <a:t>Niels</a:t>
            </a:r>
            <a:r>
              <a:rPr lang="en-GB" sz="1400"/>
              <a:t> Bohr (1922)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-1" y="3783036"/>
            <a:ext cx="45042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800000"/>
              </a:buClr>
              <a:buFont typeface="Arial"/>
              <a:buChar char="•"/>
            </a:pPr>
            <a:r>
              <a:rPr lang="en-GB" sz="1600"/>
              <a:t>Understanding the hydrogen atom’s ground state requires understanding its excitation spectrum.</a:t>
            </a:r>
          </a:p>
        </p:txBody>
      </p:sp>
      <p:cxnSp>
        <p:nvCxnSpPr>
          <p:cNvPr id="17" name="Connettore 2 16"/>
          <p:cNvCxnSpPr/>
          <p:nvPr/>
        </p:nvCxnSpPr>
        <p:spPr>
          <a:xfrm>
            <a:off x="134068" y="4513797"/>
            <a:ext cx="53340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724161" y="4343992"/>
            <a:ext cx="33432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00090"/>
                </a:solidFill>
              </a:rPr>
              <a:t>From Bohr model of the atom to QED.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4707467" y="3731556"/>
            <a:ext cx="443653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GB" sz="1600"/>
              <a:t>Understanding the proton’s ground state requires understanding its excitation spectrum</a:t>
            </a:r>
            <a:r>
              <a:rPr lang="en-GB"/>
              <a:t>.</a:t>
            </a:r>
          </a:p>
        </p:txBody>
      </p:sp>
      <p:cxnSp>
        <p:nvCxnSpPr>
          <p:cNvPr id="20" name="Connettore 2 19"/>
          <p:cNvCxnSpPr/>
          <p:nvPr/>
        </p:nvCxnSpPr>
        <p:spPr>
          <a:xfrm>
            <a:off x="4805634" y="4513797"/>
            <a:ext cx="533400" cy="0"/>
          </a:xfrm>
          <a:prstGeom prst="straightConnector1">
            <a:avLst/>
          </a:prstGeom>
          <a:ln>
            <a:solidFill>
              <a:srgbClr val="8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CasellaDiTesto 20"/>
          <p:cNvSpPr txBox="1"/>
          <p:nvPr/>
        </p:nvSpPr>
        <p:spPr>
          <a:xfrm>
            <a:off x="5360893" y="4343992"/>
            <a:ext cx="3783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>
                <a:solidFill>
                  <a:srgbClr val="000090"/>
                </a:solidFill>
              </a:rPr>
              <a:t>From the Constituent Quark model to QCD.</a:t>
            </a:r>
          </a:p>
        </p:txBody>
      </p:sp>
      <p:pic>
        <p:nvPicPr>
          <p:cNvPr id="23" name="Picture 4" descr="four_sta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467" y="1068916"/>
            <a:ext cx="4483100" cy="2656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6CE9FA-FC50-A6C4-48B3-A04586C5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05D74887-39B6-E161-5D1E-678CFFC6B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2961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7824" y="-165337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>
                <a:solidFill>
                  <a:srgbClr val="000090"/>
                </a:solidFill>
              </a:rPr>
              <a:t>LQCD N* &amp; </a:t>
            </a:r>
            <a:r>
              <a:rPr lang="en-US" sz="3200" b="1" err="1">
                <a:solidFill>
                  <a:srgbClr val="000090"/>
                </a:solidFill>
              </a:rPr>
              <a:t>Δ</a:t>
            </a:r>
            <a:r>
              <a:rPr lang="en-US" sz="3200" b="1">
                <a:solidFill>
                  <a:srgbClr val="000090"/>
                </a:solidFill>
              </a:rPr>
              <a:t> Spectra </a:t>
            </a: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uppo 3"/>
          <p:cNvGrpSpPr/>
          <p:nvPr/>
        </p:nvGrpSpPr>
        <p:grpSpPr>
          <a:xfrm>
            <a:off x="3168071" y="783191"/>
            <a:ext cx="5933284" cy="3337423"/>
            <a:chOff x="1484193" y="691913"/>
            <a:chExt cx="7491925" cy="4261020"/>
          </a:xfrm>
        </p:grpSpPr>
        <p:pic>
          <p:nvPicPr>
            <p:cNvPr id="19" name="Immagine 18" descr="Schermata 06-2456103 alle 07.21.19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4193" y="691913"/>
              <a:ext cx="7491925" cy="4261020"/>
            </a:xfrm>
            <a:prstGeom prst="rect">
              <a:avLst/>
            </a:prstGeom>
            <a:ln>
              <a:noFill/>
            </a:ln>
            <a:effectLst/>
          </p:spPr>
        </p:pic>
        <p:sp>
          <p:nvSpPr>
            <p:cNvPr id="20" name="CasellaDiTesto 19"/>
            <p:cNvSpPr txBox="1"/>
            <p:nvPr/>
          </p:nvSpPr>
          <p:spPr>
            <a:xfrm>
              <a:off x="2726013" y="3892448"/>
              <a:ext cx="861692" cy="3929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/>
                <a:t>N(938)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051699" y="3454073"/>
              <a:ext cx="970808" cy="3964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>
                  <a:latin typeface="Symbol" charset="2"/>
                  <a:cs typeface="Symbol" charset="2"/>
                </a:rPr>
                <a:t>D</a:t>
              </a:r>
              <a:r>
                <a:rPr lang="en-US" sz="1400"/>
                <a:t>(1232)</a:t>
              </a:r>
            </a:p>
          </p:txBody>
        </p:sp>
        <p:sp>
          <p:nvSpPr>
            <p:cNvPr id="23" name="Rettangolo arrotondato 22"/>
            <p:cNvSpPr/>
            <p:nvPr/>
          </p:nvSpPr>
          <p:spPr bwMode="auto">
            <a:xfrm>
              <a:off x="2421068" y="3978532"/>
              <a:ext cx="1081010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8" name="Rettangolo arrotondato 27"/>
            <p:cNvSpPr/>
            <p:nvPr/>
          </p:nvSpPr>
          <p:spPr bwMode="auto">
            <a:xfrm>
              <a:off x="5880301" y="3540316"/>
              <a:ext cx="1008943" cy="292144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29" name="Rettangolo arrotondato 28"/>
            <p:cNvSpPr/>
            <p:nvPr/>
          </p:nvSpPr>
          <p:spPr bwMode="auto">
            <a:xfrm>
              <a:off x="2421068" y="2225669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2493136" y="2809957"/>
              <a:ext cx="3164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4</a:t>
              </a:r>
            </a:p>
          </p:txBody>
        </p:sp>
        <p:sp>
          <p:nvSpPr>
            <p:cNvPr id="33" name="CasellaDiTesto 32"/>
            <p:cNvSpPr txBox="1"/>
            <p:nvPr/>
          </p:nvSpPr>
          <p:spPr>
            <a:xfrm>
              <a:off x="2853472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5</a:t>
              </a:r>
            </a:p>
          </p:txBody>
        </p:sp>
        <p:sp>
          <p:nvSpPr>
            <p:cNvPr id="34" name="CasellaDiTesto 33"/>
            <p:cNvSpPr txBox="1"/>
            <p:nvPr/>
          </p:nvSpPr>
          <p:spPr>
            <a:xfrm>
              <a:off x="3285877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3574146" y="2809957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36" name="Rettangolo arrotondato 35"/>
            <p:cNvSpPr/>
            <p:nvPr/>
          </p:nvSpPr>
          <p:spPr bwMode="auto">
            <a:xfrm>
              <a:off x="3934483" y="2882993"/>
              <a:ext cx="1513414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7" name="Rettangolo arrotondato 36"/>
            <p:cNvSpPr/>
            <p:nvPr/>
          </p:nvSpPr>
          <p:spPr bwMode="auto">
            <a:xfrm>
              <a:off x="5447897" y="2152633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4006550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39" name="CasellaDiTesto 38"/>
            <p:cNvSpPr txBox="1"/>
            <p:nvPr/>
          </p:nvSpPr>
          <p:spPr>
            <a:xfrm>
              <a:off x="4366887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0" name="CasellaDiTesto 39"/>
            <p:cNvSpPr txBox="1"/>
            <p:nvPr/>
          </p:nvSpPr>
          <p:spPr>
            <a:xfrm>
              <a:off x="4727223" y="3467280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1" name="CasellaDiTesto 40"/>
            <p:cNvSpPr txBox="1"/>
            <p:nvPr/>
          </p:nvSpPr>
          <p:spPr>
            <a:xfrm>
              <a:off x="5519964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2" name="CasellaDiTesto 41"/>
            <p:cNvSpPr txBox="1"/>
            <p:nvPr/>
          </p:nvSpPr>
          <p:spPr>
            <a:xfrm>
              <a:off x="5880301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3</a:t>
              </a:r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616857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2</a:t>
              </a: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6456840" y="2736921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6" name="Rettangolo arrotondato 45"/>
            <p:cNvSpPr/>
            <p:nvPr/>
          </p:nvSpPr>
          <p:spPr bwMode="auto">
            <a:xfrm>
              <a:off x="6961311" y="2736921"/>
              <a:ext cx="1441347" cy="949468"/>
            </a:xfrm>
            <a:prstGeom prst="round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32396"/>
              <a:endParaRPr lang="en-US" sz="400">
                <a:solidFill>
                  <a:srgbClr val="800000"/>
                </a:solidFill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7033378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  <p:sp>
          <p:nvSpPr>
            <p:cNvPr id="49" name="CasellaDiTesto 48"/>
            <p:cNvSpPr txBox="1"/>
            <p:nvPr/>
          </p:nvSpPr>
          <p:spPr>
            <a:xfrm>
              <a:off x="7393715" y="3248172"/>
              <a:ext cx="308028" cy="41921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1</a:t>
              </a:r>
            </a:p>
          </p:txBody>
        </p:sp>
      </p:grpSp>
      <p:sp>
        <p:nvSpPr>
          <p:cNvPr id="5" name="Rettangolo 4"/>
          <p:cNvSpPr/>
          <p:nvPr/>
        </p:nvSpPr>
        <p:spPr>
          <a:xfrm>
            <a:off x="4151539" y="3889781"/>
            <a:ext cx="46405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cs typeface="Arial"/>
              </a:rPr>
              <a:t>Robert G. Edwards, </a:t>
            </a:r>
            <a:r>
              <a:rPr lang="en-US" sz="1200" err="1">
                <a:cs typeface="Arial"/>
              </a:rPr>
              <a:t>Jozef</a:t>
            </a:r>
            <a:r>
              <a:rPr lang="en-US" sz="1200">
                <a:cs typeface="Arial"/>
              </a:rPr>
              <a:t> J. </a:t>
            </a:r>
            <a:r>
              <a:rPr lang="en-US" sz="1200" err="1">
                <a:cs typeface="Arial"/>
              </a:rPr>
              <a:t>Dudek</a:t>
            </a:r>
            <a:r>
              <a:rPr lang="en-US" sz="1200">
                <a:cs typeface="Arial"/>
              </a:rPr>
              <a:t>, David G. Richards, Stephen J. Wallace </a:t>
            </a:r>
          </a:p>
          <a:p>
            <a:r>
              <a:rPr lang="en-US" sz="1200" b="1" err="1">
                <a:cs typeface="Arial"/>
              </a:rPr>
              <a:t>Phys.Rev</a:t>
            </a:r>
            <a:r>
              <a:rPr lang="en-US" sz="1200" b="1">
                <a:cs typeface="Arial"/>
              </a:rPr>
              <a:t>. D84 (2011) 074508</a:t>
            </a:r>
            <a:endParaRPr lang="en-US" sz="1200">
              <a:cs typeface="Arial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0" y="929683"/>
            <a:ext cx="347279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>
                <a:cs typeface="Arial"/>
              </a:rPr>
              <a:t> Exhibit the SU(6)×O(3)-symmetry features </a:t>
            </a:r>
            <a:endParaRPr lang="en-US"/>
          </a:p>
          <a:p>
            <a:pPr algn="just"/>
            <a:endParaRPr lang="en-US"/>
          </a:p>
          <a:p>
            <a:pPr algn="just">
              <a:buClr>
                <a:srgbClr val="800000"/>
              </a:buClr>
              <a:buFont typeface="Arial"/>
              <a:buChar char="•"/>
            </a:pPr>
            <a:r>
              <a:rPr lang="en-US">
                <a:cs typeface="Arial"/>
              </a:rPr>
              <a:t> Counting of levels consistent with non-rel. quark model</a:t>
            </a:r>
          </a:p>
          <a:p>
            <a:pPr algn="just"/>
            <a:endParaRPr lang="en-US" b="1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>
                <a:cs typeface="Arial"/>
              </a:rPr>
              <a:t> Striking similarity with quark model</a:t>
            </a:r>
          </a:p>
          <a:p>
            <a:endParaRPr lang="en-US" b="1">
              <a:latin typeface="Arial"/>
              <a:cs typeface="Arial"/>
            </a:endParaRPr>
          </a:p>
          <a:p>
            <a:pPr>
              <a:buClr>
                <a:srgbClr val="800000"/>
              </a:buClr>
              <a:buFont typeface="Arial"/>
              <a:buChar char="•"/>
            </a:pPr>
            <a:r>
              <a:rPr lang="en-US">
                <a:cs typeface="Arial"/>
              </a:rPr>
              <a:t> No parity doubling</a:t>
            </a:r>
          </a:p>
          <a:p>
            <a:endParaRPr lang="en-US"/>
          </a:p>
        </p:txBody>
      </p:sp>
      <p:sp>
        <p:nvSpPr>
          <p:cNvPr id="11" name="Rettangolo 10"/>
          <p:cNvSpPr/>
          <p:nvPr/>
        </p:nvSpPr>
        <p:spPr>
          <a:xfrm>
            <a:off x="107824" y="3982114"/>
            <a:ext cx="25768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0090"/>
                </a:solidFill>
                <a:cs typeface="Arial"/>
              </a:rPr>
              <a:t>Problems are not solved!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FDDDFE9-9026-B045-ECAA-9380CE27A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FAE8DBDD-DC67-E821-1575-428CD04F9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90887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Electroexcitation of </a:t>
            </a:r>
            <a:r>
              <a:rPr lang="en-US" sz="3200" b="1">
                <a:solidFill>
                  <a:srgbClr val="800000"/>
                </a:solidFill>
                <a:ea typeface="ＭＳ Ｐゴシック" charset="-128"/>
              </a:rPr>
              <a:t>N*/Δ</a:t>
            </a:r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 resonances 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oup 96"/>
          <p:cNvGrpSpPr/>
          <p:nvPr/>
        </p:nvGrpSpPr>
        <p:grpSpPr>
          <a:xfrm>
            <a:off x="1056358" y="497194"/>
            <a:ext cx="6705380" cy="4156803"/>
            <a:chOff x="761208" y="1524000"/>
            <a:chExt cx="7026726" cy="5036500"/>
          </a:xfrm>
        </p:grpSpPr>
        <p:grpSp>
          <p:nvGrpSpPr>
            <p:cNvPr id="36" name="Group 94"/>
            <p:cNvGrpSpPr/>
            <p:nvPr/>
          </p:nvGrpSpPr>
          <p:grpSpPr>
            <a:xfrm>
              <a:off x="761208" y="1524000"/>
              <a:ext cx="7026726" cy="5036500"/>
              <a:chOff x="761208" y="1524000"/>
              <a:chExt cx="7026726" cy="5036500"/>
            </a:xfrm>
          </p:grpSpPr>
          <p:sp>
            <p:nvSpPr>
              <p:cNvPr id="38" name="Line 38"/>
              <p:cNvSpPr>
                <a:spLocks noChangeShapeType="1"/>
              </p:cNvSpPr>
              <p:nvPr/>
            </p:nvSpPr>
            <p:spPr bwMode="auto">
              <a:xfrm flipV="1">
                <a:off x="2438399" y="2578098"/>
                <a:ext cx="3776664" cy="2813051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Line 39"/>
              <p:cNvSpPr>
                <a:spLocks noChangeShapeType="1"/>
              </p:cNvSpPr>
              <p:nvPr/>
            </p:nvSpPr>
            <p:spPr bwMode="auto">
              <a:xfrm flipV="1">
                <a:off x="2439988" y="4459526"/>
                <a:ext cx="1310632" cy="930035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Line 38"/>
              <p:cNvSpPr>
                <a:spLocks noChangeShapeType="1"/>
              </p:cNvSpPr>
              <p:nvPr/>
            </p:nvSpPr>
            <p:spPr bwMode="auto">
              <a:xfrm>
                <a:off x="2438399" y="5619720"/>
                <a:ext cx="3886201" cy="19080"/>
              </a:xfrm>
              <a:prstGeom prst="line">
                <a:avLst/>
              </a:prstGeom>
              <a:noFill/>
              <a:ln w="38100">
                <a:solidFill>
                  <a:srgbClr val="008000"/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45"/>
              <p:cNvSpPr/>
              <p:nvPr/>
            </p:nvSpPr>
            <p:spPr>
              <a:xfrm>
                <a:off x="1525588" y="5224223"/>
                <a:ext cx="1080668" cy="698739"/>
              </a:xfrm>
              <a:prstGeom prst="rect">
                <a:avLst/>
              </a:prstGeom>
              <a:solidFill>
                <a:srgbClr val="CCFFCC"/>
              </a:solidFill>
              <a:ln w="19050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  <p:grpSp>
            <p:nvGrpSpPr>
              <p:cNvPr id="43" name="Group 32"/>
              <p:cNvGrpSpPr>
                <a:grpSpLocks/>
              </p:cNvGrpSpPr>
              <p:nvPr/>
            </p:nvGrpSpPr>
            <p:grpSpPr bwMode="auto">
              <a:xfrm>
                <a:off x="1552236" y="1524000"/>
                <a:ext cx="6191283" cy="4537494"/>
                <a:chOff x="552" y="1552"/>
                <a:chExt cx="3100" cy="2630"/>
              </a:xfrm>
            </p:grpSpPr>
            <p:sp>
              <p:nvSpPr>
                <p:cNvPr id="62" name="Rectangle 4"/>
                <p:cNvSpPr>
                  <a:spLocks noChangeArrowheads="1"/>
                </p:cNvSpPr>
                <p:nvPr/>
              </p:nvSpPr>
              <p:spPr bwMode="auto">
                <a:xfrm>
                  <a:off x="1296" y="1552"/>
                  <a:ext cx="752" cy="47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3" name="Rectangle 5"/>
                <p:cNvSpPr>
                  <a:spLocks noChangeArrowheads="1"/>
                </p:cNvSpPr>
                <p:nvPr/>
              </p:nvSpPr>
              <p:spPr bwMode="auto">
                <a:xfrm>
                  <a:off x="1192" y="1718"/>
                  <a:ext cx="496" cy="53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1693" y="2739"/>
                  <a:ext cx="713" cy="551"/>
                </a:xfrm>
                <a:prstGeom prst="rect">
                  <a:avLst/>
                </a:prstGeom>
                <a:solidFill>
                  <a:srgbClr val="CCFFCC"/>
                </a:solidFill>
                <a:ln w="19050" cap="flat" cmpd="sng" algn="ctr">
                  <a:solidFill>
                    <a:schemeClr val="accent1"/>
                  </a:solidFill>
                  <a:prstDash val="solid"/>
                  <a:miter lim="800000"/>
                  <a:headEnd type="none" w="med" len="med"/>
                  <a:tailEnd type="none" w="med" len="med"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 b="1">
                      <a:solidFill>
                        <a:srgbClr val="000090"/>
                      </a:solidFill>
                    </a:rPr>
                    <a:t>N(1675)5/2</a:t>
                  </a:r>
                  <a:r>
                    <a:rPr lang="en-US" sz="1500" b="1" baseline="30000">
                      <a:solidFill>
                        <a:srgbClr val="000090"/>
                      </a:solidFill>
                    </a:rPr>
                    <a:t>-</a:t>
                  </a:r>
                  <a:endParaRPr lang="en-US" sz="1500" b="1">
                    <a:solidFill>
                      <a:srgbClr val="000090"/>
                    </a:solidFill>
                  </a:endParaRPr>
                </a:p>
                <a:p>
                  <a:pPr algn="ctr" eaLnBrk="0" hangingPunct="0"/>
                  <a:r>
                    <a:rPr lang="en-US" sz="1500"/>
                    <a:t>N(1520)3/2</a:t>
                  </a:r>
                  <a:r>
                    <a:rPr lang="en-US" sz="1500" baseline="30000"/>
                    <a:t>-</a:t>
                  </a:r>
                </a:p>
                <a:p>
                  <a:pPr algn="ctr" eaLnBrk="0" hangingPunct="0"/>
                  <a:r>
                    <a:rPr lang="en-US" sz="1500" b="1">
                      <a:solidFill>
                        <a:srgbClr val="000090"/>
                      </a:solidFill>
                    </a:rPr>
                    <a:t>N(1535)1/2</a:t>
                  </a:r>
                  <a:r>
                    <a:rPr lang="en-US" sz="1500" b="1" baseline="30000">
                      <a:solidFill>
                        <a:srgbClr val="000090"/>
                      </a:solidFill>
                    </a:rPr>
                    <a:t>-</a:t>
                  </a:r>
                </a:p>
              </p:txBody>
            </p:sp>
            <p:sp>
              <p:nvSpPr>
                <p:cNvPr id="65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2993" y="3793"/>
                  <a:ext cx="659" cy="389"/>
                </a:xfrm>
                <a:prstGeom prst="rect">
                  <a:avLst/>
                </a:prstGeom>
                <a:solidFill>
                  <a:srgbClr val="CCFFCC"/>
                </a:solidFill>
                <a:ln w="19050">
                  <a:solidFill>
                    <a:srgbClr val="1F497D"/>
                  </a:solidFill>
                  <a:miter lim="800000"/>
                  <a:headEnd/>
                  <a:tailEnd/>
                </a:ln>
              </p:spPr>
              <p:txBody>
                <a:bodyPr wrap="square">
                  <a:prstTxWarp prst="textNoShape">
                    <a:avLst/>
                  </a:prstTxWarp>
                  <a:spAutoFit/>
                </a:bodyPr>
                <a:lstStyle/>
                <a:p>
                  <a:pPr algn="ctr" eaLnBrk="0" hangingPunct="0"/>
                  <a:r>
                    <a:rPr lang="en-US" sz="1500">
                      <a:latin typeface="+mj-lt"/>
                    </a:rPr>
                    <a:t>N(1710)1/2</a:t>
                  </a:r>
                  <a:r>
                    <a:rPr lang="en-US" sz="1500" baseline="30000">
                      <a:latin typeface="+mj-lt"/>
                    </a:rPr>
                    <a:t>+</a:t>
                  </a:r>
                  <a:endParaRPr lang="en-US" sz="1500">
                    <a:latin typeface="+mj-lt"/>
                  </a:endParaRPr>
                </a:p>
                <a:p>
                  <a:pPr algn="ctr" eaLnBrk="0" hangingPunct="0"/>
                  <a:r>
                    <a:rPr lang="en-US" sz="1500" b="1">
                      <a:solidFill>
                        <a:srgbClr val="000090"/>
                      </a:solidFill>
                      <a:latin typeface="+mj-lt"/>
                    </a:rPr>
                    <a:t>N(1440)1/2</a:t>
                  </a:r>
                  <a:r>
                    <a:rPr lang="en-US" sz="1500" b="1" baseline="30000">
                      <a:solidFill>
                        <a:srgbClr val="000090"/>
                      </a:solidFill>
                      <a:latin typeface="+mj-lt"/>
                    </a:rPr>
                    <a:t>+</a:t>
                  </a:r>
                </a:p>
              </p:txBody>
            </p:sp>
            <p:sp>
              <p:nvSpPr>
                <p:cNvPr id="66" name="Rectangle 13"/>
                <p:cNvSpPr>
                  <a:spLocks noChangeArrowheads="1"/>
                </p:cNvSpPr>
                <p:nvPr/>
              </p:nvSpPr>
              <p:spPr bwMode="auto">
                <a:xfrm>
                  <a:off x="1440" y="3158"/>
                  <a:ext cx="864" cy="240"/>
                </a:xfrm>
                <a:prstGeom prst="rect">
                  <a:avLst/>
                </a:prstGeom>
                <a:noFill/>
                <a:ln w="2540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Rectangle 21"/>
                <p:cNvSpPr>
                  <a:spLocks noChangeArrowheads="1"/>
                </p:cNvSpPr>
                <p:nvPr/>
              </p:nvSpPr>
              <p:spPr bwMode="auto">
                <a:xfrm>
                  <a:off x="552" y="3752"/>
                  <a:ext cx="565" cy="317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/>
                </a:ln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r>
                    <a:rPr lang="en-US" sz="1500">
                      <a:latin typeface="+mn-lt"/>
                    </a:rPr>
                    <a:t>Δ(1232)3/2</a:t>
                  </a:r>
                  <a:r>
                    <a:rPr lang="en-US" sz="1500" baseline="30000">
                      <a:latin typeface="+mn-lt"/>
                    </a:rPr>
                    <a:t>+</a:t>
                  </a:r>
                  <a:r>
                    <a:rPr lang="en-US" sz="1500" baseline="-25000">
                      <a:latin typeface="+mn-lt"/>
                    </a:rPr>
                    <a:t> </a:t>
                  </a:r>
                </a:p>
                <a:p>
                  <a:pPr algn="ctr"/>
                  <a:r>
                    <a:rPr lang="en-US" sz="1500">
                      <a:latin typeface="+mn-lt"/>
                    </a:rPr>
                    <a:t>N(940)</a:t>
                  </a:r>
                  <a:endParaRPr lang="en-US" sz="1500" baseline="-25000">
                    <a:latin typeface="+mn-lt"/>
                  </a:endParaRPr>
                </a:p>
              </p:txBody>
            </p:sp>
          </p:grpSp>
          <p:cxnSp>
            <p:nvCxnSpPr>
              <p:cNvPr id="44" name="Straight Connector 36"/>
              <p:cNvCxnSpPr/>
              <p:nvPr/>
            </p:nvCxnSpPr>
            <p:spPr>
              <a:xfrm rot="5400000" flipH="1" flipV="1">
                <a:off x="-1333399" y="4056144"/>
                <a:ext cx="4190821" cy="160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38"/>
              <p:cNvCxnSpPr/>
              <p:nvPr/>
            </p:nvCxnSpPr>
            <p:spPr>
              <a:xfrm flipV="1">
                <a:off x="763588" y="6151532"/>
                <a:ext cx="7024346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TextBox 39"/>
              <p:cNvSpPr txBox="1">
                <a:spLocks noChangeArrowheads="1"/>
              </p:cNvSpPr>
              <p:nvPr/>
            </p:nvSpPr>
            <p:spPr bwMode="auto">
              <a:xfrm>
                <a:off x="914400" y="2945202"/>
                <a:ext cx="52425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L</a:t>
                </a:r>
                <a:r>
                  <a:rPr lang="en-US" baseline="-25000"/>
                  <a:t>3q</a:t>
                </a:r>
              </a:p>
            </p:txBody>
          </p:sp>
          <p:cxnSp>
            <p:nvCxnSpPr>
              <p:cNvPr id="47" name="Straight Connector 41"/>
              <p:cNvCxnSpPr/>
              <p:nvPr/>
            </p:nvCxnSpPr>
            <p:spPr>
              <a:xfrm flipV="1">
                <a:off x="763588" y="56181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3"/>
              <p:cNvCxnSpPr/>
              <p:nvPr/>
            </p:nvCxnSpPr>
            <p:spPr>
              <a:xfrm flipV="1">
                <a:off x="763588" y="40179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TextBox 32"/>
              <p:cNvSpPr txBox="1">
                <a:spLocks noChangeArrowheads="1"/>
              </p:cNvSpPr>
              <p:nvPr/>
            </p:nvSpPr>
            <p:spPr bwMode="auto">
              <a:xfrm>
                <a:off x="908050" y="536296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0</a:t>
                </a:r>
                <a:endParaRPr lang="en-US">
                  <a:solidFill>
                    <a:srgbClr val="800000"/>
                  </a:solidFill>
                </a:endParaRPr>
              </a:p>
            </p:txBody>
          </p:sp>
          <p:sp>
            <p:nvSpPr>
              <p:cNvPr id="50" name="TextBox 34"/>
              <p:cNvSpPr txBox="1">
                <a:spLocks noChangeArrowheads="1"/>
              </p:cNvSpPr>
              <p:nvPr/>
            </p:nvSpPr>
            <p:spPr bwMode="auto">
              <a:xfrm>
                <a:off x="831850" y="3781814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1" name="TextBox 35"/>
              <p:cNvSpPr txBox="1">
                <a:spLocks noChangeArrowheads="1"/>
              </p:cNvSpPr>
              <p:nvPr/>
            </p:nvSpPr>
            <p:spPr bwMode="auto">
              <a:xfrm>
                <a:off x="1822451" y="6076950"/>
                <a:ext cx="279266" cy="3928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0</a:t>
                </a:r>
              </a:p>
            </p:txBody>
          </p:sp>
          <p:sp>
            <p:nvSpPr>
              <p:cNvPr id="52" name="TextBox 37"/>
              <p:cNvSpPr txBox="1">
                <a:spLocks noChangeArrowheads="1"/>
              </p:cNvSpPr>
              <p:nvPr/>
            </p:nvSpPr>
            <p:spPr bwMode="auto">
              <a:xfrm>
                <a:off x="4260851" y="6050352"/>
                <a:ext cx="316803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1</a:t>
                </a:r>
              </a:p>
            </p:txBody>
          </p:sp>
          <p:sp>
            <p:nvSpPr>
              <p:cNvPr id="53" name="TextBox 39"/>
              <p:cNvSpPr txBox="1">
                <a:spLocks noChangeArrowheads="1"/>
              </p:cNvSpPr>
              <p:nvPr/>
            </p:nvSpPr>
            <p:spPr bwMode="auto">
              <a:xfrm>
                <a:off x="6935788" y="6050352"/>
                <a:ext cx="316804" cy="4075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  <p:cxnSp>
            <p:nvCxnSpPr>
              <p:cNvPr id="54" name="Straight Connector 49"/>
              <p:cNvCxnSpPr/>
              <p:nvPr/>
            </p:nvCxnSpPr>
            <p:spPr>
              <a:xfrm rot="5400000">
                <a:off x="4413313" y="5996287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1"/>
              <p:cNvCxnSpPr/>
              <p:nvPr/>
            </p:nvCxnSpPr>
            <p:spPr>
              <a:xfrm rot="5400000">
                <a:off x="7086540" y="6015399"/>
                <a:ext cx="1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3"/>
              <p:cNvCxnSpPr/>
              <p:nvPr/>
            </p:nvCxnSpPr>
            <p:spPr>
              <a:xfrm rot="10800000">
                <a:off x="1982851" y="5997876"/>
                <a:ext cx="2" cy="1588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5"/>
              <p:cNvCxnSpPr/>
              <p:nvPr/>
            </p:nvCxnSpPr>
            <p:spPr>
              <a:xfrm rot="5400000" flipH="1" flipV="1">
                <a:off x="1410021" y="5613679"/>
                <a:ext cx="310552" cy="3219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  <a:tailEnd type="triangle" w="lg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75"/>
              <p:cNvCxnSpPr/>
              <p:nvPr/>
            </p:nvCxnSpPr>
            <p:spPr>
              <a:xfrm flipV="1">
                <a:off x="763588" y="2265332"/>
                <a:ext cx="154381" cy="3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9" name="TextBox 76"/>
              <p:cNvSpPr txBox="1"/>
              <p:nvPr/>
            </p:nvSpPr>
            <p:spPr>
              <a:xfrm>
                <a:off x="831850" y="2029213"/>
                <a:ext cx="316974" cy="4076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/>
                  <a:t>2</a:t>
                </a:r>
              </a:p>
            </p:txBody>
          </p:sp>
          <p:sp>
            <p:nvSpPr>
              <p:cNvPr id="60" name="TextBox 79"/>
              <p:cNvSpPr txBox="1"/>
              <p:nvPr/>
            </p:nvSpPr>
            <p:spPr>
              <a:xfrm>
                <a:off x="5256020" y="6113007"/>
                <a:ext cx="1171352" cy="4474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>
                    <a:latin typeface="Arial"/>
                    <a:ea typeface="Lucida Grande"/>
                    <a:cs typeface="Arial"/>
                  </a:rPr>
                  <a:t>N [</a:t>
                </a:r>
                <a:r>
                  <a:rPr lang="en-US" sz="1800" err="1">
                    <a:latin typeface="Arial"/>
                    <a:ea typeface="Lucida Grande"/>
                    <a:cs typeface="Arial"/>
                  </a:rPr>
                  <a:t>ħω</a:t>
                </a:r>
                <a:r>
                  <a:rPr lang="en-US" sz="1800">
                    <a:latin typeface="Arial"/>
                    <a:ea typeface="Lucida Grande"/>
                    <a:cs typeface="Arial"/>
                  </a:rPr>
                  <a:t>]</a:t>
                </a:r>
                <a:endParaRPr lang="en-US" sz="1800">
                  <a:latin typeface="Arial"/>
                  <a:cs typeface="Arial"/>
                </a:endParaRPr>
              </a:p>
            </p:txBody>
          </p:sp>
        </p:grpSp>
        <p:sp>
          <p:nvSpPr>
            <p:cNvPr id="37" name="Rectangle 71"/>
            <p:cNvSpPr/>
            <p:nvPr/>
          </p:nvSpPr>
          <p:spPr>
            <a:xfrm>
              <a:off x="6248400" y="2170440"/>
              <a:ext cx="1219200" cy="564709"/>
            </a:xfrm>
            <a:prstGeom prst="rect">
              <a:avLst/>
            </a:prstGeom>
            <a:solidFill>
              <a:srgbClr val="CCFFCC"/>
            </a:solidFill>
            <a:ln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500">
                  <a:solidFill>
                    <a:schemeClr val="tx1"/>
                  </a:solidFill>
                </a:rPr>
                <a:t>N(1680)5/2</a:t>
              </a:r>
              <a:r>
                <a:rPr lang="en-US" sz="1500" baseline="30000">
                  <a:solidFill>
                    <a:schemeClr val="tx1"/>
                  </a:solidFill>
                </a:rPr>
                <a:t>+</a:t>
              </a:r>
            </a:p>
            <a:p>
              <a:pPr algn="ctr">
                <a:defRPr/>
              </a:pPr>
              <a:r>
                <a:rPr lang="en-US" sz="1500">
                  <a:solidFill>
                    <a:schemeClr val="tx1"/>
                  </a:solidFill>
                </a:rPr>
                <a:t>N(1720)3/2</a:t>
              </a:r>
              <a:r>
                <a:rPr lang="en-US" sz="1500" baseline="30000">
                  <a:solidFill>
                    <a:schemeClr val="tx1"/>
                  </a:solidFill>
                </a:rPr>
                <a:t>+</a:t>
              </a:r>
            </a:p>
          </p:txBody>
        </p:sp>
      </p:grpSp>
      <p:sp>
        <p:nvSpPr>
          <p:cNvPr id="2" name="CasellaDiTesto 1"/>
          <p:cNvSpPr txBox="1"/>
          <p:nvPr/>
        </p:nvSpPr>
        <p:spPr>
          <a:xfrm>
            <a:off x="1850767" y="3121879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[56,0</a:t>
            </a:r>
            <a:r>
              <a:rPr lang="it-IT" baseline="30000"/>
              <a:t>+</a:t>
            </a:r>
            <a:r>
              <a:rPr lang="it-IT"/>
              <a:t>]</a:t>
            </a:r>
          </a:p>
        </p:txBody>
      </p:sp>
      <p:sp>
        <p:nvSpPr>
          <p:cNvPr id="68" name="CasellaDiTesto 67"/>
          <p:cNvSpPr txBox="1"/>
          <p:nvPr/>
        </p:nvSpPr>
        <p:spPr>
          <a:xfrm>
            <a:off x="4232433" y="1713931"/>
            <a:ext cx="781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[70,1</a:t>
            </a:r>
            <a:r>
              <a:rPr lang="it-IT" baseline="30000"/>
              <a:t>-</a:t>
            </a:r>
            <a:r>
              <a:rPr lang="it-IT"/>
              <a:t>]</a:t>
            </a:r>
          </a:p>
        </p:txBody>
      </p:sp>
      <p:pic>
        <p:nvPicPr>
          <p:cNvPr id="4" name="Immagine 3" descr="Schermata 2016-09-14 alle 07.56.1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738" y="1991203"/>
            <a:ext cx="2625198" cy="1589352"/>
          </a:xfrm>
          <a:prstGeom prst="rect">
            <a:avLst/>
          </a:prstGeom>
        </p:spPr>
      </p:pic>
      <p:sp>
        <p:nvSpPr>
          <p:cNvPr id="69" name="CasellaDiTesto 68"/>
          <p:cNvSpPr txBox="1"/>
          <p:nvPr/>
        </p:nvSpPr>
        <p:spPr>
          <a:xfrm>
            <a:off x="6439425" y="62725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[56,2</a:t>
            </a:r>
            <a:r>
              <a:rPr lang="it-IT" baseline="30000"/>
              <a:t>+</a:t>
            </a:r>
            <a:r>
              <a:rPr lang="it-IT"/>
              <a:t>]</a:t>
            </a:r>
          </a:p>
        </p:txBody>
      </p:sp>
      <p:sp>
        <p:nvSpPr>
          <p:cNvPr id="70" name="CasellaDiTesto 69"/>
          <p:cNvSpPr txBox="1"/>
          <p:nvPr/>
        </p:nvSpPr>
        <p:spPr>
          <a:xfrm>
            <a:off x="7810482" y="3733327"/>
            <a:ext cx="8114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[70,0</a:t>
            </a:r>
            <a:r>
              <a:rPr lang="it-IT" baseline="30000"/>
              <a:t>+</a:t>
            </a:r>
            <a:r>
              <a:rPr lang="it-IT"/>
              <a:t>]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621209" y="627257"/>
            <a:ext cx="4182691" cy="923330"/>
          </a:xfrm>
          <a:prstGeom prst="rect">
            <a:avLst/>
          </a:prstGeom>
          <a:noFill/>
          <a:ln>
            <a:solidFill>
              <a:srgbClr val="8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/>
              <a:t>Central question in hadron physics:</a:t>
            </a:r>
          </a:p>
          <a:p>
            <a:r>
              <a:rPr lang="en-US">
                <a:solidFill>
                  <a:srgbClr val="000090"/>
                </a:solidFill>
              </a:rPr>
              <a:t>what are the relevant degrees of freedom at varying distance scale?</a:t>
            </a:r>
          </a:p>
        </p:txBody>
      </p:sp>
      <p:sp>
        <p:nvSpPr>
          <p:cNvPr id="6" name="Rettangolo 5"/>
          <p:cNvSpPr/>
          <p:nvPr/>
        </p:nvSpPr>
        <p:spPr>
          <a:xfrm>
            <a:off x="5905971" y="1566506"/>
            <a:ext cx="31001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en-US" sz="1400">
                <a:solidFill>
                  <a:srgbClr val="000090"/>
                </a:solidFill>
              </a:rPr>
              <a:t>Probe resonance strength </a:t>
            </a:r>
            <a:r>
              <a:rPr lang="en-US" sz="1400" err="1">
                <a:solidFill>
                  <a:srgbClr val="000090"/>
                </a:solidFill>
              </a:rPr>
              <a:t>vs</a:t>
            </a:r>
            <a:r>
              <a:rPr lang="en-US" sz="1400">
                <a:solidFill>
                  <a:srgbClr val="000090"/>
                </a:solidFill>
              </a:rPr>
              <a:t> photon </a:t>
            </a:r>
            <a:r>
              <a:rPr lang="en-US" sz="1400" err="1">
                <a:solidFill>
                  <a:srgbClr val="000090"/>
                </a:solidFill>
              </a:rPr>
              <a:t>virtuality</a:t>
            </a:r>
            <a:r>
              <a:rPr lang="en-US" sz="1400">
                <a:solidFill>
                  <a:srgbClr val="000090"/>
                </a:solidFill>
              </a:rPr>
              <a:t> </a:t>
            </a:r>
            <a:r>
              <a:rPr lang="en-US" sz="1400">
                <a:solidFill>
                  <a:srgbClr val="800000"/>
                </a:solidFill>
              </a:rPr>
              <a:t>Q</a:t>
            </a:r>
            <a:endParaRPr lang="en-US" sz="1400" baseline="30000">
              <a:solidFill>
                <a:srgbClr val="800000"/>
              </a:solidFill>
            </a:endParaRP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31F575B2-42A3-FC02-2AAE-DFDA438A0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73957752-A2FE-B1F7-017F-21422623E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209323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107824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>
                <a:solidFill>
                  <a:srgbClr val="000090"/>
                </a:solidFill>
                <a:ea typeface="ＭＳ Ｐゴシック" charset="-128"/>
              </a:rPr>
              <a:t>Electroexcitation</a:t>
            </a:r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 kinematics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magine 1" descr="Schermata 2016-09-14 alle 08.24.3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91913"/>
            <a:ext cx="2251495" cy="1677584"/>
          </a:xfrm>
          <a:prstGeom prst="rect">
            <a:avLst/>
          </a:prstGeom>
        </p:spPr>
      </p:pic>
      <p:pic>
        <p:nvPicPr>
          <p:cNvPr id="4" name="Immagine 3" descr="Schermata 2016-09-14 alle 08.25.5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600" y="691913"/>
            <a:ext cx="5181600" cy="1496491"/>
          </a:xfrm>
          <a:prstGeom prst="rect">
            <a:avLst/>
          </a:prstGeom>
        </p:spPr>
      </p:pic>
      <p:pic>
        <p:nvPicPr>
          <p:cNvPr id="5" name="Immagine 4" descr="Schermata 2016-09-14 alle 08.26.57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3" y="2230059"/>
            <a:ext cx="7251699" cy="1888373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284776" y="4160164"/>
            <a:ext cx="8681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0090"/>
                </a:solidFill>
              </a:rPr>
              <a:t>Measured </a:t>
            </a:r>
            <a:r>
              <a:rPr lang="en-US" err="1">
                <a:solidFill>
                  <a:srgbClr val="000090"/>
                </a:solidFill>
              </a:rPr>
              <a:t>σ</a:t>
            </a:r>
            <a:r>
              <a:rPr lang="en-US">
                <a:solidFill>
                  <a:srgbClr val="000090"/>
                </a:solidFill>
              </a:rPr>
              <a:t> are decomposed using  UIM or fixed-t DR to extract N* &amp; </a:t>
            </a:r>
            <a:r>
              <a:rPr lang="en-US" err="1">
                <a:solidFill>
                  <a:srgbClr val="000090"/>
                </a:solidFill>
              </a:rPr>
              <a:t>Δ</a:t>
            </a:r>
            <a:r>
              <a:rPr lang="en-US">
                <a:solidFill>
                  <a:srgbClr val="000090"/>
                </a:solidFill>
              </a:rPr>
              <a:t> </a:t>
            </a:r>
            <a:r>
              <a:rPr lang="en-US" err="1">
                <a:solidFill>
                  <a:srgbClr val="000090"/>
                </a:solidFill>
              </a:rPr>
              <a:t>helicity</a:t>
            </a:r>
            <a:r>
              <a:rPr lang="en-US">
                <a:solidFill>
                  <a:srgbClr val="000090"/>
                </a:solidFill>
              </a:rPr>
              <a:t> amplitudes. </a:t>
            </a:r>
            <a:endParaRPr lang="en-US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9186C84F-16EC-BBAD-6F41-17C18EE0D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0CB3F6C-A8CE-BD02-8ECD-2D1F8AE60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8648076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Schermata 2018-06-25 alle 03.50.1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5970" y="681587"/>
            <a:ext cx="3249457" cy="3377802"/>
          </a:xfrm>
          <a:prstGeom prst="rect">
            <a:avLst/>
          </a:prstGeom>
        </p:spPr>
      </p:pic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err="1">
                <a:solidFill>
                  <a:srgbClr val="000090"/>
                </a:solidFill>
                <a:ea typeface="ＭＳ Ｐゴシック" charset="-128"/>
              </a:rPr>
              <a:t>Electrocouplings</a:t>
            </a:r>
            <a:r>
              <a:rPr lang="en-US" sz="3200" b="1">
                <a:solidFill>
                  <a:srgbClr val="000090"/>
                </a:solidFill>
                <a:ea typeface="ＭＳ Ｐゴシック" charset="-128"/>
              </a:rPr>
              <a:t> of the ‘Roper’ in 2016</a:t>
            </a:r>
            <a:endParaRPr lang="en-US" sz="3200" b="1" baseline="30000">
              <a:solidFill>
                <a:srgbClr val="00009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96518" y="945168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6358467" y="755134"/>
            <a:ext cx="1358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err="1">
                <a:solidFill>
                  <a:srgbClr val="000090"/>
                </a:solidFill>
              </a:rPr>
              <a:t>N</a:t>
            </a:r>
            <a:r>
              <a:rPr lang="it-IT" b="1">
                <a:solidFill>
                  <a:srgbClr val="000090"/>
                </a:solidFill>
              </a:rPr>
              <a:t>(1440)1/2</a:t>
            </a:r>
            <a:r>
              <a:rPr lang="it-IT" b="1" baseline="30000">
                <a:solidFill>
                  <a:srgbClr val="000090"/>
                </a:solidFill>
              </a:rPr>
              <a:t>+</a:t>
            </a:r>
            <a:endParaRPr lang="it-IT" b="1">
              <a:solidFill>
                <a:srgbClr val="000090"/>
              </a:solidFill>
            </a:endParaRPr>
          </a:p>
        </p:txBody>
      </p:sp>
      <p:cxnSp>
        <p:nvCxnSpPr>
          <p:cNvPr id="19" name="Connettore 2 18"/>
          <p:cNvCxnSpPr/>
          <p:nvPr/>
        </p:nvCxnSpPr>
        <p:spPr>
          <a:xfrm>
            <a:off x="5960534" y="507247"/>
            <a:ext cx="397933" cy="3748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711199" y="710447"/>
            <a:ext cx="524933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400"/>
              <a:t>LF RQM: I. </a:t>
            </a:r>
            <a:r>
              <a:rPr lang="tr-TR" sz="1400" err="1"/>
              <a:t>Aznauryan</a:t>
            </a:r>
            <a:r>
              <a:rPr lang="tr-TR" sz="1400"/>
              <a:t>, V.B. arXiv:1603.06692 </a:t>
            </a:r>
          </a:p>
          <a:p>
            <a:endParaRPr lang="en-US" sz="1400">
              <a:solidFill>
                <a:srgbClr val="000090"/>
              </a:solidFill>
            </a:endParaRPr>
          </a:p>
          <a:p>
            <a:endParaRPr lang="en-US" sz="1400"/>
          </a:p>
          <a:p>
            <a:r>
              <a:rPr lang="en-US" sz="1400" b="1"/>
              <a:t>Quark-core </a:t>
            </a:r>
            <a:r>
              <a:rPr lang="en-US" sz="1400"/>
              <a:t>contributions from DSE/QCD</a:t>
            </a:r>
          </a:p>
          <a:p>
            <a:r>
              <a:rPr lang="en-US" sz="1400" i="1">
                <a:solidFill>
                  <a:srgbClr val="000090"/>
                </a:solidFill>
              </a:rPr>
              <a:t>J. Segovia et al. PRL 115 (2015) 171801.</a:t>
            </a:r>
          </a:p>
          <a:p>
            <a:endParaRPr lang="en-US" sz="1400"/>
          </a:p>
          <a:p>
            <a:r>
              <a:rPr lang="en-US" sz="1400" b="1" i="1"/>
              <a:t>Meson Baryon cloud </a:t>
            </a:r>
            <a:r>
              <a:rPr lang="en-US" sz="1400" i="1"/>
              <a:t>inferred from CLAS data as the difference between data and the quark-core evaluation in DSE/QCD.  </a:t>
            </a:r>
          </a:p>
          <a:p>
            <a:r>
              <a:rPr lang="en-US" sz="1600">
                <a:solidFill>
                  <a:srgbClr val="000090"/>
                </a:solidFill>
              </a:rPr>
              <a:t>V. </a:t>
            </a:r>
            <a:r>
              <a:rPr lang="en-US" sz="1600" err="1">
                <a:solidFill>
                  <a:srgbClr val="000090"/>
                </a:solidFill>
              </a:rPr>
              <a:t>Mokeev</a:t>
            </a:r>
            <a:r>
              <a:rPr lang="en-US" sz="1600">
                <a:solidFill>
                  <a:srgbClr val="000090"/>
                </a:solidFill>
              </a:rPr>
              <a:t> et al., PR C 93 (2016) 025206.</a:t>
            </a:r>
          </a:p>
          <a:p>
            <a:endParaRPr lang="en-US" sz="1600" i="1"/>
          </a:p>
          <a:p>
            <a:endParaRPr lang="en-US" sz="1600"/>
          </a:p>
          <a:p>
            <a:endParaRPr lang="en-US" sz="1600"/>
          </a:p>
        </p:txBody>
      </p:sp>
      <p:cxnSp>
        <p:nvCxnSpPr>
          <p:cNvPr id="22" name="Connettore 1 21"/>
          <p:cNvCxnSpPr/>
          <p:nvPr/>
        </p:nvCxnSpPr>
        <p:spPr>
          <a:xfrm flipV="1">
            <a:off x="155511" y="931333"/>
            <a:ext cx="414866" cy="8467"/>
          </a:xfrm>
          <a:prstGeom prst="line">
            <a:avLst/>
          </a:prstGeom>
          <a:ln w="38100" cmpd="sng">
            <a:solidFill>
              <a:srgbClr val="FF0000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1 22"/>
          <p:cNvCxnSpPr/>
          <p:nvPr/>
        </p:nvCxnSpPr>
        <p:spPr>
          <a:xfrm flipV="1">
            <a:off x="155511" y="1642533"/>
            <a:ext cx="414866" cy="8467"/>
          </a:xfrm>
          <a:prstGeom prst="line">
            <a:avLst/>
          </a:prstGeom>
          <a:ln w="38100" cmpd="sng">
            <a:solidFill>
              <a:srgbClr val="000000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 flipV="1">
            <a:off x="155511" y="2235919"/>
            <a:ext cx="414866" cy="8468"/>
          </a:xfrm>
          <a:prstGeom prst="line">
            <a:avLst/>
          </a:prstGeom>
          <a:ln w="38100" cmpd="sng">
            <a:solidFill>
              <a:srgbClr val="0000FF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10" descr="Schermata 2016-09-14 alle 09.47.3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11" y="3970137"/>
            <a:ext cx="8588312" cy="83612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247798" y="2805911"/>
            <a:ext cx="5358172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Non-quark contributions are significant at Q</a:t>
            </a:r>
            <a:r>
              <a:rPr lang="en-US" baseline="30000"/>
              <a:t>2</a:t>
            </a:r>
            <a:r>
              <a:rPr lang="en-US"/>
              <a:t>&lt; 2.0 GeV</a:t>
            </a:r>
            <a:r>
              <a:rPr lang="en-US" baseline="30000"/>
              <a:t>2</a:t>
            </a:r>
            <a:r>
              <a:rPr lang="en-US"/>
              <a:t>.</a:t>
            </a:r>
          </a:p>
          <a:p>
            <a:endParaRPr lang="en-US"/>
          </a:p>
          <a:p>
            <a:r>
              <a:rPr lang="en-US"/>
              <a:t>The 1</a:t>
            </a:r>
            <a:r>
              <a:rPr lang="en-US" baseline="30000"/>
              <a:t>st</a:t>
            </a:r>
            <a:r>
              <a:rPr lang="en-US"/>
              <a:t> radial excitation of the q3 core emerges as the probe penetrates the MB cloud.</a:t>
            </a:r>
          </a:p>
          <a:p>
            <a:r>
              <a:rPr lang="en-US"/>
              <a:t> </a:t>
            </a:r>
          </a:p>
          <a:p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63366C9-48F5-6034-EA81-5C11AE6C1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88F3041F-DE13-0811-591D-F9E3330B6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09534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>
                <a:solidFill>
                  <a:srgbClr val="800000"/>
                </a:solidFill>
                <a:ea typeface="ＭＳ Ｐゴシック" charset="-128"/>
              </a:rPr>
              <a:t>N(1535)1/2</a:t>
            </a:r>
            <a:r>
              <a:rPr lang="en-US" sz="3000" b="1" baseline="3000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>
            <a:off x="1108944" y="4247938"/>
            <a:ext cx="6211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>
                <a:solidFill>
                  <a:srgbClr val="000090"/>
                </a:solidFill>
              </a:rPr>
              <a:t>Meson-baryon cloud may account for discrepancies at low Q</a:t>
            </a:r>
            <a:r>
              <a:rPr lang="en-US" baseline="30000">
                <a:solidFill>
                  <a:srgbClr val="000090"/>
                </a:solidFill>
              </a:rPr>
              <a:t>2</a:t>
            </a:r>
            <a:r>
              <a:rPr lang="en-US">
                <a:solidFill>
                  <a:srgbClr val="000090"/>
                </a:solidFill>
              </a:rPr>
              <a:t>. </a:t>
            </a:r>
          </a:p>
        </p:txBody>
      </p:sp>
      <p:pic>
        <p:nvPicPr>
          <p:cNvPr id="27" name="Immagine 26" descr="Schermata 2016-09-14 alle 10.54.3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1103369"/>
            <a:ext cx="6112934" cy="3144569"/>
          </a:xfrm>
          <a:prstGeom prst="rect">
            <a:avLst/>
          </a:prstGeom>
        </p:spPr>
      </p:pic>
      <p:pic>
        <p:nvPicPr>
          <p:cNvPr id="29" name="Immagine 28" descr="Schermata 2016-09-14 alle 10.59.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944" y="656721"/>
            <a:ext cx="6603812" cy="404315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7150100" y="1600487"/>
            <a:ext cx="1764313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00"/>
                </a:solidFill>
              </a:rPr>
              <a:t>N(1535)1/2</a:t>
            </a:r>
            <a:r>
              <a:rPr lang="en-US" baseline="30000">
                <a:solidFill>
                  <a:srgbClr val="800000"/>
                </a:solidFill>
              </a:rPr>
              <a:t>-</a:t>
            </a:r>
            <a:r>
              <a:rPr lang="en-US">
                <a:solidFill>
                  <a:srgbClr val="800000"/>
                </a:solidFill>
              </a:rPr>
              <a:t> </a:t>
            </a:r>
          </a:p>
          <a:p>
            <a:r>
              <a:rPr lang="en-US">
                <a:solidFill>
                  <a:srgbClr val="800000"/>
                </a:solidFill>
              </a:rPr>
              <a:t>is consistent </a:t>
            </a:r>
          </a:p>
          <a:p>
            <a:r>
              <a:rPr lang="en-US">
                <a:solidFill>
                  <a:srgbClr val="800000"/>
                </a:solidFill>
              </a:rPr>
              <a:t>with the 1</a:t>
            </a:r>
            <a:r>
              <a:rPr lang="en-US" baseline="30000">
                <a:solidFill>
                  <a:srgbClr val="800000"/>
                </a:solidFill>
              </a:rPr>
              <a:t>st</a:t>
            </a:r>
          </a:p>
          <a:p>
            <a:r>
              <a:rPr lang="en-US">
                <a:solidFill>
                  <a:srgbClr val="800000"/>
                </a:solidFill>
              </a:rPr>
              <a:t>orbital excitation </a:t>
            </a:r>
          </a:p>
          <a:p>
            <a:r>
              <a:rPr lang="en-US">
                <a:solidFill>
                  <a:srgbClr val="800000"/>
                </a:solidFill>
              </a:rPr>
              <a:t>of the nucleon. </a:t>
            </a:r>
          </a:p>
          <a:p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45DD4000-9EF5-C975-3497-F851DA8A5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692CA55-8690-75CC-7DF1-FB1CC4107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303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7">
            <a:extLst>
              <a:ext uri="{FF2B5EF4-FFF2-40B4-BE49-F238E27FC236}">
                <a16:creationId xmlns:a16="http://schemas.microsoft.com/office/drawing/2014/main" id="{0FF2BD35-4253-5F45-88C5-43514DCDF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56" y="3431694"/>
            <a:ext cx="457200" cy="451103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0FF2BD35-4253-5F45-88C5-43514DCDF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456" y="1755774"/>
            <a:ext cx="457200" cy="451103"/>
          </a:xfrm>
          <a:prstGeom prst="rect">
            <a:avLst/>
          </a:prstGeom>
        </p:spPr>
      </p:pic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06724" y="-142589"/>
            <a:ext cx="9036177" cy="857250"/>
          </a:xfrm>
        </p:spPr>
        <p:txBody>
          <a:bodyPr>
            <a:noAutofit/>
          </a:bodyPr>
          <a:lstStyle/>
          <a:p>
            <a:r>
              <a:rPr lang="en-US" sz="3200" b="1" kern="0">
                <a:solidFill>
                  <a:srgbClr val="000090"/>
                </a:solidFill>
              </a:rPr>
              <a:t>History of Nucleon Structure Studies</a:t>
            </a:r>
            <a:endParaRPr lang="en-US" sz="3200" b="1">
              <a:solidFill>
                <a:srgbClr val="000090"/>
              </a:solidFill>
            </a:endParaRPr>
          </a:p>
        </p:txBody>
      </p:sp>
      <p:cxnSp>
        <p:nvCxnSpPr>
          <p:cNvPr id="24" name="Straight Connector 31"/>
          <p:cNvCxnSpPr/>
          <p:nvPr/>
        </p:nvCxnSpPr>
        <p:spPr>
          <a:xfrm>
            <a:off x="-1" y="516687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22A11E8B-3B70-CE4F-9BD4-6A1F4707E270}"/>
              </a:ext>
            </a:extLst>
          </p:cNvPr>
          <p:cNvSpPr txBox="1">
            <a:spLocks/>
          </p:cNvSpPr>
          <p:nvPr/>
        </p:nvSpPr>
        <p:spPr>
          <a:xfrm>
            <a:off x="107824" y="-33845"/>
            <a:ext cx="9144000" cy="63976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+mj-lt"/>
                <a:ea typeface="ＭＳ Ｐゴシック" pitchFamily="-110" charset="-128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endParaRPr lang="en-US" sz="3600" kern="0"/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6C9100B9-BC0B-424D-B401-AFEE7E72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25" y="589519"/>
            <a:ext cx="8871372" cy="1617358"/>
          </a:xfrm>
          <a:prstGeom prst="rect">
            <a:avLst/>
          </a:prstGeom>
          <a:noFill/>
          <a:ln w="34925">
            <a:solidFill>
              <a:srgbClr val="4472C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877990" y="586223"/>
            <a:ext cx="79105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>
                <a:solidFill>
                  <a:srgbClr val="800000"/>
                </a:solidFill>
                <a:latin typeface="+mj-lt"/>
              </a:rPr>
              <a:t>1950-1960: </a:t>
            </a:r>
            <a:r>
              <a:rPr lang="en-US" altLang="en-US" sz="1600">
                <a:latin typeface="+mj-lt"/>
              </a:rPr>
              <a:t>Does the proton have finite size and structure?</a:t>
            </a:r>
          </a:p>
          <a:p>
            <a:pPr marL="522287" lvl="1" indent="-285750">
              <a:spcBef>
                <a:spcPts val="600"/>
              </a:spcBef>
              <a:buClr>
                <a:schemeClr val="tx1"/>
              </a:buClr>
              <a:buFont typeface="Arial"/>
              <a:buChar char="•"/>
            </a:pPr>
            <a:r>
              <a:rPr lang="en-US" altLang="en-US" sz="1600">
                <a:latin typeface="+mj-lt"/>
              </a:rPr>
              <a:t>Elastic electron-proton scattering  </a:t>
            </a:r>
          </a:p>
          <a:p>
            <a:pPr marL="806450" lvl="2" indent="-285750">
              <a:spcBef>
                <a:spcPts val="600"/>
              </a:spcBef>
              <a:buClr>
                <a:schemeClr val="tx1"/>
              </a:buClr>
              <a:buSzPct val="75000"/>
              <a:buFont typeface="Wingdings" charset="2"/>
              <a:buChar char=""/>
            </a:pPr>
            <a:r>
              <a:rPr lang="en-US" altLang="en-US" sz="1400">
                <a:solidFill>
                  <a:srgbClr val="000090"/>
                </a:solidFill>
                <a:latin typeface="+mj-lt"/>
              </a:rPr>
              <a:t>the proton is not a point-like particle but has finite size – seen through charge and current distribution in the proton G</a:t>
            </a:r>
            <a:r>
              <a:rPr lang="en-US" altLang="en-US" sz="1400" baseline="-25000">
                <a:solidFill>
                  <a:srgbClr val="000090"/>
                </a:solidFill>
                <a:latin typeface="+mj-lt"/>
              </a:rPr>
              <a:t>E</a:t>
            </a:r>
            <a:r>
              <a:rPr lang="en-US" altLang="en-US" sz="1400">
                <a:solidFill>
                  <a:srgbClr val="000090"/>
                </a:solidFill>
                <a:latin typeface="+mj-lt"/>
              </a:rPr>
              <a:t>/G</a:t>
            </a:r>
            <a:r>
              <a:rPr lang="en-US" altLang="en-US" sz="1400" baseline="-25000">
                <a:solidFill>
                  <a:srgbClr val="000090"/>
                </a:solidFill>
                <a:latin typeface="+mj-lt"/>
              </a:rPr>
              <a:t>M</a:t>
            </a:r>
            <a:endParaRPr lang="it-IT" sz="140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23" name="Text Box 9">
            <a:extLst>
              <a:ext uri="{FF2B5EF4-FFF2-40B4-BE49-F238E27FC236}">
                <a16:creationId xmlns:a16="http://schemas.microsoft.com/office/drawing/2014/main" id="{D6E0D7D3-DDBB-E648-A26A-F6016A77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537" y="1764903"/>
            <a:ext cx="2802169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>
                <a:solidFill>
                  <a:srgbClr val="800000"/>
                </a:solidFill>
                <a:latin typeface="+mj-lt"/>
              </a:rPr>
              <a:t>Nobel prize 1961- R. Hofstadter  </a:t>
            </a:r>
          </a:p>
        </p:txBody>
      </p:sp>
      <p:sp>
        <p:nvSpPr>
          <p:cNvPr id="35" name="Rectangle 6">
            <a:extLst>
              <a:ext uri="{FF2B5EF4-FFF2-40B4-BE49-F238E27FC236}">
                <a16:creationId xmlns:a16="http://schemas.microsoft.com/office/drawing/2014/main" id="{6C9100B9-BC0B-424D-B401-AFEE7E72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25" y="2262143"/>
            <a:ext cx="8871372" cy="1620654"/>
          </a:xfrm>
          <a:prstGeom prst="rect">
            <a:avLst/>
          </a:prstGeom>
          <a:noFill/>
          <a:ln w="34925">
            <a:solidFill>
              <a:srgbClr val="4472C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877990" y="2262143"/>
            <a:ext cx="791055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1600">
                <a:solidFill>
                  <a:srgbClr val="800000"/>
                </a:solidFill>
                <a:latin typeface="+mj-lt"/>
              </a:rPr>
              <a:t>1960-1990: </a:t>
            </a:r>
            <a:r>
              <a:rPr lang="en-US" altLang="en-US" sz="1600">
                <a:latin typeface="+mj-lt"/>
              </a:rPr>
              <a:t>What are the internal constituents of the nucleon?</a:t>
            </a:r>
          </a:p>
          <a:p>
            <a:pPr marL="533400" lvl="1" indent="-358775">
              <a:spcBef>
                <a:spcPts val="600"/>
              </a:spcBef>
              <a:buFontTx/>
              <a:buChar char="•"/>
            </a:pPr>
            <a:r>
              <a:rPr lang="en-US" altLang="en-US" sz="1600">
                <a:latin typeface="+mj-lt"/>
              </a:rPr>
              <a:t>Deeply inelastic scattering  </a:t>
            </a:r>
          </a:p>
          <a:p>
            <a:pPr marL="806450" lvl="2" indent="-285750">
              <a:spcBef>
                <a:spcPts val="600"/>
              </a:spcBef>
              <a:buClr>
                <a:schemeClr val="tx1"/>
              </a:buClr>
              <a:buSzPct val="75000"/>
              <a:buFont typeface="Wingdings" charset="2"/>
              <a:buChar char=""/>
            </a:pPr>
            <a:r>
              <a:rPr lang="en-US" altLang="en-US" sz="1400">
                <a:solidFill>
                  <a:srgbClr val="000090"/>
                </a:solidFill>
                <a:latin typeface="+mj-lt"/>
              </a:rPr>
              <a:t>discover quarks in ‘scaling’ of structure function - measure their momentum and spin distributions</a:t>
            </a:r>
          </a:p>
        </p:txBody>
      </p:sp>
      <p:sp>
        <p:nvSpPr>
          <p:cNvPr id="39" name="Rectangle 6">
            <a:extLst>
              <a:ext uri="{FF2B5EF4-FFF2-40B4-BE49-F238E27FC236}">
                <a16:creationId xmlns:a16="http://schemas.microsoft.com/office/drawing/2014/main" id="{6C9100B9-BC0B-424D-B401-AFEE7E72B3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825" y="3963944"/>
            <a:ext cx="8871372" cy="650791"/>
          </a:xfrm>
          <a:prstGeom prst="rect">
            <a:avLst/>
          </a:prstGeom>
          <a:noFill/>
          <a:ln w="34925">
            <a:solidFill>
              <a:srgbClr val="4472C4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Comic Sans MS" panose="030F0902030302020204" pitchFamily="66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877989" y="4060737"/>
            <a:ext cx="7698897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9163" indent="-919163"/>
            <a:r>
              <a:rPr lang="en-US" altLang="en-US" sz="1600">
                <a:solidFill>
                  <a:srgbClr val="800000"/>
                </a:solidFill>
                <a:latin typeface="+mj-lt"/>
              </a:rPr>
              <a:t>Today:  </a:t>
            </a:r>
            <a:r>
              <a:rPr lang="en-US" altLang="en-US" sz="1400">
                <a:latin typeface="+mj-lt"/>
              </a:rPr>
              <a:t>Unraveling a 3-D image of the quark and gluon distributions, including mass, spin, and pressure distributions</a:t>
            </a:r>
          </a:p>
        </p:txBody>
      </p:sp>
      <p:sp>
        <p:nvSpPr>
          <p:cNvPr id="18" name="Text Box 14">
            <a:extLst>
              <a:ext uri="{FF2B5EF4-FFF2-40B4-BE49-F238E27FC236}">
                <a16:creationId xmlns:a16="http://schemas.microsoft.com/office/drawing/2014/main" id="{F92D3DB4-95DA-6648-B29C-E3A52656C7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7537" y="3442467"/>
            <a:ext cx="44491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 b="0">
                <a:solidFill>
                  <a:srgbClr val="800000"/>
                </a:solidFill>
                <a:latin typeface="+mj-lt"/>
              </a:rPr>
              <a:t>Nobel prize 1990 - J. Friedman, H. Kendall, R. Taylor  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A9A5814-2489-D59C-10A2-FFCC2000C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EC1B4FD-1960-EA6F-D1D8-B70098EEA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57734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Connettore 1 11"/>
          <p:cNvCxnSpPr/>
          <p:nvPr/>
        </p:nvCxnSpPr>
        <p:spPr>
          <a:xfrm>
            <a:off x="1439144" y="4785815"/>
            <a:ext cx="6751508" cy="0"/>
          </a:xfrm>
          <a:prstGeom prst="line">
            <a:avLst/>
          </a:prstGeom>
          <a:ln w="57150" cmpd="sng">
            <a:solidFill>
              <a:srgbClr val="8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olo 1"/>
          <p:cNvSpPr txBox="1">
            <a:spLocks/>
          </p:cNvSpPr>
          <p:nvPr/>
        </p:nvSpPr>
        <p:spPr>
          <a:xfrm>
            <a:off x="28511" y="-165337"/>
            <a:ext cx="9036177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>
                <a:solidFill>
                  <a:srgbClr val="000090"/>
                </a:solidFill>
                <a:ea typeface="ＭＳ Ｐゴシック" charset="-128"/>
              </a:rPr>
              <a:t>MB Contribution to electro-excitation of </a:t>
            </a:r>
            <a:r>
              <a:rPr lang="en-US" sz="3000" b="1">
                <a:solidFill>
                  <a:srgbClr val="800000"/>
                </a:solidFill>
                <a:ea typeface="ＭＳ Ｐゴシック" charset="-128"/>
              </a:rPr>
              <a:t>N(1675)5/2</a:t>
            </a:r>
            <a:r>
              <a:rPr lang="en-US" sz="3000" b="1" baseline="30000">
                <a:solidFill>
                  <a:srgbClr val="800000"/>
                </a:solidFill>
                <a:ea typeface="ＭＳ Ｐゴシック" charset="-128"/>
              </a:rPr>
              <a:t>-</a:t>
            </a:r>
            <a:endParaRPr lang="en-US" sz="3000" b="1" baseline="30000">
              <a:solidFill>
                <a:srgbClr val="80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-1" y="590314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7150100" y="1066800"/>
            <a:ext cx="1040552" cy="203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4064000" y="2244387"/>
            <a:ext cx="482600" cy="357709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magine 3" descr="Schermata 2016-09-14 alle 10.03.5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144" y="1270000"/>
            <a:ext cx="5731933" cy="2669323"/>
          </a:xfrm>
          <a:prstGeom prst="rect">
            <a:avLst/>
          </a:prstGeom>
        </p:spPr>
      </p:pic>
      <p:pic>
        <p:nvPicPr>
          <p:cNvPr id="8" name="Immagine 7" descr="Schermata 2016-09-14 alle 10.04.3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6" y="691913"/>
            <a:ext cx="7907867" cy="653128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31712" y="3915391"/>
            <a:ext cx="587853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/>
              <a:t>Measures the meson-baryon contribution to the </a:t>
            </a:r>
            <a:r>
              <a:rPr lang="en-US" sz="1400" err="1">
                <a:solidFill>
                  <a:srgbClr val="000090"/>
                </a:solidFill>
              </a:rPr>
              <a:t>γ</a:t>
            </a:r>
            <a:r>
              <a:rPr lang="en-US" sz="1400">
                <a:solidFill>
                  <a:srgbClr val="000090"/>
                </a:solidFill>
              </a:rPr>
              <a:t>* p  </a:t>
            </a:r>
            <a:r>
              <a:rPr lang="en-US" sz="1400">
                <a:solidFill>
                  <a:srgbClr val="800000"/>
                </a:solidFill>
              </a:rPr>
              <a:t>N(1675)5/2</a:t>
            </a:r>
            <a:r>
              <a:rPr lang="en-US" sz="1400" baseline="30000">
                <a:solidFill>
                  <a:srgbClr val="800000"/>
                </a:solidFill>
              </a:rPr>
              <a:t>-</a:t>
            </a:r>
            <a:r>
              <a:rPr lang="en-US" sz="1400">
                <a:solidFill>
                  <a:srgbClr val="800000"/>
                </a:solidFill>
              </a:rPr>
              <a:t> </a:t>
            </a:r>
            <a:r>
              <a:rPr lang="en-US" sz="1400"/>
              <a:t>directly.</a:t>
            </a:r>
          </a:p>
          <a:p>
            <a:pPr marL="285750" indent="-285750">
              <a:buClr>
                <a:srgbClr val="800000"/>
              </a:buClr>
              <a:buFont typeface="Arial"/>
              <a:buChar char="•"/>
            </a:pPr>
            <a:r>
              <a:rPr lang="en-US" sz="1400"/>
              <a:t>Can be verified on </a:t>
            </a:r>
            <a:r>
              <a:rPr lang="en-US" sz="1400" err="1">
                <a:solidFill>
                  <a:srgbClr val="000090"/>
                </a:solidFill>
              </a:rPr>
              <a:t>γ</a:t>
            </a:r>
            <a:r>
              <a:rPr lang="en-US" sz="1400">
                <a:solidFill>
                  <a:srgbClr val="000090"/>
                </a:solidFill>
              </a:rPr>
              <a:t>* n  </a:t>
            </a:r>
            <a:r>
              <a:rPr lang="en-US" sz="1400">
                <a:solidFill>
                  <a:srgbClr val="800000"/>
                </a:solidFill>
              </a:rPr>
              <a:t>N(1675)5/2</a:t>
            </a:r>
            <a:r>
              <a:rPr lang="en-US" sz="1400" baseline="30000">
                <a:solidFill>
                  <a:srgbClr val="800000"/>
                </a:solidFill>
              </a:rPr>
              <a:t>-</a:t>
            </a:r>
            <a:r>
              <a:rPr lang="en-US" sz="1400">
                <a:solidFill>
                  <a:srgbClr val="800000"/>
                </a:solidFill>
              </a:rPr>
              <a:t> </a:t>
            </a:r>
            <a:r>
              <a:rPr lang="en-US" sz="1400"/>
              <a:t>which is not suppressed</a:t>
            </a:r>
          </a:p>
          <a:p>
            <a:pPr marL="285750" indent="-285750">
              <a:buFont typeface="Arial"/>
              <a:buChar char="•"/>
            </a:pPr>
            <a:endParaRPr lang="en-US"/>
          </a:p>
          <a:p>
            <a:pPr marL="285750" indent="-285750">
              <a:buFont typeface="Arial"/>
              <a:buChar char="•"/>
            </a:pPr>
            <a:endParaRPr lang="en-US"/>
          </a:p>
        </p:txBody>
      </p:sp>
      <p:pic>
        <p:nvPicPr>
          <p:cNvPr id="25" name="Immagine 24" descr="Schermata 2016-09-14 alle 10.13.2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4250266"/>
            <a:ext cx="3908782" cy="338667"/>
          </a:xfrm>
          <a:prstGeom prst="rect">
            <a:avLst/>
          </a:prstGeom>
        </p:spPr>
      </p:pic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1D483FE-25D9-41A0-A9DD-02B631445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70BD367-30AF-A182-7263-3006CD7DF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790415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arattere, testo, calligrafia, bianco&#10;&#10;Descrizione generata automaticamente">
            <a:extLst>
              <a:ext uri="{FF2B5EF4-FFF2-40B4-BE49-F238E27FC236}">
                <a16:creationId xmlns:a16="http://schemas.microsoft.com/office/drawing/2014/main" id="{F1D1B761-114A-B000-2444-9270EBB10C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676" y="1057964"/>
            <a:ext cx="3966910" cy="7238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647092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800" dirty="0">
                <a:cs typeface="Chalkboard"/>
              </a:rPr>
              <a:t>How </a:t>
            </a:r>
            <a:r>
              <a:rPr lang="en-US" sz="1800" dirty="0">
                <a:effectLst/>
              </a:rPr>
              <a:t>do properties of colorless hadrons emerge from the confined dynamics of colored quarks and gluons? </a:t>
            </a:r>
          </a:p>
          <a:p>
            <a:pPr marL="287982" indent="0">
              <a:buNone/>
            </a:pPr>
            <a:endParaRPr lang="en-US" sz="2400" b="1" dirty="0">
              <a:solidFill>
                <a:srgbClr val="000090"/>
              </a:solidFill>
              <a:cs typeface="Chalkboard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362869" y="4397965"/>
            <a:ext cx="244353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>
                <a:solidFill>
                  <a:srgbClr val="000090"/>
                </a:solidFill>
              </a:rPr>
              <a:t>Derek B. </a:t>
            </a:r>
            <a:r>
              <a:rPr lang="it-IT" sz="1000" err="1">
                <a:solidFill>
                  <a:srgbClr val="000090"/>
                </a:solidFill>
              </a:rPr>
              <a:t>Leinweber</a:t>
            </a:r>
            <a:r>
              <a:rPr lang="it-IT" sz="1000">
                <a:solidFill>
                  <a:srgbClr val="000090"/>
                </a:solidFill>
              </a:rPr>
              <a:t> – University of Adelaide </a:t>
            </a:r>
          </a:p>
        </p:txBody>
      </p:sp>
      <p:sp>
        <p:nvSpPr>
          <p:cNvPr id="15" name="TextBox 11"/>
          <p:cNvSpPr txBox="1"/>
          <p:nvPr/>
        </p:nvSpPr>
        <p:spPr>
          <a:xfrm>
            <a:off x="3794205" y="2993958"/>
            <a:ext cx="5180789" cy="1671411"/>
          </a:xfrm>
          <a:prstGeom prst="rect">
            <a:avLst/>
          </a:prstGeom>
          <a:noFill/>
        </p:spPr>
        <p:txBody>
          <a:bodyPr wrap="square" lIns="100767" tIns="50383" rIns="100767" bIns="50383" rtlCol="0">
            <a:spAutoFit/>
          </a:bodyPr>
          <a:lstStyle/>
          <a:p>
            <a:r>
              <a:rPr lang="en-US" dirty="0">
                <a:cs typeface="Arial"/>
              </a:rPr>
              <a:t>“</a:t>
            </a:r>
            <a:r>
              <a:rPr lang="en-US" i="1" dirty="0">
                <a:cs typeface="Arial"/>
              </a:rPr>
              <a:t>Nucleons are the stuff of which our world is made.</a:t>
            </a:r>
          </a:p>
          <a:p>
            <a:endParaRPr lang="en-US" i="1" dirty="0">
              <a:cs typeface="Arial"/>
            </a:endParaRPr>
          </a:p>
          <a:p>
            <a:r>
              <a:rPr lang="en-US" i="1" dirty="0">
                <a:cs typeface="Arial"/>
              </a:rPr>
              <a:t>As such they must be </a:t>
            </a:r>
            <a:r>
              <a:rPr lang="en-US" b="1" i="1" dirty="0">
                <a:cs typeface="Arial"/>
              </a:rPr>
              <a:t>at the center of any discussion of why the world </a:t>
            </a:r>
            <a:r>
              <a:rPr lang="en-US" i="1" dirty="0">
                <a:cs typeface="Arial"/>
              </a:rPr>
              <a:t>we actually experience </a:t>
            </a:r>
            <a:r>
              <a:rPr lang="en-US" b="1" i="1" dirty="0">
                <a:cs typeface="Arial"/>
              </a:rPr>
              <a:t>has the character it does.</a:t>
            </a:r>
            <a:r>
              <a:rPr lang="en-US" i="1" dirty="0">
                <a:cs typeface="Arial"/>
              </a:rPr>
              <a:t>” </a:t>
            </a:r>
            <a:endParaRPr lang="en-US" dirty="0">
              <a:solidFill>
                <a:srgbClr val="800000"/>
              </a:solidFill>
              <a:cs typeface="Arial"/>
            </a:endParaRPr>
          </a:p>
          <a:p>
            <a:r>
              <a:rPr lang="en-US" sz="1200" dirty="0">
                <a:solidFill>
                  <a:srgbClr val="800000"/>
                </a:solidFill>
                <a:cs typeface="Arial"/>
              </a:rPr>
              <a:t>Nathan </a:t>
            </a:r>
            <a:r>
              <a:rPr lang="en-US" sz="1200" dirty="0" err="1">
                <a:solidFill>
                  <a:srgbClr val="800000"/>
                </a:solidFill>
                <a:cs typeface="Arial"/>
              </a:rPr>
              <a:t>Isgur</a:t>
            </a:r>
            <a:r>
              <a:rPr lang="en-US" sz="1200" dirty="0">
                <a:solidFill>
                  <a:srgbClr val="800000"/>
                </a:solidFill>
                <a:cs typeface="Arial"/>
              </a:rPr>
              <a:t>, 2000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107D14C-89E9-95F5-AE5B-6054D54E3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17" name="Immagine 16" descr="Immagine che contiene cerchio, Policromia&#10;&#10;Descrizione generata automaticamente">
            <a:extLst>
              <a:ext uri="{FF2B5EF4-FFF2-40B4-BE49-F238E27FC236}">
                <a16:creationId xmlns:a16="http://schemas.microsoft.com/office/drawing/2014/main" id="{DCF9E9CE-38E2-E07D-732C-95464A314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222" y="1817276"/>
            <a:ext cx="2187893" cy="2353364"/>
          </a:xfrm>
          <a:prstGeom prst="rect">
            <a:avLst/>
          </a:prstGeom>
        </p:spPr>
      </p:pic>
      <p:pic>
        <p:nvPicPr>
          <p:cNvPr id="18" name="Picture 27" descr="VacuumRespAction16t32_Yshape8med">
            <a:extLst>
              <a:ext uri="{FF2B5EF4-FFF2-40B4-BE49-F238E27FC236}">
                <a16:creationId xmlns:a16="http://schemas.microsoft.com/office/drawing/2014/main" id="{7AC53A14-6C39-8DC7-8701-34EB21C3B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3" y="1843062"/>
            <a:ext cx="3205629" cy="2579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FE281145-A8D6-FFE3-0342-D054844DE254}"/>
              </a:ext>
            </a:extLst>
          </p:cNvPr>
          <p:cNvSpPr txBox="1"/>
          <p:nvPr/>
        </p:nvSpPr>
        <p:spPr>
          <a:xfrm>
            <a:off x="3843716" y="1738898"/>
            <a:ext cx="49868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70C0"/>
                </a:solidFill>
                <a:effectLst/>
              </a:rPr>
              <a:t>At Nucleon mass scale (1 GeV), dynamics is highly nonlinear and leads to </a:t>
            </a:r>
            <a:r>
              <a:rPr lang="en-US" b="1" dirty="0">
                <a:solidFill>
                  <a:srgbClr val="0070C0"/>
                </a:solidFill>
                <a:effectLst/>
              </a:rPr>
              <a:t>confinement </a:t>
            </a:r>
            <a:r>
              <a:rPr lang="en-US" dirty="0">
                <a:solidFill>
                  <a:srgbClr val="0070C0"/>
                </a:solidFill>
                <a:effectLst/>
              </a:rPr>
              <a:t>of </a:t>
            </a:r>
            <a:r>
              <a:rPr lang="en-US" dirty="0" err="1">
                <a:solidFill>
                  <a:srgbClr val="0070C0"/>
                </a:solidFill>
                <a:effectLst/>
              </a:rPr>
              <a:t>partons</a:t>
            </a:r>
            <a:r>
              <a:rPr lang="en-US" dirty="0">
                <a:solidFill>
                  <a:srgbClr val="0070C0"/>
                </a:solidFill>
                <a:effectLst/>
              </a:rPr>
              <a:t>. How do N mass / size / spin emerge from these dynamics? 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8BF355E9-8385-4B6A-C777-2C7E7CFA9ACF}"/>
              </a:ext>
            </a:extLst>
          </p:cNvPr>
          <p:cNvSpPr txBox="1"/>
          <p:nvPr/>
        </p:nvSpPr>
        <p:spPr>
          <a:xfrm>
            <a:off x="0" y="1491549"/>
            <a:ext cx="41904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C00000"/>
                </a:solidFill>
              </a:rPr>
              <a:t>QCD is the most complex part of the Standard Model </a:t>
            </a:r>
          </a:p>
          <a:p>
            <a:pPr marL="0" indent="0">
              <a:buNone/>
            </a:pPr>
            <a:endParaRPr lang="en-US" sz="1400" b="1" dirty="0">
              <a:solidFill>
                <a:srgbClr val="DF27CC"/>
              </a:solidFill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F3D4D04-949F-0A92-AC32-ECF2CCCF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932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0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 descr="Immagin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15" y="1183962"/>
            <a:ext cx="4439171" cy="2988534"/>
          </a:xfrm>
          <a:prstGeom prst="rect">
            <a:avLst/>
          </a:prstGeom>
          <a:noFill/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900">
                <a:cs typeface="Chalkboard"/>
              </a:rPr>
              <a:t>How do massless </a:t>
            </a:r>
            <a:r>
              <a:rPr lang="en-US" sz="1900">
                <a:solidFill>
                  <a:srgbClr val="000000"/>
                </a:solidFill>
                <a:cs typeface="Chalkboard"/>
              </a:rPr>
              <a:t>quarks acquire mass? 			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AutoShape 10"/>
          <p:cNvSpPr>
            <a:spLocks noChangeArrowheads="1"/>
          </p:cNvSpPr>
          <p:nvPr/>
        </p:nvSpPr>
        <p:spPr bwMode="auto">
          <a:xfrm>
            <a:off x="2184500" y="2059999"/>
            <a:ext cx="121000" cy="102229"/>
          </a:xfrm>
          <a:prstGeom prst="triangle">
            <a:avLst>
              <a:gd name="adj" fmla="val 50000"/>
            </a:avLst>
          </a:prstGeom>
          <a:solidFill>
            <a:srgbClr val="8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2181758" y="1854669"/>
            <a:ext cx="108300" cy="101500"/>
          </a:xfrm>
          <a:prstGeom prst="triangle">
            <a:avLst>
              <a:gd name="adj" fmla="val 50000"/>
            </a:avLst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 lIns="99511" tIns="49755" rIns="99511" bIns="49755">
            <a:spAutoFit/>
          </a:bodyPr>
          <a:lstStyle/>
          <a:p>
            <a:endParaRPr lang="it-IT"/>
          </a:p>
        </p:txBody>
      </p:sp>
      <p:sp>
        <p:nvSpPr>
          <p:cNvPr id="21" name="Rettangolo 20"/>
          <p:cNvSpPr/>
          <p:nvPr/>
        </p:nvSpPr>
        <p:spPr>
          <a:xfrm>
            <a:off x="2305501" y="1775254"/>
            <a:ext cx="14414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solidFill>
                  <a:srgbClr val="000090"/>
                </a:solidFill>
                <a:cs typeface="Arial"/>
              </a:rPr>
              <a:t>numerical simulations</a:t>
            </a:r>
          </a:p>
          <a:p>
            <a:r>
              <a:rPr lang="en-US" sz="800">
                <a:solidFill>
                  <a:srgbClr val="000090"/>
                </a:solidFill>
                <a:cs typeface="Arial"/>
              </a:rPr>
              <a:t>of unquenched lattice QCD</a:t>
            </a:r>
          </a:p>
          <a:p>
            <a:r>
              <a:rPr lang="en-US" sz="800">
                <a:solidFill>
                  <a:srgbClr val="000090"/>
                </a:solidFill>
                <a:cs typeface="Arial"/>
              </a:rPr>
              <a:t>(Bowman et al.)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2707665" y="2573085"/>
            <a:ext cx="13208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>
                <a:cs typeface="Arial"/>
              </a:rPr>
              <a:t>Dyson-Swinger equation</a:t>
            </a:r>
          </a:p>
          <a:p>
            <a:r>
              <a:rPr lang="en-US" sz="800">
                <a:cs typeface="Arial"/>
              </a:rPr>
              <a:t>        (Bhagwat et al.)</a:t>
            </a:r>
            <a:endParaRPr lang="en-US" sz="800">
              <a:solidFill>
                <a:srgbClr val="000090"/>
              </a:solidFill>
            </a:endParaRPr>
          </a:p>
        </p:txBody>
      </p:sp>
      <p:grpSp>
        <p:nvGrpSpPr>
          <p:cNvPr id="23" name="Group 2">
            <a:extLst>
              <a:ext uri="{FF2B5EF4-FFF2-40B4-BE49-F238E27FC236}">
                <a16:creationId xmlns:a16="http://schemas.microsoft.com/office/drawing/2014/main" id="{B2BD032F-B35F-6C47-880D-60E6378E4906}"/>
              </a:ext>
            </a:extLst>
          </p:cNvPr>
          <p:cNvGrpSpPr/>
          <p:nvPr/>
        </p:nvGrpSpPr>
        <p:grpSpPr>
          <a:xfrm>
            <a:off x="4290887" y="1247971"/>
            <a:ext cx="4750702" cy="1684865"/>
            <a:chOff x="134444" y="1044110"/>
            <a:chExt cx="5709765" cy="1688353"/>
          </a:xfrm>
        </p:grpSpPr>
        <p:pic>
          <p:nvPicPr>
            <p:cNvPr id="24" name="Picture 38" descr="BinosiGapEquation.jpg">
              <a:extLst>
                <a:ext uri="{FF2B5EF4-FFF2-40B4-BE49-F238E27FC236}">
                  <a16:creationId xmlns:a16="http://schemas.microsoft.com/office/drawing/2014/main" id="{2F85B365-BB34-3947-A673-2D458634BEB8}"/>
                </a:ext>
              </a:extLst>
            </p:cNvPr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1660" y="1487648"/>
              <a:ext cx="4206240" cy="749300"/>
            </a:xfrm>
            <a:prstGeom prst="rect">
              <a:avLst/>
            </a:prstGeom>
          </p:spPr>
        </p:pic>
        <p:sp>
          <p:nvSpPr>
            <p:cNvPr id="25" name="TextBox 45">
              <a:extLst>
                <a:ext uri="{FF2B5EF4-FFF2-40B4-BE49-F238E27FC236}">
                  <a16:creationId xmlns:a16="http://schemas.microsoft.com/office/drawing/2014/main" id="{49534446-A4F8-4B4D-8BDF-194EB19D1EF9}"/>
                </a:ext>
              </a:extLst>
            </p:cNvPr>
            <p:cNvSpPr txBox="1"/>
            <p:nvPr/>
          </p:nvSpPr>
          <p:spPr>
            <a:xfrm>
              <a:off x="541476" y="2269842"/>
              <a:ext cx="1197601" cy="462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dressed quark</a:t>
              </a:r>
            </a:p>
          </p:txBody>
        </p:sp>
        <p:sp>
          <p:nvSpPr>
            <p:cNvPr id="26" name="TextBox 46">
              <a:extLst>
                <a:ext uri="{FF2B5EF4-FFF2-40B4-BE49-F238E27FC236}">
                  <a16:creationId xmlns:a16="http://schemas.microsoft.com/office/drawing/2014/main" id="{543C24A7-0E07-6F4E-8935-08AAF944829F}"/>
                </a:ext>
              </a:extLst>
            </p:cNvPr>
            <p:cNvSpPr txBox="1"/>
            <p:nvPr/>
          </p:nvSpPr>
          <p:spPr>
            <a:xfrm>
              <a:off x="1745397" y="2272952"/>
              <a:ext cx="1068831" cy="27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bare quark</a:t>
              </a:r>
            </a:p>
          </p:txBody>
        </p:sp>
        <p:sp>
          <p:nvSpPr>
            <p:cNvPr id="27" name="TextBox 47">
              <a:extLst>
                <a:ext uri="{FF2B5EF4-FFF2-40B4-BE49-F238E27FC236}">
                  <a16:creationId xmlns:a16="http://schemas.microsoft.com/office/drawing/2014/main" id="{4005750A-885A-8F43-A910-604143317380}"/>
                </a:ext>
              </a:extLst>
            </p:cNvPr>
            <p:cNvSpPr txBox="1"/>
            <p:nvPr/>
          </p:nvSpPr>
          <p:spPr>
            <a:xfrm>
              <a:off x="3124157" y="2272952"/>
              <a:ext cx="142915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solidFill>
                    <a:srgbClr val="800000"/>
                  </a:solidFill>
                  <a:latin typeface="+mj-lt"/>
                </a:rPr>
                <a:t>dressing  kernel</a:t>
              </a:r>
            </a:p>
          </p:txBody>
        </p:sp>
        <p:sp>
          <p:nvSpPr>
            <p:cNvPr id="28" name="TextBox 48">
              <a:extLst>
                <a:ext uri="{FF2B5EF4-FFF2-40B4-BE49-F238E27FC236}">
                  <a16:creationId xmlns:a16="http://schemas.microsoft.com/office/drawing/2014/main" id="{C3DC7579-531D-8043-91F3-1BCB17018CCC}"/>
                </a:ext>
              </a:extLst>
            </p:cNvPr>
            <p:cNvSpPr txBox="1"/>
            <p:nvPr/>
          </p:nvSpPr>
          <p:spPr>
            <a:xfrm>
              <a:off x="851661" y="1556883"/>
              <a:ext cx="892176" cy="2775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latin typeface="+mj-lt"/>
                </a:rPr>
                <a:t>M=M(p)</a:t>
              </a:r>
            </a:p>
          </p:txBody>
        </p:sp>
        <p:sp>
          <p:nvSpPr>
            <p:cNvPr id="29" name="TextBox 49">
              <a:extLst>
                <a:ext uri="{FF2B5EF4-FFF2-40B4-BE49-F238E27FC236}">
                  <a16:creationId xmlns:a16="http://schemas.microsoft.com/office/drawing/2014/main" id="{EEEF22EF-D54E-964C-98D7-C3E016C8B568}"/>
                </a:ext>
              </a:extLst>
            </p:cNvPr>
            <p:cNvSpPr txBox="1"/>
            <p:nvPr/>
          </p:nvSpPr>
          <p:spPr>
            <a:xfrm>
              <a:off x="1911121" y="1556883"/>
              <a:ext cx="8995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>
                  <a:latin typeface="+mj-lt"/>
                </a:rPr>
                <a:t>m</a:t>
              </a:r>
              <a:r>
                <a:rPr lang="en-US" sz="1200" b="0" baseline="-25000">
                  <a:latin typeface="+mj-lt"/>
                </a:rPr>
                <a:t>0</a:t>
              </a:r>
              <a:r>
                <a:rPr lang="en-US" sz="1200" b="0">
                  <a:latin typeface="+mj-lt"/>
                </a:rPr>
                <a:t>=m</a:t>
              </a:r>
              <a:r>
                <a:rPr lang="en-US" sz="1400" b="0" baseline="-25000">
                  <a:latin typeface="+mj-lt"/>
                </a:rPr>
                <a:t>HM</a:t>
              </a:r>
            </a:p>
          </p:txBody>
        </p:sp>
        <p:sp>
          <p:nvSpPr>
            <p:cNvPr id="30" name="TextBox 57">
              <a:extLst>
                <a:ext uri="{FF2B5EF4-FFF2-40B4-BE49-F238E27FC236}">
                  <a16:creationId xmlns:a16="http://schemas.microsoft.com/office/drawing/2014/main" id="{F8C4063D-AAA2-2A4C-A887-DAB43B48781E}"/>
                </a:ext>
              </a:extLst>
            </p:cNvPr>
            <p:cNvSpPr txBox="1"/>
            <p:nvPr/>
          </p:nvSpPr>
          <p:spPr>
            <a:xfrm>
              <a:off x="134444" y="1044110"/>
              <a:ext cx="5709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0">
                  <a:latin typeface="+mj-lt"/>
                </a:rPr>
                <a:t>Effective quark mass depends on its momentum</a:t>
              </a:r>
            </a:p>
          </p:txBody>
        </p:sp>
      </p:grpSp>
      <p:sp>
        <p:nvSpPr>
          <p:cNvPr id="39" name="TextBox 44">
            <a:extLst>
              <a:ext uri="{FF2B5EF4-FFF2-40B4-BE49-F238E27FC236}">
                <a16:creationId xmlns:a16="http://schemas.microsoft.com/office/drawing/2014/main" id="{C9B2D884-E874-E341-ADC7-9DCBD3584325}"/>
              </a:ext>
            </a:extLst>
          </p:cNvPr>
          <p:cNvSpPr txBox="1"/>
          <p:nvPr/>
        </p:nvSpPr>
        <p:spPr>
          <a:xfrm>
            <a:off x="4290887" y="2992640"/>
            <a:ext cx="3394829" cy="1031051"/>
          </a:xfrm>
          <a:prstGeom prst="rect">
            <a:avLst/>
          </a:prstGeom>
          <a:solidFill>
            <a:schemeClr val="accent5">
              <a:lumMod val="20000"/>
              <a:lumOff val="80000"/>
              <a:alpha val="25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400" b="0" u="sng" dirty="0">
                <a:latin typeface="+mj-lt"/>
              </a:rPr>
              <a:t>mass composition</a:t>
            </a:r>
          </a:p>
          <a:p>
            <a:r>
              <a:rPr lang="en-US" sz="1400" b="0" dirty="0">
                <a:solidFill>
                  <a:srgbClr val="000090"/>
                </a:solidFill>
                <a:latin typeface="+mj-lt"/>
              </a:rPr>
              <a:t>       &lt;2%   	Higgs mechanism</a:t>
            </a:r>
          </a:p>
          <a:p>
            <a:r>
              <a:rPr lang="en-US" sz="1400" b="0" dirty="0">
                <a:solidFill>
                  <a:srgbClr val="000090"/>
                </a:solidFill>
                <a:latin typeface="+mj-lt"/>
              </a:rPr>
              <a:t>       &gt;98% 	non-perturbative strong 				interaction</a:t>
            </a:r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406AB344-20A1-AB81-F790-BE26449B9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7FA11C0-346E-8940-A0D6-F5E8142E1F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316" y="2770476"/>
            <a:ext cx="1473200" cy="1257300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3239950E-17BA-8713-F125-3CB98A0FF92D}"/>
              </a:ext>
            </a:extLst>
          </p:cNvPr>
          <p:cNvSpPr txBox="1"/>
          <p:nvPr/>
        </p:nvSpPr>
        <p:spPr>
          <a:xfrm>
            <a:off x="618680" y="4256421"/>
            <a:ext cx="8249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Almost all the nucleon mass comes from the energy spent to bind the quarks inside it!</a:t>
            </a:r>
          </a:p>
        </p:txBody>
      </p:sp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9A19A395-5101-7216-9A31-BDED25540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07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/>
      <p:bldP spid="22" grpId="0"/>
      <p:bldP spid="39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r>
              <a:rPr lang="en-US" sz="1800"/>
              <a:t>How are the quarks and gluons, and their intrinsic spins distributed in space &amp; momentum inside the nucleon? What is the role of the angular momentum ?</a:t>
            </a:r>
            <a:endParaRPr lang="en-US" sz="1800" kern="0">
              <a:solidFill>
                <a:srgbClr val="000000"/>
              </a:solidFill>
              <a:ea typeface="Arial" charset="0"/>
              <a:cs typeface="Arial" charset="0"/>
            </a:endParaRPr>
          </a:p>
          <a:p>
            <a:pPr marL="287982" indent="0">
              <a:buNone/>
            </a:pPr>
            <a:r>
              <a:rPr lang="en-US" sz="1900" b="1">
                <a:solidFill>
                  <a:srgbClr val="000090"/>
                </a:solidFill>
                <a:cs typeface="Chalkboard"/>
              </a:rPr>
              <a:t>			</a:t>
            </a: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815482" y="4069805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pic>
        <p:nvPicPr>
          <p:cNvPr id="13" name="Picture 27" descr="proton_quark_version_new00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02" y="1747137"/>
            <a:ext cx="2057399" cy="185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ecg-simple-ezgif-3007890035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4" y="1518508"/>
            <a:ext cx="2797426" cy="1915460"/>
          </a:xfrm>
          <a:prstGeom prst="rect">
            <a:avLst/>
          </a:prstGeom>
        </p:spPr>
      </p:pic>
      <p:pic>
        <p:nvPicPr>
          <p:cNvPr id="15" name="Picture 6" descr="cardio-ezgif-362988442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832" y="1474270"/>
            <a:ext cx="2541668" cy="1915460"/>
          </a:xfrm>
          <a:prstGeom prst="rect">
            <a:avLst/>
          </a:prstGeom>
        </p:spPr>
      </p:pic>
      <p:sp>
        <p:nvSpPr>
          <p:cNvPr id="4" name="Freccia destra 3"/>
          <p:cNvSpPr/>
          <p:nvPr/>
        </p:nvSpPr>
        <p:spPr>
          <a:xfrm>
            <a:off x="4993645" y="3086473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ED5BF9-06F9-99C5-C6C1-D4BB06AF7C6E}"/>
              </a:ext>
            </a:extLst>
          </p:cNvPr>
          <p:cNvSpPr txBox="1"/>
          <p:nvPr/>
        </p:nvSpPr>
        <p:spPr>
          <a:xfrm>
            <a:off x="1928895" y="3862293"/>
            <a:ext cx="6519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90"/>
                </a:solidFill>
                <a:cs typeface="Chalkboard"/>
              </a:rPr>
              <a:t>SIDIS and TMDs measurements toward a 3D imaging of the proton</a:t>
            </a:r>
            <a:endParaRPr 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E9515F5B-F538-E90B-B126-B587F7B61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D86FE3A-0A17-B72B-7473-DA297FC17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4195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-136399"/>
            <a:ext cx="8229600" cy="857250"/>
          </a:xfrm>
          <a:ln>
            <a:noFill/>
          </a:ln>
        </p:spPr>
        <p:txBody>
          <a:bodyPr lIns="81605" tIns="40802" rIns="81605" bIns="40802">
            <a:normAutofit/>
          </a:bodyPr>
          <a:lstStyle/>
          <a:p>
            <a:r>
              <a:rPr lang="en-US" sz="3600" b="1">
                <a:solidFill>
                  <a:srgbClr val="800000"/>
                </a:solidFill>
              </a:rPr>
              <a:t>Critical QCD Questions Addressed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707" y="720851"/>
            <a:ext cx="8434845" cy="3727584"/>
          </a:xfrm>
        </p:spPr>
        <p:txBody>
          <a:bodyPr lIns="81605" tIns="40802" rIns="81605" bIns="40802">
            <a:noAutofit/>
          </a:bodyPr>
          <a:lstStyle/>
          <a:p>
            <a:pPr marL="354013" indent="-354013"/>
            <a:r>
              <a:rPr lang="en-US" sz="1900">
                <a:cs typeface="Chalkboard"/>
              </a:rPr>
              <a:t>How is </a:t>
            </a:r>
            <a:r>
              <a:rPr lang="en-US" sz="1900">
                <a:solidFill>
                  <a:srgbClr val="000000"/>
                </a:solidFill>
                <a:cs typeface="Chalkboard"/>
              </a:rPr>
              <a:t>color confinement </a:t>
            </a:r>
            <a:r>
              <a:rPr lang="en-US" sz="1900">
                <a:cs typeface="Chalkboard"/>
              </a:rPr>
              <a:t>realized in the force and pressure distributions and stabilize nucleons?</a:t>
            </a:r>
            <a:r>
              <a:rPr lang="en-US" sz="1900">
                <a:solidFill>
                  <a:srgbClr val="800000"/>
                </a:solidFill>
                <a:cs typeface="Chalkboard"/>
              </a:rPr>
              <a:t> </a:t>
            </a:r>
          </a:p>
          <a:p>
            <a:pPr marL="287982" indent="0">
              <a:buNone/>
            </a:pPr>
            <a:r>
              <a:rPr lang="en-US" sz="1900" b="1">
                <a:solidFill>
                  <a:srgbClr val="800000"/>
                </a:solidFill>
                <a:cs typeface="Chalkboard"/>
              </a:rPr>
              <a:t>			</a:t>
            </a:r>
            <a:endParaRPr lang="en-US" sz="1900">
              <a:solidFill>
                <a:srgbClr val="800000"/>
              </a:solidFill>
              <a:cs typeface="Chalkboard"/>
            </a:endParaRPr>
          </a:p>
          <a:p>
            <a:pPr marL="287982" indent="0">
              <a:buNone/>
            </a:pPr>
            <a:endParaRPr lang="en-US" sz="1900" b="1">
              <a:solidFill>
                <a:srgbClr val="000090"/>
              </a:solidFill>
              <a:cs typeface="Chalkboard"/>
            </a:endParaRPr>
          </a:p>
          <a:p>
            <a:pPr marL="0" lvl="3" indent="0">
              <a:spcBef>
                <a:spcPts val="1000"/>
              </a:spcBef>
              <a:buFont typeface="Arial" panose="020B0604020202020204" pitchFamily="34" charset="0"/>
              <a:buNone/>
            </a:pPr>
            <a:endParaRPr lang="en-US" sz="800" b="1">
              <a:solidFill>
                <a:srgbClr val="DF27CC"/>
              </a:solidFill>
            </a:endParaRPr>
          </a:p>
          <a:p>
            <a:pPr marL="287982" indent="0">
              <a:buNone/>
            </a:pPr>
            <a:endParaRPr lang="en-US" sz="1900" b="1">
              <a:solidFill>
                <a:srgbClr val="000090"/>
              </a:solidFill>
              <a:cs typeface="Chalkboard"/>
            </a:endParaRPr>
          </a:p>
        </p:txBody>
      </p:sp>
      <p:cxnSp>
        <p:nvCxnSpPr>
          <p:cNvPr id="8" name="Straight Connector 31"/>
          <p:cNvCxnSpPr/>
          <p:nvPr/>
        </p:nvCxnSpPr>
        <p:spPr>
          <a:xfrm>
            <a:off x="0" y="617020"/>
            <a:ext cx="9144000" cy="0"/>
          </a:xfrm>
          <a:prstGeom prst="line">
            <a:avLst/>
          </a:prstGeom>
          <a:ln w="38100" cap="flat" cmpd="sng" algn="ctr">
            <a:solidFill>
              <a:srgbClr val="00009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Connettore 2 4"/>
          <p:cNvCxnSpPr/>
          <p:nvPr/>
        </p:nvCxnSpPr>
        <p:spPr bwMode="auto">
          <a:xfrm>
            <a:off x="977676" y="4448435"/>
            <a:ext cx="824459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800000"/>
            </a:solidFill>
            <a:prstDash val="solid"/>
            <a:round/>
            <a:headEnd type="none" w="med" len="med"/>
            <a:tailEnd type="arrow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</p:cxnSp>
      <p:grpSp>
        <p:nvGrpSpPr>
          <p:cNvPr id="39" name="Gruppo 38"/>
          <p:cNvGrpSpPr/>
          <p:nvPr/>
        </p:nvGrpSpPr>
        <p:grpSpPr>
          <a:xfrm>
            <a:off x="1110680" y="1320344"/>
            <a:ext cx="6457488" cy="2800336"/>
            <a:chOff x="457200" y="2206569"/>
            <a:chExt cx="8404502" cy="3724753"/>
          </a:xfrm>
        </p:grpSpPr>
        <p:sp>
          <p:nvSpPr>
            <p:cNvPr id="40" name="TextBox 8">
              <a:extLst>
                <a:ext uri="{FF2B5EF4-FFF2-40B4-BE49-F238E27FC236}">
                  <a16:creationId xmlns:a16="http://schemas.microsoft.com/office/drawing/2014/main" id="{6DE47FF6-BB31-AF4C-A994-11FFE416269B}"/>
                </a:ext>
              </a:extLst>
            </p:cNvPr>
            <p:cNvSpPr txBox="1"/>
            <p:nvPr/>
          </p:nvSpPr>
          <p:spPr>
            <a:xfrm>
              <a:off x="1586201" y="4114285"/>
              <a:ext cx="2423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 </a:t>
              </a:r>
            </a:p>
          </p:txBody>
        </p:sp>
        <p:sp>
          <p:nvSpPr>
            <p:cNvPr id="41" name="Oval 7">
              <a:extLst>
                <a:ext uri="{FF2B5EF4-FFF2-40B4-BE49-F238E27FC236}">
                  <a16:creationId xmlns:a16="http://schemas.microsoft.com/office/drawing/2014/main" id="{52709A0A-809E-AD4B-8EF0-EE8DBA0D7AF4}"/>
                </a:ext>
              </a:extLst>
            </p:cNvPr>
            <p:cNvSpPr/>
            <p:nvPr/>
          </p:nvSpPr>
          <p:spPr>
            <a:xfrm>
              <a:off x="6914688" y="2603414"/>
              <a:ext cx="1947014" cy="868038"/>
            </a:xfrm>
            <a:prstGeom prst="ellipse">
              <a:avLst/>
            </a:prstGeom>
            <a:solidFill>
              <a:srgbClr val="00E000"/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>
                  <a:solidFill>
                    <a:schemeClr val="tx1"/>
                  </a:solidFill>
                  <a:latin typeface="+mj-lt"/>
                </a:rPr>
                <a:t>Gravity</a:t>
              </a:r>
            </a:p>
          </p:txBody>
        </p:sp>
        <p:sp>
          <p:nvSpPr>
            <p:cNvPr id="42" name="TextBox 14">
              <a:extLst>
                <a:ext uri="{FF2B5EF4-FFF2-40B4-BE49-F238E27FC236}">
                  <a16:creationId xmlns:a16="http://schemas.microsoft.com/office/drawing/2014/main" id="{5E1C6EAF-28F9-AD41-8298-058EC71A1AF6}"/>
                </a:ext>
              </a:extLst>
            </p:cNvPr>
            <p:cNvSpPr txBox="1"/>
            <p:nvPr/>
          </p:nvSpPr>
          <p:spPr>
            <a:xfrm>
              <a:off x="2648934" y="2601103"/>
              <a:ext cx="883173" cy="409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i="1">
                  <a:latin typeface="+mj-lt"/>
                  <a:cs typeface="Cambria"/>
                </a:rPr>
                <a:t>Vector </a:t>
              </a:r>
            </a:p>
          </p:txBody>
        </p:sp>
        <p:sp>
          <p:nvSpPr>
            <p:cNvPr id="43" name="Oval 5">
              <a:extLst>
                <a:ext uri="{FF2B5EF4-FFF2-40B4-BE49-F238E27FC236}">
                  <a16:creationId xmlns:a16="http://schemas.microsoft.com/office/drawing/2014/main" id="{7D87B5B6-E3F7-DB41-B004-2D02393C87B9}"/>
                </a:ext>
              </a:extLst>
            </p:cNvPr>
            <p:cNvSpPr/>
            <p:nvPr/>
          </p:nvSpPr>
          <p:spPr>
            <a:xfrm>
              <a:off x="457200" y="2651721"/>
              <a:ext cx="1983338" cy="780181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>
                  <a:solidFill>
                    <a:schemeClr val="tx1"/>
                  </a:solidFill>
                  <a:latin typeface="+mj-lt"/>
                </a:rPr>
                <a:t>Electro-magnetism</a:t>
              </a:r>
              <a:endParaRPr lang="en-US" sz="1400">
                <a:latin typeface="+mj-lt"/>
              </a:endParaRPr>
            </a:p>
          </p:txBody>
        </p:sp>
        <p:cxnSp>
          <p:nvCxnSpPr>
            <p:cNvPr id="44" name="Straight Arrow Connector 18">
              <a:extLst>
                <a:ext uri="{FF2B5EF4-FFF2-40B4-BE49-F238E27FC236}">
                  <a16:creationId xmlns:a16="http://schemas.microsoft.com/office/drawing/2014/main" id="{29B9313B-2B53-D841-8687-068E8F5138C7}"/>
                </a:ext>
              </a:extLst>
            </p:cNvPr>
            <p:cNvCxnSpPr>
              <a:cxnSpLocks/>
              <a:stCxn id="43" idx="6"/>
              <a:endCxn id="53" idx="1"/>
            </p:cNvCxnSpPr>
            <p:nvPr/>
          </p:nvCxnSpPr>
          <p:spPr>
            <a:xfrm>
              <a:off x="2440538" y="3041812"/>
              <a:ext cx="1265843" cy="21913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20">
              <a:extLst>
                <a:ext uri="{FF2B5EF4-FFF2-40B4-BE49-F238E27FC236}">
                  <a16:creationId xmlns:a16="http://schemas.microsoft.com/office/drawing/2014/main" id="{739047B4-BD20-9A40-AC75-20C963CCA3B1}"/>
                </a:ext>
              </a:extLst>
            </p:cNvPr>
            <p:cNvCxnSpPr>
              <a:cxnSpLocks/>
              <a:stCxn id="41" idx="2"/>
              <a:endCxn id="53" idx="3"/>
            </p:cNvCxnSpPr>
            <p:nvPr/>
          </p:nvCxnSpPr>
          <p:spPr>
            <a:xfrm flipH="1">
              <a:off x="5508357" y="3037433"/>
              <a:ext cx="1406331" cy="26292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23">
              <a:extLst>
                <a:ext uri="{FF2B5EF4-FFF2-40B4-BE49-F238E27FC236}">
                  <a16:creationId xmlns:a16="http://schemas.microsoft.com/office/drawing/2014/main" id="{84B8EA92-A4FF-0C4A-A0DB-76D6F31BC7CA}"/>
                </a:ext>
              </a:extLst>
            </p:cNvPr>
            <p:cNvCxnSpPr>
              <a:cxnSpLocks/>
              <a:stCxn id="48" idx="0"/>
              <a:endCxn id="53" idx="2"/>
            </p:cNvCxnSpPr>
            <p:nvPr/>
          </p:nvCxnSpPr>
          <p:spPr>
            <a:xfrm flipV="1">
              <a:off x="4607369" y="3920881"/>
              <a:ext cx="0" cy="1248579"/>
            </a:xfrm>
            <a:prstGeom prst="straightConnector1">
              <a:avLst/>
            </a:prstGeom>
            <a:ln w="571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28">
              <a:extLst>
                <a:ext uri="{FF2B5EF4-FFF2-40B4-BE49-F238E27FC236}">
                  <a16:creationId xmlns:a16="http://schemas.microsoft.com/office/drawing/2014/main" id="{A9584F0A-1F98-FF4E-B730-ECF4A3CEF5D9}"/>
                </a:ext>
              </a:extLst>
            </p:cNvPr>
            <p:cNvSpPr txBox="1"/>
            <p:nvPr/>
          </p:nvSpPr>
          <p:spPr>
            <a:xfrm rot="16200000">
              <a:off x="3772642" y="4355276"/>
              <a:ext cx="1094417" cy="40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>
                  <a:latin typeface="+mj-lt"/>
                </a:rPr>
                <a:t>PCAC</a:t>
              </a:r>
            </a:p>
          </p:txBody>
        </p:sp>
        <p:sp>
          <p:nvSpPr>
            <p:cNvPr id="48" name="Oval 13">
              <a:extLst>
                <a:ext uri="{FF2B5EF4-FFF2-40B4-BE49-F238E27FC236}">
                  <a16:creationId xmlns:a16="http://schemas.microsoft.com/office/drawing/2014/main" id="{4C992368-086D-D941-B121-25E22028BABB}"/>
                </a:ext>
              </a:extLst>
            </p:cNvPr>
            <p:cNvSpPr/>
            <p:nvPr/>
          </p:nvSpPr>
          <p:spPr>
            <a:xfrm>
              <a:off x="3615699" y="5169460"/>
              <a:ext cx="1983339" cy="761862"/>
            </a:xfrm>
            <a:prstGeom prst="ellipse">
              <a:avLst/>
            </a:prstGeom>
            <a:solidFill>
              <a:srgbClr val="4FEF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i="1">
                  <a:solidFill>
                    <a:schemeClr val="tx1"/>
                  </a:solidFill>
                  <a:latin typeface="+mj-lt"/>
                </a:rPr>
                <a:t>Weak interaction</a:t>
              </a:r>
            </a:p>
          </p:txBody>
        </p:sp>
        <p:sp>
          <p:nvSpPr>
            <p:cNvPr id="49" name="TextBox 40">
              <a:extLst>
                <a:ext uri="{FF2B5EF4-FFF2-40B4-BE49-F238E27FC236}">
                  <a16:creationId xmlns:a16="http://schemas.microsoft.com/office/drawing/2014/main" id="{00EB2DBE-2186-124E-9898-7E53AA3B4FC5}"/>
                </a:ext>
              </a:extLst>
            </p:cNvPr>
            <p:cNvSpPr txBox="1"/>
            <p:nvPr/>
          </p:nvSpPr>
          <p:spPr>
            <a:xfrm>
              <a:off x="5734821" y="2601103"/>
              <a:ext cx="917276" cy="4912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>
                  <a:latin typeface="+mj-lt"/>
                </a:rPr>
                <a:t>Tensor</a:t>
              </a:r>
              <a:r>
                <a:rPr lang="en-US" i="1">
                  <a:latin typeface="Cambria" panose="02040503050406030204" pitchFamily="18" charset="0"/>
                </a:rPr>
                <a:t> </a:t>
              </a:r>
            </a:p>
          </p:txBody>
        </p:sp>
        <p:sp>
          <p:nvSpPr>
            <p:cNvPr id="50" name="TextBox 93">
              <a:extLst>
                <a:ext uri="{FF2B5EF4-FFF2-40B4-BE49-F238E27FC236}">
                  <a16:creationId xmlns:a16="http://schemas.microsoft.com/office/drawing/2014/main" id="{C964E7EF-2B37-B24A-AB61-F12F638FC3D7}"/>
                </a:ext>
              </a:extLst>
            </p:cNvPr>
            <p:cNvSpPr txBox="1"/>
            <p:nvPr/>
          </p:nvSpPr>
          <p:spPr>
            <a:xfrm>
              <a:off x="2640283" y="3247236"/>
              <a:ext cx="975415" cy="409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i="1" err="1">
                  <a:latin typeface="+mj-lt"/>
                </a:rPr>
                <a:t>Q</a:t>
              </a:r>
              <a:r>
                <a:rPr lang="en-US" sz="1400" baseline="-25000" err="1">
                  <a:latin typeface="+mj-lt"/>
                </a:rPr>
                <a:t>p</a:t>
              </a:r>
              <a:r>
                <a:rPr lang="en-US" sz="1400">
                  <a:latin typeface="+mj-lt"/>
                </a:rPr>
                <a:t> </a:t>
              </a:r>
              <a:r>
                <a:rPr lang="en-US" sz="1400" i="1" err="1">
                  <a:latin typeface="Symbol" charset="2"/>
                  <a:cs typeface="Symbol" charset="2"/>
                </a:rPr>
                <a:t>m</a:t>
              </a:r>
              <a:r>
                <a:rPr lang="en-US" sz="1400" baseline="-25000" err="1">
                  <a:latin typeface="+mj-lt"/>
                </a:rPr>
                <a:t>p</a:t>
              </a:r>
              <a:endParaRPr lang="en-US" sz="1400" baseline="-25000">
                <a:latin typeface="+mj-lt"/>
              </a:endParaRPr>
            </a:p>
          </p:txBody>
        </p:sp>
        <p:sp>
          <p:nvSpPr>
            <p:cNvPr id="51" name="TextBox 94">
              <a:extLst>
                <a:ext uri="{FF2B5EF4-FFF2-40B4-BE49-F238E27FC236}">
                  <a16:creationId xmlns:a16="http://schemas.microsoft.com/office/drawing/2014/main" id="{20C82A25-4846-F54D-A738-968757621AFC}"/>
                </a:ext>
              </a:extLst>
            </p:cNvPr>
            <p:cNvSpPr txBox="1"/>
            <p:nvPr/>
          </p:nvSpPr>
          <p:spPr>
            <a:xfrm>
              <a:off x="4732563" y="4370898"/>
              <a:ext cx="789531" cy="409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err="1">
                  <a:latin typeface="+mj-lt"/>
                </a:rPr>
                <a:t>g</a:t>
              </a:r>
              <a:r>
                <a:rPr lang="en-US" sz="1400" baseline="-25000" err="1">
                  <a:latin typeface="+mj-lt"/>
                </a:rPr>
                <a:t>A</a:t>
              </a:r>
              <a:r>
                <a:rPr lang="en-US" sz="1400">
                  <a:latin typeface="+mj-lt"/>
                </a:rPr>
                <a:t> </a:t>
              </a:r>
              <a:r>
                <a:rPr lang="en-US" sz="1400" err="1">
                  <a:latin typeface="+mj-lt"/>
                </a:rPr>
                <a:t>g</a:t>
              </a:r>
              <a:r>
                <a:rPr lang="en-US" sz="1400" baseline="-25000" err="1">
                  <a:latin typeface="+mj-lt"/>
                </a:rPr>
                <a:t>P</a:t>
              </a:r>
              <a:endParaRPr lang="en-US" sz="1400">
                <a:latin typeface="+mj-lt"/>
              </a:endParaRPr>
            </a:p>
          </p:txBody>
        </p:sp>
        <p:sp>
          <p:nvSpPr>
            <p:cNvPr id="52" name="TextBox 95">
              <a:extLst>
                <a:ext uri="{FF2B5EF4-FFF2-40B4-BE49-F238E27FC236}">
                  <a16:creationId xmlns:a16="http://schemas.microsoft.com/office/drawing/2014/main" id="{44F9E598-D521-5347-8B7E-81E30D782186}"/>
                </a:ext>
              </a:extLst>
            </p:cNvPr>
            <p:cNvSpPr txBox="1"/>
            <p:nvPr/>
          </p:nvSpPr>
          <p:spPr>
            <a:xfrm>
              <a:off x="5734821" y="3268393"/>
              <a:ext cx="1165039" cy="4093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err="1">
                  <a:latin typeface="+mj-lt"/>
                  <a:cs typeface="Calibri" panose="020F0502020204030204" pitchFamily="34" charset="0"/>
                </a:rPr>
                <a:t>M</a:t>
              </a:r>
              <a:r>
                <a:rPr lang="en-US" sz="1400" baseline="-25000" err="1">
                  <a:latin typeface="+mj-lt"/>
                  <a:cs typeface="Calibri" panose="020F0502020204030204" pitchFamily="34" charset="0"/>
                </a:rPr>
                <a:t>p</a:t>
              </a:r>
              <a:r>
                <a:rPr lang="en-US" sz="1400" i="1" baseline="-25000">
                  <a:latin typeface="+mj-lt"/>
                  <a:cs typeface="Calibri" panose="020F0502020204030204" pitchFamily="34" charset="0"/>
                </a:rPr>
                <a:t>  </a:t>
              </a:r>
              <a:r>
                <a:rPr lang="en-US" sz="1400" i="1" err="1">
                  <a:latin typeface="+mj-lt"/>
                  <a:cs typeface="Calibri" panose="020F0502020204030204" pitchFamily="34" charset="0"/>
                </a:rPr>
                <a:t>J</a:t>
              </a:r>
              <a:r>
                <a:rPr lang="en-US" sz="1400" baseline="-25000" err="1">
                  <a:latin typeface="+mj-lt"/>
                  <a:cs typeface="Calibri" panose="020F0502020204030204" pitchFamily="34" charset="0"/>
                </a:rPr>
                <a:t>p</a:t>
              </a:r>
              <a:r>
                <a:rPr lang="en-US" sz="1400">
                  <a:latin typeface="+mj-lt"/>
                  <a:cs typeface="Calibri" panose="020F0502020204030204" pitchFamily="34" charset="0"/>
                </a:rPr>
                <a:t> </a:t>
              </a:r>
              <a:r>
                <a:rPr lang="en-US" sz="1400" i="1" err="1">
                  <a:latin typeface="+mj-lt"/>
                  <a:cs typeface="Calibri" panose="020F0502020204030204" pitchFamily="34" charset="0"/>
                </a:rPr>
                <a:t>D</a:t>
              </a:r>
              <a:r>
                <a:rPr lang="en-US" sz="1400" baseline="-25000" err="1">
                  <a:latin typeface="+mj-lt"/>
                  <a:cs typeface="Calibri" panose="020F0502020204030204" pitchFamily="34" charset="0"/>
                </a:rPr>
                <a:t>p</a:t>
              </a:r>
              <a:endParaRPr lang="en-US" sz="1400" baseline="-25000">
                <a:latin typeface="+mj-lt"/>
                <a:cs typeface="Calibri" panose="020F0502020204030204" pitchFamily="34" charset="0"/>
              </a:endParaRPr>
            </a:p>
          </p:txBody>
        </p:sp>
        <p:pic>
          <p:nvPicPr>
            <p:cNvPr id="53" name="Picture 36">
              <a:extLst>
                <a:ext uri="{FF2B5EF4-FFF2-40B4-BE49-F238E27FC236}">
                  <a16:creationId xmlns:a16="http://schemas.microsoft.com/office/drawing/2014/main" id="{BC42BFA6-5CF9-4D4C-95BE-3700C5A45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06381" y="2206569"/>
              <a:ext cx="1801976" cy="1714312"/>
            </a:xfrm>
            <a:prstGeom prst="rect">
              <a:avLst/>
            </a:prstGeom>
          </p:spPr>
        </p:pic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21D7873-2263-5DA7-61DE-07304E470830}"/>
              </a:ext>
            </a:extLst>
          </p:cNvPr>
          <p:cNvSpPr txBox="1"/>
          <p:nvPr/>
        </p:nvSpPr>
        <p:spPr>
          <a:xfrm>
            <a:off x="2138071" y="4272476"/>
            <a:ext cx="42490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rgbClr val="000090"/>
                </a:solidFill>
                <a:cs typeface="Chalkboard"/>
              </a:rPr>
              <a:t>Study GPDs and their moments from DVCS</a:t>
            </a:r>
            <a:endParaRPr 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FCDF707-C67F-2C34-6AF8-3EF42BFCB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ECFA - Early Career - July 3  2024  - Annalisa D’Angelo –  The EIC Project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E98237D-6683-B3BE-F77E-9C18981E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3505E3-9B21-8742-B4DC-5DD2FCC133A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0363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25210</TotalTime>
  <Words>3701</Words>
  <Application>Microsoft Macintosh PowerPoint</Application>
  <PresentationFormat>Presentazione su schermo (16:9)</PresentationFormat>
  <Paragraphs>587</Paragraphs>
  <Slides>50</Slides>
  <Notes>5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50</vt:i4>
      </vt:variant>
    </vt:vector>
  </HeadingPairs>
  <TitlesOfParts>
    <vt:vector size="64" baseType="lpstr">
      <vt:lpstr>ＭＳ Ｐゴシック</vt:lpstr>
      <vt:lpstr>Arial</vt:lpstr>
      <vt:lpstr>Calibri</vt:lpstr>
      <vt:lpstr>Cambria</vt:lpstr>
      <vt:lpstr>Cambria Math</vt:lpstr>
      <vt:lpstr>Chalkboard</vt:lpstr>
      <vt:lpstr>Comic Sans MS</vt:lpstr>
      <vt:lpstr>Helvetica</vt:lpstr>
      <vt:lpstr>Roboto</vt:lpstr>
      <vt:lpstr>Symbol</vt:lpstr>
      <vt:lpstr>Tahoma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History of Nucleon Structure Studies</vt:lpstr>
      <vt:lpstr>Critical QCD Questions Addressed</vt:lpstr>
      <vt:lpstr>Critical QCD Questions Addressed</vt:lpstr>
      <vt:lpstr>Critical QCD Questions Addressed</vt:lpstr>
      <vt:lpstr>Critical QCD Questions Addressed</vt:lpstr>
      <vt:lpstr>Critical QCD Questions Addressed</vt:lpstr>
      <vt:lpstr>Critical QCD Questions Addressed</vt:lpstr>
      <vt:lpstr>The Path to the EIC project</vt:lpstr>
      <vt:lpstr>  QCD exploration at EIC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The unresolved nature </vt:lpstr>
      <vt:lpstr>Presentazione standard di PowerPoint</vt:lpstr>
      <vt:lpstr>Presentazione standard di PowerPoint</vt:lpstr>
      <vt:lpstr>Why N* ? From the Hydrogen Spectrum  to QCD</vt:lpstr>
      <vt:lpstr>LQCD N* &amp; Δ Spectra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INFN Sezione Roma Tor Vergata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annalisa D'Angelo</dc:creator>
  <cp:lastModifiedBy>Annalisa D'Angelo</cp:lastModifiedBy>
  <cp:revision>324</cp:revision>
  <dcterms:created xsi:type="dcterms:W3CDTF">2016-09-11T22:00:23Z</dcterms:created>
  <dcterms:modified xsi:type="dcterms:W3CDTF">2024-07-03T06:40:31Z</dcterms:modified>
</cp:coreProperties>
</file>