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416" r:id="rId3"/>
    <p:sldId id="417" r:id="rId4"/>
    <p:sldId id="424" r:id="rId5"/>
    <p:sldId id="435" r:id="rId6"/>
    <p:sldId id="418" r:id="rId7"/>
    <p:sldId id="420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19" r:id="rId18"/>
    <p:sldId id="436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Grandi" initials="CG" lastIdx="1" clrIdx="0">
    <p:extLst>
      <p:ext uri="{19B8F6BF-5375-455C-9EA6-DF929625EA0E}">
        <p15:presenceInfo xmlns:p15="http://schemas.microsoft.com/office/powerpoint/2012/main" userId="S::grandi@infn.it::829bb2c5-7aed-430b-9500-78cef4b481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BE8761"/>
    <a:srgbClr val="AD7B59"/>
    <a:srgbClr val="CC3300"/>
    <a:srgbClr val="F2F90B"/>
    <a:srgbClr val="01FF09"/>
    <a:srgbClr val="F412CC"/>
    <a:srgbClr val="FF01D3"/>
    <a:srgbClr val="91D097"/>
    <a:srgbClr val="FF9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01"/>
    <p:restoredTop sz="96327"/>
  </p:normalViewPr>
  <p:slideViewPr>
    <p:cSldViewPr snapToGrid="0" snapToObjects="1">
      <p:cViewPr varScale="1">
        <p:scale>
          <a:sx n="116" d="100"/>
          <a:sy n="116" d="100"/>
        </p:scale>
        <p:origin x="216" y="3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A05949E7-D34A-4BEF-980B-FB1B1693D2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1AB4ADC-843E-20CF-2F5F-D6132A757D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17/05/23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BE992F-C345-F351-6279-D72DD4A197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CSN1 - Calcolo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EDF1ED-B831-49DA-A9A6-1A1E932A71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E656C-8346-684B-909A-8BCBF683EE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07713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it-IT"/>
              <a:t>17/05/23</a:t>
            </a:r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CSN1 - Calcolo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501CD-D93C-A547-9607-FCF8E17142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17155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501CD-D93C-A547-9607-FCF8E1714219}" type="slidenum">
              <a:rPr lang="it-IT" smtClean="0"/>
              <a:t>1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DBD5F4E-C0CD-7A16-E82E-5F1AC19ECF8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it-IT" dirty="0"/>
              <a:t>17/05/23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4E52A0B-52EA-3F60-F90E-8F2136CD58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it-IT" dirty="0"/>
              <a:t>CSN1 - Calcolo</a:t>
            </a:r>
          </a:p>
        </p:txBody>
      </p:sp>
    </p:spTree>
    <p:extLst>
      <p:ext uri="{BB962C8B-B14F-4D97-AF65-F5344CB8AC3E}">
        <p14:creationId xmlns:p14="http://schemas.microsoft.com/office/powerpoint/2010/main" val="343048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9396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424854"/>
            <a:ext cx="9144000" cy="155815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8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2522483"/>
            <a:ext cx="10515600" cy="203999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902371"/>
            <a:ext cx="5181600" cy="418311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881351"/>
            <a:ext cx="5157787" cy="6237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82862"/>
            <a:ext cx="5157787" cy="3513138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881351"/>
            <a:ext cx="5183188" cy="623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82862"/>
            <a:ext cx="5183188" cy="35131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40446"/>
            <a:ext cx="3932237" cy="11824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1940446"/>
            <a:ext cx="6172200" cy="39206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205655"/>
            <a:ext cx="3932237" cy="26633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1923393"/>
            <a:ext cx="3932237" cy="11771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1923393"/>
            <a:ext cx="6172200" cy="39376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3195144"/>
            <a:ext cx="3932237" cy="267384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PNRR - Aggiornamento Gare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>
            <a:extLst>
              <a:ext uri="{FF2B5EF4-FFF2-40B4-BE49-F238E27FC236}">
                <a16:creationId xmlns:a16="http://schemas.microsoft.com/office/drawing/2014/main" id="{25D06AC3-99E0-BC43-97C7-DE23886B762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34709" y="199795"/>
            <a:ext cx="2659113" cy="1632861"/>
          </a:xfrm>
          <a:prstGeom prst="rect">
            <a:avLst/>
          </a:prstGeom>
          <a:noFill/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429407" y="365125"/>
            <a:ext cx="7181193" cy="1281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429408" y="1877105"/>
            <a:ext cx="9301654" cy="411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46760" y="6180454"/>
            <a:ext cx="15949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03/07/2024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16908" y="6187121"/>
            <a:ext cx="57511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/>
              <a:t>PNRR - Aggiornamento Gare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10648" y="6173787"/>
            <a:ext cx="1043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85D298C-7C67-F34C-A9DE-4238970C235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bk object 17"/>
          <p:cNvSpPr/>
          <p:nvPr userDrawn="1"/>
        </p:nvSpPr>
        <p:spPr>
          <a:xfrm>
            <a:off x="1429408" y="1690687"/>
            <a:ext cx="9564414" cy="141969"/>
          </a:xfrm>
          <a:custGeom>
            <a:avLst/>
            <a:gdLst/>
            <a:ahLst/>
            <a:cxnLst/>
            <a:rect l="l" t="t" r="r" b="b"/>
            <a:pathLst>
              <a:path w="8553450" h="171450">
                <a:moveTo>
                  <a:pt x="0" y="0"/>
                </a:moveTo>
                <a:lnTo>
                  <a:pt x="8553448" y="0"/>
                </a:lnTo>
                <a:lnTo>
                  <a:pt x="8553448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009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838201" y="1698625"/>
            <a:ext cx="496614" cy="134031"/>
          </a:xfrm>
          <a:custGeom>
            <a:avLst/>
            <a:gdLst/>
            <a:ahLst/>
            <a:cxnLst/>
            <a:rect l="l" t="t" r="r" b="b"/>
            <a:pathLst>
              <a:path w="533400" h="171450">
                <a:moveTo>
                  <a:pt x="0" y="0"/>
                </a:moveTo>
                <a:lnTo>
                  <a:pt x="533399" y="0"/>
                </a:lnTo>
                <a:lnTo>
                  <a:pt x="533399" y="171450"/>
                </a:lnTo>
                <a:lnTo>
                  <a:pt x="0" y="171450"/>
                </a:lnTo>
                <a:lnTo>
                  <a:pt x="0" y="0"/>
                </a:lnTo>
                <a:close/>
              </a:path>
            </a:pathLst>
          </a:custGeom>
          <a:solidFill>
            <a:srgbClr val="1D3F6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155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6">
            <a:extLst>
              <a:ext uri="{FF2B5EF4-FFF2-40B4-BE49-F238E27FC236}">
                <a16:creationId xmlns:a16="http://schemas.microsoft.com/office/drawing/2014/main" id="{74AAEDE1-2E06-EC0E-C660-DA7D9F627493}"/>
              </a:ext>
            </a:extLst>
          </p:cNvPr>
          <p:cNvSpPr txBox="1">
            <a:spLocks/>
          </p:cNvSpPr>
          <p:nvPr/>
        </p:nvSpPr>
        <p:spPr>
          <a:xfrm>
            <a:off x="1524000" y="2279904"/>
            <a:ext cx="9144000" cy="33453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it-IT" dirty="0"/>
              <a:t>PNRR</a:t>
            </a:r>
          </a:p>
          <a:p>
            <a:pPr>
              <a:lnSpc>
                <a:spcPct val="120000"/>
              </a:lnSpc>
            </a:pPr>
            <a:r>
              <a:rPr lang="it-IT" dirty="0"/>
              <a:t>Aggiornamento gare</a:t>
            </a:r>
            <a:br>
              <a:rPr lang="it-IT" dirty="0"/>
            </a:br>
            <a:br>
              <a:rPr lang="it-IT" dirty="0"/>
            </a:br>
            <a:r>
              <a:rPr lang="it-IT" sz="2200" dirty="0"/>
              <a:t>G. Carlino</a:t>
            </a:r>
            <a:br>
              <a:rPr lang="it-IT" sz="2200" dirty="0"/>
            </a:br>
            <a:br>
              <a:rPr lang="it-IT" sz="2200" dirty="0"/>
            </a:br>
            <a:r>
              <a:rPr lang="it-IT" sz="2200" dirty="0"/>
              <a:t>C3SN, CNAF 03/07/2024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416647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LNGS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706" y="2164098"/>
            <a:ext cx="8037094" cy="36639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/>
              <a:t>Adeguamento Centro di Calcolo = 2.7 M€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determina GE giugno 24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Stima fine procedura fine 2025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 = Criticità MEDIO-ALTA 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10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788903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LNL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706" y="2164098"/>
            <a:ext cx="8037094" cy="36639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/>
              <a:t>Potenziamento Centro di Calcolo Fase 2 = 1.7 M€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in attesa stipula contratto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Opere edili (non ICSC) completate – consegna cantiere aprile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avvio anticipato maggio 2024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fine lavori 9 mesi: inizi 25 ma possibili ritardi per le forniture (tempi di consegna di mesi)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 = Criticità MEDIA ALTA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11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1899063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706" y="2164098"/>
            <a:ext cx="8037094" cy="366395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/>
              <a:t>Potenziamento impianti elettrici = 800 k€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Determina GE maggio 2024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Termine offerte agosto 2024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determina aggiudicazione GE ottobre 24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fine procedura estate/autunno 25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Criticità = MEDIO-ALTA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12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2227350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22" y="1875340"/>
            <a:ext cx="8037094" cy="431178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it-IT" sz="2400" dirty="0"/>
              <a:t>Potenziamento data center DC1 e DC2 = 1,357 M€ 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chemeClr val="accent1"/>
                </a:solidFill>
              </a:rPr>
              <a:t>Stato = in corso stipula contratto</a:t>
            </a:r>
            <a:endParaRPr lang="it-IT" sz="2200" dirty="0"/>
          </a:p>
          <a:p>
            <a:pPr lvl="1">
              <a:lnSpc>
                <a:spcPct val="100000"/>
              </a:lnSpc>
            </a:pPr>
            <a:r>
              <a:rPr lang="it-IT" sz="2200" dirty="0"/>
              <a:t>determina GE dicembre 23 - avvio anticipato marzo 24 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fine procedura inizio 2025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Lotto 2 impianto raffreddamento deserto – da riproporre 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rgbClr val="FF0000"/>
                </a:solidFill>
              </a:rPr>
              <a:t>Valutazione = Criticità Assente</a:t>
            </a:r>
          </a:p>
          <a:p>
            <a:pPr>
              <a:lnSpc>
                <a:spcPct val="100000"/>
              </a:lnSpc>
            </a:pPr>
            <a:r>
              <a:rPr lang="it-IT" sz="2400" dirty="0"/>
              <a:t>Potenziamento impianto raffreddamento = 622 k€ 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chemeClr val="accent1"/>
                </a:solidFill>
              </a:rPr>
              <a:t>Stato = delibera GE</a:t>
            </a:r>
            <a:endParaRPr lang="it-IT" sz="2200" dirty="0"/>
          </a:p>
          <a:p>
            <a:pPr lvl="1">
              <a:lnSpc>
                <a:spcPct val="100000"/>
              </a:lnSpc>
            </a:pPr>
            <a:r>
              <a:rPr lang="it-IT" sz="2200" dirty="0"/>
              <a:t>determina GE giugno 24 – termine offerte settembre 24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fine procedura primavera 2025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rgbClr val="FF0000"/>
                </a:solidFill>
              </a:rPr>
              <a:t>Valutazione = Criticità MEDIO-BASSA</a:t>
            </a:r>
          </a:p>
          <a:p>
            <a:pPr lvl="2">
              <a:lnSpc>
                <a:spcPct val="100000"/>
              </a:lnSpc>
            </a:pPr>
            <a:r>
              <a:rPr lang="it-IT" sz="1900" dirty="0">
                <a:solidFill>
                  <a:schemeClr val="tx1"/>
                </a:solidFill>
              </a:rPr>
              <a:t>Esecuzione non  complicata</a:t>
            </a:r>
            <a:endParaRPr lang="it-IT" sz="19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</a:pPr>
            <a:endParaRPr lang="it-IT" sz="2000" dirty="0"/>
          </a:p>
          <a:p>
            <a:pPr lvl="1">
              <a:lnSpc>
                <a:spcPct val="100000"/>
              </a:lnSpc>
            </a:pPr>
            <a:endParaRPr lang="it-IT" sz="1600" dirty="0"/>
          </a:p>
          <a:p>
            <a:pPr>
              <a:lnSpc>
                <a:spcPct val="100000"/>
              </a:lnSpc>
            </a:pPr>
            <a:endParaRPr lang="it-IT" sz="20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13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3317645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PD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706" y="2164099"/>
            <a:ext cx="8037094" cy="292526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it-IT" sz="2300" dirty="0"/>
          </a:p>
          <a:p>
            <a:pPr>
              <a:lnSpc>
                <a:spcPct val="100000"/>
              </a:lnSpc>
            </a:pPr>
            <a:r>
              <a:rPr lang="it-IT" sz="2200" dirty="0"/>
              <a:t>Potenziamento Impianto di raffreddamento = 500 k€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contratto stipulato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Avvio anticipato gennaio 24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Pagamento primo SAL giugno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fine lavori settembre 24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fine procedura inizi 25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 = Criticità ASSENTE 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14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2044206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706" y="2164098"/>
            <a:ext cx="8037094" cy="41163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/>
              <a:t>Nuovo Data Center = 1 M€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Preparazione Documenti – non inviati ancora a </a:t>
            </a:r>
            <a:r>
              <a:rPr lang="it-IT" sz="2000" dirty="0" err="1">
                <a:solidFill>
                  <a:schemeClr val="accent1"/>
                </a:solidFill>
              </a:rPr>
              <a:t>Intellera</a:t>
            </a:r>
            <a:r>
              <a:rPr lang="it-IT" sz="2000" dirty="0">
                <a:solidFill>
                  <a:schemeClr val="accent1"/>
                </a:solidFill>
              </a:rPr>
              <a:t> e AC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Finanziamento = 1 M€ (ISCS) sala calcolo + 2.5 (FOE) impianti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Problemi per convenzione con UNIPI (non consentirebbe  la partecipazione di terzi alla convenzione)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Affidamento diretto per la Progettazione in fase di aggiudicazione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fine procedura estate-autunno 25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 = Criticità MEDIO-ALTA </a:t>
            </a:r>
          </a:p>
          <a:p>
            <a:pPr lvl="2">
              <a:lnSpc>
                <a:spcPct val="100000"/>
              </a:lnSpc>
            </a:pPr>
            <a:r>
              <a:rPr lang="it-IT" sz="1800" dirty="0">
                <a:solidFill>
                  <a:schemeClr val="tx1"/>
                </a:solidFill>
              </a:rPr>
              <a:t>Su fondi ICSC solo lavori sala calcolo, impianti difficilmente finiranno per estate 25, ma non sono su fondi PNRR</a:t>
            </a:r>
            <a:endParaRPr lang="it-IT" sz="1800" dirty="0">
              <a:solidFill>
                <a:srgbClr val="FF0000"/>
              </a:solidFill>
            </a:endParaRPr>
          </a:p>
          <a:p>
            <a:pPr lvl="2">
              <a:lnSpc>
                <a:spcPct val="100000"/>
              </a:lnSpc>
            </a:pP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15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2254503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– RM1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549" y="2315287"/>
            <a:ext cx="5581473" cy="30215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/>
              <a:t>Estensione Data Center = 600 k€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Determina GE maggio 25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Indizione gara giugno 25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Stima fine procedura estate 25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 = Criticità  MEDIA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16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269126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Gare Nazionali Risorse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9130" y="2022802"/>
            <a:ext cx="6734093" cy="43468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>
                <a:solidFill>
                  <a:schemeClr val="tx1"/>
                </a:solidFill>
              </a:rPr>
              <a:t>Router Rete - PD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Determina GE maggio 25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Preparazione capitolato Zani et </a:t>
            </a:r>
            <a:r>
              <a:rPr lang="it-IT" sz="2000" dirty="0" err="1">
                <a:solidFill>
                  <a:schemeClr val="tx1"/>
                </a:solidFill>
              </a:rPr>
              <a:t>at</a:t>
            </a:r>
            <a:r>
              <a:rPr lang="it-IT" sz="2000" dirty="0">
                <a:solidFill>
                  <a:schemeClr val="tx1"/>
                </a:solidFill>
              </a:rPr>
              <a:t>, RUP Michelotto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Pubblicazione gara giugno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Stima aggiudicazione autunno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Valutazione: CRITICITÀ BASSA</a:t>
            </a:r>
          </a:p>
          <a:p>
            <a:pPr lvl="1">
              <a:lnSpc>
                <a:spcPct val="100000"/>
              </a:lnSpc>
            </a:pPr>
            <a:endParaRPr lang="it-IT" sz="19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9200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Gare Nazionali Risorse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2387" y="2022802"/>
            <a:ext cx="7908557" cy="43468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>
                <a:solidFill>
                  <a:schemeClr val="tx1"/>
                </a:solidFill>
              </a:rPr>
              <a:t>AQ Storage - BA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Interazione con </a:t>
            </a:r>
            <a:r>
              <a:rPr lang="it-IT" sz="2000" dirty="0" err="1">
                <a:solidFill>
                  <a:schemeClr val="accent1"/>
                </a:solidFill>
              </a:rPr>
              <a:t>Intellera</a:t>
            </a:r>
            <a:r>
              <a:rPr lang="it-IT" sz="2000" dirty="0">
                <a:solidFill>
                  <a:schemeClr val="accent1"/>
                </a:solidFill>
              </a:rPr>
              <a:t> e AC</a:t>
            </a:r>
            <a:endParaRPr lang="it-IT" sz="20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Preparazione capitolato Chierici, Fantinel et al, RUP Gervasoni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Richieste modifiche alla documentazione amministrativa soprattutto manutenzioni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Stima determina GE settembre/ottobre ??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CRITICITÀ: MEDIO-ALTA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Primo AQ con nuovo codice e numerose gare a Bari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84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Procedure ICSC Spoke 0 INFN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8315" y="1991325"/>
            <a:ext cx="3264569" cy="4376423"/>
          </a:xfrm>
          <a:ln w="158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200" dirty="0">
                <a:solidFill>
                  <a:srgbClr val="FF0000"/>
                </a:solidFill>
              </a:rPr>
              <a:t>Numero procedure = 132</a:t>
            </a:r>
          </a:p>
          <a:p>
            <a:pPr>
              <a:lnSpc>
                <a:spcPct val="100000"/>
              </a:lnSpc>
            </a:pPr>
            <a:r>
              <a:rPr lang="it-IT" sz="2200" b="1" dirty="0">
                <a:solidFill>
                  <a:schemeClr val="tx1"/>
                </a:solidFill>
              </a:rPr>
              <a:t>Sopra soglia = 61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concluse = 39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fatturate = 10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rendicontate = 9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in corso = 22</a:t>
            </a:r>
          </a:p>
          <a:p>
            <a:pPr>
              <a:lnSpc>
                <a:spcPct val="100000"/>
              </a:lnSpc>
            </a:pPr>
            <a:r>
              <a:rPr lang="it-IT" sz="2200" b="1" dirty="0">
                <a:solidFill>
                  <a:schemeClr val="tx1"/>
                </a:solidFill>
              </a:rPr>
              <a:t>Sotto soglia = 71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concluse = 36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fatturate = 12</a:t>
            </a:r>
          </a:p>
          <a:p>
            <a:pPr lvl="2">
              <a:lnSpc>
                <a:spcPct val="100000"/>
              </a:lnSpc>
            </a:pPr>
            <a:r>
              <a:rPr lang="it-IT" dirty="0">
                <a:solidFill>
                  <a:schemeClr val="tx1"/>
                </a:solidFill>
              </a:rPr>
              <a:t>rendicontate = 2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in corso = 35</a:t>
            </a:r>
          </a:p>
          <a:p>
            <a:pPr lvl="1">
              <a:lnSpc>
                <a:spcPct val="100000"/>
              </a:lnSpc>
            </a:pP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2</a:t>
            </a:fld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36C206F-BC46-1254-20A4-9D23F575B6B6}"/>
              </a:ext>
            </a:extLst>
          </p:cNvPr>
          <p:cNvSpPr txBox="1"/>
          <p:nvPr/>
        </p:nvSpPr>
        <p:spPr>
          <a:xfrm rot="5400000">
            <a:off x="8928635" y="3701178"/>
            <a:ext cx="503321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Conclusa</a:t>
            </a: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 == Rendicontata / Fattura Pagata / Contratto stipulato / Aggiudicazione GE</a:t>
            </a:r>
          </a:p>
          <a:p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In</a:t>
            </a: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b="1" dirty="0">
                <a:solidFill>
                  <a:schemeClr val="bg1">
                    <a:lumMod val="65000"/>
                  </a:schemeClr>
                </a:solidFill>
              </a:rPr>
              <a:t>Corso</a:t>
            </a:r>
            <a:r>
              <a:rPr lang="it-IT" dirty="0">
                <a:solidFill>
                  <a:schemeClr val="bg1">
                    <a:lumMod val="65000"/>
                  </a:schemeClr>
                </a:solidFill>
              </a:rPr>
              <a:t> == Preparazione Capitolato / Gara in corso  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EEC59CE-1B6B-D5E7-E12B-5BAF5CC3599A}"/>
              </a:ext>
            </a:extLst>
          </p:cNvPr>
          <p:cNvSpPr txBox="1"/>
          <p:nvPr/>
        </p:nvSpPr>
        <p:spPr>
          <a:xfrm>
            <a:off x="691646" y="1779687"/>
            <a:ext cx="5629239" cy="507831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/>
                </a:solidFill>
              </a:rPr>
              <a:t>Tipologia procedure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Potenziamento Impianti nei Tier2, LNGS e LNFESA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Risorse IT al CNAF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Library &amp; tape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AQ storage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dirty="0"/>
              <a:t>primo Appalto Specifico pledge 2023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dirty="0"/>
              <a:t>secondo Appalto Specifico pledge 2024 e CN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Risorse IT ai Tier2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Prima tranche 2023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/>
              <a:t>CPU Consip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/>
              <a:t>Gara nazionale Storage @PI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/>
              <a:t>Gara nazionale Concentratori Rete @LNGS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Seconda tranche 2024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/>
              <a:t>CPU da AQ Terabit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/>
              <a:t>AQ nazionale Storage @BA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it-IT" dirty="0"/>
              <a:t>Gara nazionale Router Rete @PD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Server virtualizzazione Tier2 &amp; Centri Calcolo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dirty="0"/>
              <a:t>AQ nazionale Storage @BA</a:t>
            </a:r>
          </a:p>
        </p:txBody>
      </p:sp>
    </p:spTree>
    <p:extLst>
      <p:ext uri="{BB962C8B-B14F-4D97-AF65-F5344CB8AC3E}">
        <p14:creationId xmlns:p14="http://schemas.microsoft.com/office/powerpoint/2010/main" val="17124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$$ ICSC Spoke0 INFN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6038" y="1921673"/>
            <a:ext cx="4034171" cy="61497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600" dirty="0">
                <a:solidFill>
                  <a:srgbClr val="FF0000"/>
                </a:solidFill>
              </a:rPr>
              <a:t>Budget Progetto = 39 M€</a:t>
            </a:r>
          </a:p>
          <a:p>
            <a:pPr>
              <a:lnSpc>
                <a:spcPct val="100000"/>
              </a:lnSpc>
            </a:pPr>
            <a:endParaRPr lang="it-IT" sz="180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endParaRPr lang="it-IT" sz="19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3</a:t>
            </a:fld>
            <a:endParaRPr lang="it-IT"/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93561D85-D83B-53B8-C02A-2543D6660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617503"/>
              </p:ext>
            </p:extLst>
          </p:nvPr>
        </p:nvGraphicFramePr>
        <p:xfrm>
          <a:off x="224590" y="2536651"/>
          <a:ext cx="11742819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568">
                  <a:extLst>
                    <a:ext uri="{9D8B030D-6E8A-4147-A177-3AD203B41FA5}">
                      <a16:colId xmlns:a16="http://schemas.microsoft.com/office/drawing/2014/main" val="3371561910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3065994806"/>
                    </a:ext>
                  </a:extLst>
                </a:gridCol>
                <a:gridCol w="1393445">
                  <a:extLst>
                    <a:ext uri="{9D8B030D-6E8A-4147-A177-3AD203B41FA5}">
                      <a16:colId xmlns:a16="http://schemas.microsoft.com/office/drawing/2014/main" val="1989944271"/>
                    </a:ext>
                  </a:extLst>
                </a:gridCol>
                <a:gridCol w="1195301">
                  <a:extLst>
                    <a:ext uri="{9D8B030D-6E8A-4147-A177-3AD203B41FA5}">
                      <a16:colId xmlns:a16="http://schemas.microsoft.com/office/drawing/2014/main" val="904249282"/>
                    </a:ext>
                  </a:extLst>
                </a:gridCol>
                <a:gridCol w="1803855">
                  <a:extLst>
                    <a:ext uri="{9D8B030D-6E8A-4147-A177-3AD203B41FA5}">
                      <a16:colId xmlns:a16="http://schemas.microsoft.com/office/drawing/2014/main" val="1477150141"/>
                    </a:ext>
                  </a:extLst>
                </a:gridCol>
                <a:gridCol w="1753384">
                  <a:extLst>
                    <a:ext uri="{9D8B030D-6E8A-4147-A177-3AD203B41FA5}">
                      <a16:colId xmlns:a16="http://schemas.microsoft.com/office/drawing/2014/main" val="2434159832"/>
                    </a:ext>
                  </a:extLst>
                </a:gridCol>
                <a:gridCol w="1245772">
                  <a:extLst>
                    <a:ext uri="{9D8B030D-6E8A-4147-A177-3AD203B41FA5}">
                      <a16:colId xmlns:a16="http://schemas.microsoft.com/office/drawing/2014/main" val="2271325917"/>
                    </a:ext>
                  </a:extLst>
                </a:gridCol>
                <a:gridCol w="1499578">
                  <a:extLst>
                    <a:ext uri="{9D8B030D-6E8A-4147-A177-3AD203B41FA5}">
                      <a16:colId xmlns:a16="http://schemas.microsoft.com/office/drawing/2014/main" val="1679427328"/>
                    </a:ext>
                  </a:extLst>
                </a:gridCol>
              </a:tblGrid>
              <a:tr h="196839">
                <a:tc gridSpan="4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Costo Bando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Costo Rendiconto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370617"/>
                  </a:ext>
                </a:extLst>
              </a:tr>
              <a:tr h="249746">
                <a:tc gridSpan="4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bg1"/>
                          </a:solidFill>
                        </a:rPr>
                        <a:t> € 48.141.167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bg1"/>
                          </a:solidFill>
                        </a:rPr>
                        <a:t>€ 46.678.858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182773"/>
                  </a:ext>
                </a:extLst>
              </a:tr>
              <a:tr h="251109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Concluse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In Corso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Concluse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Fatturate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In Corso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71143"/>
                  </a:ext>
                </a:extLst>
              </a:tr>
              <a:tr h="172307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€ 23.110.728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€ 25.030.438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€ 21.738.397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€ 4.161.723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€ 24.940.460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13641"/>
                  </a:ext>
                </a:extLst>
              </a:tr>
              <a:tr h="205017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Sopra Soglia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Sotto Soglia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Sopra Soglia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Sotto Soglia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936242"/>
                  </a:ext>
                </a:extLst>
              </a:tr>
              <a:tr h="170820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€ 43.622.337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 € 4.518.609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€ 42.287.532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€ 4.391.326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235553"/>
                  </a:ext>
                </a:extLst>
              </a:tr>
              <a:tr h="22583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Conclusa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In Corso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Conclusa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In Corso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Conclusa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In Corso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Conclusa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In Corso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46686"/>
                  </a:ext>
                </a:extLst>
              </a:tr>
              <a:tr h="167891">
                <a:tc>
                  <a:txBody>
                    <a:bodyPr/>
                    <a:lstStyle/>
                    <a:p>
                      <a:r>
                        <a:rPr lang="it-IT" sz="1600" dirty="0"/>
                        <a:t>€ 20.468.094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€ 23.154.463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 € 2.642.643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€ 1.875.976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€ 20.270.155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€ 23.223.085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€ 2.515.350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€ 1.875.976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123298"/>
                  </a:ext>
                </a:extLst>
              </a:tr>
              <a:tr h="167891"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bg1"/>
                          </a:solidFill>
                        </a:rPr>
                        <a:t>Rendicontate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5.536.165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Sopra Soglia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chemeClr val="bg1"/>
                          </a:solidFill>
                        </a:rPr>
                        <a:t>Sotto Soglia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33250"/>
                  </a:ext>
                </a:extLst>
              </a:tr>
              <a:tr h="167891"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bg1"/>
                          </a:solidFill>
                        </a:rPr>
                        <a:t>Economia di gara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b="1" dirty="0">
                          <a:solidFill>
                            <a:schemeClr val="accent1"/>
                          </a:solidFill>
                        </a:rPr>
                        <a:t>€ 1.462.309 </a:t>
                      </a:r>
                      <a:endParaRPr lang="it-IT" sz="16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600" b="1" dirty="0"/>
                        <a:t>€ 3.356.165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€ 3.360.623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€ 175.542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01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56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$$ ICSC Spoke0 INFN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4</a:t>
            </a:fld>
            <a:endParaRPr lang="it-IT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C0A3FAB9-FC65-BE06-A638-51E265B82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42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$$ ICSC Spoke0 INFN per Sede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5</a:t>
            </a:fld>
            <a:endParaRPr lang="it-IT"/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A5BCC6F3-98A4-0F7A-9206-7D1F74CB99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16835" y="1870246"/>
          <a:ext cx="6428401" cy="4405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190">
                  <a:extLst>
                    <a:ext uri="{9D8B030D-6E8A-4147-A177-3AD203B41FA5}">
                      <a16:colId xmlns:a16="http://schemas.microsoft.com/office/drawing/2014/main" val="2478257593"/>
                    </a:ext>
                  </a:extLst>
                </a:gridCol>
                <a:gridCol w="2256136">
                  <a:extLst>
                    <a:ext uri="{9D8B030D-6E8A-4147-A177-3AD203B41FA5}">
                      <a16:colId xmlns:a16="http://schemas.microsoft.com/office/drawing/2014/main" val="954644771"/>
                    </a:ext>
                  </a:extLst>
                </a:gridCol>
                <a:gridCol w="2755075">
                  <a:extLst>
                    <a:ext uri="{9D8B030D-6E8A-4147-A177-3AD203B41FA5}">
                      <a16:colId xmlns:a16="http://schemas.microsoft.com/office/drawing/2014/main" val="2723553119"/>
                    </a:ext>
                  </a:extLst>
                </a:gridCol>
              </a:tblGrid>
              <a:tr h="344546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Bando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Importo a Rendiconto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580569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€ 5.897.102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 € 5.685.000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484228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CNAF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€ 6.240.847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€ 6.222.471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74577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€ 4.562.691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€ 4.425.022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77767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LNF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€ 8.610.790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€ 8.531.364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95001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LNGS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€ 5.037.712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€ 5.000.000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484759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LNL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€ 3.254.037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€ 3.168.933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152084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€ 2.064.600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€ 2.009.000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146675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€ 5.460.089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€ 4.800.000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628287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€ 698.390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€ 706.067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086533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€ 2.317.623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€ 2.285.000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799366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RM1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€ 2.368.506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€ 2.286.000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670116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€ 1.628.778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€ 1.560.000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034993"/>
                  </a:ext>
                </a:extLst>
              </a:tr>
              <a:tr h="31236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€ 48.141.167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€ 46.678.858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12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37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$$ TERABIT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0991" y="1939959"/>
            <a:ext cx="8202014" cy="423382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sz="2000" b="1" dirty="0">
                <a:solidFill>
                  <a:schemeClr val="tx1"/>
                </a:solidFill>
              </a:rPr>
              <a:t>CNAF – </a:t>
            </a:r>
            <a:r>
              <a:rPr lang="it-IT" sz="2100" b="1" dirty="0">
                <a:solidFill>
                  <a:schemeClr val="tx1"/>
                </a:solidFill>
              </a:rPr>
              <a:t>AQ Storage</a:t>
            </a:r>
          </a:p>
          <a:p>
            <a:pPr lvl="1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Primo Appalto Specifico 2.6 M€ </a:t>
            </a:r>
            <a:r>
              <a:rPr lang="it-IT" sz="2100" dirty="0">
                <a:solidFill>
                  <a:schemeClr val="accent1"/>
                </a:solidFill>
              </a:rPr>
              <a:t>solo per CNAF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it-IT" sz="2100" b="1" dirty="0">
                <a:solidFill>
                  <a:schemeClr val="tx1"/>
                </a:solidFill>
              </a:rPr>
              <a:t>CNAF - AQ TERABIT   </a:t>
            </a:r>
            <a:r>
              <a:rPr lang="it-IT" sz="2100" dirty="0">
                <a:solidFill>
                  <a:schemeClr val="tx1"/>
                </a:solidFill>
              </a:rPr>
              <a:t>(multi CUP con ICSC e DARE)</a:t>
            </a:r>
            <a:endParaRPr lang="it-IT" sz="2100" b="1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TERABIT (saturazione budget) = 7.6 M€ </a:t>
            </a:r>
          </a:p>
          <a:p>
            <a:pPr lvl="2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Bubble HPC </a:t>
            </a:r>
            <a:r>
              <a:rPr lang="it-IT" sz="2100" dirty="0">
                <a:solidFill>
                  <a:schemeClr val="accent1"/>
                </a:solidFill>
              </a:rPr>
              <a:t>per CNAF, (alcuni) Tier2 e MIB</a:t>
            </a:r>
          </a:p>
          <a:p>
            <a:pPr lvl="3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Cluster CPU, Cluster CPU/GPU, Storage CEPH</a:t>
            </a:r>
          </a:p>
          <a:p>
            <a:pPr lvl="1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DARE = 2.2 M€ </a:t>
            </a:r>
          </a:p>
          <a:p>
            <a:pPr lvl="2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ETIC Cloud </a:t>
            </a:r>
            <a:r>
              <a:rPr lang="it-IT" sz="2100" dirty="0">
                <a:solidFill>
                  <a:schemeClr val="accent1"/>
                </a:solidFill>
              </a:rPr>
              <a:t>per CNAF e BA</a:t>
            </a:r>
          </a:p>
          <a:p>
            <a:pPr lvl="1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ICSC = 4.7 M€ </a:t>
            </a:r>
          </a:p>
          <a:p>
            <a:pPr lvl="2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pledge 2024 e Cloud Centro Nazionale </a:t>
            </a:r>
            <a:r>
              <a:rPr lang="it-IT" sz="2100" dirty="0">
                <a:solidFill>
                  <a:schemeClr val="accent1"/>
                </a:solidFill>
              </a:rPr>
              <a:t>per Tier2, LNGS e LNFESA</a:t>
            </a:r>
            <a:endParaRPr lang="it-IT" sz="2100" dirty="0">
              <a:solidFill>
                <a:schemeClr val="tx1"/>
              </a:solidFill>
            </a:endParaRPr>
          </a:p>
          <a:p>
            <a:pPr lvl="3">
              <a:lnSpc>
                <a:spcPct val="100000"/>
              </a:lnSpc>
            </a:pPr>
            <a:r>
              <a:rPr lang="it-IT" sz="2100" dirty="0">
                <a:solidFill>
                  <a:schemeClr val="tx1"/>
                </a:solidFill>
              </a:rPr>
              <a:t>Cluster CPU e Storage CEPH  </a:t>
            </a:r>
          </a:p>
          <a:p>
            <a:pPr lvl="1">
              <a:lnSpc>
                <a:spcPct val="100000"/>
              </a:lnSpc>
            </a:pPr>
            <a:r>
              <a:rPr lang="it-IT" dirty="0">
                <a:solidFill>
                  <a:srgbClr val="FF0000"/>
                </a:solidFill>
              </a:rPr>
              <a:t>In corso ordini nelle varie sedi – consegna stimata dopo estate</a:t>
            </a:r>
            <a:endParaRPr lang="it-IT" sz="2500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it-IT" sz="16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it-IT" sz="19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30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BA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0245" y="1809480"/>
            <a:ext cx="8098521" cy="42143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it-IT" sz="2300" dirty="0"/>
          </a:p>
          <a:p>
            <a:pPr>
              <a:lnSpc>
                <a:spcPct val="100000"/>
              </a:lnSpc>
            </a:pPr>
            <a:r>
              <a:rPr lang="it-IT" sz="2400" dirty="0"/>
              <a:t>Ampliamento Data Center = 2.1 M€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chemeClr val="accent1"/>
                </a:solidFill>
              </a:rPr>
              <a:t>Stato = Preparazione Documenti – non inviati ancora a </a:t>
            </a:r>
            <a:r>
              <a:rPr lang="it-IT" sz="2200" dirty="0" err="1">
                <a:solidFill>
                  <a:schemeClr val="accent1"/>
                </a:solidFill>
              </a:rPr>
              <a:t>Intellera</a:t>
            </a:r>
            <a:r>
              <a:rPr lang="it-IT" sz="2200" dirty="0">
                <a:solidFill>
                  <a:schemeClr val="accent1"/>
                </a:solidFill>
              </a:rPr>
              <a:t> e AC</a:t>
            </a:r>
            <a:endParaRPr lang="it-IT" sz="2200" dirty="0"/>
          </a:p>
          <a:p>
            <a:pPr lvl="1">
              <a:lnSpc>
                <a:spcPct val="100000"/>
              </a:lnSpc>
            </a:pPr>
            <a:r>
              <a:rPr lang="it-IT" sz="2200" dirty="0"/>
              <a:t>In corso riscrittura capitolato entro fine luglio, documenti a </a:t>
            </a:r>
            <a:r>
              <a:rPr lang="it-IT" sz="2200" dirty="0" err="1"/>
              <a:t>Intellera</a:t>
            </a:r>
            <a:r>
              <a:rPr lang="it-IT" sz="2200" dirty="0"/>
              <a:t> e AC in settembre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delibera GE ottobre/novembre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fine procedura fine anno 2025 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rgbClr val="FF0000"/>
                </a:solidFill>
              </a:rPr>
              <a:t>Valutazione = Criticità MOLTO ALTA </a:t>
            </a:r>
            <a:endParaRPr lang="it-IT" sz="2200" dirty="0"/>
          </a:p>
          <a:p>
            <a:pPr>
              <a:lnSpc>
                <a:spcPct val="100000"/>
              </a:lnSpc>
            </a:pPr>
            <a:r>
              <a:rPr lang="it-IT" sz="2400" dirty="0"/>
              <a:t>Sostituzione PDU = 380 k€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chemeClr val="accent1"/>
                </a:solidFill>
              </a:rPr>
              <a:t>Stato = Preparazione Documenti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Documentazione da completare quando si termina gara ampliamento, documenti a </a:t>
            </a:r>
            <a:r>
              <a:rPr lang="it-IT" sz="2200" dirty="0" err="1"/>
              <a:t>Intellera</a:t>
            </a:r>
            <a:r>
              <a:rPr lang="it-IT" sz="2200" dirty="0"/>
              <a:t> e AC in settembre/ottobre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delibera GE novembre/dicembre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fine procedura autunno 2025 </a:t>
            </a:r>
            <a:endParaRPr lang="it-IT" sz="2200" dirty="0">
              <a:solidFill>
                <a:schemeClr val="accent1"/>
              </a:solidFill>
            </a:endParaRP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rgbClr val="FF0000"/>
                </a:solidFill>
              </a:rPr>
              <a:t>Valutazione = Criticità  MEDIO BASSA </a:t>
            </a:r>
            <a:endParaRPr lang="it-IT" sz="22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7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209815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- 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7529" y="2164099"/>
            <a:ext cx="6172200" cy="332389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it-IT" sz="2300" dirty="0"/>
          </a:p>
          <a:p>
            <a:pPr>
              <a:lnSpc>
                <a:spcPct val="100000"/>
              </a:lnSpc>
            </a:pPr>
            <a:r>
              <a:rPr lang="it-IT" sz="2400" dirty="0"/>
              <a:t>Potenziamento Cabina Elettrica = 800 k€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chemeClr val="accent1"/>
                </a:solidFill>
              </a:rPr>
              <a:t>Stato = </a:t>
            </a:r>
            <a:r>
              <a:rPr lang="it-IT" sz="2200" dirty="0" err="1">
                <a:solidFill>
                  <a:schemeClr val="accent1"/>
                </a:solidFill>
              </a:rPr>
              <a:t>Inditta</a:t>
            </a:r>
            <a:endParaRPr lang="it-IT" sz="2200" dirty="0"/>
          </a:p>
          <a:p>
            <a:pPr lvl="1">
              <a:lnSpc>
                <a:spcPct val="100000"/>
              </a:lnSpc>
            </a:pPr>
            <a:r>
              <a:rPr lang="it-IT" sz="2200" dirty="0"/>
              <a:t>Termine presentazione offerte 31/07/24</a:t>
            </a:r>
          </a:p>
          <a:p>
            <a:pPr lvl="1">
              <a:lnSpc>
                <a:spcPct val="100000"/>
              </a:lnSpc>
            </a:pPr>
            <a:r>
              <a:rPr lang="it-IT" sz="2200" dirty="0"/>
              <a:t>Stima conclusione procedura estate 2025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rgbClr val="FF0000"/>
                </a:solidFill>
              </a:rPr>
              <a:t>Valutazione = Criticità BASSA </a:t>
            </a:r>
            <a:endParaRPr lang="it-IT" sz="2200" dirty="0"/>
          </a:p>
          <a:p>
            <a:pPr>
              <a:lnSpc>
                <a:spcPct val="100000"/>
              </a:lnSpc>
            </a:pPr>
            <a:r>
              <a:rPr lang="it-IT" sz="2400" dirty="0"/>
              <a:t>Acquisto Container = 1.3 M€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chemeClr val="accent1"/>
                </a:solidFill>
              </a:rPr>
              <a:t>Stato = Aggiudicazione Provvisoria = 1.2 M€</a:t>
            </a:r>
            <a:endParaRPr lang="it-IT" sz="2200" dirty="0"/>
          </a:p>
          <a:p>
            <a:pPr lvl="1">
              <a:lnSpc>
                <a:spcPct val="100000"/>
              </a:lnSpc>
            </a:pPr>
            <a:r>
              <a:rPr lang="it-IT" sz="2200" dirty="0"/>
              <a:t>Stima conclusione procedura estate 2025</a:t>
            </a:r>
          </a:p>
          <a:p>
            <a:pPr lvl="1">
              <a:lnSpc>
                <a:spcPct val="100000"/>
              </a:lnSpc>
            </a:pPr>
            <a:r>
              <a:rPr lang="it-IT" sz="2200" dirty="0">
                <a:solidFill>
                  <a:srgbClr val="FF0000"/>
                </a:solidFill>
              </a:rPr>
              <a:t>Valutazione = Criticità BASSA </a:t>
            </a:r>
            <a:endParaRPr lang="it-IT" sz="220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8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2235768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1244A0-D52F-BCF9-CE66-A6DFC5A9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Potenziamento Impianti – LNF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01DF11-41E1-E774-0E46-29AC73A94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369" y="2164099"/>
            <a:ext cx="7411452" cy="33238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200" dirty="0"/>
              <a:t>Nuovo Data Center Space Economy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accent1"/>
                </a:solidFill>
              </a:rPr>
              <a:t>Stato = Gara in corso</a:t>
            </a:r>
            <a:endParaRPr lang="it-IT" sz="2000" dirty="0"/>
          </a:p>
          <a:p>
            <a:pPr lvl="1">
              <a:lnSpc>
                <a:spcPct val="100000"/>
              </a:lnSpc>
            </a:pPr>
            <a:r>
              <a:rPr lang="it-IT" sz="2000" dirty="0"/>
              <a:t>Finanziamento = 5.7 M€  </a:t>
            </a:r>
          </a:p>
          <a:p>
            <a:pPr lvl="1">
              <a:lnSpc>
                <a:spcPct val="100000"/>
              </a:lnSpc>
            </a:pPr>
            <a:r>
              <a:rPr lang="it-IT" sz="2000" dirty="0"/>
              <a:t>Termine presentazione offerte 20/5 - </a:t>
            </a:r>
            <a:r>
              <a:rPr lang="it-IT" sz="2000" b="1" dirty="0"/>
              <a:t>conclusa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Stima determina aggiudicazione fine luglio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chemeClr val="tx1"/>
                </a:solidFill>
              </a:rPr>
              <a:t>Termine procedura autunno 2025 </a:t>
            </a:r>
          </a:p>
          <a:p>
            <a:pPr lvl="1">
              <a:lnSpc>
                <a:spcPct val="100000"/>
              </a:lnSpc>
            </a:pPr>
            <a:r>
              <a:rPr lang="it-IT" sz="2000" dirty="0">
                <a:solidFill>
                  <a:srgbClr val="FF0000"/>
                </a:solidFill>
              </a:rPr>
              <a:t>Valutazione = Criticità MEDIO-ALTA </a:t>
            </a:r>
          </a:p>
          <a:p>
            <a:pPr lvl="2">
              <a:lnSpc>
                <a:spcPct val="100000"/>
              </a:lnSpc>
            </a:pPr>
            <a:r>
              <a:rPr lang="it-IT" sz="1800" dirty="0">
                <a:solidFill>
                  <a:schemeClr val="tx1"/>
                </a:solidFill>
              </a:rPr>
              <a:t>In linea con il cronoprogramma ma esecuzione complicata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5BDD67-629A-F671-D319-442B301B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PNRR - Aggiornamento Gare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0CB7B0-CF16-2932-94E6-698D28B9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03/07/2024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D59B8-AC30-BFB5-4AF4-C4CE0F213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298C-7C67-F34C-A9DE-4238970C2353}" type="slidenum">
              <a:rPr lang="it-IT" smtClean="0"/>
              <a:t>9</a:t>
            </a:fld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21E3CE1-8F99-FA6F-302C-99B4B907EDA6}"/>
              </a:ext>
            </a:extLst>
          </p:cNvPr>
          <p:cNvSpPr txBox="1"/>
          <p:nvPr/>
        </p:nvSpPr>
        <p:spPr>
          <a:xfrm rot="5400000">
            <a:off x="9521823" y="3595212"/>
            <a:ext cx="3663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Solo Procedure Sopra Soglia</a:t>
            </a:r>
          </a:p>
        </p:txBody>
      </p:sp>
    </p:spTree>
    <p:extLst>
      <p:ext uri="{BB962C8B-B14F-4D97-AF65-F5344CB8AC3E}">
        <p14:creationId xmlns:p14="http://schemas.microsoft.com/office/powerpoint/2010/main" val="452955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15586</TotalTime>
  <Words>1230</Words>
  <Application>Microsoft Macintosh PowerPoint</Application>
  <PresentationFormat>Widescreen</PresentationFormat>
  <Paragraphs>309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Presentazione standard di PowerPoint</vt:lpstr>
      <vt:lpstr>Procedure ICSC Spoke 0 INFN</vt:lpstr>
      <vt:lpstr>$$ ICSC Spoke0 INFN</vt:lpstr>
      <vt:lpstr>$$ ICSC Spoke0 INFN</vt:lpstr>
      <vt:lpstr>$$ ICSC Spoke0 INFN per Sede</vt:lpstr>
      <vt:lpstr>$$ TERABIT</vt:lpstr>
      <vt:lpstr>Potenziamento Impianti - BA</vt:lpstr>
      <vt:lpstr>Potenziamento Impianti - CT</vt:lpstr>
      <vt:lpstr>Potenziamento Impianti – LNF </vt:lpstr>
      <vt:lpstr>Potenziamento Impianti - LNGS</vt:lpstr>
      <vt:lpstr>Potenziamento Impianti - LNL</vt:lpstr>
      <vt:lpstr>Potenziamento Impianti - MI</vt:lpstr>
      <vt:lpstr>Potenziamento Impianti - NA</vt:lpstr>
      <vt:lpstr>Potenziamento Impianti - PD</vt:lpstr>
      <vt:lpstr>Potenziamento Impianti - PI</vt:lpstr>
      <vt:lpstr>Potenziamento Impianti – RM1</vt:lpstr>
      <vt:lpstr>Gare Nazionali Risorse </vt:lpstr>
      <vt:lpstr>Gare Nazionali Risorse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Claudio Grandi</dc:creator>
  <cp:lastModifiedBy>Gianpaolo Carlino</cp:lastModifiedBy>
  <cp:revision>509</cp:revision>
  <cp:lastPrinted>2023-05-17T10:01:12Z</cp:lastPrinted>
  <dcterms:created xsi:type="dcterms:W3CDTF">2017-06-26T12:04:20Z</dcterms:created>
  <dcterms:modified xsi:type="dcterms:W3CDTF">2024-07-02T14:51:42Z</dcterms:modified>
</cp:coreProperties>
</file>