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72" r:id="rId2"/>
    <p:sldId id="410" r:id="rId3"/>
    <p:sldId id="371" r:id="rId4"/>
    <p:sldId id="388" r:id="rId5"/>
    <p:sldId id="409" r:id="rId6"/>
    <p:sldId id="396" r:id="rId7"/>
    <p:sldId id="377" r:id="rId8"/>
    <p:sldId id="407" r:id="rId9"/>
    <p:sldId id="395" r:id="rId10"/>
    <p:sldId id="411" r:id="rId11"/>
    <p:sldId id="392" r:id="rId12"/>
    <p:sldId id="389" r:id="rId13"/>
    <p:sldId id="401" r:id="rId14"/>
    <p:sldId id="398" r:id="rId15"/>
    <p:sldId id="402" r:id="rId16"/>
    <p:sldId id="405" r:id="rId17"/>
    <p:sldId id="403" r:id="rId18"/>
    <p:sldId id="413" r:id="rId19"/>
    <p:sldId id="399" r:id="rId20"/>
    <p:sldId id="404" r:id="rId21"/>
    <p:sldId id="408" r:id="rId22"/>
    <p:sldId id="394" r:id="rId23"/>
    <p:sldId id="406" r:id="rId2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laudio Grandi" initials="CG" lastIdx="1" clrIdx="0">
    <p:extLst>
      <p:ext uri="{19B8F6BF-5375-455C-9EA6-DF929625EA0E}">
        <p15:presenceInfo xmlns:p15="http://schemas.microsoft.com/office/powerpoint/2012/main" userId="S::grandi@infn.it::829bb2c5-7aed-430b-9500-78cef4b4817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BE8761"/>
    <a:srgbClr val="AD7B59"/>
    <a:srgbClr val="CC3300"/>
    <a:srgbClr val="F2F90B"/>
    <a:srgbClr val="01FF09"/>
    <a:srgbClr val="F412CC"/>
    <a:srgbClr val="FF01D3"/>
    <a:srgbClr val="91D097"/>
    <a:srgbClr val="FF9E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51"/>
    <p:restoredTop sz="96341"/>
  </p:normalViewPr>
  <p:slideViewPr>
    <p:cSldViewPr snapToGrid="0" snapToObjects="1">
      <p:cViewPr varScale="1">
        <p:scale>
          <a:sx n="128" d="100"/>
          <a:sy n="128" d="100"/>
        </p:scale>
        <p:origin x="232" y="17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4" d="100"/>
          <a:sy n="94" d="100"/>
        </p:scale>
        <p:origin x="3752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EB4D34EF-78FE-7313-672B-3FC4A95C7A5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36E518F8-9AE7-78E6-BD9E-A8100F04CC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4F01F0-EDA7-F64E-BFCF-A28192DC2AAF}" type="datetimeFigureOut">
              <a:rPr lang="it-IT" smtClean="0"/>
              <a:t>02/07/24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3CCBAEE6-9CE6-FE9E-99C4-30FE26D3C53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F800916-A9F0-2EEF-F3D5-AD388D8B256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6AB5F0-1C4E-7C49-810D-E9FB214FF16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7060424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0C4DB5-1258-2948-8491-65B758B8DF53}" type="datetimeFigureOut">
              <a:rPr lang="it-IT" smtClean="0"/>
              <a:t>02/07/24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0501CD-D93C-A547-9607-FCF8E17142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117155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0501CD-D93C-A547-9607-FCF8E1714219}" type="slidenum">
              <a:rPr lang="it-IT" smtClean="0"/>
              <a:t>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2CB21B8-6443-1507-6A56-522BF024727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04825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0501CD-D93C-A547-9607-FCF8E1714219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20678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0501CD-D93C-A547-9607-FCF8E1714219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83764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0501CD-D93C-A547-9607-FCF8E1714219}" type="slidenum">
              <a:rPr lang="it-IT" smtClean="0"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20607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939652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tx2"/>
                </a:solidFill>
              </a:defRPr>
            </a:lvl1pPr>
          </a:lstStyle>
          <a:p>
            <a:r>
              <a:rPr lang="it-IT" dirty="0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4424854"/>
            <a:ext cx="9144000" cy="1558159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dirty="0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03/07/2024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Preventivi C3SN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1370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03/07/2024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Preventivi C3SN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8327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03/07/2024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Preventivi C3SN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6334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1000760" y="6160134"/>
            <a:ext cx="2621214" cy="365125"/>
          </a:xfrm>
        </p:spPr>
        <p:txBody>
          <a:bodyPr/>
          <a:lstStyle/>
          <a:p>
            <a:r>
              <a:rPr lang="it-IT"/>
              <a:t>03/07/2024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2807664" y="6173787"/>
            <a:ext cx="6266868" cy="365125"/>
          </a:xfrm>
        </p:spPr>
        <p:txBody>
          <a:bodyPr/>
          <a:lstStyle/>
          <a:p>
            <a:r>
              <a:rPr lang="it-IT"/>
              <a:t>G. Carlino - Preventivi C3SN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6381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2522483"/>
            <a:ext cx="10515600" cy="203999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03/07/2024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Preventivi C3SN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7549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902371"/>
            <a:ext cx="5181600" cy="4183119"/>
          </a:xfrm>
        </p:spPr>
        <p:txBody>
          <a:bodyPr/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902371"/>
            <a:ext cx="5181600" cy="4183119"/>
          </a:xfrm>
        </p:spPr>
        <p:txBody>
          <a:bodyPr/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03/07/2024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Preventivi C3SN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2015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881351"/>
            <a:ext cx="5157787" cy="6237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82862"/>
            <a:ext cx="5157787" cy="3513138"/>
          </a:xfrm>
        </p:spPr>
        <p:txBody>
          <a:bodyPr/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881351"/>
            <a:ext cx="5183188" cy="62372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82862"/>
            <a:ext cx="5183188" cy="35131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03/07/2024</a:t>
            </a: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Preventivi C3SN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1651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03/07/2024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Preventivi C3SN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5946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03/07/2024</a:t>
            </a: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Preventivi C3SN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4558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1940446"/>
            <a:ext cx="3932237" cy="118241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1940446"/>
            <a:ext cx="6172200" cy="392060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3205655"/>
            <a:ext cx="3932237" cy="266333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03/07/2024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Preventivi C3SN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0248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1923393"/>
            <a:ext cx="3932237" cy="117715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1923393"/>
            <a:ext cx="6172200" cy="393765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3195144"/>
            <a:ext cx="3932237" cy="267384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03/07/2024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Preventivi C3SN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7347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magine 11">
            <a:extLst>
              <a:ext uri="{FF2B5EF4-FFF2-40B4-BE49-F238E27FC236}">
                <a16:creationId xmlns:a16="http://schemas.microsoft.com/office/drawing/2014/main" id="{25D06AC3-99E0-BC43-97C7-DE23886B7623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8334709" y="199795"/>
            <a:ext cx="2659113" cy="1632861"/>
          </a:xfrm>
          <a:prstGeom prst="rect">
            <a:avLst/>
          </a:prstGeom>
          <a:noFill/>
        </p:spPr>
      </p:pic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1429407" y="365125"/>
            <a:ext cx="7181193" cy="12811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429408" y="1877105"/>
            <a:ext cx="9301654" cy="41172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610600" y="6173787"/>
            <a:ext cx="15949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it-IT"/>
              <a:t>03/07/2024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238704" y="6173787"/>
            <a:ext cx="62668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it-IT"/>
              <a:t>G. Carlino - Preventivi C3SN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10310648" y="6173787"/>
            <a:ext cx="1043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685D298C-7C67-F34C-A9DE-4238970C2353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7" name="bk object 17"/>
          <p:cNvSpPr/>
          <p:nvPr userDrawn="1"/>
        </p:nvSpPr>
        <p:spPr>
          <a:xfrm>
            <a:off x="1429408" y="1690687"/>
            <a:ext cx="9564414" cy="141969"/>
          </a:xfrm>
          <a:custGeom>
            <a:avLst/>
            <a:gdLst/>
            <a:ahLst/>
            <a:cxnLst/>
            <a:rect l="l" t="t" r="r" b="b"/>
            <a:pathLst>
              <a:path w="8553450" h="171450">
                <a:moveTo>
                  <a:pt x="0" y="0"/>
                </a:moveTo>
                <a:lnTo>
                  <a:pt x="8553448" y="0"/>
                </a:lnTo>
                <a:lnTo>
                  <a:pt x="8553448" y="171450"/>
                </a:lnTo>
                <a:lnTo>
                  <a:pt x="0" y="171450"/>
                </a:lnTo>
                <a:lnTo>
                  <a:pt x="0" y="0"/>
                </a:lnTo>
                <a:close/>
              </a:path>
            </a:pathLst>
          </a:custGeom>
          <a:solidFill>
            <a:srgbClr val="009F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bk object 16"/>
          <p:cNvSpPr/>
          <p:nvPr userDrawn="1"/>
        </p:nvSpPr>
        <p:spPr>
          <a:xfrm>
            <a:off x="838201" y="1698625"/>
            <a:ext cx="496614" cy="134031"/>
          </a:xfrm>
          <a:custGeom>
            <a:avLst/>
            <a:gdLst/>
            <a:ahLst/>
            <a:cxnLst/>
            <a:rect l="l" t="t" r="r" b="b"/>
            <a:pathLst>
              <a:path w="533400" h="171450">
                <a:moveTo>
                  <a:pt x="0" y="0"/>
                </a:moveTo>
                <a:lnTo>
                  <a:pt x="533399" y="0"/>
                </a:lnTo>
                <a:lnTo>
                  <a:pt x="533399" y="171450"/>
                </a:lnTo>
                <a:lnTo>
                  <a:pt x="0" y="171450"/>
                </a:lnTo>
                <a:lnTo>
                  <a:pt x="0" y="0"/>
                </a:lnTo>
                <a:close/>
              </a:path>
            </a:pathLst>
          </a:custGeom>
          <a:solidFill>
            <a:srgbClr val="1D3F67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11554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600"/>
        </a:spcBef>
        <a:buFont typeface="Arial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600"/>
        </a:spcBef>
        <a:buFont typeface="Arial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600"/>
        </a:spcBef>
        <a:buFont typeface="Arial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600"/>
        </a:spcBef>
        <a:buFont typeface="Arial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600"/>
        </a:spcBef>
        <a:buFont typeface="Arial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>
            <a:extLst>
              <a:ext uri="{FF2B5EF4-FFF2-40B4-BE49-F238E27FC236}">
                <a16:creationId xmlns:a16="http://schemas.microsoft.com/office/drawing/2014/main" id="{2DAB692A-F2ED-4EAC-8251-4D0BAC4D48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79904"/>
            <a:ext cx="9144000" cy="3345392"/>
          </a:xfrm>
        </p:spPr>
        <p:txBody>
          <a:bodyPr>
            <a:normAutofit fontScale="90000"/>
          </a:bodyPr>
          <a:lstStyle/>
          <a:p>
            <a:r>
              <a:rPr lang="it-IT" noProof="0" dirty="0"/>
              <a:t>Preventivi C3SN </a:t>
            </a:r>
            <a:br>
              <a:rPr lang="it-IT" noProof="0" dirty="0"/>
            </a:br>
            <a:r>
              <a:rPr lang="it-IT" noProof="0" dirty="0"/>
              <a:t>e Sblocchi 2024</a:t>
            </a:r>
            <a:br>
              <a:rPr lang="it-IT" noProof="0" dirty="0"/>
            </a:br>
            <a:br>
              <a:rPr lang="it-IT" noProof="0" dirty="0"/>
            </a:br>
            <a:r>
              <a:rPr lang="it-IT" sz="2200" noProof="0" dirty="0"/>
              <a:t>G. Carlino</a:t>
            </a:r>
            <a:br>
              <a:rPr lang="it-IT" sz="2200" noProof="0" dirty="0"/>
            </a:br>
            <a:br>
              <a:rPr lang="it-IT" sz="2200" noProof="0" dirty="0"/>
            </a:br>
            <a:r>
              <a:rPr lang="it-IT" sz="2200" dirty="0"/>
              <a:t>03-07-2024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41664754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3B4FA8-ABFE-660B-A4E4-835FF4FFB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03/07/2024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48CDB533-F683-CC36-523F-FCD3993B6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G. Carlino - Preventivi C3SN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B078DAAE-2211-F36D-E69B-6E660DBD1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10</a:t>
            </a:fld>
            <a:endParaRPr lang="it-IT"/>
          </a:p>
        </p:txBody>
      </p:sp>
      <p:sp>
        <p:nvSpPr>
          <p:cNvPr id="10" name="Rettangolo con angoli arrotondati 9">
            <a:extLst>
              <a:ext uri="{FF2B5EF4-FFF2-40B4-BE49-F238E27FC236}">
                <a16:creationId xmlns:a16="http://schemas.microsoft.com/office/drawing/2014/main" id="{F91F660B-CA97-8EC6-7ABD-6CA998A44EC8}"/>
              </a:ext>
            </a:extLst>
          </p:cNvPr>
          <p:cNvSpPr/>
          <p:nvPr/>
        </p:nvSpPr>
        <p:spPr>
          <a:xfrm>
            <a:off x="2391351" y="3166035"/>
            <a:ext cx="6819556" cy="127879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000" dirty="0">
                <a:solidFill>
                  <a:schemeClr val="accent1"/>
                </a:solidFill>
              </a:rPr>
              <a:t>Preventivi 2025</a:t>
            </a:r>
          </a:p>
        </p:txBody>
      </p:sp>
    </p:spTree>
    <p:extLst>
      <p:ext uri="{BB962C8B-B14F-4D97-AF65-F5344CB8AC3E}">
        <p14:creationId xmlns:p14="http://schemas.microsoft.com/office/powerpoint/2010/main" val="18436068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3B4FA8-ABFE-660B-A4E4-835FF4FFB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03/07/2024</a:t>
            </a:r>
            <a:endParaRPr lang="it-IT" dirty="0"/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48CDB533-F683-CC36-523F-FCD3993B6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G. Carlino - Preventivi C3SN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B078DAAE-2211-F36D-E69B-6E660DBD1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11</a:t>
            </a:fld>
            <a:endParaRPr lang="it-IT"/>
          </a:p>
        </p:txBody>
      </p:sp>
      <p:sp>
        <p:nvSpPr>
          <p:cNvPr id="6" name="Titolo 6">
            <a:extLst>
              <a:ext uri="{FF2B5EF4-FFF2-40B4-BE49-F238E27FC236}">
                <a16:creationId xmlns:a16="http://schemas.microsoft.com/office/drawing/2014/main" id="{6DEFC6ED-8D50-C6B6-7F22-CD7A9FE22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407" y="365125"/>
            <a:ext cx="7181193" cy="1281113"/>
          </a:xfrm>
        </p:spPr>
        <p:txBody>
          <a:bodyPr/>
          <a:lstStyle/>
          <a:p>
            <a:r>
              <a:rPr lang="it-IT" dirty="0"/>
              <a:t>Sigle C3SN e DATACLOUD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784686B0-EAA6-FB8E-1E9F-DFC8EBFAA743}"/>
              </a:ext>
            </a:extLst>
          </p:cNvPr>
          <p:cNvSpPr txBox="1"/>
          <p:nvPr/>
        </p:nvSpPr>
        <p:spPr>
          <a:xfrm>
            <a:off x="152803" y="2060858"/>
            <a:ext cx="6600269" cy="397031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 fontAlgn="base"/>
            <a:r>
              <a:rPr lang="it-IT" dirty="0">
                <a:solidFill>
                  <a:srgbClr val="FF0000"/>
                </a:solidFill>
              </a:rPr>
              <a:t>C3SN</a:t>
            </a:r>
            <a:r>
              <a:rPr lang="it-IT" dirty="0"/>
              <a:t> 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it-IT" dirty="0"/>
              <a:t>Consumo 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it-IT" dirty="0"/>
              <a:t>Tasca indivisa 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it-IT" dirty="0"/>
              <a:t>Boot Supercomputing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it-IT" dirty="0"/>
              <a:t>Missioni </a:t>
            </a:r>
          </a:p>
          <a:p>
            <a:pPr marL="342900" indent="-342900" fontAlgn="base">
              <a:buFont typeface="+mj-lt"/>
              <a:buAutoNum type="arabicPeriod"/>
            </a:pPr>
            <a:r>
              <a:rPr lang="it-IT" dirty="0"/>
              <a:t>Gettone membri C3SN e coordinatori WG per attività C3SN</a:t>
            </a:r>
          </a:p>
          <a:p>
            <a:pPr marL="342900" indent="-342900" fontAlgn="base">
              <a:buFont typeface="+mj-lt"/>
              <a:buAutoNum type="arabicPeriod"/>
            </a:pPr>
            <a:r>
              <a:rPr lang="it-IT" dirty="0"/>
              <a:t>Workshop o riunioni per attività di calcolo di interesse INFN non supportata da esperimenti</a:t>
            </a:r>
          </a:p>
          <a:p>
            <a:pPr marL="342900" indent="-342900" fontAlgn="base">
              <a:buFont typeface="+mj-lt"/>
              <a:buAutoNum type="arabicPeriod"/>
            </a:pPr>
            <a:r>
              <a:rPr lang="it-IT" dirty="0"/>
              <a:t>Tasche</a:t>
            </a:r>
          </a:p>
          <a:p>
            <a:pPr marL="914400" lvl="1" indent="-457200" fontAlgn="base">
              <a:buFont typeface="+mj-lt"/>
              <a:buAutoNum type="arabicPeriod"/>
            </a:pPr>
            <a:r>
              <a:rPr lang="it-IT" dirty="0"/>
              <a:t>indivisa missioni da assegnare in corso d’anno a NA</a:t>
            </a:r>
          </a:p>
          <a:p>
            <a:pPr marL="914400" lvl="1" indent="-457200" fontAlgn="base">
              <a:buFont typeface="+mj-lt"/>
              <a:buAutoNum type="arabicPeriod"/>
            </a:pPr>
            <a:r>
              <a:rPr lang="it-IT" dirty="0"/>
              <a:t>tasca indivisa progetti gestita dal coordinatore WG Progetti</a:t>
            </a:r>
          </a:p>
          <a:p>
            <a:pPr marL="914400" lvl="1" indent="-457200" fontAlgn="base">
              <a:buFont typeface="+mj-lt"/>
              <a:buAutoNum type="arabicPeriod"/>
            </a:pPr>
            <a:r>
              <a:rPr lang="it-IT" dirty="0"/>
              <a:t>tasca indivisa gestita dal coordinatore WG Tecnologie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dirty="0"/>
              <a:t>Inventariabile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dirty="0"/>
              <a:t>R&amp;D in collaborazione con il WG Tecnologie Informatiche 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118B688D-8989-30AA-F868-966CFA765C07}"/>
              </a:ext>
            </a:extLst>
          </p:cNvPr>
          <p:cNvSpPr txBox="1"/>
          <p:nvPr/>
        </p:nvSpPr>
        <p:spPr>
          <a:xfrm>
            <a:off x="6975589" y="2084075"/>
            <a:ext cx="4867863" cy="397031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rgbClr val="FF0000"/>
                </a:solidFill>
              </a:rPr>
              <a:t>DATACLOUD</a:t>
            </a:r>
          </a:p>
          <a:p>
            <a:pPr algn="ctr"/>
            <a:endParaRPr lang="it-IT" b="1" dirty="0">
              <a:solidFill>
                <a:srgbClr val="FF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b="1" dirty="0"/>
              <a:t>Missioni</a:t>
            </a:r>
            <a:r>
              <a:rPr lang="it-IT" dirty="0"/>
              <a:t>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/>
              <a:t>riunioni del personale dei WP per meeting periodici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/>
              <a:t>riunioni del personale dei siti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/>
              <a:t>workshop CNC 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it-IT" b="1" dirty="0"/>
              <a:t>Consumo</a:t>
            </a:r>
            <a:r>
              <a:rPr lang="it-IT" dirty="0"/>
              <a:t> 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it-IT" dirty="0"/>
              <a:t>Operations Tier2</a:t>
            </a:r>
          </a:p>
          <a:p>
            <a:pPr lvl="1"/>
            <a:endParaRPr lang="it-IT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b="1" dirty="0">
                <a:solidFill>
                  <a:schemeClr val="accent1"/>
                </a:solidFill>
              </a:rPr>
              <a:t>Inventariabile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accent1"/>
                </a:solidFill>
              </a:rPr>
              <a:t>Infrastruttura per Tier1 non coperti da PNRR e fondi Tecnopolo - </a:t>
            </a:r>
            <a:r>
              <a:rPr lang="it-IT" b="1" dirty="0">
                <a:solidFill>
                  <a:schemeClr val="accent1"/>
                </a:solidFill>
              </a:rPr>
              <a:t>Fondi GE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804523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3B4FA8-ABFE-660B-A4E4-835FF4FFB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03/07/2024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48CDB533-F683-CC36-523F-FCD3993B6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G. Carlino - Preventivi C3SN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B078DAAE-2211-F36D-E69B-6E660DBD1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12</a:t>
            </a:fld>
            <a:endParaRPr lang="it-IT" dirty="0"/>
          </a:p>
        </p:txBody>
      </p:sp>
      <p:sp>
        <p:nvSpPr>
          <p:cNvPr id="6" name="Titolo 6">
            <a:extLst>
              <a:ext uri="{FF2B5EF4-FFF2-40B4-BE49-F238E27FC236}">
                <a16:creationId xmlns:a16="http://schemas.microsoft.com/office/drawing/2014/main" id="{6DEFC6ED-8D50-C6B6-7F22-CD7A9FE22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407" y="365125"/>
            <a:ext cx="7181193" cy="1281113"/>
          </a:xfrm>
        </p:spPr>
        <p:txBody>
          <a:bodyPr>
            <a:normAutofit/>
          </a:bodyPr>
          <a:lstStyle/>
          <a:p>
            <a:r>
              <a:rPr lang="it-IT" dirty="0"/>
              <a:t>Sigle Supporto Progetti Esterni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B2184E8F-2663-2747-15BE-CA45A6C44AE1}"/>
              </a:ext>
            </a:extLst>
          </p:cNvPr>
          <p:cNvSpPr txBox="1"/>
          <p:nvPr/>
        </p:nvSpPr>
        <p:spPr>
          <a:xfrm>
            <a:off x="1115423" y="2534593"/>
            <a:ext cx="4534124" cy="3754874"/>
          </a:xfrm>
          <a:prstGeom prst="rect">
            <a:avLst/>
          </a:prstGeom>
          <a:noFill/>
        </p:spPr>
        <p:txBody>
          <a:bodyPr wrap="square" lIns="90000" rtlCol="0">
            <a:spAutoFit/>
          </a:bodyPr>
          <a:lstStyle/>
          <a:p>
            <a:pPr algn="ctr"/>
            <a:r>
              <a:rPr lang="it-IT" sz="2000" dirty="0">
                <a:solidFill>
                  <a:srgbClr val="FF0000"/>
                </a:solidFill>
              </a:rPr>
              <a:t>Sigle 2024 confermate</a:t>
            </a:r>
            <a:endParaRPr lang="it-IT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b="1" dirty="0"/>
              <a:t>AARC_TREE_CNC </a:t>
            </a:r>
            <a:r>
              <a:rPr lang="it-IT" dirty="0"/>
              <a:t>(Giacomini, </a:t>
            </a:r>
            <a:r>
              <a:rPr lang="it-IT" dirty="0">
                <a:solidFill>
                  <a:srgbClr val="0070C0"/>
                </a:solidFill>
              </a:rPr>
              <a:t>CNAF</a:t>
            </a:r>
            <a:r>
              <a:rPr lang="it-IT" dirty="0"/>
              <a:t>)</a:t>
            </a:r>
            <a:endParaRPr lang="it-IT" sz="1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b="1" dirty="0"/>
              <a:t>AI4EOSC_CNC </a:t>
            </a:r>
            <a:r>
              <a:rPr lang="it-IT" dirty="0"/>
              <a:t>(Donvito, </a:t>
            </a:r>
            <a:r>
              <a:rPr lang="it-IT" dirty="0">
                <a:solidFill>
                  <a:srgbClr val="0070C0"/>
                </a:solidFill>
              </a:rPr>
              <a:t>BA-CNAF</a:t>
            </a:r>
            <a:r>
              <a:rPr lang="it-IT" dirty="0"/>
              <a:t>)</a:t>
            </a:r>
            <a:endParaRPr lang="it-IT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b="1" dirty="0"/>
              <a:t>CNRBIOMICS_CNC </a:t>
            </a:r>
            <a:r>
              <a:rPr lang="it-IT" dirty="0"/>
              <a:t>(Donvito, </a:t>
            </a:r>
            <a:r>
              <a:rPr lang="it-IT" dirty="0">
                <a:solidFill>
                  <a:srgbClr val="0070C0"/>
                </a:solidFill>
              </a:rPr>
              <a:t>BA</a:t>
            </a:r>
            <a:r>
              <a:rPr lang="it-IT" dirty="0"/>
              <a:t>)</a:t>
            </a:r>
            <a:endParaRPr lang="it-IT" sz="1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b="1" dirty="0"/>
              <a:t>DARE_PILOT_CNC </a:t>
            </a:r>
            <a:r>
              <a:rPr lang="it-IT" dirty="0"/>
              <a:t>(Vicini, </a:t>
            </a:r>
            <a:r>
              <a:rPr lang="it-IT" dirty="0">
                <a:solidFill>
                  <a:srgbClr val="0070C0"/>
                </a:solidFill>
              </a:rPr>
              <a:t>RM1</a:t>
            </a:r>
            <a:r>
              <a:rPr lang="it-IT" dirty="0"/>
              <a:t>)</a:t>
            </a:r>
            <a:endParaRPr lang="it-IT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b="1" dirty="0"/>
              <a:t>EOSC_BEYOND_CNC </a:t>
            </a:r>
            <a:r>
              <a:rPr lang="it-IT" dirty="0"/>
              <a:t>(Giacomini, </a:t>
            </a:r>
            <a:r>
              <a:rPr lang="it-IT" dirty="0">
                <a:solidFill>
                  <a:srgbClr val="0070C0"/>
                </a:solidFill>
              </a:rPr>
              <a:t>CNAF</a:t>
            </a:r>
            <a:r>
              <a:rPr lang="it-IT" dirty="0"/>
              <a:t>)</a:t>
            </a:r>
            <a:endParaRPr lang="it-IT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b="1" dirty="0"/>
              <a:t>IBISCO_CNC </a:t>
            </a:r>
            <a:r>
              <a:rPr lang="it-IT" dirty="0"/>
              <a:t>(Carlino, </a:t>
            </a:r>
            <a:r>
              <a:rPr lang="it-IT" dirty="0">
                <a:solidFill>
                  <a:srgbClr val="0070C0"/>
                </a:solidFill>
              </a:rPr>
              <a:t>BA-NA</a:t>
            </a:r>
            <a:r>
              <a:rPr lang="it-IT" dirty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b="1" dirty="0"/>
              <a:t>InterTwin_CNC </a:t>
            </a:r>
            <a:r>
              <a:rPr lang="it-IT" dirty="0"/>
              <a:t>(Spiga, </a:t>
            </a:r>
            <a:r>
              <a:rPr lang="it-IT" dirty="0">
                <a:solidFill>
                  <a:srgbClr val="0070C0"/>
                </a:solidFill>
              </a:rPr>
              <a:t>BA-CNAF-PG-PI-TO</a:t>
            </a:r>
            <a:r>
              <a:rPr lang="it-IT" dirty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b="1" dirty="0"/>
              <a:t>LWPLUS</a:t>
            </a:r>
            <a:r>
              <a:rPr lang="it-IT" dirty="0"/>
              <a:t> (Donvito, </a:t>
            </a:r>
            <a:r>
              <a:rPr lang="it-IT" dirty="0">
                <a:solidFill>
                  <a:srgbClr val="0070C0"/>
                </a:solidFill>
              </a:rPr>
              <a:t>BA</a:t>
            </a:r>
            <a:r>
              <a:rPr lang="it-IT" dirty="0"/>
              <a:t>)</a:t>
            </a:r>
            <a:endParaRPr lang="it-IT" sz="15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b="1" dirty="0"/>
              <a:t>Skill4EOSC_CNC </a:t>
            </a:r>
            <a:r>
              <a:rPr lang="it-IT" dirty="0"/>
              <a:t>(Gaido, </a:t>
            </a:r>
            <a:r>
              <a:rPr lang="it-IT" dirty="0">
                <a:solidFill>
                  <a:srgbClr val="0070C0"/>
                </a:solidFill>
              </a:rPr>
              <a:t>TO</a:t>
            </a:r>
            <a:r>
              <a:rPr lang="it-IT" dirty="0"/>
              <a:t>)</a:t>
            </a:r>
            <a:endParaRPr lang="it-IT" sz="1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b="1" dirty="0"/>
              <a:t>SPECTRUM_CNC </a:t>
            </a:r>
            <a:r>
              <a:rPr lang="it-IT" dirty="0"/>
              <a:t>(Boccali, </a:t>
            </a:r>
            <a:r>
              <a:rPr lang="it-IT" dirty="0">
                <a:solidFill>
                  <a:srgbClr val="0070C0"/>
                </a:solidFill>
              </a:rPr>
              <a:t>PI</a:t>
            </a:r>
            <a:r>
              <a:rPr lang="it-IT" dirty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dirty="0"/>
          </a:p>
          <a:p>
            <a:pPr algn="ctr"/>
            <a:r>
              <a:rPr lang="it-IT" sz="2000" dirty="0">
                <a:solidFill>
                  <a:srgbClr val="FF0000"/>
                </a:solidFill>
              </a:rPr>
              <a:t>Nessuna Sigla 2024 in chiusura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01AD7FEA-BA4A-A0D2-3A7D-FA435804F80F}"/>
              </a:ext>
            </a:extLst>
          </p:cNvPr>
          <p:cNvSpPr txBox="1"/>
          <p:nvPr/>
        </p:nvSpPr>
        <p:spPr>
          <a:xfrm>
            <a:off x="6185210" y="2103706"/>
            <a:ext cx="5257800" cy="4185761"/>
          </a:xfrm>
          <a:prstGeom prst="rect">
            <a:avLst/>
          </a:prstGeom>
          <a:noFill/>
        </p:spPr>
        <p:txBody>
          <a:bodyPr wrap="square" lIns="90000" rtlCol="0">
            <a:spAutoFit/>
          </a:bodyPr>
          <a:lstStyle/>
          <a:p>
            <a:pPr algn="ctr"/>
            <a:r>
              <a:rPr lang="it-IT" sz="2000" dirty="0">
                <a:solidFill>
                  <a:srgbClr val="FF0000"/>
                </a:solidFill>
              </a:rPr>
              <a:t>Possibili Sigle 2025 </a:t>
            </a:r>
          </a:p>
          <a:p>
            <a:r>
              <a:rPr lang="it-IT" sz="2000" dirty="0">
                <a:solidFill>
                  <a:srgbClr val="FF0000"/>
                </a:solidFill>
              </a:rPr>
              <a:t>Progetti Europei</a:t>
            </a:r>
            <a:endParaRPr lang="it-IT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b="1" dirty="0"/>
              <a:t>EOSC Data Commons </a:t>
            </a:r>
            <a:r>
              <a:rPr lang="it-IT" sz="2000" dirty="0"/>
              <a:t>(Spiga)</a:t>
            </a:r>
            <a:endParaRPr lang="it-IT" sz="1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b="1" dirty="0"/>
              <a:t>SCALE-AI</a:t>
            </a:r>
            <a:r>
              <a:rPr lang="it-IT" dirty="0"/>
              <a:t> (Spiga, Giacomini)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b="1" dirty="0"/>
              <a:t>M2TECH</a:t>
            </a:r>
            <a:r>
              <a:rPr lang="it-IT" dirty="0"/>
              <a:t> (Bagnasco)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b="1" dirty="0"/>
              <a:t>ACME</a:t>
            </a:r>
            <a:r>
              <a:rPr lang="it-IT" dirty="0"/>
              <a:t> (Bagnasco)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b="1" dirty="0"/>
              <a:t>ARTEMIS</a:t>
            </a:r>
            <a:r>
              <a:rPr lang="it-IT" dirty="0"/>
              <a:t> (Costantini)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b="1" dirty="0"/>
              <a:t>ARV-HEP</a:t>
            </a:r>
            <a:r>
              <a:rPr lang="it-IT" dirty="0"/>
              <a:t> (Chierici)</a:t>
            </a:r>
          </a:p>
          <a:p>
            <a:r>
              <a:rPr lang="it-IT" sz="2000" dirty="0" err="1">
                <a:solidFill>
                  <a:srgbClr val="FF0000"/>
                </a:solidFill>
              </a:rPr>
              <a:t>Cascading</a:t>
            </a:r>
            <a:r>
              <a:rPr lang="it-IT" sz="2000" dirty="0">
                <a:solidFill>
                  <a:srgbClr val="FF0000"/>
                </a:solidFill>
              </a:rPr>
              <a:t> </a:t>
            </a:r>
            <a:r>
              <a:rPr lang="it-IT" sz="2000" dirty="0" err="1">
                <a:solidFill>
                  <a:srgbClr val="FF0000"/>
                </a:solidFill>
              </a:rPr>
              <a:t>Grants</a:t>
            </a:r>
            <a:r>
              <a:rPr lang="it-IT" sz="2000" dirty="0">
                <a:solidFill>
                  <a:srgbClr val="FF0000"/>
                </a:solidFill>
              </a:rPr>
              <a:t> di OSCARS</a:t>
            </a:r>
            <a:endParaRPr lang="it-IT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b="1" dirty="0"/>
              <a:t>MADDEN </a:t>
            </a:r>
            <a:r>
              <a:rPr lang="it-IT" dirty="0"/>
              <a:t>(Legger, Lavezzi)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b="1" dirty="0"/>
              <a:t>RUCIO DATA LAKE </a:t>
            </a:r>
            <a:r>
              <a:rPr lang="it-IT" dirty="0"/>
              <a:t>(Boccali, Spiga, </a:t>
            </a:r>
            <a:r>
              <a:rPr lang="it-IT" dirty="0" err="1"/>
              <a:t>Ciangottini</a:t>
            </a:r>
            <a:r>
              <a:rPr lang="it-IT" dirty="0"/>
              <a:t>)</a:t>
            </a:r>
          </a:p>
          <a:p>
            <a:endParaRPr lang="it-IT" sz="2000" dirty="0"/>
          </a:p>
          <a:p>
            <a:r>
              <a:rPr lang="it-IT" sz="2000" dirty="0"/>
              <a:t>Sigle da aprire in </a:t>
            </a:r>
            <a:r>
              <a:rPr lang="it-IT" sz="2000" dirty="0" err="1"/>
              <a:t>s.j.</a:t>
            </a:r>
            <a:r>
              <a:rPr lang="it-IT" sz="2000" dirty="0"/>
              <a:t> o dopo l’approvazione (Liliana)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00B66296-E2DE-BFE8-2DD0-1E03170E3A38}"/>
              </a:ext>
            </a:extLst>
          </p:cNvPr>
          <p:cNvSpPr txBox="1"/>
          <p:nvPr/>
        </p:nvSpPr>
        <p:spPr>
          <a:xfrm>
            <a:off x="1208926" y="1856361"/>
            <a:ext cx="4347118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b="1" dirty="0"/>
              <a:t>Finanziamenti missioni SOLO se non fornite o fornite </a:t>
            </a:r>
            <a:r>
              <a:rPr lang="it-IT" b="1" dirty="0" err="1"/>
              <a:t>parzialemente</a:t>
            </a:r>
            <a:r>
              <a:rPr lang="it-IT" b="1" dirty="0"/>
              <a:t> dal progetto</a:t>
            </a:r>
          </a:p>
        </p:txBody>
      </p:sp>
    </p:spTree>
    <p:extLst>
      <p:ext uri="{BB962C8B-B14F-4D97-AF65-F5344CB8AC3E}">
        <p14:creationId xmlns:p14="http://schemas.microsoft.com/office/powerpoint/2010/main" val="25575978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3B4FA8-ABFE-660B-A4E4-835FF4FFB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03/07/2024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48CDB533-F683-CC36-523F-FCD3993B6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Preventivi C3SN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B078DAAE-2211-F36D-E69B-6E660DBD1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13</a:t>
            </a:fld>
            <a:endParaRPr lang="it-IT"/>
          </a:p>
        </p:txBody>
      </p:sp>
      <p:sp>
        <p:nvSpPr>
          <p:cNvPr id="6" name="Titolo 6">
            <a:extLst>
              <a:ext uri="{FF2B5EF4-FFF2-40B4-BE49-F238E27FC236}">
                <a16:creationId xmlns:a16="http://schemas.microsoft.com/office/drawing/2014/main" id="{6DEFC6ED-8D50-C6B6-7F22-CD7A9FE22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407" y="365125"/>
            <a:ext cx="7181193" cy="1281113"/>
          </a:xfrm>
        </p:spPr>
        <p:txBody>
          <a:bodyPr/>
          <a:lstStyle/>
          <a:p>
            <a:r>
              <a:rPr lang="it-IT" dirty="0"/>
              <a:t>Proposta Bilancio 2025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D5E384A1-7C25-D414-BF5C-381C88969DED}"/>
              </a:ext>
            </a:extLst>
          </p:cNvPr>
          <p:cNvSpPr txBox="1"/>
          <p:nvPr/>
        </p:nvSpPr>
        <p:spPr>
          <a:xfrm>
            <a:off x="3168503" y="1943724"/>
            <a:ext cx="4559998" cy="40934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000" dirty="0">
                <a:solidFill>
                  <a:srgbClr val="FF0000"/>
                </a:solidFill>
              </a:rPr>
              <a:t>Totale = 415 k€</a:t>
            </a:r>
          </a:p>
          <a:p>
            <a:endParaRPr lang="it-IT" sz="2000" dirty="0">
              <a:solidFill>
                <a:srgbClr val="FF0000"/>
              </a:solidFill>
            </a:endParaRPr>
          </a:p>
          <a:p>
            <a:r>
              <a:rPr lang="it-IT" sz="2000" dirty="0"/>
              <a:t>Suddivisione indicativa finanziamenti</a:t>
            </a:r>
          </a:p>
          <a:p>
            <a:endParaRPr lang="it-IT" sz="2000" dirty="0">
              <a:solidFill>
                <a:srgbClr val="FF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rgbClr val="FF0000"/>
                </a:solidFill>
              </a:rPr>
              <a:t>Missioni = 300 k€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000" dirty="0"/>
              <a:t>C3SN = 140 k€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000" dirty="0"/>
              <a:t>DATACLOUD = 70 k€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000" dirty="0"/>
              <a:t>PROGETTI = 90 k€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rgbClr val="FF0000"/>
                </a:solidFill>
              </a:rPr>
              <a:t>Consumo = 65 k€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000" dirty="0"/>
              <a:t>DATACLOUD = 30 k€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000" dirty="0"/>
              <a:t>C3SN = 35 k€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rgbClr val="FF0000"/>
                </a:solidFill>
              </a:rPr>
              <a:t>Inventariabile = 50 k€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000" dirty="0"/>
              <a:t>C3SN: Tasca R&amp;D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EF8017F4-A39F-0CF9-39D9-60509705BA74}"/>
              </a:ext>
            </a:extLst>
          </p:cNvPr>
          <p:cNvSpPr txBox="1"/>
          <p:nvPr/>
        </p:nvSpPr>
        <p:spPr>
          <a:xfrm>
            <a:off x="8295656" y="3058482"/>
            <a:ext cx="291924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Come nel 2024, indicazione ai referee di considerare una quota di ~ 30% da lasciare nell’indiviso (compreso le SP), anche per le numerose sigle che potranno essere aperte dopo i preventivi</a:t>
            </a:r>
          </a:p>
        </p:txBody>
      </p:sp>
    </p:spTree>
    <p:extLst>
      <p:ext uri="{BB962C8B-B14F-4D97-AF65-F5344CB8AC3E}">
        <p14:creationId xmlns:p14="http://schemas.microsoft.com/office/powerpoint/2010/main" val="1311272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3B4FA8-ABFE-660B-A4E4-835FF4FFB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03/07/2024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48CDB533-F683-CC36-523F-FCD3993B6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G. Carlino - Preventivi C3SN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B078DAAE-2211-F36D-E69B-6E660DBD1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14</a:t>
            </a:fld>
            <a:endParaRPr lang="it-IT"/>
          </a:p>
        </p:txBody>
      </p:sp>
      <p:sp>
        <p:nvSpPr>
          <p:cNvPr id="6" name="Titolo 6">
            <a:extLst>
              <a:ext uri="{FF2B5EF4-FFF2-40B4-BE49-F238E27FC236}">
                <a16:creationId xmlns:a16="http://schemas.microsoft.com/office/drawing/2014/main" id="{6DEFC6ED-8D50-C6B6-7F22-CD7A9FE22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407" y="365125"/>
            <a:ext cx="7181193" cy="1281113"/>
          </a:xfrm>
        </p:spPr>
        <p:txBody>
          <a:bodyPr>
            <a:normAutofit fontScale="90000"/>
          </a:bodyPr>
          <a:lstStyle/>
          <a:p>
            <a:r>
              <a:rPr lang="it-IT" dirty="0"/>
              <a:t>Proposta Bilancio Missioni 2025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D5E384A1-7C25-D414-BF5C-381C88969DED}"/>
              </a:ext>
            </a:extLst>
          </p:cNvPr>
          <p:cNvSpPr txBox="1"/>
          <p:nvPr/>
        </p:nvSpPr>
        <p:spPr>
          <a:xfrm>
            <a:off x="1163882" y="2018153"/>
            <a:ext cx="9878366" cy="455509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b="1" dirty="0"/>
              <a:t>C3SN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it-IT" dirty="0"/>
              <a:t>membri C3SN per attività C3SN: chair </a:t>
            </a:r>
            <a:r>
              <a:rPr lang="it-IT" dirty="0">
                <a:solidFill>
                  <a:srgbClr val="FF0000"/>
                </a:solidFill>
              </a:rPr>
              <a:t>10 k€</a:t>
            </a:r>
            <a:r>
              <a:rPr lang="it-IT" dirty="0"/>
              <a:t> - membri </a:t>
            </a:r>
            <a:r>
              <a:rPr lang="it-IT" dirty="0">
                <a:solidFill>
                  <a:srgbClr val="FF0000"/>
                </a:solidFill>
              </a:rPr>
              <a:t>3 k€</a:t>
            </a:r>
            <a:r>
              <a:rPr lang="it-IT" dirty="0"/>
              <a:t> - rappresentanti CNS </a:t>
            </a:r>
            <a:r>
              <a:rPr lang="it-IT" dirty="0">
                <a:solidFill>
                  <a:srgbClr val="FF0000"/>
                </a:solidFill>
              </a:rPr>
              <a:t>1.5 k€</a:t>
            </a:r>
            <a:r>
              <a:rPr lang="it-IT" dirty="0"/>
              <a:t> </a:t>
            </a:r>
            <a:endParaRPr lang="it-IT" dirty="0">
              <a:solidFill>
                <a:srgbClr val="FF0000"/>
              </a:solidFill>
            </a:endParaRP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it-IT" dirty="0"/>
              <a:t>coordinatori WG non membri C3SN</a:t>
            </a:r>
            <a:r>
              <a:rPr lang="it-IT" dirty="0">
                <a:solidFill>
                  <a:srgbClr val="FF0000"/>
                </a:solidFill>
              </a:rPr>
              <a:t>: 1.5 k€  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it-IT" dirty="0"/>
              <a:t>tasca indivisa missioni sede chair: </a:t>
            </a:r>
            <a:r>
              <a:rPr lang="it-IT" dirty="0">
                <a:solidFill>
                  <a:srgbClr val="FF0000"/>
                </a:solidFill>
              </a:rPr>
              <a:t>15 k€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it-IT" dirty="0" err="1"/>
              <a:t>supercomputing</a:t>
            </a:r>
            <a:r>
              <a:rPr lang="it-IT" dirty="0"/>
              <a:t>: </a:t>
            </a:r>
            <a:r>
              <a:rPr lang="it-IT" dirty="0">
                <a:solidFill>
                  <a:srgbClr val="FF0000"/>
                </a:solidFill>
              </a:rPr>
              <a:t>8 k€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it-IT" dirty="0"/>
              <a:t>tasca indivisa nuovi progetti sede coordinatore WG: </a:t>
            </a:r>
            <a:r>
              <a:rPr lang="it-IT" dirty="0">
                <a:solidFill>
                  <a:srgbClr val="FF0000"/>
                </a:solidFill>
              </a:rPr>
              <a:t>5 k€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it-IT" dirty="0"/>
              <a:t>attività di interesse INFN (responsabilità/workshop/riunioni) non supportata da esperimenti anche per non membri C3SN: </a:t>
            </a:r>
            <a:r>
              <a:rPr lang="it-IT" dirty="0">
                <a:solidFill>
                  <a:srgbClr val="FF0000"/>
                </a:solidFill>
              </a:rPr>
              <a:t>~</a:t>
            </a:r>
            <a:r>
              <a:rPr lang="it-IT" dirty="0"/>
              <a:t> </a:t>
            </a:r>
            <a:r>
              <a:rPr lang="it-IT" dirty="0">
                <a:solidFill>
                  <a:srgbClr val="FF0000"/>
                </a:solidFill>
              </a:rPr>
              <a:t>70 k€ </a:t>
            </a:r>
            <a:r>
              <a:rPr lang="it-IT" dirty="0">
                <a:solidFill>
                  <a:srgbClr val="008000"/>
                </a:solidFill>
              </a:rPr>
              <a:t>- richieste in sedi dove C3SN non è aperta vanno su NA</a:t>
            </a:r>
          </a:p>
          <a:p>
            <a:endParaRPr lang="it-IT" dirty="0"/>
          </a:p>
          <a:p>
            <a:pPr algn="ctr"/>
            <a:r>
              <a:rPr lang="it-IT" b="1" dirty="0"/>
              <a:t>DATACLOUD</a:t>
            </a:r>
            <a:r>
              <a:rPr lang="it-IT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dirty="0"/>
              <a:t>Gettone per ogni sede coinvolta: </a:t>
            </a:r>
            <a:r>
              <a:rPr lang="it-IT" dirty="0">
                <a:solidFill>
                  <a:srgbClr val="FF0000"/>
                </a:solidFill>
              </a:rPr>
              <a:t>1.5 k€</a:t>
            </a:r>
            <a:r>
              <a:rPr lang="it-IT" dirty="0"/>
              <a:t> (referee valutano FTE)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dirty="0"/>
              <a:t>Tasca indivisa missioni sede coordinatore: ~ </a:t>
            </a:r>
            <a:r>
              <a:rPr lang="it-IT" dirty="0">
                <a:solidFill>
                  <a:srgbClr val="FF0000"/>
                </a:solidFill>
              </a:rPr>
              <a:t>40 k€</a:t>
            </a:r>
          </a:p>
          <a:p>
            <a:endParaRPr lang="it-IT" dirty="0"/>
          </a:p>
          <a:p>
            <a:pPr algn="ctr"/>
            <a:r>
              <a:rPr lang="it-IT" b="1" dirty="0"/>
              <a:t>PROGETTI</a:t>
            </a:r>
            <a:r>
              <a:rPr lang="it-IT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dirty="0"/>
              <a:t>Stima: </a:t>
            </a:r>
            <a:r>
              <a:rPr lang="it-IT" dirty="0">
                <a:solidFill>
                  <a:srgbClr val="FF0000"/>
                </a:solidFill>
              </a:rPr>
              <a:t>90 k€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5226393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3B4FA8-ABFE-660B-A4E4-835FF4FFB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03/07/2024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48CDB533-F683-CC36-523F-FCD3993B6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G. Carlino - Preventivi C3SN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B078DAAE-2211-F36D-E69B-6E660DBD1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15</a:t>
            </a:fld>
            <a:endParaRPr lang="it-IT"/>
          </a:p>
        </p:txBody>
      </p:sp>
      <p:sp>
        <p:nvSpPr>
          <p:cNvPr id="6" name="Titolo 6">
            <a:extLst>
              <a:ext uri="{FF2B5EF4-FFF2-40B4-BE49-F238E27FC236}">
                <a16:creationId xmlns:a16="http://schemas.microsoft.com/office/drawing/2014/main" id="{6DEFC6ED-8D50-C6B6-7F22-CD7A9FE22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407" y="365125"/>
            <a:ext cx="7181193" cy="1281113"/>
          </a:xfrm>
        </p:spPr>
        <p:txBody>
          <a:bodyPr>
            <a:normAutofit fontScale="90000"/>
          </a:bodyPr>
          <a:lstStyle/>
          <a:p>
            <a:r>
              <a:rPr lang="it-IT" dirty="0"/>
              <a:t>Proposta Bilancio Consumo 2025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9DC4E420-89B7-FA7A-4916-888C1891BF1F}"/>
              </a:ext>
            </a:extLst>
          </p:cNvPr>
          <p:cNvSpPr txBox="1"/>
          <p:nvPr/>
        </p:nvSpPr>
        <p:spPr>
          <a:xfrm>
            <a:off x="1550581" y="2212033"/>
            <a:ext cx="9090838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b="1" dirty="0"/>
              <a:t>C3SN</a:t>
            </a:r>
          </a:p>
          <a:p>
            <a:pPr algn="ctr"/>
            <a:endParaRPr lang="it-IT" b="1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it-IT" dirty="0"/>
              <a:t>tasca indivisa missioni sede chair (almeno metà in indiviso): </a:t>
            </a:r>
            <a:r>
              <a:rPr lang="it-IT" dirty="0">
                <a:solidFill>
                  <a:srgbClr val="FF0000"/>
                </a:solidFill>
              </a:rPr>
              <a:t>15 k€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it-IT" dirty="0"/>
              <a:t>Supercomputing sede coordinatore WG: </a:t>
            </a:r>
            <a:r>
              <a:rPr lang="it-IT" dirty="0">
                <a:solidFill>
                  <a:srgbClr val="FF0000"/>
                </a:solidFill>
              </a:rPr>
              <a:t>13 k€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it-IT" dirty="0"/>
              <a:t>Tasca Tecnologie Informatiche sede coordinatore: </a:t>
            </a:r>
            <a:r>
              <a:rPr lang="it-IT" dirty="0">
                <a:solidFill>
                  <a:srgbClr val="FF0000"/>
                </a:solidFill>
              </a:rPr>
              <a:t>7 k€</a:t>
            </a:r>
          </a:p>
          <a:p>
            <a:endParaRPr lang="it-IT" dirty="0"/>
          </a:p>
          <a:p>
            <a:pPr algn="ctr"/>
            <a:r>
              <a:rPr lang="it-IT" b="1" dirty="0"/>
              <a:t>DATACLOUD</a:t>
            </a:r>
            <a:r>
              <a:rPr lang="it-IT" dirty="0"/>
              <a:t> </a:t>
            </a:r>
          </a:p>
          <a:p>
            <a:pPr algn="ctr"/>
            <a:endParaRPr lang="it-IT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dirty="0"/>
              <a:t>Gettone siti: </a:t>
            </a:r>
            <a:r>
              <a:rPr lang="it-IT" dirty="0">
                <a:solidFill>
                  <a:srgbClr val="FF0000"/>
                </a:solidFill>
              </a:rPr>
              <a:t>2.5 k€ </a:t>
            </a:r>
            <a:r>
              <a:rPr lang="it-IT" dirty="0"/>
              <a:t>per 10 Tier2 + Tier1 + LNGS</a:t>
            </a:r>
          </a:p>
        </p:txBody>
      </p:sp>
    </p:spTree>
    <p:extLst>
      <p:ext uri="{BB962C8B-B14F-4D97-AF65-F5344CB8AC3E}">
        <p14:creationId xmlns:p14="http://schemas.microsoft.com/office/powerpoint/2010/main" val="11608500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3B4FA8-ABFE-660B-A4E4-835FF4FFB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03/07/2024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48CDB533-F683-CC36-523F-FCD3993B6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G. Carlino - Preventivi C3SN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B078DAAE-2211-F36D-E69B-6E660DBD1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16</a:t>
            </a:fld>
            <a:endParaRPr lang="it-IT"/>
          </a:p>
        </p:txBody>
      </p:sp>
      <p:sp>
        <p:nvSpPr>
          <p:cNvPr id="6" name="Titolo 6">
            <a:extLst>
              <a:ext uri="{FF2B5EF4-FFF2-40B4-BE49-F238E27FC236}">
                <a16:creationId xmlns:a16="http://schemas.microsoft.com/office/drawing/2014/main" id="{6DEFC6ED-8D50-C6B6-7F22-CD7A9FE22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407" y="365125"/>
            <a:ext cx="7181193" cy="1281113"/>
          </a:xfrm>
        </p:spPr>
        <p:txBody>
          <a:bodyPr>
            <a:normAutofit fontScale="90000"/>
          </a:bodyPr>
          <a:lstStyle/>
          <a:p>
            <a:r>
              <a:rPr lang="it-IT" dirty="0"/>
              <a:t>Proposta Bilancio Inventariabile 2025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12AA63D0-C011-3079-3778-B05A739D7E50}"/>
              </a:ext>
            </a:extLst>
          </p:cNvPr>
          <p:cNvSpPr txBox="1"/>
          <p:nvPr/>
        </p:nvSpPr>
        <p:spPr>
          <a:xfrm>
            <a:off x="1550581" y="2440250"/>
            <a:ext cx="9090838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b="1" dirty="0"/>
              <a:t>C3SN</a:t>
            </a:r>
          </a:p>
          <a:p>
            <a:pPr algn="ctr"/>
            <a:endParaRPr lang="it-IT" b="1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it-IT" dirty="0"/>
              <a:t>Materiale per R&amp;D non coperto da PNRR nella sede coordinatore WG Tecnologie: </a:t>
            </a:r>
            <a:r>
              <a:rPr lang="it-IT" dirty="0">
                <a:solidFill>
                  <a:srgbClr val="FF0000"/>
                </a:solidFill>
              </a:rPr>
              <a:t>50 k€</a:t>
            </a:r>
          </a:p>
          <a:p>
            <a:pPr fontAlgn="base"/>
            <a:endParaRPr lang="it-IT" dirty="0">
              <a:solidFill>
                <a:srgbClr val="FF0000"/>
              </a:solidFill>
            </a:endParaRPr>
          </a:p>
          <a:p>
            <a:pPr fontAlgn="base"/>
            <a:r>
              <a:rPr lang="it-IT" dirty="0">
                <a:solidFill>
                  <a:srgbClr val="FF0000"/>
                </a:solidFill>
              </a:rPr>
              <a:t>Aumento di 2/3 rispetto al 2024 per aumentare l’attività di R&amp;D sulle nuove tecnologie per sviluppare di più la ricerca nell’ambito del CNC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it-IT" dirty="0">
              <a:solidFill>
                <a:srgbClr val="FF0000"/>
              </a:solidFill>
            </a:endParaRPr>
          </a:p>
          <a:p>
            <a:pPr fontAlgn="base"/>
            <a:r>
              <a:rPr lang="it-IT" dirty="0"/>
              <a:t>Possibili acquisti 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it-IT" dirty="0"/>
              <a:t>Potrebbero emergere altre soluzioni </a:t>
            </a:r>
            <a:r>
              <a:rPr lang="it-IT" dirty="0" err="1"/>
              <a:t>Risc</a:t>
            </a:r>
            <a:r>
              <a:rPr lang="it-IT" dirty="0"/>
              <a:t> V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it-IT" dirty="0" err="1"/>
              <a:t>Superchip</a:t>
            </a:r>
            <a:r>
              <a:rPr lang="it-IT" dirty="0"/>
              <a:t> mi300, alternativa targata AMD a Grace Hopper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it-IT" dirty="0"/>
              <a:t>Blackwell, successore di Grace Hopper (probabilmente costi proibitivi)</a:t>
            </a:r>
          </a:p>
        </p:txBody>
      </p:sp>
    </p:spTree>
    <p:extLst>
      <p:ext uri="{BB962C8B-B14F-4D97-AF65-F5344CB8AC3E}">
        <p14:creationId xmlns:p14="http://schemas.microsoft.com/office/powerpoint/2010/main" val="21245441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3B4FA8-ABFE-660B-A4E4-835FF4FFB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03/07/2024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48CDB533-F683-CC36-523F-FCD3993B6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G. Carlino - Preventivi C3SN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B078DAAE-2211-F36D-E69B-6E660DBD1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17</a:t>
            </a:fld>
            <a:endParaRPr lang="it-IT"/>
          </a:p>
        </p:txBody>
      </p:sp>
      <p:sp>
        <p:nvSpPr>
          <p:cNvPr id="6" name="Titolo 6">
            <a:extLst>
              <a:ext uri="{FF2B5EF4-FFF2-40B4-BE49-F238E27FC236}">
                <a16:creationId xmlns:a16="http://schemas.microsoft.com/office/drawing/2014/main" id="{6DEFC6ED-8D50-C6B6-7F22-CD7A9FE22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407" y="365125"/>
            <a:ext cx="7181193" cy="1281113"/>
          </a:xfrm>
        </p:spPr>
        <p:txBody>
          <a:bodyPr>
            <a:normAutofit/>
          </a:bodyPr>
          <a:lstStyle/>
          <a:p>
            <a:r>
              <a:rPr lang="it-IT" dirty="0"/>
              <a:t>Infrastruttura Tier1 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12AA63D0-C011-3079-3778-B05A739D7E50}"/>
              </a:ext>
            </a:extLst>
          </p:cNvPr>
          <p:cNvSpPr txBox="1"/>
          <p:nvPr/>
        </p:nvSpPr>
        <p:spPr>
          <a:xfrm>
            <a:off x="2184364" y="2413337"/>
            <a:ext cx="7513468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it-IT" dirty="0"/>
          </a:p>
          <a:p>
            <a:pPr fontAlgn="base"/>
            <a:r>
              <a:rPr lang="it-IT" dirty="0"/>
              <a:t>Le richieste infrastrutturali per il Tier1 – non impianti – vengono presentate sotto la sigla DATACLOUD e referate dal gruppo di referaggio della stessa sigla</a:t>
            </a:r>
          </a:p>
          <a:p>
            <a:pPr fontAlgn="base"/>
            <a:endParaRPr lang="it-IT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it-IT" dirty="0"/>
              <a:t>Rete, server e storage per servizi, manutenzioni ……..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it-IT" dirty="0"/>
              <a:t>Finanziate dalla GE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it-IT" dirty="0"/>
              <a:t>Da azzerare nel DB assegnazioni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74190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3B4FA8-ABFE-660B-A4E4-835FF4FFB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03/07/2024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48CDB533-F683-CC36-523F-FCD3993B6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G. Carlino - Preventivi C3SN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B078DAAE-2211-F36D-E69B-6E660DBD1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18</a:t>
            </a:fld>
            <a:endParaRPr lang="it-IT"/>
          </a:p>
        </p:txBody>
      </p:sp>
      <p:sp>
        <p:nvSpPr>
          <p:cNvPr id="6" name="Titolo 6">
            <a:extLst>
              <a:ext uri="{FF2B5EF4-FFF2-40B4-BE49-F238E27FC236}">
                <a16:creationId xmlns:a16="http://schemas.microsoft.com/office/drawing/2014/main" id="{6DEFC6ED-8D50-C6B6-7F22-CD7A9FE22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407" y="365125"/>
            <a:ext cx="7181193" cy="1281113"/>
          </a:xfrm>
        </p:spPr>
        <p:txBody>
          <a:bodyPr>
            <a:normAutofit/>
          </a:bodyPr>
          <a:lstStyle/>
          <a:p>
            <a:r>
              <a:rPr lang="it-IT" dirty="0"/>
              <a:t>Proposta alla GE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9DC4E420-89B7-FA7A-4916-888C1891BF1F}"/>
              </a:ext>
            </a:extLst>
          </p:cNvPr>
          <p:cNvSpPr txBox="1"/>
          <p:nvPr/>
        </p:nvSpPr>
        <p:spPr>
          <a:xfrm>
            <a:off x="1000760" y="1978902"/>
            <a:ext cx="9090838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dirty="0"/>
              <a:t>Proposta Bilancio 2025 CNC (C3SN &amp; CCR) alla GE il 26 giugno</a:t>
            </a:r>
          </a:p>
          <a:p>
            <a:pPr algn="ctr"/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Bilancio C3SN invariato: </a:t>
            </a:r>
            <a:r>
              <a:rPr lang="it-IT" b="1" dirty="0"/>
              <a:t>415 k€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Bilancio CCR - stralcio delle licenze software dai fondi ordinari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/>
              <a:t>Fondi ordinari: </a:t>
            </a:r>
            <a:r>
              <a:rPr lang="it-IT" b="1" dirty="0"/>
              <a:t>1125 k€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/>
              <a:t>Stima licenze software (richiesta da proporre dopo referaggio a ottobre): </a:t>
            </a:r>
            <a:r>
              <a:rPr lang="it-IT" b="1" dirty="0"/>
              <a:t>1190 k€</a:t>
            </a:r>
            <a:r>
              <a:rPr lang="it-IT" dirty="0"/>
              <a:t> 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CA8DC56C-81BB-53A9-61FC-E1815F5F9602}"/>
              </a:ext>
            </a:extLst>
          </p:cNvPr>
          <p:cNvSpPr txBox="1"/>
          <p:nvPr/>
        </p:nvSpPr>
        <p:spPr>
          <a:xfrm>
            <a:off x="3621974" y="3911397"/>
            <a:ext cx="3129126" cy="1323439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it-IT" sz="2000" dirty="0">
                <a:solidFill>
                  <a:srgbClr val="FF0000"/>
                </a:solidFill>
              </a:rPr>
              <a:t>Budget CNC 2025 = 1.540 k€</a:t>
            </a:r>
          </a:p>
          <a:p>
            <a:endParaRPr lang="it-IT" sz="2000" dirty="0">
              <a:solidFill>
                <a:srgbClr val="FF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rgbClr val="FF0000"/>
                </a:solidFill>
              </a:rPr>
              <a:t>C3SN = 415 k€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rgbClr val="FF0000"/>
                </a:solidFill>
              </a:rPr>
              <a:t>CCR = 1.125 k€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D7DFE8ED-BD0D-8A15-BD8F-32D29A208F6E}"/>
              </a:ext>
            </a:extLst>
          </p:cNvPr>
          <p:cNvSpPr txBox="1"/>
          <p:nvPr/>
        </p:nvSpPr>
        <p:spPr>
          <a:xfrm>
            <a:off x="3609424" y="5519645"/>
            <a:ext cx="28211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chemeClr val="accent1"/>
                </a:solidFill>
              </a:rPr>
              <a:t>In attesa di risposta dalla GE</a:t>
            </a:r>
          </a:p>
        </p:txBody>
      </p:sp>
    </p:spTree>
    <p:extLst>
      <p:ext uri="{BB962C8B-B14F-4D97-AF65-F5344CB8AC3E}">
        <p14:creationId xmlns:p14="http://schemas.microsoft.com/office/powerpoint/2010/main" val="32630815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3B4FA8-ABFE-660B-A4E4-835FF4FFB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03/07/2024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48CDB533-F683-CC36-523F-FCD3993B6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Preventivi C3SN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B078DAAE-2211-F36D-E69B-6E660DBD1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19</a:t>
            </a:fld>
            <a:endParaRPr lang="it-IT"/>
          </a:p>
        </p:txBody>
      </p:sp>
      <p:sp>
        <p:nvSpPr>
          <p:cNvPr id="6" name="Titolo 6">
            <a:extLst>
              <a:ext uri="{FF2B5EF4-FFF2-40B4-BE49-F238E27FC236}">
                <a16:creationId xmlns:a16="http://schemas.microsoft.com/office/drawing/2014/main" id="{6DEFC6ED-8D50-C6B6-7F22-CD7A9FE22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407" y="365125"/>
            <a:ext cx="7181193" cy="1281113"/>
          </a:xfrm>
        </p:spPr>
        <p:txBody>
          <a:bodyPr>
            <a:normAutofit/>
          </a:bodyPr>
          <a:lstStyle/>
          <a:p>
            <a:r>
              <a:rPr lang="it-IT" dirty="0"/>
              <a:t>Anagrafica - Tecnologi su PNRR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55608887-DD85-2352-9B26-83D4170C0F05}"/>
              </a:ext>
            </a:extLst>
          </p:cNvPr>
          <p:cNvSpPr txBox="1"/>
          <p:nvPr/>
        </p:nvSpPr>
        <p:spPr>
          <a:xfrm>
            <a:off x="2311367" y="1924853"/>
            <a:ext cx="7265178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it-IT" dirty="0"/>
          </a:p>
          <a:p>
            <a:endParaRPr lang="it-IT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it-IT" b="1" dirty="0"/>
              <a:t>TD INFN </a:t>
            </a:r>
            <a:r>
              <a:rPr lang="it-IT" dirty="0"/>
              <a:t>- FTE 100% su progetto e 0% su esperimento con nota attestante sinergia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it-IT" dirty="0"/>
              <a:t>autori degli esperimenti solo se esiste attività pregressa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endParaRPr lang="it-IT" dirty="0"/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endParaRPr lang="it-IT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it-IT" b="1" dirty="0"/>
              <a:t>RTD-A</a:t>
            </a:r>
            <a:r>
              <a:rPr lang="it-IT" dirty="0"/>
              <a:t> – FTE su esperimenti – non necessari FTE sul progetto PNRR cui appartengono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it-IT" dirty="0"/>
              <a:t>missioni solo su eventuali fondi di esperimento - non possono usufruire dei fondi PNRR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endParaRPr lang="it-IT" dirty="0"/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endParaRPr lang="it-IT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7866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3B4FA8-ABFE-660B-A4E4-835FF4FFB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03/07/2024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48CDB533-F683-CC36-523F-FCD3993B6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G. Carlino - Preventivi C3SN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B078DAAE-2211-F36D-E69B-6E660DBD1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2</a:t>
            </a:fld>
            <a:endParaRPr lang="it-IT"/>
          </a:p>
        </p:txBody>
      </p:sp>
      <p:sp>
        <p:nvSpPr>
          <p:cNvPr id="10" name="Rettangolo con angoli arrotondati 9">
            <a:extLst>
              <a:ext uri="{FF2B5EF4-FFF2-40B4-BE49-F238E27FC236}">
                <a16:creationId xmlns:a16="http://schemas.microsoft.com/office/drawing/2014/main" id="{F91F660B-CA97-8EC6-7ABD-6CA998A44EC8}"/>
              </a:ext>
            </a:extLst>
          </p:cNvPr>
          <p:cNvSpPr/>
          <p:nvPr/>
        </p:nvSpPr>
        <p:spPr>
          <a:xfrm>
            <a:off x="2391351" y="3166035"/>
            <a:ext cx="6819556" cy="127879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000" dirty="0">
                <a:solidFill>
                  <a:schemeClr val="accent1"/>
                </a:solidFill>
              </a:rPr>
              <a:t>Bilancio 2024</a:t>
            </a:r>
          </a:p>
        </p:txBody>
      </p:sp>
    </p:spTree>
    <p:extLst>
      <p:ext uri="{BB962C8B-B14F-4D97-AF65-F5344CB8AC3E}">
        <p14:creationId xmlns:p14="http://schemas.microsoft.com/office/powerpoint/2010/main" val="30306635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3B4FA8-ABFE-660B-A4E4-835FF4FFB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03/07/2024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48CDB533-F683-CC36-523F-FCD3993B6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Preventivi C3SN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B078DAAE-2211-F36D-E69B-6E660DBD1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20</a:t>
            </a:fld>
            <a:endParaRPr lang="it-IT"/>
          </a:p>
        </p:txBody>
      </p:sp>
      <p:sp>
        <p:nvSpPr>
          <p:cNvPr id="6" name="Titolo 6">
            <a:extLst>
              <a:ext uri="{FF2B5EF4-FFF2-40B4-BE49-F238E27FC236}">
                <a16:creationId xmlns:a16="http://schemas.microsoft.com/office/drawing/2014/main" id="{6DEFC6ED-8D50-C6B6-7F22-CD7A9FE22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407" y="365125"/>
            <a:ext cx="7181193" cy="1281113"/>
          </a:xfrm>
        </p:spPr>
        <p:txBody>
          <a:bodyPr>
            <a:normAutofit/>
          </a:bodyPr>
          <a:lstStyle/>
          <a:p>
            <a:r>
              <a:rPr lang="it-IT" dirty="0"/>
              <a:t>Anagrafica - TI e TD non PNRR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55608887-DD85-2352-9B26-83D4170C0F05}"/>
              </a:ext>
            </a:extLst>
          </p:cNvPr>
          <p:cNvSpPr txBox="1"/>
          <p:nvPr/>
        </p:nvSpPr>
        <p:spPr>
          <a:xfrm>
            <a:off x="1381985" y="1988614"/>
            <a:ext cx="9428030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it-IT" b="1" dirty="0"/>
              <a:t>Sigla C3SN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it-IT" dirty="0"/>
              <a:t>membri devono dichiarare afferenza anche con FTE 0%  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endParaRPr lang="it-IT" dirty="0"/>
          </a:p>
          <a:p>
            <a:pPr algn="ctr" fontAlgn="base"/>
            <a:r>
              <a:rPr lang="it-IT" b="1" dirty="0"/>
              <a:t>Sigla DATACLOUD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it-IT" dirty="0"/>
              <a:t>Partecipanti ai WP e siti devono allocare una percentuale significativa, almeno 30% - 40%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it-IT" dirty="0"/>
              <a:t>Sinergia con le CSN garantita - </a:t>
            </a:r>
            <a:r>
              <a:rPr lang="it-IT" dirty="0">
                <a:solidFill>
                  <a:schemeClr val="accent1"/>
                </a:solidFill>
              </a:rPr>
              <a:t>da indicare in nota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it-IT" dirty="0"/>
              <a:t>Sinergia con progetti PNRR garantita - </a:t>
            </a:r>
            <a:r>
              <a:rPr lang="it-IT" dirty="0">
                <a:solidFill>
                  <a:schemeClr val="accent1"/>
                </a:solidFill>
              </a:rPr>
              <a:t>FTE su PNRR da sottrarre alla sigla DATACLOUD 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FF0000"/>
                </a:solidFill>
              </a:rPr>
              <a:t>I Responsabili Locali DATACLOUD devono essere informati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endParaRPr lang="it-IT" dirty="0">
              <a:solidFill>
                <a:srgbClr val="FF0000"/>
              </a:solidFill>
            </a:endParaRPr>
          </a:p>
          <a:p>
            <a:pPr algn="ctr" fontAlgn="base"/>
            <a:r>
              <a:rPr lang="it-IT" b="1" dirty="0"/>
              <a:t>Sigle supporto Progetti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it-IT" dirty="0"/>
              <a:t>FTE non necessari - </a:t>
            </a:r>
            <a:r>
              <a:rPr lang="it-IT" dirty="0">
                <a:solidFill>
                  <a:schemeClr val="accent1"/>
                </a:solidFill>
              </a:rPr>
              <a:t>allocare 0% per evidenziare la partecipazione al progetto 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endParaRPr lang="it-IT" dirty="0">
              <a:solidFill>
                <a:schemeClr val="accent1"/>
              </a:solidFill>
            </a:endParaRPr>
          </a:p>
          <a:p>
            <a:pPr algn="ctr" fontAlgn="base"/>
            <a:r>
              <a:rPr lang="it-IT" b="1" dirty="0"/>
              <a:t>Sigle PNRR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it-IT" dirty="0"/>
              <a:t>Sinergiche alle CSN </a:t>
            </a:r>
          </a:p>
        </p:txBody>
      </p:sp>
    </p:spTree>
    <p:extLst>
      <p:ext uri="{BB962C8B-B14F-4D97-AF65-F5344CB8AC3E}">
        <p14:creationId xmlns:p14="http://schemas.microsoft.com/office/powerpoint/2010/main" val="1316675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3B4FA8-ABFE-660B-A4E4-835FF4FFB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03/07/2024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48CDB533-F683-CC36-523F-FCD3993B6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G. Carlino - Preventivi C3SN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B078DAAE-2211-F36D-E69B-6E660DBD1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21</a:t>
            </a:fld>
            <a:endParaRPr lang="it-IT"/>
          </a:p>
        </p:txBody>
      </p:sp>
      <p:sp>
        <p:nvSpPr>
          <p:cNvPr id="6" name="Titolo 6">
            <a:extLst>
              <a:ext uri="{FF2B5EF4-FFF2-40B4-BE49-F238E27FC236}">
                <a16:creationId xmlns:a16="http://schemas.microsoft.com/office/drawing/2014/main" id="{6DEFC6ED-8D50-C6B6-7F22-CD7A9FE22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407" y="365125"/>
            <a:ext cx="7181193" cy="1281113"/>
          </a:xfrm>
        </p:spPr>
        <p:txBody>
          <a:bodyPr>
            <a:normAutofit/>
          </a:bodyPr>
          <a:lstStyle/>
          <a:p>
            <a:r>
              <a:rPr lang="it-IT" dirty="0"/>
              <a:t>Preventivi - Date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9CBA066F-F468-EE1E-7338-9EAE9D0D64BC}"/>
              </a:ext>
            </a:extLst>
          </p:cNvPr>
          <p:cNvSpPr txBox="1"/>
          <p:nvPr/>
        </p:nvSpPr>
        <p:spPr>
          <a:xfrm>
            <a:off x="3052141" y="1825758"/>
            <a:ext cx="6111737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b="1" dirty="0"/>
              <a:t>Chiusura DB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12/7 CSN1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14/7 CSN5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24/7 CSN2, CSN4, C3SN, CCR, C3M e TT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  <a:p>
            <a:pPr algn="ctr"/>
            <a:r>
              <a:rPr lang="it-IT" b="1" dirty="0"/>
              <a:t>Riunioni Commissioni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9-13/9 CSN1 e CSN5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16-20/9 CSN2 e CSN3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CSN4 ??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30/9-2/10 CNC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  <a:p>
            <a:pPr algn="ctr"/>
            <a:r>
              <a:rPr lang="it-IT" b="1" dirty="0"/>
              <a:t>Riunioni Referaggio C3SN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Referee Calcolo – fine luglio TBD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Esperimenti, Referee Calcolo, C3SN – prima settimana di settembre TBD, doodle in corso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776233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3B4FA8-ABFE-660B-A4E4-835FF4FFB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03/07/2024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48CDB533-F683-CC36-523F-FCD3993B6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Preventivi C3SN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B078DAAE-2211-F36D-E69B-6E660DBD1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22</a:t>
            </a:fld>
            <a:endParaRPr lang="it-IT"/>
          </a:p>
        </p:txBody>
      </p:sp>
      <p:sp>
        <p:nvSpPr>
          <p:cNvPr id="6" name="Titolo 6">
            <a:extLst>
              <a:ext uri="{FF2B5EF4-FFF2-40B4-BE49-F238E27FC236}">
                <a16:creationId xmlns:a16="http://schemas.microsoft.com/office/drawing/2014/main" id="{6DEFC6ED-8D50-C6B6-7F22-CD7A9FE22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407" y="365125"/>
            <a:ext cx="7181193" cy="1281113"/>
          </a:xfrm>
        </p:spPr>
        <p:txBody>
          <a:bodyPr/>
          <a:lstStyle/>
          <a:p>
            <a:r>
              <a:rPr lang="it-IT" dirty="0"/>
              <a:t>Gruppi Referaggio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D399DB69-082A-A7EF-1ACB-D584ADBCA7EF}"/>
              </a:ext>
            </a:extLst>
          </p:cNvPr>
          <p:cNvSpPr txBox="1"/>
          <p:nvPr/>
        </p:nvSpPr>
        <p:spPr>
          <a:xfrm>
            <a:off x="650382" y="1969702"/>
            <a:ext cx="6601323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Risorse di Calcolo 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pledge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69900" indent="-285750" fontAlgn="base">
              <a:buFont typeface="Arial" panose="020B0604020202020204" pitchFamily="34" charset="0"/>
              <a:buChar char="•"/>
            </a:pPr>
            <a:r>
              <a:rPr lang="it-IT" sz="17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Coordinatore</a:t>
            </a:r>
            <a:r>
              <a:rPr lang="it-IT" sz="1700" dirty="0">
                <a:solidFill>
                  <a:srgbClr val="000000"/>
                </a:solidFill>
                <a:latin typeface="Arial" panose="020B0604020202020204" pitchFamily="34" charset="0"/>
              </a:rPr>
              <a:t>: </a:t>
            </a:r>
            <a:r>
              <a:rPr lang="it-IT" sz="1700" dirty="0" err="1">
                <a:solidFill>
                  <a:srgbClr val="000000"/>
                </a:solidFill>
                <a:latin typeface="Arial" panose="020B0604020202020204" pitchFamily="34" charset="0"/>
              </a:rPr>
              <a:t>G.Carlino</a:t>
            </a:r>
            <a:endParaRPr lang="it-IT" sz="17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469900" indent="-285750" fontAlgn="base">
              <a:buFont typeface="Arial" panose="020B0604020202020204" pitchFamily="34" charset="0"/>
              <a:buChar char="•"/>
            </a:pPr>
            <a:r>
              <a:rPr lang="it-IT" sz="17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CSN1: </a:t>
            </a:r>
            <a:r>
              <a:rPr lang="it-IT" sz="1700" dirty="0">
                <a:solidFill>
                  <a:srgbClr val="000000"/>
                </a:solidFill>
                <a:latin typeface="Arial" panose="020B0604020202020204" pitchFamily="34" charset="0"/>
              </a:rPr>
              <a:t>T. Boccali</a:t>
            </a:r>
            <a:r>
              <a:rPr lang="it-IT" sz="17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D. Bonacorsi, D. Elia, B. Giacobbe </a:t>
            </a:r>
          </a:p>
          <a:p>
            <a:pPr marL="469900" indent="-285750" fontAlgn="base">
              <a:buFont typeface="Arial" panose="020B0604020202020204" pitchFamily="34" charset="0"/>
              <a:buChar char="•"/>
            </a:pPr>
            <a:r>
              <a:rPr lang="it-IT" sz="17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CSN2: </a:t>
            </a:r>
            <a:r>
              <a:rPr lang="it-IT" sz="17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</a:t>
            </a:r>
            <a:r>
              <a:rPr lang="it-IT" sz="17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Di Pierro, M. Duranti</a:t>
            </a:r>
          </a:p>
          <a:p>
            <a:pPr marL="469900" indent="-285750" fontAlgn="base">
              <a:buFont typeface="Arial" panose="020B0604020202020204" pitchFamily="34" charset="0"/>
              <a:buChar char="•"/>
            </a:pPr>
            <a:r>
              <a:rPr lang="it-IT" sz="17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CSN3: </a:t>
            </a:r>
            <a:r>
              <a:rPr lang="it-IT" sz="1700" b="0" i="0" u="none" strike="noStrike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S. Pirrone</a:t>
            </a:r>
            <a:r>
              <a:rPr lang="it-IT" sz="17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it-IT" sz="1700" b="0" i="0" u="none" strike="noStrike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V. Ippolito</a:t>
            </a:r>
            <a:r>
              <a:rPr lang="it-IT" sz="17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M. La Cognata</a:t>
            </a:r>
          </a:p>
          <a:p>
            <a:pPr marL="469900" indent="-285750" fontAlgn="base">
              <a:buFont typeface="Arial" panose="020B0604020202020204" pitchFamily="34" charset="0"/>
              <a:buChar char="•"/>
            </a:pPr>
            <a:r>
              <a:rPr lang="it-IT" sz="17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CSN4: L. Cosmai, M. Pepe</a:t>
            </a:r>
          </a:p>
          <a:p>
            <a:pPr marL="469900" indent="-285750" fontAlgn="base">
              <a:buFont typeface="Arial" panose="020B0604020202020204" pitchFamily="34" charset="0"/>
              <a:buChar char="•"/>
            </a:pPr>
            <a:r>
              <a:rPr lang="it-IT" sz="17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CSN5: A. Lonardo </a:t>
            </a:r>
          </a:p>
          <a:p>
            <a:pPr marL="469900" indent="-285750" fontAlgn="base">
              <a:buFont typeface="Arial" panose="020B0604020202020204" pitchFamily="34" charset="0"/>
              <a:buChar char="•"/>
            </a:pPr>
            <a:r>
              <a:rPr lang="it-IT" sz="17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Infrastruttura: A. De Salvo</a:t>
            </a:r>
          </a:p>
          <a:p>
            <a:pPr marL="469900" indent="-285750" fontAlgn="base">
              <a:buFont typeface="Arial" panose="020B0604020202020204" pitchFamily="34" charset="0"/>
              <a:buChar char="•"/>
            </a:pPr>
            <a:endParaRPr lang="it-IT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184150" fontAlgn="base"/>
            <a:endParaRPr lang="it-IT" sz="17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D7851BA9-6E23-BE37-AFEB-263A1D6C8DDA}"/>
              </a:ext>
            </a:extLst>
          </p:cNvPr>
          <p:cNvSpPr txBox="1"/>
          <p:nvPr/>
        </p:nvSpPr>
        <p:spPr>
          <a:xfrm>
            <a:off x="6658353" y="2407752"/>
            <a:ext cx="4832358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9900" indent="-285750" fontAlgn="base">
              <a:buFont typeface="Arial" panose="020B0604020202020204" pitchFamily="34" charset="0"/>
              <a:buChar char="•"/>
            </a:pPr>
            <a:endParaRPr lang="it-IT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184150" fontAlgn="base"/>
            <a:r>
              <a:rPr lang="it-IT" b="1" dirty="0">
                <a:solidFill>
                  <a:srgbClr val="000000"/>
                </a:solidFill>
                <a:latin typeface="Arial" panose="020B0604020202020204" pitchFamily="34" charset="0"/>
              </a:rPr>
              <a:t>C3SN &amp; </a:t>
            </a:r>
            <a:r>
              <a:rPr lang="it-IT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Progetti Esterni</a:t>
            </a:r>
          </a:p>
          <a:p>
            <a:pPr marL="469900" indent="-285750" fontAlgn="base">
              <a:buFont typeface="Arial" panose="020B0604020202020204" pitchFamily="34" charset="0"/>
              <a:buChar char="•"/>
            </a:pPr>
            <a:r>
              <a:rPr lang="it-IT" sz="1700" dirty="0">
                <a:solidFill>
                  <a:srgbClr val="000000"/>
                </a:solidFill>
                <a:latin typeface="Arial" panose="020B0604020202020204" pitchFamily="34" charset="0"/>
              </a:rPr>
              <a:t>Francesco Prelz</a:t>
            </a:r>
          </a:p>
          <a:p>
            <a:pPr marL="469900" indent="-285750" fontAlgn="base">
              <a:buFont typeface="Arial" panose="020B0604020202020204" pitchFamily="34" charset="0"/>
              <a:buChar char="•"/>
            </a:pPr>
            <a:r>
              <a:rPr lang="it-IT" sz="1700" b="0" i="0" u="none" strike="noStrike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E. Vilucchi</a:t>
            </a:r>
          </a:p>
          <a:p>
            <a:pPr marL="469900" indent="-285750" fontAlgn="base">
              <a:buFont typeface="Arial" panose="020B0604020202020204" pitchFamily="34" charset="0"/>
              <a:buChar char="•"/>
            </a:pPr>
            <a:r>
              <a:rPr lang="it-IT" sz="1700" dirty="0">
                <a:solidFill>
                  <a:srgbClr val="000000"/>
                </a:solidFill>
                <a:latin typeface="Arial" panose="020B0604020202020204" pitchFamily="34" charset="0"/>
              </a:rPr>
              <a:t>S. Pardi</a:t>
            </a:r>
          </a:p>
          <a:p>
            <a:pPr marL="469900" indent="-285750" fontAlgn="base">
              <a:buFont typeface="Arial" panose="020B0604020202020204" pitchFamily="34" charset="0"/>
              <a:buChar char="•"/>
            </a:pPr>
            <a:r>
              <a:rPr lang="it-IT" sz="1700" b="0" i="0" u="none" strike="sngStrike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B. </a:t>
            </a:r>
            <a:r>
              <a:rPr lang="it-IT" sz="1700" strike="sngStrike" dirty="0">
                <a:solidFill>
                  <a:schemeClr val="accent1"/>
                </a:solidFill>
                <a:latin typeface="Arial" panose="020B0604020202020204" pitchFamily="34" charset="0"/>
              </a:rPr>
              <a:t>Martelli</a:t>
            </a:r>
          </a:p>
          <a:p>
            <a:pPr marL="184150" fontAlgn="base"/>
            <a:endParaRPr lang="it-IT" b="0" i="0" u="none" strike="sngStrike" dirty="0">
              <a:solidFill>
                <a:schemeClr val="accent1"/>
              </a:solidFill>
              <a:effectLst/>
              <a:latin typeface="Arial" panose="020B0604020202020204" pitchFamily="34" charset="0"/>
            </a:endParaRPr>
          </a:p>
          <a:p>
            <a:pPr marL="184150" fontAlgn="base"/>
            <a:r>
              <a:rPr lang="it-IT" b="1" dirty="0">
                <a:solidFill>
                  <a:srgbClr val="000000"/>
                </a:solidFill>
                <a:latin typeface="Arial" panose="020B0604020202020204" pitchFamily="34" charset="0"/>
              </a:rPr>
              <a:t>Datacloud </a:t>
            </a:r>
            <a:r>
              <a:rPr lang="it-IT" dirty="0"/>
              <a:t>(compreso infrastruttura Tier1)</a:t>
            </a:r>
            <a:endParaRPr lang="it-IT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469900" indent="-285750" fontAlgn="base">
              <a:buFont typeface="Arial" panose="020B0604020202020204" pitchFamily="34" charset="0"/>
              <a:buChar char="•"/>
            </a:pPr>
            <a:r>
              <a:rPr lang="it-IT" sz="1700" dirty="0">
                <a:solidFill>
                  <a:srgbClr val="000000"/>
                </a:solidFill>
                <a:latin typeface="Arial" panose="020B0604020202020204" pitchFamily="34" charset="0"/>
              </a:rPr>
              <a:t>A. De Salvo</a:t>
            </a:r>
          </a:p>
          <a:p>
            <a:pPr marL="469900" indent="-285750" fontAlgn="base">
              <a:buFont typeface="Arial" panose="020B0604020202020204" pitchFamily="34" charset="0"/>
              <a:buChar char="•"/>
            </a:pPr>
            <a:r>
              <a:rPr lang="it-IT" sz="1700" dirty="0">
                <a:solidFill>
                  <a:srgbClr val="000000"/>
                </a:solidFill>
                <a:latin typeface="Arial" panose="020B0604020202020204" pitchFamily="34" charset="0"/>
              </a:rPr>
              <a:t>A. Budano</a:t>
            </a:r>
          </a:p>
          <a:p>
            <a:pPr marL="469900" indent="-285750" fontAlgn="base">
              <a:buFont typeface="Arial" panose="020B0604020202020204" pitchFamily="34" charset="0"/>
              <a:buChar char="•"/>
            </a:pPr>
            <a:r>
              <a:rPr lang="it-IT" sz="1700" dirty="0">
                <a:solidFill>
                  <a:srgbClr val="000000"/>
                </a:solidFill>
                <a:latin typeface="Arial" panose="020B0604020202020204" pitchFamily="34" charset="0"/>
              </a:rPr>
              <a:t>S. Bagnasco</a:t>
            </a:r>
          </a:p>
          <a:p>
            <a:pPr marL="469900" indent="-285750" fontAlgn="base">
              <a:buFont typeface="Arial" panose="020B0604020202020204" pitchFamily="34" charset="0"/>
              <a:buChar char="•"/>
            </a:pPr>
            <a:r>
              <a:rPr lang="it-IT" sz="1700" dirty="0">
                <a:solidFill>
                  <a:srgbClr val="FF0000"/>
                </a:solidFill>
                <a:latin typeface="Arial" panose="020B0604020202020204" pitchFamily="34" charset="0"/>
              </a:rPr>
              <a:t>D. Spisso</a:t>
            </a:r>
          </a:p>
          <a:p>
            <a:pPr marL="469900" indent="-285750" fontAlgn="base">
              <a:buFont typeface="Arial" panose="020B0604020202020204" pitchFamily="34" charset="0"/>
              <a:buChar char="•"/>
            </a:pPr>
            <a:r>
              <a:rPr lang="it-IT" sz="1700" strike="sngStrike" dirty="0" err="1">
                <a:solidFill>
                  <a:schemeClr val="accent1"/>
                </a:solidFill>
                <a:latin typeface="Arial" panose="020B0604020202020204" pitchFamily="34" charset="0"/>
              </a:rPr>
              <a:t>R</a:t>
            </a:r>
            <a:r>
              <a:rPr lang="it-IT" sz="1700" strike="sngStrike" dirty="0">
                <a:solidFill>
                  <a:schemeClr val="accent1"/>
                </a:solidFill>
                <a:latin typeface="Arial" panose="020B0604020202020204" pitchFamily="34" charset="0"/>
              </a:rPr>
              <a:t>. Alfieri, E. Fattibene</a:t>
            </a:r>
          </a:p>
        </p:txBody>
      </p:sp>
    </p:spTree>
    <p:extLst>
      <p:ext uri="{BB962C8B-B14F-4D97-AF65-F5344CB8AC3E}">
        <p14:creationId xmlns:p14="http://schemas.microsoft.com/office/powerpoint/2010/main" val="6006787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3B4FA8-ABFE-660B-A4E4-835FF4FFB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03/07/2024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48CDB533-F683-CC36-523F-FCD3993B6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Preventivi C3SN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B078DAAE-2211-F36D-E69B-6E660DBD1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23</a:t>
            </a:fld>
            <a:endParaRPr lang="it-IT"/>
          </a:p>
        </p:txBody>
      </p:sp>
      <p:sp>
        <p:nvSpPr>
          <p:cNvPr id="6" name="Titolo 6">
            <a:extLst>
              <a:ext uri="{FF2B5EF4-FFF2-40B4-BE49-F238E27FC236}">
                <a16:creationId xmlns:a16="http://schemas.microsoft.com/office/drawing/2014/main" id="{6DEFC6ED-8D50-C6B6-7F22-CD7A9FE22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407" y="365125"/>
            <a:ext cx="7181193" cy="1281113"/>
          </a:xfrm>
        </p:spPr>
        <p:txBody>
          <a:bodyPr/>
          <a:lstStyle/>
          <a:p>
            <a:r>
              <a:rPr lang="it-IT" dirty="0"/>
              <a:t>Referaggi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55608887-DD85-2352-9B26-83D4170C0F05}"/>
              </a:ext>
            </a:extLst>
          </p:cNvPr>
          <p:cNvSpPr txBox="1"/>
          <p:nvPr/>
        </p:nvSpPr>
        <p:spPr>
          <a:xfrm>
            <a:off x="1811235" y="1997839"/>
            <a:ext cx="8259726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dirty="0">
                <a:solidFill>
                  <a:schemeClr val="accent1"/>
                </a:solidFill>
              </a:rPr>
              <a:t>Indicazioni per i referee</a:t>
            </a:r>
          </a:p>
          <a:p>
            <a:endParaRPr lang="it-IT" dirty="0"/>
          </a:p>
          <a:p>
            <a:pPr algn="ctr"/>
            <a:r>
              <a:rPr lang="it-IT" b="1" dirty="0"/>
              <a:t>Calcolo (Pledge)</a:t>
            </a:r>
            <a:endParaRPr lang="it-IT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it-IT" dirty="0"/>
              <a:t>Confronto richieste 2025 e disponibilità risorse PNRR nei siti per valutare possibile utilizzo come pledge 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it-IT" dirty="0"/>
              <a:t>interazioni referee, C3SN, WP3 DataCloud, esperimenti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it-IT" dirty="0"/>
              <a:t>Discussione con GE prima delle riunioni delle CSN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it-IT" dirty="0"/>
              <a:t>Caricare le richieste </a:t>
            </a:r>
            <a:r>
              <a:rPr lang="it-IT" b="1" dirty="0"/>
              <a:t>DETTAGLIANDO</a:t>
            </a:r>
            <a:r>
              <a:rPr lang="it-IT" dirty="0"/>
              <a:t> gli esperimenti nelle sigle CALCx_TIER1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it-IT" dirty="0"/>
              <a:t>OH Rete nelle richieste alle CSN</a:t>
            </a:r>
          </a:p>
          <a:p>
            <a:pPr algn="ctr" fontAlgn="base"/>
            <a:r>
              <a:rPr lang="it-IT" b="1" dirty="0"/>
              <a:t>Sigle C3SN</a:t>
            </a:r>
            <a:endParaRPr lang="it-IT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it-IT" dirty="0"/>
              <a:t>Avere come riferimento, ma non dover rispettare scrupolosamente, la suddivisione indicativa dei finanziamenti tra le voci di spesa e le sigle </a:t>
            </a:r>
          </a:p>
          <a:p>
            <a:pPr fontAlgn="base"/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5478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>
            <a:extLst>
              <a:ext uri="{FF2B5EF4-FFF2-40B4-BE49-F238E27FC236}">
                <a16:creationId xmlns:a16="http://schemas.microsoft.com/office/drawing/2014/main" id="{F7024FC1-84C3-004F-940C-5412F8F51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Bilancio C3SN 2024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886B8F3-D31B-4F47-975B-283C43CE23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03/07/2024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0391646-0A32-B682-6C3A-E42C5E910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Preventivi C3SN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E1DDAD61-25CC-8DF3-7AEC-4EE8551F7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3</a:t>
            </a:fld>
            <a:endParaRPr lang="it-IT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E41DF27D-7A9F-B528-D58D-EB510DB31A04}"/>
              </a:ext>
            </a:extLst>
          </p:cNvPr>
          <p:cNvSpPr txBox="1"/>
          <p:nvPr/>
        </p:nvSpPr>
        <p:spPr>
          <a:xfrm>
            <a:off x="4117009" y="1953413"/>
            <a:ext cx="3129126" cy="1323439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it-IT" sz="2000" dirty="0">
                <a:solidFill>
                  <a:srgbClr val="FF0000"/>
                </a:solidFill>
              </a:rPr>
              <a:t>Budget CNC 2024 = 2.500 k€</a:t>
            </a:r>
          </a:p>
          <a:p>
            <a:endParaRPr lang="it-IT" sz="2000" dirty="0">
              <a:solidFill>
                <a:srgbClr val="FF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rgbClr val="FF0000"/>
                </a:solidFill>
              </a:rPr>
              <a:t>C3SN = 415 k€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rgbClr val="FF0000"/>
                </a:solidFill>
              </a:rPr>
              <a:t>CCR = 1.985 k€</a:t>
            </a:r>
          </a:p>
        </p:txBody>
      </p:sp>
      <p:graphicFrame>
        <p:nvGraphicFramePr>
          <p:cNvPr id="8" name="Tabella 9">
            <a:extLst>
              <a:ext uri="{FF2B5EF4-FFF2-40B4-BE49-F238E27FC236}">
                <a16:creationId xmlns:a16="http://schemas.microsoft.com/office/drawing/2014/main" id="{7302AB65-28DE-C849-7268-1F46C412B0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0888631"/>
              </p:ext>
            </p:extLst>
          </p:nvPr>
        </p:nvGraphicFramePr>
        <p:xfrm>
          <a:off x="844836" y="3555681"/>
          <a:ext cx="9465812" cy="221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5825">
                  <a:extLst>
                    <a:ext uri="{9D8B030D-6E8A-4147-A177-3AD203B41FA5}">
                      <a16:colId xmlns:a16="http://schemas.microsoft.com/office/drawing/2014/main" val="1098732799"/>
                    </a:ext>
                  </a:extLst>
                </a:gridCol>
                <a:gridCol w="1039209">
                  <a:extLst>
                    <a:ext uri="{9D8B030D-6E8A-4147-A177-3AD203B41FA5}">
                      <a16:colId xmlns:a16="http://schemas.microsoft.com/office/drawing/2014/main" val="3048080627"/>
                    </a:ext>
                  </a:extLst>
                </a:gridCol>
                <a:gridCol w="1389959">
                  <a:extLst>
                    <a:ext uri="{9D8B030D-6E8A-4147-A177-3AD203B41FA5}">
                      <a16:colId xmlns:a16="http://schemas.microsoft.com/office/drawing/2014/main" val="1736278709"/>
                    </a:ext>
                  </a:extLst>
                </a:gridCol>
                <a:gridCol w="1375205">
                  <a:extLst>
                    <a:ext uri="{9D8B030D-6E8A-4147-A177-3AD203B41FA5}">
                      <a16:colId xmlns:a16="http://schemas.microsoft.com/office/drawing/2014/main" val="3113435725"/>
                    </a:ext>
                  </a:extLst>
                </a:gridCol>
                <a:gridCol w="1555397">
                  <a:extLst>
                    <a:ext uri="{9D8B030D-6E8A-4147-A177-3AD203B41FA5}">
                      <a16:colId xmlns:a16="http://schemas.microsoft.com/office/drawing/2014/main" val="1653442811"/>
                    </a:ext>
                  </a:extLst>
                </a:gridCol>
                <a:gridCol w="1195012">
                  <a:extLst>
                    <a:ext uri="{9D8B030D-6E8A-4147-A177-3AD203B41FA5}">
                      <a16:colId xmlns:a16="http://schemas.microsoft.com/office/drawing/2014/main" val="3159322490"/>
                    </a:ext>
                  </a:extLst>
                </a:gridCol>
                <a:gridCol w="1375205">
                  <a:extLst>
                    <a:ext uri="{9D8B030D-6E8A-4147-A177-3AD203B41FA5}">
                      <a16:colId xmlns:a16="http://schemas.microsoft.com/office/drawing/2014/main" val="1297315077"/>
                    </a:ext>
                  </a:extLst>
                </a:gridCol>
              </a:tblGrid>
              <a:tr h="215812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Tetto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Richieste</a:t>
                      </a: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it-IT" dirty="0"/>
                        <a:t>Assegnato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56273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Assegnato PP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Assegnato SP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Indiviso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Indiviso TOT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8160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Missioni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rgbClr val="FF0000"/>
                          </a:solidFill>
                        </a:rPr>
                        <a:t>320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324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237,5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71,5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82,5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664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Consumo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52,5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12,5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12,5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2363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Inventariabile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20597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Totale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rgbClr val="FF0000"/>
                          </a:solidFill>
                        </a:rPr>
                        <a:t>415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414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310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76,5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23,5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91559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0000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3B4FA8-ABFE-660B-A4E4-835FF4FFB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03/07/2024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48CDB533-F683-CC36-523F-FCD3993B6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G. Carlino - Preventivi C3SN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B078DAAE-2211-F36D-E69B-6E660DBD1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4</a:t>
            </a:fld>
            <a:endParaRPr lang="it-IT"/>
          </a:p>
        </p:txBody>
      </p:sp>
      <p:sp>
        <p:nvSpPr>
          <p:cNvPr id="6" name="Titolo 6">
            <a:extLst>
              <a:ext uri="{FF2B5EF4-FFF2-40B4-BE49-F238E27FC236}">
                <a16:creationId xmlns:a16="http://schemas.microsoft.com/office/drawing/2014/main" id="{6DEFC6ED-8D50-C6B6-7F22-CD7A9FE22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407" y="365125"/>
            <a:ext cx="7181193" cy="1281113"/>
          </a:xfrm>
        </p:spPr>
        <p:txBody>
          <a:bodyPr>
            <a:normAutofit/>
          </a:bodyPr>
          <a:lstStyle/>
          <a:p>
            <a:r>
              <a:rPr lang="it-IT" dirty="0"/>
              <a:t>Bilancio 2024 - Sblocchi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3ED1DBF6-2496-87F1-7161-5BA6156952B4}"/>
              </a:ext>
            </a:extLst>
          </p:cNvPr>
          <p:cNvSpPr txBox="1"/>
          <p:nvPr/>
        </p:nvSpPr>
        <p:spPr>
          <a:xfrm>
            <a:off x="89970" y="1888643"/>
            <a:ext cx="4442793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>
                <a:ea typeface="+mj-lt"/>
                <a:cs typeface="+mj-lt"/>
              </a:rPr>
              <a:t>Referaggio C3SN </a:t>
            </a:r>
            <a:r>
              <a:rPr lang="de-DE" sz="2000" b="1" dirty="0" err="1">
                <a:ea typeface="+mj-lt"/>
                <a:cs typeface="+mj-lt"/>
              </a:rPr>
              <a:t>e</a:t>
            </a:r>
            <a:r>
              <a:rPr lang="de-DE" sz="2000" b="1" dirty="0">
                <a:ea typeface="+mj-lt"/>
                <a:cs typeface="+mj-lt"/>
              </a:rPr>
              <a:t> </a:t>
            </a:r>
            <a:r>
              <a:rPr lang="de-DE" sz="2000" b="1" dirty="0" err="1">
                <a:ea typeface="+mj-lt"/>
                <a:cs typeface="+mj-lt"/>
              </a:rPr>
              <a:t>Progetti</a:t>
            </a:r>
            <a:r>
              <a:rPr lang="de-DE" sz="2000" b="1" dirty="0">
                <a:ea typeface="+mj-lt"/>
                <a:cs typeface="+mj-lt"/>
              </a:rPr>
              <a:t> </a:t>
            </a:r>
            <a:r>
              <a:rPr lang="de-DE" sz="2000" b="1" dirty="0" err="1">
                <a:ea typeface="+mj-lt"/>
                <a:cs typeface="+mj-lt"/>
              </a:rPr>
              <a:t>Esterni</a:t>
            </a:r>
            <a:endParaRPr lang="de-DE" sz="2000" b="1" dirty="0">
              <a:solidFill>
                <a:srgbClr val="008000"/>
              </a:solidFill>
              <a:ea typeface="+mj-lt"/>
              <a:cs typeface="+mj-lt"/>
            </a:endParaRPr>
          </a:p>
          <a:p>
            <a:pPr algn="ctr"/>
            <a:r>
              <a:rPr lang="de-DE" sz="2000" dirty="0">
                <a:solidFill>
                  <a:srgbClr val="008000"/>
                </a:solidFill>
                <a:ea typeface="+mj-lt"/>
                <a:cs typeface="+mj-lt"/>
              </a:rPr>
              <a:t>F. Prelz, S. Pardi, E. </a:t>
            </a:r>
            <a:r>
              <a:rPr lang="de-DE" sz="2000" dirty="0" err="1">
                <a:solidFill>
                  <a:srgbClr val="008000"/>
                </a:solidFill>
                <a:ea typeface="+mj-lt"/>
                <a:cs typeface="+mj-lt"/>
              </a:rPr>
              <a:t>Vilucchi</a:t>
            </a:r>
            <a:endParaRPr lang="de-DE" sz="2000" dirty="0">
              <a:solidFill>
                <a:srgbClr val="008000"/>
              </a:solidFill>
              <a:ea typeface="+mj-lt"/>
              <a:cs typeface="+mj-lt"/>
            </a:endParaRPr>
          </a:p>
          <a:p>
            <a:pPr algn="ctr"/>
            <a:endParaRPr lang="de-DE" sz="2000" b="1" dirty="0">
              <a:solidFill>
                <a:srgbClr val="008000"/>
              </a:solidFill>
              <a:ea typeface="+mj-lt"/>
              <a:cs typeface="+mj-lt"/>
            </a:endParaRPr>
          </a:p>
          <a:p>
            <a:r>
              <a:rPr lang="it-IT" sz="2000" dirty="0">
                <a:cs typeface="Calibri" panose="020F0502020204030204"/>
              </a:rPr>
              <a:t>Totale di richieste di sblocco 48 k€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000" dirty="0">
                <a:cs typeface="Calibri" panose="020F0502020204030204"/>
              </a:rPr>
              <a:t>5 k€ Consumo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000" dirty="0">
                <a:cs typeface="Calibri" panose="020F0502020204030204"/>
              </a:rPr>
              <a:t>43 k€ Missioni</a:t>
            </a:r>
          </a:p>
          <a:p>
            <a:r>
              <a:rPr lang="it-IT" sz="2000" dirty="0">
                <a:cs typeface="Calibri" panose="020F0502020204030204"/>
              </a:rPr>
              <a:t>Totale nuove richieste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000" dirty="0">
                <a:cs typeface="Calibri" panose="020F0502020204030204"/>
              </a:rPr>
              <a:t>10 k€ Inventariabile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000" dirty="0">
                <a:cs typeface="Calibri" panose="020F0502020204030204"/>
              </a:rPr>
              <a:t>2 k€ Missoni</a:t>
            </a:r>
          </a:p>
          <a:p>
            <a:pPr algn="ctr"/>
            <a:endParaRPr lang="it-IT" sz="2000" dirty="0">
              <a:solidFill>
                <a:srgbClr val="00800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8144D0B-CF7B-26F4-C8D8-18252F130A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1672" y="2474740"/>
            <a:ext cx="8033456" cy="4273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27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3B4FA8-ABFE-660B-A4E4-835FF4FFB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03/07/2024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48CDB533-F683-CC36-523F-FCD3993B6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G. Carlino - Preventivi C3SN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B078DAAE-2211-F36D-E69B-6E660DBD1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5</a:t>
            </a:fld>
            <a:endParaRPr lang="it-IT"/>
          </a:p>
        </p:txBody>
      </p:sp>
      <p:sp>
        <p:nvSpPr>
          <p:cNvPr id="6" name="Titolo 6">
            <a:extLst>
              <a:ext uri="{FF2B5EF4-FFF2-40B4-BE49-F238E27FC236}">
                <a16:creationId xmlns:a16="http://schemas.microsoft.com/office/drawing/2014/main" id="{6DEFC6ED-8D50-C6B6-7F22-CD7A9FE22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407" y="365125"/>
            <a:ext cx="7181193" cy="1281113"/>
          </a:xfrm>
        </p:spPr>
        <p:txBody>
          <a:bodyPr>
            <a:normAutofit/>
          </a:bodyPr>
          <a:lstStyle/>
          <a:p>
            <a:r>
              <a:rPr lang="it-IT" dirty="0"/>
              <a:t>Bilancio 2024 - Sblocchi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3ED1DBF6-2496-87F1-7161-5BA6156952B4}"/>
              </a:ext>
            </a:extLst>
          </p:cNvPr>
          <p:cNvSpPr txBox="1"/>
          <p:nvPr/>
        </p:nvSpPr>
        <p:spPr>
          <a:xfrm>
            <a:off x="275791" y="1904397"/>
            <a:ext cx="538701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>
                <a:ea typeface="+mj-lt"/>
                <a:cs typeface="+mj-lt"/>
              </a:rPr>
              <a:t>Referaggio DataCloud</a:t>
            </a:r>
            <a:endParaRPr lang="de-DE" sz="2000" b="1" dirty="0">
              <a:solidFill>
                <a:srgbClr val="008000"/>
              </a:solidFill>
              <a:ea typeface="+mj-lt"/>
              <a:cs typeface="+mj-lt"/>
            </a:endParaRPr>
          </a:p>
          <a:p>
            <a:pPr algn="ctr"/>
            <a:r>
              <a:rPr lang="de-DE" sz="2000" dirty="0">
                <a:solidFill>
                  <a:srgbClr val="008000"/>
                </a:solidFill>
                <a:ea typeface="+mj-lt"/>
                <a:cs typeface="+mj-lt"/>
              </a:rPr>
              <a:t>S. </a:t>
            </a:r>
            <a:r>
              <a:rPr lang="de-DE" sz="2000" dirty="0" err="1">
                <a:solidFill>
                  <a:srgbClr val="008000"/>
                </a:solidFill>
                <a:ea typeface="+mj-lt"/>
                <a:cs typeface="+mj-lt"/>
              </a:rPr>
              <a:t>Bagnasco</a:t>
            </a:r>
            <a:r>
              <a:rPr lang="de-DE" sz="2000" dirty="0">
                <a:solidFill>
                  <a:srgbClr val="008000"/>
                </a:solidFill>
                <a:ea typeface="+mj-lt"/>
                <a:cs typeface="+mj-lt"/>
              </a:rPr>
              <a:t>, A. Budano, A. De Salvo, D. Spisso</a:t>
            </a:r>
          </a:p>
          <a:p>
            <a:pPr algn="ctr"/>
            <a:endParaRPr lang="de-DE" sz="2000" b="1" dirty="0">
              <a:solidFill>
                <a:srgbClr val="008000"/>
              </a:solidFill>
              <a:ea typeface="+mj-lt"/>
              <a:cs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>
                <a:cs typeface="Calibri" panose="020F0502020204030204"/>
              </a:rPr>
              <a:t>Spostamento tasca 9 k€ da CNAF a BO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>
                <a:cs typeface="Calibri" panose="020F0502020204030204"/>
              </a:rPr>
              <a:t>Sblocco SP missioni 15 k€ CNAF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000" dirty="0">
                <a:cs typeface="Calibri" panose="020F0502020204030204"/>
              </a:rPr>
              <a:t>0.5 k€ LNF, MIB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000" dirty="0">
                <a:cs typeface="Calibri" panose="020F0502020204030204"/>
              </a:rPr>
              <a:t>1 k€ LNS, PD, PG, PI, 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000" dirty="0">
                <a:cs typeface="Calibri" panose="020F0502020204030204"/>
              </a:rPr>
              <a:t>1.5 k€ CT, MI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000" dirty="0">
                <a:cs typeface="Calibri" panose="020F0502020204030204"/>
              </a:rPr>
              <a:t>2.5 k€ BA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000" dirty="0">
                <a:cs typeface="Calibri" panose="020F0502020204030204"/>
              </a:rPr>
              <a:t>3.5 k€ BO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it-IT" sz="2000" dirty="0">
              <a:cs typeface="Calibri" panose="020F0502020204030204"/>
            </a:endParaRPr>
          </a:p>
          <a:p>
            <a:pPr algn="ctr"/>
            <a:endParaRPr lang="it-IT" sz="2000" dirty="0">
              <a:solidFill>
                <a:srgbClr val="008000"/>
              </a:solidFill>
            </a:endParaRPr>
          </a:p>
        </p:txBody>
      </p:sp>
      <p:pic>
        <p:nvPicPr>
          <p:cNvPr id="7" name="Immagine 6" descr="Immagine che contiene testo, schermata, Carattere&#10;&#10;Descrizione generata automaticamente">
            <a:extLst>
              <a:ext uri="{FF2B5EF4-FFF2-40B4-BE49-F238E27FC236}">
                <a16:creationId xmlns:a16="http://schemas.microsoft.com/office/drawing/2014/main" id="{5827ADFB-D264-42AB-C3DA-AFA5DFFA17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9600" y="3618655"/>
            <a:ext cx="7772400" cy="2541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7284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>
            <a:extLst>
              <a:ext uri="{FF2B5EF4-FFF2-40B4-BE49-F238E27FC236}">
                <a16:creationId xmlns:a16="http://schemas.microsoft.com/office/drawing/2014/main" id="{F7024FC1-84C3-004F-940C-5412F8F51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Analisi Bilancio 2024 - Missioni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886B8F3-D31B-4F47-975B-283C43CE23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03/07/2024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0391646-0A32-B682-6C3A-E42C5E910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Preventivi C3SN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E1DDAD61-25CC-8DF3-7AEC-4EE8551F7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6</a:t>
            </a:fld>
            <a:endParaRPr lang="it-IT"/>
          </a:p>
        </p:txBody>
      </p:sp>
      <p:graphicFrame>
        <p:nvGraphicFramePr>
          <p:cNvPr id="2" name="Tabella 9">
            <a:extLst>
              <a:ext uri="{FF2B5EF4-FFF2-40B4-BE49-F238E27FC236}">
                <a16:creationId xmlns:a16="http://schemas.microsoft.com/office/drawing/2014/main" id="{7AC33BA3-F023-AB9B-C8E7-A214D9A471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8658080"/>
              </p:ext>
            </p:extLst>
          </p:nvPr>
        </p:nvGraphicFramePr>
        <p:xfrm>
          <a:off x="2807663" y="2202199"/>
          <a:ext cx="6926783" cy="1315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9495">
                  <a:extLst>
                    <a:ext uri="{9D8B030D-6E8A-4147-A177-3AD203B41FA5}">
                      <a16:colId xmlns:a16="http://schemas.microsoft.com/office/drawing/2014/main" val="3048080627"/>
                    </a:ext>
                  </a:extLst>
                </a:gridCol>
                <a:gridCol w="1075864">
                  <a:extLst>
                    <a:ext uri="{9D8B030D-6E8A-4147-A177-3AD203B41FA5}">
                      <a16:colId xmlns:a16="http://schemas.microsoft.com/office/drawing/2014/main" val="311343572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268253944"/>
                    </a:ext>
                  </a:extLst>
                </a:gridCol>
                <a:gridCol w="671331">
                  <a:extLst>
                    <a:ext uri="{9D8B030D-6E8A-4147-A177-3AD203B41FA5}">
                      <a16:colId xmlns:a16="http://schemas.microsoft.com/office/drawing/2014/main" val="2715074038"/>
                    </a:ext>
                  </a:extLst>
                </a:gridCol>
                <a:gridCol w="1410729">
                  <a:extLst>
                    <a:ext uri="{9D8B030D-6E8A-4147-A177-3AD203B41FA5}">
                      <a16:colId xmlns:a16="http://schemas.microsoft.com/office/drawing/2014/main" val="818844607"/>
                    </a:ext>
                  </a:extLst>
                </a:gridCol>
                <a:gridCol w="1042482">
                  <a:extLst>
                    <a:ext uri="{9D8B030D-6E8A-4147-A177-3AD203B41FA5}">
                      <a16:colId xmlns:a16="http://schemas.microsoft.com/office/drawing/2014/main" val="3568100028"/>
                    </a:ext>
                  </a:extLst>
                </a:gridCol>
                <a:gridCol w="1042482">
                  <a:extLst>
                    <a:ext uri="{9D8B030D-6E8A-4147-A177-3AD203B41FA5}">
                      <a16:colId xmlns:a16="http://schemas.microsoft.com/office/drawing/2014/main" val="1381439869"/>
                    </a:ext>
                  </a:extLst>
                </a:gridCol>
              </a:tblGrid>
              <a:tr h="269064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Tetto</a:t>
                      </a:r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it-IT" dirty="0"/>
                        <a:t>Bilancio missioni – stato a luglio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56273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Assegnato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Speso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Indiviso TOT (SP + Indiviso)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Disponibile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t-IT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8160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rgbClr val="FF0000"/>
                          </a:solidFill>
                        </a:rPr>
                        <a:t>320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237,5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46%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82,5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65%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664678"/>
                  </a:ext>
                </a:extLst>
              </a:tr>
            </a:tbl>
          </a:graphicData>
        </a:graphic>
      </p:graphicFrame>
      <p:graphicFrame>
        <p:nvGraphicFramePr>
          <p:cNvPr id="5" name="Tabella 9">
            <a:extLst>
              <a:ext uri="{FF2B5EF4-FFF2-40B4-BE49-F238E27FC236}">
                <a16:creationId xmlns:a16="http://schemas.microsoft.com/office/drawing/2014/main" id="{27EFA6EF-BA25-4941-D86F-230E573B25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8418933"/>
              </p:ext>
            </p:extLst>
          </p:nvPr>
        </p:nvGraphicFramePr>
        <p:xfrm>
          <a:off x="2632609" y="4073881"/>
          <a:ext cx="7276892" cy="1315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5006">
                  <a:extLst>
                    <a:ext uri="{9D8B030D-6E8A-4147-A177-3AD203B41FA5}">
                      <a16:colId xmlns:a16="http://schemas.microsoft.com/office/drawing/2014/main" val="3113435725"/>
                    </a:ext>
                  </a:extLst>
                </a:gridCol>
                <a:gridCol w="1047703">
                  <a:extLst>
                    <a:ext uri="{9D8B030D-6E8A-4147-A177-3AD203B41FA5}">
                      <a16:colId xmlns:a16="http://schemas.microsoft.com/office/drawing/2014/main" val="1653442811"/>
                    </a:ext>
                  </a:extLst>
                </a:gridCol>
                <a:gridCol w="898051">
                  <a:extLst>
                    <a:ext uri="{9D8B030D-6E8A-4147-A177-3AD203B41FA5}">
                      <a16:colId xmlns:a16="http://schemas.microsoft.com/office/drawing/2014/main" val="968690895"/>
                    </a:ext>
                  </a:extLst>
                </a:gridCol>
                <a:gridCol w="1333359">
                  <a:extLst>
                    <a:ext uri="{9D8B030D-6E8A-4147-A177-3AD203B41FA5}">
                      <a16:colId xmlns:a16="http://schemas.microsoft.com/office/drawing/2014/main" val="4143490245"/>
                    </a:ext>
                  </a:extLst>
                </a:gridCol>
                <a:gridCol w="924339">
                  <a:extLst>
                    <a:ext uri="{9D8B030D-6E8A-4147-A177-3AD203B41FA5}">
                      <a16:colId xmlns:a16="http://schemas.microsoft.com/office/drawing/2014/main" val="323916124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159322490"/>
                    </a:ext>
                  </a:extLst>
                </a:gridCol>
                <a:gridCol w="974034">
                  <a:extLst>
                    <a:ext uri="{9D8B030D-6E8A-4147-A177-3AD203B41FA5}">
                      <a16:colId xmlns:a16="http://schemas.microsoft.com/office/drawing/2014/main" val="1297315077"/>
                    </a:ext>
                  </a:extLst>
                </a:gridCol>
              </a:tblGrid>
              <a:tr h="269064">
                <a:tc gridSpan="7">
                  <a:txBody>
                    <a:bodyPr/>
                    <a:lstStyle/>
                    <a:p>
                      <a:pPr algn="ctr"/>
                      <a:r>
                        <a:rPr lang="it-IT" dirty="0"/>
                        <a:t>Sblocco missioni luglio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5627370"/>
                  </a:ext>
                </a:extLst>
              </a:tr>
              <a:tr h="208569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Assegnato PP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Assegnato SP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Sblocco SP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Richieste aggiuntive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Residuo SP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Indiviso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Indiviso TOT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8160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237,5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71,5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10,5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22,5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0,5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6646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14925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3B4FA8-ABFE-660B-A4E4-835FF4FFB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03/07/2024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48CDB533-F683-CC36-523F-FCD3993B6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G. Carlino - Preventivi C3SN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B078DAAE-2211-F36D-E69B-6E660DBD1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7</a:t>
            </a:fld>
            <a:endParaRPr lang="it-IT"/>
          </a:p>
        </p:txBody>
      </p:sp>
      <p:sp>
        <p:nvSpPr>
          <p:cNvPr id="6" name="Titolo 6">
            <a:extLst>
              <a:ext uri="{FF2B5EF4-FFF2-40B4-BE49-F238E27FC236}">
                <a16:creationId xmlns:a16="http://schemas.microsoft.com/office/drawing/2014/main" id="{6DEFC6ED-8D50-C6B6-7F22-CD7A9FE22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407" y="365125"/>
            <a:ext cx="7181193" cy="1281113"/>
          </a:xfrm>
        </p:spPr>
        <p:txBody>
          <a:bodyPr/>
          <a:lstStyle/>
          <a:p>
            <a:r>
              <a:rPr lang="it-IT" dirty="0"/>
              <a:t>Analisi </a:t>
            </a:r>
            <a:r>
              <a:rPr lang="it-IT"/>
              <a:t>Bilancio 2024 </a:t>
            </a:r>
            <a:r>
              <a:rPr lang="it-IT" dirty="0"/>
              <a:t>- Missioni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44316EFC-6DB9-3B64-9137-B6DDB3B0BEC5}"/>
              </a:ext>
            </a:extLst>
          </p:cNvPr>
          <p:cNvSpPr txBox="1"/>
          <p:nvPr/>
        </p:nvSpPr>
        <p:spPr>
          <a:xfrm>
            <a:off x="8085367" y="2063353"/>
            <a:ext cx="3605171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Speso ~1/3 del tetto: profilo di spesa non regolare, tuttavia si prevedono attività importanti in autunno: riunione bilancio (LNS, 30/9-2/10) - Workshop ICSC (Roma 16-20/9), CHEP (Cracovia 19-25/10), conferenza EGI (Lecce 30/9-3/10), EOSC Symposium (Berlino 21-23/10)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  <a:p>
            <a:r>
              <a:rPr lang="it-IT" dirty="0">
                <a:solidFill>
                  <a:srgbClr val="FF0000"/>
                </a:solidFill>
              </a:rPr>
              <a:t>Riduzione della richiesta di missioni visti anche i residui 2023. Si propone tetto di 300 k€ spostando la differenza su inventariabile</a:t>
            </a:r>
          </a:p>
        </p:txBody>
      </p:sp>
      <p:graphicFrame>
        <p:nvGraphicFramePr>
          <p:cNvPr id="11" name="Tabella 11">
            <a:extLst>
              <a:ext uri="{FF2B5EF4-FFF2-40B4-BE49-F238E27FC236}">
                <a16:creationId xmlns:a16="http://schemas.microsoft.com/office/drawing/2014/main" id="{B3FE87BC-4494-F437-274D-798D532CB6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1854590"/>
              </p:ext>
            </p:extLst>
          </p:nvPr>
        </p:nvGraphicFramePr>
        <p:xfrm>
          <a:off x="613318" y="3660298"/>
          <a:ext cx="7181194" cy="1914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3902">
                  <a:extLst>
                    <a:ext uri="{9D8B030D-6E8A-4147-A177-3AD203B41FA5}">
                      <a16:colId xmlns:a16="http://schemas.microsoft.com/office/drawing/2014/main" val="1995830170"/>
                    </a:ext>
                  </a:extLst>
                </a:gridCol>
                <a:gridCol w="1326995">
                  <a:extLst>
                    <a:ext uri="{9D8B030D-6E8A-4147-A177-3AD203B41FA5}">
                      <a16:colId xmlns:a16="http://schemas.microsoft.com/office/drawing/2014/main" val="770747209"/>
                    </a:ext>
                  </a:extLst>
                </a:gridCol>
                <a:gridCol w="1182029">
                  <a:extLst>
                    <a:ext uri="{9D8B030D-6E8A-4147-A177-3AD203B41FA5}">
                      <a16:colId xmlns:a16="http://schemas.microsoft.com/office/drawing/2014/main" val="1148799879"/>
                    </a:ext>
                  </a:extLst>
                </a:gridCol>
                <a:gridCol w="936702">
                  <a:extLst>
                    <a:ext uri="{9D8B030D-6E8A-4147-A177-3AD203B41FA5}">
                      <a16:colId xmlns:a16="http://schemas.microsoft.com/office/drawing/2014/main" val="3854196712"/>
                    </a:ext>
                  </a:extLst>
                </a:gridCol>
                <a:gridCol w="802888">
                  <a:extLst>
                    <a:ext uri="{9D8B030D-6E8A-4147-A177-3AD203B41FA5}">
                      <a16:colId xmlns:a16="http://schemas.microsoft.com/office/drawing/2014/main" val="3997199625"/>
                    </a:ext>
                  </a:extLst>
                </a:gridCol>
                <a:gridCol w="680225">
                  <a:extLst>
                    <a:ext uri="{9D8B030D-6E8A-4147-A177-3AD203B41FA5}">
                      <a16:colId xmlns:a16="http://schemas.microsoft.com/office/drawing/2014/main" val="3084605189"/>
                    </a:ext>
                  </a:extLst>
                </a:gridCol>
                <a:gridCol w="858453">
                  <a:extLst>
                    <a:ext uri="{9D8B030D-6E8A-4147-A177-3AD203B41FA5}">
                      <a16:colId xmlns:a16="http://schemas.microsoft.com/office/drawing/2014/main" val="23059047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7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Budget Suddivisione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dirty="0">
                          <a:solidFill>
                            <a:schemeClr val="bg1"/>
                          </a:solidFill>
                        </a:rPr>
                        <a:t> teorica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700" dirty="0"/>
                        <a:t>Assegnato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sz="1700" dirty="0"/>
                        <a:t>Assegnato + SP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sz="1700" dirty="0"/>
                        <a:t>Disponibile luglio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70628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C3SN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rgbClr val="FF0000"/>
                          </a:solidFill>
                        </a:rPr>
                        <a:t>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132,5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167,5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54 %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53%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0674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DATACLOUD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rgbClr val="FF0000"/>
                          </a:solidFill>
                        </a:rPr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21 %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28,5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58%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70158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PROGETTI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rgbClr val="FF0000"/>
                          </a:solidFill>
                        </a:rPr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77,5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25 %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52%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8799272"/>
                  </a:ext>
                </a:extLst>
              </a:tr>
            </a:tbl>
          </a:graphicData>
        </a:graphic>
      </p:graphicFrame>
      <p:graphicFrame>
        <p:nvGraphicFramePr>
          <p:cNvPr id="5" name="Tabella 9">
            <a:extLst>
              <a:ext uri="{FF2B5EF4-FFF2-40B4-BE49-F238E27FC236}">
                <a16:creationId xmlns:a16="http://schemas.microsoft.com/office/drawing/2014/main" id="{BE52FB77-CF81-4986-DCBC-1A085E11E4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3909407"/>
              </p:ext>
            </p:extLst>
          </p:nvPr>
        </p:nvGraphicFramePr>
        <p:xfrm>
          <a:off x="1201889" y="2034302"/>
          <a:ext cx="6264355" cy="110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5907">
                  <a:extLst>
                    <a:ext uri="{9D8B030D-6E8A-4147-A177-3AD203B41FA5}">
                      <a16:colId xmlns:a16="http://schemas.microsoft.com/office/drawing/2014/main" val="3048080627"/>
                    </a:ext>
                  </a:extLst>
                </a:gridCol>
                <a:gridCol w="1172060">
                  <a:extLst>
                    <a:ext uri="{9D8B030D-6E8A-4147-A177-3AD203B41FA5}">
                      <a16:colId xmlns:a16="http://schemas.microsoft.com/office/drawing/2014/main" val="3113435725"/>
                    </a:ext>
                  </a:extLst>
                </a:gridCol>
                <a:gridCol w="784015">
                  <a:extLst>
                    <a:ext uri="{9D8B030D-6E8A-4147-A177-3AD203B41FA5}">
                      <a16:colId xmlns:a16="http://schemas.microsoft.com/office/drawing/2014/main" val="1268253944"/>
                    </a:ext>
                  </a:extLst>
                </a:gridCol>
                <a:gridCol w="784015">
                  <a:extLst>
                    <a:ext uri="{9D8B030D-6E8A-4147-A177-3AD203B41FA5}">
                      <a16:colId xmlns:a16="http://schemas.microsoft.com/office/drawing/2014/main" val="2715074038"/>
                    </a:ext>
                  </a:extLst>
                </a:gridCol>
                <a:gridCol w="942786">
                  <a:extLst>
                    <a:ext uri="{9D8B030D-6E8A-4147-A177-3AD203B41FA5}">
                      <a16:colId xmlns:a16="http://schemas.microsoft.com/office/drawing/2014/main" val="818844607"/>
                    </a:ext>
                  </a:extLst>
                </a:gridCol>
                <a:gridCol w="942786">
                  <a:extLst>
                    <a:ext uri="{9D8B030D-6E8A-4147-A177-3AD203B41FA5}">
                      <a16:colId xmlns:a16="http://schemas.microsoft.com/office/drawing/2014/main" val="3568100028"/>
                    </a:ext>
                  </a:extLst>
                </a:gridCol>
                <a:gridCol w="942786">
                  <a:extLst>
                    <a:ext uri="{9D8B030D-6E8A-4147-A177-3AD203B41FA5}">
                      <a16:colId xmlns:a16="http://schemas.microsoft.com/office/drawing/2014/main" val="1381439869"/>
                    </a:ext>
                  </a:extLst>
                </a:gridCol>
              </a:tblGrid>
              <a:tr h="269064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Tetto</a:t>
                      </a:r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it-IT" dirty="0"/>
                        <a:t>Bilancio missioni – stato a luglio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56273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Assegnato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Speso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Indiviso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Disponibile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t-IT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8160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rgbClr val="FF0000"/>
                          </a:solidFill>
                        </a:rPr>
                        <a:t>320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237,5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46%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82,5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65%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6646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88546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3B4FA8-ABFE-660B-A4E4-835FF4FFB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03/07/2024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48CDB533-F683-CC36-523F-FCD3993B6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G. Carlino - Preventivi C3SN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B078DAAE-2211-F36D-E69B-6E660DBD1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8</a:t>
            </a:fld>
            <a:endParaRPr lang="it-IT"/>
          </a:p>
        </p:txBody>
      </p:sp>
      <p:sp>
        <p:nvSpPr>
          <p:cNvPr id="6" name="Titolo 6">
            <a:extLst>
              <a:ext uri="{FF2B5EF4-FFF2-40B4-BE49-F238E27FC236}">
                <a16:creationId xmlns:a16="http://schemas.microsoft.com/office/drawing/2014/main" id="{6DEFC6ED-8D50-C6B6-7F22-CD7A9FE22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407" y="365125"/>
            <a:ext cx="7181193" cy="1281113"/>
          </a:xfrm>
        </p:spPr>
        <p:txBody>
          <a:bodyPr>
            <a:normAutofit fontScale="90000"/>
          </a:bodyPr>
          <a:lstStyle/>
          <a:p>
            <a:r>
              <a:rPr lang="it-IT" dirty="0"/>
              <a:t>Analisi Bilancio 2024 - Consumo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3ED1DBF6-2496-87F1-7161-5BA6156952B4}"/>
              </a:ext>
            </a:extLst>
          </p:cNvPr>
          <p:cNvSpPr txBox="1"/>
          <p:nvPr/>
        </p:nvSpPr>
        <p:spPr>
          <a:xfrm>
            <a:off x="1193256" y="2157422"/>
            <a:ext cx="911739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/>
              <a:t>Assegnato</a:t>
            </a:r>
          </a:p>
          <a:p>
            <a:pPr algn="ctr"/>
            <a:endParaRPr lang="it-IT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b="1" dirty="0"/>
              <a:t>DataCloud</a:t>
            </a:r>
            <a:r>
              <a:rPr lang="it-IT" sz="2000" dirty="0"/>
              <a:t>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sz="2000" dirty="0"/>
              <a:t>10 Tier2 + 2 Backbone Cloud: 24 k€:  2.5 k€ a testa – </a:t>
            </a:r>
            <a:r>
              <a:rPr lang="it-IT" sz="2000" dirty="0">
                <a:solidFill>
                  <a:srgbClr val="008000"/>
                </a:solidFill>
              </a:rPr>
              <a:t>quasi tutto disponibile, in genere si spende a fine anno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b="1" dirty="0"/>
              <a:t>C3SN</a:t>
            </a:r>
            <a:r>
              <a:rPr lang="it-IT" sz="2000" dirty="0"/>
              <a:t>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sz="2000" dirty="0"/>
              <a:t>CNAF:  13 k€ -  Supercomputing – </a:t>
            </a:r>
            <a:r>
              <a:rPr lang="it-IT" sz="2000" dirty="0">
                <a:solidFill>
                  <a:srgbClr val="008000"/>
                </a:solidFill>
              </a:rPr>
              <a:t>da effettuare a Novembre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sz="2000" dirty="0"/>
              <a:t>CNAF:  7 </a:t>
            </a:r>
            <a:r>
              <a:rPr lang="it-IT" sz="2000" i="1" dirty="0"/>
              <a:t> </a:t>
            </a:r>
            <a:r>
              <a:rPr lang="it-IT" sz="2000" dirty="0"/>
              <a:t>k€ - Tasca WG Tecnologie Informatiche – </a:t>
            </a:r>
            <a:r>
              <a:rPr lang="it-IT" sz="2000" dirty="0">
                <a:solidFill>
                  <a:srgbClr val="008000"/>
                </a:solidFill>
              </a:rPr>
              <a:t>tutto disponibile</a:t>
            </a:r>
            <a:endParaRPr lang="it-IT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sz="2000" dirty="0"/>
              <a:t>NA:  5 + </a:t>
            </a:r>
            <a:r>
              <a:rPr lang="it-IT" sz="2000" i="1" dirty="0"/>
              <a:t>5 SP </a:t>
            </a:r>
            <a:r>
              <a:rPr lang="it-IT" sz="2000" dirty="0"/>
              <a:t>k€ - Tasca per necessità C3SN – </a:t>
            </a:r>
            <a:r>
              <a:rPr lang="it-IT" sz="2000" dirty="0">
                <a:solidFill>
                  <a:srgbClr val="008000"/>
                </a:solidFill>
              </a:rPr>
              <a:t>parzialmente disponibile</a:t>
            </a:r>
            <a:endParaRPr lang="it-IT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b="1" dirty="0"/>
              <a:t>Indiviso</a:t>
            </a:r>
            <a:r>
              <a:rPr lang="it-IT" sz="2000" dirty="0"/>
              <a:t>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sz="2000" dirty="0"/>
              <a:t>12.5 k€ - </a:t>
            </a:r>
            <a:r>
              <a:rPr lang="it-IT" sz="2000" dirty="0">
                <a:solidFill>
                  <a:srgbClr val="008000"/>
                </a:solidFill>
              </a:rPr>
              <a:t>non si sblocca per ora,  destinazione da decidere a Settembre</a:t>
            </a:r>
          </a:p>
        </p:txBody>
      </p:sp>
    </p:spTree>
    <p:extLst>
      <p:ext uri="{BB962C8B-B14F-4D97-AF65-F5344CB8AC3E}">
        <p14:creationId xmlns:p14="http://schemas.microsoft.com/office/powerpoint/2010/main" val="14095794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3B4FA8-ABFE-660B-A4E4-835FF4FFB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03/07/2024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48CDB533-F683-CC36-523F-FCD3993B6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Preventivi C3SN</a:t>
            </a:r>
            <a:endParaRPr lang="it-IT" dirty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B078DAAE-2211-F36D-E69B-6E660DBD1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9</a:t>
            </a:fld>
            <a:endParaRPr lang="it-IT"/>
          </a:p>
        </p:txBody>
      </p:sp>
      <p:sp>
        <p:nvSpPr>
          <p:cNvPr id="6" name="Titolo 6">
            <a:extLst>
              <a:ext uri="{FF2B5EF4-FFF2-40B4-BE49-F238E27FC236}">
                <a16:creationId xmlns:a16="http://schemas.microsoft.com/office/drawing/2014/main" id="{6DEFC6ED-8D50-C6B6-7F22-CD7A9FE22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407" y="365125"/>
            <a:ext cx="7181193" cy="1281113"/>
          </a:xfrm>
        </p:spPr>
        <p:txBody>
          <a:bodyPr>
            <a:normAutofit fontScale="90000"/>
          </a:bodyPr>
          <a:lstStyle/>
          <a:p>
            <a:r>
              <a:rPr lang="it-IT" dirty="0"/>
              <a:t>Analisi Bilancio 2024 - Inventariabile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3ED1DBF6-2496-87F1-7161-5BA6156952B4}"/>
              </a:ext>
            </a:extLst>
          </p:cNvPr>
          <p:cNvSpPr txBox="1"/>
          <p:nvPr/>
        </p:nvSpPr>
        <p:spPr>
          <a:xfrm>
            <a:off x="838199" y="1841242"/>
            <a:ext cx="10076727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/>
              <a:t>Assegnato</a:t>
            </a:r>
          </a:p>
          <a:p>
            <a:pPr algn="ctr"/>
            <a:endParaRPr lang="it-IT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b="1" dirty="0"/>
              <a:t>C3SN</a:t>
            </a:r>
            <a:r>
              <a:rPr lang="it-IT" sz="2000" dirty="0"/>
              <a:t>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sz="2000" dirty="0"/>
              <a:t>CNAF:  20 k€  – Materiale per R&amp;D non coperto da PNRR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sz="2000" dirty="0"/>
              <a:t>Indiviso: 10 k€ - </a:t>
            </a:r>
            <a:r>
              <a:rPr lang="it-IT" sz="2000" dirty="0">
                <a:solidFill>
                  <a:srgbClr val="008000"/>
                </a:solidFill>
              </a:rPr>
              <a:t>da sbloccare a luglio e assegnare al CNAF per completamento acquisti</a:t>
            </a:r>
          </a:p>
          <a:p>
            <a:r>
              <a:rPr lang="it-IT" sz="2000" dirty="0">
                <a:solidFill>
                  <a:schemeClr val="accent1"/>
                </a:solidFill>
              </a:rPr>
              <a:t>Il WG Tecnologie Informatiche (Chierici) e DataCloud valutano le tecnologie innovative da acquistare per R&amp;D</a:t>
            </a:r>
          </a:p>
          <a:p>
            <a:endParaRPr lang="it-IT" sz="2000" dirty="0">
              <a:solidFill>
                <a:schemeClr val="accent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/>
              <a:t>2023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000" dirty="0"/>
              <a:t>Server </a:t>
            </a:r>
            <a:r>
              <a:rPr lang="it-IT" sz="2000" dirty="0" err="1"/>
              <a:t>GraceHopper</a:t>
            </a:r>
            <a:r>
              <a:rPr lang="it-IT" sz="2000" dirty="0"/>
              <a:t> in collaborazione con fondi CNAF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/>
              <a:t>2024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000" dirty="0"/>
              <a:t>2 server </a:t>
            </a:r>
            <a:r>
              <a:rPr lang="it-IT" sz="2000" dirty="0" err="1"/>
              <a:t>Risc</a:t>
            </a:r>
            <a:r>
              <a:rPr lang="it-IT" sz="2000" dirty="0"/>
              <a:t> V per sperimentazione in collaborazione tra sistemisti </a:t>
            </a:r>
            <a:r>
              <a:rPr lang="it-IT" sz="2000" dirty="0" err="1"/>
              <a:t>cnaf</a:t>
            </a:r>
            <a:r>
              <a:rPr lang="it-IT" sz="2000" dirty="0"/>
              <a:t> e esperimenti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000" dirty="0"/>
              <a:t>Possibili ulteriori acquisizioni: server con CPU Intel Sierra </a:t>
            </a:r>
            <a:r>
              <a:rPr lang="it-IT" sz="2000" dirty="0" err="1"/>
              <a:t>Forest</a:t>
            </a:r>
            <a:r>
              <a:rPr lang="it-IT" sz="2000" dirty="0"/>
              <a:t> (144 E-core) disponibile entro fine anno</a:t>
            </a:r>
          </a:p>
          <a:p>
            <a:endParaRPr lang="it-IT" sz="20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36714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13818</TotalTime>
  <Words>1908</Words>
  <Application>Microsoft Macintosh PowerPoint</Application>
  <PresentationFormat>Widescreen</PresentationFormat>
  <Paragraphs>425</Paragraphs>
  <Slides>23</Slides>
  <Notes>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Tema di Office</vt:lpstr>
      <vt:lpstr>Preventivi C3SN  e Sblocchi 2024  G. Carlino  03-07-2024</vt:lpstr>
      <vt:lpstr>Presentazione standard di PowerPoint</vt:lpstr>
      <vt:lpstr>Bilancio C3SN 2024</vt:lpstr>
      <vt:lpstr>Bilancio 2024 - Sblocchi</vt:lpstr>
      <vt:lpstr>Bilancio 2024 - Sblocchi</vt:lpstr>
      <vt:lpstr>Analisi Bilancio 2024 - Missioni</vt:lpstr>
      <vt:lpstr>Analisi Bilancio 2024 - Missioni</vt:lpstr>
      <vt:lpstr>Analisi Bilancio 2024 - Consumo</vt:lpstr>
      <vt:lpstr>Analisi Bilancio 2024 - Inventariabile</vt:lpstr>
      <vt:lpstr>Presentazione standard di PowerPoint</vt:lpstr>
      <vt:lpstr>Sigle C3SN e DATACLOUD</vt:lpstr>
      <vt:lpstr>Sigle Supporto Progetti Esterni</vt:lpstr>
      <vt:lpstr>Proposta Bilancio 2025</vt:lpstr>
      <vt:lpstr>Proposta Bilancio Missioni 2025</vt:lpstr>
      <vt:lpstr>Proposta Bilancio Consumo 2025</vt:lpstr>
      <vt:lpstr>Proposta Bilancio Inventariabile 2025</vt:lpstr>
      <vt:lpstr>Infrastruttura Tier1 </vt:lpstr>
      <vt:lpstr>Proposta alla GE</vt:lpstr>
      <vt:lpstr>Anagrafica - Tecnologi su PNRR</vt:lpstr>
      <vt:lpstr>Anagrafica - TI e TD non PNRR</vt:lpstr>
      <vt:lpstr>Preventivi - Date</vt:lpstr>
      <vt:lpstr>Gruppi Referaggio</vt:lpstr>
      <vt:lpstr>Referaggi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Claudio Grandi</dc:creator>
  <cp:lastModifiedBy>Gianpaolo Carlino</cp:lastModifiedBy>
  <cp:revision>480</cp:revision>
  <dcterms:created xsi:type="dcterms:W3CDTF">2017-06-26T12:04:20Z</dcterms:created>
  <dcterms:modified xsi:type="dcterms:W3CDTF">2024-07-02T13:51:14Z</dcterms:modified>
</cp:coreProperties>
</file>