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2" r:id="rId2"/>
    <p:sldId id="410" r:id="rId3"/>
    <p:sldId id="371" r:id="rId4"/>
    <p:sldId id="388" r:id="rId5"/>
    <p:sldId id="409" r:id="rId6"/>
    <p:sldId id="396" r:id="rId7"/>
    <p:sldId id="377" r:id="rId8"/>
    <p:sldId id="407" r:id="rId9"/>
    <p:sldId id="395" r:id="rId10"/>
    <p:sldId id="411" r:id="rId11"/>
    <p:sldId id="392" r:id="rId12"/>
    <p:sldId id="389" r:id="rId13"/>
    <p:sldId id="401" r:id="rId14"/>
    <p:sldId id="398" r:id="rId15"/>
    <p:sldId id="402" r:id="rId16"/>
    <p:sldId id="405" r:id="rId17"/>
    <p:sldId id="403" r:id="rId18"/>
    <p:sldId id="413" r:id="rId19"/>
    <p:sldId id="399" r:id="rId20"/>
    <p:sldId id="404" r:id="rId21"/>
    <p:sldId id="408" r:id="rId22"/>
    <p:sldId id="394" r:id="rId23"/>
    <p:sldId id="40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E8761"/>
    <a:srgbClr val="AD7B59"/>
    <a:srgbClr val="CC33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6341"/>
  </p:normalViewPr>
  <p:slideViewPr>
    <p:cSldViewPr snapToGrid="0" snapToObjects="1">
      <p:cViewPr varScale="1">
        <p:scale>
          <a:sx n="128" d="100"/>
          <a:sy n="128" d="100"/>
        </p:scale>
        <p:origin x="2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4D34EF-78FE-7313-672B-3FC4A95C7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E518F8-9AE7-78E6-BD9E-A8100F04CC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01F0-EDA7-F64E-BFCF-A28192DC2AAF}" type="datetimeFigureOut">
              <a:rPr lang="it-IT" smtClean="0"/>
              <a:t>02/07/24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CBAEE6-9CE6-FE9E-99C4-30FE26D3C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800916-A9F0-2EEF-F3D5-AD388D8B2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AB5F0-1C4E-7C49-810D-E9FB214FF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604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02/07/24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B21B8-6443-1507-6A56-522BF02472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06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37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06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760" y="6160134"/>
            <a:ext cx="2621214" cy="365125"/>
          </a:xfrm>
        </p:spPr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07664" y="6173787"/>
            <a:ext cx="6266868" cy="365125"/>
          </a:xfrm>
        </p:spPr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610600" y="6173787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03/07/2024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38704" y="6173787"/>
            <a:ext cx="6266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2DAB692A-F2ED-4EAC-8251-4D0BAC4D4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9904"/>
            <a:ext cx="9144000" cy="3345392"/>
          </a:xfrm>
        </p:spPr>
        <p:txBody>
          <a:bodyPr>
            <a:normAutofit fontScale="90000"/>
          </a:bodyPr>
          <a:lstStyle/>
          <a:p>
            <a:r>
              <a:rPr lang="it-IT" noProof="0" dirty="0"/>
              <a:t>Preventivi C3SN </a:t>
            </a:r>
            <a:br>
              <a:rPr lang="it-IT" noProof="0" dirty="0"/>
            </a:br>
            <a:r>
              <a:rPr lang="it-IT" noProof="0" dirty="0"/>
              <a:t>e Sblocchi 2024</a:t>
            </a:r>
            <a:br>
              <a:rPr lang="it-IT" noProof="0" dirty="0"/>
            </a:br>
            <a:br>
              <a:rPr lang="it-IT" noProof="0" dirty="0"/>
            </a:br>
            <a:r>
              <a:rPr lang="it-IT" sz="2200" noProof="0" dirty="0"/>
              <a:t>G. Carlino</a:t>
            </a:r>
            <a:br>
              <a:rPr lang="it-IT" sz="2200" noProof="0" dirty="0"/>
            </a:br>
            <a:br>
              <a:rPr lang="it-IT" sz="2200" noProof="0" dirty="0"/>
            </a:br>
            <a:r>
              <a:rPr lang="it-IT" sz="2200" dirty="0"/>
              <a:t>03-07-2024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10</a:t>
            </a:fld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91F660B-CA97-8EC6-7ABD-6CA998A44EC8}"/>
              </a:ext>
            </a:extLst>
          </p:cNvPr>
          <p:cNvSpPr/>
          <p:nvPr/>
        </p:nvSpPr>
        <p:spPr>
          <a:xfrm>
            <a:off x="2391351" y="3166035"/>
            <a:ext cx="6819556" cy="12787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dirty="0">
                <a:solidFill>
                  <a:schemeClr val="accent1"/>
                </a:solidFill>
              </a:rPr>
              <a:t>Preventivi 2025</a:t>
            </a:r>
          </a:p>
        </p:txBody>
      </p:sp>
    </p:spTree>
    <p:extLst>
      <p:ext uri="{BB962C8B-B14F-4D97-AF65-F5344CB8AC3E}">
        <p14:creationId xmlns:p14="http://schemas.microsoft.com/office/powerpoint/2010/main" val="184360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11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Sigle C3SN e DATACLOUD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84686B0-EAA6-FB8E-1E9F-DFC8EBFAA743}"/>
              </a:ext>
            </a:extLst>
          </p:cNvPr>
          <p:cNvSpPr txBox="1"/>
          <p:nvPr/>
        </p:nvSpPr>
        <p:spPr>
          <a:xfrm>
            <a:off x="152803" y="2060858"/>
            <a:ext cx="6600269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it-IT" dirty="0">
                <a:solidFill>
                  <a:srgbClr val="FF0000"/>
                </a:solidFill>
              </a:rPr>
              <a:t>C3SN</a:t>
            </a:r>
            <a:r>
              <a:rPr lang="it-IT" dirty="0"/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Consumo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Boot Supercomputing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Missioni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Gettone membri C3SN e coordinatori WG per attività C3SN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Workshop o riunioni per attività di calcolo di interesse INFN non supportata da esperimenti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Tasche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indivisa missioni da assegnare in corso d’anno a NA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tasca indivisa progetti gestita dal coordinatore WG Progetti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tasca indivisa gestita dal coordinatore WG Tecnologie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Inventariabile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R&amp;D in collaborazione con il WG Tecnologie Informatiche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B688D-8989-30AA-F868-966CFA765C07}"/>
              </a:ext>
            </a:extLst>
          </p:cNvPr>
          <p:cNvSpPr txBox="1"/>
          <p:nvPr/>
        </p:nvSpPr>
        <p:spPr>
          <a:xfrm>
            <a:off x="6975589" y="2084075"/>
            <a:ext cx="4867863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DATACLOUD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Missioni</a:t>
            </a:r>
            <a:r>
              <a:rPr lang="it-IT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WP per meeting periodici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siti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workshop CNC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Consumo</a:t>
            </a:r>
            <a:r>
              <a:rPr lang="it-IT" dirty="0"/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Operations Tier2</a:t>
            </a:r>
          </a:p>
          <a:p>
            <a:pPr lvl="1"/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/>
                </a:solidFill>
              </a:rPr>
              <a:t>Inventariabile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Infrastruttura per Tier1 non coperti da PNRR e fondi Tecnopolo - </a:t>
            </a:r>
            <a:r>
              <a:rPr lang="it-IT" b="1" dirty="0">
                <a:solidFill>
                  <a:schemeClr val="accent1"/>
                </a:solidFill>
              </a:rPr>
              <a:t>Fondi 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045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12</a:t>
            </a:fld>
            <a:endParaRPr lang="it-IT" dirty="0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Sigle Supporto Progetti Esterni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184E8F-2663-2747-15BE-CA45A6C44AE1}"/>
              </a:ext>
            </a:extLst>
          </p:cNvPr>
          <p:cNvSpPr txBox="1"/>
          <p:nvPr/>
        </p:nvSpPr>
        <p:spPr>
          <a:xfrm>
            <a:off x="1115423" y="2534593"/>
            <a:ext cx="4534124" cy="375487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Sigle 2024 confermate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AARC_TREE_CNC </a:t>
            </a:r>
            <a:r>
              <a:rPr lang="it-IT" dirty="0"/>
              <a:t>(Giacomini, </a:t>
            </a:r>
            <a:r>
              <a:rPr lang="it-IT" dirty="0">
                <a:solidFill>
                  <a:srgbClr val="0070C0"/>
                </a:solidFill>
              </a:rPr>
              <a:t>CNAF</a:t>
            </a:r>
            <a:r>
              <a:rPr lang="it-IT" dirty="0"/>
              <a:t>)</a:t>
            </a:r>
            <a:endParaRPr lang="it-IT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AI4EOSC_CNC </a:t>
            </a:r>
            <a:r>
              <a:rPr lang="it-IT" dirty="0"/>
              <a:t>(Donvito, </a:t>
            </a:r>
            <a:r>
              <a:rPr lang="it-IT" dirty="0">
                <a:solidFill>
                  <a:srgbClr val="0070C0"/>
                </a:solidFill>
              </a:rPr>
              <a:t>BA-CNAF</a:t>
            </a:r>
            <a:r>
              <a:rPr lang="it-IT" dirty="0"/>
              <a:t>)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CNRBIOMICS_CNC </a:t>
            </a:r>
            <a:r>
              <a:rPr lang="it-IT" dirty="0"/>
              <a:t>(Donvito, </a:t>
            </a:r>
            <a:r>
              <a:rPr lang="it-IT" dirty="0">
                <a:solidFill>
                  <a:srgbClr val="0070C0"/>
                </a:solidFill>
              </a:rPr>
              <a:t>BA</a:t>
            </a:r>
            <a:r>
              <a:rPr lang="it-IT" dirty="0"/>
              <a:t>)</a:t>
            </a:r>
            <a:endParaRPr lang="it-IT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DARE_PILOT_CNC </a:t>
            </a:r>
            <a:r>
              <a:rPr lang="it-IT" dirty="0"/>
              <a:t>(Vicini, </a:t>
            </a:r>
            <a:r>
              <a:rPr lang="it-IT" dirty="0">
                <a:solidFill>
                  <a:srgbClr val="0070C0"/>
                </a:solidFill>
              </a:rPr>
              <a:t>RM1</a:t>
            </a:r>
            <a:r>
              <a:rPr lang="it-IT" dirty="0"/>
              <a:t>)</a:t>
            </a:r>
            <a:endParaRPr lang="it-IT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EOSC_BEYOND_CNC </a:t>
            </a:r>
            <a:r>
              <a:rPr lang="it-IT" dirty="0"/>
              <a:t>(Giacomini, </a:t>
            </a:r>
            <a:r>
              <a:rPr lang="it-IT" dirty="0">
                <a:solidFill>
                  <a:srgbClr val="0070C0"/>
                </a:solidFill>
              </a:rPr>
              <a:t>CNAF</a:t>
            </a:r>
            <a:r>
              <a:rPr lang="it-IT" dirty="0"/>
              <a:t>)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IBISCO_CNC </a:t>
            </a:r>
            <a:r>
              <a:rPr lang="it-IT" dirty="0"/>
              <a:t>(Carlino, </a:t>
            </a:r>
            <a:r>
              <a:rPr lang="it-IT" dirty="0">
                <a:solidFill>
                  <a:srgbClr val="0070C0"/>
                </a:solidFill>
              </a:rPr>
              <a:t>BA-NA</a:t>
            </a:r>
            <a:r>
              <a:rPr lang="it-IT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InterTwin_CNC </a:t>
            </a:r>
            <a:r>
              <a:rPr lang="it-IT" dirty="0"/>
              <a:t>(Spiga, </a:t>
            </a:r>
            <a:r>
              <a:rPr lang="it-IT" dirty="0">
                <a:solidFill>
                  <a:srgbClr val="0070C0"/>
                </a:solidFill>
              </a:rPr>
              <a:t>BA-CNAF-PG-PI-TO</a:t>
            </a:r>
            <a:r>
              <a:rPr lang="it-IT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LWPLUS</a:t>
            </a:r>
            <a:r>
              <a:rPr lang="it-IT" dirty="0"/>
              <a:t> (Donvito, </a:t>
            </a:r>
            <a:r>
              <a:rPr lang="it-IT" dirty="0">
                <a:solidFill>
                  <a:srgbClr val="0070C0"/>
                </a:solidFill>
              </a:rPr>
              <a:t>BA</a:t>
            </a:r>
            <a:r>
              <a:rPr lang="it-IT" dirty="0"/>
              <a:t>)</a:t>
            </a:r>
            <a:endParaRPr lang="it-IT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Skill4EOSC_CNC </a:t>
            </a:r>
            <a:r>
              <a:rPr lang="it-IT" dirty="0"/>
              <a:t>(Gaido, </a:t>
            </a:r>
            <a:r>
              <a:rPr lang="it-IT" dirty="0">
                <a:solidFill>
                  <a:srgbClr val="0070C0"/>
                </a:solidFill>
              </a:rPr>
              <a:t>TO</a:t>
            </a:r>
            <a:r>
              <a:rPr lang="it-IT" dirty="0"/>
              <a:t>)</a:t>
            </a:r>
            <a:endParaRPr lang="it-IT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SPECTRUM_CNC </a:t>
            </a:r>
            <a:r>
              <a:rPr lang="it-IT" dirty="0"/>
              <a:t>(Boccali, </a:t>
            </a:r>
            <a:r>
              <a:rPr lang="it-IT" dirty="0">
                <a:solidFill>
                  <a:srgbClr val="0070C0"/>
                </a:solidFill>
              </a:rPr>
              <a:t>PI</a:t>
            </a:r>
            <a:r>
              <a:rPr lang="it-IT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algn="ctr"/>
            <a:r>
              <a:rPr lang="it-IT" sz="2000" dirty="0">
                <a:solidFill>
                  <a:srgbClr val="FF0000"/>
                </a:solidFill>
              </a:rPr>
              <a:t>Nessuna Sigla 2024 in chiusura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AD7FEA-BA4A-A0D2-3A7D-FA435804F80F}"/>
              </a:ext>
            </a:extLst>
          </p:cNvPr>
          <p:cNvSpPr txBox="1"/>
          <p:nvPr/>
        </p:nvSpPr>
        <p:spPr>
          <a:xfrm>
            <a:off x="6185210" y="2103706"/>
            <a:ext cx="5257800" cy="4185761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Possibili Sigle 2025 </a:t>
            </a:r>
          </a:p>
          <a:p>
            <a:r>
              <a:rPr lang="it-IT" sz="2000" dirty="0">
                <a:solidFill>
                  <a:srgbClr val="FF0000"/>
                </a:solidFill>
              </a:rPr>
              <a:t>Progetti Europei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EOSC Data Commons </a:t>
            </a:r>
            <a:r>
              <a:rPr lang="it-IT" sz="2000" dirty="0"/>
              <a:t>(Spiga)</a:t>
            </a:r>
            <a:endParaRPr lang="it-IT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SCALE-AI</a:t>
            </a:r>
            <a:r>
              <a:rPr lang="it-IT" dirty="0"/>
              <a:t> (Spiga, Giacomini)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M2TECH</a:t>
            </a:r>
            <a:r>
              <a:rPr lang="it-IT" dirty="0"/>
              <a:t> (Bagnasco)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ACME</a:t>
            </a:r>
            <a:r>
              <a:rPr lang="it-IT" dirty="0"/>
              <a:t> (Bagnasco)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ARTEMIS</a:t>
            </a:r>
            <a:r>
              <a:rPr lang="it-IT" dirty="0"/>
              <a:t> (Costantini)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ARV-HEP</a:t>
            </a:r>
            <a:r>
              <a:rPr lang="it-IT" dirty="0"/>
              <a:t> (Chierici)</a:t>
            </a:r>
          </a:p>
          <a:p>
            <a:r>
              <a:rPr lang="it-IT" sz="2000" dirty="0" err="1">
                <a:solidFill>
                  <a:srgbClr val="FF0000"/>
                </a:solidFill>
              </a:rPr>
              <a:t>Cascading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Grants</a:t>
            </a:r>
            <a:r>
              <a:rPr lang="it-IT" sz="2000" dirty="0">
                <a:solidFill>
                  <a:srgbClr val="FF0000"/>
                </a:solidFill>
              </a:rPr>
              <a:t> di OSCARS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MADDEN </a:t>
            </a:r>
            <a:r>
              <a:rPr lang="it-IT" dirty="0"/>
              <a:t>(Legger, Lavezzi)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RUCIO DATA LAKE </a:t>
            </a:r>
            <a:r>
              <a:rPr lang="it-IT" dirty="0"/>
              <a:t>(Boccali, Spiga, </a:t>
            </a:r>
            <a:r>
              <a:rPr lang="it-IT" dirty="0" err="1"/>
              <a:t>Ciangottini</a:t>
            </a:r>
            <a:r>
              <a:rPr lang="it-IT" dirty="0"/>
              <a:t>)</a:t>
            </a:r>
          </a:p>
          <a:p>
            <a:endParaRPr lang="it-IT" sz="2000" dirty="0"/>
          </a:p>
          <a:p>
            <a:r>
              <a:rPr lang="it-IT" sz="2000" dirty="0"/>
              <a:t>Sigle da aprire in </a:t>
            </a:r>
            <a:r>
              <a:rPr lang="it-IT" sz="2000" dirty="0" err="1"/>
              <a:t>s.j.</a:t>
            </a:r>
            <a:r>
              <a:rPr lang="it-IT" sz="2000" dirty="0"/>
              <a:t> o dopo l’approvazione (Liliana)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B66296-E2DE-BFE8-2DD0-1E03170E3A38}"/>
              </a:ext>
            </a:extLst>
          </p:cNvPr>
          <p:cNvSpPr txBox="1"/>
          <p:nvPr/>
        </p:nvSpPr>
        <p:spPr>
          <a:xfrm>
            <a:off x="1208926" y="1856361"/>
            <a:ext cx="43471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Finanziamenti missioni SOLO se non fornite o fornite </a:t>
            </a:r>
            <a:r>
              <a:rPr lang="it-IT" b="1" dirty="0" err="1"/>
              <a:t>parzialemente</a:t>
            </a:r>
            <a:r>
              <a:rPr lang="it-IT" b="1" dirty="0"/>
              <a:t> dal progetto</a:t>
            </a:r>
          </a:p>
        </p:txBody>
      </p:sp>
    </p:spTree>
    <p:extLst>
      <p:ext uri="{BB962C8B-B14F-4D97-AF65-F5344CB8AC3E}">
        <p14:creationId xmlns:p14="http://schemas.microsoft.com/office/powerpoint/2010/main" val="25575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13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Proposta Bilancio 2025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3168503" y="1943724"/>
            <a:ext cx="4559998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Totale = 415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/>
              <a:t>Suddivisione indicativa finanziamenti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Missioni = 300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140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70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PROGETTI = 90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Consumo = 65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30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35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Inventariabile = 50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C3SN: Tasca R&amp;D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F8017F4-A39F-0CF9-39D9-60509705BA74}"/>
              </a:ext>
            </a:extLst>
          </p:cNvPr>
          <p:cNvSpPr txBox="1"/>
          <p:nvPr/>
        </p:nvSpPr>
        <p:spPr>
          <a:xfrm>
            <a:off x="8295656" y="3058482"/>
            <a:ext cx="291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nel 2024, indicazione ai referee di considerare una quota di ~ 30% da lasciare nell’indiviso (compreso le SP), anche per le numerose sigle che potranno essere aperte dopo i preventivi</a:t>
            </a:r>
          </a:p>
        </p:txBody>
      </p:sp>
    </p:spTree>
    <p:extLst>
      <p:ext uri="{BB962C8B-B14F-4D97-AF65-F5344CB8AC3E}">
        <p14:creationId xmlns:p14="http://schemas.microsoft.com/office/powerpoint/2010/main" val="13112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Missioni 2025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1163882" y="2018153"/>
            <a:ext cx="9878366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C3SN per attività C3SN: chair </a:t>
            </a:r>
            <a:r>
              <a:rPr lang="it-IT" dirty="0">
                <a:solidFill>
                  <a:srgbClr val="FF0000"/>
                </a:solidFill>
              </a:rPr>
              <a:t>10 k€</a:t>
            </a:r>
            <a:r>
              <a:rPr lang="it-IT" dirty="0"/>
              <a:t> - membri </a:t>
            </a:r>
            <a:r>
              <a:rPr lang="it-IT" dirty="0">
                <a:solidFill>
                  <a:srgbClr val="FF0000"/>
                </a:solidFill>
              </a:rPr>
              <a:t>3 k€</a:t>
            </a:r>
            <a:r>
              <a:rPr lang="it-IT" dirty="0"/>
              <a:t> - rappresentanti CNS </a:t>
            </a:r>
            <a:r>
              <a:rPr lang="it-IT" dirty="0">
                <a:solidFill>
                  <a:srgbClr val="FF0000"/>
                </a:solidFill>
              </a:rPr>
              <a:t>1.5 k€</a:t>
            </a:r>
            <a:r>
              <a:rPr lang="it-IT" dirty="0"/>
              <a:t> 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coordinatori WG non membri C3SN</a:t>
            </a:r>
            <a:r>
              <a:rPr lang="it-IT" dirty="0">
                <a:solidFill>
                  <a:srgbClr val="FF0000"/>
                </a:solidFill>
              </a:rPr>
              <a:t>: 1.5 k€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chair: </a:t>
            </a:r>
            <a:r>
              <a:rPr lang="it-IT" dirty="0">
                <a:solidFill>
                  <a:srgbClr val="FF0000"/>
                </a:solidFill>
              </a:rPr>
              <a:t>15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supercomputing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8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nuovi progetti sede coordinatore WG: </a:t>
            </a:r>
            <a:r>
              <a:rPr lang="it-IT" dirty="0">
                <a:solidFill>
                  <a:srgbClr val="FF0000"/>
                </a:solidFill>
              </a:rPr>
              <a:t>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attività di interesse INFN (responsabilità/workshop/riunioni) non supportata da esperimenti anche per non membri C3SN: </a:t>
            </a:r>
            <a:r>
              <a:rPr lang="it-IT" dirty="0">
                <a:solidFill>
                  <a:srgbClr val="FF0000"/>
                </a:solidFill>
              </a:rPr>
              <a:t>~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70 k€ </a:t>
            </a:r>
            <a:r>
              <a:rPr lang="it-IT" dirty="0">
                <a:solidFill>
                  <a:srgbClr val="008000"/>
                </a:solidFill>
              </a:rPr>
              <a:t>- richieste in sedi dove C3SN non è aperta vanno su NA</a:t>
            </a:r>
          </a:p>
          <a:p>
            <a:endParaRPr lang="it-IT" dirty="0"/>
          </a:p>
          <a:p>
            <a:pPr algn="ctr"/>
            <a:r>
              <a:rPr lang="it-IT" b="1" dirty="0"/>
              <a:t>DATACLOUD</a:t>
            </a:r>
            <a:r>
              <a:rPr lang="it-IT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per ogni sede coinvolta: </a:t>
            </a:r>
            <a:r>
              <a:rPr lang="it-IT" dirty="0">
                <a:solidFill>
                  <a:srgbClr val="FF0000"/>
                </a:solidFill>
              </a:rPr>
              <a:t>1.5 k€</a:t>
            </a:r>
            <a:r>
              <a:rPr lang="it-IT" dirty="0"/>
              <a:t> (referee valutano FTE)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Tasca indivisa missioni sede coordinatore: ~ </a:t>
            </a:r>
            <a:r>
              <a:rPr lang="it-IT" dirty="0">
                <a:solidFill>
                  <a:srgbClr val="FF0000"/>
                </a:solidFill>
              </a:rPr>
              <a:t>40 k€</a:t>
            </a:r>
          </a:p>
          <a:p>
            <a:endParaRPr lang="it-IT" dirty="0"/>
          </a:p>
          <a:p>
            <a:pPr algn="ctr"/>
            <a:r>
              <a:rPr lang="it-IT" b="1" dirty="0"/>
              <a:t>PROGETTI</a:t>
            </a:r>
            <a:r>
              <a:rPr lang="it-IT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Stima: </a:t>
            </a:r>
            <a:r>
              <a:rPr lang="it-IT" dirty="0">
                <a:solidFill>
                  <a:srgbClr val="FF0000"/>
                </a:solidFill>
              </a:rPr>
              <a:t>90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22639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Consumo 2025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C4E420-89B7-FA7A-4916-888C1891BF1F}"/>
              </a:ext>
            </a:extLst>
          </p:cNvPr>
          <p:cNvSpPr txBox="1"/>
          <p:nvPr/>
        </p:nvSpPr>
        <p:spPr>
          <a:xfrm>
            <a:off x="1550581" y="2212033"/>
            <a:ext cx="90908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algn="ctr"/>
            <a:endParaRPr lang="it-IT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 (almeno metà in indiviso): </a:t>
            </a:r>
            <a:r>
              <a:rPr lang="it-IT" dirty="0">
                <a:solidFill>
                  <a:srgbClr val="FF0000"/>
                </a:solidFill>
              </a:rPr>
              <a:t>15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Supercomputing sede coordinatore WG: </a:t>
            </a:r>
            <a:r>
              <a:rPr lang="it-IT" dirty="0">
                <a:solidFill>
                  <a:srgbClr val="FF0000"/>
                </a:solidFill>
              </a:rPr>
              <a:t>13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Tecnologie Informatiche sede coordinatore: </a:t>
            </a:r>
            <a:r>
              <a:rPr lang="it-IT" dirty="0">
                <a:solidFill>
                  <a:srgbClr val="FF0000"/>
                </a:solidFill>
              </a:rPr>
              <a:t>7 k€</a:t>
            </a:r>
          </a:p>
          <a:p>
            <a:endParaRPr lang="it-IT" dirty="0"/>
          </a:p>
          <a:p>
            <a:pPr algn="ctr"/>
            <a:r>
              <a:rPr lang="it-IT" b="1" dirty="0"/>
              <a:t>DATACLOUD</a:t>
            </a:r>
            <a:r>
              <a:rPr lang="it-IT" dirty="0"/>
              <a:t> </a:t>
            </a:r>
          </a:p>
          <a:p>
            <a:pPr algn="ctr"/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siti: </a:t>
            </a:r>
            <a:r>
              <a:rPr lang="it-IT" dirty="0">
                <a:solidFill>
                  <a:srgbClr val="FF0000"/>
                </a:solidFill>
              </a:rPr>
              <a:t>2.5 k€ </a:t>
            </a:r>
            <a:r>
              <a:rPr lang="it-IT" dirty="0"/>
              <a:t>per 10 Tier2 + Tier1 + LNGS</a:t>
            </a:r>
          </a:p>
        </p:txBody>
      </p:sp>
    </p:spTree>
    <p:extLst>
      <p:ext uri="{BB962C8B-B14F-4D97-AF65-F5344CB8AC3E}">
        <p14:creationId xmlns:p14="http://schemas.microsoft.com/office/powerpoint/2010/main" val="116085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Inventariabile 2025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1550581" y="2440250"/>
            <a:ext cx="909083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algn="ctr"/>
            <a:endParaRPr lang="it-IT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Materiale per R&amp;D non coperto da PNRR nella sede coordinatore WG Tecnologie: </a:t>
            </a:r>
            <a:r>
              <a:rPr lang="it-IT" dirty="0">
                <a:solidFill>
                  <a:srgbClr val="FF0000"/>
                </a:solidFill>
              </a:rPr>
              <a:t>50 k€</a:t>
            </a:r>
          </a:p>
          <a:p>
            <a:pPr fontAlgn="base"/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>
                <a:solidFill>
                  <a:srgbClr val="FF0000"/>
                </a:solidFill>
              </a:rPr>
              <a:t>Aumento di 2/3 rispetto al 2024 per aumentare l’attività di R&amp;D sulle nuove tecnologie per sviluppare di più la ricerca nell’ambito del CNC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Possibili acquisti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Potrebbero emergere altre soluzioni </a:t>
            </a:r>
            <a:r>
              <a:rPr lang="it-IT" dirty="0" err="1"/>
              <a:t>Risc</a:t>
            </a:r>
            <a:r>
              <a:rPr lang="it-IT" dirty="0"/>
              <a:t> V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Superchip</a:t>
            </a:r>
            <a:r>
              <a:rPr lang="it-IT" dirty="0"/>
              <a:t> mi300, alternativa targata AMD a Grace Hopper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Blackwell, successore di Grace Hopper (probabilmente costi proibitivi)</a:t>
            </a:r>
          </a:p>
        </p:txBody>
      </p:sp>
    </p:spTree>
    <p:extLst>
      <p:ext uri="{BB962C8B-B14F-4D97-AF65-F5344CB8AC3E}">
        <p14:creationId xmlns:p14="http://schemas.microsoft.com/office/powerpoint/2010/main" val="212454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Infrastruttura Tier1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2184364" y="2413337"/>
            <a:ext cx="75134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dirty="0"/>
          </a:p>
          <a:p>
            <a:pPr fontAlgn="base"/>
            <a:r>
              <a:rPr lang="it-IT" dirty="0"/>
              <a:t>Le richieste infrastrutturali per il Tier1 – non impianti – vengono presentate sotto la sigla DATACLOUD e referate dal gruppo di referaggio della stessa sigla</a:t>
            </a:r>
          </a:p>
          <a:p>
            <a:pPr fontAlgn="base"/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Rete, server e storage per servizi, manutenzioni ……..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Finanziate dalla GE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Da azzerare nel DB assegnazioni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19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Proposta alla GE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C4E420-89B7-FA7A-4916-888C1891BF1F}"/>
              </a:ext>
            </a:extLst>
          </p:cNvPr>
          <p:cNvSpPr txBox="1"/>
          <p:nvPr/>
        </p:nvSpPr>
        <p:spPr>
          <a:xfrm>
            <a:off x="1000760" y="1978902"/>
            <a:ext cx="90908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Proposta Bilancio 2025 CNC (C3SN &amp; CCR) alla GE il 26 giugno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Bilancio C3SN invariato: </a:t>
            </a:r>
            <a:r>
              <a:rPr lang="it-IT" b="1" dirty="0"/>
              <a:t>415 k€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Bilancio CCR - stralcio delle licenze software dai fondi ordinari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Fondi ordinari: </a:t>
            </a:r>
            <a:r>
              <a:rPr lang="it-IT" b="1" dirty="0"/>
              <a:t>1125 k€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Stima licenze software (richiesta da proporre dopo referaggio a ottobre): </a:t>
            </a:r>
            <a:r>
              <a:rPr lang="it-IT" b="1" dirty="0"/>
              <a:t>1190 k€</a:t>
            </a:r>
            <a:r>
              <a:rPr lang="it-IT" dirty="0"/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8DC56C-81BB-53A9-61FC-E1815F5F9602}"/>
              </a:ext>
            </a:extLst>
          </p:cNvPr>
          <p:cNvSpPr txBox="1"/>
          <p:nvPr/>
        </p:nvSpPr>
        <p:spPr>
          <a:xfrm>
            <a:off x="3621974" y="3911397"/>
            <a:ext cx="312912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Budget CNC 2025 = 1.540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C3SN = 415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CCR = 1.125 k€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DFE8ED-BD0D-8A15-BD8F-32D29A208F6E}"/>
              </a:ext>
            </a:extLst>
          </p:cNvPr>
          <p:cNvSpPr txBox="1"/>
          <p:nvPr/>
        </p:nvSpPr>
        <p:spPr>
          <a:xfrm>
            <a:off x="3609424" y="5519645"/>
            <a:ext cx="2821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In attesa di risposta dalla GE</a:t>
            </a:r>
          </a:p>
        </p:txBody>
      </p:sp>
    </p:spTree>
    <p:extLst>
      <p:ext uri="{BB962C8B-B14F-4D97-AF65-F5344CB8AC3E}">
        <p14:creationId xmlns:p14="http://schemas.microsoft.com/office/powerpoint/2010/main" val="326308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Anagrafica - Tecnologi su PNRR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2311367" y="1924853"/>
            <a:ext cx="72651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TD INFN </a:t>
            </a:r>
            <a:r>
              <a:rPr lang="it-IT" dirty="0"/>
              <a:t>- FTE 100% su progetto e 0% su esperimento con nota attestante sinergia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autori degli esperimenti solo se esiste attività pregressa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RTD-A</a:t>
            </a:r>
            <a:r>
              <a:rPr lang="it-IT" dirty="0"/>
              <a:t> – FTE su esperimenti – non necessari FTE sul progetto PNRR cui appartengono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missioni solo su eventuali fondi di esperimento - non possono usufruire dei fondi PNRR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6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91F660B-CA97-8EC6-7ABD-6CA998A44EC8}"/>
              </a:ext>
            </a:extLst>
          </p:cNvPr>
          <p:cNvSpPr/>
          <p:nvPr/>
        </p:nvSpPr>
        <p:spPr>
          <a:xfrm>
            <a:off x="2391351" y="3166035"/>
            <a:ext cx="6819556" cy="12787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dirty="0">
                <a:solidFill>
                  <a:schemeClr val="accent1"/>
                </a:solidFill>
              </a:rPr>
              <a:t>Bilancio 2024</a:t>
            </a:r>
          </a:p>
        </p:txBody>
      </p:sp>
    </p:spTree>
    <p:extLst>
      <p:ext uri="{BB962C8B-B14F-4D97-AF65-F5344CB8AC3E}">
        <p14:creationId xmlns:p14="http://schemas.microsoft.com/office/powerpoint/2010/main" val="3030663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20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Anagrafica - TI e TD non PNRR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381985" y="1988614"/>
            <a:ext cx="94280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it-IT" b="1" dirty="0"/>
              <a:t>Sigla C3SN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devono dichiarare afferenza anche con FTE 0% 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algn="ctr" fontAlgn="base"/>
            <a:r>
              <a:rPr lang="it-IT" b="1" dirty="0"/>
              <a:t>Sigla DATACLOUD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Partecipanti ai WP e siti devono allocare una percentuale significativa, almeno 30% - 40%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le CSN garantita - </a:t>
            </a:r>
            <a:r>
              <a:rPr lang="it-IT" dirty="0">
                <a:solidFill>
                  <a:schemeClr val="accent1"/>
                </a:solidFill>
              </a:rPr>
              <a:t>da indicare in nota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progetti PNRR garantita - </a:t>
            </a:r>
            <a:r>
              <a:rPr lang="it-IT" dirty="0">
                <a:solidFill>
                  <a:schemeClr val="accent1"/>
                </a:solidFill>
              </a:rPr>
              <a:t>FTE su PNRR da sottrarre alla sigla DATACLOUD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I Responsabili Locali DATACLOUD devono essere informati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algn="ctr" fontAlgn="base"/>
            <a:r>
              <a:rPr lang="it-IT" b="1" dirty="0"/>
              <a:t>Sigle supporto Progetti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FTE non necessari - </a:t>
            </a:r>
            <a:r>
              <a:rPr lang="it-IT" dirty="0">
                <a:solidFill>
                  <a:schemeClr val="accent1"/>
                </a:solidFill>
              </a:rPr>
              <a:t>allocare 0% per evidenziare la partecipazione al progetto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1"/>
              </a:solidFill>
            </a:endParaRPr>
          </a:p>
          <a:p>
            <a:pPr algn="ctr" fontAlgn="base"/>
            <a:r>
              <a:rPr lang="it-IT" b="1" dirty="0"/>
              <a:t>Sigle PNRR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Sinergiche alle CSN </a:t>
            </a:r>
          </a:p>
        </p:txBody>
      </p:sp>
    </p:spTree>
    <p:extLst>
      <p:ext uri="{BB962C8B-B14F-4D97-AF65-F5344CB8AC3E}">
        <p14:creationId xmlns:p14="http://schemas.microsoft.com/office/powerpoint/2010/main" val="131667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21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Preventivi - Date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CBA066F-F468-EE1E-7338-9EAE9D0D64BC}"/>
              </a:ext>
            </a:extLst>
          </p:cNvPr>
          <p:cNvSpPr txBox="1"/>
          <p:nvPr/>
        </p:nvSpPr>
        <p:spPr>
          <a:xfrm>
            <a:off x="3052141" y="1825758"/>
            <a:ext cx="61117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Chiusura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12/7 CSN1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14/7 CSN5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24/7 CSN2, CSN4, C3SN, CCR, C3M e 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algn="ctr"/>
            <a:r>
              <a:rPr lang="it-IT" b="1" dirty="0"/>
              <a:t>Riunioni Commissioni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9-13/9 CSN1 e CSN5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16-20/9 CSN2 e CSN3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CSN4 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30/9-2/10 CNC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algn="ctr"/>
            <a:r>
              <a:rPr lang="it-IT" b="1" dirty="0"/>
              <a:t>Riunioni Referaggio C3SN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Referee Calcolo – fine luglio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Esperimenti, Referee Calcolo, C3SN – prima settimana di settembre TBD, doodle in corso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7623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22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Gruppi Referaggio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99DB69-082A-A7EF-1ACB-D584ADBCA7EF}"/>
              </a:ext>
            </a:extLst>
          </p:cNvPr>
          <p:cNvSpPr txBox="1"/>
          <p:nvPr/>
        </p:nvSpPr>
        <p:spPr>
          <a:xfrm>
            <a:off x="650382" y="1969702"/>
            <a:ext cx="660132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Risorse di Calcolo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pledge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Coordinatore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it-IT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G.Carlino</a:t>
            </a:r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CSN1: 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T. Boccali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D. Bonacorsi, D. Elia, B. Giacobbe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CSN2: </a:t>
            </a:r>
            <a:r>
              <a:rPr lang="it-IT" sz="1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Di Pierro, M. Duranti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CSN3: </a:t>
            </a:r>
            <a:r>
              <a:rPr lang="it-IT" sz="1700" b="0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S. Pirrone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it-IT" sz="17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V. Ippolito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M. La Cognata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CSN4: L. Cosmai, M. Pepe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CSN5: A. Lonardo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Infrastruttura: A.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851BA9-6E23-BE37-AFEB-263A1D6C8DDA}"/>
              </a:ext>
            </a:extLst>
          </p:cNvPr>
          <p:cNvSpPr txBox="1"/>
          <p:nvPr/>
        </p:nvSpPr>
        <p:spPr>
          <a:xfrm>
            <a:off x="6658353" y="2407752"/>
            <a:ext cx="483235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C3SN &amp;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Progetti Esterni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Francesco Prelz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E. Vilucchi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S. Pardi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sng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B. </a:t>
            </a:r>
            <a:r>
              <a:rPr lang="it-IT" sz="1700" strike="sngStrike" dirty="0">
                <a:solidFill>
                  <a:schemeClr val="accent1"/>
                </a:solidFill>
                <a:latin typeface="Arial" panose="020B0604020202020204" pitchFamily="34" charset="0"/>
              </a:rPr>
              <a:t>Martelli</a:t>
            </a:r>
          </a:p>
          <a:p>
            <a:pPr marL="184150" fontAlgn="base"/>
            <a:endParaRPr lang="it-IT" b="0" i="0" u="none" strike="sngStrike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Datacloud </a:t>
            </a:r>
            <a:r>
              <a:rPr lang="it-IT" dirty="0"/>
              <a:t>(compreso infrastruttura Tier1)</a:t>
            </a: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A.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A. Budano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S. Bagnasco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FF0000"/>
                </a:solidFill>
                <a:latin typeface="Arial" panose="020B0604020202020204" pitchFamily="34" charset="0"/>
              </a:rPr>
              <a:t>D. Spisso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strike="sngStrike" dirty="0" err="1">
                <a:solidFill>
                  <a:schemeClr val="accent1"/>
                </a:solidFill>
                <a:latin typeface="Arial" panose="020B0604020202020204" pitchFamily="34" charset="0"/>
              </a:rPr>
              <a:t>R</a:t>
            </a:r>
            <a:r>
              <a:rPr lang="it-IT" sz="1700" strike="sngStrike" dirty="0">
                <a:solidFill>
                  <a:schemeClr val="accent1"/>
                </a:solidFill>
                <a:latin typeface="Arial" panose="020B0604020202020204" pitchFamily="34" charset="0"/>
              </a:rPr>
              <a:t>. Alfieri, E. Fattibene</a:t>
            </a:r>
          </a:p>
        </p:txBody>
      </p:sp>
    </p:spTree>
    <p:extLst>
      <p:ext uri="{BB962C8B-B14F-4D97-AF65-F5344CB8AC3E}">
        <p14:creationId xmlns:p14="http://schemas.microsoft.com/office/powerpoint/2010/main" val="60067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23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Referaggi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811235" y="1997839"/>
            <a:ext cx="825972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/>
                </a:solidFill>
              </a:rPr>
              <a:t>Indicazioni per i referee</a:t>
            </a:r>
          </a:p>
          <a:p>
            <a:endParaRPr lang="it-IT" dirty="0"/>
          </a:p>
          <a:p>
            <a:pPr algn="ctr"/>
            <a:r>
              <a:rPr lang="it-IT" b="1" dirty="0"/>
              <a:t>Calcolo (Pledge)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Confronto richieste 2025 e disponibilità risorse PNRR nei siti per valutare possibile utilizzo come pledge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interazioni referee, C3SN, WP3 DataCloud, esperimenti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Discussione con GE prima delle riunioni delle CSN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Caricare le richieste </a:t>
            </a:r>
            <a:r>
              <a:rPr lang="it-IT" b="1" dirty="0"/>
              <a:t>DETTAGLIANDO</a:t>
            </a:r>
            <a:r>
              <a:rPr lang="it-IT" dirty="0"/>
              <a:t> gli esperimenti nelle sigle CALCx_TIER1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OH Rete nelle richieste alle CSN</a:t>
            </a:r>
          </a:p>
          <a:p>
            <a:pPr algn="ctr" fontAlgn="base"/>
            <a:r>
              <a:rPr lang="it-IT" b="1" dirty="0"/>
              <a:t>Sigle C3SN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Avere come riferimento, ma non dover rispettare scrupolosamente, la suddivisione indicativa dei finanziamenti tra le voci di spesa e le sigle </a:t>
            </a:r>
          </a:p>
          <a:p>
            <a:pPr fontAlgn="base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7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C3SN 2024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1DF27D-7A9F-B528-D58D-EB510DB31A04}"/>
              </a:ext>
            </a:extLst>
          </p:cNvPr>
          <p:cNvSpPr txBox="1"/>
          <p:nvPr/>
        </p:nvSpPr>
        <p:spPr>
          <a:xfrm>
            <a:off x="4117009" y="1953413"/>
            <a:ext cx="312912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Budget CNC 2024 = 2.500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C3SN = 415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CCR = 1.985 k€</a:t>
            </a:r>
          </a:p>
        </p:txBody>
      </p:sp>
      <p:graphicFrame>
        <p:nvGraphicFramePr>
          <p:cNvPr id="8" name="Tabella 9">
            <a:extLst>
              <a:ext uri="{FF2B5EF4-FFF2-40B4-BE49-F238E27FC236}">
                <a16:creationId xmlns:a16="http://schemas.microsoft.com/office/drawing/2014/main" id="{7302AB65-28DE-C849-7268-1F46C412B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88631"/>
              </p:ext>
            </p:extLst>
          </p:nvPr>
        </p:nvGraphicFramePr>
        <p:xfrm>
          <a:off x="844836" y="3555681"/>
          <a:ext cx="946581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25">
                  <a:extLst>
                    <a:ext uri="{9D8B030D-6E8A-4147-A177-3AD203B41FA5}">
                      <a16:colId xmlns:a16="http://schemas.microsoft.com/office/drawing/2014/main" val="1098732799"/>
                    </a:ext>
                  </a:extLst>
                </a:gridCol>
                <a:gridCol w="1039209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389959">
                  <a:extLst>
                    <a:ext uri="{9D8B030D-6E8A-4147-A177-3AD203B41FA5}">
                      <a16:colId xmlns:a16="http://schemas.microsoft.com/office/drawing/2014/main" val="1736278709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555397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1195012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1581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Richieste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/>
                        <a:t>Assegnato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Missioni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Consumo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6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Inventariabile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5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5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0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Bilancio 2024 - Sblocchi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89970" y="1888643"/>
            <a:ext cx="44427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ea typeface="+mj-lt"/>
                <a:cs typeface="+mj-lt"/>
              </a:rPr>
              <a:t>Referaggio C3SN </a:t>
            </a:r>
            <a:r>
              <a:rPr lang="de-DE" sz="2000" b="1" dirty="0" err="1">
                <a:ea typeface="+mj-lt"/>
                <a:cs typeface="+mj-lt"/>
              </a:rPr>
              <a:t>e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b="1" dirty="0" err="1">
                <a:ea typeface="+mj-lt"/>
                <a:cs typeface="+mj-lt"/>
              </a:rPr>
              <a:t>Progetti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b="1" dirty="0" err="1">
                <a:ea typeface="+mj-lt"/>
                <a:cs typeface="+mj-lt"/>
              </a:rPr>
              <a:t>Esterni</a:t>
            </a:r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algn="ctr"/>
            <a:r>
              <a:rPr lang="de-DE" sz="2000" dirty="0">
                <a:solidFill>
                  <a:srgbClr val="008000"/>
                </a:solidFill>
                <a:ea typeface="+mj-lt"/>
                <a:cs typeface="+mj-lt"/>
              </a:rPr>
              <a:t>F. Prelz, S. Pardi, E. </a:t>
            </a:r>
            <a:r>
              <a:rPr lang="de-DE" sz="2000" dirty="0" err="1">
                <a:solidFill>
                  <a:srgbClr val="008000"/>
                </a:solidFill>
                <a:ea typeface="+mj-lt"/>
                <a:cs typeface="+mj-lt"/>
              </a:rPr>
              <a:t>Vilucchi</a:t>
            </a:r>
            <a:endParaRPr lang="de-DE" sz="2000" dirty="0">
              <a:solidFill>
                <a:srgbClr val="008000"/>
              </a:solidFill>
              <a:ea typeface="+mj-lt"/>
              <a:cs typeface="+mj-lt"/>
            </a:endParaRPr>
          </a:p>
          <a:p>
            <a:pPr algn="ctr"/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r>
              <a:rPr lang="it-IT" sz="2000" dirty="0">
                <a:cs typeface="Calibri" panose="020F0502020204030204"/>
              </a:rPr>
              <a:t>Totale di richieste di sblocco 48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5 k€ Consumo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43 k€ Missioni</a:t>
            </a:r>
          </a:p>
          <a:p>
            <a:r>
              <a:rPr lang="it-IT" sz="2000" dirty="0">
                <a:cs typeface="Calibri" panose="020F0502020204030204"/>
              </a:rPr>
              <a:t>Totale nuove richieste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10 k€ Inventariabile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2 k€ Missoni</a:t>
            </a:r>
          </a:p>
          <a:p>
            <a:pPr algn="ctr"/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144D0B-CF7B-26F4-C8D8-18252F13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672" y="2474740"/>
            <a:ext cx="8033456" cy="427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Bilancio 2024 - Sblocchi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275791" y="1904397"/>
            <a:ext cx="53870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ea typeface="+mj-lt"/>
                <a:cs typeface="+mj-lt"/>
              </a:rPr>
              <a:t>Referaggio DataCloud</a:t>
            </a:r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algn="ctr"/>
            <a:r>
              <a:rPr lang="de-DE" sz="2000" dirty="0">
                <a:solidFill>
                  <a:srgbClr val="008000"/>
                </a:solidFill>
                <a:ea typeface="+mj-lt"/>
                <a:cs typeface="+mj-lt"/>
              </a:rPr>
              <a:t>S. </a:t>
            </a:r>
            <a:r>
              <a:rPr lang="de-DE" sz="2000" dirty="0" err="1">
                <a:solidFill>
                  <a:srgbClr val="008000"/>
                </a:solidFill>
                <a:ea typeface="+mj-lt"/>
                <a:cs typeface="+mj-lt"/>
              </a:rPr>
              <a:t>Bagnasco</a:t>
            </a:r>
            <a:r>
              <a:rPr lang="de-DE" sz="2000" dirty="0">
                <a:solidFill>
                  <a:srgbClr val="008000"/>
                </a:solidFill>
                <a:ea typeface="+mj-lt"/>
                <a:cs typeface="+mj-lt"/>
              </a:rPr>
              <a:t>, A. Budano, A. De Salvo, D. Spisso</a:t>
            </a:r>
          </a:p>
          <a:p>
            <a:pPr algn="ctr"/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Spostamento tasca 9 k€ da CNAF a 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Sblocco SP missioni 15 k€ CNAF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0.5 k€ LNF, MIB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1 k€ LNS, PD, PG, PI, 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1.5 k€ CT, 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2.5 k€ BA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3.5 k€ BO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000" dirty="0">
              <a:cs typeface="Calibri" panose="020F0502020204030204"/>
            </a:endParaRPr>
          </a:p>
          <a:p>
            <a:pPr algn="ctr"/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7" name="Immagine 6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5827ADFB-D264-42AB-C3DA-AFA5DFFA1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618655"/>
            <a:ext cx="7772400" cy="25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8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Analisi Bilancio 2024 - Missioni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  <p:graphicFrame>
        <p:nvGraphicFramePr>
          <p:cNvPr id="2" name="Tabella 9">
            <a:extLst>
              <a:ext uri="{FF2B5EF4-FFF2-40B4-BE49-F238E27FC236}">
                <a16:creationId xmlns:a16="http://schemas.microsoft.com/office/drawing/2014/main" id="{7AC33BA3-F023-AB9B-C8E7-A214D9A47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58080"/>
              </p:ext>
            </p:extLst>
          </p:nvPr>
        </p:nvGraphicFramePr>
        <p:xfrm>
          <a:off x="2807663" y="2202199"/>
          <a:ext cx="692678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495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075864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68253944"/>
                    </a:ext>
                  </a:extLst>
                </a:gridCol>
                <a:gridCol w="671331">
                  <a:extLst>
                    <a:ext uri="{9D8B030D-6E8A-4147-A177-3AD203B41FA5}">
                      <a16:colId xmlns:a16="http://schemas.microsoft.com/office/drawing/2014/main" val="2715074038"/>
                    </a:ext>
                  </a:extLst>
                </a:gridCol>
                <a:gridCol w="1410729">
                  <a:extLst>
                    <a:ext uri="{9D8B030D-6E8A-4147-A177-3AD203B41FA5}">
                      <a16:colId xmlns:a16="http://schemas.microsoft.com/office/drawing/2014/main" val="818844607"/>
                    </a:ext>
                  </a:extLst>
                </a:gridCol>
                <a:gridCol w="1042482">
                  <a:extLst>
                    <a:ext uri="{9D8B030D-6E8A-4147-A177-3AD203B41FA5}">
                      <a16:colId xmlns:a16="http://schemas.microsoft.com/office/drawing/2014/main" val="3568100028"/>
                    </a:ext>
                  </a:extLst>
                </a:gridCol>
                <a:gridCol w="1042482">
                  <a:extLst>
                    <a:ext uri="{9D8B030D-6E8A-4147-A177-3AD203B41FA5}">
                      <a16:colId xmlns:a16="http://schemas.microsoft.com/office/drawing/2014/main" val="1381439869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– stato a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Speso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 (SP + Indiviso)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Disponibile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  <p:graphicFrame>
        <p:nvGraphicFramePr>
          <p:cNvPr id="5" name="Tabella 9">
            <a:extLst>
              <a:ext uri="{FF2B5EF4-FFF2-40B4-BE49-F238E27FC236}">
                <a16:creationId xmlns:a16="http://schemas.microsoft.com/office/drawing/2014/main" id="{27EFA6EF-BA25-4941-D86F-230E573B2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18933"/>
              </p:ext>
            </p:extLst>
          </p:nvPr>
        </p:nvGraphicFramePr>
        <p:xfrm>
          <a:off x="2632609" y="4073881"/>
          <a:ext cx="727689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006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047703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898051">
                  <a:extLst>
                    <a:ext uri="{9D8B030D-6E8A-4147-A177-3AD203B41FA5}">
                      <a16:colId xmlns:a16="http://schemas.microsoft.com/office/drawing/2014/main" val="968690895"/>
                    </a:ext>
                  </a:extLst>
                </a:gridCol>
                <a:gridCol w="1333359">
                  <a:extLst>
                    <a:ext uri="{9D8B030D-6E8A-4147-A177-3AD203B41FA5}">
                      <a16:colId xmlns:a16="http://schemas.microsoft.com/office/drawing/2014/main" val="4143490245"/>
                    </a:ext>
                  </a:extLst>
                </a:gridCol>
                <a:gridCol w="924339">
                  <a:extLst>
                    <a:ext uri="{9D8B030D-6E8A-4147-A177-3AD203B41FA5}">
                      <a16:colId xmlns:a16="http://schemas.microsoft.com/office/drawing/2014/main" val="32391612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974034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69064">
                <a:tc gridSpan="7">
                  <a:txBody>
                    <a:bodyPr/>
                    <a:lstStyle/>
                    <a:p>
                      <a:pPr algn="ctr"/>
                      <a:r>
                        <a:rPr lang="it-IT" dirty="0"/>
                        <a:t>Sblocco missioni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20856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Sblocco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Richieste aggiuntive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Residuo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49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Analisi </a:t>
            </a:r>
            <a:r>
              <a:rPr lang="it-IT"/>
              <a:t>Bilancio 2024 </a:t>
            </a:r>
            <a:r>
              <a:rPr lang="it-IT" dirty="0"/>
              <a:t>- Missioni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316EFC-6DB9-3B64-9137-B6DDB3B0BEC5}"/>
              </a:ext>
            </a:extLst>
          </p:cNvPr>
          <p:cNvSpPr txBox="1"/>
          <p:nvPr/>
        </p:nvSpPr>
        <p:spPr>
          <a:xfrm>
            <a:off x="8085367" y="2063353"/>
            <a:ext cx="3605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Speso ~1/3 del tetto: profilo di spesa non regolare, tuttavia si prevedono attività importanti in autunno: riunione bilancio (LNS, 30/9-2/10) - Workshop ICSC (Roma 16-20/9), CHEP (Cracovia 19-25/10), conferenza EGI (Lecce 30/9-3/10), EOSC Symposium (Berlino 21-23/10)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Riduzione della richiesta di missioni visti anche i residui 2023. Si propone tetto di 300 k€ spostando la differenza su inventariabile</a:t>
            </a:r>
          </a:p>
        </p:txBody>
      </p:sp>
      <p:graphicFrame>
        <p:nvGraphicFramePr>
          <p:cNvPr id="11" name="Tabella 11">
            <a:extLst>
              <a:ext uri="{FF2B5EF4-FFF2-40B4-BE49-F238E27FC236}">
                <a16:creationId xmlns:a16="http://schemas.microsoft.com/office/drawing/2014/main" id="{B3FE87BC-4494-F437-274D-798D532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54590"/>
              </p:ext>
            </p:extLst>
          </p:nvPr>
        </p:nvGraphicFramePr>
        <p:xfrm>
          <a:off x="613318" y="3660298"/>
          <a:ext cx="7181194" cy="191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902">
                  <a:extLst>
                    <a:ext uri="{9D8B030D-6E8A-4147-A177-3AD203B41FA5}">
                      <a16:colId xmlns:a16="http://schemas.microsoft.com/office/drawing/2014/main" val="1995830170"/>
                    </a:ext>
                  </a:extLst>
                </a:gridCol>
                <a:gridCol w="1326995">
                  <a:extLst>
                    <a:ext uri="{9D8B030D-6E8A-4147-A177-3AD203B41FA5}">
                      <a16:colId xmlns:a16="http://schemas.microsoft.com/office/drawing/2014/main" val="770747209"/>
                    </a:ext>
                  </a:extLst>
                </a:gridCol>
                <a:gridCol w="1182029">
                  <a:extLst>
                    <a:ext uri="{9D8B030D-6E8A-4147-A177-3AD203B41FA5}">
                      <a16:colId xmlns:a16="http://schemas.microsoft.com/office/drawing/2014/main" val="1148799879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3854196712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3997199625"/>
                    </a:ext>
                  </a:extLst>
                </a:gridCol>
                <a:gridCol w="680225">
                  <a:extLst>
                    <a:ext uri="{9D8B030D-6E8A-4147-A177-3AD203B41FA5}">
                      <a16:colId xmlns:a16="http://schemas.microsoft.com/office/drawing/2014/main" val="3084605189"/>
                    </a:ext>
                  </a:extLst>
                </a:gridCol>
                <a:gridCol w="858453">
                  <a:extLst>
                    <a:ext uri="{9D8B030D-6E8A-4147-A177-3AD203B41FA5}">
                      <a16:colId xmlns:a16="http://schemas.microsoft.com/office/drawing/2014/main" val="230590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Suddivisione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 teorica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Assegnato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Assegnato + SP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Disponibile luglio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6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C3SN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7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DATACLOUD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01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PROGETTI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799272"/>
                  </a:ext>
                </a:extLst>
              </a:tr>
            </a:tbl>
          </a:graphicData>
        </a:graphic>
      </p:graphicFrame>
      <p:graphicFrame>
        <p:nvGraphicFramePr>
          <p:cNvPr id="5" name="Tabella 9">
            <a:extLst>
              <a:ext uri="{FF2B5EF4-FFF2-40B4-BE49-F238E27FC236}">
                <a16:creationId xmlns:a16="http://schemas.microsoft.com/office/drawing/2014/main" id="{BE52FB77-CF81-4986-DCBC-1A085E11E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09407"/>
              </p:ext>
            </p:extLst>
          </p:nvPr>
        </p:nvGraphicFramePr>
        <p:xfrm>
          <a:off x="1201889" y="2034302"/>
          <a:ext cx="6264355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07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172060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784015">
                  <a:extLst>
                    <a:ext uri="{9D8B030D-6E8A-4147-A177-3AD203B41FA5}">
                      <a16:colId xmlns:a16="http://schemas.microsoft.com/office/drawing/2014/main" val="1268253944"/>
                    </a:ext>
                  </a:extLst>
                </a:gridCol>
                <a:gridCol w="784015">
                  <a:extLst>
                    <a:ext uri="{9D8B030D-6E8A-4147-A177-3AD203B41FA5}">
                      <a16:colId xmlns:a16="http://schemas.microsoft.com/office/drawing/2014/main" val="2715074038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818844607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3568100028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1381439869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– stato a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Speso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Disponibile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5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2024 - Consumo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1193256" y="2157422"/>
            <a:ext cx="9117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algn="ctr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DataCloud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10 Tier2 + 2 Backbone Cloud: 24 k€:  2.5 k€ a testa – </a:t>
            </a:r>
            <a:r>
              <a:rPr lang="it-IT" sz="2000" dirty="0">
                <a:solidFill>
                  <a:srgbClr val="008000"/>
                </a:solidFill>
              </a:rPr>
              <a:t>quasi tutto disponibile, in genere si spende a fine anno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C3SN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13 k€ -  Supercomputing – </a:t>
            </a:r>
            <a:r>
              <a:rPr lang="it-IT" sz="2000" dirty="0">
                <a:solidFill>
                  <a:srgbClr val="008000"/>
                </a:solidFill>
              </a:rPr>
              <a:t>da effettuare a Novembre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7 </a:t>
            </a:r>
            <a:r>
              <a:rPr lang="it-IT" sz="2000" i="1" dirty="0"/>
              <a:t> </a:t>
            </a:r>
            <a:r>
              <a:rPr lang="it-IT" sz="2000" dirty="0"/>
              <a:t>k€ - Tasca WG Tecnologie Informatiche – </a:t>
            </a:r>
            <a:r>
              <a:rPr lang="it-IT" sz="2000" dirty="0">
                <a:solidFill>
                  <a:srgbClr val="008000"/>
                </a:solidFill>
              </a:rPr>
              <a:t>tutto disponibile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NA:  5 + </a:t>
            </a:r>
            <a:r>
              <a:rPr lang="it-IT" sz="2000" i="1" dirty="0"/>
              <a:t>5 SP </a:t>
            </a:r>
            <a:r>
              <a:rPr lang="it-IT" sz="2000" dirty="0"/>
              <a:t>k€ - Tasca per necessità C3SN – </a:t>
            </a:r>
            <a:r>
              <a:rPr lang="it-IT" sz="2000" dirty="0">
                <a:solidFill>
                  <a:srgbClr val="008000"/>
                </a:solidFill>
              </a:rPr>
              <a:t>parzialmente disponibile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Indiviso</a:t>
            </a:r>
            <a:r>
              <a:rPr lang="it-IT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12.5 k€ - </a:t>
            </a:r>
            <a:r>
              <a:rPr lang="it-IT" sz="2000" dirty="0">
                <a:solidFill>
                  <a:srgbClr val="008000"/>
                </a:solidFill>
              </a:rPr>
              <a:t>non si sblocca per ora,  destinazione da decidere a Settembre</a:t>
            </a:r>
          </a:p>
        </p:txBody>
      </p:sp>
    </p:spTree>
    <p:extLst>
      <p:ext uri="{BB962C8B-B14F-4D97-AF65-F5344CB8AC3E}">
        <p14:creationId xmlns:p14="http://schemas.microsoft.com/office/powerpoint/2010/main" val="140957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2024 - Inventariabile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838199" y="1841242"/>
            <a:ext cx="100767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algn="ctr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C3SN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20 k€  – Materiale per R&amp;D non coperto da PNRR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Indiviso: 10 k€ - </a:t>
            </a:r>
            <a:r>
              <a:rPr lang="it-IT" sz="2000" dirty="0">
                <a:solidFill>
                  <a:srgbClr val="008000"/>
                </a:solidFill>
              </a:rPr>
              <a:t>da sbloccare a luglio e assegnare al CNAF per completamento acquisti</a:t>
            </a:r>
          </a:p>
          <a:p>
            <a:r>
              <a:rPr lang="it-IT" sz="2000" dirty="0">
                <a:solidFill>
                  <a:schemeClr val="accent1"/>
                </a:solidFill>
              </a:rPr>
              <a:t>Il WG Tecnologie Informatiche (Chierici) e DataCloud valutano le tecnologie innovative da acquistare per R&amp;D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Server </a:t>
            </a:r>
            <a:r>
              <a:rPr lang="it-IT" sz="2000" dirty="0" err="1"/>
              <a:t>GraceHopper</a:t>
            </a:r>
            <a:r>
              <a:rPr lang="it-IT" sz="2000" dirty="0"/>
              <a:t> in collaborazione con fondi CNAF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2 server </a:t>
            </a:r>
            <a:r>
              <a:rPr lang="it-IT" sz="2000" dirty="0" err="1"/>
              <a:t>Risc</a:t>
            </a:r>
            <a:r>
              <a:rPr lang="it-IT" sz="2000" dirty="0"/>
              <a:t> V per sperimentazione in collaborazione tra sistemisti </a:t>
            </a:r>
            <a:r>
              <a:rPr lang="it-IT" sz="2000" dirty="0" err="1"/>
              <a:t>cnaf</a:t>
            </a:r>
            <a:r>
              <a:rPr lang="it-IT" sz="2000" dirty="0"/>
              <a:t> e esperimenti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Possibili ulteriori acquisizioni: server con CPU Intel Sierra </a:t>
            </a:r>
            <a:r>
              <a:rPr lang="it-IT" sz="2000" dirty="0" err="1"/>
              <a:t>Forest</a:t>
            </a:r>
            <a:r>
              <a:rPr lang="it-IT" sz="2000" dirty="0"/>
              <a:t> (144 E-core) disponibile entro fine anno</a:t>
            </a:r>
          </a:p>
          <a:p>
            <a:endParaRPr lang="it-IT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71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13818</TotalTime>
  <Words>1908</Words>
  <Application>Microsoft Macintosh PowerPoint</Application>
  <PresentationFormat>Widescreen</PresentationFormat>
  <Paragraphs>425</Paragraphs>
  <Slides>23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di Office</vt:lpstr>
      <vt:lpstr>Preventivi C3SN  e Sblocchi 2024  G. Carlino  03-07-2024</vt:lpstr>
      <vt:lpstr>Presentazione standard di PowerPoint</vt:lpstr>
      <vt:lpstr>Bilancio C3SN 2024</vt:lpstr>
      <vt:lpstr>Bilancio 2024 - Sblocchi</vt:lpstr>
      <vt:lpstr>Bilancio 2024 - Sblocchi</vt:lpstr>
      <vt:lpstr>Analisi Bilancio 2024 - Missioni</vt:lpstr>
      <vt:lpstr>Analisi Bilancio 2024 - Missioni</vt:lpstr>
      <vt:lpstr>Analisi Bilancio 2024 - Consumo</vt:lpstr>
      <vt:lpstr>Analisi Bilancio 2024 - Inventariabile</vt:lpstr>
      <vt:lpstr>Presentazione standard di PowerPoint</vt:lpstr>
      <vt:lpstr>Sigle C3SN e DATACLOUD</vt:lpstr>
      <vt:lpstr>Sigle Supporto Progetti Esterni</vt:lpstr>
      <vt:lpstr>Proposta Bilancio 2025</vt:lpstr>
      <vt:lpstr>Proposta Bilancio Missioni 2025</vt:lpstr>
      <vt:lpstr>Proposta Bilancio Consumo 2025</vt:lpstr>
      <vt:lpstr>Proposta Bilancio Inventariabile 2025</vt:lpstr>
      <vt:lpstr>Infrastruttura Tier1 </vt:lpstr>
      <vt:lpstr>Proposta alla GE</vt:lpstr>
      <vt:lpstr>Anagrafica - Tecnologi su PNRR</vt:lpstr>
      <vt:lpstr>Anagrafica - TI e TD non PNRR</vt:lpstr>
      <vt:lpstr>Preventivi - Date</vt:lpstr>
      <vt:lpstr>Gruppi Referaggio</vt:lpstr>
      <vt:lpstr>Referaggi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480</cp:revision>
  <dcterms:created xsi:type="dcterms:W3CDTF">2017-06-26T12:04:20Z</dcterms:created>
  <dcterms:modified xsi:type="dcterms:W3CDTF">2024-07-02T13:51:14Z</dcterms:modified>
</cp:coreProperties>
</file>