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70" r:id="rId2"/>
    <p:sldId id="315" r:id="rId3"/>
    <p:sldId id="322" r:id="rId4"/>
    <p:sldId id="318" r:id="rId5"/>
    <p:sldId id="325" r:id="rId6"/>
    <p:sldId id="269" r:id="rId7"/>
    <p:sldId id="349" r:id="rId8"/>
    <p:sldId id="326" r:id="rId9"/>
    <p:sldId id="257" r:id="rId10"/>
    <p:sldId id="351" r:id="rId11"/>
    <p:sldId id="258" r:id="rId12"/>
    <p:sldId id="259" r:id="rId13"/>
    <p:sldId id="260" r:id="rId14"/>
    <p:sldId id="265" r:id="rId15"/>
    <p:sldId id="312" r:id="rId16"/>
    <p:sldId id="347" r:id="rId17"/>
    <p:sldId id="352" r:id="rId18"/>
    <p:sldId id="350" r:id="rId1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7"/>
    <p:restoredTop sz="94640"/>
  </p:normalViewPr>
  <p:slideViewPr>
    <p:cSldViewPr snapToGrid="0">
      <p:cViewPr varScale="1">
        <p:scale>
          <a:sx n="96" d="100"/>
          <a:sy n="96" d="100"/>
        </p:scale>
        <p:origin x="200" y="6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F871B8-F32C-334C-9F97-A1D9E4511576}" type="datetimeFigureOut">
              <a:rPr lang="it-IT" smtClean="0"/>
              <a:t>26/06/24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F91E33-F1E7-5442-8A97-FB50675736A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0747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238045-E4E7-5840-81A1-4ABD44CDC995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4530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7D26477-178F-B3C0-CA77-3377E60C58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2C10DE2-E9E9-5AC3-331E-2C280DF603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AE8D27A-FD54-697D-F82D-A0979650A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45B64-8F72-5B41-9A2E-352BC765539C}" type="datetimeFigureOut">
              <a:rPr lang="it-IT" smtClean="0"/>
              <a:t>26/06/24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604CCE0-E7D4-8D07-C595-CBF8F3CCA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4C149AF-8BD5-48BB-DADC-1B0597956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F4974-3E1D-A54C-A813-24F1A2FBC4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7408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290954-CB13-629B-917B-9D2638B97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F6E6E5C-9A77-1D6E-737F-27B2214F30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7942700-4607-2EAC-C363-5D076F775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45B64-8F72-5B41-9A2E-352BC765539C}" type="datetimeFigureOut">
              <a:rPr lang="it-IT" smtClean="0"/>
              <a:t>26/06/24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4D59E0F-B0A9-164C-CCFA-2802707B2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23B32BD-7990-4F2A-47E3-041906568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F4974-3E1D-A54C-A813-24F1A2FBC4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9268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FA874E3D-00C4-60D0-10D0-426BDD50D8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6361B17-736D-1E46-4430-D375F92BC7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CB0760C-66B9-34E0-4973-F7739F5E1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45B64-8F72-5B41-9A2E-352BC765539C}" type="datetimeFigureOut">
              <a:rPr lang="it-IT" smtClean="0"/>
              <a:t>26/06/24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7C14AB8-4DC2-9758-4326-ADF31006D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A6163C2-C428-77BF-7133-157B64964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F4974-3E1D-A54C-A813-24F1A2FBC4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201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2665793-80D3-820D-577F-CB33D73D1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6A0E13A-582D-DAFD-8C1C-A5BC3B4BAD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074D6B6-CC4E-5A4C-FE62-6ECA992ED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45B64-8F72-5B41-9A2E-352BC765539C}" type="datetimeFigureOut">
              <a:rPr lang="it-IT" smtClean="0"/>
              <a:t>26/06/24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2A459F8-4D6F-FCC5-6A48-50063E88D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4BCBAF6-95A1-8885-AEDC-F0098562D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F4974-3E1D-A54C-A813-24F1A2FBC4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2733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8403B9-4330-8787-7F11-5D384F549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F0B1DA5-5045-6F03-1BF9-B1449AE0C3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3EFCC81-3BB8-BA9D-A164-B9BE27FB7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45B64-8F72-5B41-9A2E-352BC765539C}" type="datetimeFigureOut">
              <a:rPr lang="it-IT" smtClean="0"/>
              <a:t>26/06/24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2DC67E6-F2A3-9E15-C6DC-2519D6837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9BA08D7-CE05-A5A9-FDA1-A8E694888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F4974-3E1D-A54C-A813-24F1A2FBC4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965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56709A-FF55-391C-650F-045C49909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970C9F1-6112-F67D-3491-36E1D46017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70A8A44-D45D-48A4-FC5C-7D533B04ED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9741949-EC91-CE76-D1C3-C2F5D7F44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45B64-8F72-5B41-9A2E-352BC765539C}" type="datetimeFigureOut">
              <a:rPr lang="it-IT" smtClean="0"/>
              <a:t>26/06/24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E0B61D1-E083-7A25-9B5D-7E326396E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8A43C53-E54A-9110-7E3C-64F6D6B58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F4974-3E1D-A54C-A813-24F1A2FBC4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2038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6E7BD21-B57A-7C3C-80BC-42963575F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D960DCE-8444-80B8-85ED-CF7419AFA8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34CF7C5-DCDE-6DB3-D537-D90743A9C6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2EE8CF81-89B6-29AD-7056-7268E76913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F1060409-E1F6-1BEC-FFC5-B1CF92156A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2FC8D090-381F-93D0-2773-4865F158D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45B64-8F72-5B41-9A2E-352BC765539C}" type="datetimeFigureOut">
              <a:rPr lang="it-IT" smtClean="0"/>
              <a:t>26/06/24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6FA534C3-00B5-606D-CFC4-84105FFCB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3A16E6E-06A9-2A30-E2A6-16EA06704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F4974-3E1D-A54C-A813-24F1A2FBC4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7536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4887E58-540F-DA40-B60E-D52E7AA5B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FCA4FBA9-C2F4-BCF4-02CA-93A3145AE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45B64-8F72-5B41-9A2E-352BC765539C}" type="datetimeFigureOut">
              <a:rPr lang="it-IT" smtClean="0"/>
              <a:t>26/06/24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6B7DE67-847F-47AF-C783-75C0928A8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8D9F985-A466-94F2-22FE-AAD1EDEC7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F4974-3E1D-A54C-A813-24F1A2FBC4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857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8E132AB-4DA2-0FDB-54AA-AE55DB9A3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45B64-8F72-5B41-9A2E-352BC765539C}" type="datetimeFigureOut">
              <a:rPr lang="it-IT" smtClean="0"/>
              <a:t>26/06/24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2983DBE2-A9AB-1FDD-8D39-24048B898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0DFEBD8-E38B-41F8-6589-EC5136A7A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F4974-3E1D-A54C-A813-24F1A2FBC4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7532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542A89-F770-C2F5-1666-F4C40F09F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12D7B1B-F15F-FB3F-B349-9BB5A39068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49C89C1-496A-C6BE-53D9-5CDE039BA8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5BDE6BF-F1DF-4F3C-FA1A-4590B3093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45B64-8F72-5B41-9A2E-352BC765539C}" type="datetimeFigureOut">
              <a:rPr lang="it-IT" smtClean="0"/>
              <a:t>26/06/24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664FF64-5601-DDCA-C34A-793126AC8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415FE0B-9B2E-99C8-D747-C06121ABE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F4974-3E1D-A54C-A813-24F1A2FBC4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8200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10A5222-B9FE-725C-2ECB-43D5CABC0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0E23691C-72D6-BE08-C8B7-A6965EA32A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C641383-024F-4F75-8535-987D9A0D0C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02BC40A-26B6-4B28-5C37-87FF8BD26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45B64-8F72-5B41-9A2E-352BC765539C}" type="datetimeFigureOut">
              <a:rPr lang="it-IT" smtClean="0"/>
              <a:t>26/06/24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87F047B-336E-9761-1C51-A3D258C7C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902A848-8135-9805-E831-6B103B8FF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F4974-3E1D-A54C-A813-24F1A2FBC4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2619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7724A1FD-C5B5-A96A-604B-F4E95515C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1DBFBFA-52B6-AED1-4586-43C2871850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38EECB6-DB2D-C395-0D42-66287209DE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FB45B64-8F72-5B41-9A2E-352BC765539C}" type="datetimeFigureOut">
              <a:rPr lang="it-IT" smtClean="0"/>
              <a:t>26/06/24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2CF3C10-2779-9BF4-C08E-A1AD6AF657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A6DB70D-E0E9-190A-73BA-4FE7D74F99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ABF4974-3E1D-A54C-A813-24F1A2FBC4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4072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doi.org/10.1038/s41567-024-02499-9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6F8E9033-E063-8A49-0F39-7122F0432A7B}"/>
              </a:ext>
            </a:extLst>
          </p:cNvPr>
          <p:cNvSpPr txBox="1"/>
          <p:nvPr/>
        </p:nvSpPr>
        <p:spPr>
          <a:xfrm>
            <a:off x="0" y="0"/>
            <a:ext cx="12191999" cy="6858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-1" y="-77119"/>
            <a:ext cx="12192000" cy="856749"/>
          </a:xfrm>
        </p:spPr>
        <p:txBody>
          <a:bodyPr>
            <a:normAutofit/>
          </a:bodyPr>
          <a:lstStyle/>
          <a:p>
            <a:r>
              <a:rPr lang="it-IT" sz="4000" b="1" dirty="0">
                <a:solidFill>
                  <a:srgbClr val="FF0000"/>
                </a:solidFill>
              </a:rPr>
              <a:t>DOCET </a:t>
            </a:r>
            <a:r>
              <a:rPr lang="it-IT" sz="4000" b="1" dirty="0"/>
              <a:t>: </a:t>
            </a:r>
            <a:r>
              <a:rPr lang="it-IT" sz="4000" b="1" dirty="0" err="1">
                <a:solidFill>
                  <a:srgbClr val="0070C0"/>
                </a:solidFill>
              </a:rPr>
              <a:t>Doped</a:t>
            </a:r>
            <a:r>
              <a:rPr lang="it-IT" sz="4000" b="1" dirty="0">
                <a:solidFill>
                  <a:srgbClr val="0070C0"/>
                </a:solidFill>
              </a:rPr>
              <a:t> Crystals for Electron EDM </a:t>
            </a:r>
            <a:r>
              <a:rPr lang="it-IT" sz="4000" b="1" dirty="0" err="1">
                <a:solidFill>
                  <a:srgbClr val="0070C0"/>
                </a:solidFill>
              </a:rPr>
              <a:t>Tests</a:t>
            </a:r>
            <a:endParaRPr lang="it-IT" sz="4000" b="1" dirty="0">
              <a:solidFill>
                <a:srgbClr val="0070C0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0" y="980501"/>
            <a:ext cx="12191999" cy="5877500"/>
          </a:xfrm>
        </p:spPr>
        <p:txBody>
          <a:bodyPr>
            <a:normAutofit fontScale="92500"/>
          </a:bodyPr>
          <a:lstStyle/>
          <a:p>
            <a:r>
              <a:rPr lang="it-IT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OUTLINE:</a:t>
            </a:r>
          </a:p>
          <a:p>
            <a:endParaRPr lang="it-IT" sz="3200" dirty="0"/>
          </a:p>
          <a:p>
            <a:pPr algn="l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Probing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Physics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Beyond Standard Model &amp;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Fundamental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Symmetries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Electron EDM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Measurements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Efforts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Brief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Overview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Various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Approaches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PHYDES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1)Para-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Hydrogen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Crystal vs Electron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Mobility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2)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BaF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Beam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3)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Doped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Cryo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-Crystal</a:t>
            </a:r>
          </a:p>
          <a:p>
            <a:pPr algn="l"/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EDM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Measurement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Proposal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Sensing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Paramagnetic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Electrons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with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Doped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Cryo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-Crystal</a:t>
            </a:r>
          </a:p>
          <a:p>
            <a:pPr algn="l"/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4)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Experimental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Set-up for </a:t>
            </a:r>
            <a:r>
              <a:rPr lang="it-IT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Electron EDM </a:t>
            </a:r>
            <a:r>
              <a:rPr lang="it-IT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measurement</a:t>
            </a:r>
            <a:r>
              <a:rPr lang="it-IT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through</a:t>
            </a:r>
            <a:r>
              <a:rPr lang="it-IT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an EPR </a:t>
            </a:r>
            <a:r>
              <a:rPr lang="it-IT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approach</a:t>
            </a:r>
            <a:r>
              <a:rPr lang="it-IT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5)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Overview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61644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>
            <a:extLst>
              <a:ext uri="{FF2B5EF4-FFF2-40B4-BE49-F238E27FC236}">
                <a16:creationId xmlns:a16="http://schemas.microsoft.com/office/drawing/2014/main" id="{F7E8D2A8-7296-26D2-B8F3-2419BFF23862}"/>
              </a:ext>
            </a:extLst>
          </p:cNvPr>
          <p:cNvSpPr txBox="1"/>
          <p:nvPr/>
        </p:nvSpPr>
        <p:spPr>
          <a:xfrm>
            <a:off x="1" y="0"/>
            <a:ext cx="12192000" cy="685799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294F8AB-1C60-90FB-E97F-D3E8F2FBC6AC}"/>
              </a:ext>
            </a:extLst>
          </p:cNvPr>
          <p:cNvSpPr txBox="1"/>
          <p:nvPr/>
        </p:nvSpPr>
        <p:spPr>
          <a:xfrm>
            <a:off x="3388848" y="205104"/>
            <a:ext cx="5414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BaF</a:t>
            </a:r>
            <a:r>
              <a:rPr lang="it-IT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Molecular</a:t>
            </a:r>
            <a:r>
              <a:rPr lang="it-IT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Beams</a:t>
            </a:r>
            <a:r>
              <a:rPr lang="it-IT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Handling System</a:t>
            </a:r>
          </a:p>
        </p:txBody>
      </p:sp>
      <p:pic>
        <p:nvPicPr>
          <p:cNvPr id="4" name="Immagine 3" descr="Immagine che contiene diagramma, Piano, Disegno tecnico, schematico&#10;&#10;Descrizione generata automaticamente">
            <a:extLst>
              <a:ext uri="{FF2B5EF4-FFF2-40B4-BE49-F238E27FC236}">
                <a16:creationId xmlns:a16="http://schemas.microsoft.com/office/drawing/2014/main" id="{9E0C861F-AD92-82E1-89ED-F9D9F475AD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80" y="880304"/>
            <a:ext cx="7772400" cy="3687053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FE22EA4A-4439-00F1-4E33-5C2E189186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2655" y="2295841"/>
            <a:ext cx="4579345" cy="3235998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9E222461-E805-B292-540A-FA260B70E4CA}"/>
              </a:ext>
            </a:extLst>
          </p:cNvPr>
          <p:cNvSpPr txBox="1"/>
          <p:nvPr/>
        </p:nvSpPr>
        <p:spPr>
          <a:xfrm>
            <a:off x="6096000" y="5654393"/>
            <a:ext cx="59881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Output </a:t>
            </a:r>
            <a:r>
              <a:rPr lang="it-IT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Current</a:t>
            </a:r>
            <a:r>
              <a:rPr lang="it-IT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vs AMU @ </a:t>
            </a:r>
            <a:r>
              <a:rPr lang="it-IT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Decelerator</a:t>
            </a:r>
            <a:r>
              <a:rPr lang="it-IT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Output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D16B38B-13A5-6C84-D511-A69C769790D1}"/>
              </a:ext>
            </a:extLst>
          </p:cNvPr>
          <p:cNvSpPr txBox="1"/>
          <p:nvPr/>
        </p:nvSpPr>
        <p:spPr>
          <a:xfrm>
            <a:off x="771180" y="4765658"/>
            <a:ext cx="60555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BaF</a:t>
            </a:r>
            <a:r>
              <a:rPr lang="it-IT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beam</a:t>
            </a:r>
            <a:r>
              <a:rPr lang="it-IT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stable</a:t>
            </a:r>
            <a:r>
              <a:rPr lang="it-IT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over 2 hours @ 20 </a:t>
            </a:r>
            <a:r>
              <a:rPr lang="it-IT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it-IT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current</a:t>
            </a:r>
            <a:r>
              <a:rPr lang="it-IT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97E4CAEC-6074-3C1D-2739-87CE13FAF347}"/>
              </a:ext>
            </a:extLst>
          </p:cNvPr>
          <p:cNvCxnSpPr>
            <a:cxnSpLocks/>
          </p:cNvCxnSpPr>
          <p:nvPr/>
        </p:nvCxnSpPr>
        <p:spPr>
          <a:xfrm>
            <a:off x="10880034" y="1296039"/>
            <a:ext cx="0" cy="2255544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537A9C0A-8FDE-C48E-EAFD-DDA474593851}"/>
              </a:ext>
            </a:extLst>
          </p:cNvPr>
          <p:cNvSpPr txBox="1"/>
          <p:nvPr/>
        </p:nvSpPr>
        <p:spPr>
          <a:xfrm>
            <a:off x="10444659" y="676960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BaF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769AAA82-A9FE-79FA-3E2D-B6110F8E6C41}"/>
              </a:ext>
            </a:extLst>
          </p:cNvPr>
          <p:cNvSpPr txBox="1"/>
          <p:nvPr/>
        </p:nvSpPr>
        <p:spPr>
          <a:xfrm>
            <a:off x="8355593" y="698537"/>
            <a:ext cx="734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He+</a:t>
            </a:r>
          </a:p>
        </p:txBody>
      </p: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49E24182-CA06-9866-677D-D7EF73BFE42D}"/>
              </a:ext>
            </a:extLst>
          </p:cNvPr>
          <p:cNvCxnSpPr>
            <a:cxnSpLocks/>
          </p:cNvCxnSpPr>
          <p:nvPr/>
        </p:nvCxnSpPr>
        <p:spPr>
          <a:xfrm>
            <a:off x="8722841" y="1296039"/>
            <a:ext cx="0" cy="156362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34071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6E073AA9-808C-F25F-3309-1CED6B89AD59}"/>
              </a:ext>
            </a:extLst>
          </p:cNvPr>
          <p:cNvSpPr txBox="1"/>
          <p:nvPr/>
        </p:nvSpPr>
        <p:spPr>
          <a:xfrm>
            <a:off x="15764" y="0"/>
            <a:ext cx="12160472" cy="685799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5" name="Immagine 4" descr="Immagine che contiene macchina, ingegneria, acciaio, Impianto elettrico&#10;&#10;Descrizione generata automaticamente">
            <a:extLst>
              <a:ext uri="{FF2B5EF4-FFF2-40B4-BE49-F238E27FC236}">
                <a16:creationId xmlns:a16="http://schemas.microsoft.com/office/drawing/2014/main" id="{D8EDE55E-9AA1-904B-B924-6E8EE705E8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3" y="760164"/>
            <a:ext cx="12176239" cy="609783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E64FCA76-F71A-6E99-A21B-C56FE20F570D}"/>
              </a:ext>
            </a:extLst>
          </p:cNvPr>
          <p:cNvSpPr txBox="1"/>
          <p:nvPr/>
        </p:nvSpPr>
        <p:spPr>
          <a:xfrm>
            <a:off x="-3" y="99152"/>
            <a:ext cx="125044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BaF</a:t>
            </a:r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Molecular</a:t>
            </a:r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Beam</a:t>
            </a:r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System  + Para-</a:t>
            </a:r>
            <a:r>
              <a:rPr lang="it-IT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Hydrogen</a:t>
            </a:r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Production = </a:t>
            </a:r>
            <a:r>
              <a:rPr lang="it-IT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Doped</a:t>
            </a:r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Cold</a:t>
            </a:r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Cryogenic</a:t>
            </a:r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Crystal  </a:t>
            </a:r>
          </a:p>
        </p:txBody>
      </p:sp>
    </p:spTree>
    <p:extLst>
      <p:ext uri="{BB962C8B-B14F-4D97-AF65-F5344CB8AC3E}">
        <p14:creationId xmlns:p14="http://schemas.microsoft.com/office/powerpoint/2010/main" val="26312946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D220BC90-CA13-A67E-431C-8254774FD1BB}"/>
              </a:ext>
            </a:extLst>
          </p:cNvPr>
          <p:cNvSpPr txBox="1"/>
          <p:nvPr/>
        </p:nvSpPr>
        <p:spPr>
          <a:xfrm>
            <a:off x="0" y="0"/>
            <a:ext cx="12192000" cy="685799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2" name="Immagine 1" descr="Immagine che contiene macchina, interno, ingegneria&#10;&#10;Descrizione generata automaticamente">
            <a:extLst>
              <a:ext uri="{FF2B5EF4-FFF2-40B4-BE49-F238E27FC236}">
                <a16:creationId xmlns:a16="http://schemas.microsoft.com/office/drawing/2014/main" id="{2D620ABE-F7AA-B5FD-5E3B-EDC5DB0781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0" y="682361"/>
            <a:ext cx="6442953" cy="2968812"/>
          </a:xfrm>
          <a:prstGeom prst="rect">
            <a:avLst/>
          </a:prstGeom>
        </p:spPr>
      </p:pic>
      <p:pic>
        <p:nvPicPr>
          <p:cNvPr id="3" name="Immagine 2" descr="Immagine che contiene interno&#10;&#10;Descrizione generata automaticamente">
            <a:extLst>
              <a:ext uri="{FF2B5EF4-FFF2-40B4-BE49-F238E27FC236}">
                <a16:creationId xmlns:a16="http://schemas.microsoft.com/office/drawing/2014/main" id="{246E026A-CC0E-86B4-73AA-824AA9DB12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4419600" y="3276600"/>
            <a:ext cx="7772400" cy="35814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91235ABA-6586-8B49-3FC2-ABFCAA5EE258}"/>
              </a:ext>
            </a:extLst>
          </p:cNvPr>
          <p:cNvSpPr txBox="1"/>
          <p:nvPr/>
        </p:nvSpPr>
        <p:spPr>
          <a:xfrm>
            <a:off x="2004011" y="110168"/>
            <a:ext cx="75529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Laser System </a:t>
            </a:r>
            <a:r>
              <a:rPr lang="it-IT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Excitation</a:t>
            </a:r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Set-up  for </a:t>
            </a:r>
            <a:r>
              <a:rPr lang="it-IT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Fluorescence</a:t>
            </a:r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Study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C5274CF-5224-D769-BDB9-C6C65962695F}"/>
              </a:ext>
            </a:extLst>
          </p:cNvPr>
          <p:cNvSpPr txBox="1"/>
          <p:nvPr/>
        </p:nvSpPr>
        <p:spPr>
          <a:xfrm>
            <a:off x="473725" y="4882634"/>
            <a:ext cx="30073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Tunable</a:t>
            </a:r>
            <a:r>
              <a:rPr lang="it-IT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Laser Set-up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909DEE0-1D99-560F-40AC-1E96AC678E0A}"/>
              </a:ext>
            </a:extLst>
          </p:cNvPr>
          <p:cNvSpPr txBox="1"/>
          <p:nvPr/>
        </p:nvSpPr>
        <p:spPr>
          <a:xfrm>
            <a:off x="6728851" y="1599132"/>
            <a:ext cx="51772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Fluorescence</a:t>
            </a:r>
            <a:r>
              <a:rPr lang="it-IT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Light Collection Set-up  </a:t>
            </a:r>
          </a:p>
        </p:txBody>
      </p:sp>
    </p:spTree>
    <p:extLst>
      <p:ext uri="{BB962C8B-B14F-4D97-AF65-F5344CB8AC3E}">
        <p14:creationId xmlns:p14="http://schemas.microsoft.com/office/powerpoint/2010/main" val="7050428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84AA63A6-852E-2FCF-2976-3BCA25E00DDB}"/>
              </a:ext>
            </a:extLst>
          </p:cNvPr>
          <p:cNvSpPr txBox="1"/>
          <p:nvPr/>
        </p:nvSpPr>
        <p:spPr>
          <a:xfrm>
            <a:off x="1" y="0"/>
            <a:ext cx="12192000" cy="685799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1FDB4EC-47AB-2BEE-C22C-6D45E8A77265}"/>
              </a:ext>
            </a:extLst>
          </p:cNvPr>
          <p:cNvSpPr txBox="1"/>
          <p:nvPr/>
        </p:nvSpPr>
        <p:spPr>
          <a:xfrm>
            <a:off x="2511845" y="176270"/>
            <a:ext cx="69197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EDM </a:t>
            </a:r>
            <a:r>
              <a:rPr lang="it-IT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Measurement</a:t>
            </a:r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Proposal</a:t>
            </a:r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DOCET Experiment</a:t>
            </a:r>
            <a:endParaRPr lang="it-IT" sz="2400" b="1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B7DCB6E-5A65-2909-FB71-61B98D106E2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287" y="923658"/>
            <a:ext cx="4089400" cy="8128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B5029FAE-F7BF-4B9D-61A9-C50AF189AFD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949058"/>
            <a:ext cx="3873500" cy="787400"/>
          </a:xfrm>
          <a:prstGeom prst="rect">
            <a:avLst/>
          </a:prstGeom>
        </p:spPr>
      </p:pic>
      <p:pic>
        <p:nvPicPr>
          <p:cNvPr id="7" name="Immagine 6" descr="Immagine che contiene Carattere, testo, calligrafia, bianco&#10;&#10;Descrizione generata automaticamente">
            <a:extLst>
              <a:ext uri="{FF2B5EF4-FFF2-40B4-BE49-F238E27FC236}">
                <a16:creationId xmlns:a16="http://schemas.microsoft.com/office/drawing/2014/main" id="{540DB357-7345-D608-F9DF-2DA03B32E3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6943" y="1935720"/>
            <a:ext cx="4813300" cy="736600"/>
          </a:xfrm>
          <a:prstGeom prst="rect">
            <a:avLst/>
          </a:prstGeom>
        </p:spPr>
      </p:pic>
      <p:pic>
        <p:nvPicPr>
          <p:cNvPr id="9" name="Immagine 8" descr="Immagine che contiene Carattere, tipografia, testo, bianco&#10;&#10;Descrizione generata automaticamente">
            <a:extLst>
              <a:ext uri="{FF2B5EF4-FFF2-40B4-BE49-F238E27FC236}">
                <a16:creationId xmlns:a16="http://schemas.microsoft.com/office/drawing/2014/main" id="{36C2077E-16C3-83B9-EC56-B850835886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3287" y="1935720"/>
            <a:ext cx="3276600" cy="635000"/>
          </a:xfrm>
          <a:prstGeom prst="rect">
            <a:avLst/>
          </a:prstGeom>
        </p:spPr>
      </p:pic>
      <p:pic>
        <p:nvPicPr>
          <p:cNvPr id="11" name="Immagine 10" descr="Immagine che contiene Carattere, calligrafia, testo, bianco&#10;&#10;Descrizione generata automaticamente">
            <a:extLst>
              <a:ext uri="{FF2B5EF4-FFF2-40B4-BE49-F238E27FC236}">
                <a16:creationId xmlns:a16="http://schemas.microsoft.com/office/drawing/2014/main" id="{7D9ECDD2-480E-7DD6-16FA-4B6C9F70B1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2913" y="2798198"/>
            <a:ext cx="3022600" cy="914400"/>
          </a:xfrm>
          <a:prstGeom prst="rect">
            <a:avLst/>
          </a:prstGeom>
        </p:spPr>
      </p:pic>
      <p:pic>
        <p:nvPicPr>
          <p:cNvPr id="13" name="Immagine 12" descr="Immagine che contiene Carattere, testo, bianco, calligrafia&#10;&#10;Descrizione generata automaticamente">
            <a:extLst>
              <a:ext uri="{FF2B5EF4-FFF2-40B4-BE49-F238E27FC236}">
                <a16:creationId xmlns:a16="http://schemas.microsoft.com/office/drawing/2014/main" id="{72982BEF-5539-8862-2D45-36863ACD74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88424" y="2871582"/>
            <a:ext cx="2743200" cy="749300"/>
          </a:xfrm>
          <a:prstGeom prst="rect">
            <a:avLst/>
          </a:prstGeom>
        </p:spPr>
      </p:pic>
      <p:pic>
        <p:nvPicPr>
          <p:cNvPr id="15" name="Immagine 14" descr="Immagine che contiene testo, Carattere, linea, bianco&#10;&#10;Descrizione generata automaticamente">
            <a:extLst>
              <a:ext uri="{FF2B5EF4-FFF2-40B4-BE49-F238E27FC236}">
                <a16:creationId xmlns:a16="http://schemas.microsoft.com/office/drawing/2014/main" id="{0A3C0F1E-8F31-9521-24CF-1260695662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98628" y="3913017"/>
            <a:ext cx="5854700" cy="977900"/>
          </a:xfrm>
          <a:prstGeom prst="rect">
            <a:avLst/>
          </a:prstGeom>
        </p:spPr>
      </p:pic>
      <p:pic>
        <p:nvPicPr>
          <p:cNvPr id="17" name="Immagine 16" descr="Immagine che contiene testo, Carattere, ricevuta, bianco&#10;&#10;Descrizione generata automaticamente">
            <a:extLst>
              <a:ext uri="{FF2B5EF4-FFF2-40B4-BE49-F238E27FC236}">
                <a16:creationId xmlns:a16="http://schemas.microsoft.com/office/drawing/2014/main" id="{61653A13-88C4-4943-9759-50877539D9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46739" y="5166352"/>
            <a:ext cx="3098800" cy="13589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3C2FCBDB-61F0-8FB3-E416-189F38D53F3C}"/>
                  </a:ext>
                </a:extLst>
              </p:cNvPr>
              <p:cNvSpPr txBox="1"/>
              <p:nvPr/>
            </p:nvSpPr>
            <p:spPr>
              <a:xfrm>
                <a:off x="2591976" y="4281317"/>
                <a:ext cx="64620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𝐻𝑚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3C2FCBDB-61F0-8FB3-E416-189F38D53F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1976" y="4281317"/>
                <a:ext cx="646203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22477117-DA2F-EB8B-C4CC-2741A4F433E8}"/>
              </a:ext>
            </a:extLst>
          </p:cNvPr>
          <p:cNvSpPr txBox="1"/>
          <p:nvPr/>
        </p:nvSpPr>
        <p:spPr>
          <a:xfrm>
            <a:off x="6306383" y="5566608"/>
            <a:ext cx="5024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Vedere Documento allegato Proposta</a:t>
            </a:r>
          </a:p>
        </p:txBody>
      </p:sp>
    </p:spTree>
    <p:extLst>
      <p:ext uri="{BB962C8B-B14F-4D97-AF65-F5344CB8AC3E}">
        <p14:creationId xmlns:p14="http://schemas.microsoft.com/office/powerpoint/2010/main" val="32508012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22421BE7-641E-3D64-A065-573EA72EE4AF}"/>
              </a:ext>
            </a:extLst>
          </p:cNvPr>
          <p:cNvSpPr txBox="1"/>
          <p:nvPr/>
        </p:nvSpPr>
        <p:spPr>
          <a:xfrm>
            <a:off x="1" y="0"/>
            <a:ext cx="12192000" cy="685799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3" name="Immagine 2" descr="Immagine che contiene testo, diagramma, schizzo, disegno&#10;&#10;Descrizione generata automaticamente">
            <a:extLst>
              <a:ext uri="{FF2B5EF4-FFF2-40B4-BE49-F238E27FC236}">
                <a16:creationId xmlns:a16="http://schemas.microsoft.com/office/drawing/2014/main" id="{62567888-6E24-C6E8-AD72-B593A22878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9762" y="1174750"/>
            <a:ext cx="5118100" cy="4508500"/>
          </a:xfrm>
          <a:prstGeom prst="rect">
            <a:avLst/>
          </a:prstGeom>
        </p:spPr>
      </p:pic>
      <p:pic>
        <p:nvPicPr>
          <p:cNvPr id="5" name="Immagine 4" descr="Immagine che contiene schizzo, testo, microscopio&#10;&#10;Descrizione generata automaticamente">
            <a:extLst>
              <a:ext uri="{FF2B5EF4-FFF2-40B4-BE49-F238E27FC236}">
                <a16:creationId xmlns:a16="http://schemas.microsoft.com/office/drawing/2014/main" id="{0D6DF0FA-79D1-A014-AF7D-7FA72D8703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73" y="459078"/>
            <a:ext cx="3517901" cy="6332222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C08568FD-D364-EB2C-58EC-3C867CD22A33}"/>
              </a:ext>
            </a:extLst>
          </p:cNvPr>
          <p:cNvSpPr txBox="1"/>
          <p:nvPr/>
        </p:nvSpPr>
        <p:spPr>
          <a:xfrm>
            <a:off x="3600774" y="125710"/>
            <a:ext cx="85083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Possible</a:t>
            </a:r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Experimental</a:t>
            </a:r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Set-up for Electron EDM </a:t>
            </a:r>
            <a:r>
              <a:rPr lang="it-IT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Measurements</a:t>
            </a:r>
            <a:endParaRPr lang="it-IT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8113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D8C16CC8-245C-AAF0-B73D-B05D3C0FA462}"/>
              </a:ext>
            </a:extLst>
          </p:cNvPr>
          <p:cNvSpPr txBox="1"/>
          <p:nvPr/>
        </p:nvSpPr>
        <p:spPr>
          <a:xfrm>
            <a:off x="0" y="0"/>
            <a:ext cx="12192000" cy="685799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4327145" y="237507"/>
            <a:ext cx="33614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FF0000"/>
                </a:solidFill>
              </a:rPr>
              <a:t>TIME LINE </a:t>
            </a:r>
            <a:r>
              <a:rPr lang="it-IT" sz="2800" b="1">
                <a:solidFill>
                  <a:srgbClr val="FF0000"/>
                </a:solidFill>
              </a:rPr>
              <a:t>+ BUDGET:</a:t>
            </a:r>
            <a:endParaRPr lang="it-IT" sz="2800" b="1" dirty="0">
              <a:solidFill>
                <a:srgbClr val="FF0000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0" y="1136803"/>
            <a:ext cx="12015788" cy="5201424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1200150" lvl="2" indent="-285750">
              <a:buFont typeface="Arial" charset="0"/>
              <a:buChar char="•"/>
            </a:pPr>
            <a:r>
              <a:rPr lang="it-IT" sz="2000" dirty="0"/>
              <a:t>  1</a:t>
            </a:r>
            <a:r>
              <a:rPr lang="it-IT" sz="2000" baseline="30000" dirty="0"/>
              <a:t>0</a:t>
            </a:r>
            <a:r>
              <a:rPr lang="it-IT" sz="2000" dirty="0"/>
              <a:t> Anno (140Ke):     </a:t>
            </a:r>
          </a:p>
          <a:p>
            <a:pPr lvl="2"/>
            <a:r>
              <a:rPr lang="it-IT" sz="2000" dirty="0"/>
              <a:t> </a:t>
            </a:r>
          </a:p>
          <a:p>
            <a:pPr lvl="2"/>
            <a:r>
              <a:rPr lang="it-IT" sz="2000" dirty="0"/>
              <a:t>a) Sviluppo Sistema Criogenico @ 4 Kelvin per inserzione Cristallo Criogenico in </a:t>
            </a:r>
            <a:r>
              <a:rPr lang="it-IT" sz="2000" dirty="0" err="1"/>
              <a:t>Cavita’</a:t>
            </a:r>
            <a:r>
              <a:rPr lang="it-IT" sz="2000" dirty="0"/>
              <a:t> Microonde</a:t>
            </a:r>
          </a:p>
          <a:p>
            <a:pPr lvl="2"/>
            <a:r>
              <a:rPr lang="it-IT" sz="2000" dirty="0"/>
              <a:t>b) Sviluppo e Test </a:t>
            </a:r>
            <a:r>
              <a:rPr lang="it-IT" sz="2000" dirty="0" err="1"/>
              <a:t>Sensibilita’</a:t>
            </a:r>
            <a:r>
              <a:rPr lang="it-IT" sz="2000" dirty="0"/>
              <a:t> su Cavita TM102 con materiale paramagnetico Temperatura Ambiente </a:t>
            </a:r>
          </a:p>
          <a:p>
            <a:pPr marL="1257300" lvl="2" indent="-342900">
              <a:buAutoNum type="alphaLcParenR"/>
            </a:pPr>
            <a:endParaRPr lang="it-IT" sz="2000" dirty="0"/>
          </a:p>
          <a:p>
            <a:pPr marL="1257300" lvl="2" indent="-342900">
              <a:buFont typeface="Arial" charset="0"/>
              <a:buChar char="•"/>
            </a:pPr>
            <a:r>
              <a:rPr lang="it-IT" sz="2000" dirty="0"/>
              <a:t> 2</a:t>
            </a:r>
            <a:r>
              <a:rPr lang="it-IT" sz="2000" baseline="30000" dirty="0"/>
              <a:t>0</a:t>
            </a:r>
            <a:r>
              <a:rPr lang="it-IT" sz="2000" dirty="0"/>
              <a:t>  Anno (90 </a:t>
            </a:r>
            <a:r>
              <a:rPr lang="it-IT" sz="2000" dirty="0" err="1"/>
              <a:t>Ke</a:t>
            </a:r>
            <a:r>
              <a:rPr lang="it-IT" sz="2000" dirty="0"/>
              <a:t>): </a:t>
            </a:r>
          </a:p>
          <a:p>
            <a:pPr marL="285750" indent="-285750">
              <a:buFont typeface="Arial" charset="0"/>
              <a:buChar char="•"/>
            </a:pPr>
            <a:endParaRPr lang="it-IT" sz="2000" dirty="0"/>
          </a:p>
          <a:p>
            <a:r>
              <a:rPr lang="it-IT" sz="2000" dirty="0"/>
              <a:t>                 a) Misura Tempo Rilassamento T2* campione pH2+BaF @ 4 Kelvin in cavita TM102</a:t>
            </a:r>
          </a:p>
          <a:p>
            <a:pPr lvl="1"/>
            <a:r>
              <a:rPr lang="it-IT" sz="2000" dirty="0"/>
              <a:t>        b) Costruzione e Test cavita microonde con Campo Elettrico DC all’interno della stessa</a:t>
            </a:r>
          </a:p>
          <a:p>
            <a:pPr lvl="1"/>
            <a:endParaRPr lang="it-IT" sz="2000" dirty="0"/>
          </a:p>
          <a:p>
            <a:pPr lvl="1"/>
            <a:r>
              <a:rPr lang="it-IT" sz="2000" dirty="0"/>
              <a:t>                3</a:t>
            </a:r>
            <a:r>
              <a:rPr lang="it-IT" sz="2000" baseline="30000" dirty="0"/>
              <a:t>0</a:t>
            </a:r>
            <a:r>
              <a:rPr lang="it-IT" sz="2000" dirty="0"/>
              <a:t> Anno (60Ke):</a:t>
            </a:r>
          </a:p>
          <a:p>
            <a:endParaRPr lang="it-IT" sz="2000" dirty="0"/>
          </a:p>
          <a:p>
            <a:r>
              <a:rPr lang="it-IT" sz="2000" dirty="0"/>
              <a:t>                  a) Primo Limite EDM elettrone</a:t>
            </a:r>
          </a:p>
          <a:p>
            <a:pPr marL="342900" indent="-342900">
              <a:buAutoNum type="arabicPlain" startAt="20"/>
            </a:pPr>
            <a:endParaRPr lang="it-IT" dirty="0"/>
          </a:p>
          <a:p>
            <a:pPr marL="342900" indent="-342900">
              <a:buAutoNum type="arabicPlain" startAt="20"/>
            </a:pPr>
            <a:endParaRPr lang="it-IT" dirty="0"/>
          </a:p>
          <a:p>
            <a:pPr marL="342900" indent="-342900">
              <a:buFont typeface="+mj-lt"/>
              <a:buAutoNum type="arabicPeriod"/>
            </a:pPr>
            <a:endParaRPr lang="it-IT" dirty="0"/>
          </a:p>
          <a:p>
            <a:pPr marL="342900" indent="-342900">
              <a:buFont typeface="+mj-lt"/>
              <a:buAutoNum type="arabicPeriod"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764324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A7F43704-46D8-FB39-D24C-014B27F591B9}"/>
              </a:ext>
            </a:extLst>
          </p:cNvPr>
          <p:cNvSpPr txBox="1"/>
          <p:nvPr/>
        </p:nvSpPr>
        <p:spPr>
          <a:xfrm>
            <a:off x="19213" y="0"/>
            <a:ext cx="12172787" cy="6858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1923" y="0"/>
            <a:ext cx="7729728" cy="742568"/>
          </a:xfrm>
          <a:solidFill>
            <a:srgbClr val="0070C0">
              <a:alpha val="28000"/>
            </a:srgbClr>
          </a:solidFill>
        </p:spPr>
        <p:txBody>
          <a:bodyPr/>
          <a:lstStyle/>
          <a:p>
            <a:r>
              <a:rPr lang="en-US" b="1" dirty="0"/>
              <a:t>                          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DOCET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213" y="742568"/>
            <a:ext cx="12172787" cy="7878906"/>
          </a:xfrm>
          <a:prstGeom prst="rect">
            <a:avLst/>
          </a:prstGeom>
          <a:noFill/>
        </p:spPr>
        <p:txBody>
          <a:bodyPr wrap="square" lIns="91271" tIns="45634" rIns="91271" bIns="45634" rtlCol="0">
            <a:spAutoFit/>
          </a:bodyPr>
          <a:lstStyle/>
          <a:p>
            <a:pPr defTabSz="456357"/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456357"/>
            <a:r>
              <a:rPr lang="en-US" dirty="0">
                <a:solidFill>
                  <a:prstClr val="black"/>
                </a:solidFill>
                <a:latin typeface="Calibri"/>
              </a:rPr>
              <a:t>         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Sezioni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INFN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partecipanti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all’esperimento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: </a:t>
            </a:r>
            <a:r>
              <a:rPr lang="en-US" b="1" dirty="0">
                <a:solidFill>
                  <a:prstClr val="black"/>
                </a:solidFill>
                <a:latin typeface="Calibri"/>
              </a:rPr>
              <a:t>Padova, LNL, Ferrara</a:t>
            </a:r>
          </a:p>
          <a:p>
            <a:pPr defTabSz="456357"/>
            <a:endParaRPr lang="en-US" b="1" dirty="0">
              <a:solidFill>
                <a:prstClr val="black"/>
              </a:solidFill>
              <a:latin typeface="Calibri"/>
            </a:endParaRPr>
          </a:p>
          <a:p>
            <a:pPr defTabSz="456357"/>
            <a:r>
              <a:rPr lang="en-US" b="1" dirty="0">
                <a:solidFill>
                  <a:prstClr val="black"/>
                </a:solidFill>
                <a:latin typeface="Calibri"/>
              </a:rPr>
              <a:t>        -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 Resp.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Naz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.: </a:t>
            </a:r>
            <a:r>
              <a:rPr lang="en-US" b="1" dirty="0">
                <a:solidFill>
                  <a:prstClr val="black"/>
                </a:solidFill>
                <a:latin typeface="Calibri"/>
              </a:rPr>
              <a:t>Giovanni Carugno</a:t>
            </a:r>
          </a:p>
          <a:p>
            <a:pPr defTabSz="456357"/>
            <a:endParaRPr lang="en-US" b="1" dirty="0">
              <a:solidFill>
                <a:prstClr val="black"/>
              </a:solidFill>
              <a:latin typeface="Calibri"/>
            </a:endParaRPr>
          </a:p>
          <a:p>
            <a:pPr defTabSz="456357"/>
            <a:r>
              <a:rPr lang="en-US" b="1" dirty="0">
                <a:solidFill>
                  <a:prstClr val="black"/>
                </a:solidFill>
                <a:latin typeface="Calibri"/>
              </a:rPr>
              <a:t>        -  COSTRUZIONE E PRESA DATI ESPERIMENTO @ LNL</a:t>
            </a:r>
          </a:p>
          <a:p>
            <a:pPr defTabSz="456357"/>
            <a:endParaRPr lang="en-US" b="1" dirty="0">
              <a:solidFill>
                <a:prstClr val="black"/>
              </a:solidFill>
              <a:latin typeface="Calibri"/>
            </a:endParaRPr>
          </a:p>
          <a:p>
            <a:pPr defTabSz="456357"/>
            <a:r>
              <a:rPr lang="en-US" dirty="0">
                <a:solidFill>
                  <a:prstClr val="black"/>
                </a:solidFill>
                <a:latin typeface="Calibri"/>
              </a:rPr>
              <a:t>        </a:t>
            </a:r>
            <a:r>
              <a:rPr lang="en-US" b="1" dirty="0">
                <a:solidFill>
                  <a:prstClr val="black"/>
                </a:solidFill>
                <a:latin typeface="Calibri"/>
              </a:rPr>
              <a:t>-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Calibri"/>
              </a:rPr>
              <a:t> FTE-PD-2025 = 6,4 FTE </a:t>
            </a:r>
          </a:p>
          <a:p>
            <a:pPr defTabSz="456357"/>
            <a:endParaRPr lang="en-US" b="1" dirty="0">
              <a:solidFill>
                <a:prstClr val="black"/>
              </a:solidFill>
              <a:latin typeface="Calibri"/>
            </a:endParaRPr>
          </a:p>
          <a:p>
            <a:pPr defTabSz="456357"/>
            <a:r>
              <a:rPr lang="en-US" sz="1600" b="1" dirty="0">
                <a:solidFill>
                  <a:prstClr val="black"/>
                </a:solidFill>
                <a:latin typeface="Calibri"/>
              </a:rPr>
              <a:t>           (Carugno 40%, </a:t>
            </a:r>
            <a:r>
              <a:rPr lang="en-US" sz="1600" b="1" dirty="0" err="1">
                <a:solidFill>
                  <a:prstClr val="black"/>
                </a:solidFill>
                <a:latin typeface="Calibri"/>
              </a:rPr>
              <a:t>Borghesani</a:t>
            </a:r>
            <a:r>
              <a:rPr lang="en-US" sz="1600" b="1" dirty="0">
                <a:solidFill>
                  <a:prstClr val="black"/>
                </a:solidFill>
                <a:latin typeface="Calibri"/>
              </a:rPr>
              <a:t> 100%, </a:t>
            </a:r>
            <a:r>
              <a:rPr lang="en-US" sz="1600" b="1" dirty="0" err="1">
                <a:solidFill>
                  <a:prstClr val="black"/>
                </a:solidFill>
                <a:latin typeface="Calibri"/>
              </a:rPr>
              <a:t>Messineo</a:t>
            </a:r>
            <a:r>
              <a:rPr lang="en-US" sz="1600" b="1" dirty="0">
                <a:solidFill>
                  <a:prstClr val="black"/>
                </a:solidFill>
                <a:latin typeface="Calibri"/>
              </a:rPr>
              <a:t> 100%, Gasparini 20%, Zanetti 15% , </a:t>
            </a:r>
            <a:r>
              <a:rPr lang="en-US" sz="1600" b="1" dirty="0" err="1">
                <a:solidFill>
                  <a:prstClr val="black"/>
                </a:solidFill>
                <a:latin typeface="Calibri"/>
              </a:rPr>
              <a:t>Pazzini</a:t>
            </a:r>
            <a:r>
              <a:rPr lang="en-US" sz="1600" b="1" dirty="0">
                <a:solidFill>
                  <a:prstClr val="black"/>
                </a:solidFill>
                <a:latin typeface="Calibri"/>
              </a:rPr>
              <a:t> 15%, </a:t>
            </a:r>
            <a:r>
              <a:rPr lang="en-US" sz="1600" b="1" dirty="0" err="1">
                <a:solidFill>
                  <a:prstClr val="black"/>
                </a:solidFill>
                <a:latin typeface="Calibri"/>
              </a:rPr>
              <a:t>Gonella</a:t>
            </a:r>
            <a:r>
              <a:rPr lang="en-US" sz="1600" b="1" dirty="0">
                <a:solidFill>
                  <a:prstClr val="black"/>
                </a:solidFill>
                <a:latin typeface="Calibri"/>
              </a:rPr>
              <a:t> 40%, </a:t>
            </a:r>
            <a:r>
              <a:rPr lang="en-US" sz="1600" b="1" dirty="0" err="1">
                <a:solidFill>
                  <a:prstClr val="black"/>
                </a:solidFill>
                <a:latin typeface="Calibri"/>
              </a:rPr>
              <a:t>Benettoni</a:t>
            </a:r>
            <a:r>
              <a:rPr lang="en-US" sz="1600" b="1" dirty="0">
                <a:solidFill>
                  <a:prstClr val="black"/>
                </a:solidFill>
                <a:latin typeface="Calibri"/>
              </a:rPr>
              <a:t> 10%,                                        </a:t>
            </a:r>
            <a:r>
              <a:rPr lang="en-US" sz="1600" b="1" dirty="0" err="1">
                <a:solidFill>
                  <a:prstClr val="black"/>
                </a:solidFill>
                <a:latin typeface="Calibri"/>
              </a:rPr>
              <a:t>T.Tariq</a:t>
            </a:r>
            <a:r>
              <a:rPr lang="en-US" sz="1600" b="1" dirty="0">
                <a:solidFill>
                  <a:prstClr val="black"/>
                </a:solidFill>
                <a:latin typeface="Calibri"/>
              </a:rPr>
              <a:t> 100%,M.Mashod 100%, </a:t>
            </a:r>
            <a:r>
              <a:rPr lang="en-US" sz="1600" b="1" dirty="0" err="1">
                <a:solidFill>
                  <a:prstClr val="black"/>
                </a:solidFill>
                <a:latin typeface="Calibri"/>
              </a:rPr>
              <a:t>A.Lippi</a:t>
            </a:r>
            <a:r>
              <a:rPr lang="en-US" sz="1600" b="1" dirty="0">
                <a:solidFill>
                  <a:prstClr val="black"/>
                </a:solidFill>
                <a:latin typeface="Calibri"/>
              </a:rPr>
              <a:t> 100% ) </a:t>
            </a:r>
          </a:p>
          <a:p>
            <a:pPr defTabSz="456357"/>
            <a:endParaRPr lang="en-US" b="1" dirty="0">
              <a:solidFill>
                <a:prstClr val="black"/>
              </a:solidFill>
              <a:latin typeface="Calibri"/>
            </a:endParaRPr>
          </a:p>
          <a:p>
            <a:pPr defTabSz="456357"/>
            <a:r>
              <a:rPr lang="en-US" b="1" dirty="0">
                <a:solidFill>
                  <a:prstClr val="black"/>
                </a:solidFill>
                <a:latin typeface="Calibri"/>
              </a:rPr>
              <a:t>        </a:t>
            </a:r>
          </a:p>
          <a:p>
            <a:pPr defTabSz="456357"/>
            <a:r>
              <a:rPr lang="en-US" b="1" dirty="0">
                <a:solidFill>
                  <a:prstClr val="black"/>
                </a:solidFill>
                <a:latin typeface="Calibri"/>
              </a:rPr>
              <a:t>       - </a:t>
            </a:r>
            <a:r>
              <a:rPr lang="en-US" b="1" dirty="0" err="1">
                <a:solidFill>
                  <a:prstClr val="black"/>
                </a:solidFill>
                <a:latin typeface="Calibri"/>
              </a:rPr>
              <a:t>Richiesta</a:t>
            </a:r>
            <a:r>
              <a:rPr lang="en-US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/>
              </a:rPr>
              <a:t>Denari</a:t>
            </a:r>
            <a:r>
              <a:rPr lang="en-US" b="1" dirty="0">
                <a:solidFill>
                  <a:prstClr val="black"/>
                </a:solidFill>
                <a:latin typeface="Calibri"/>
              </a:rPr>
              <a:t> PD INFN : ## </a:t>
            </a:r>
            <a:r>
              <a:rPr lang="en-US" b="1" dirty="0" err="1">
                <a:solidFill>
                  <a:prstClr val="black"/>
                </a:solidFill>
                <a:latin typeface="Calibri"/>
              </a:rPr>
              <a:t>Keuro</a:t>
            </a:r>
            <a:r>
              <a:rPr lang="en-US" b="1" dirty="0">
                <a:solidFill>
                  <a:prstClr val="black"/>
                </a:solidFill>
                <a:latin typeface="Calibri"/>
              </a:rPr>
              <a:t> ( ##</a:t>
            </a:r>
            <a:r>
              <a:rPr lang="en-US" b="1" dirty="0" err="1">
                <a:solidFill>
                  <a:prstClr val="black"/>
                </a:solidFill>
                <a:latin typeface="Calibri"/>
              </a:rPr>
              <a:t>Keuro</a:t>
            </a:r>
            <a:r>
              <a:rPr lang="en-US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/>
              </a:rPr>
              <a:t>missioni</a:t>
            </a:r>
            <a:r>
              <a:rPr lang="en-US" b="1" dirty="0">
                <a:solidFill>
                  <a:prstClr val="black"/>
                </a:solidFill>
                <a:latin typeface="Calibri"/>
              </a:rPr>
              <a:t> , ## </a:t>
            </a:r>
            <a:r>
              <a:rPr lang="en-US" b="1" dirty="0" err="1">
                <a:solidFill>
                  <a:prstClr val="black"/>
                </a:solidFill>
                <a:latin typeface="Calibri"/>
              </a:rPr>
              <a:t>Keuro</a:t>
            </a:r>
            <a:r>
              <a:rPr lang="en-US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/>
              </a:rPr>
              <a:t>consumo</a:t>
            </a:r>
            <a:r>
              <a:rPr lang="en-US" b="1" dirty="0">
                <a:solidFill>
                  <a:prstClr val="black"/>
                </a:solidFill>
                <a:latin typeface="Calibri"/>
              </a:rPr>
              <a:t> , ## </a:t>
            </a:r>
            <a:r>
              <a:rPr lang="en-US" b="1" dirty="0" err="1">
                <a:solidFill>
                  <a:prstClr val="black"/>
                </a:solidFill>
                <a:latin typeface="Calibri"/>
              </a:rPr>
              <a:t>keuro</a:t>
            </a:r>
            <a:r>
              <a:rPr lang="en-US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/>
              </a:rPr>
              <a:t>manutenzioni</a:t>
            </a:r>
            <a:r>
              <a:rPr lang="en-US" b="1" dirty="0">
                <a:solidFill>
                  <a:prstClr val="black"/>
                </a:solidFill>
                <a:latin typeface="Calibri"/>
              </a:rPr>
              <a:t> , ## </a:t>
            </a:r>
            <a:r>
              <a:rPr lang="en-US" b="1" dirty="0" err="1">
                <a:solidFill>
                  <a:prstClr val="black"/>
                </a:solidFill>
                <a:latin typeface="Calibri"/>
              </a:rPr>
              <a:t>Keuro</a:t>
            </a:r>
            <a:r>
              <a:rPr lang="en-US" b="1" dirty="0">
                <a:solidFill>
                  <a:prstClr val="black"/>
                </a:solidFill>
                <a:latin typeface="Calibri"/>
              </a:rPr>
              <a:t> )</a:t>
            </a:r>
          </a:p>
          <a:p>
            <a:pPr defTabSz="456357"/>
            <a:endParaRPr lang="en-US" b="1" dirty="0">
              <a:solidFill>
                <a:prstClr val="black"/>
              </a:solidFill>
              <a:latin typeface="Calibri"/>
            </a:endParaRPr>
          </a:p>
          <a:p>
            <a:pPr defTabSz="456357"/>
            <a:r>
              <a:rPr lang="en-US" b="1" dirty="0">
                <a:solidFill>
                  <a:prstClr val="black"/>
                </a:solidFill>
                <a:latin typeface="Calibri"/>
              </a:rPr>
              <a:t>       - </a:t>
            </a:r>
            <a:r>
              <a:rPr lang="en-US" b="1" dirty="0" err="1">
                <a:solidFill>
                  <a:prstClr val="black"/>
                </a:solidFill>
                <a:latin typeface="Calibri"/>
              </a:rPr>
              <a:t>Richiesta</a:t>
            </a:r>
            <a:r>
              <a:rPr lang="en-US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/>
              </a:rPr>
              <a:t>Servizi</a:t>
            </a:r>
            <a:r>
              <a:rPr lang="en-US" b="1" dirty="0">
                <a:solidFill>
                  <a:prstClr val="black"/>
                </a:solidFill>
                <a:latin typeface="Calibri"/>
              </a:rPr>
              <a:t> : 10 M.U. OM , 8 M.U. STGE , 2  M.U. OE, 1 M.U. </a:t>
            </a:r>
            <a:r>
              <a:rPr lang="en-US" b="1" dirty="0" err="1">
                <a:solidFill>
                  <a:prstClr val="black"/>
                </a:solidFill>
                <a:latin typeface="Calibri"/>
              </a:rPr>
              <a:t>Uff.Tec</a:t>
            </a:r>
            <a:r>
              <a:rPr lang="en-US" b="1" dirty="0">
                <a:solidFill>
                  <a:prstClr val="black"/>
                </a:solidFill>
                <a:latin typeface="Calibri"/>
              </a:rPr>
              <a:t>.</a:t>
            </a:r>
          </a:p>
          <a:p>
            <a:pPr defTabSz="456357"/>
            <a:endParaRPr lang="en-US" b="1" dirty="0">
              <a:solidFill>
                <a:prstClr val="black"/>
              </a:solidFill>
              <a:latin typeface="Calibri"/>
            </a:endParaRPr>
          </a:p>
          <a:p>
            <a:pPr defTabSz="456357"/>
            <a:endParaRPr lang="en-US" b="1" dirty="0">
              <a:solidFill>
                <a:prstClr val="black"/>
              </a:solidFill>
              <a:latin typeface="Calibri"/>
            </a:endParaRPr>
          </a:p>
          <a:p>
            <a:pPr defTabSz="456357"/>
            <a:r>
              <a:rPr lang="en-US" b="1" dirty="0">
                <a:solidFill>
                  <a:prstClr val="black"/>
                </a:solidFill>
                <a:latin typeface="Calibri"/>
              </a:rPr>
              <a:t>        </a:t>
            </a:r>
          </a:p>
          <a:p>
            <a:pPr defTabSz="456357"/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456357"/>
            <a:r>
              <a:rPr lang="en-US" dirty="0">
                <a:solidFill>
                  <a:prstClr val="black"/>
                </a:solidFill>
                <a:latin typeface="Calibri"/>
              </a:rPr>
              <a:t>                                                         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  </a:t>
            </a:r>
          </a:p>
          <a:p>
            <a:pPr defTabSz="456357"/>
            <a:r>
              <a:rPr lang="en-US" dirty="0">
                <a:solidFill>
                  <a:prstClr val="black"/>
                </a:solidFill>
                <a:latin typeface="Calibri"/>
              </a:rPr>
              <a:t>         </a:t>
            </a:r>
          </a:p>
          <a:p>
            <a:pPr defTabSz="456357"/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456357"/>
            <a:r>
              <a:rPr lang="en-US" sz="2000" b="1" dirty="0">
                <a:solidFill>
                  <a:prstClr val="black"/>
                </a:solidFill>
                <a:latin typeface="Calibri"/>
              </a:rPr>
              <a:t>     </a:t>
            </a:r>
          </a:p>
          <a:p>
            <a:pPr defTabSz="456357"/>
            <a:r>
              <a:rPr lang="en-US" sz="2000" b="1" dirty="0">
                <a:solidFill>
                  <a:prstClr val="black"/>
                </a:solidFill>
                <a:latin typeface="Calibri"/>
              </a:rPr>
              <a:t>                           </a:t>
            </a: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456357"/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456357"/>
            <a:r>
              <a:rPr lang="en-US" dirty="0">
                <a:solidFill>
                  <a:prstClr val="black"/>
                </a:solidFill>
                <a:latin typeface="Calibri"/>
              </a:rPr>
              <a:t>                  					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                                                                                                         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3738111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diagramma, testo, Disegno tecnico, Piano&#10;&#10;Descrizione generata automaticamente">
            <a:extLst>
              <a:ext uri="{FF2B5EF4-FFF2-40B4-BE49-F238E27FC236}">
                <a16:creationId xmlns:a16="http://schemas.microsoft.com/office/drawing/2014/main" id="{1FAC1ED7-1010-D272-D749-88E37D8F1B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2500" y="977900"/>
            <a:ext cx="5207000" cy="490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3151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6170" y="0"/>
            <a:ext cx="7729728" cy="1188720"/>
          </a:xfrm>
          <a:solidFill>
            <a:srgbClr val="0070C0">
              <a:alpha val="28000"/>
            </a:srgbClr>
          </a:solidFill>
        </p:spPr>
        <p:txBody>
          <a:bodyPr/>
          <a:lstStyle/>
          <a:p>
            <a:r>
              <a:rPr lang="en-US" b="1" dirty="0"/>
              <a:t>                       </a:t>
            </a:r>
            <a:r>
              <a:rPr lang="en-US" b="1" dirty="0">
                <a:solidFill>
                  <a:srgbClr val="FF0000"/>
                </a:solidFill>
              </a:rPr>
              <a:t>PHYDES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9733" y="1790539"/>
            <a:ext cx="11564968" cy="4616475"/>
          </a:xfrm>
          <a:prstGeom prst="rect">
            <a:avLst/>
          </a:prstGeom>
          <a:noFill/>
        </p:spPr>
        <p:txBody>
          <a:bodyPr wrap="square" lIns="91271" tIns="45634" rIns="91271" bIns="45634" rtlCol="0">
            <a:spAutoFit/>
          </a:bodyPr>
          <a:lstStyle/>
          <a:p>
            <a:pPr defTabSz="456357"/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456357"/>
            <a:r>
              <a:rPr lang="en-US" dirty="0">
                <a:solidFill>
                  <a:prstClr val="black"/>
                </a:solidFill>
                <a:latin typeface="Calibri"/>
              </a:rPr>
              <a:t>        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Sezioni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INFN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partecipanti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all’esperimento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: </a:t>
            </a:r>
            <a:r>
              <a:rPr lang="en-US" b="1" dirty="0" err="1">
                <a:solidFill>
                  <a:prstClr val="black"/>
                </a:solidFill>
                <a:latin typeface="Calibri"/>
              </a:rPr>
              <a:t>Padova</a:t>
            </a:r>
            <a:r>
              <a:rPr lang="en-US" b="1" dirty="0">
                <a:solidFill>
                  <a:prstClr val="black"/>
                </a:solidFill>
                <a:latin typeface="Calibri"/>
              </a:rPr>
              <a:t>: INFN + UNIPD , LNL, LNS (Palermo), Ferrara: INFN + UNIFE</a:t>
            </a:r>
          </a:p>
          <a:p>
            <a:pPr defTabSz="456357"/>
            <a:endParaRPr lang="en-US" b="1" dirty="0">
              <a:solidFill>
                <a:prstClr val="black"/>
              </a:solidFill>
              <a:latin typeface="Calibri"/>
            </a:endParaRPr>
          </a:p>
          <a:p>
            <a:pPr defTabSz="456357"/>
            <a:r>
              <a:rPr lang="en-US" b="1" dirty="0">
                <a:solidFill>
                  <a:prstClr val="black"/>
                </a:solidFill>
                <a:latin typeface="Calibri"/>
              </a:rPr>
              <a:t>       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Resp.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Naz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.: </a:t>
            </a:r>
            <a:r>
              <a:rPr lang="en-US" b="1" dirty="0">
                <a:solidFill>
                  <a:prstClr val="black"/>
                </a:solidFill>
                <a:latin typeface="Calibri"/>
              </a:rPr>
              <a:t>Giovanni Carugno</a:t>
            </a:r>
          </a:p>
          <a:p>
            <a:pPr defTabSz="456357"/>
            <a:endParaRPr lang="en-US" b="1" dirty="0">
              <a:solidFill>
                <a:prstClr val="black"/>
              </a:solidFill>
              <a:latin typeface="Calibri"/>
            </a:endParaRPr>
          </a:p>
          <a:p>
            <a:pPr defTabSz="456357"/>
            <a:r>
              <a:rPr lang="en-US" dirty="0">
                <a:solidFill>
                  <a:prstClr val="black"/>
                </a:solidFill>
                <a:latin typeface="Calibri"/>
              </a:rPr>
              <a:t>         </a:t>
            </a:r>
            <a:r>
              <a:rPr lang="en-US" dirty="0"/>
              <a:t>Research AREA : </a:t>
            </a:r>
            <a:r>
              <a:rPr lang="en-US" b="1" dirty="0"/>
              <a:t>Detectors: Crystal Doped Cryogenic Detector</a:t>
            </a:r>
          </a:p>
          <a:p>
            <a:pPr defTabSz="456357"/>
            <a:endParaRPr lang="en-US" b="1" dirty="0">
              <a:solidFill>
                <a:prstClr val="black"/>
              </a:solidFill>
              <a:latin typeface="Calibri"/>
            </a:endParaRPr>
          </a:p>
          <a:p>
            <a:pPr defTabSz="456357"/>
            <a:r>
              <a:rPr lang="en-US" dirty="0">
                <a:solidFill>
                  <a:prstClr val="black"/>
                </a:solidFill>
                <a:latin typeface="Calibri"/>
              </a:rPr>
              <a:t>        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Totali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FTE = 5,6</a:t>
            </a:r>
          </a:p>
          <a:p>
            <a:pPr defTabSz="456357"/>
            <a:r>
              <a:rPr lang="en-US" dirty="0">
                <a:solidFill>
                  <a:prstClr val="black"/>
                </a:solidFill>
                <a:latin typeface="Calibri"/>
              </a:rPr>
              <a:t>                                                         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  </a:t>
            </a:r>
          </a:p>
          <a:p>
            <a:pPr defTabSz="456357"/>
            <a:r>
              <a:rPr lang="en-US" dirty="0">
                <a:solidFill>
                  <a:prstClr val="black"/>
                </a:solidFill>
                <a:latin typeface="Calibri"/>
              </a:rPr>
              <a:t>        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Richieste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Finanziarie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  2022 (110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Ke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). , 2023 ( 60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Ke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) , 2024 (40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Ke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)</a:t>
            </a:r>
          </a:p>
          <a:p>
            <a:pPr defTabSz="456357"/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456357"/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456357"/>
            <a:r>
              <a:rPr lang="en-US" dirty="0">
                <a:solidFill>
                  <a:prstClr val="black"/>
                </a:solidFill>
                <a:latin typeface="Calibri"/>
              </a:rPr>
              <a:t>         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     </a:t>
            </a:r>
          </a:p>
          <a:p>
            <a:pPr defTabSz="456357"/>
            <a:r>
              <a:rPr lang="en-US" sz="2000" b="1" dirty="0">
                <a:solidFill>
                  <a:prstClr val="black"/>
                </a:solidFill>
                <a:latin typeface="Calibri"/>
              </a:rPr>
              <a:t>                           </a:t>
            </a: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456357"/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456357"/>
            <a:r>
              <a:rPr lang="en-US" dirty="0">
                <a:solidFill>
                  <a:prstClr val="black"/>
                </a:solidFill>
                <a:latin typeface="Calibri"/>
              </a:rPr>
              <a:t>                  					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                                                                                                         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31912148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D5FC873A-30FA-9111-7F2E-F444CA22FE07}"/>
              </a:ext>
            </a:extLst>
          </p:cNvPr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4333936" y="95745"/>
            <a:ext cx="29032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/>
              <a:t>EDM </a:t>
            </a:r>
            <a:r>
              <a:rPr lang="it-IT" sz="3600" b="1" dirty="0" err="1"/>
              <a:t>Searches</a:t>
            </a:r>
            <a:endParaRPr lang="it-IT" sz="3600" b="1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0" y="1513973"/>
            <a:ext cx="12290288" cy="56938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it-IT" dirty="0"/>
              <a:t>The EDM </a:t>
            </a:r>
            <a:r>
              <a:rPr lang="it-IT" dirty="0" err="1"/>
              <a:t>is</a:t>
            </a:r>
            <a:r>
              <a:rPr lang="it-IT" dirty="0"/>
              <a:t> an </a:t>
            </a:r>
            <a:r>
              <a:rPr lang="it-IT" dirty="0" err="1"/>
              <a:t>asymmetric</a:t>
            </a:r>
            <a:r>
              <a:rPr lang="it-IT" dirty="0"/>
              <a:t> </a:t>
            </a:r>
            <a:r>
              <a:rPr lang="it-IT" dirty="0" err="1"/>
              <a:t>charge</a:t>
            </a:r>
            <a:r>
              <a:rPr lang="it-IT" dirty="0"/>
              <a:t> </a:t>
            </a:r>
            <a:r>
              <a:rPr lang="it-IT" dirty="0" err="1"/>
              <a:t>distribution</a:t>
            </a:r>
            <a:r>
              <a:rPr lang="it-IT" dirty="0"/>
              <a:t> </a:t>
            </a:r>
            <a:r>
              <a:rPr lang="it-IT" dirty="0" err="1"/>
              <a:t>along</a:t>
            </a:r>
            <a:r>
              <a:rPr lang="it-IT" dirty="0"/>
              <a:t> the </a:t>
            </a:r>
            <a:r>
              <a:rPr lang="it-IT" dirty="0" err="1"/>
              <a:t>particle</a:t>
            </a:r>
            <a:r>
              <a:rPr lang="it-IT" dirty="0"/>
              <a:t> spin</a:t>
            </a:r>
          </a:p>
          <a:p>
            <a:pPr marL="285750" indent="-285750">
              <a:buFontTx/>
              <a:buChar char="-"/>
            </a:pPr>
            <a:endParaRPr lang="it-IT" dirty="0"/>
          </a:p>
          <a:p>
            <a:pPr marL="285750" indent="-285750">
              <a:buFontTx/>
              <a:buChar char="-"/>
            </a:pPr>
            <a:r>
              <a:rPr lang="it-IT" dirty="0"/>
              <a:t>The EDM </a:t>
            </a:r>
            <a:r>
              <a:rPr lang="it-IT" dirty="0" err="1"/>
              <a:t>violates</a:t>
            </a:r>
            <a:r>
              <a:rPr lang="it-IT" dirty="0"/>
              <a:t> time </a:t>
            </a:r>
            <a:r>
              <a:rPr lang="it-IT" dirty="0" err="1"/>
              <a:t>reversal</a:t>
            </a:r>
            <a:r>
              <a:rPr lang="it-IT" dirty="0"/>
              <a:t> </a:t>
            </a:r>
            <a:r>
              <a:rPr lang="it-IT" dirty="0" err="1"/>
              <a:t>symmetry</a:t>
            </a:r>
            <a:r>
              <a:rPr lang="it-IT" dirty="0"/>
              <a:t> </a:t>
            </a:r>
            <a:r>
              <a:rPr lang="it-IT" dirty="0" err="1"/>
              <a:t>through</a:t>
            </a:r>
            <a:r>
              <a:rPr lang="it-IT" dirty="0"/>
              <a:t> CPT </a:t>
            </a:r>
            <a:r>
              <a:rPr lang="it-IT" dirty="0" err="1"/>
              <a:t>conservation</a:t>
            </a:r>
            <a:r>
              <a:rPr lang="it-IT" dirty="0"/>
              <a:t> </a:t>
            </a:r>
            <a:r>
              <a:rPr lang="mr-IN" dirty="0"/>
              <a:t>–</a:t>
            </a:r>
            <a:r>
              <a:rPr lang="it-IT" dirty="0"/>
              <a:t> CP </a:t>
            </a:r>
            <a:r>
              <a:rPr lang="it-IT" dirty="0" err="1"/>
              <a:t>violation</a:t>
            </a:r>
            <a:endParaRPr lang="it-IT" dirty="0"/>
          </a:p>
          <a:p>
            <a:pPr marL="285750" indent="-285750">
              <a:buFontTx/>
              <a:buChar char="-"/>
            </a:pPr>
            <a:endParaRPr lang="it-IT" dirty="0"/>
          </a:p>
          <a:p>
            <a:pPr marL="285750" indent="-285750">
              <a:buFontTx/>
              <a:buChar char="-"/>
            </a:pPr>
            <a:r>
              <a:rPr lang="it-IT" dirty="0"/>
              <a:t>CP </a:t>
            </a:r>
            <a:r>
              <a:rPr lang="it-IT" dirty="0" err="1"/>
              <a:t>violation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required</a:t>
            </a:r>
            <a:r>
              <a:rPr lang="it-IT" dirty="0"/>
              <a:t> to generate a </a:t>
            </a:r>
            <a:r>
              <a:rPr lang="it-IT" dirty="0" err="1"/>
              <a:t>cosmological</a:t>
            </a:r>
            <a:r>
              <a:rPr lang="it-IT" dirty="0"/>
              <a:t> </a:t>
            </a:r>
            <a:r>
              <a:rPr lang="it-IT" dirty="0" err="1"/>
              <a:t>matter-antimatter</a:t>
            </a:r>
            <a:r>
              <a:rPr lang="it-IT" dirty="0"/>
              <a:t> </a:t>
            </a:r>
            <a:r>
              <a:rPr lang="it-IT" dirty="0" err="1"/>
              <a:t>asymmetry</a:t>
            </a:r>
            <a:r>
              <a:rPr lang="it-IT" dirty="0"/>
              <a:t>.</a:t>
            </a:r>
          </a:p>
          <a:p>
            <a:pPr marL="285750" indent="-285750">
              <a:buFontTx/>
              <a:buChar char="-"/>
            </a:pPr>
            <a:r>
              <a:rPr lang="it-IT" dirty="0"/>
              <a:t>  </a:t>
            </a:r>
          </a:p>
          <a:p>
            <a:pPr marL="285750" indent="-285750">
              <a:buFontTx/>
              <a:buChar char="-"/>
            </a:pP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present</a:t>
            </a:r>
            <a:r>
              <a:rPr lang="it-IT" dirty="0"/>
              <a:t> in the SM, </a:t>
            </a:r>
            <a:r>
              <a:rPr lang="it-IT" dirty="0" err="1"/>
              <a:t>through</a:t>
            </a:r>
            <a:r>
              <a:rPr lang="it-IT" dirty="0"/>
              <a:t> the </a:t>
            </a:r>
            <a:r>
              <a:rPr lang="it-IT" dirty="0" err="1"/>
              <a:t>complex</a:t>
            </a:r>
            <a:r>
              <a:rPr lang="it-IT" dirty="0"/>
              <a:t> </a:t>
            </a:r>
            <a:r>
              <a:rPr lang="it-IT" dirty="0" err="1"/>
              <a:t>phase</a:t>
            </a:r>
            <a:r>
              <a:rPr lang="it-IT" dirty="0"/>
              <a:t> in CKM </a:t>
            </a:r>
            <a:r>
              <a:rPr lang="it-IT" dirty="0" err="1"/>
              <a:t>matrix</a:t>
            </a:r>
            <a:r>
              <a:rPr lang="it-IT" dirty="0"/>
              <a:t>, </a:t>
            </a:r>
            <a:r>
              <a:rPr lang="it-IT" dirty="0" err="1"/>
              <a:t>however</a:t>
            </a:r>
            <a:r>
              <a:rPr lang="it-IT" dirty="0"/>
              <a:t> </a:t>
            </a:r>
            <a:r>
              <a:rPr lang="it-IT" dirty="0" err="1"/>
              <a:t>many</a:t>
            </a:r>
            <a:r>
              <a:rPr lang="it-IT" dirty="0"/>
              <a:t> </a:t>
            </a:r>
            <a:r>
              <a:rPr lang="it-IT" dirty="0" err="1"/>
              <a:t>order</a:t>
            </a:r>
            <a:r>
              <a:rPr lang="it-IT" dirty="0"/>
              <a:t> of </a:t>
            </a:r>
            <a:r>
              <a:rPr lang="it-IT" dirty="0" err="1"/>
              <a:t>magnitude</a:t>
            </a:r>
            <a:r>
              <a:rPr lang="it-IT" dirty="0"/>
              <a:t> </a:t>
            </a:r>
            <a:r>
              <a:rPr lang="it-IT" dirty="0" err="1"/>
              <a:t>below</a:t>
            </a:r>
            <a:r>
              <a:rPr lang="it-IT" dirty="0"/>
              <a:t> </a:t>
            </a:r>
            <a:r>
              <a:rPr lang="it-IT" dirty="0" err="1"/>
              <a:t>what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necessary</a:t>
            </a:r>
            <a:endParaRPr lang="it-IT" dirty="0"/>
          </a:p>
          <a:p>
            <a:pPr marL="285750" indent="-285750">
              <a:buFontTx/>
              <a:buChar char="-"/>
            </a:pPr>
            <a:endParaRPr lang="it-IT" dirty="0"/>
          </a:p>
          <a:p>
            <a:pPr marL="285750" indent="-285750">
              <a:buFontTx/>
              <a:buChar char="-"/>
            </a:pPr>
            <a:r>
              <a:rPr lang="it-IT" dirty="0" err="1"/>
              <a:t>EDM’s</a:t>
            </a:r>
            <a:r>
              <a:rPr lang="it-IT" dirty="0"/>
              <a:t> in SM are </a:t>
            </a:r>
            <a:r>
              <a:rPr lang="it-IT" dirty="0" err="1"/>
              <a:t>tiny</a:t>
            </a:r>
            <a:r>
              <a:rPr lang="it-IT" dirty="0"/>
              <a:t> ( d</a:t>
            </a:r>
            <a:r>
              <a:rPr lang="it-IT" baseline="-25000" dirty="0"/>
              <a:t>e </a:t>
            </a:r>
            <a:r>
              <a:rPr lang="it-IT" dirty="0"/>
              <a:t> &lt; 10</a:t>
            </a:r>
            <a:r>
              <a:rPr lang="it-IT" baseline="30000" dirty="0"/>
              <a:t>-38 </a:t>
            </a:r>
            <a:r>
              <a:rPr lang="it-IT" dirty="0"/>
              <a:t> </a:t>
            </a:r>
            <a:r>
              <a:rPr lang="it-IT" dirty="0" err="1"/>
              <a:t>ecm</a:t>
            </a:r>
            <a:r>
              <a:rPr lang="it-IT" dirty="0"/>
              <a:t> ), </a:t>
            </a:r>
            <a:r>
              <a:rPr lang="it-IT" dirty="0" err="1"/>
              <a:t>but</a:t>
            </a:r>
            <a:r>
              <a:rPr lang="it-IT" dirty="0"/>
              <a:t> </a:t>
            </a:r>
            <a:r>
              <a:rPr lang="it-IT" dirty="0" err="1"/>
              <a:t>most</a:t>
            </a:r>
            <a:r>
              <a:rPr lang="it-IT" dirty="0"/>
              <a:t> SM </a:t>
            </a:r>
            <a:r>
              <a:rPr lang="it-IT" dirty="0" err="1"/>
              <a:t>extensions</a:t>
            </a:r>
            <a:r>
              <a:rPr lang="it-IT" dirty="0"/>
              <a:t> include new CP </a:t>
            </a:r>
            <a:r>
              <a:rPr lang="it-IT" dirty="0" err="1"/>
              <a:t>violating</a:t>
            </a:r>
            <a:r>
              <a:rPr lang="it-IT" dirty="0"/>
              <a:t> </a:t>
            </a:r>
            <a:r>
              <a:rPr lang="it-IT" dirty="0" err="1"/>
              <a:t>phases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contribute</a:t>
            </a:r>
            <a:r>
              <a:rPr lang="it-IT" dirty="0"/>
              <a:t> to </a:t>
            </a:r>
            <a:r>
              <a:rPr lang="it-IT" dirty="0" err="1"/>
              <a:t>EDM’s</a:t>
            </a:r>
            <a:r>
              <a:rPr lang="it-IT" dirty="0"/>
              <a:t>.</a:t>
            </a:r>
          </a:p>
          <a:p>
            <a:pPr marL="285750" indent="-285750">
              <a:buFontTx/>
              <a:buChar char="-"/>
            </a:pPr>
            <a:endParaRPr lang="it-IT" dirty="0"/>
          </a:p>
          <a:p>
            <a:pPr marL="285750" indent="-285750">
              <a:buFontTx/>
              <a:buChar char="-"/>
            </a:pPr>
            <a:endParaRPr lang="it-IT" dirty="0"/>
          </a:p>
          <a:p>
            <a:pPr marL="285750" indent="-285750">
              <a:buFontTx/>
              <a:buChar char="-"/>
            </a:pPr>
            <a:endParaRPr lang="it-IT" dirty="0"/>
          </a:p>
          <a:p>
            <a:pPr marL="285750" indent="-285750">
              <a:buFontTx/>
              <a:buChar char="-"/>
            </a:pPr>
            <a:endParaRPr lang="it-IT" dirty="0"/>
          </a:p>
          <a:p>
            <a:pPr marL="285750" indent="-285750">
              <a:buFontTx/>
              <a:buChar char="-"/>
            </a:pPr>
            <a:endParaRPr lang="it-IT" dirty="0"/>
          </a:p>
          <a:p>
            <a:pPr marL="285750" indent="-285750">
              <a:buFontTx/>
              <a:buChar char="-"/>
            </a:pPr>
            <a:endParaRPr lang="it-IT" dirty="0"/>
          </a:p>
          <a:p>
            <a:pPr marL="285750" indent="-285750">
              <a:buFontTx/>
              <a:buChar char="-"/>
            </a:pPr>
            <a:endParaRPr lang="it-IT" dirty="0"/>
          </a:p>
          <a:p>
            <a:r>
              <a:rPr lang="it-IT" sz="2000" b="1" dirty="0"/>
              <a:t>             </a:t>
            </a:r>
            <a:r>
              <a:rPr lang="it-IT" sz="2000" b="1" dirty="0">
                <a:solidFill>
                  <a:srgbClr val="FF0000"/>
                </a:solidFill>
              </a:rPr>
              <a:t>THIS MAKES </a:t>
            </a:r>
            <a:r>
              <a:rPr lang="it-IT" sz="2000" b="1" dirty="0" err="1">
                <a:solidFill>
                  <a:srgbClr val="FF0000"/>
                </a:solidFill>
              </a:rPr>
              <a:t>EDM’s</a:t>
            </a:r>
            <a:r>
              <a:rPr lang="it-IT" sz="2000" b="1" dirty="0">
                <a:solidFill>
                  <a:srgbClr val="FF0000"/>
                </a:solidFill>
              </a:rPr>
              <a:t> an </a:t>
            </a:r>
            <a:r>
              <a:rPr lang="it-IT" sz="2000" b="1" dirty="0" err="1">
                <a:solidFill>
                  <a:srgbClr val="FF0000"/>
                </a:solidFill>
              </a:rPr>
              <a:t>ideal</a:t>
            </a:r>
            <a:r>
              <a:rPr lang="it-IT" sz="2000" b="1" dirty="0">
                <a:solidFill>
                  <a:srgbClr val="FF0000"/>
                </a:solidFill>
              </a:rPr>
              <a:t> probe for </a:t>
            </a:r>
            <a:r>
              <a:rPr lang="it-IT" sz="2000" b="1" dirty="0" err="1">
                <a:solidFill>
                  <a:srgbClr val="FF0000"/>
                </a:solidFill>
              </a:rPr>
              <a:t>detecting</a:t>
            </a:r>
            <a:r>
              <a:rPr lang="it-IT" sz="2000" b="1" dirty="0">
                <a:solidFill>
                  <a:srgbClr val="FF0000"/>
                </a:solidFill>
              </a:rPr>
              <a:t> NEW PHYSICS </a:t>
            </a:r>
            <a:r>
              <a:rPr lang="it-IT" sz="2000" b="1" dirty="0" err="1">
                <a:solidFill>
                  <a:srgbClr val="FF0000"/>
                </a:solidFill>
              </a:rPr>
              <a:t>associated</a:t>
            </a:r>
            <a:r>
              <a:rPr lang="it-IT" sz="2000" b="1" dirty="0">
                <a:solidFill>
                  <a:srgbClr val="FF0000"/>
                </a:solidFill>
              </a:rPr>
              <a:t> with CP </a:t>
            </a:r>
            <a:r>
              <a:rPr lang="it-IT" sz="2000" b="1" dirty="0" err="1">
                <a:solidFill>
                  <a:srgbClr val="FF0000"/>
                </a:solidFill>
              </a:rPr>
              <a:t>violation</a:t>
            </a:r>
            <a:endParaRPr lang="it-IT" sz="2000" b="1" dirty="0">
              <a:solidFill>
                <a:srgbClr val="FF0000"/>
              </a:solidFill>
            </a:endParaRPr>
          </a:p>
          <a:p>
            <a:r>
              <a:rPr lang="it-IT" sz="2000" b="1" dirty="0">
                <a:solidFill>
                  <a:srgbClr val="FF0000"/>
                </a:solidFill>
              </a:rPr>
              <a:t>        and a </a:t>
            </a:r>
            <a:r>
              <a:rPr lang="it-IT" sz="2000" b="1" dirty="0" err="1">
                <a:solidFill>
                  <a:srgbClr val="FF0000"/>
                </a:solidFill>
              </a:rPr>
              <a:t>powerful</a:t>
            </a:r>
            <a:r>
              <a:rPr lang="it-IT" sz="2000" b="1" dirty="0">
                <a:solidFill>
                  <a:srgbClr val="FF0000"/>
                </a:solidFill>
              </a:rPr>
              <a:t> </a:t>
            </a:r>
            <a:r>
              <a:rPr lang="it-IT" sz="2000" b="1" dirty="0" err="1">
                <a:solidFill>
                  <a:srgbClr val="FF0000"/>
                </a:solidFill>
              </a:rPr>
              <a:t>window</a:t>
            </a:r>
            <a:r>
              <a:rPr lang="it-IT" sz="2000" b="1" dirty="0">
                <a:solidFill>
                  <a:srgbClr val="FF0000"/>
                </a:solidFill>
              </a:rPr>
              <a:t> on </a:t>
            </a:r>
            <a:r>
              <a:rPr lang="it-IT" sz="2000" b="1" dirty="0" err="1">
                <a:solidFill>
                  <a:srgbClr val="FF0000"/>
                </a:solidFill>
              </a:rPr>
              <a:t>energy</a:t>
            </a:r>
            <a:r>
              <a:rPr lang="it-IT" sz="2000" b="1" dirty="0">
                <a:solidFill>
                  <a:srgbClr val="FF0000"/>
                </a:solidFill>
              </a:rPr>
              <a:t> </a:t>
            </a:r>
            <a:r>
              <a:rPr lang="it-IT" sz="2000" b="1" dirty="0" err="1">
                <a:solidFill>
                  <a:srgbClr val="FF0000"/>
                </a:solidFill>
              </a:rPr>
              <a:t>scales</a:t>
            </a:r>
            <a:r>
              <a:rPr lang="it-IT" sz="2000" b="1" dirty="0">
                <a:solidFill>
                  <a:srgbClr val="FF0000"/>
                </a:solidFill>
              </a:rPr>
              <a:t> </a:t>
            </a:r>
            <a:r>
              <a:rPr lang="it-IT" sz="2000" b="1" dirty="0" err="1">
                <a:solidFill>
                  <a:srgbClr val="FF0000"/>
                </a:solidFill>
              </a:rPr>
              <a:t>much</a:t>
            </a:r>
            <a:r>
              <a:rPr lang="it-IT" sz="2000" b="1" dirty="0">
                <a:solidFill>
                  <a:srgbClr val="FF0000"/>
                </a:solidFill>
              </a:rPr>
              <a:t> </a:t>
            </a:r>
            <a:r>
              <a:rPr lang="it-IT" sz="2000" b="1" dirty="0" err="1">
                <a:solidFill>
                  <a:srgbClr val="FF0000"/>
                </a:solidFill>
              </a:rPr>
              <a:t>larger</a:t>
            </a:r>
            <a:r>
              <a:rPr lang="it-IT" sz="2000" b="1" dirty="0">
                <a:solidFill>
                  <a:srgbClr val="FF0000"/>
                </a:solidFill>
              </a:rPr>
              <a:t> </a:t>
            </a:r>
            <a:r>
              <a:rPr lang="it-IT" sz="2000" b="1" dirty="0" err="1">
                <a:solidFill>
                  <a:srgbClr val="FF0000"/>
                </a:solidFill>
              </a:rPr>
              <a:t>than</a:t>
            </a:r>
            <a:r>
              <a:rPr lang="it-IT" sz="2000" b="1" dirty="0">
                <a:solidFill>
                  <a:srgbClr val="FF0000"/>
                </a:solidFill>
              </a:rPr>
              <a:t> </a:t>
            </a:r>
            <a:r>
              <a:rPr lang="it-IT" sz="2000" b="1" dirty="0" err="1">
                <a:solidFill>
                  <a:srgbClr val="FF0000"/>
                </a:solidFill>
              </a:rPr>
              <a:t>those</a:t>
            </a:r>
            <a:r>
              <a:rPr lang="it-IT" sz="2000" b="1" dirty="0">
                <a:solidFill>
                  <a:srgbClr val="FF0000"/>
                </a:solidFill>
              </a:rPr>
              <a:t> </a:t>
            </a:r>
            <a:r>
              <a:rPr lang="it-IT" sz="2000" b="1" dirty="0" err="1">
                <a:solidFill>
                  <a:srgbClr val="FF0000"/>
                </a:solidFill>
              </a:rPr>
              <a:t>that</a:t>
            </a:r>
            <a:r>
              <a:rPr lang="it-IT" sz="2000" b="1" dirty="0">
                <a:solidFill>
                  <a:srgbClr val="FF0000"/>
                </a:solidFill>
              </a:rPr>
              <a:t> can be </a:t>
            </a:r>
            <a:r>
              <a:rPr lang="it-IT" sz="2000" b="1" dirty="0" err="1">
                <a:solidFill>
                  <a:srgbClr val="FF0000"/>
                </a:solidFill>
              </a:rPr>
              <a:t>probed</a:t>
            </a:r>
            <a:r>
              <a:rPr lang="it-IT" sz="2000" b="1" dirty="0">
                <a:solidFill>
                  <a:srgbClr val="FF0000"/>
                </a:solidFill>
              </a:rPr>
              <a:t> </a:t>
            </a:r>
            <a:r>
              <a:rPr lang="it-IT" sz="2000" b="1" dirty="0" err="1">
                <a:solidFill>
                  <a:srgbClr val="FF0000"/>
                </a:solidFill>
              </a:rPr>
              <a:t>directly</a:t>
            </a:r>
            <a:r>
              <a:rPr lang="it-IT" sz="2000" b="1" dirty="0">
                <a:solidFill>
                  <a:srgbClr val="FF0000"/>
                </a:solidFill>
              </a:rPr>
              <a:t> </a:t>
            </a:r>
            <a:r>
              <a:rPr lang="it-IT" sz="2000" b="1" dirty="0" err="1">
                <a:solidFill>
                  <a:srgbClr val="FF0000"/>
                </a:solidFill>
              </a:rPr>
              <a:t>at</a:t>
            </a:r>
            <a:r>
              <a:rPr lang="it-IT" sz="2000" b="1" dirty="0">
                <a:solidFill>
                  <a:srgbClr val="FF0000"/>
                </a:solidFill>
              </a:rPr>
              <a:t> LHC</a:t>
            </a:r>
          </a:p>
          <a:p>
            <a:pPr marL="285750" indent="-285750">
              <a:buFontTx/>
              <a:buChar char="-"/>
            </a:pPr>
            <a:endParaRPr lang="it-IT" dirty="0"/>
          </a:p>
          <a:p>
            <a:pPr marL="285750" indent="-285750">
              <a:buFontTx/>
              <a:buChar char="-"/>
            </a:pPr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7267" y="580407"/>
            <a:ext cx="3263900" cy="2501900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803" y="4219618"/>
            <a:ext cx="1563816" cy="159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1963619" y="4603506"/>
            <a:ext cx="264422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four-loop level in </a:t>
            </a:r>
            <a:r>
              <a:rPr lang="en-US">
                <a:solidFill>
                  <a:srgbClr val="000000"/>
                </a:solidFill>
              </a:rPr>
              <a:t>perturbation theory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9582" y="4135579"/>
            <a:ext cx="6056973" cy="1762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3320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CE1D9BE6-A6D9-CDB4-D23B-889286C8F705}"/>
              </a:ext>
            </a:extLst>
          </p:cNvPr>
          <p:cNvSpPr txBox="1"/>
          <p:nvPr/>
        </p:nvSpPr>
        <p:spPr>
          <a:xfrm>
            <a:off x="0" y="0"/>
            <a:ext cx="12192000" cy="683288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844" y="196926"/>
            <a:ext cx="11383616" cy="6464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6334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08873" cy="6830906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947335" y="273132"/>
            <a:ext cx="621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chemeClr val="bg1">
                    <a:lumMod val="95000"/>
                  </a:schemeClr>
                </a:solidFill>
              </a:rPr>
              <a:t>BARYON ASYMMETRY IN OUR UNIVERSE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357187" y="1214438"/>
            <a:ext cx="43667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chemeClr val="bg1">
                    <a:lumMod val="95000"/>
                  </a:schemeClr>
                </a:solidFill>
              </a:rPr>
              <a:t>ELECTROWEAK SM EXPECTATION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8399533" y="1214438"/>
            <a:ext cx="15595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chemeClr val="bg1">
                    <a:lumMod val="95000"/>
                  </a:schemeClr>
                </a:solidFill>
              </a:rPr>
              <a:t>OBSERVED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/>
              <p:cNvSpPr txBox="1"/>
              <p:nvPr/>
            </p:nvSpPr>
            <p:spPr>
              <a:xfrm>
                <a:off x="1561447" y="1964915"/>
                <a:ext cx="2771775" cy="16214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mr-IN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𝒏</m:t>
                            </m:r>
                          </m:e>
                          <m:sub>
                            <m:r>
                              <a:rPr lang="en-US" sz="2800" b="1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𝑩</m:t>
                            </m:r>
                          </m:sub>
                        </m:sSub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𝒏</m:t>
                            </m:r>
                          </m:e>
                          <m:sub>
                            <m:acc>
                              <m:accPr>
                                <m:chr m:val="̅"/>
                                <m:ctrlPr>
                                  <a:rPr lang="en-US" sz="28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800" b="1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  <m:t>𝑩</m:t>
                                </m:r>
                              </m:e>
                            </m:acc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𝒏</m:t>
                            </m:r>
                          </m:e>
                          <m:sub>
                            <m:r>
                              <a:rPr lang="en-US" sz="2800" b="1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𝜸</m:t>
                            </m:r>
                          </m:sub>
                        </m:sSub>
                      </m:den>
                    </m:f>
                    <m:r>
                      <a:rPr lang="mr-IN" sz="2800" b="1" i="1" smtClean="0">
                        <a:solidFill>
                          <a:srgbClr val="FF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≈</m:t>
                    </m:r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sSup>
                      <m:sSup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𝟏𝟎</m:t>
                        </m:r>
                      </m:e>
                      <m:sup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−</m:t>
                        </m:r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𝟏𝟖</m:t>
                        </m:r>
                      </m:sup>
                    </m:sSup>
                  </m:oMath>
                </a14:m>
                <a:r>
                  <a:rPr lang="it-IT" sz="28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a:fld id="{825F15A7-03F4-43D7-82C5-3E23DA2F108C}" type="mathplaceholder">
                      <a:rPr lang="it-IT" sz="2800" i="1" dirty="0" smtClean="0">
                        <a:latin typeface="Cambria Math" charset="0"/>
                      </a:rPr>
                      <a:t>Digitare l'equazione qui.</a:t>
                    </a:fld>
                  </m:oMath>
                </a14:m>
                <a:endParaRPr lang="it-IT" sz="2800" dirty="0"/>
              </a:p>
            </p:txBody>
          </p:sp>
        </mc:Choice>
        <mc:Fallback xmlns="">
          <p:sp>
            <p:nvSpPr>
              <p:cNvPr id="7" name="CasellaDiTesto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1447" y="1964915"/>
                <a:ext cx="2771775" cy="1621470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ttangolo 7"/>
              <p:cNvSpPr/>
              <p:nvPr/>
            </p:nvSpPr>
            <p:spPr>
              <a:xfrm>
                <a:off x="8143875" y="1964915"/>
                <a:ext cx="2986088" cy="7686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mr-IN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8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2800" b="1" i="1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𝒏</m:t>
                            </m:r>
                          </m:e>
                          <m:sub>
                            <m:r>
                              <a:rPr lang="en-US" sz="2800" b="1" i="1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𝑩</m:t>
                            </m:r>
                          </m:sub>
                        </m:sSub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8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2800" b="1" i="1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𝒏</m:t>
                            </m:r>
                          </m:e>
                          <m:sub>
                            <m:acc>
                              <m:accPr>
                                <m:chr m:val="̅"/>
                                <m:ctrlPr>
                                  <a:rPr lang="en-US" sz="28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accPr>
                              <m:e>
                                <m:r>
                                  <a:rPr lang="en-US" sz="2800" b="1" i="1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𝑩</m:t>
                                </m:r>
                              </m:e>
                            </m:acc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8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2800" b="1" i="1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𝒏</m:t>
                            </m:r>
                          </m:e>
                          <m:sub>
                            <m:r>
                              <a:rPr lang="en-US" sz="2800" b="1" i="1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𝜸</m:t>
                            </m:r>
                          </m:sub>
                        </m:sSub>
                      </m:den>
                    </m:f>
                    <m:r>
                      <a:rPr lang="mr-IN" sz="2800" b="1" i="1">
                        <a:solidFill>
                          <a:srgbClr val="FF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≈</m:t>
                    </m:r>
                    <m:r>
                      <a:rPr lang="en-US" sz="2800" b="1" i="1">
                        <a:solidFill>
                          <a:srgbClr val="FF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sSup>
                      <m:sSup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US" sz="2800" b="1" i="0">
                            <a:solidFill>
                              <a:srgbClr val="FF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𝟏𝟎</m:t>
                        </m:r>
                      </m:e>
                      <m:sup>
                        <m:r>
                          <a:rPr lang="en-US" sz="2800" b="1" i="0">
                            <a:solidFill>
                              <a:srgbClr val="FF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−</m:t>
                        </m:r>
                        <m:r>
                          <a:rPr lang="en-US" sz="2800" b="1" i="0">
                            <a:solidFill>
                              <a:srgbClr val="FF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𝟏𝟎</m:t>
                        </m:r>
                      </m:sup>
                    </m:sSup>
                  </m:oMath>
                </a14:m>
                <a:r>
                  <a:rPr lang="it-IT" b="1" dirty="0">
                    <a:solidFill>
                      <a:srgbClr val="FF0000"/>
                    </a:solidFill>
                  </a:rPr>
                  <a:t> </a:t>
                </a:r>
                <a:endParaRPr lang="it-IT" dirty="0"/>
              </a:p>
            </p:txBody>
          </p:sp>
        </mc:Choice>
        <mc:Fallback xmlns="">
          <p:sp>
            <p:nvSpPr>
              <p:cNvPr id="8" name="Rettangolo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3875" y="1964915"/>
                <a:ext cx="2986088" cy="76860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asellaDiTesto 8"/>
          <p:cNvSpPr txBox="1"/>
          <p:nvPr/>
        </p:nvSpPr>
        <p:spPr>
          <a:xfrm>
            <a:off x="5742002" y="1964915"/>
            <a:ext cx="4965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chemeClr val="bg1"/>
                </a:solidFill>
              </a:rPr>
              <a:t>vs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2389386" y="2890541"/>
            <a:ext cx="76983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FFFF00"/>
                </a:solidFill>
              </a:rPr>
              <a:t>Connection </a:t>
            </a:r>
            <a:r>
              <a:rPr lang="it-IT" sz="2400" b="1" dirty="0" err="1">
                <a:solidFill>
                  <a:srgbClr val="FFFF00"/>
                </a:solidFill>
              </a:rPr>
              <a:t>Between</a:t>
            </a:r>
            <a:r>
              <a:rPr lang="it-IT" sz="2400" b="1" dirty="0">
                <a:solidFill>
                  <a:srgbClr val="FFFF00"/>
                </a:solidFill>
              </a:rPr>
              <a:t> </a:t>
            </a:r>
            <a:r>
              <a:rPr lang="it-IT" sz="2400" b="1" dirty="0" err="1">
                <a:solidFill>
                  <a:srgbClr val="FFFF00"/>
                </a:solidFill>
              </a:rPr>
              <a:t>Cosmology</a:t>
            </a:r>
            <a:r>
              <a:rPr lang="it-IT" sz="2400" b="1" dirty="0">
                <a:solidFill>
                  <a:srgbClr val="FFFF00"/>
                </a:solidFill>
              </a:rPr>
              <a:t> and SM of </a:t>
            </a:r>
            <a:r>
              <a:rPr lang="it-IT" sz="2400" b="1" dirty="0" err="1">
                <a:solidFill>
                  <a:srgbClr val="FFFF00"/>
                </a:solidFill>
              </a:rPr>
              <a:t>Particle</a:t>
            </a:r>
            <a:r>
              <a:rPr lang="it-IT" sz="2400" b="1" dirty="0">
                <a:solidFill>
                  <a:srgbClr val="FFFF00"/>
                </a:solidFill>
              </a:rPr>
              <a:t> </a:t>
            </a:r>
            <a:r>
              <a:rPr lang="it-IT" sz="2400" b="1" dirty="0" err="1">
                <a:solidFill>
                  <a:srgbClr val="FFFF00"/>
                </a:solidFill>
              </a:rPr>
              <a:t>Physics</a:t>
            </a:r>
            <a:endParaRPr lang="it-IT" sz="2400" b="1" dirty="0">
              <a:solidFill>
                <a:srgbClr val="FFFF00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1010911" y="3641018"/>
            <a:ext cx="101190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>
                <a:solidFill>
                  <a:schemeClr val="bg1"/>
                </a:solidFill>
              </a:rPr>
              <a:t>Sahkarov</a:t>
            </a:r>
            <a:r>
              <a:rPr lang="it-IT" sz="2400" b="1" dirty="0">
                <a:solidFill>
                  <a:schemeClr val="bg1"/>
                </a:solidFill>
              </a:rPr>
              <a:t> </a:t>
            </a:r>
            <a:r>
              <a:rPr lang="it-IT" sz="2400" b="1" dirty="0" err="1">
                <a:solidFill>
                  <a:schemeClr val="bg1"/>
                </a:solidFill>
              </a:rPr>
              <a:t>Criteria</a:t>
            </a:r>
            <a:r>
              <a:rPr lang="it-IT" sz="2400" b="1" dirty="0">
                <a:solidFill>
                  <a:schemeClr val="bg1"/>
                </a:solidFill>
              </a:rPr>
              <a:t> for </a:t>
            </a:r>
            <a:r>
              <a:rPr lang="it-IT" sz="2400" b="1" dirty="0" err="1">
                <a:solidFill>
                  <a:schemeClr val="bg1"/>
                </a:solidFill>
              </a:rPr>
              <a:t>Baryogenesis</a:t>
            </a:r>
            <a:r>
              <a:rPr lang="it-IT" sz="2400" b="1" dirty="0">
                <a:solidFill>
                  <a:schemeClr val="bg1"/>
                </a:solidFill>
              </a:rPr>
              <a:t> in the </a:t>
            </a:r>
            <a:r>
              <a:rPr lang="it-IT" sz="2400" b="1" dirty="0" err="1">
                <a:solidFill>
                  <a:schemeClr val="bg1"/>
                </a:solidFill>
              </a:rPr>
              <a:t>early</a:t>
            </a:r>
            <a:r>
              <a:rPr lang="it-IT" sz="2400" b="1" dirty="0">
                <a:solidFill>
                  <a:schemeClr val="bg1"/>
                </a:solidFill>
              </a:rPr>
              <a:t> </a:t>
            </a:r>
            <a:r>
              <a:rPr lang="it-IT" sz="2400" b="1" dirty="0" err="1">
                <a:solidFill>
                  <a:schemeClr val="bg1"/>
                </a:solidFill>
              </a:rPr>
              <a:t>Universe</a:t>
            </a:r>
            <a:r>
              <a:rPr lang="it-IT" sz="2400" b="1" dirty="0">
                <a:solidFill>
                  <a:schemeClr val="bg1"/>
                </a:solidFill>
              </a:rPr>
              <a:t> JTEP </a:t>
            </a:r>
            <a:r>
              <a:rPr lang="it-IT" sz="2400" b="1" dirty="0" err="1">
                <a:solidFill>
                  <a:schemeClr val="bg1"/>
                </a:solidFill>
              </a:rPr>
              <a:t>Lett</a:t>
            </a:r>
            <a:r>
              <a:rPr lang="it-IT" sz="2400" b="1" dirty="0">
                <a:solidFill>
                  <a:schemeClr val="bg1"/>
                </a:solidFill>
              </a:rPr>
              <a:t>. 5, 24 (1967)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1561447" y="4506294"/>
            <a:ext cx="398859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it-IT" sz="2400" b="1" dirty="0">
                <a:solidFill>
                  <a:srgbClr val="FF0000"/>
                </a:solidFill>
              </a:rPr>
              <a:t>1) </a:t>
            </a:r>
            <a:r>
              <a:rPr lang="it-IT" sz="2400" b="1" dirty="0" err="1">
                <a:solidFill>
                  <a:srgbClr val="FF0000"/>
                </a:solidFill>
              </a:rPr>
              <a:t>Baryon</a:t>
            </a:r>
            <a:r>
              <a:rPr lang="it-IT" sz="2400" b="1" dirty="0">
                <a:solidFill>
                  <a:srgbClr val="FF0000"/>
                </a:solidFill>
              </a:rPr>
              <a:t> </a:t>
            </a:r>
            <a:r>
              <a:rPr lang="it-IT" sz="2400" b="1" dirty="0" err="1">
                <a:solidFill>
                  <a:srgbClr val="FF0000"/>
                </a:solidFill>
              </a:rPr>
              <a:t>number</a:t>
            </a:r>
            <a:r>
              <a:rPr lang="it-IT" sz="2400" b="1" dirty="0">
                <a:solidFill>
                  <a:srgbClr val="FF0000"/>
                </a:solidFill>
              </a:rPr>
              <a:t> </a:t>
            </a:r>
            <a:r>
              <a:rPr lang="it-IT" sz="2400" b="1" dirty="0" err="1">
                <a:solidFill>
                  <a:srgbClr val="FF0000"/>
                </a:solidFill>
              </a:rPr>
              <a:t>violation</a:t>
            </a:r>
            <a:endParaRPr lang="it-IT" sz="2400" b="1" dirty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endParaRPr lang="it-IT" sz="2400" b="1" dirty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r>
              <a:rPr lang="it-IT" sz="2400" b="1" dirty="0">
                <a:solidFill>
                  <a:srgbClr val="FF0000"/>
                </a:solidFill>
              </a:rPr>
              <a:t>2) CP </a:t>
            </a:r>
            <a:r>
              <a:rPr lang="it-IT" sz="2400" b="1" dirty="0" err="1">
                <a:solidFill>
                  <a:srgbClr val="FF0000"/>
                </a:solidFill>
              </a:rPr>
              <a:t>Violation</a:t>
            </a:r>
            <a:endParaRPr lang="it-IT" sz="2400" b="1" dirty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endParaRPr lang="it-IT" sz="2400" b="1" dirty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r>
              <a:rPr lang="it-IT" sz="2400" b="1" dirty="0">
                <a:solidFill>
                  <a:srgbClr val="FF0000"/>
                </a:solidFill>
              </a:rPr>
              <a:t>3) Thermal non-</a:t>
            </a:r>
            <a:r>
              <a:rPr lang="it-IT" sz="2400" b="1" dirty="0" err="1">
                <a:solidFill>
                  <a:srgbClr val="FF0000"/>
                </a:solidFill>
              </a:rPr>
              <a:t>equilibrium</a:t>
            </a:r>
            <a:endParaRPr lang="it-IT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2544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7576872-BC18-42C1-2D17-20D48EF0D1DF}"/>
              </a:ext>
            </a:extLst>
          </p:cNvPr>
          <p:cNvSpPr txBox="1"/>
          <p:nvPr/>
        </p:nvSpPr>
        <p:spPr>
          <a:xfrm>
            <a:off x="1" y="0"/>
            <a:ext cx="12192000" cy="6858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12083EA-D0EE-8989-3ACA-0FD8C3143C2F}"/>
              </a:ext>
            </a:extLst>
          </p:cNvPr>
          <p:cNvSpPr txBox="1"/>
          <p:nvPr/>
        </p:nvSpPr>
        <p:spPr>
          <a:xfrm>
            <a:off x="220338" y="121185"/>
            <a:ext cx="11971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Quantum sensing and </a:t>
            </a:r>
            <a:r>
              <a:rPr lang="it-IT" sz="28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metrology</a:t>
            </a:r>
            <a:r>
              <a:rPr lang="it-IT"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for </a:t>
            </a:r>
            <a:r>
              <a:rPr lang="it-IT" sz="28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fundamental</a:t>
            </a:r>
            <a:r>
              <a:rPr lang="it-IT"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8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physics</a:t>
            </a:r>
            <a:r>
              <a:rPr lang="it-IT"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with </a:t>
            </a:r>
            <a:r>
              <a:rPr lang="it-IT" sz="28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molecules</a:t>
            </a:r>
            <a:r>
              <a:rPr lang="it-IT"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it-IT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magine 3" descr="Immagine che contiene schermata, testo, diagramma, linea&#10;&#10;Descrizione generata automaticamente">
            <a:extLst>
              <a:ext uri="{FF2B5EF4-FFF2-40B4-BE49-F238E27FC236}">
                <a16:creationId xmlns:a16="http://schemas.microsoft.com/office/drawing/2014/main" id="{EB87199C-8233-F517-C0C9-BBB20901B9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4543" y="692131"/>
            <a:ext cx="9822914" cy="231633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79AC4959-5055-C822-69B2-1EA77C3BE4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302" y="3080153"/>
            <a:ext cx="6076578" cy="3777847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612F5EB-7CF7-52D4-6C40-D8A98828FF7D}"/>
              </a:ext>
            </a:extLst>
          </p:cNvPr>
          <p:cNvSpPr txBox="1"/>
          <p:nvPr/>
        </p:nvSpPr>
        <p:spPr>
          <a:xfrm>
            <a:off x="7323464" y="3249375"/>
            <a:ext cx="4637182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dirty="0">
                <a:solidFill>
                  <a:srgbClr val="0068A3"/>
                </a:solidFill>
                <a:effectLst/>
                <a:highlight>
                  <a:srgbClr val="FFFFFF"/>
                </a:highlight>
                <a:latin typeface="GraphikNaturel"/>
              </a:rPr>
              <a:t>Nature </a:t>
            </a:r>
            <a:r>
              <a:rPr lang="it-IT" sz="2400" b="1" dirty="0" err="1">
                <a:solidFill>
                  <a:srgbClr val="0068A3"/>
                </a:solidFill>
                <a:effectLst/>
                <a:highlight>
                  <a:srgbClr val="FFFFFF"/>
                </a:highlight>
                <a:latin typeface="GraphikNaturel"/>
              </a:rPr>
              <a:t>Physics</a:t>
            </a:r>
            <a:endParaRPr lang="it-IT" sz="2400" b="1" dirty="0">
              <a:solidFill>
                <a:srgbClr val="0068A3"/>
              </a:solidFill>
              <a:effectLst/>
              <a:highlight>
                <a:srgbClr val="FFFFFF"/>
              </a:highlight>
              <a:latin typeface="GraphikNaturel"/>
            </a:endParaRPr>
          </a:p>
          <a:p>
            <a:endParaRPr lang="it-IT" sz="2400" b="1" dirty="0">
              <a:solidFill>
                <a:srgbClr val="0068A3"/>
              </a:solidFill>
              <a:highlight>
                <a:srgbClr val="FFFFFF"/>
              </a:highlight>
              <a:latin typeface="GraphikNaturel"/>
            </a:endParaRPr>
          </a:p>
          <a:p>
            <a:r>
              <a:rPr lang="it-IT" sz="2400" b="1" dirty="0">
                <a:solidFill>
                  <a:srgbClr val="0068A3"/>
                </a:solidFill>
                <a:effectLst/>
                <a:highlight>
                  <a:srgbClr val="FFFFFF"/>
                </a:highlight>
                <a:latin typeface="GraphikNaturel"/>
              </a:rPr>
              <a:t> </a:t>
            </a:r>
            <a:r>
              <a:rPr lang="it-IT" sz="2400" b="1" dirty="0">
                <a:solidFill>
                  <a:srgbClr val="0068A3"/>
                </a:solidFill>
                <a:effectLst/>
                <a:latin typeface="GraphikNaturel"/>
                <a:hlinkClick r:id="rId4"/>
              </a:rPr>
              <a:t>https://doi.org/10.1038/s41567-024-02499-9</a:t>
            </a:r>
            <a:endParaRPr lang="it-IT" sz="2400" b="1" dirty="0">
              <a:solidFill>
                <a:srgbClr val="0068A3"/>
              </a:solidFill>
              <a:effectLst/>
              <a:latin typeface="GraphikNaturel"/>
            </a:endParaRPr>
          </a:p>
          <a:p>
            <a:endParaRPr lang="it-IT" sz="2400" b="1" dirty="0">
              <a:solidFill>
                <a:srgbClr val="0068A3"/>
              </a:solidFill>
              <a:latin typeface="GraphikNaturel"/>
            </a:endParaRPr>
          </a:p>
          <a:p>
            <a:r>
              <a:rPr lang="it-IT" sz="2400" b="1" dirty="0" err="1">
                <a:solidFill>
                  <a:srgbClr val="0068A3"/>
                </a:solidFill>
                <a:effectLst/>
                <a:latin typeface="GraphikNaturel"/>
              </a:rPr>
              <a:t>May</a:t>
            </a:r>
            <a:r>
              <a:rPr lang="it-IT" sz="2400" b="1" dirty="0">
                <a:solidFill>
                  <a:srgbClr val="0068A3"/>
                </a:solidFill>
                <a:effectLst/>
                <a:latin typeface="GraphikNaturel"/>
              </a:rPr>
              <a:t> 2024 </a:t>
            </a:r>
            <a:endParaRPr lang="it-IT" sz="2400" b="1" dirty="0"/>
          </a:p>
          <a:p>
            <a:endParaRPr lang="it-IT" dirty="0">
              <a:effectLst/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6262782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B58FBC7D-DBD8-E270-58E4-A4D109121E98}"/>
              </a:ext>
            </a:extLst>
          </p:cNvPr>
          <p:cNvSpPr txBox="1"/>
          <p:nvPr/>
        </p:nvSpPr>
        <p:spPr>
          <a:xfrm>
            <a:off x="20083" y="0"/>
            <a:ext cx="12171917" cy="6858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3" name="Immagine 2" descr="Immagine che contiene interno, macchina, industria, ingegneria&#10;&#10;Descrizione generata automaticamente">
            <a:extLst>
              <a:ext uri="{FF2B5EF4-FFF2-40B4-BE49-F238E27FC236}">
                <a16:creationId xmlns:a16="http://schemas.microsoft.com/office/drawing/2014/main" id="{5F126A12-403A-16D5-354D-C060C2007C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0" y="880305"/>
            <a:ext cx="12171917" cy="5608629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6D0D332E-92DD-CB3D-D12E-AE9BEF271E42}"/>
              </a:ext>
            </a:extLst>
          </p:cNvPr>
          <p:cNvSpPr txBox="1"/>
          <p:nvPr/>
        </p:nvSpPr>
        <p:spPr>
          <a:xfrm>
            <a:off x="2223475" y="253388"/>
            <a:ext cx="8200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Para-</a:t>
            </a:r>
            <a:r>
              <a:rPr lang="it-IT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Hydrogen</a:t>
            </a:r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Production &amp; Testing and Electron </a:t>
            </a:r>
            <a:r>
              <a:rPr lang="it-IT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Mobility</a:t>
            </a:r>
            <a:endParaRPr lang="it-IT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9792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12">
            <a:extLst>
              <a:ext uri="{FF2B5EF4-FFF2-40B4-BE49-F238E27FC236}">
                <a16:creationId xmlns:a16="http://schemas.microsoft.com/office/drawing/2014/main" id="{DC38A858-83FE-412A-6D74-CC5B1EBFA851}"/>
              </a:ext>
            </a:extLst>
          </p:cNvPr>
          <p:cNvSpPr/>
          <p:nvPr/>
        </p:nvSpPr>
        <p:spPr>
          <a:xfrm>
            <a:off x="0" y="0"/>
            <a:ext cx="12192000" cy="683541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3" name="Picture 4" descr="Chart&#10;&#10;Description automatically generated">
            <a:extLst>
              <a:ext uri="{FF2B5EF4-FFF2-40B4-BE49-F238E27FC236}">
                <a16:creationId xmlns:a16="http://schemas.microsoft.com/office/drawing/2014/main" id="{4C58DE12-E372-5705-3AAA-E8BEFB24836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215" y="1313499"/>
            <a:ext cx="3783328" cy="2991469"/>
          </a:xfrm>
          <a:prstGeom prst="rect">
            <a:avLst/>
          </a:prstGeom>
        </p:spPr>
      </p:pic>
      <p:pic>
        <p:nvPicPr>
          <p:cNvPr id="6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2BD069DB-34D0-7439-0C88-4B4AF41EAFE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823" y="4253586"/>
            <a:ext cx="3783329" cy="2581829"/>
          </a:xfrm>
          <a:prstGeom prst="rect">
            <a:avLst/>
          </a:prstGeom>
        </p:spPr>
      </p:pic>
      <p:pic>
        <p:nvPicPr>
          <p:cNvPr id="7" name="Picture 4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9649955A-319B-A1A3-5823-2032F0D2382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3982" y="2044854"/>
            <a:ext cx="5599517" cy="381332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1C48F3B9-0A71-F459-2944-96A75F0AF315}"/>
              </a:ext>
            </a:extLst>
          </p:cNvPr>
          <p:cNvSpPr txBox="1"/>
          <p:nvPr/>
        </p:nvSpPr>
        <p:spPr>
          <a:xfrm>
            <a:off x="808501" y="235490"/>
            <a:ext cx="10574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Spectroscopic</a:t>
            </a:r>
            <a:r>
              <a:rPr lang="it-IT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Determination</a:t>
            </a:r>
            <a:r>
              <a:rPr lang="it-IT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pH2 film </a:t>
            </a:r>
            <a:r>
              <a:rPr lang="it-IT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thickness</a:t>
            </a:r>
            <a:r>
              <a:rPr lang="it-IT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o-H2 </a:t>
            </a:r>
            <a:r>
              <a:rPr lang="it-IT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fraction</a:t>
            </a:r>
            <a:endParaRPr lang="it-IT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B972B3D-8A72-72E2-9EB2-3923BD92DD6A}"/>
              </a:ext>
            </a:extLst>
          </p:cNvPr>
          <p:cNvSpPr txBox="1"/>
          <p:nvPr/>
        </p:nvSpPr>
        <p:spPr>
          <a:xfrm>
            <a:off x="494759" y="1128833"/>
            <a:ext cx="4550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Para-</a:t>
            </a:r>
            <a:r>
              <a:rPr lang="it-IT" b="1" dirty="0" err="1"/>
              <a:t>Hydrogen</a:t>
            </a:r>
            <a:r>
              <a:rPr lang="it-IT" b="1" dirty="0"/>
              <a:t> </a:t>
            </a:r>
            <a:r>
              <a:rPr lang="it-IT" b="1" dirty="0" err="1"/>
              <a:t>Absorption</a:t>
            </a:r>
            <a:r>
              <a:rPr lang="it-IT" b="1" dirty="0"/>
              <a:t> IR Line + </a:t>
            </a:r>
            <a:r>
              <a:rPr lang="it-IT" b="1" dirty="0" err="1"/>
              <a:t>Thickness</a:t>
            </a:r>
            <a:endParaRPr lang="it-IT" b="1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9E9F612-CFCF-F3D7-CDDC-57FB14A5E49D}"/>
              </a:ext>
            </a:extLst>
          </p:cNvPr>
          <p:cNvSpPr txBox="1"/>
          <p:nvPr/>
        </p:nvSpPr>
        <p:spPr>
          <a:xfrm>
            <a:off x="7225506" y="1128833"/>
            <a:ext cx="3122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/>
              <a:t>Ortho-Hydrogen</a:t>
            </a:r>
            <a:r>
              <a:rPr lang="it-IT" b="1" dirty="0"/>
              <a:t> </a:t>
            </a:r>
            <a:r>
              <a:rPr lang="it-IT" b="1" dirty="0" err="1"/>
              <a:t>concentration</a:t>
            </a:r>
            <a:endParaRPr lang="it-IT" b="1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55061929-7C0E-5530-0E0B-74C2545EF312}"/>
              </a:ext>
            </a:extLst>
          </p:cNvPr>
          <p:cNvSpPr txBox="1"/>
          <p:nvPr/>
        </p:nvSpPr>
        <p:spPr>
          <a:xfrm>
            <a:off x="4633832" y="5865918"/>
            <a:ext cx="7425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Temperature of the </a:t>
            </a:r>
            <a:r>
              <a:rPr lang="it-IT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Cold</a:t>
            </a: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Head Converter </a:t>
            </a:r>
            <a:r>
              <a:rPr lang="it-IT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has</a:t>
            </a: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be </a:t>
            </a:r>
            <a:r>
              <a:rPr lang="it-IT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reduced</a:t>
            </a: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16 Kelvin to reduce O-H2 </a:t>
            </a:r>
            <a:r>
              <a:rPr lang="it-IT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concentration</a:t>
            </a:r>
            <a:endParaRPr lang="it-IT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A123B687-D4DE-FC94-826E-EB1FBCE34804}"/>
              </a:ext>
            </a:extLst>
          </p:cNvPr>
          <p:cNvSpPr txBox="1"/>
          <p:nvPr/>
        </p:nvSpPr>
        <p:spPr>
          <a:xfrm>
            <a:off x="7225506" y="1702181"/>
            <a:ext cx="3306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O-H2 @ 3% </a:t>
            </a:r>
            <a:r>
              <a:rPr lang="it-IT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level</a:t>
            </a: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be </a:t>
            </a:r>
            <a:r>
              <a:rPr lang="it-IT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reduced</a:t>
            </a:r>
            <a:endParaRPr lang="it-IT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0489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E0A9D527-0CBC-B2A9-726C-F02CB9D8C3A4}"/>
              </a:ext>
            </a:extLst>
          </p:cNvPr>
          <p:cNvSpPr txBox="1"/>
          <p:nvPr/>
        </p:nvSpPr>
        <p:spPr>
          <a:xfrm>
            <a:off x="0" y="286438"/>
            <a:ext cx="12192000" cy="6858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5B06B9C-B281-A950-CA7E-0E781404C0D8}"/>
              </a:ext>
            </a:extLst>
          </p:cNvPr>
          <p:cNvSpPr txBox="1"/>
          <p:nvPr/>
        </p:nvSpPr>
        <p:spPr>
          <a:xfrm>
            <a:off x="477329" y="187286"/>
            <a:ext cx="115962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Electron </a:t>
            </a:r>
            <a:r>
              <a:rPr lang="it-IT" sz="2800" b="1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thermalization</a:t>
            </a:r>
            <a:r>
              <a:rPr lang="it-IT" sz="2800" b="1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800" b="1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length</a:t>
            </a:r>
            <a:r>
              <a:rPr lang="it-IT" sz="2800" b="1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it-IT" sz="2800" b="1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solid</a:t>
            </a:r>
            <a:r>
              <a:rPr lang="it-IT" sz="2800" b="1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para-</a:t>
            </a:r>
            <a:r>
              <a:rPr lang="it-IT" sz="2800" b="1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hydrogen</a:t>
            </a:r>
            <a:r>
              <a:rPr lang="it-IT" sz="2800" b="1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800" b="1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it-IT" sz="2800" b="1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low-temperature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94E1676-E062-950A-8FDA-DC5FA73528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4911" y="685849"/>
            <a:ext cx="4305300" cy="393700"/>
          </a:xfrm>
          <a:prstGeom prst="rect">
            <a:avLst/>
          </a:prstGeom>
        </p:spPr>
      </p:pic>
      <p:pic>
        <p:nvPicPr>
          <p:cNvPr id="6" name="Immagine 5" descr="Immagine che contiene Carattere, bianco, calligrafia, Elementi grafici&#10;&#10;Descrizione generata automaticamente">
            <a:extLst>
              <a:ext uri="{FF2B5EF4-FFF2-40B4-BE49-F238E27FC236}">
                <a16:creationId xmlns:a16="http://schemas.microsoft.com/office/drawing/2014/main" id="{06D825E1-9565-CFC1-94F4-DC3748FFDB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5820" y="5514441"/>
            <a:ext cx="2501900" cy="495300"/>
          </a:xfrm>
          <a:prstGeom prst="rect">
            <a:avLst/>
          </a:prstGeom>
        </p:spPr>
      </p:pic>
      <p:pic>
        <p:nvPicPr>
          <p:cNvPr id="8" name="Immagine 7" descr="Immagine che contiene testo, linea, schermata, diagramma&#10;&#10;Descrizione generata automaticamente">
            <a:extLst>
              <a:ext uri="{FF2B5EF4-FFF2-40B4-BE49-F238E27FC236}">
                <a16:creationId xmlns:a16="http://schemas.microsoft.com/office/drawing/2014/main" id="{C412F109-52E2-0EEB-55B8-1DFAF65640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6181" y="3892307"/>
            <a:ext cx="4435819" cy="2905278"/>
          </a:xfrm>
          <a:prstGeom prst="rect">
            <a:avLst/>
          </a:prstGeom>
        </p:spPr>
      </p:pic>
      <p:pic>
        <p:nvPicPr>
          <p:cNvPr id="10" name="Immagine 9" descr="Immagine che contiene testo, linea, schermata, Carattere&#10;&#10;Descrizione generata automaticamente">
            <a:extLst>
              <a:ext uri="{FF2B5EF4-FFF2-40B4-BE49-F238E27FC236}">
                <a16:creationId xmlns:a16="http://schemas.microsoft.com/office/drawing/2014/main" id="{3BE55474-ECBD-9CB4-0446-415E99F5C4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04" y="4295210"/>
            <a:ext cx="4184108" cy="2487590"/>
          </a:xfrm>
          <a:prstGeom prst="rect">
            <a:avLst/>
          </a:prstGeom>
        </p:spPr>
      </p:pic>
      <p:pic>
        <p:nvPicPr>
          <p:cNvPr id="12" name="Immagine 11" descr="Immagine che contiene testo, linea, schermata, diagramma&#10;&#10;Descrizione generata automaticamente">
            <a:extLst>
              <a:ext uri="{FF2B5EF4-FFF2-40B4-BE49-F238E27FC236}">
                <a16:creationId xmlns:a16="http://schemas.microsoft.com/office/drawing/2014/main" id="{7B98D85B-9E27-ACB7-26FD-947F67C2F6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04" y="1062854"/>
            <a:ext cx="4022016" cy="3157156"/>
          </a:xfrm>
          <a:prstGeom prst="rect">
            <a:avLst/>
          </a:prstGeom>
        </p:spPr>
      </p:pic>
      <p:pic>
        <p:nvPicPr>
          <p:cNvPr id="14" name="Immagine 13" descr="Immagine che contiene testo, linea, diagramma, Rettangolo&#10;&#10;Descrizione generata automaticamente">
            <a:extLst>
              <a:ext uri="{FF2B5EF4-FFF2-40B4-BE49-F238E27FC236}">
                <a16:creationId xmlns:a16="http://schemas.microsoft.com/office/drawing/2014/main" id="{037D6A98-528C-9F56-19BF-7C63EADEDB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1665" y="1095801"/>
            <a:ext cx="4144849" cy="2775016"/>
          </a:xfrm>
          <a:prstGeom prst="rect">
            <a:avLst/>
          </a:prstGeom>
        </p:spPr>
      </p:pic>
      <p:pic>
        <p:nvPicPr>
          <p:cNvPr id="16" name="Immagine 15" descr="Immagine che contiene testo, schizzo, diagramma, Disegno tecnico&#10;&#10;Descrizione generata automaticamente">
            <a:extLst>
              <a:ext uri="{FF2B5EF4-FFF2-40B4-BE49-F238E27FC236}">
                <a16:creationId xmlns:a16="http://schemas.microsoft.com/office/drawing/2014/main" id="{5B0911B1-A588-F6D4-9040-3DC177A8C9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92494" y="2180561"/>
            <a:ext cx="3390135" cy="2135345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F7326969-AB91-4FC1-66E3-8EDC586E4D34}"/>
              </a:ext>
            </a:extLst>
          </p:cNvPr>
          <p:cNvSpPr txBox="1"/>
          <p:nvPr/>
        </p:nvSpPr>
        <p:spPr>
          <a:xfrm>
            <a:off x="3821821" y="4860553"/>
            <a:ext cx="4642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Electron </a:t>
            </a:r>
            <a:r>
              <a:rPr lang="it-IT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Thermalization</a:t>
            </a:r>
            <a:r>
              <a:rPr lang="it-IT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Lenght</a:t>
            </a:r>
            <a:r>
              <a:rPr lang="it-IT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@ 3 Kelvin</a:t>
            </a:r>
          </a:p>
        </p:txBody>
      </p:sp>
    </p:spTree>
    <p:extLst>
      <p:ext uri="{BB962C8B-B14F-4D97-AF65-F5344CB8AC3E}">
        <p14:creationId xmlns:p14="http://schemas.microsoft.com/office/powerpoint/2010/main" val="40904915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24EB0D3F-C1B9-7D86-A1FC-6BD107F3A9FC}"/>
              </a:ext>
            </a:extLst>
          </p:cNvPr>
          <p:cNvSpPr txBox="1"/>
          <p:nvPr/>
        </p:nvSpPr>
        <p:spPr>
          <a:xfrm>
            <a:off x="0" y="0"/>
            <a:ext cx="12192000" cy="685799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3" name="Immagine 2" descr="Immagine che contiene macchina, ingegneria, industria, tubo&#10;&#10;Descrizione generata automaticamente">
            <a:extLst>
              <a:ext uri="{FF2B5EF4-FFF2-40B4-BE49-F238E27FC236}">
                <a16:creationId xmlns:a16="http://schemas.microsoft.com/office/drawing/2014/main" id="{F2C5F461-0091-0DC0-6BEA-ACF5D66A0B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225394" y="2008668"/>
            <a:ext cx="6074924" cy="3383124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EFD6DFEA-DA3F-8C6E-B622-8CE0388B4BC8}"/>
              </a:ext>
            </a:extLst>
          </p:cNvPr>
          <p:cNvSpPr txBox="1"/>
          <p:nvPr/>
        </p:nvSpPr>
        <p:spPr>
          <a:xfrm>
            <a:off x="1398801" y="121346"/>
            <a:ext cx="88275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DRIFTING ELECTRONS APPARATUS IN  PARA-HYDROGEN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2C261CC-8DD7-9088-D474-C691A88B2F18}"/>
              </a:ext>
            </a:extLst>
          </p:cNvPr>
          <p:cNvSpPr txBox="1"/>
          <p:nvPr/>
        </p:nvSpPr>
        <p:spPr>
          <a:xfrm>
            <a:off x="4979625" y="1101687"/>
            <a:ext cx="668170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From Room Temperature to Solid </a:t>
            </a:r>
            <a:r>
              <a:rPr lang="it-IT" dirty="0" err="1"/>
              <a:t>Hydrogen</a:t>
            </a:r>
            <a:r>
              <a:rPr lang="it-IT" dirty="0"/>
              <a:t> </a:t>
            </a:r>
            <a:r>
              <a:rPr lang="it-IT" dirty="0" err="1"/>
              <a:t>measurements</a:t>
            </a:r>
            <a:r>
              <a:rPr lang="it-IT" dirty="0"/>
              <a:t> set-up</a:t>
            </a:r>
          </a:p>
          <a:p>
            <a:endParaRPr lang="it-IT" dirty="0"/>
          </a:p>
          <a:p>
            <a:r>
              <a:rPr lang="it-IT" dirty="0" err="1"/>
              <a:t>Photoelectrons</a:t>
            </a:r>
            <a:r>
              <a:rPr lang="it-IT" dirty="0"/>
              <a:t> injection via </a:t>
            </a:r>
            <a:r>
              <a:rPr lang="it-IT" dirty="0" err="1"/>
              <a:t>Photoelectric</a:t>
            </a:r>
            <a:r>
              <a:rPr lang="it-IT" dirty="0"/>
              <a:t> </a:t>
            </a:r>
            <a:r>
              <a:rPr lang="it-IT" dirty="0" err="1"/>
              <a:t>Effect</a:t>
            </a:r>
            <a:r>
              <a:rPr lang="it-IT" dirty="0"/>
              <a:t> on Gold </a:t>
            </a:r>
            <a:r>
              <a:rPr lang="it-IT" dirty="0" err="1"/>
              <a:t>Cathode</a:t>
            </a:r>
            <a:endParaRPr lang="it-IT" dirty="0"/>
          </a:p>
          <a:p>
            <a:endParaRPr lang="it-IT" dirty="0"/>
          </a:p>
          <a:p>
            <a:r>
              <a:rPr lang="it-IT" dirty="0"/>
              <a:t>Drifting Electron </a:t>
            </a:r>
            <a:r>
              <a:rPr lang="it-IT" dirty="0" err="1"/>
              <a:t>Charge</a:t>
            </a:r>
            <a:r>
              <a:rPr lang="it-IT" dirty="0"/>
              <a:t> </a:t>
            </a:r>
            <a:r>
              <a:rPr lang="it-IT" dirty="0" err="1"/>
              <a:t>into</a:t>
            </a:r>
            <a:r>
              <a:rPr lang="it-IT" dirty="0"/>
              <a:t> a multi </a:t>
            </a:r>
            <a:r>
              <a:rPr lang="it-IT" dirty="0" err="1"/>
              <a:t>grids</a:t>
            </a:r>
            <a:r>
              <a:rPr lang="it-IT" dirty="0"/>
              <a:t> </a:t>
            </a:r>
            <a:r>
              <a:rPr lang="it-IT" dirty="0" err="1"/>
              <a:t>chamber</a:t>
            </a:r>
            <a:endParaRPr lang="it-IT" dirty="0"/>
          </a:p>
        </p:txBody>
      </p:sp>
      <p:pic>
        <p:nvPicPr>
          <p:cNvPr id="7" name="Immagine 6" descr="Immagine che contiene testo, schermata, linea, diagramma&#10;&#10;Descrizione generata automaticamente">
            <a:extLst>
              <a:ext uri="{FF2B5EF4-FFF2-40B4-BE49-F238E27FC236}">
                <a16:creationId xmlns:a16="http://schemas.microsoft.com/office/drawing/2014/main" id="{AA51D455-8212-E969-33B4-AE6B1EDA77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0770" y="2772174"/>
            <a:ext cx="5539410" cy="3776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58524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1392</TotalTime>
  <Words>783</Words>
  <Application>Microsoft Macintosh PowerPoint</Application>
  <PresentationFormat>Widescreen</PresentationFormat>
  <Paragraphs>141</Paragraphs>
  <Slides>18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26" baseType="lpstr">
      <vt:lpstr>Aptos</vt:lpstr>
      <vt:lpstr>Aptos Display</vt:lpstr>
      <vt:lpstr>Arial</vt:lpstr>
      <vt:lpstr>Calibri</vt:lpstr>
      <vt:lpstr>Cambria Math</vt:lpstr>
      <vt:lpstr>GraphikNaturel</vt:lpstr>
      <vt:lpstr>Times New Roman</vt:lpstr>
      <vt:lpstr>Tema di Office</vt:lpstr>
      <vt:lpstr>DOCET : Doped Crystals for Electron EDM Tests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                           DOCET</vt:lpstr>
      <vt:lpstr>Presentazione standard di PowerPoint</vt:lpstr>
      <vt:lpstr>                       PHYDES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Giovanni Carugno</dc:creator>
  <cp:lastModifiedBy>Giovanni Carugno</cp:lastModifiedBy>
  <cp:revision>24</cp:revision>
  <dcterms:created xsi:type="dcterms:W3CDTF">2024-06-26T06:45:23Z</dcterms:created>
  <dcterms:modified xsi:type="dcterms:W3CDTF">2024-06-27T14:42:01Z</dcterms:modified>
</cp:coreProperties>
</file>