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50" r:id="rId2"/>
    <p:sldMasterId id="2147483952" r:id="rId3"/>
    <p:sldMasterId id="2147483954" r:id="rId4"/>
    <p:sldMasterId id="2147483956" r:id="rId5"/>
    <p:sldMasterId id="2147484239" r:id="rId6"/>
    <p:sldMasterId id="2147484241" r:id="rId7"/>
    <p:sldMasterId id="2147484243" r:id="rId8"/>
    <p:sldMasterId id="2147484245" r:id="rId9"/>
    <p:sldMasterId id="2147484247" r:id="rId10"/>
    <p:sldMasterId id="2147484249" r:id="rId11"/>
    <p:sldMasterId id="2147484251" r:id="rId12"/>
    <p:sldMasterId id="2147484673" r:id="rId13"/>
  </p:sldMasterIdLst>
  <p:notesMasterIdLst>
    <p:notesMasterId r:id="rId223"/>
  </p:notesMasterIdLst>
  <p:handoutMasterIdLst>
    <p:handoutMasterId r:id="rId224"/>
  </p:handoutMasterIdLst>
  <p:sldIdLst>
    <p:sldId id="1160" r:id="rId14"/>
    <p:sldId id="1984" r:id="rId15"/>
    <p:sldId id="1472" r:id="rId16"/>
    <p:sldId id="1719" r:id="rId17"/>
    <p:sldId id="601" r:id="rId18"/>
    <p:sldId id="935" r:id="rId19"/>
    <p:sldId id="936" r:id="rId20"/>
    <p:sldId id="937" r:id="rId21"/>
    <p:sldId id="943" r:id="rId22"/>
    <p:sldId id="944" r:id="rId23"/>
    <p:sldId id="945" r:id="rId24"/>
    <p:sldId id="946" r:id="rId25"/>
    <p:sldId id="926" r:id="rId26"/>
    <p:sldId id="1371" r:id="rId27"/>
    <p:sldId id="1373" r:id="rId28"/>
    <p:sldId id="1375" r:id="rId29"/>
    <p:sldId id="1376" r:id="rId30"/>
    <p:sldId id="1377" r:id="rId31"/>
    <p:sldId id="1378" r:id="rId32"/>
    <p:sldId id="1379" r:id="rId33"/>
    <p:sldId id="1380" r:id="rId34"/>
    <p:sldId id="1381" r:id="rId35"/>
    <p:sldId id="1382" r:id="rId36"/>
    <p:sldId id="1383" r:id="rId37"/>
    <p:sldId id="1384" r:id="rId38"/>
    <p:sldId id="1385" r:id="rId39"/>
    <p:sldId id="1386" r:id="rId40"/>
    <p:sldId id="1387" r:id="rId41"/>
    <p:sldId id="1388" r:id="rId42"/>
    <p:sldId id="1389" r:id="rId43"/>
    <p:sldId id="1390" r:id="rId44"/>
    <p:sldId id="1391" r:id="rId45"/>
    <p:sldId id="1392" r:id="rId46"/>
    <p:sldId id="1393" r:id="rId47"/>
    <p:sldId id="1394" r:id="rId48"/>
    <p:sldId id="1395" r:id="rId49"/>
    <p:sldId id="1396" r:id="rId50"/>
    <p:sldId id="1397" r:id="rId51"/>
    <p:sldId id="1398" r:id="rId52"/>
    <p:sldId id="2073" r:id="rId53"/>
    <p:sldId id="1399" r:id="rId54"/>
    <p:sldId id="1400" r:id="rId55"/>
    <p:sldId id="1401" r:id="rId56"/>
    <p:sldId id="1402" r:id="rId57"/>
    <p:sldId id="1403" r:id="rId58"/>
    <p:sldId id="2684" r:id="rId59"/>
    <p:sldId id="2685" r:id="rId60"/>
    <p:sldId id="2686" r:id="rId61"/>
    <p:sldId id="1404" r:id="rId62"/>
    <p:sldId id="1405" r:id="rId63"/>
    <p:sldId id="1407" r:id="rId64"/>
    <p:sldId id="1939" r:id="rId65"/>
    <p:sldId id="1408" r:id="rId66"/>
    <p:sldId id="1409" r:id="rId67"/>
    <p:sldId id="1410" r:id="rId68"/>
    <p:sldId id="1473" r:id="rId69"/>
    <p:sldId id="1474" r:id="rId70"/>
    <p:sldId id="1475" r:id="rId71"/>
    <p:sldId id="1418" r:id="rId72"/>
    <p:sldId id="1419" r:id="rId73"/>
    <p:sldId id="1420" r:id="rId74"/>
    <p:sldId id="2691" r:id="rId75"/>
    <p:sldId id="1422" r:id="rId76"/>
    <p:sldId id="1424" r:id="rId77"/>
    <p:sldId id="1425" r:id="rId78"/>
    <p:sldId id="1426" r:id="rId79"/>
    <p:sldId id="1427" r:id="rId80"/>
    <p:sldId id="1428" r:id="rId81"/>
    <p:sldId id="1429" r:id="rId82"/>
    <p:sldId id="1430" r:id="rId83"/>
    <p:sldId id="1432" r:id="rId84"/>
    <p:sldId id="1433" r:id="rId85"/>
    <p:sldId id="2829" r:id="rId86"/>
    <p:sldId id="1438" r:id="rId87"/>
    <p:sldId id="1439" r:id="rId88"/>
    <p:sldId id="1440" r:id="rId89"/>
    <p:sldId id="1441" r:id="rId90"/>
    <p:sldId id="1442" r:id="rId91"/>
    <p:sldId id="1443" r:id="rId92"/>
    <p:sldId id="1444" r:id="rId93"/>
    <p:sldId id="1445" r:id="rId94"/>
    <p:sldId id="1448" r:id="rId95"/>
    <p:sldId id="2602" r:id="rId96"/>
    <p:sldId id="2437" r:id="rId97"/>
    <p:sldId id="2603" r:id="rId98"/>
    <p:sldId id="2605" r:id="rId99"/>
    <p:sldId id="1434" r:id="rId100"/>
    <p:sldId id="1435" r:id="rId101"/>
    <p:sldId id="1436" r:id="rId102"/>
    <p:sldId id="1437" r:id="rId103"/>
    <p:sldId id="686" r:id="rId104"/>
    <p:sldId id="2604" r:id="rId105"/>
    <p:sldId id="2606" r:id="rId106"/>
    <p:sldId id="693" r:id="rId107"/>
    <p:sldId id="2830" r:id="rId108"/>
    <p:sldId id="1027" r:id="rId109"/>
    <p:sldId id="2300" r:id="rId110"/>
    <p:sldId id="2301" r:id="rId111"/>
    <p:sldId id="2302" r:id="rId112"/>
    <p:sldId id="2303" r:id="rId113"/>
    <p:sldId id="2304" r:id="rId114"/>
    <p:sldId id="2305" r:id="rId115"/>
    <p:sldId id="2306" r:id="rId116"/>
    <p:sldId id="2307" r:id="rId117"/>
    <p:sldId id="2308" r:id="rId118"/>
    <p:sldId id="2309" r:id="rId119"/>
    <p:sldId id="2690" r:id="rId120"/>
    <p:sldId id="2319" r:id="rId121"/>
    <p:sldId id="2321" r:id="rId122"/>
    <p:sldId id="2322" r:id="rId123"/>
    <p:sldId id="2323" r:id="rId124"/>
    <p:sldId id="2324" r:id="rId125"/>
    <p:sldId id="1451" r:id="rId126"/>
    <p:sldId id="1452" r:id="rId127"/>
    <p:sldId id="1453" r:id="rId128"/>
    <p:sldId id="1454" r:id="rId129"/>
    <p:sldId id="1455" r:id="rId130"/>
    <p:sldId id="1456" r:id="rId131"/>
    <p:sldId id="1457" r:id="rId132"/>
    <p:sldId id="1458" r:id="rId133"/>
    <p:sldId id="1459" r:id="rId134"/>
    <p:sldId id="1460" r:id="rId135"/>
    <p:sldId id="1461" r:id="rId136"/>
    <p:sldId id="1462" r:id="rId137"/>
    <p:sldId id="1463" r:id="rId138"/>
    <p:sldId id="1464" r:id="rId139"/>
    <p:sldId id="1465" r:id="rId140"/>
    <p:sldId id="1466" r:id="rId141"/>
    <p:sldId id="1188" r:id="rId142"/>
    <p:sldId id="2115" r:id="rId143"/>
    <p:sldId id="2682" r:id="rId144"/>
    <p:sldId id="2116" r:id="rId145"/>
    <p:sldId id="2117" r:id="rId146"/>
    <p:sldId id="2118" r:id="rId147"/>
    <p:sldId id="2119" r:id="rId148"/>
    <p:sldId id="2121" r:id="rId149"/>
    <p:sldId id="2126" r:id="rId150"/>
    <p:sldId id="1189" r:id="rId151"/>
    <p:sldId id="1496" r:id="rId152"/>
    <p:sldId id="1497" r:id="rId153"/>
    <p:sldId id="1498" r:id="rId154"/>
    <p:sldId id="1501" r:id="rId155"/>
    <p:sldId id="1502" r:id="rId156"/>
    <p:sldId id="1503" r:id="rId157"/>
    <p:sldId id="1504" r:id="rId158"/>
    <p:sldId id="1505" r:id="rId159"/>
    <p:sldId id="1506" r:id="rId160"/>
    <p:sldId id="1522" r:id="rId161"/>
    <p:sldId id="1523" r:id="rId162"/>
    <p:sldId id="1524" r:id="rId163"/>
    <p:sldId id="1525" r:id="rId164"/>
    <p:sldId id="1526" r:id="rId165"/>
    <p:sldId id="1527" r:id="rId166"/>
    <p:sldId id="1528" r:id="rId167"/>
    <p:sldId id="1529" r:id="rId168"/>
    <p:sldId id="1530" r:id="rId169"/>
    <p:sldId id="1531" r:id="rId170"/>
    <p:sldId id="1532" r:id="rId171"/>
    <p:sldId id="1533" r:id="rId172"/>
    <p:sldId id="1534" r:id="rId173"/>
    <p:sldId id="1535" r:id="rId174"/>
    <p:sldId id="1536" r:id="rId175"/>
    <p:sldId id="1537" r:id="rId176"/>
    <p:sldId id="1538" r:id="rId177"/>
    <p:sldId id="1539" r:id="rId178"/>
    <p:sldId id="1540" r:id="rId179"/>
    <p:sldId id="1541" r:id="rId180"/>
    <p:sldId id="1542" r:id="rId181"/>
    <p:sldId id="1543" r:id="rId182"/>
    <p:sldId id="1544" r:id="rId183"/>
    <p:sldId id="1545" r:id="rId184"/>
    <p:sldId id="1546" r:id="rId185"/>
    <p:sldId id="1547" r:id="rId186"/>
    <p:sldId id="1548" r:id="rId187"/>
    <p:sldId id="1549" r:id="rId188"/>
    <p:sldId id="1550" r:id="rId189"/>
    <p:sldId id="1551" r:id="rId190"/>
    <p:sldId id="1552" r:id="rId191"/>
    <p:sldId id="1553" r:id="rId192"/>
    <p:sldId id="1554" r:id="rId193"/>
    <p:sldId id="1555" r:id="rId194"/>
    <p:sldId id="1556" r:id="rId195"/>
    <p:sldId id="1558" r:id="rId196"/>
    <p:sldId id="1559" r:id="rId197"/>
    <p:sldId id="1560" r:id="rId198"/>
    <p:sldId id="1561" r:id="rId199"/>
    <p:sldId id="1562" r:id="rId200"/>
    <p:sldId id="1581" r:id="rId201"/>
    <p:sldId id="1582" r:id="rId202"/>
    <p:sldId id="1583" r:id="rId203"/>
    <p:sldId id="1584" r:id="rId204"/>
    <p:sldId id="1585" r:id="rId205"/>
    <p:sldId id="1586" r:id="rId206"/>
    <p:sldId id="1587" r:id="rId207"/>
    <p:sldId id="1588" r:id="rId208"/>
    <p:sldId id="1589" r:id="rId209"/>
    <p:sldId id="1590" r:id="rId210"/>
    <p:sldId id="1591" r:id="rId211"/>
    <p:sldId id="1331" r:id="rId212"/>
    <p:sldId id="1332" r:id="rId213"/>
    <p:sldId id="1333" r:id="rId214"/>
    <p:sldId id="1334" r:id="rId215"/>
    <p:sldId id="1335" r:id="rId216"/>
    <p:sldId id="1336" r:id="rId217"/>
    <p:sldId id="1337" r:id="rId218"/>
    <p:sldId id="1138" r:id="rId219"/>
    <p:sldId id="1139" r:id="rId220"/>
    <p:sldId id="1140" r:id="rId221"/>
    <p:sldId id="1141" r:id="rId222"/>
  </p:sldIdLst>
  <p:sldSz cx="9144000" cy="6858000" type="screen4x3"/>
  <p:notesSz cx="9906000" cy="6769100"/>
  <p:defaultTextStyle>
    <a:defPPr>
      <a:defRPr lang="en-US"/>
    </a:defPPr>
    <a:lvl1pPr algn="l" rtl="0" fontAlgn="base">
      <a:spcBef>
        <a:spcPct val="0"/>
      </a:spcBef>
      <a:spcAft>
        <a:spcPct val="0"/>
      </a:spcAft>
      <a:defRPr sz="1600" kern="1200">
        <a:solidFill>
          <a:schemeClr val="tx1"/>
        </a:solidFill>
        <a:latin typeface="Comic Sans MS" pitchFamily="66" charset="0"/>
        <a:ea typeface="+mn-ea"/>
        <a:cs typeface="+mn-cs"/>
      </a:defRPr>
    </a:lvl1pPr>
    <a:lvl2pPr marL="457200" algn="l" rtl="0" fontAlgn="base">
      <a:spcBef>
        <a:spcPct val="0"/>
      </a:spcBef>
      <a:spcAft>
        <a:spcPct val="0"/>
      </a:spcAft>
      <a:defRPr sz="1600" kern="1200">
        <a:solidFill>
          <a:schemeClr val="tx1"/>
        </a:solidFill>
        <a:latin typeface="Comic Sans MS" pitchFamily="66" charset="0"/>
        <a:ea typeface="+mn-ea"/>
        <a:cs typeface="+mn-cs"/>
      </a:defRPr>
    </a:lvl2pPr>
    <a:lvl3pPr marL="914400" algn="l" rtl="0" fontAlgn="base">
      <a:spcBef>
        <a:spcPct val="0"/>
      </a:spcBef>
      <a:spcAft>
        <a:spcPct val="0"/>
      </a:spcAft>
      <a:defRPr sz="1600" kern="1200">
        <a:solidFill>
          <a:schemeClr val="tx1"/>
        </a:solidFill>
        <a:latin typeface="Comic Sans MS" pitchFamily="66" charset="0"/>
        <a:ea typeface="+mn-ea"/>
        <a:cs typeface="+mn-cs"/>
      </a:defRPr>
    </a:lvl3pPr>
    <a:lvl4pPr marL="1371600" algn="l" rtl="0" fontAlgn="base">
      <a:spcBef>
        <a:spcPct val="0"/>
      </a:spcBef>
      <a:spcAft>
        <a:spcPct val="0"/>
      </a:spcAft>
      <a:defRPr sz="1600" kern="1200">
        <a:solidFill>
          <a:schemeClr val="tx1"/>
        </a:solidFill>
        <a:latin typeface="Comic Sans MS" pitchFamily="66" charset="0"/>
        <a:ea typeface="+mn-ea"/>
        <a:cs typeface="+mn-cs"/>
      </a:defRPr>
    </a:lvl4pPr>
    <a:lvl5pPr marL="1828800" algn="l" rtl="0" fontAlgn="base">
      <a:spcBef>
        <a:spcPct val="0"/>
      </a:spcBef>
      <a:spcAft>
        <a:spcPct val="0"/>
      </a:spcAft>
      <a:defRPr sz="1600" kern="1200">
        <a:solidFill>
          <a:schemeClr val="tx1"/>
        </a:solidFill>
        <a:latin typeface="Comic Sans MS" pitchFamily="66" charset="0"/>
        <a:ea typeface="+mn-ea"/>
        <a:cs typeface="+mn-cs"/>
      </a:defRPr>
    </a:lvl5pPr>
    <a:lvl6pPr marL="2286000" algn="l" defTabSz="914400" rtl="0" eaLnBrk="1" latinLnBrk="0" hangingPunct="1">
      <a:defRPr sz="1600" kern="1200">
        <a:solidFill>
          <a:schemeClr val="tx1"/>
        </a:solidFill>
        <a:latin typeface="Comic Sans MS" pitchFamily="66" charset="0"/>
        <a:ea typeface="+mn-ea"/>
        <a:cs typeface="+mn-cs"/>
      </a:defRPr>
    </a:lvl6pPr>
    <a:lvl7pPr marL="2743200" algn="l" defTabSz="914400" rtl="0" eaLnBrk="1" latinLnBrk="0" hangingPunct="1">
      <a:defRPr sz="1600" kern="1200">
        <a:solidFill>
          <a:schemeClr val="tx1"/>
        </a:solidFill>
        <a:latin typeface="Comic Sans MS" pitchFamily="66" charset="0"/>
        <a:ea typeface="+mn-ea"/>
        <a:cs typeface="+mn-cs"/>
      </a:defRPr>
    </a:lvl7pPr>
    <a:lvl8pPr marL="3200400" algn="l" defTabSz="914400" rtl="0" eaLnBrk="1" latinLnBrk="0" hangingPunct="1">
      <a:defRPr sz="1600" kern="1200">
        <a:solidFill>
          <a:schemeClr val="tx1"/>
        </a:solidFill>
        <a:latin typeface="Comic Sans MS" pitchFamily="66" charset="0"/>
        <a:ea typeface="+mn-ea"/>
        <a:cs typeface="+mn-cs"/>
      </a:defRPr>
    </a:lvl8pPr>
    <a:lvl9pPr marL="3657600" algn="l" defTabSz="914400" rtl="0" eaLnBrk="1" latinLnBrk="0" hangingPunct="1">
      <a:defRPr sz="16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16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82D"/>
    <a:srgbClr val="511E2B"/>
    <a:srgbClr val="370F26"/>
    <a:srgbClr val="53242A"/>
    <a:srgbClr val="FF0000"/>
    <a:srgbClr val="000066"/>
    <a:srgbClr val="E8EEF7"/>
    <a:srgbClr val="FFFDA9"/>
    <a:srgbClr val="CCECFF"/>
    <a:srgbClr val="DA8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24" autoAdjust="0"/>
    <p:restoredTop sz="96437" autoAdjust="0"/>
  </p:normalViewPr>
  <p:slideViewPr>
    <p:cSldViewPr>
      <p:cViewPr varScale="1">
        <p:scale>
          <a:sx n="161" d="100"/>
          <a:sy n="161" d="100"/>
        </p:scale>
        <p:origin x="1672" y="100"/>
      </p:cViewPr>
      <p:guideLst>
        <p:guide orient="horz" pos="1616"/>
        <p:guide pos="2880"/>
      </p:guideLst>
    </p:cSldViewPr>
  </p:slideViewPr>
  <p:outlineViewPr>
    <p:cViewPr>
      <p:scale>
        <a:sx n="33" d="100"/>
        <a:sy n="33" d="100"/>
      </p:scale>
      <p:origin x="0" y="59676"/>
    </p:cViewPr>
  </p:outlineViewPr>
  <p:notesTextViewPr>
    <p:cViewPr>
      <p:scale>
        <a:sx n="3" d="2"/>
        <a:sy n="3" d="2"/>
      </p:scale>
      <p:origin x="0" y="0"/>
    </p:cViewPr>
  </p:notesTextViewPr>
  <p:sorterViewPr>
    <p:cViewPr>
      <p:scale>
        <a:sx n="100" d="100"/>
        <a:sy n="100" d="100"/>
      </p:scale>
      <p:origin x="0" y="-2193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viewProps" Target="viewProps.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8" Type="http://schemas.openxmlformats.org/officeDocument/2006/relationships/slideMaster" Target="slideMasters/slideMaster8.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presProps" Target="pres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notesMaster" Target="notesMasters/notesMaster1.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 Target="slides/slide16.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224" Type="http://schemas.openxmlformats.org/officeDocument/2006/relationships/handoutMaster" Target="handoutMasters/handoutMaster1.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189"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2"/>
            <a:ext cx="4292136" cy="338021"/>
          </a:xfrm>
          <a:prstGeom prst="rect">
            <a:avLst/>
          </a:prstGeom>
        </p:spPr>
        <p:txBody>
          <a:bodyPr vert="horz" lIns="94375" tIns="47187" rIns="94375" bIns="47187" rtlCol="0"/>
          <a:lstStyle>
            <a:lvl1pPr algn="l">
              <a:defRPr sz="1300"/>
            </a:lvl1pPr>
          </a:lstStyle>
          <a:p>
            <a:endParaRPr lang="en-US"/>
          </a:p>
        </p:txBody>
      </p:sp>
      <p:sp>
        <p:nvSpPr>
          <p:cNvPr id="3" name="Segnaposto data 2"/>
          <p:cNvSpPr>
            <a:spLocks noGrp="1"/>
          </p:cNvSpPr>
          <p:nvPr>
            <p:ph type="dt" sz="quarter" idx="1"/>
          </p:nvPr>
        </p:nvSpPr>
        <p:spPr>
          <a:xfrm>
            <a:off x="5611547" y="2"/>
            <a:ext cx="4292136" cy="338021"/>
          </a:xfrm>
          <a:prstGeom prst="rect">
            <a:avLst/>
          </a:prstGeom>
        </p:spPr>
        <p:txBody>
          <a:bodyPr vert="horz" lIns="94375" tIns="47187" rIns="94375" bIns="47187" rtlCol="0"/>
          <a:lstStyle>
            <a:lvl1pPr algn="r">
              <a:defRPr sz="1300"/>
            </a:lvl1pPr>
          </a:lstStyle>
          <a:p>
            <a:fld id="{078CAF40-7DCD-43C8-8280-203F260B1EA0}" type="datetimeFigureOut">
              <a:rPr lang="en-US" smtClean="0"/>
              <a:t>6/21/2024</a:t>
            </a:fld>
            <a:endParaRPr lang="en-US"/>
          </a:p>
        </p:txBody>
      </p:sp>
      <p:sp>
        <p:nvSpPr>
          <p:cNvPr id="4" name="Segnaposto piè di pagina 3"/>
          <p:cNvSpPr>
            <a:spLocks noGrp="1"/>
          </p:cNvSpPr>
          <p:nvPr>
            <p:ph type="ftr" sz="quarter" idx="2"/>
          </p:nvPr>
        </p:nvSpPr>
        <p:spPr>
          <a:xfrm>
            <a:off x="1" y="6429997"/>
            <a:ext cx="4292136" cy="338021"/>
          </a:xfrm>
          <a:prstGeom prst="rect">
            <a:avLst/>
          </a:prstGeom>
        </p:spPr>
        <p:txBody>
          <a:bodyPr vert="horz" lIns="94375" tIns="47187" rIns="94375" bIns="47187" rtlCol="0" anchor="b"/>
          <a:lstStyle>
            <a:lvl1pPr algn="l">
              <a:defRPr sz="1300"/>
            </a:lvl1pPr>
          </a:lstStyle>
          <a:p>
            <a:endParaRPr lang="en-US"/>
          </a:p>
        </p:txBody>
      </p:sp>
      <p:sp>
        <p:nvSpPr>
          <p:cNvPr id="5" name="Segnaposto numero diapositiva 4"/>
          <p:cNvSpPr>
            <a:spLocks noGrp="1"/>
          </p:cNvSpPr>
          <p:nvPr>
            <p:ph type="sldNum" sz="quarter" idx="3"/>
          </p:nvPr>
        </p:nvSpPr>
        <p:spPr>
          <a:xfrm>
            <a:off x="5611547" y="6429997"/>
            <a:ext cx="4292136" cy="338021"/>
          </a:xfrm>
          <a:prstGeom prst="rect">
            <a:avLst/>
          </a:prstGeom>
        </p:spPr>
        <p:txBody>
          <a:bodyPr vert="horz" lIns="94375" tIns="47187" rIns="94375" bIns="47187" rtlCol="0" anchor="b"/>
          <a:lstStyle>
            <a:lvl1pPr algn="r">
              <a:defRPr sz="1300"/>
            </a:lvl1pPr>
          </a:lstStyle>
          <a:p>
            <a:fld id="{BF4B6A97-6C0E-48DB-BE3C-8902016F9A51}" type="slidenum">
              <a:rPr lang="en-US" smtClean="0"/>
              <a:t>‹N›</a:t>
            </a:fld>
            <a:endParaRPr lang="en-US"/>
          </a:p>
        </p:txBody>
      </p:sp>
    </p:spTree>
    <p:extLst>
      <p:ext uri="{BB962C8B-B14F-4D97-AF65-F5344CB8AC3E}">
        <p14:creationId xmlns:p14="http://schemas.microsoft.com/office/powerpoint/2010/main" val="893452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1" y="2"/>
            <a:ext cx="4290785" cy="33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53" tIns="47627" rIns="95253" bIns="47627" numCol="1" anchor="t" anchorCtr="0" compatLnSpc="1">
            <a:prstTxWarp prst="textNoShape">
              <a:avLst/>
            </a:prstTxWarp>
          </a:bodyPr>
          <a:lstStyle>
            <a:lvl1pPr defTabSz="951940">
              <a:defRPr sz="1300">
                <a:latin typeface="Arial" charset="0"/>
              </a:defRPr>
            </a:lvl1pPr>
          </a:lstStyle>
          <a:p>
            <a:pPr>
              <a:defRPr/>
            </a:pPr>
            <a:endParaRPr lang="en-US"/>
          </a:p>
        </p:txBody>
      </p:sp>
      <p:sp>
        <p:nvSpPr>
          <p:cNvPr id="72707" name="Rectangle 3"/>
          <p:cNvSpPr>
            <a:spLocks noGrp="1" noChangeArrowheads="1"/>
          </p:cNvSpPr>
          <p:nvPr>
            <p:ph type="dt" idx="1"/>
          </p:nvPr>
        </p:nvSpPr>
        <p:spPr bwMode="auto">
          <a:xfrm>
            <a:off x="5610680" y="2"/>
            <a:ext cx="4293054" cy="33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53" tIns="47627" rIns="95253" bIns="47627" numCol="1" anchor="t" anchorCtr="0" compatLnSpc="1">
            <a:prstTxWarp prst="textNoShape">
              <a:avLst/>
            </a:prstTxWarp>
          </a:bodyPr>
          <a:lstStyle>
            <a:lvl1pPr algn="r" defTabSz="951940">
              <a:defRPr sz="1300">
                <a:latin typeface="Arial" charset="0"/>
              </a:defRPr>
            </a:lvl1pPr>
          </a:lstStyle>
          <a:p>
            <a:pPr>
              <a:defRPr/>
            </a:pPr>
            <a:endParaRPr lang="en-US"/>
          </a:p>
        </p:txBody>
      </p:sp>
      <p:sp>
        <p:nvSpPr>
          <p:cNvPr id="243716" name="Rectangle 4"/>
          <p:cNvSpPr>
            <a:spLocks noGrp="1" noRot="1" noChangeAspect="1" noChangeArrowheads="1" noTextEdit="1"/>
          </p:cNvSpPr>
          <p:nvPr>
            <p:ph type="sldImg" idx="2"/>
          </p:nvPr>
        </p:nvSpPr>
        <p:spPr bwMode="auto">
          <a:xfrm>
            <a:off x="3257550" y="509588"/>
            <a:ext cx="3384550" cy="25384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2709" name="Rectangle 5"/>
          <p:cNvSpPr>
            <a:spLocks noGrp="1" noChangeArrowheads="1"/>
          </p:cNvSpPr>
          <p:nvPr>
            <p:ph type="body" sz="quarter" idx="3"/>
          </p:nvPr>
        </p:nvSpPr>
        <p:spPr bwMode="auto">
          <a:xfrm>
            <a:off x="993324" y="3215556"/>
            <a:ext cx="7919357" cy="304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53" tIns="47627" rIns="95253" bIns="47627" numCol="1" anchor="t" anchorCtr="0" compatLnSpc="1">
            <a:prstTxWarp prst="textNoShape">
              <a:avLst/>
            </a:prstTxWarp>
          </a:bodyPr>
          <a:lstStyle/>
          <a:p>
            <a:pPr lvl="0"/>
            <a:r>
              <a:rPr lang="en-US" noProof="0"/>
              <a:t>Fare clic per modificare gli stili del testo dello schema</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72710" name="Rectangle 6"/>
          <p:cNvSpPr>
            <a:spLocks noGrp="1" noChangeArrowheads="1"/>
          </p:cNvSpPr>
          <p:nvPr>
            <p:ph type="ftr" sz="quarter" idx="4"/>
          </p:nvPr>
        </p:nvSpPr>
        <p:spPr bwMode="auto">
          <a:xfrm>
            <a:off x="1" y="6429947"/>
            <a:ext cx="4290785" cy="33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53" tIns="47627" rIns="95253" bIns="47627" numCol="1" anchor="b" anchorCtr="0" compatLnSpc="1">
            <a:prstTxWarp prst="textNoShape">
              <a:avLst/>
            </a:prstTxWarp>
          </a:bodyPr>
          <a:lstStyle>
            <a:lvl1pPr defTabSz="951940">
              <a:defRPr sz="1300">
                <a:latin typeface="Arial" charset="0"/>
              </a:defRPr>
            </a:lvl1pPr>
          </a:lstStyle>
          <a:p>
            <a:pPr>
              <a:defRPr/>
            </a:pPr>
            <a:endParaRPr lang="en-US"/>
          </a:p>
        </p:txBody>
      </p:sp>
      <p:sp>
        <p:nvSpPr>
          <p:cNvPr id="72711" name="Rectangle 7"/>
          <p:cNvSpPr>
            <a:spLocks noGrp="1" noChangeArrowheads="1"/>
          </p:cNvSpPr>
          <p:nvPr>
            <p:ph type="sldNum" sz="quarter" idx="5"/>
          </p:nvPr>
        </p:nvSpPr>
        <p:spPr bwMode="auto">
          <a:xfrm>
            <a:off x="5610680" y="6429947"/>
            <a:ext cx="4293054" cy="33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53" tIns="47627" rIns="95253" bIns="47627" numCol="1" anchor="b" anchorCtr="0" compatLnSpc="1">
            <a:prstTxWarp prst="textNoShape">
              <a:avLst/>
            </a:prstTxWarp>
          </a:bodyPr>
          <a:lstStyle>
            <a:lvl1pPr algn="r" defTabSz="951940">
              <a:defRPr sz="1300">
                <a:latin typeface="Arial" charset="0"/>
              </a:defRPr>
            </a:lvl1pPr>
          </a:lstStyle>
          <a:p>
            <a:pPr>
              <a:defRPr/>
            </a:pPr>
            <a:fld id="{3A9D7347-CE23-4AF9-8E1D-BDED0B91CA44}" type="slidenum">
              <a:rPr lang="en-US"/>
              <a:pPr>
                <a:defRPr/>
              </a:pPr>
              <a:t>‹N›</a:t>
            </a:fld>
            <a:endParaRPr lang="en-US"/>
          </a:p>
        </p:txBody>
      </p:sp>
    </p:spTree>
    <p:extLst>
      <p:ext uri="{BB962C8B-B14F-4D97-AF65-F5344CB8AC3E}">
        <p14:creationId xmlns:p14="http://schemas.microsoft.com/office/powerpoint/2010/main" val="263641796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51FCB8-E23F-4A0A-BF97-BB06524B3DAB}" type="slidenum">
              <a:rPr lang="en-US" altLang="en-US"/>
              <a:pPr/>
              <a:t>1</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B881B-6888-4A90-8F98-3E4E8F8F59C5}" type="slidenum">
              <a:rPr lang="en-US"/>
              <a:pPr/>
              <a:t>12</a:t>
            </a:fld>
            <a:endParaRPr lang="en-US"/>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6F306-ECA6-47AB-A430-6219EAB5DE3F}" type="slidenum">
              <a:rPr lang="en-US" altLang="en-US"/>
              <a:pPr/>
              <a:t>125</a:t>
            </a:fld>
            <a:endParaRPr lang="en-US" altLang="en-US"/>
          </a:p>
        </p:txBody>
      </p:sp>
      <p:sp>
        <p:nvSpPr>
          <p:cNvPr id="1215490" name="Rectangle 2"/>
          <p:cNvSpPr>
            <a:spLocks noGrp="1" noRot="1" noChangeAspect="1" noChangeArrowheads="1" noTextEdit="1"/>
          </p:cNvSpPr>
          <p:nvPr>
            <p:ph type="sldImg"/>
          </p:nvPr>
        </p:nvSpPr>
        <p:spPr>
          <a:ln/>
        </p:spPr>
      </p:sp>
      <p:sp>
        <p:nvSpPr>
          <p:cNvPr id="121549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4269B-8470-4036-921C-F4B058A39564}" type="slidenum">
              <a:rPr lang="en-US" altLang="en-US"/>
              <a:pPr/>
              <a:t>126</a:t>
            </a:fld>
            <a:endParaRPr lang="en-US" alt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5D112-853D-4958-B660-61A9A80FDE7C}" type="slidenum">
              <a:rPr lang="en-US" altLang="en-US"/>
              <a:pPr/>
              <a:t>127</a:t>
            </a:fld>
            <a:endParaRPr lang="en-US" altLang="en-US"/>
          </a:p>
        </p:txBody>
      </p:sp>
      <p:sp>
        <p:nvSpPr>
          <p:cNvPr id="1508354" name="Rectangle 2"/>
          <p:cNvSpPr>
            <a:spLocks noGrp="1" noRot="1" noChangeAspect="1" noChangeArrowheads="1" noTextEdit="1"/>
          </p:cNvSpPr>
          <p:nvPr>
            <p:ph type="sldImg"/>
          </p:nvPr>
        </p:nvSpPr>
        <p:spPr>
          <a:ln/>
        </p:spPr>
      </p:sp>
      <p:sp>
        <p:nvSpPr>
          <p:cNvPr id="150835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094D8-782A-4CAC-B606-0E6D9FFBB26B}" type="slidenum">
              <a:rPr lang="en-US" altLang="en-US"/>
              <a:pPr/>
              <a:t>128</a:t>
            </a:fld>
            <a:endParaRPr lang="en-US" altLang="en-US"/>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8D6F7650-5633-4290-A189-220A5F772B82}" type="slidenum">
              <a:rPr lang="en-US" altLang="it-IT" sz="1200">
                <a:solidFill>
                  <a:srgbClr val="000000"/>
                </a:solidFill>
                <a:latin typeface="Arial" panose="020B0604020202020204" pitchFamily="34" charset="0"/>
              </a:rPr>
              <a:pPr defTabSz="887197">
                <a:defRPr/>
              </a:pPr>
              <a:t>130</a:t>
            </a:fld>
            <a:endParaRPr lang="en-US" altLang="it-IT" sz="1200">
              <a:solidFill>
                <a:srgbClr val="000000"/>
              </a:solidFill>
              <a:latin typeface="Arial" panose="020B0604020202020204" pitchFamily="34" charset="0"/>
            </a:endParaRPr>
          </a:p>
        </p:txBody>
      </p:sp>
      <p:sp>
        <p:nvSpPr>
          <p:cNvPr id="1424386" name="Rectangle 2"/>
          <p:cNvSpPr>
            <a:spLocks noGrp="1" noRot="1" noChangeAspect="1" noChangeArrowheads="1" noTextEdit="1"/>
          </p:cNvSpPr>
          <p:nvPr>
            <p:ph type="sldImg"/>
          </p:nvPr>
        </p:nvSpPr>
        <p:spPr>
          <a:xfrm>
            <a:off x="927100" y="711200"/>
            <a:ext cx="4738688" cy="3554413"/>
          </a:xfrm>
          <a:ln/>
        </p:spPr>
      </p:sp>
      <p:sp>
        <p:nvSpPr>
          <p:cNvPr id="1424387"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2339366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79B4B81D-9568-4FAF-ABCE-A5008574A9AF}" type="slidenum">
              <a:rPr lang="en-US" altLang="it-IT" sz="1200">
                <a:solidFill>
                  <a:srgbClr val="000000"/>
                </a:solidFill>
                <a:latin typeface="Arial" panose="020B0604020202020204" pitchFamily="34" charset="0"/>
              </a:rPr>
              <a:pPr defTabSz="887197">
                <a:defRPr/>
              </a:pPr>
              <a:t>132</a:t>
            </a:fld>
            <a:endParaRPr lang="en-US" altLang="it-IT" sz="1200">
              <a:solidFill>
                <a:srgbClr val="000000"/>
              </a:solidFill>
              <a:latin typeface="Arial" panose="020B0604020202020204" pitchFamily="34" charset="0"/>
            </a:endParaRPr>
          </a:p>
        </p:txBody>
      </p:sp>
      <p:sp>
        <p:nvSpPr>
          <p:cNvPr id="1426434" name="Rectangle 2"/>
          <p:cNvSpPr>
            <a:spLocks noGrp="1" noRot="1" noChangeAspect="1" noChangeArrowheads="1" noTextEdit="1"/>
          </p:cNvSpPr>
          <p:nvPr>
            <p:ph type="sldImg"/>
          </p:nvPr>
        </p:nvSpPr>
        <p:spPr>
          <a:xfrm>
            <a:off x="927100" y="711200"/>
            <a:ext cx="4738688" cy="3554413"/>
          </a:xfrm>
          <a:ln/>
        </p:spPr>
      </p:sp>
      <p:sp>
        <p:nvSpPr>
          <p:cNvPr id="1426435"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13992295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2C99327E-46D7-457B-98BB-BC4083EBFC88}" type="slidenum">
              <a:rPr lang="en-US" altLang="it-IT" sz="1200">
                <a:solidFill>
                  <a:srgbClr val="000000"/>
                </a:solidFill>
                <a:latin typeface="Arial" panose="020B0604020202020204" pitchFamily="34" charset="0"/>
              </a:rPr>
              <a:pPr defTabSz="887197">
                <a:defRPr/>
              </a:pPr>
              <a:t>133</a:t>
            </a:fld>
            <a:endParaRPr lang="en-US" altLang="it-IT" sz="1200">
              <a:solidFill>
                <a:srgbClr val="000000"/>
              </a:solidFill>
              <a:latin typeface="Arial" panose="020B0604020202020204" pitchFamily="34" charset="0"/>
            </a:endParaRPr>
          </a:p>
        </p:txBody>
      </p:sp>
      <p:sp>
        <p:nvSpPr>
          <p:cNvPr id="1432578" name="Rectangle 2"/>
          <p:cNvSpPr>
            <a:spLocks noGrp="1" noRot="1" noChangeAspect="1" noChangeArrowheads="1" noTextEdit="1"/>
          </p:cNvSpPr>
          <p:nvPr>
            <p:ph type="sldImg"/>
          </p:nvPr>
        </p:nvSpPr>
        <p:spPr>
          <a:xfrm>
            <a:off x="927100" y="711200"/>
            <a:ext cx="4738688" cy="3554413"/>
          </a:xfrm>
          <a:ln/>
        </p:spPr>
      </p:sp>
      <p:sp>
        <p:nvSpPr>
          <p:cNvPr id="1432579"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24390716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28CC8C00-8B1A-47A7-B91B-772C5FAB402A}" type="slidenum">
              <a:rPr lang="en-US" altLang="it-IT" sz="1200">
                <a:solidFill>
                  <a:srgbClr val="000000"/>
                </a:solidFill>
                <a:latin typeface="Arial" panose="020B0604020202020204" pitchFamily="34" charset="0"/>
              </a:rPr>
              <a:pPr defTabSz="887197">
                <a:defRPr/>
              </a:pPr>
              <a:t>134</a:t>
            </a:fld>
            <a:endParaRPr lang="en-US" altLang="it-IT" sz="1200">
              <a:solidFill>
                <a:srgbClr val="000000"/>
              </a:solidFill>
              <a:latin typeface="Arial" panose="020B0604020202020204" pitchFamily="34" charset="0"/>
            </a:endParaRPr>
          </a:p>
        </p:txBody>
      </p:sp>
      <p:sp>
        <p:nvSpPr>
          <p:cNvPr id="1444866" name="Rectangle 2"/>
          <p:cNvSpPr>
            <a:spLocks noGrp="1" noRot="1" noChangeAspect="1" noChangeArrowheads="1" noTextEdit="1"/>
          </p:cNvSpPr>
          <p:nvPr>
            <p:ph type="sldImg"/>
          </p:nvPr>
        </p:nvSpPr>
        <p:spPr>
          <a:xfrm>
            <a:off x="927100" y="711200"/>
            <a:ext cx="4738688" cy="3554413"/>
          </a:xfrm>
          <a:ln/>
        </p:spPr>
      </p:sp>
      <p:sp>
        <p:nvSpPr>
          <p:cNvPr id="1444867"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30475304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9B8671EB-D337-4E07-AFE5-35E1847D3D8E}" type="slidenum">
              <a:rPr lang="en-US" altLang="it-IT" sz="1200">
                <a:solidFill>
                  <a:srgbClr val="000000"/>
                </a:solidFill>
                <a:latin typeface="Arial" panose="020B0604020202020204" pitchFamily="34" charset="0"/>
              </a:rPr>
              <a:pPr defTabSz="887197">
                <a:defRPr/>
              </a:pPr>
              <a:t>135</a:t>
            </a:fld>
            <a:endParaRPr lang="en-US" altLang="it-IT" sz="1200">
              <a:solidFill>
                <a:srgbClr val="000000"/>
              </a:solidFill>
              <a:latin typeface="Arial" panose="020B0604020202020204" pitchFamily="34" charset="0"/>
            </a:endParaRPr>
          </a:p>
        </p:txBody>
      </p:sp>
      <p:sp>
        <p:nvSpPr>
          <p:cNvPr id="1448962" name="Rectangle 2"/>
          <p:cNvSpPr>
            <a:spLocks noGrp="1" noRot="1" noChangeAspect="1" noChangeArrowheads="1" noTextEdit="1"/>
          </p:cNvSpPr>
          <p:nvPr>
            <p:ph type="sldImg"/>
          </p:nvPr>
        </p:nvSpPr>
        <p:spPr>
          <a:xfrm>
            <a:off x="927100" y="711200"/>
            <a:ext cx="4738688" cy="3554413"/>
          </a:xfrm>
          <a:ln/>
        </p:spPr>
      </p:sp>
      <p:sp>
        <p:nvSpPr>
          <p:cNvPr id="1448963"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4001868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62F39D8C-2A12-4DBF-B451-E4DD2D63080F}" type="slidenum">
              <a:rPr lang="en-US" altLang="it-IT" sz="1200">
                <a:solidFill>
                  <a:srgbClr val="000000"/>
                </a:solidFill>
                <a:latin typeface="Arial" panose="020B0604020202020204" pitchFamily="34" charset="0"/>
              </a:rPr>
              <a:pPr defTabSz="887197">
                <a:defRPr/>
              </a:pPr>
              <a:t>136</a:t>
            </a:fld>
            <a:endParaRPr lang="en-US" altLang="it-IT" sz="1200">
              <a:solidFill>
                <a:srgbClr val="000000"/>
              </a:solidFill>
              <a:latin typeface="Arial" panose="020B0604020202020204" pitchFamily="34" charset="0"/>
            </a:endParaRPr>
          </a:p>
        </p:txBody>
      </p:sp>
      <p:sp>
        <p:nvSpPr>
          <p:cNvPr id="1455106" name="Rectangle 2"/>
          <p:cNvSpPr>
            <a:spLocks noGrp="1" noRot="1" noChangeAspect="1" noChangeArrowheads="1" noTextEdit="1"/>
          </p:cNvSpPr>
          <p:nvPr>
            <p:ph type="sldImg"/>
          </p:nvPr>
        </p:nvSpPr>
        <p:spPr>
          <a:xfrm>
            <a:off x="927100" y="711200"/>
            <a:ext cx="4738688" cy="3554413"/>
          </a:xfrm>
          <a:ln/>
        </p:spPr>
      </p:sp>
      <p:sp>
        <p:nvSpPr>
          <p:cNvPr id="1455107"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245047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C63F2-FBDC-431C-87AC-6DA21F353CB5}" type="slidenum">
              <a:rPr lang="en-US" altLang="en-US"/>
              <a:pPr/>
              <a:t>15</a:t>
            </a:fld>
            <a:endParaRPr lang="en-US" altLang="en-US"/>
          </a:p>
        </p:txBody>
      </p:sp>
      <p:sp>
        <p:nvSpPr>
          <p:cNvPr id="1231874" name="Rectangle 2"/>
          <p:cNvSpPr>
            <a:spLocks noGrp="1" noRot="1" noChangeAspect="1" noChangeArrowheads="1" noTextEdit="1"/>
          </p:cNvSpPr>
          <p:nvPr>
            <p:ph type="sldImg"/>
          </p:nvPr>
        </p:nvSpPr>
        <p:spPr>
          <a:xfrm>
            <a:off x="3260725" y="509588"/>
            <a:ext cx="3382963" cy="2536825"/>
          </a:xfrm>
          <a:ln/>
        </p:spPr>
      </p:sp>
      <p:sp>
        <p:nvSpPr>
          <p:cNvPr id="123187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87197">
              <a:defRPr/>
            </a:pPr>
            <a:fld id="{C8122B77-DB14-4810-B1BB-44F4BF5175ED}" type="slidenum">
              <a:rPr lang="en-US" altLang="it-IT" sz="1200">
                <a:solidFill>
                  <a:srgbClr val="000000"/>
                </a:solidFill>
                <a:latin typeface="Arial" panose="020B0604020202020204" pitchFamily="34" charset="0"/>
              </a:rPr>
              <a:pPr defTabSz="887197">
                <a:defRPr/>
              </a:pPr>
              <a:t>137</a:t>
            </a:fld>
            <a:endParaRPr lang="en-US" altLang="it-IT" sz="1200">
              <a:solidFill>
                <a:srgbClr val="000000"/>
              </a:solidFill>
              <a:latin typeface="Arial" panose="020B0604020202020204" pitchFamily="34" charset="0"/>
            </a:endParaRPr>
          </a:p>
        </p:txBody>
      </p:sp>
      <p:sp>
        <p:nvSpPr>
          <p:cNvPr id="1467394" name="Rectangle 2"/>
          <p:cNvSpPr>
            <a:spLocks noGrp="1" noRot="1" noChangeAspect="1" noChangeArrowheads="1" noTextEdit="1"/>
          </p:cNvSpPr>
          <p:nvPr>
            <p:ph type="sldImg"/>
          </p:nvPr>
        </p:nvSpPr>
        <p:spPr>
          <a:xfrm>
            <a:off x="927100" y="711200"/>
            <a:ext cx="4738688" cy="3554413"/>
          </a:xfrm>
          <a:ln/>
        </p:spPr>
      </p:sp>
      <p:sp>
        <p:nvSpPr>
          <p:cNvPr id="1467395" name="Rectangle 3"/>
          <p:cNvSpPr>
            <a:spLocks noGrp="1" noChangeArrowheads="1"/>
          </p:cNvSpPr>
          <p:nvPr>
            <p:ph type="body" idx="1"/>
          </p:nvPr>
        </p:nvSpPr>
        <p:spPr>
          <a:xfrm>
            <a:off x="659171" y="4503148"/>
            <a:ext cx="5273366" cy="4265502"/>
          </a:xfrm>
        </p:spPr>
        <p:txBody>
          <a:bodyPr/>
          <a:lstStyle/>
          <a:p>
            <a:endParaRPr lang="it-IT" altLang="it-IT"/>
          </a:p>
        </p:txBody>
      </p:sp>
    </p:spTree>
    <p:extLst>
      <p:ext uri="{BB962C8B-B14F-4D97-AF65-F5344CB8AC3E}">
        <p14:creationId xmlns:p14="http://schemas.microsoft.com/office/powerpoint/2010/main" val="22355288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77BC2A1-D6F0-4E58-B63F-86AAC02F278C}" type="slidenum">
              <a:rPr lang="en-US" altLang="en-US" smtClean="0"/>
              <a:pPr eaLnBrk="1" hangingPunct="1">
                <a:spcBef>
                  <a:spcPct val="0"/>
                </a:spcBef>
              </a:pPr>
              <a:t>139</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92992FC-6B69-4EB1-A3C9-FF1DFC81FAB5}" type="slidenum">
              <a:rPr lang="en-US" altLang="en-US" smtClean="0"/>
              <a:pPr eaLnBrk="1" hangingPunct="1">
                <a:spcBef>
                  <a:spcPct val="0"/>
                </a:spcBef>
              </a:pPr>
              <a:t>140</a:t>
            </a:fld>
            <a:endParaRPr lang="en-US" altLang="en-US"/>
          </a:p>
        </p:txBody>
      </p:sp>
      <p:sp>
        <p:nvSpPr>
          <p:cNvPr id="104451" name="Rectangle 2"/>
          <p:cNvSpPr>
            <a:spLocks noGrp="1" noRot="1" noChangeAspect="1" noChangeArrowheads="1" noTextEdit="1"/>
          </p:cNvSpPr>
          <p:nvPr>
            <p:ph type="sldImg"/>
          </p:nvPr>
        </p:nvSpPr>
        <p:spPr>
          <a:xfrm>
            <a:off x="3262313" y="508000"/>
            <a:ext cx="3382962" cy="2536825"/>
          </a:xfrm>
          <a:ln/>
        </p:spPr>
      </p:sp>
      <p:sp>
        <p:nvSpPr>
          <p:cNvPr id="104452"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FE9A692-D0C2-41D9-99AB-919F07FE5C80}" type="slidenum">
              <a:rPr lang="en-US" altLang="en-US" smtClean="0"/>
              <a:pPr eaLnBrk="1" hangingPunct="1">
                <a:spcBef>
                  <a:spcPct val="0"/>
                </a:spcBef>
              </a:pPr>
              <a:t>141</a:t>
            </a:fld>
            <a:endParaRPr lang="en-US" altLang="en-US"/>
          </a:p>
        </p:txBody>
      </p:sp>
      <p:sp>
        <p:nvSpPr>
          <p:cNvPr id="105475" name="Rectangle 2"/>
          <p:cNvSpPr>
            <a:spLocks noGrp="1" noRot="1" noChangeAspect="1" noChangeArrowheads="1" noTextEdit="1"/>
          </p:cNvSpPr>
          <p:nvPr>
            <p:ph type="sldImg"/>
          </p:nvPr>
        </p:nvSpPr>
        <p:spPr>
          <a:xfrm>
            <a:off x="3262313" y="508000"/>
            <a:ext cx="3382962" cy="2536825"/>
          </a:xfrm>
          <a:ln/>
        </p:spPr>
      </p:sp>
      <p:sp>
        <p:nvSpPr>
          <p:cNvPr id="105476"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00668A-0EC6-43DC-B3C6-C21E003D260B}" type="slidenum">
              <a:rPr lang="en-US" altLang="en-US" smtClean="0"/>
              <a:pPr eaLnBrk="1" hangingPunct="1">
                <a:spcBef>
                  <a:spcPct val="0"/>
                </a:spcBef>
              </a:pPr>
              <a:t>142</a:t>
            </a:fld>
            <a:endParaRPr lang="en-US" altLang="en-US"/>
          </a:p>
        </p:txBody>
      </p:sp>
      <p:sp>
        <p:nvSpPr>
          <p:cNvPr id="108547" name="Rectangle 2"/>
          <p:cNvSpPr>
            <a:spLocks noGrp="1" noRot="1" noChangeAspect="1" noChangeArrowheads="1" noTextEdit="1"/>
          </p:cNvSpPr>
          <p:nvPr>
            <p:ph type="sldImg"/>
          </p:nvPr>
        </p:nvSpPr>
        <p:spPr>
          <a:xfrm>
            <a:off x="3262313" y="508000"/>
            <a:ext cx="3382962" cy="2536825"/>
          </a:xfrm>
          <a:ln/>
        </p:spPr>
      </p:sp>
      <p:sp>
        <p:nvSpPr>
          <p:cNvPr id="108548"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527D2-1740-454D-8BAD-F682DAAB8CAE}" type="slidenum">
              <a:rPr lang="en-US" altLang="en-US" smtClean="0"/>
              <a:pPr eaLnBrk="1" hangingPunct="1">
                <a:spcBef>
                  <a:spcPct val="0"/>
                </a:spcBef>
              </a:pPr>
              <a:t>143</a:t>
            </a:fld>
            <a:endParaRPr lang="en-US" altLang="en-US"/>
          </a:p>
        </p:txBody>
      </p:sp>
      <p:sp>
        <p:nvSpPr>
          <p:cNvPr id="109571" name="Rectangle 2"/>
          <p:cNvSpPr>
            <a:spLocks noGrp="1" noRot="1" noChangeAspect="1" noChangeArrowheads="1" noTextEdit="1"/>
          </p:cNvSpPr>
          <p:nvPr>
            <p:ph type="sldImg"/>
          </p:nvPr>
        </p:nvSpPr>
        <p:spPr>
          <a:xfrm>
            <a:off x="3262313" y="508000"/>
            <a:ext cx="3382962" cy="2536825"/>
          </a:xfrm>
          <a:ln/>
        </p:spPr>
      </p:sp>
      <p:sp>
        <p:nvSpPr>
          <p:cNvPr id="109572"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01E7510-DBBE-4B52-8137-E26949C5DC29}" type="slidenum">
              <a:rPr lang="en-US" altLang="en-US" smtClean="0"/>
              <a:pPr eaLnBrk="1" hangingPunct="1">
                <a:spcBef>
                  <a:spcPct val="0"/>
                </a:spcBef>
              </a:pPr>
              <a:t>144</a:t>
            </a:fld>
            <a:endParaRPr lang="en-US" altLang="en-US"/>
          </a:p>
        </p:txBody>
      </p:sp>
      <p:sp>
        <p:nvSpPr>
          <p:cNvPr id="110595" name="Text Box 2"/>
          <p:cNvSpPr txBox="1">
            <a:spLocks noChangeArrowheads="1"/>
          </p:cNvSpPr>
          <p:nvPr/>
        </p:nvSpPr>
        <p:spPr bwMode="auto">
          <a:xfrm>
            <a:off x="1651002" y="508131"/>
            <a:ext cx="6604001" cy="25372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18" tIns="45059" rIns="90118" bIns="45059"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sz="1500">
              <a:latin typeface="Comic Sans MS" pitchFamily="66" charset="0"/>
            </a:endParaRPr>
          </a:p>
        </p:txBody>
      </p:sp>
      <p:sp>
        <p:nvSpPr>
          <p:cNvPr id="110596" name="Rectangle 3"/>
          <p:cNvSpPr>
            <a:spLocks noGrp="1" noChangeArrowheads="1"/>
          </p:cNvSpPr>
          <p:nvPr>
            <p:ph type="body"/>
          </p:nvPr>
        </p:nvSpPr>
        <p:spPr>
          <a:xfrm>
            <a:off x="991033" y="3215548"/>
            <a:ext cx="7921789" cy="304542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it-IT"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D729E5B-87DB-43AB-A867-0FC619994B79}" type="slidenum">
              <a:rPr lang="en-US" altLang="en-US" smtClean="0"/>
              <a:pPr eaLnBrk="1" hangingPunct="1">
                <a:spcBef>
                  <a:spcPct val="0"/>
                </a:spcBef>
              </a:pPr>
              <a:t>145</a:t>
            </a:fld>
            <a:endParaRPr lang="en-US" altLang="en-US"/>
          </a:p>
        </p:txBody>
      </p:sp>
      <p:sp>
        <p:nvSpPr>
          <p:cNvPr id="111619" name="Rectangle 2"/>
          <p:cNvSpPr>
            <a:spLocks noGrp="1" noRot="1" noChangeAspect="1" noChangeArrowheads="1" noTextEdit="1"/>
          </p:cNvSpPr>
          <p:nvPr>
            <p:ph type="sldImg"/>
          </p:nvPr>
        </p:nvSpPr>
        <p:spPr>
          <a:xfrm>
            <a:off x="3262313" y="508000"/>
            <a:ext cx="3382962" cy="2536825"/>
          </a:xfrm>
          <a:ln/>
        </p:spPr>
      </p:sp>
      <p:sp>
        <p:nvSpPr>
          <p:cNvPr id="111620"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55594-0BD3-4353-9506-2A61389AD543}" type="slidenum">
              <a:rPr lang="en-US" altLang="en-US" smtClean="0"/>
              <a:pPr eaLnBrk="1" hangingPunct="1">
                <a:spcBef>
                  <a:spcPct val="0"/>
                </a:spcBef>
              </a:pPr>
              <a:t>146</a:t>
            </a:fld>
            <a:endParaRPr lang="en-US" altLang="en-US"/>
          </a:p>
        </p:txBody>
      </p:sp>
      <p:sp>
        <p:nvSpPr>
          <p:cNvPr id="112643" name="Rectangle 2"/>
          <p:cNvSpPr>
            <a:spLocks noGrp="1" noRot="1" noChangeAspect="1" noChangeArrowheads="1" noTextEdit="1"/>
          </p:cNvSpPr>
          <p:nvPr>
            <p:ph type="sldImg"/>
          </p:nvPr>
        </p:nvSpPr>
        <p:spPr>
          <a:xfrm>
            <a:off x="3262313" y="508000"/>
            <a:ext cx="3382962" cy="2536825"/>
          </a:xfrm>
          <a:ln/>
        </p:spPr>
      </p:sp>
      <p:sp>
        <p:nvSpPr>
          <p:cNvPr id="112644"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447C771-AA7E-42FB-AAA9-FAEC37E6F7EC}" type="slidenum">
              <a:rPr lang="en-US" altLang="en-US" smtClean="0"/>
              <a:pPr eaLnBrk="1" hangingPunct="1">
                <a:spcBef>
                  <a:spcPct val="0"/>
                </a:spcBef>
              </a:pPr>
              <a:t>147</a:t>
            </a:fld>
            <a:endParaRPr lang="en-US" altLang="en-US"/>
          </a:p>
        </p:txBody>
      </p:sp>
      <p:sp>
        <p:nvSpPr>
          <p:cNvPr id="113667" name="Rectangle 2"/>
          <p:cNvSpPr>
            <a:spLocks noGrp="1" noRot="1" noChangeAspect="1" noChangeArrowheads="1" noTextEdit="1"/>
          </p:cNvSpPr>
          <p:nvPr>
            <p:ph type="sldImg"/>
          </p:nvPr>
        </p:nvSpPr>
        <p:spPr>
          <a:xfrm>
            <a:off x="3262313" y="508000"/>
            <a:ext cx="3382962" cy="2536825"/>
          </a:xfrm>
          <a:ln/>
        </p:spPr>
      </p:sp>
      <p:sp>
        <p:nvSpPr>
          <p:cNvPr id="113668" name="Rectangle 3"/>
          <p:cNvSpPr>
            <a:spLocks noGrp="1" noChangeArrowheads="1"/>
          </p:cNvSpPr>
          <p:nvPr>
            <p:ph type="body" idx="1"/>
          </p:nvPr>
        </p:nvSpPr>
        <p:spPr>
          <a:xfrm>
            <a:off x="991033" y="3215548"/>
            <a:ext cx="7923939" cy="3045423"/>
          </a:xfrm>
          <a:noFill/>
        </p:spPr>
        <p:txBody>
          <a:bodyPr/>
          <a:lstStyle/>
          <a:p>
            <a:pPr eaLnBrk="1" hangingPunct="1"/>
            <a:endParaRPr lang="it-IT"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5DB3E-19E3-4F94-97B7-846F6C60A76F}" type="slidenum">
              <a:rPr lang="en-US" altLang="en-US"/>
              <a:pPr/>
              <a:t>16</a:t>
            </a:fld>
            <a:endParaRPr lang="en-US" altLang="en-US"/>
          </a:p>
        </p:txBody>
      </p:sp>
      <p:sp>
        <p:nvSpPr>
          <p:cNvPr id="1233922" name="Rectangle 2"/>
          <p:cNvSpPr>
            <a:spLocks noGrp="1" noRot="1" noChangeAspect="1" noChangeArrowheads="1" noTextEdit="1"/>
          </p:cNvSpPr>
          <p:nvPr>
            <p:ph type="sldImg"/>
          </p:nvPr>
        </p:nvSpPr>
        <p:spPr>
          <a:ln/>
        </p:spPr>
      </p:sp>
      <p:sp>
        <p:nvSpPr>
          <p:cNvPr id="123392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32EABAC-770B-4B43-8F1B-3DA39687DDE4}" type="slidenum">
              <a:rPr lang="en-US" altLang="en-US" smtClean="0"/>
              <a:pPr eaLnBrk="1" hangingPunct="1">
                <a:spcBef>
                  <a:spcPct val="0"/>
                </a:spcBef>
              </a:pPr>
              <a:t>148</a:t>
            </a:fld>
            <a:endParaRPr lang="en-US" alt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59DC0DA-0B43-46C4-86D8-A04862BE98A0}" type="slidenum">
              <a:rPr lang="en-US" altLang="en-US" smtClean="0"/>
              <a:pPr eaLnBrk="1" hangingPunct="1">
                <a:spcBef>
                  <a:spcPct val="0"/>
                </a:spcBef>
              </a:pPr>
              <a:t>149</a:t>
            </a:fld>
            <a:endParaRPr lang="en-US" alt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BAF90C-4F16-420C-A7C6-B0CD29948B52}" type="slidenum">
              <a:rPr lang="en-US" altLang="en-US" smtClean="0"/>
              <a:pPr eaLnBrk="1" hangingPunct="1">
                <a:spcBef>
                  <a:spcPct val="0"/>
                </a:spcBef>
              </a:pPr>
              <a:t>150</a:t>
            </a:fld>
            <a:endParaRPr lang="en-US" alt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BAAE3C0-B0A2-4E64-BDED-925E72E4FA59}" type="slidenum">
              <a:rPr lang="en-US" altLang="en-US" smtClean="0"/>
              <a:pPr eaLnBrk="1" hangingPunct="1">
                <a:spcBef>
                  <a:spcPct val="0"/>
                </a:spcBef>
              </a:pPr>
              <a:t>151</a:t>
            </a:fld>
            <a:endParaRPr lang="en-US" alt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7D74E32-B45B-40E5-929C-1FDB073BACCF}" type="slidenum">
              <a:rPr lang="en-US" altLang="en-US" smtClean="0"/>
              <a:pPr eaLnBrk="1" hangingPunct="1">
                <a:spcBef>
                  <a:spcPct val="0"/>
                </a:spcBef>
              </a:pPr>
              <a:t>152</a:t>
            </a:fld>
            <a:endParaRPr lang="en-US" alt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62B3B6E-D927-4E5C-BD04-A47A0335A64C}" type="slidenum">
              <a:rPr lang="en-US" altLang="en-US" smtClean="0"/>
              <a:pPr eaLnBrk="1" hangingPunct="1">
                <a:spcBef>
                  <a:spcPct val="0"/>
                </a:spcBef>
              </a:pPr>
              <a:t>153</a:t>
            </a:fld>
            <a:endParaRPr lang="en-US" alt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BF674C8-957D-49B3-9303-B08F4D103B13}" type="slidenum">
              <a:rPr lang="en-US" altLang="en-US" smtClean="0"/>
              <a:pPr eaLnBrk="1" hangingPunct="1">
                <a:spcBef>
                  <a:spcPct val="0"/>
                </a:spcBef>
              </a:pPr>
              <a:t>154</a:t>
            </a:fld>
            <a:endParaRPr lang="en-US" alt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0FC1679-534E-4F09-9B77-2A72124F8813}" type="slidenum">
              <a:rPr lang="en-US" altLang="en-US" smtClean="0"/>
              <a:pPr eaLnBrk="1" hangingPunct="1">
                <a:spcBef>
                  <a:spcPct val="0"/>
                </a:spcBef>
              </a:pPr>
              <a:t>155</a:t>
            </a:fld>
            <a:endParaRPr lang="en-US" alt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FA50831-A9B9-44BA-81B5-48C13EB42B45}" type="slidenum">
              <a:rPr lang="en-US" altLang="en-US" smtClean="0"/>
              <a:pPr eaLnBrk="1" hangingPunct="1">
                <a:spcBef>
                  <a:spcPct val="0"/>
                </a:spcBef>
              </a:pPr>
              <a:t>156</a:t>
            </a:fld>
            <a:endParaRPr lang="en-US" alt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0DB3F0A-3F94-4AAC-81A3-DD1FC1FD704C}" type="slidenum">
              <a:rPr lang="en-US" altLang="en-US" smtClean="0"/>
              <a:pPr eaLnBrk="1" hangingPunct="1">
                <a:spcBef>
                  <a:spcPct val="0"/>
                </a:spcBef>
              </a:pPr>
              <a:t>157</a:t>
            </a:fld>
            <a:endParaRPr lang="en-US" alt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61E2F1-D91B-40A2-A90F-BE7198710960}" type="slidenum">
              <a:rPr lang="en-US" altLang="en-US"/>
              <a:pPr/>
              <a:t>17</a:t>
            </a:fld>
            <a:endParaRPr lang="en-US" altLang="en-US"/>
          </a:p>
        </p:txBody>
      </p:sp>
      <p:sp>
        <p:nvSpPr>
          <p:cNvPr id="1319938" name="Rectangle 2"/>
          <p:cNvSpPr>
            <a:spLocks noGrp="1" noRot="1" noChangeAspect="1" noChangeArrowheads="1" noTextEdit="1"/>
          </p:cNvSpPr>
          <p:nvPr>
            <p:ph type="sldImg"/>
          </p:nvPr>
        </p:nvSpPr>
        <p:spPr>
          <a:xfrm>
            <a:off x="3262313" y="508000"/>
            <a:ext cx="3382962" cy="2536825"/>
          </a:xfrm>
          <a:ln/>
        </p:spPr>
      </p:sp>
      <p:sp>
        <p:nvSpPr>
          <p:cNvPr id="131993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CD267B-6291-4B79-823D-B8204A39EDEB}" type="slidenum">
              <a:rPr lang="en-US" altLang="en-US" smtClean="0"/>
              <a:pPr eaLnBrk="1" hangingPunct="1">
                <a:spcBef>
                  <a:spcPct val="0"/>
                </a:spcBef>
              </a:pPr>
              <a:t>158</a:t>
            </a:fld>
            <a:endParaRPr lang="en-US" alt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3485FA0-D632-4373-91FC-B8847C4F1788}" type="slidenum">
              <a:rPr lang="en-US" altLang="en-US" smtClean="0"/>
              <a:pPr eaLnBrk="1" hangingPunct="1">
                <a:spcBef>
                  <a:spcPct val="0"/>
                </a:spcBef>
              </a:pPr>
              <a:t>159</a:t>
            </a:fld>
            <a:endParaRPr lang="en-US" alt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5E45F7C-E6E1-491E-8407-82602F9B2F85}" type="slidenum">
              <a:rPr lang="en-US" altLang="en-US" smtClean="0"/>
              <a:pPr eaLnBrk="1" hangingPunct="1">
                <a:spcBef>
                  <a:spcPct val="0"/>
                </a:spcBef>
              </a:pPr>
              <a:t>160</a:t>
            </a:fld>
            <a:endParaRPr lang="en-US" alt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C6D2E84-E12D-4471-9E90-86D9385229D9}" type="slidenum">
              <a:rPr lang="en-US" altLang="en-US" smtClean="0"/>
              <a:pPr eaLnBrk="1" hangingPunct="1">
                <a:spcBef>
                  <a:spcPct val="0"/>
                </a:spcBef>
              </a:pPr>
              <a:t>161</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E2B25A2-CC08-4CC0-A6A3-AD26A0E4572B}" type="slidenum">
              <a:rPr lang="en-US" altLang="en-US" smtClean="0"/>
              <a:pPr eaLnBrk="1" hangingPunct="1">
                <a:spcBef>
                  <a:spcPct val="0"/>
                </a:spcBef>
              </a:pPr>
              <a:t>162</a:t>
            </a:fld>
            <a:endParaRPr lang="en-US"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BBD1189-7185-44A6-AF5B-246D0527F6B9}" type="slidenum">
              <a:rPr lang="en-US" altLang="en-US" smtClean="0"/>
              <a:pPr eaLnBrk="1" hangingPunct="1">
                <a:spcBef>
                  <a:spcPct val="0"/>
                </a:spcBef>
              </a:pPr>
              <a:t>163</a:t>
            </a:fld>
            <a:endParaRPr lang="en-US" alt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028F519-263E-4832-BE86-F551B5FCA16B}" type="slidenum">
              <a:rPr lang="en-US" altLang="en-US" smtClean="0"/>
              <a:pPr eaLnBrk="1" hangingPunct="1">
                <a:spcBef>
                  <a:spcPct val="0"/>
                </a:spcBef>
              </a:pPr>
              <a:t>164</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CA9D88-B3DE-4E77-903F-DB91741566AF}" type="slidenum">
              <a:rPr lang="en-US" altLang="en-US" smtClean="0"/>
              <a:pPr eaLnBrk="1" hangingPunct="1">
                <a:spcBef>
                  <a:spcPct val="0"/>
                </a:spcBef>
              </a:pPr>
              <a:t>165</a:t>
            </a:fld>
            <a:endParaRPr lang="en-US" alt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7862BA-F2F3-46A6-8EFC-0BE41F1F6E6C}" type="slidenum">
              <a:rPr lang="en-US" altLang="en-US" smtClean="0"/>
              <a:pPr eaLnBrk="1" hangingPunct="1">
                <a:spcBef>
                  <a:spcPct val="0"/>
                </a:spcBef>
              </a:pPr>
              <a:t>166</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2DD2E31-836B-4B57-BA63-A745287AD13A}" type="slidenum">
              <a:rPr lang="en-US" altLang="en-US" smtClean="0"/>
              <a:pPr eaLnBrk="1" hangingPunct="1">
                <a:spcBef>
                  <a:spcPct val="0"/>
                </a:spcBef>
              </a:pPr>
              <a:t>167</a:t>
            </a:fld>
            <a:endParaRPr lang="en-US" alt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836EE-BA46-47FE-B522-49EA06389EEA}" type="slidenum">
              <a:rPr lang="en-US" altLang="en-US"/>
              <a:pPr/>
              <a:t>18</a:t>
            </a:fld>
            <a:endParaRPr lang="en-US" altLang="en-US"/>
          </a:p>
        </p:txBody>
      </p:sp>
      <p:sp>
        <p:nvSpPr>
          <p:cNvPr id="1321986" name="Rectangle 2"/>
          <p:cNvSpPr>
            <a:spLocks noGrp="1" noRot="1" noChangeAspect="1" noChangeArrowheads="1" noTextEdit="1"/>
          </p:cNvSpPr>
          <p:nvPr>
            <p:ph type="sldImg"/>
          </p:nvPr>
        </p:nvSpPr>
        <p:spPr>
          <a:xfrm>
            <a:off x="3262313" y="508000"/>
            <a:ext cx="3382962" cy="2536825"/>
          </a:xfrm>
          <a:ln/>
        </p:spPr>
      </p:sp>
      <p:sp>
        <p:nvSpPr>
          <p:cNvPr id="132198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9736EF-E90D-4C2F-AC15-B313E384402C}" type="slidenum">
              <a:rPr lang="en-US" altLang="en-US" smtClean="0"/>
              <a:pPr eaLnBrk="1" hangingPunct="1">
                <a:spcBef>
                  <a:spcPct val="0"/>
                </a:spcBef>
              </a:pPr>
              <a:t>168</a:t>
            </a:fld>
            <a:endParaRPr lang="en-US" altLang="en-US"/>
          </a:p>
        </p:txBody>
      </p:sp>
      <p:sp>
        <p:nvSpPr>
          <p:cNvPr id="150531" name="Rectangle 2"/>
          <p:cNvSpPr>
            <a:spLocks noGrp="1" noRot="1" noChangeAspect="1" noChangeArrowheads="1" noTextEdit="1"/>
          </p:cNvSpPr>
          <p:nvPr>
            <p:ph type="sldImg"/>
          </p:nvPr>
        </p:nvSpPr>
        <p:spPr>
          <a:xfrm>
            <a:off x="3257550" y="508000"/>
            <a:ext cx="3382963" cy="2536825"/>
          </a:xfrm>
          <a:ln/>
        </p:spPr>
      </p:sp>
      <p:sp>
        <p:nvSpPr>
          <p:cNvPr id="150532"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C64E0A9-40D7-4253-8850-415C5DEFFB14}" type="slidenum">
              <a:rPr lang="en-US" altLang="en-US" smtClean="0"/>
              <a:pPr eaLnBrk="1" hangingPunct="1">
                <a:spcBef>
                  <a:spcPct val="0"/>
                </a:spcBef>
              </a:pPr>
              <a:t>169</a:t>
            </a:fld>
            <a:endParaRPr lang="en-US" altLang="en-US"/>
          </a:p>
        </p:txBody>
      </p:sp>
      <p:sp>
        <p:nvSpPr>
          <p:cNvPr id="151555" name="Rectangle 2"/>
          <p:cNvSpPr>
            <a:spLocks noGrp="1" noRot="1" noChangeAspect="1" noChangeArrowheads="1" noTextEdit="1"/>
          </p:cNvSpPr>
          <p:nvPr>
            <p:ph type="sldImg"/>
          </p:nvPr>
        </p:nvSpPr>
        <p:spPr>
          <a:xfrm>
            <a:off x="3257550" y="508000"/>
            <a:ext cx="3382963" cy="2536825"/>
          </a:xfrm>
          <a:ln/>
        </p:spPr>
      </p:sp>
      <p:sp>
        <p:nvSpPr>
          <p:cNvPr id="151556"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AC8E53-8CBD-4C43-BF77-B75C826DE3DE}" type="slidenum">
              <a:rPr lang="en-US" altLang="en-US" smtClean="0"/>
              <a:pPr eaLnBrk="1" hangingPunct="1">
                <a:spcBef>
                  <a:spcPct val="0"/>
                </a:spcBef>
              </a:pPr>
              <a:t>170</a:t>
            </a:fld>
            <a:endParaRPr lang="en-US" altLang="en-US"/>
          </a:p>
        </p:txBody>
      </p:sp>
      <p:sp>
        <p:nvSpPr>
          <p:cNvPr id="152579" name="Rectangle 2"/>
          <p:cNvSpPr>
            <a:spLocks noGrp="1" noRot="1" noChangeAspect="1" noChangeArrowheads="1" noTextEdit="1"/>
          </p:cNvSpPr>
          <p:nvPr>
            <p:ph type="sldImg"/>
          </p:nvPr>
        </p:nvSpPr>
        <p:spPr>
          <a:xfrm>
            <a:off x="3257550" y="508000"/>
            <a:ext cx="3382963" cy="2536825"/>
          </a:xfrm>
          <a:ln/>
        </p:spPr>
      </p:sp>
      <p:sp>
        <p:nvSpPr>
          <p:cNvPr id="152580"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36BB1DE-BF44-446F-942B-51335DCB44B3}" type="slidenum">
              <a:rPr lang="en-US" altLang="en-US" smtClean="0"/>
              <a:pPr eaLnBrk="1" hangingPunct="1">
                <a:spcBef>
                  <a:spcPct val="0"/>
                </a:spcBef>
              </a:pPr>
              <a:t>171</a:t>
            </a:fld>
            <a:endParaRPr lang="en-US" altLang="en-US"/>
          </a:p>
        </p:txBody>
      </p:sp>
      <p:sp>
        <p:nvSpPr>
          <p:cNvPr id="153603" name="Rectangle 2"/>
          <p:cNvSpPr>
            <a:spLocks noGrp="1" noRot="1" noChangeAspect="1" noChangeArrowheads="1" noTextEdit="1"/>
          </p:cNvSpPr>
          <p:nvPr>
            <p:ph type="sldImg"/>
          </p:nvPr>
        </p:nvSpPr>
        <p:spPr>
          <a:xfrm>
            <a:off x="3257550" y="508000"/>
            <a:ext cx="3382963" cy="2536825"/>
          </a:xfrm>
          <a:ln/>
        </p:spPr>
      </p:sp>
      <p:sp>
        <p:nvSpPr>
          <p:cNvPr id="153604"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906293F-B55B-41F1-A113-E37480BD4609}" type="slidenum">
              <a:rPr lang="en-US" altLang="en-US" smtClean="0"/>
              <a:pPr eaLnBrk="1" hangingPunct="1">
                <a:spcBef>
                  <a:spcPct val="0"/>
                </a:spcBef>
              </a:pPr>
              <a:t>172</a:t>
            </a:fld>
            <a:endParaRPr lang="en-US" altLang="en-US"/>
          </a:p>
        </p:txBody>
      </p:sp>
      <p:sp>
        <p:nvSpPr>
          <p:cNvPr id="154627" name="Rectangle 2"/>
          <p:cNvSpPr>
            <a:spLocks noGrp="1" noRot="1" noChangeAspect="1" noChangeArrowheads="1" noTextEdit="1"/>
          </p:cNvSpPr>
          <p:nvPr>
            <p:ph type="sldImg"/>
          </p:nvPr>
        </p:nvSpPr>
        <p:spPr>
          <a:xfrm>
            <a:off x="3257550" y="508000"/>
            <a:ext cx="3382963" cy="2536825"/>
          </a:xfrm>
          <a:ln/>
        </p:spPr>
      </p:sp>
      <p:sp>
        <p:nvSpPr>
          <p:cNvPr id="154628"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F41EDB8-8E15-464C-87A7-152D10B2284B}" type="slidenum">
              <a:rPr lang="en-US" altLang="en-US" smtClean="0"/>
              <a:pPr eaLnBrk="1" hangingPunct="1">
                <a:spcBef>
                  <a:spcPct val="0"/>
                </a:spcBef>
              </a:pPr>
              <a:t>173</a:t>
            </a:fld>
            <a:endParaRPr lang="en-US" altLang="en-US"/>
          </a:p>
        </p:txBody>
      </p:sp>
      <p:sp>
        <p:nvSpPr>
          <p:cNvPr id="155651" name="Rectangle 2"/>
          <p:cNvSpPr>
            <a:spLocks noGrp="1" noRot="1" noChangeAspect="1" noChangeArrowheads="1" noTextEdit="1"/>
          </p:cNvSpPr>
          <p:nvPr>
            <p:ph type="sldImg"/>
          </p:nvPr>
        </p:nvSpPr>
        <p:spPr>
          <a:xfrm>
            <a:off x="3257550" y="508000"/>
            <a:ext cx="3382963" cy="2536825"/>
          </a:xfrm>
          <a:ln/>
        </p:spPr>
      </p:sp>
      <p:sp>
        <p:nvSpPr>
          <p:cNvPr id="155652"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C9D0FB0-D96E-4954-8C1C-2AE2BC80EF05}" type="slidenum">
              <a:rPr lang="en-US" altLang="en-US" smtClean="0"/>
              <a:pPr eaLnBrk="1" hangingPunct="1">
                <a:spcBef>
                  <a:spcPct val="0"/>
                </a:spcBef>
              </a:pPr>
              <a:t>174</a:t>
            </a:fld>
            <a:endParaRPr lang="en-US" altLang="en-US"/>
          </a:p>
        </p:txBody>
      </p:sp>
      <p:sp>
        <p:nvSpPr>
          <p:cNvPr id="156675" name="Rectangle 2"/>
          <p:cNvSpPr>
            <a:spLocks noGrp="1" noRot="1" noChangeAspect="1" noChangeArrowheads="1" noTextEdit="1"/>
          </p:cNvSpPr>
          <p:nvPr>
            <p:ph type="sldImg"/>
          </p:nvPr>
        </p:nvSpPr>
        <p:spPr>
          <a:xfrm>
            <a:off x="3257550" y="508000"/>
            <a:ext cx="3382963" cy="2536825"/>
          </a:xfrm>
          <a:ln/>
        </p:spPr>
      </p:sp>
      <p:sp>
        <p:nvSpPr>
          <p:cNvPr id="156676"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D59D890-BF1D-46CA-BE19-C913D97A2323}" type="slidenum">
              <a:rPr lang="en-US" altLang="en-US" smtClean="0"/>
              <a:pPr eaLnBrk="1" hangingPunct="1">
                <a:spcBef>
                  <a:spcPct val="0"/>
                </a:spcBef>
              </a:pPr>
              <a:t>175</a:t>
            </a:fld>
            <a:endParaRPr lang="en-US" altLang="en-US"/>
          </a:p>
        </p:txBody>
      </p:sp>
      <p:sp>
        <p:nvSpPr>
          <p:cNvPr id="157699" name="Rectangle 2"/>
          <p:cNvSpPr>
            <a:spLocks noGrp="1" noRot="1" noChangeAspect="1" noChangeArrowheads="1" noTextEdit="1"/>
          </p:cNvSpPr>
          <p:nvPr>
            <p:ph type="sldImg"/>
          </p:nvPr>
        </p:nvSpPr>
        <p:spPr>
          <a:xfrm>
            <a:off x="3257550" y="508000"/>
            <a:ext cx="3382963" cy="2536825"/>
          </a:xfrm>
          <a:ln/>
        </p:spPr>
      </p:sp>
      <p:sp>
        <p:nvSpPr>
          <p:cNvPr id="157700"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096787-053A-4535-AD6C-F6E7B46350B6}" type="slidenum">
              <a:rPr lang="en-US" altLang="en-US" smtClean="0"/>
              <a:pPr eaLnBrk="1" hangingPunct="1">
                <a:spcBef>
                  <a:spcPct val="0"/>
                </a:spcBef>
              </a:pPr>
              <a:t>176</a:t>
            </a:fld>
            <a:endParaRPr lang="en-US" altLang="en-US"/>
          </a:p>
        </p:txBody>
      </p:sp>
      <p:sp>
        <p:nvSpPr>
          <p:cNvPr id="158723" name="Rectangle 2"/>
          <p:cNvSpPr>
            <a:spLocks noGrp="1" noRot="1" noChangeAspect="1" noChangeArrowheads="1" noTextEdit="1"/>
          </p:cNvSpPr>
          <p:nvPr>
            <p:ph type="sldImg"/>
          </p:nvPr>
        </p:nvSpPr>
        <p:spPr>
          <a:xfrm>
            <a:off x="3257550" y="508000"/>
            <a:ext cx="3382963" cy="2536825"/>
          </a:xfrm>
          <a:ln/>
        </p:spPr>
      </p:sp>
      <p:sp>
        <p:nvSpPr>
          <p:cNvPr id="158724"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BA4F97C-4326-41F8-82AA-290D7F5CAA95}" type="slidenum">
              <a:rPr lang="en-US" altLang="en-US" smtClean="0"/>
              <a:pPr eaLnBrk="1" hangingPunct="1">
                <a:spcBef>
                  <a:spcPct val="0"/>
                </a:spcBef>
              </a:pPr>
              <a:t>177</a:t>
            </a:fld>
            <a:endParaRPr lang="en-US" altLang="en-US"/>
          </a:p>
        </p:txBody>
      </p:sp>
      <p:sp>
        <p:nvSpPr>
          <p:cNvPr id="159747" name="Rectangle 2"/>
          <p:cNvSpPr>
            <a:spLocks noGrp="1" noRot="1" noChangeAspect="1" noChangeArrowheads="1" noTextEdit="1"/>
          </p:cNvSpPr>
          <p:nvPr>
            <p:ph type="sldImg"/>
          </p:nvPr>
        </p:nvSpPr>
        <p:spPr>
          <a:xfrm>
            <a:off x="3257550" y="508000"/>
            <a:ext cx="3382963" cy="2536825"/>
          </a:xfrm>
          <a:ln/>
        </p:spPr>
      </p:sp>
      <p:sp>
        <p:nvSpPr>
          <p:cNvPr id="159748"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A5E64-2AAD-48CD-95E7-CEB719A6E006}" type="slidenum">
              <a:rPr lang="en-US" altLang="en-US"/>
              <a:pPr/>
              <a:t>19</a:t>
            </a:fld>
            <a:endParaRPr lang="en-US" altLang="en-US"/>
          </a:p>
        </p:txBody>
      </p:sp>
      <p:sp>
        <p:nvSpPr>
          <p:cNvPr id="1555458" name="Rectangle 2"/>
          <p:cNvSpPr>
            <a:spLocks noGrp="1" noRot="1" noChangeAspect="1" noChangeArrowheads="1" noTextEdit="1"/>
          </p:cNvSpPr>
          <p:nvPr>
            <p:ph type="sldImg"/>
          </p:nvPr>
        </p:nvSpPr>
        <p:spPr>
          <a:xfrm>
            <a:off x="3262313" y="508000"/>
            <a:ext cx="3382962" cy="2536825"/>
          </a:xfrm>
          <a:ln/>
        </p:spPr>
      </p:sp>
      <p:sp>
        <p:nvSpPr>
          <p:cNvPr id="155545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2140491-E6EB-4900-B0C3-1F2DF66FA7AF}" type="slidenum">
              <a:rPr lang="en-US" altLang="en-US" smtClean="0"/>
              <a:pPr eaLnBrk="1" hangingPunct="1">
                <a:spcBef>
                  <a:spcPct val="0"/>
                </a:spcBef>
              </a:pPr>
              <a:t>178</a:t>
            </a:fld>
            <a:endParaRPr lang="en-US" altLang="en-US"/>
          </a:p>
        </p:txBody>
      </p:sp>
      <p:sp>
        <p:nvSpPr>
          <p:cNvPr id="160771" name="Rectangle 2"/>
          <p:cNvSpPr>
            <a:spLocks noGrp="1" noRot="1" noChangeAspect="1" noChangeArrowheads="1" noTextEdit="1"/>
          </p:cNvSpPr>
          <p:nvPr>
            <p:ph type="sldImg"/>
          </p:nvPr>
        </p:nvSpPr>
        <p:spPr>
          <a:xfrm>
            <a:off x="3257550" y="508000"/>
            <a:ext cx="3382963" cy="2536825"/>
          </a:xfrm>
          <a:ln/>
        </p:spPr>
      </p:sp>
      <p:sp>
        <p:nvSpPr>
          <p:cNvPr id="160772"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430E875-38C5-4164-AAC3-145CDFCBFF43}" type="slidenum">
              <a:rPr lang="en-US" altLang="en-US" smtClean="0"/>
              <a:pPr eaLnBrk="1" hangingPunct="1">
                <a:spcBef>
                  <a:spcPct val="0"/>
                </a:spcBef>
              </a:pPr>
              <a:t>179</a:t>
            </a:fld>
            <a:endParaRPr lang="en-US" altLang="en-US"/>
          </a:p>
        </p:txBody>
      </p:sp>
      <p:sp>
        <p:nvSpPr>
          <p:cNvPr id="161795" name="Rectangle 2"/>
          <p:cNvSpPr>
            <a:spLocks noGrp="1" noRot="1" noChangeAspect="1" noChangeArrowheads="1" noTextEdit="1"/>
          </p:cNvSpPr>
          <p:nvPr>
            <p:ph type="sldImg"/>
          </p:nvPr>
        </p:nvSpPr>
        <p:spPr>
          <a:xfrm>
            <a:off x="3257550" y="508000"/>
            <a:ext cx="3382963" cy="2536825"/>
          </a:xfrm>
          <a:ln/>
        </p:spPr>
      </p:sp>
      <p:sp>
        <p:nvSpPr>
          <p:cNvPr id="161796" name="Rectangle 3"/>
          <p:cNvSpPr>
            <a:spLocks noGrp="1" noChangeArrowheads="1"/>
          </p:cNvSpPr>
          <p:nvPr>
            <p:ph type="body" idx="1"/>
          </p:nvPr>
        </p:nvSpPr>
        <p:spPr>
          <a:xfrm>
            <a:off x="991033" y="3214428"/>
            <a:ext cx="7923939" cy="3046543"/>
          </a:xfrm>
          <a:noFill/>
        </p:spPr>
        <p:txBody>
          <a:bodyPr/>
          <a:lstStyle/>
          <a:p>
            <a:pPr eaLnBrk="1" hangingPunct="1"/>
            <a:endParaRPr lang="it-IT"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ACF711B-8EC7-4583-99C8-AA84E08F7A80}" type="slidenum">
              <a:rPr lang="en-US" altLang="en-US" smtClean="0"/>
              <a:pPr eaLnBrk="1" hangingPunct="1">
                <a:spcBef>
                  <a:spcPct val="0"/>
                </a:spcBef>
              </a:pPr>
              <a:t>180</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1E19B8D-2DEA-4277-B938-B6BE97F3CBC2}" type="slidenum">
              <a:rPr lang="en-US" altLang="en-US" smtClean="0"/>
              <a:pPr eaLnBrk="1" hangingPunct="1">
                <a:spcBef>
                  <a:spcPct val="0"/>
                </a:spcBef>
              </a:pPr>
              <a:t>181</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1F7A72A-9197-44C4-B696-704E15C97AD9}" type="slidenum">
              <a:rPr lang="en-US" altLang="en-US" smtClean="0"/>
              <a:pPr eaLnBrk="1" hangingPunct="1">
                <a:spcBef>
                  <a:spcPct val="0"/>
                </a:spcBef>
              </a:pPr>
              <a:t>182</a:t>
            </a:fld>
            <a:endParaRPr lang="en-US" alt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8407A07E-DB37-4172-8298-48F7C34467DC}" type="slidenum">
              <a:rPr lang="en-US" altLang="en-US" sz="1300">
                <a:latin typeface="Arial" pitchFamily="34" charset="0"/>
              </a:rPr>
              <a:pPr eaLnBrk="1" hangingPunct="1"/>
              <a:t>183</a:t>
            </a:fld>
            <a:endParaRPr lang="en-US" altLang="en-US" sz="1300">
              <a:latin typeface="Arial" pitchFamily="34" charset="0"/>
            </a:endParaRPr>
          </a:p>
        </p:txBody>
      </p:sp>
      <p:sp>
        <p:nvSpPr>
          <p:cNvPr id="66563" name="Rectangle 7"/>
          <p:cNvSpPr txBox="1">
            <a:spLocks noGrp="1" noChangeArrowheads="1"/>
          </p:cNvSpPr>
          <p:nvPr/>
        </p:nvSpPr>
        <p:spPr bwMode="auto">
          <a:xfrm>
            <a:off x="5611093" y="6429727"/>
            <a:ext cx="4292601"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9" tIns="46375" rIns="92749" bIns="46375" anchor="b"/>
          <a:lstStyle>
            <a:lvl1pPr algn="l" defTabSz="900113" eaLnBrk="0" hangingPunct="0">
              <a:spcBef>
                <a:spcPct val="30000"/>
              </a:spcBef>
              <a:defRPr sz="1200">
                <a:solidFill>
                  <a:schemeClr val="tx1"/>
                </a:solidFill>
                <a:latin typeface="Arial" pitchFamily="34" charset="0"/>
              </a:defRPr>
            </a:lvl1pPr>
            <a:lvl2pPr marL="646113" indent="-247650" algn="l" defTabSz="900113" eaLnBrk="0" hangingPunct="0">
              <a:spcBef>
                <a:spcPct val="30000"/>
              </a:spcBef>
              <a:defRPr sz="1200">
                <a:solidFill>
                  <a:schemeClr val="tx1"/>
                </a:solidFill>
                <a:latin typeface="Arial" pitchFamily="34" charset="0"/>
              </a:defRPr>
            </a:lvl2pPr>
            <a:lvl3pPr marL="993775" indent="-198438" algn="l" defTabSz="900113" eaLnBrk="0" hangingPunct="0">
              <a:spcBef>
                <a:spcPct val="30000"/>
              </a:spcBef>
              <a:defRPr sz="1200">
                <a:solidFill>
                  <a:schemeClr val="tx1"/>
                </a:solidFill>
                <a:latin typeface="Arial" pitchFamily="34" charset="0"/>
              </a:defRPr>
            </a:lvl3pPr>
            <a:lvl4pPr marL="1392238" indent="-198438" algn="l" defTabSz="900113" eaLnBrk="0" hangingPunct="0">
              <a:spcBef>
                <a:spcPct val="30000"/>
              </a:spcBef>
              <a:defRPr sz="1200">
                <a:solidFill>
                  <a:schemeClr val="tx1"/>
                </a:solidFill>
                <a:latin typeface="Arial" pitchFamily="34" charset="0"/>
              </a:defRPr>
            </a:lvl4pPr>
            <a:lvl5pPr marL="1790700" indent="-200025" algn="l" defTabSz="900113" eaLnBrk="0" hangingPunct="0">
              <a:spcBef>
                <a:spcPct val="30000"/>
              </a:spcBef>
              <a:defRPr sz="1200">
                <a:solidFill>
                  <a:schemeClr val="tx1"/>
                </a:solidFill>
                <a:latin typeface="Arial" pitchFamily="34" charset="0"/>
              </a:defRPr>
            </a:lvl5pPr>
            <a:lvl6pPr marL="2247900" indent="-200025" defTabSz="900113" eaLnBrk="0" fontAlgn="base" hangingPunct="0">
              <a:spcBef>
                <a:spcPct val="30000"/>
              </a:spcBef>
              <a:spcAft>
                <a:spcPct val="0"/>
              </a:spcAft>
              <a:defRPr sz="1200">
                <a:solidFill>
                  <a:schemeClr val="tx1"/>
                </a:solidFill>
                <a:latin typeface="Arial" pitchFamily="34" charset="0"/>
              </a:defRPr>
            </a:lvl6pPr>
            <a:lvl7pPr marL="2705100" indent="-200025" defTabSz="900113" eaLnBrk="0" fontAlgn="base" hangingPunct="0">
              <a:spcBef>
                <a:spcPct val="30000"/>
              </a:spcBef>
              <a:spcAft>
                <a:spcPct val="0"/>
              </a:spcAft>
              <a:defRPr sz="1200">
                <a:solidFill>
                  <a:schemeClr val="tx1"/>
                </a:solidFill>
                <a:latin typeface="Arial" pitchFamily="34" charset="0"/>
              </a:defRPr>
            </a:lvl7pPr>
            <a:lvl8pPr marL="3162300" indent="-200025" defTabSz="900113" eaLnBrk="0" fontAlgn="base" hangingPunct="0">
              <a:spcBef>
                <a:spcPct val="30000"/>
              </a:spcBef>
              <a:spcAft>
                <a:spcPct val="0"/>
              </a:spcAft>
              <a:defRPr sz="1200">
                <a:solidFill>
                  <a:schemeClr val="tx1"/>
                </a:solidFill>
                <a:latin typeface="Arial" pitchFamily="34" charset="0"/>
              </a:defRPr>
            </a:lvl8pPr>
            <a:lvl9pPr marL="3619500" indent="-200025" defTabSz="9001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FEC6B3A-1C74-43FA-81C3-561B2177813B}" type="slidenum">
              <a:rPr lang="en-US" altLang="en-US"/>
              <a:pPr algn="r" eaLnBrk="1" hangingPunct="1">
                <a:spcBef>
                  <a:spcPct val="0"/>
                </a:spcBef>
              </a:pPr>
              <a:t>183</a:t>
            </a:fld>
            <a:endParaRPr lang="en-US" altLang="en-US"/>
          </a:p>
        </p:txBody>
      </p:sp>
      <p:sp>
        <p:nvSpPr>
          <p:cNvPr id="66564" name="Rectangle 2"/>
          <p:cNvSpPr>
            <a:spLocks noGrp="1" noRot="1" noChangeAspect="1" noChangeArrowheads="1" noTextEdit="1"/>
          </p:cNvSpPr>
          <p:nvPr>
            <p:ph type="sldImg"/>
          </p:nvPr>
        </p:nvSpPr>
        <p:spPr>
          <a:xfrm>
            <a:off x="3257550" y="508000"/>
            <a:ext cx="3382963" cy="2536825"/>
          </a:xfrm>
          <a:ln/>
        </p:spPr>
      </p:sp>
      <p:sp>
        <p:nvSpPr>
          <p:cNvPr id="66565" name="Rectangle 3"/>
          <p:cNvSpPr>
            <a:spLocks noGrp="1" noChangeArrowheads="1"/>
          </p:cNvSpPr>
          <p:nvPr>
            <p:ph type="body" idx="1"/>
          </p:nvPr>
        </p:nvSpPr>
        <p:spPr>
          <a:xfrm>
            <a:off x="990601" y="3214325"/>
            <a:ext cx="7924800" cy="3046798"/>
          </a:xfrm>
          <a:noFill/>
        </p:spPr>
        <p:txBody>
          <a:bodyPr lIns="92749" tIns="46375" rIns="92749" bIns="46375"/>
          <a:lstStyle/>
          <a:p>
            <a:pPr eaLnBrk="1" hangingPunct="1"/>
            <a:endParaRPr lang="it-IT"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1B60FC44-9958-45B0-BF8F-8C2FF777E7E4}" type="slidenum">
              <a:rPr lang="en-US" altLang="en-US" sz="1300">
                <a:latin typeface="Arial" pitchFamily="34" charset="0"/>
              </a:rPr>
              <a:pPr eaLnBrk="1" hangingPunct="1"/>
              <a:t>184</a:t>
            </a:fld>
            <a:endParaRPr lang="en-US" altLang="en-US" sz="1300">
              <a:latin typeface="Arial" pitchFamily="34" charset="0"/>
            </a:endParaRPr>
          </a:p>
        </p:txBody>
      </p:sp>
      <p:sp>
        <p:nvSpPr>
          <p:cNvPr id="67587" name="Rectangle 7"/>
          <p:cNvSpPr txBox="1">
            <a:spLocks noGrp="1" noChangeArrowheads="1"/>
          </p:cNvSpPr>
          <p:nvPr/>
        </p:nvSpPr>
        <p:spPr bwMode="auto">
          <a:xfrm>
            <a:off x="5611093" y="6429727"/>
            <a:ext cx="4292601"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9" tIns="46375" rIns="92749" bIns="46375" anchor="b"/>
          <a:lstStyle>
            <a:lvl1pPr algn="l" defTabSz="900113" eaLnBrk="0" hangingPunct="0">
              <a:spcBef>
                <a:spcPct val="30000"/>
              </a:spcBef>
              <a:defRPr sz="1200">
                <a:solidFill>
                  <a:schemeClr val="tx1"/>
                </a:solidFill>
                <a:latin typeface="Arial" pitchFamily="34" charset="0"/>
              </a:defRPr>
            </a:lvl1pPr>
            <a:lvl2pPr marL="646113" indent="-247650" algn="l" defTabSz="900113" eaLnBrk="0" hangingPunct="0">
              <a:spcBef>
                <a:spcPct val="30000"/>
              </a:spcBef>
              <a:defRPr sz="1200">
                <a:solidFill>
                  <a:schemeClr val="tx1"/>
                </a:solidFill>
                <a:latin typeface="Arial" pitchFamily="34" charset="0"/>
              </a:defRPr>
            </a:lvl2pPr>
            <a:lvl3pPr marL="993775" indent="-198438" algn="l" defTabSz="900113" eaLnBrk="0" hangingPunct="0">
              <a:spcBef>
                <a:spcPct val="30000"/>
              </a:spcBef>
              <a:defRPr sz="1200">
                <a:solidFill>
                  <a:schemeClr val="tx1"/>
                </a:solidFill>
                <a:latin typeface="Arial" pitchFamily="34" charset="0"/>
              </a:defRPr>
            </a:lvl3pPr>
            <a:lvl4pPr marL="1392238" indent="-198438" algn="l" defTabSz="900113" eaLnBrk="0" hangingPunct="0">
              <a:spcBef>
                <a:spcPct val="30000"/>
              </a:spcBef>
              <a:defRPr sz="1200">
                <a:solidFill>
                  <a:schemeClr val="tx1"/>
                </a:solidFill>
                <a:latin typeface="Arial" pitchFamily="34" charset="0"/>
              </a:defRPr>
            </a:lvl4pPr>
            <a:lvl5pPr marL="1790700" indent="-200025" algn="l" defTabSz="900113" eaLnBrk="0" hangingPunct="0">
              <a:spcBef>
                <a:spcPct val="30000"/>
              </a:spcBef>
              <a:defRPr sz="1200">
                <a:solidFill>
                  <a:schemeClr val="tx1"/>
                </a:solidFill>
                <a:latin typeface="Arial" pitchFamily="34" charset="0"/>
              </a:defRPr>
            </a:lvl5pPr>
            <a:lvl6pPr marL="2247900" indent="-200025" defTabSz="900113" eaLnBrk="0" fontAlgn="base" hangingPunct="0">
              <a:spcBef>
                <a:spcPct val="30000"/>
              </a:spcBef>
              <a:spcAft>
                <a:spcPct val="0"/>
              </a:spcAft>
              <a:defRPr sz="1200">
                <a:solidFill>
                  <a:schemeClr val="tx1"/>
                </a:solidFill>
                <a:latin typeface="Arial" pitchFamily="34" charset="0"/>
              </a:defRPr>
            </a:lvl6pPr>
            <a:lvl7pPr marL="2705100" indent="-200025" defTabSz="900113" eaLnBrk="0" fontAlgn="base" hangingPunct="0">
              <a:spcBef>
                <a:spcPct val="30000"/>
              </a:spcBef>
              <a:spcAft>
                <a:spcPct val="0"/>
              </a:spcAft>
              <a:defRPr sz="1200">
                <a:solidFill>
                  <a:schemeClr val="tx1"/>
                </a:solidFill>
                <a:latin typeface="Arial" pitchFamily="34" charset="0"/>
              </a:defRPr>
            </a:lvl7pPr>
            <a:lvl8pPr marL="3162300" indent="-200025" defTabSz="900113" eaLnBrk="0" fontAlgn="base" hangingPunct="0">
              <a:spcBef>
                <a:spcPct val="30000"/>
              </a:spcBef>
              <a:spcAft>
                <a:spcPct val="0"/>
              </a:spcAft>
              <a:defRPr sz="1200">
                <a:solidFill>
                  <a:schemeClr val="tx1"/>
                </a:solidFill>
                <a:latin typeface="Arial" pitchFamily="34" charset="0"/>
              </a:defRPr>
            </a:lvl8pPr>
            <a:lvl9pPr marL="3619500" indent="-200025" defTabSz="9001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85F6B2C-B476-421D-AC21-50325E3839C5}" type="slidenum">
              <a:rPr lang="en-US" altLang="en-US"/>
              <a:pPr algn="r" eaLnBrk="1" hangingPunct="1">
                <a:spcBef>
                  <a:spcPct val="0"/>
                </a:spcBef>
              </a:pPr>
              <a:t>184</a:t>
            </a:fld>
            <a:endParaRPr lang="en-US" altLang="en-US"/>
          </a:p>
        </p:txBody>
      </p:sp>
      <p:sp>
        <p:nvSpPr>
          <p:cNvPr id="67588" name="Rectangle 2"/>
          <p:cNvSpPr>
            <a:spLocks noGrp="1" noRot="1" noChangeAspect="1" noChangeArrowheads="1" noTextEdit="1"/>
          </p:cNvSpPr>
          <p:nvPr>
            <p:ph type="sldImg"/>
          </p:nvPr>
        </p:nvSpPr>
        <p:spPr>
          <a:xfrm>
            <a:off x="3257550" y="508000"/>
            <a:ext cx="3382963" cy="2536825"/>
          </a:xfrm>
          <a:ln/>
        </p:spPr>
      </p:sp>
      <p:sp>
        <p:nvSpPr>
          <p:cNvPr id="67589" name="Rectangle 3"/>
          <p:cNvSpPr>
            <a:spLocks noGrp="1" noChangeArrowheads="1"/>
          </p:cNvSpPr>
          <p:nvPr>
            <p:ph type="body" idx="1"/>
          </p:nvPr>
        </p:nvSpPr>
        <p:spPr>
          <a:xfrm>
            <a:off x="990601" y="3214325"/>
            <a:ext cx="7924800" cy="3046798"/>
          </a:xfrm>
          <a:noFill/>
        </p:spPr>
        <p:txBody>
          <a:bodyPr lIns="92749" tIns="46375" rIns="92749" bIns="46375"/>
          <a:lstStyle/>
          <a:p>
            <a:pPr eaLnBrk="1" hangingPunct="1"/>
            <a:endParaRPr lang="it-IT"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9CDFFF33-3400-40AB-A755-53140E026EEE}" type="slidenum">
              <a:rPr lang="en-US" altLang="en-US" sz="1300">
                <a:latin typeface="Arial" pitchFamily="34" charset="0"/>
              </a:rPr>
              <a:pPr eaLnBrk="1" hangingPunct="1"/>
              <a:t>185</a:t>
            </a:fld>
            <a:endParaRPr lang="en-US" altLang="en-US" sz="1300">
              <a:latin typeface="Arial" pitchFamily="34" charset="0"/>
            </a:endParaRPr>
          </a:p>
        </p:txBody>
      </p:sp>
      <p:sp>
        <p:nvSpPr>
          <p:cNvPr id="68611" name="Rectangle 7"/>
          <p:cNvSpPr txBox="1">
            <a:spLocks noGrp="1" noChangeArrowheads="1"/>
          </p:cNvSpPr>
          <p:nvPr/>
        </p:nvSpPr>
        <p:spPr bwMode="auto">
          <a:xfrm>
            <a:off x="5611093" y="6429727"/>
            <a:ext cx="4292601"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9" tIns="46375" rIns="92749" bIns="46375" anchor="b"/>
          <a:lstStyle>
            <a:lvl1pPr algn="l" defTabSz="900113" eaLnBrk="0" hangingPunct="0">
              <a:spcBef>
                <a:spcPct val="30000"/>
              </a:spcBef>
              <a:defRPr sz="1200">
                <a:solidFill>
                  <a:schemeClr val="tx1"/>
                </a:solidFill>
                <a:latin typeface="Arial" pitchFamily="34" charset="0"/>
              </a:defRPr>
            </a:lvl1pPr>
            <a:lvl2pPr marL="646113" indent="-247650" algn="l" defTabSz="900113" eaLnBrk="0" hangingPunct="0">
              <a:spcBef>
                <a:spcPct val="30000"/>
              </a:spcBef>
              <a:defRPr sz="1200">
                <a:solidFill>
                  <a:schemeClr val="tx1"/>
                </a:solidFill>
                <a:latin typeface="Arial" pitchFamily="34" charset="0"/>
              </a:defRPr>
            </a:lvl2pPr>
            <a:lvl3pPr marL="993775" indent="-198438" algn="l" defTabSz="900113" eaLnBrk="0" hangingPunct="0">
              <a:spcBef>
                <a:spcPct val="30000"/>
              </a:spcBef>
              <a:defRPr sz="1200">
                <a:solidFill>
                  <a:schemeClr val="tx1"/>
                </a:solidFill>
                <a:latin typeface="Arial" pitchFamily="34" charset="0"/>
              </a:defRPr>
            </a:lvl3pPr>
            <a:lvl4pPr marL="1392238" indent="-198438" algn="l" defTabSz="900113" eaLnBrk="0" hangingPunct="0">
              <a:spcBef>
                <a:spcPct val="30000"/>
              </a:spcBef>
              <a:defRPr sz="1200">
                <a:solidFill>
                  <a:schemeClr val="tx1"/>
                </a:solidFill>
                <a:latin typeface="Arial" pitchFamily="34" charset="0"/>
              </a:defRPr>
            </a:lvl4pPr>
            <a:lvl5pPr marL="1790700" indent="-200025" algn="l" defTabSz="900113" eaLnBrk="0" hangingPunct="0">
              <a:spcBef>
                <a:spcPct val="30000"/>
              </a:spcBef>
              <a:defRPr sz="1200">
                <a:solidFill>
                  <a:schemeClr val="tx1"/>
                </a:solidFill>
                <a:latin typeface="Arial" pitchFamily="34" charset="0"/>
              </a:defRPr>
            </a:lvl5pPr>
            <a:lvl6pPr marL="2247900" indent="-200025" defTabSz="900113" eaLnBrk="0" fontAlgn="base" hangingPunct="0">
              <a:spcBef>
                <a:spcPct val="30000"/>
              </a:spcBef>
              <a:spcAft>
                <a:spcPct val="0"/>
              </a:spcAft>
              <a:defRPr sz="1200">
                <a:solidFill>
                  <a:schemeClr val="tx1"/>
                </a:solidFill>
                <a:latin typeface="Arial" pitchFamily="34" charset="0"/>
              </a:defRPr>
            </a:lvl6pPr>
            <a:lvl7pPr marL="2705100" indent="-200025" defTabSz="900113" eaLnBrk="0" fontAlgn="base" hangingPunct="0">
              <a:spcBef>
                <a:spcPct val="30000"/>
              </a:spcBef>
              <a:spcAft>
                <a:spcPct val="0"/>
              </a:spcAft>
              <a:defRPr sz="1200">
                <a:solidFill>
                  <a:schemeClr val="tx1"/>
                </a:solidFill>
                <a:latin typeface="Arial" pitchFamily="34" charset="0"/>
              </a:defRPr>
            </a:lvl7pPr>
            <a:lvl8pPr marL="3162300" indent="-200025" defTabSz="900113" eaLnBrk="0" fontAlgn="base" hangingPunct="0">
              <a:spcBef>
                <a:spcPct val="30000"/>
              </a:spcBef>
              <a:spcAft>
                <a:spcPct val="0"/>
              </a:spcAft>
              <a:defRPr sz="1200">
                <a:solidFill>
                  <a:schemeClr val="tx1"/>
                </a:solidFill>
                <a:latin typeface="Arial" pitchFamily="34" charset="0"/>
              </a:defRPr>
            </a:lvl8pPr>
            <a:lvl9pPr marL="3619500" indent="-200025" defTabSz="9001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B9DEAE8-399B-4B8E-9B78-F2684331D523}" type="slidenum">
              <a:rPr lang="en-US" altLang="en-US"/>
              <a:pPr algn="r" eaLnBrk="1" hangingPunct="1">
                <a:spcBef>
                  <a:spcPct val="0"/>
                </a:spcBef>
              </a:pPr>
              <a:t>185</a:t>
            </a:fld>
            <a:endParaRPr lang="en-US" altLang="en-US"/>
          </a:p>
        </p:txBody>
      </p:sp>
      <p:sp>
        <p:nvSpPr>
          <p:cNvPr id="68612" name="Rectangle 2"/>
          <p:cNvSpPr>
            <a:spLocks noGrp="1" noRot="1" noChangeAspect="1" noChangeArrowheads="1" noTextEdit="1"/>
          </p:cNvSpPr>
          <p:nvPr>
            <p:ph type="sldImg"/>
          </p:nvPr>
        </p:nvSpPr>
        <p:spPr>
          <a:xfrm>
            <a:off x="3257550" y="508000"/>
            <a:ext cx="3382963" cy="2536825"/>
          </a:xfrm>
          <a:ln/>
        </p:spPr>
      </p:sp>
      <p:sp>
        <p:nvSpPr>
          <p:cNvPr id="68613" name="Rectangle 3"/>
          <p:cNvSpPr>
            <a:spLocks noGrp="1" noChangeArrowheads="1"/>
          </p:cNvSpPr>
          <p:nvPr>
            <p:ph type="body" idx="1"/>
          </p:nvPr>
        </p:nvSpPr>
        <p:spPr>
          <a:xfrm>
            <a:off x="990601" y="3214325"/>
            <a:ext cx="7924800" cy="3046798"/>
          </a:xfrm>
          <a:noFill/>
        </p:spPr>
        <p:txBody>
          <a:bodyPr lIns="92749" tIns="46375" rIns="92749" bIns="46375"/>
          <a:lstStyle/>
          <a:p>
            <a:pPr eaLnBrk="1" hangingPunct="1"/>
            <a:endParaRPr lang="it-IT"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5FDDE5FA-4B42-425D-ADAB-99A3F32838B2}" type="slidenum">
              <a:rPr lang="en-US" altLang="en-US" sz="1300">
                <a:latin typeface="Arial" pitchFamily="34" charset="0"/>
              </a:rPr>
              <a:pPr eaLnBrk="1" hangingPunct="1"/>
              <a:t>186</a:t>
            </a:fld>
            <a:endParaRPr lang="en-US" altLang="en-US" sz="1300">
              <a:latin typeface="Arial" pitchFamily="34" charset="0"/>
            </a:endParaRPr>
          </a:p>
        </p:txBody>
      </p:sp>
      <p:sp>
        <p:nvSpPr>
          <p:cNvPr id="69635" name="Rectangle 7"/>
          <p:cNvSpPr txBox="1">
            <a:spLocks noGrp="1" noChangeArrowheads="1"/>
          </p:cNvSpPr>
          <p:nvPr/>
        </p:nvSpPr>
        <p:spPr bwMode="auto">
          <a:xfrm>
            <a:off x="5611093" y="6429727"/>
            <a:ext cx="4292601"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9" tIns="46375" rIns="92749" bIns="46375" anchor="b"/>
          <a:lstStyle>
            <a:lvl1pPr algn="l" defTabSz="900113" eaLnBrk="0" hangingPunct="0">
              <a:spcBef>
                <a:spcPct val="30000"/>
              </a:spcBef>
              <a:defRPr sz="1200">
                <a:solidFill>
                  <a:schemeClr val="tx1"/>
                </a:solidFill>
                <a:latin typeface="Arial" pitchFamily="34" charset="0"/>
              </a:defRPr>
            </a:lvl1pPr>
            <a:lvl2pPr marL="646113" indent="-247650" algn="l" defTabSz="900113" eaLnBrk="0" hangingPunct="0">
              <a:spcBef>
                <a:spcPct val="30000"/>
              </a:spcBef>
              <a:defRPr sz="1200">
                <a:solidFill>
                  <a:schemeClr val="tx1"/>
                </a:solidFill>
                <a:latin typeface="Arial" pitchFamily="34" charset="0"/>
              </a:defRPr>
            </a:lvl2pPr>
            <a:lvl3pPr marL="993775" indent="-198438" algn="l" defTabSz="900113" eaLnBrk="0" hangingPunct="0">
              <a:spcBef>
                <a:spcPct val="30000"/>
              </a:spcBef>
              <a:defRPr sz="1200">
                <a:solidFill>
                  <a:schemeClr val="tx1"/>
                </a:solidFill>
                <a:latin typeface="Arial" pitchFamily="34" charset="0"/>
              </a:defRPr>
            </a:lvl3pPr>
            <a:lvl4pPr marL="1392238" indent="-198438" algn="l" defTabSz="900113" eaLnBrk="0" hangingPunct="0">
              <a:spcBef>
                <a:spcPct val="30000"/>
              </a:spcBef>
              <a:defRPr sz="1200">
                <a:solidFill>
                  <a:schemeClr val="tx1"/>
                </a:solidFill>
                <a:latin typeface="Arial" pitchFamily="34" charset="0"/>
              </a:defRPr>
            </a:lvl4pPr>
            <a:lvl5pPr marL="1790700" indent="-200025" algn="l" defTabSz="900113" eaLnBrk="0" hangingPunct="0">
              <a:spcBef>
                <a:spcPct val="30000"/>
              </a:spcBef>
              <a:defRPr sz="1200">
                <a:solidFill>
                  <a:schemeClr val="tx1"/>
                </a:solidFill>
                <a:latin typeface="Arial" pitchFamily="34" charset="0"/>
              </a:defRPr>
            </a:lvl5pPr>
            <a:lvl6pPr marL="2247900" indent="-200025" defTabSz="900113" eaLnBrk="0" fontAlgn="base" hangingPunct="0">
              <a:spcBef>
                <a:spcPct val="30000"/>
              </a:spcBef>
              <a:spcAft>
                <a:spcPct val="0"/>
              </a:spcAft>
              <a:defRPr sz="1200">
                <a:solidFill>
                  <a:schemeClr val="tx1"/>
                </a:solidFill>
                <a:latin typeface="Arial" pitchFamily="34" charset="0"/>
              </a:defRPr>
            </a:lvl6pPr>
            <a:lvl7pPr marL="2705100" indent="-200025" defTabSz="900113" eaLnBrk="0" fontAlgn="base" hangingPunct="0">
              <a:spcBef>
                <a:spcPct val="30000"/>
              </a:spcBef>
              <a:spcAft>
                <a:spcPct val="0"/>
              </a:spcAft>
              <a:defRPr sz="1200">
                <a:solidFill>
                  <a:schemeClr val="tx1"/>
                </a:solidFill>
                <a:latin typeface="Arial" pitchFamily="34" charset="0"/>
              </a:defRPr>
            </a:lvl7pPr>
            <a:lvl8pPr marL="3162300" indent="-200025" defTabSz="900113" eaLnBrk="0" fontAlgn="base" hangingPunct="0">
              <a:spcBef>
                <a:spcPct val="30000"/>
              </a:spcBef>
              <a:spcAft>
                <a:spcPct val="0"/>
              </a:spcAft>
              <a:defRPr sz="1200">
                <a:solidFill>
                  <a:schemeClr val="tx1"/>
                </a:solidFill>
                <a:latin typeface="Arial" pitchFamily="34" charset="0"/>
              </a:defRPr>
            </a:lvl8pPr>
            <a:lvl9pPr marL="3619500" indent="-200025" defTabSz="9001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069DD21-0209-40E8-84B6-B250DC0875A7}" type="slidenum">
              <a:rPr lang="en-US" altLang="en-US"/>
              <a:pPr algn="r" eaLnBrk="1" hangingPunct="1">
                <a:spcBef>
                  <a:spcPct val="0"/>
                </a:spcBef>
              </a:pPr>
              <a:t>186</a:t>
            </a:fld>
            <a:endParaRPr lang="en-US" altLang="en-US"/>
          </a:p>
        </p:txBody>
      </p:sp>
      <p:sp>
        <p:nvSpPr>
          <p:cNvPr id="69636" name="Rectangle 2"/>
          <p:cNvSpPr>
            <a:spLocks noGrp="1" noRot="1" noChangeAspect="1" noChangeArrowheads="1" noTextEdit="1"/>
          </p:cNvSpPr>
          <p:nvPr>
            <p:ph type="sldImg"/>
          </p:nvPr>
        </p:nvSpPr>
        <p:spPr>
          <a:xfrm>
            <a:off x="3257550" y="508000"/>
            <a:ext cx="3382963" cy="2536825"/>
          </a:xfrm>
          <a:ln/>
        </p:spPr>
      </p:sp>
      <p:sp>
        <p:nvSpPr>
          <p:cNvPr id="69637" name="Rectangle 3"/>
          <p:cNvSpPr>
            <a:spLocks noGrp="1" noChangeArrowheads="1"/>
          </p:cNvSpPr>
          <p:nvPr>
            <p:ph type="body" idx="1"/>
          </p:nvPr>
        </p:nvSpPr>
        <p:spPr>
          <a:xfrm>
            <a:off x="990601" y="3214325"/>
            <a:ext cx="7924800" cy="3046798"/>
          </a:xfrm>
          <a:noFill/>
        </p:spPr>
        <p:txBody>
          <a:bodyPr lIns="92749" tIns="46375" rIns="92749" bIns="46375"/>
          <a:lstStyle/>
          <a:p>
            <a:pPr eaLnBrk="1" hangingPunct="1"/>
            <a:endParaRPr lang="it-IT"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A3F6DA2E-2142-4622-8E40-62F0FE03EE0B}" type="slidenum">
              <a:rPr lang="en-US" altLang="en-US" sz="1300">
                <a:latin typeface="Arial" pitchFamily="34" charset="0"/>
              </a:rPr>
              <a:pPr eaLnBrk="1" hangingPunct="1"/>
              <a:t>187</a:t>
            </a:fld>
            <a:endParaRPr lang="en-US" altLang="en-US" sz="1300">
              <a:latin typeface="Arial" pitchFamily="34" charset="0"/>
            </a:endParaRPr>
          </a:p>
        </p:txBody>
      </p:sp>
      <p:sp>
        <p:nvSpPr>
          <p:cNvPr id="70659" name="Rectangle 7"/>
          <p:cNvSpPr txBox="1">
            <a:spLocks noGrp="1" noChangeArrowheads="1"/>
          </p:cNvSpPr>
          <p:nvPr/>
        </p:nvSpPr>
        <p:spPr bwMode="auto">
          <a:xfrm>
            <a:off x="5611093" y="6429727"/>
            <a:ext cx="4292601"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49" tIns="46375" rIns="92749" bIns="46375" anchor="b"/>
          <a:lstStyle>
            <a:lvl1pPr algn="l" defTabSz="900113" eaLnBrk="0" hangingPunct="0">
              <a:spcBef>
                <a:spcPct val="30000"/>
              </a:spcBef>
              <a:defRPr sz="1200">
                <a:solidFill>
                  <a:schemeClr val="tx1"/>
                </a:solidFill>
                <a:latin typeface="Arial" pitchFamily="34" charset="0"/>
              </a:defRPr>
            </a:lvl1pPr>
            <a:lvl2pPr marL="646113" indent="-247650" algn="l" defTabSz="900113" eaLnBrk="0" hangingPunct="0">
              <a:spcBef>
                <a:spcPct val="30000"/>
              </a:spcBef>
              <a:defRPr sz="1200">
                <a:solidFill>
                  <a:schemeClr val="tx1"/>
                </a:solidFill>
                <a:latin typeface="Arial" pitchFamily="34" charset="0"/>
              </a:defRPr>
            </a:lvl2pPr>
            <a:lvl3pPr marL="993775" indent="-198438" algn="l" defTabSz="900113" eaLnBrk="0" hangingPunct="0">
              <a:spcBef>
                <a:spcPct val="30000"/>
              </a:spcBef>
              <a:defRPr sz="1200">
                <a:solidFill>
                  <a:schemeClr val="tx1"/>
                </a:solidFill>
                <a:latin typeface="Arial" pitchFamily="34" charset="0"/>
              </a:defRPr>
            </a:lvl3pPr>
            <a:lvl4pPr marL="1392238" indent="-198438" algn="l" defTabSz="900113" eaLnBrk="0" hangingPunct="0">
              <a:spcBef>
                <a:spcPct val="30000"/>
              </a:spcBef>
              <a:defRPr sz="1200">
                <a:solidFill>
                  <a:schemeClr val="tx1"/>
                </a:solidFill>
                <a:latin typeface="Arial" pitchFamily="34" charset="0"/>
              </a:defRPr>
            </a:lvl4pPr>
            <a:lvl5pPr marL="1790700" indent="-200025" algn="l" defTabSz="900113" eaLnBrk="0" hangingPunct="0">
              <a:spcBef>
                <a:spcPct val="30000"/>
              </a:spcBef>
              <a:defRPr sz="1200">
                <a:solidFill>
                  <a:schemeClr val="tx1"/>
                </a:solidFill>
                <a:latin typeface="Arial" pitchFamily="34" charset="0"/>
              </a:defRPr>
            </a:lvl5pPr>
            <a:lvl6pPr marL="2247900" indent="-200025" defTabSz="900113" eaLnBrk="0" fontAlgn="base" hangingPunct="0">
              <a:spcBef>
                <a:spcPct val="30000"/>
              </a:spcBef>
              <a:spcAft>
                <a:spcPct val="0"/>
              </a:spcAft>
              <a:defRPr sz="1200">
                <a:solidFill>
                  <a:schemeClr val="tx1"/>
                </a:solidFill>
                <a:latin typeface="Arial" pitchFamily="34" charset="0"/>
              </a:defRPr>
            </a:lvl6pPr>
            <a:lvl7pPr marL="2705100" indent="-200025" defTabSz="900113" eaLnBrk="0" fontAlgn="base" hangingPunct="0">
              <a:spcBef>
                <a:spcPct val="30000"/>
              </a:spcBef>
              <a:spcAft>
                <a:spcPct val="0"/>
              </a:spcAft>
              <a:defRPr sz="1200">
                <a:solidFill>
                  <a:schemeClr val="tx1"/>
                </a:solidFill>
                <a:latin typeface="Arial" pitchFamily="34" charset="0"/>
              </a:defRPr>
            </a:lvl7pPr>
            <a:lvl8pPr marL="3162300" indent="-200025" defTabSz="900113" eaLnBrk="0" fontAlgn="base" hangingPunct="0">
              <a:spcBef>
                <a:spcPct val="30000"/>
              </a:spcBef>
              <a:spcAft>
                <a:spcPct val="0"/>
              </a:spcAft>
              <a:defRPr sz="1200">
                <a:solidFill>
                  <a:schemeClr val="tx1"/>
                </a:solidFill>
                <a:latin typeface="Arial" pitchFamily="34" charset="0"/>
              </a:defRPr>
            </a:lvl8pPr>
            <a:lvl9pPr marL="3619500" indent="-200025" defTabSz="9001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D8DC991-B00F-4655-8771-A998E949619D}" type="slidenum">
              <a:rPr lang="en-US" altLang="en-US"/>
              <a:pPr algn="r" eaLnBrk="1" hangingPunct="1">
                <a:spcBef>
                  <a:spcPct val="0"/>
                </a:spcBef>
              </a:pPr>
              <a:t>187</a:t>
            </a:fld>
            <a:endParaRPr lang="en-US" altLang="en-US"/>
          </a:p>
        </p:txBody>
      </p:sp>
      <p:sp>
        <p:nvSpPr>
          <p:cNvPr id="70660" name="Rectangle 2"/>
          <p:cNvSpPr>
            <a:spLocks noGrp="1" noRot="1" noChangeAspect="1" noChangeArrowheads="1" noTextEdit="1"/>
          </p:cNvSpPr>
          <p:nvPr>
            <p:ph type="sldImg"/>
          </p:nvPr>
        </p:nvSpPr>
        <p:spPr>
          <a:xfrm>
            <a:off x="3257550" y="508000"/>
            <a:ext cx="3382963" cy="2536825"/>
          </a:xfrm>
          <a:ln/>
        </p:spPr>
      </p:sp>
      <p:sp>
        <p:nvSpPr>
          <p:cNvPr id="70661" name="Rectangle 3"/>
          <p:cNvSpPr>
            <a:spLocks noGrp="1" noChangeArrowheads="1"/>
          </p:cNvSpPr>
          <p:nvPr>
            <p:ph type="body" idx="1"/>
          </p:nvPr>
        </p:nvSpPr>
        <p:spPr>
          <a:xfrm>
            <a:off x="990601" y="3214325"/>
            <a:ext cx="7924800" cy="3046798"/>
          </a:xfrm>
          <a:noFill/>
        </p:spPr>
        <p:txBody>
          <a:bodyPr lIns="92749" tIns="46375" rIns="92749" bIns="46375"/>
          <a:lstStyle/>
          <a:p>
            <a:pPr eaLnBrk="1" hangingPunct="1"/>
            <a:endParaRPr lang="it-IT"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BD5D9-EA1B-4FB0-B952-07427AB8C32A}" type="slidenum">
              <a:rPr lang="en-US" altLang="en-US"/>
              <a:pPr/>
              <a:t>20</a:t>
            </a:fld>
            <a:endParaRPr lang="en-US" altLang="en-US"/>
          </a:p>
        </p:txBody>
      </p:sp>
      <p:sp>
        <p:nvSpPr>
          <p:cNvPr id="1324034" name="Rectangle 2"/>
          <p:cNvSpPr>
            <a:spLocks noGrp="1" noRot="1" noChangeAspect="1" noChangeArrowheads="1" noTextEdit="1"/>
          </p:cNvSpPr>
          <p:nvPr>
            <p:ph type="sldImg"/>
          </p:nvPr>
        </p:nvSpPr>
        <p:spPr>
          <a:xfrm>
            <a:off x="3262313" y="508000"/>
            <a:ext cx="3382962" cy="2536825"/>
          </a:xfrm>
          <a:ln/>
        </p:spPr>
      </p:sp>
      <p:sp>
        <p:nvSpPr>
          <p:cNvPr id="132403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44EAC809-20F6-4085-9C30-2CB5E6FBEBBB}" type="slidenum">
              <a:rPr lang="en-US" altLang="en-US" sz="1300">
                <a:latin typeface="Arial" pitchFamily="34" charset="0"/>
              </a:rPr>
              <a:pPr eaLnBrk="1" hangingPunct="1"/>
              <a:t>188</a:t>
            </a:fld>
            <a:endParaRPr lang="en-US" altLang="en-US" sz="1300">
              <a:latin typeface="Arial" pitchFamily="34" charset="0"/>
            </a:endParaRPr>
          </a:p>
        </p:txBody>
      </p:sp>
      <p:sp>
        <p:nvSpPr>
          <p:cNvPr id="90115" name="Rectangle 2"/>
          <p:cNvSpPr>
            <a:spLocks noGrp="1" noRot="1" noChangeAspect="1" noChangeArrowheads="1" noTextEdit="1"/>
          </p:cNvSpPr>
          <p:nvPr>
            <p:ph type="sldImg"/>
          </p:nvPr>
        </p:nvSpPr>
        <p:spPr>
          <a:xfrm>
            <a:off x="3257550" y="508000"/>
            <a:ext cx="3382963" cy="2536825"/>
          </a:xfrm>
          <a:ln/>
        </p:spPr>
      </p:sp>
      <p:sp>
        <p:nvSpPr>
          <p:cNvPr id="90116"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5674F92E-529E-404C-A033-122F1EFE1079}" type="slidenum">
              <a:rPr lang="en-US" altLang="en-US" sz="1300">
                <a:latin typeface="Arial" pitchFamily="34" charset="0"/>
              </a:rPr>
              <a:pPr eaLnBrk="1" hangingPunct="1"/>
              <a:t>189</a:t>
            </a:fld>
            <a:endParaRPr lang="en-US" altLang="en-US" sz="1300">
              <a:latin typeface="Arial" pitchFamily="34" charset="0"/>
            </a:endParaRPr>
          </a:p>
        </p:txBody>
      </p:sp>
      <p:sp>
        <p:nvSpPr>
          <p:cNvPr id="91139" name="Rectangle 2"/>
          <p:cNvSpPr>
            <a:spLocks noGrp="1" noRot="1" noChangeAspect="1" noChangeArrowheads="1" noTextEdit="1"/>
          </p:cNvSpPr>
          <p:nvPr>
            <p:ph type="sldImg"/>
          </p:nvPr>
        </p:nvSpPr>
        <p:spPr>
          <a:xfrm>
            <a:off x="3257550" y="508000"/>
            <a:ext cx="3382963" cy="2536825"/>
          </a:xfrm>
          <a:ln/>
        </p:spPr>
      </p:sp>
      <p:sp>
        <p:nvSpPr>
          <p:cNvPr id="91140"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1C4FF7F4-E73F-4F92-8658-F668A091378B}" type="slidenum">
              <a:rPr lang="en-US" altLang="en-US" sz="1300">
                <a:latin typeface="Arial" pitchFamily="34" charset="0"/>
              </a:rPr>
              <a:pPr eaLnBrk="1" hangingPunct="1"/>
              <a:t>190</a:t>
            </a:fld>
            <a:endParaRPr lang="en-US" altLang="en-US" sz="1300">
              <a:latin typeface="Arial" pitchFamily="34" charset="0"/>
            </a:endParaRPr>
          </a:p>
        </p:txBody>
      </p:sp>
      <p:sp>
        <p:nvSpPr>
          <p:cNvPr id="92163" name="Rectangle 2"/>
          <p:cNvSpPr>
            <a:spLocks noGrp="1" noRot="1" noChangeAspect="1" noChangeArrowheads="1" noTextEdit="1"/>
          </p:cNvSpPr>
          <p:nvPr>
            <p:ph type="sldImg"/>
          </p:nvPr>
        </p:nvSpPr>
        <p:spPr>
          <a:xfrm>
            <a:off x="3257550" y="508000"/>
            <a:ext cx="3382963" cy="2536825"/>
          </a:xfrm>
          <a:ln/>
        </p:spPr>
      </p:sp>
      <p:sp>
        <p:nvSpPr>
          <p:cNvPr id="92164"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6B653BA5-DC42-4523-9C9A-D1AF30BD4C15}" type="slidenum">
              <a:rPr lang="en-US" altLang="en-US" sz="1300">
                <a:latin typeface="Arial" pitchFamily="34" charset="0"/>
              </a:rPr>
              <a:pPr eaLnBrk="1" hangingPunct="1"/>
              <a:t>191</a:t>
            </a:fld>
            <a:endParaRPr lang="en-US" altLang="en-US" sz="1300">
              <a:latin typeface="Arial" pitchFamily="34" charset="0"/>
            </a:endParaRPr>
          </a:p>
        </p:txBody>
      </p:sp>
      <p:sp>
        <p:nvSpPr>
          <p:cNvPr id="93187" name="Rectangle 2"/>
          <p:cNvSpPr>
            <a:spLocks noGrp="1" noRot="1" noChangeAspect="1" noChangeArrowheads="1" noTextEdit="1"/>
          </p:cNvSpPr>
          <p:nvPr>
            <p:ph type="sldImg"/>
          </p:nvPr>
        </p:nvSpPr>
        <p:spPr>
          <a:xfrm>
            <a:off x="3257550" y="508000"/>
            <a:ext cx="3382963" cy="2536825"/>
          </a:xfrm>
          <a:ln/>
        </p:spPr>
      </p:sp>
      <p:sp>
        <p:nvSpPr>
          <p:cNvPr id="93188"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322B1417-4CF6-462E-9B6F-6E571274EA87}" type="slidenum">
              <a:rPr lang="en-US" altLang="en-US" sz="1300">
                <a:latin typeface="Arial" pitchFamily="34" charset="0"/>
              </a:rPr>
              <a:pPr eaLnBrk="1" hangingPunct="1"/>
              <a:t>192</a:t>
            </a:fld>
            <a:endParaRPr lang="en-US" altLang="en-US" sz="1300">
              <a:latin typeface="Arial" pitchFamily="34" charset="0"/>
            </a:endParaRPr>
          </a:p>
        </p:txBody>
      </p:sp>
      <p:sp>
        <p:nvSpPr>
          <p:cNvPr id="94211" name="Rectangle 2"/>
          <p:cNvSpPr>
            <a:spLocks noGrp="1" noRot="1" noChangeAspect="1" noChangeArrowheads="1" noTextEdit="1"/>
          </p:cNvSpPr>
          <p:nvPr>
            <p:ph type="sldImg"/>
          </p:nvPr>
        </p:nvSpPr>
        <p:spPr>
          <a:xfrm>
            <a:off x="3257550" y="508000"/>
            <a:ext cx="3382963" cy="2536825"/>
          </a:xfrm>
          <a:ln/>
        </p:spPr>
      </p:sp>
      <p:sp>
        <p:nvSpPr>
          <p:cNvPr id="94212"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038ECC11-71F0-4126-8C15-7E59FF720F7F}" type="slidenum">
              <a:rPr lang="en-US" altLang="en-US" sz="1300">
                <a:latin typeface="Arial" pitchFamily="34" charset="0"/>
              </a:rPr>
              <a:pPr eaLnBrk="1" hangingPunct="1"/>
              <a:t>193</a:t>
            </a:fld>
            <a:endParaRPr lang="en-US" altLang="en-US" sz="1300">
              <a:latin typeface="Arial" pitchFamily="34" charset="0"/>
            </a:endParaRPr>
          </a:p>
        </p:txBody>
      </p:sp>
      <p:sp>
        <p:nvSpPr>
          <p:cNvPr id="95235" name="Rectangle 2"/>
          <p:cNvSpPr>
            <a:spLocks noGrp="1" noRot="1" noChangeAspect="1" noChangeArrowheads="1" noTextEdit="1"/>
          </p:cNvSpPr>
          <p:nvPr>
            <p:ph type="sldImg"/>
          </p:nvPr>
        </p:nvSpPr>
        <p:spPr>
          <a:xfrm>
            <a:off x="3257550" y="508000"/>
            <a:ext cx="3382963" cy="2536825"/>
          </a:xfrm>
          <a:ln/>
        </p:spPr>
      </p:sp>
      <p:sp>
        <p:nvSpPr>
          <p:cNvPr id="95236"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C3816C0A-9CDE-4358-B136-AE6E1E0BEBC6}" type="slidenum">
              <a:rPr lang="en-US" altLang="en-US" sz="1300">
                <a:latin typeface="Arial" pitchFamily="34" charset="0"/>
              </a:rPr>
              <a:pPr eaLnBrk="1" hangingPunct="1"/>
              <a:t>194</a:t>
            </a:fld>
            <a:endParaRPr lang="en-US" altLang="en-US" sz="1300">
              <a:latin typeface="Arial" pitchFamily="34" charset="0"/>
            </a:endParaRPr>
          </a:p>
        </p:txBody>
      </p:sp>
      <p:sp>
        <p:nvSpPr>
          <p:cNvPr id="96259" name="Rectangle 2"/>
          <p:cNvSpPr>
            <a:spLocks noGrp="1" noRot="1" noChangeAspect="1" noChangeArrowheads="1" noTextEdit="1"/>
          </p:cNvSpPr>
          <p:nvPr>
            <p:ph type="sldImg"/>
          </p:nvPr>
        </p:nvSpPr>
        <p:spPr>
          <a:xfrm>
            <a:off x="3257550" y="508000"/>
            <a:ext cx="3382963" cy="2536825"/>
          </a:xfrm>
          <a:ln/>
        </p:spPr>
      </p:sp>
      <p:sp>
        <p:nvSpPr>
          <p:cNvPr id="96260"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B192D4B0-3A90-43C9-9578-79453E13EB1B}" type="slidenum">
              <a:rPr lang="en-US" altLang="en-US" sz="1300">
                <a:latin typeface="Arial" pitchFamily="34" charset="0"/>
              </a:rPr>
              <a:pPr eaLnBrk="1" hangingPunct="1"/>
              <a:t>195</a:t>
            </a:fld>
            <a:endParaRPr lang="en-US" altLang="en-US" sz="1300">
              <a:latin typeface="Arial" pitchFamily="34" charset="0"/>
            </a:endParaRPr>
          </a:p>
        </p:txBody>
      </p:sp>
      <p:sp>
        <p:nvSpPr>
          <p:cNvPr id="97283" name="Rectangle 2"/>
          <p:cNvSpPr>
            <a:spLocks noGrp="1" noRot="1" noChangeAspect="1" noChangeArrowheads="1" noTextEdit="1"/>
          </p:cNvSpPr>
          <p:nvPr>
            <p:ph type="sldImg"/>
          </p:nvPr>
        </p:nvSpPr>
        <p:spPr>
          <a:xfrm>
            <a:off x="3257550" y="508000"/>
            <a:ext cx="3382963" cy="2536825"/>
          </a:xfrm>
          <a:ln/>
        </p:spPr>
      </p:sp>
      <p:sp>
        <p:nvSpPr>
          <p:cNvPr id="97284"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16E1A978-5AFF-473D-A2B3-B300BDB4E154}" type="slidenum">
              <a:rPr lang="en-US" altLang="en-US" sz="1300">
                <a:latin typeface="Arial" pitchFamily="34" charset="0"/>
              </a:rPr>
              <a:pPr eaLnBrk="1" hangingPunct="1"/>
              <a:t>196</a:t>
            </a:fld>
            <a:endParaRPr lang="en-US" altLang="en-US" sz="1300">
              <a:latin typeface="Arial" pitchFamily="34" charset="0"/>
            </a:endParaRPr>
          </a:p>
        </p:txBody>
      </p:sp>
      <p:sp>
        <p:nvSpPr>
          <p:cNvPr id="98307" name="Rectangle 2"/>
          <p:cNvSpPr>
            <a:spLocks noGrp="1" noRot="1" noChangeAspect="1" noChangeArrowheads="1" noTextEdit="1"/>
          </p:cNvSpPr>
          <p:nvPr>
            <p:ph type="sldImg"/>
          </p:nvPr>
        </p:nvSpPr>
        <p:spPr>
          <a:xfrm>
            <a:off x="3257550" y="508000"/>
            <a:ext cx="3382963" cy="2536825"/>
          </a:xfrm>
          <a:ln/>
        </p:spPr>
      </p:sp>
      <p:sp>
        <p:nvSpPr>
          <p:cNvPr id="98308"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341A1203-5242-4430-9A17-DE7DEC406FC3}" type="slidenum">
              <a:rPr lang="en-US" altLang="en-US" sz="1300">
                <a:latin typeface="Arial" pitchFamily="34" charset="0"/>
              </a:rPr>
              <a:pPr eaLnBrk="1" hangingPunct="1"/>
              <a:t>197</a:t>
            </a:fld>
            <a:endParaRPr lang="en-US" altLang="en-US" sz="1300">
              <a:latin typeface="Arial" pitchFamily="34" charset="0"/>
            </a:endParaRPr>
          </a:p>
        </p:txBody>
      </p:sp>
      <p:sp>
        <p:nvSpPr>
          <p:cNvPr id="99331" name="Rectangle 2"/>
          <p:cNvSpPr>
            <a:spLocks noGrp="1" noRot="1" noChangeAspect="1" noChangeArrowheads="1" noTextEdit="1"/>
          </p:cNvSpPr>
          <p:nvPr>
            <p:ph type="sldImg"/>
          </p:nvPr>
        </p:nvSpPr>
        <p:spPr>
          <a:xfrm>
            <a:off x="3257550" y="508000"/>
            <a:ext cx="3382963" cy="2536825"/>
          </a:xfrm>
          <a:ln/>
        </p:spPr>
      </p:sp>
      <p:sp>
        <p:nvSpPr>
          <p:cNvPr id="99332"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EA28-B28B-4216-85D9-35F260C983B8}" type="slidenum">
              <a:rPr lang="en-US" altLang="en-US"/>
              <a:pPr/>
              <a:t>21</a:t>
            </a:fld>
            <a:endParaRPr lang="en-US" altLang="en-US"/>
          </a:p>
        </p:txBody>
      </p:sp>
      <p:sp>
        <p:nvSpPr>
          <p:cNvPr id="1326082" name="Rectangle 2"/>
          <p:cNvSpPr>
            <a:spLocks noGrp="1" noRot="1" noChangeAspect="1" noChangeArrowheads="1" noTextEdit="1"/>
          </p:cNvSpPr>
          <p:nvPr>
            <p:ph type="sldImg"/>
          </p:nvPr>
        </p:nvSpPr>
        <p:spPr>
          <a:xfrm>
            <a:off x="3262313" y="508000"/>
            <a:ext cx="3382962" cy="2536825"/>
          </a:xfrm>
          <a:ln/>
        </p:spPr>
      </p:sp>
      <p:sp>
        <p:nvSpPr>
          <p:cNvPr id="132608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51940" eaLnBrk="0" hangingPunct="0">
              <a:defRPr sz="1600">
                <a:solidFill>
                  <a:schemeClr val="tx1"/>
                </a:solidFill>
                <a:latin typeface="Comic Sans MS" pitchFamily="66" charset="0"/>
              </a:defRPr>
            </a:lvl1pPr>
            <a:lvl2pPr marL="766794" indent="-294920" defTabSz="951940" eaLnBrk="0" hangingPunct="0">
              <a:defRPr sz="1600">
                <a:solidFill>
                  <a:schemeClr val="tx1"/>
                </a:solidFill>
                <a:latin typeface="Comic Sans MS" pitchFamily="66" charset="0"/>
              </a:defRPr>
            </a:lvl2pPr>
            <a:lvl3pPr marL="1179684" indent="-235937" defTabSz="951940" eaLnBrk="0" hangingPunct="0">
              <a:defRPr sz="1600">
                <a:solidFill>
                  <a:schemeClr val="tx1"/>
                </a:solidFill>
                <a:latin typeface="Comic Sans MS" pitchFamily="66" charset="0"/>
              </a:defRPr>
            </a:lvl3pPr>
            <a:lvl4pPr marL="1651556" indent="-235937" defTabSz="951940" eaLnBrk="0" hangingPunct="0">
              <a:defRPr sz="1600">
                <a:solidFill>
                  <a:schemeClr val="tx1"/>
                </a:solidFill>
                <a:latin typeface="Comic Sans MS" pitchFamily="66" charset="0"/>
              </a:defRPr>
            </a:lvl4pPr>
            <a:lvl5pPr marL="2123430" indent="-235937" defTabSz="951940" eaLnBrk="0" hangingPunct="0">
              <a:defRPr sz="1600">
                <a:solidFill>
                  <a:schemeClr val="tx1"/>
                </a:solidFill>
                <a:latin typeface="Comic Sans MS" pitchFamily="66" charset="0"/>
              </a:defRPr>
            </a:lvl5pPr>
            <a:lvl6pPr marL="2595304" indent="-235937" algn="ctr" defTabSz="951940" eaLnBrk="0" fontAlgn="base" hangingPunct="0">
              <a:spcBef>
                <a:spcPct val="0"/>
              </a:spcBef>
              <a:spcAft>
                <a:spcPct val="0"/>
              </a:spcAft>
              <a:defRPr sz="1600">
                <a:solidFill>
                  <a:schemeClr val="tx1"/>
                </a:solidFill>
                <a:latin typeface="Comic Sans MS" pitchFamily="66" charset="0"/>
              </a:defRPr>
            </a:lvl6pPr>
            <a:lvl7pPr marL="3067177" indent="-235937" algn="ctr" defTabSz="951940" eaLnBrk="0" fontAlgn="base" hangingPunct="0">
              <a:spcBef>
                <a:spcPct val="0"/>
              </a:spcBef>
              <a:spcAft>
                <a:spcPct val="0"/>
              </a:spcAft>
              <a:defRPr sz="1600">
                <a:solidFill>
                  <a:schemeClr val="tx1"/>
                </a:solidFill>
                <a:latin typeface="Comic Sans MS" pitchFamily="66" charset="0"/>
              </a:defRPr>
            </a:lvl7pPr>
            <a:lvl8pPr marL="3539050" indent="-235937" algn="ctr" defTabSz="951940" eaLnBrk="0" fontAlgn="base" hangingPunct="0">
              <a:spcBef>
                <a:spcPct val="0"/>
              </a:spcBef>
              <a:spcAft>
                <a:spcPct val="0"/>
              </a:spcAft>
              <a:defRPr sz="1600">
                <a:solidFill>
                  <a:schemeClr val="tx1"/>
                </a:solidFill>
                <a:latin typeface="Comic Sans MS" pitchFamily="66" charset="0"/>
              </a:defRPr>
            </a:lvl8pPr>
            <a:lvl9pPr marL="4010924" indent="-235937" algn="ctr" defTabSz="951940" eaLnBrk="0" fontAlgn="base" hangingPunct="0">
              <a:spcBef>
                <a:spcPct val="0"/>
              </a:spcBef>
              <a:spcAft>
                <a:spcPct val="0"/>
              </a:spcAft>
              <a:defRPr sz="1600">
                <a:solidFill>
                  <a:schemeClr val="tx1"/>
                </a:solidFill>
                <a:latin typeface="Comic Sans MS" pitchFamily="66" charset="0"/>
              </a:defRPr>
            </a:lvl9pPr>
          </a:lstStyle>
          <a:p>
            <a:pPr eaLnBrk="1" hangingPunct="1"/>
            <a:fld id="{71D58EBF-B5EC-42C5-871F-BBCF01C02C10}" type="slidenum">
              <a:rPr lang="en-US" altLang="en-US" sz="1300">
                <a:latin typeface="Arial" pitchFamily="34" charset="0"/>
              </a:rPr>
              <a:pPr eaLnBrk="1" hangingPunct="1"/>
              <a:t>198</a:t>
            </a:fld>
            <a:endParaRPr lang="en-US" altLang="en-US" sz="1300">
              <a:latin typeface="Arial" pitchFamily="34" charset="0"/>
            </a:endParaRPr>
          </a:p>
        </p:txBody>
      </p:sp>
      <p:sp>
        <p:nvSpPr>
          <p:cNvPr id="100355" name="Rectangle 2"/>
          <p:cNvSpPr>
            <a:spLocks noGrp="1" noRot="1" noChangeAspect="1" noChangeArrowheads="1" noTextEdit="1"/>
          </p:cNvSpPr>
          <p:nvPr>
            <p:ph type="sldImg"/>
          </p:nvPr>
        </p:nvSpPr>
        <p:spPr>
          <a:xfrm>
            <a:off x="3257550" y="508000"/>
            <a:ext cx="3382963" cy="2536825"/>
          </a:xfrm>
          <a:ln/>
        </p:spPr>
      </p:sp>
      <p:sp>
        <p:nvSpPr>
          <p:cNvPr id="100356" name="Rectangle 3"/>
          <p:cNvSpPr>
            <a:spLocks noGrp="1" noChangeArrowheads="1"/>
          </p:cNvSpPr>
          <p:nvPr>
            <p:ph type="body" idx="1"/>
          </p:nvPr>
        </p:nvSpPr>
        <p:spPr>
          <a:xfrm>
            <a:off x="990601" y="3214325"/>
            <a:ext cx="7924800" cy="3046798"/>
          </a:xfrm>
          <a:noFill/>
        </p:spPr>
        <p:txBody>
          <a:bodyPr/>
          <a:lstStyle/>
          <a:p>
            <a:pPr eaLnBrk="1" hangingPunct="1"/>
            <a:endParaRPr lang="it-IT"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B9E2D-7290-4CCD-BAB8-9C7863D2D98B}" type="slidenum">
              <a:rPr lang="en-US">
                <a:solidFill>
                  <a:srgbClr val="000000"/>
                </a:solidFill>
              </a:rPr>
              <a:pPr/>
              <a:t>199</a:t>
            </a:fld>
            <a:endParaRPr lang="en-US">
              <a:solidFill>
                <a:srgbClr val="000000"/>
              </a:solidFill>
            </a:endParaRPr>
          </a:p>
        </p:txBody>
      </p:sp>
      <p:sp>
        <p:nvSpPr>
          <p:cNvPr id="990210" name="Rectangle 2"/>
          <p:cNvSpPr>
            <a:spLocks noGrp="1" noRot="1" noChangeAspect="1" noChangeArrowheads="1" noTextEdit="1"/>
          </p:cNvSpPr>
          <p:nvPr>
            <p:ph type="sldImg"/>
          </p:nvPr>
        </p:nvSpPr>
        <p:spPr>
          <a:xfrm>
            <a:off x="3260725" y="508000"/>
            <a:ext cx="3381375" cy="2535238"/>
          </a:xfrm>
          <a:ln/>
        </p:spPr>
      </p:sp>
      <p:sp>
        <p:nvSpPr>
          <p:cNvPr id="990211"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AA765-AB99-4B5D-883C-2D43EF1EB420}" type="slidenum">
              <a:rPr lang="en-US">
                <a:solidFill>
                  <a:srgbClr val="000000"/>
                </a:solidFill>
              </a:rPr>
              <a:pPr/>
              <a:t>200</a:t>
            </a:fld>
            <a:endParaRPr lang="en-US">
              <a:solidFill>
                <a:srgbClr val="000000"/>
              </a:solidFill>
            </a:endParaRPr>
          </a:p>
        </p:txBody>
      </p:sp>
      <p:sp>
        <p:nvSpPr>
          <p:cNvPr id="986114" name="Rectangle 2"/>
          <p:cNvSpPr>
            <a:spLocks noGrp="1" noRot="1" noChangeAspect="1" noChangeArrowheads="1" noTextEdit="1"/>
          </p:cNvSpPr>
          <p:nvPr>
            <p:ph type="sldImg"/>
          </p:nvPr>
        </p:nvSpPr>
        <p:spPr>
          <a:xfrm>
            <a:off x="3260725" y="508000"/>
            <a:ext cx="3381375" cy="2535238"/>
          </a:xfrm>
          <a:ln/>
        </p:spPr>
      </p:sp>
      <p:sp>
        <p:nvSpPr>
          <p:cNvPr id="986115"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F67D4-A0BA-4FFF-90CF-34E6908B8461}" type="slidenum">
              <a:rPr lang="en-US">
                <a:solidFill>
                  <a:srgbClr val="000000"/>
                </a:solidFill>
              </a:rPr>
              <a:pPr/>
              <a:t>201</a:t>
            </a:fld>
            <a:endParaRPr lang="en-US">
              <a:solidFill>
                <a:srgbClr val="000000"/>
              </a:solidFill>
            </a:endParaRPr>
          </a:p>
        </p:txBody>
      </p:sp>
      <p:sp>
        <p:nvSpPr>
          <p:cNvPr id="988162" name="Rectangle 2"/>
          <p:cNvSpPr>
            <a:spLocks noGrp="1" noRot="1" noChangeAspect="1" noChangeArrowheads="1" noTextEdit="1"/>
          </p:cNvSpPr>
          <p:nvPr>
            <p:ph type="sldImg"/>
          </p:nvPr>
        </p:nvSpPr>
        <p:spPr>
          <a:xfrm>
            <a:off x="3260725" y="508000"/>
            <a:ext cx="3381375" cy="2535238"/>
          </a:xfrm>
          <a:ln/>
        </p:spPr>
      </p:sp>
      <p:sp>
        <p:nvSpPr>
          <p:cNvPr id="988163"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15DE2-4FDD-4332-9834-93CB7ACE0224}" type="slidenum">
              <a:rPr lang="en-US">
                <a:solidFill>
                  <a:srgbClr val="000000"/>
                </a:solidFill>
              </a:rPr>
              <a:pPr/>
              <a:t>202</a:t>
            </a:fld>
            <a:endParaRPr lang="en-US">
              <a:solidFill>
                <a:srgbClr val="000000"/>
              </a:solidFill>
            </a:endParaRPr>
          </a:p>
        </p:txBody>
      </p:sp>
      <p:sp>
        <p:nvSpPr>
          <p:cNvPr id="992258" name="Rectangle 2"/>
          <p:cNvSpPr>
            <a:spLocks noGrp="1" noRot="1" noChangeAspect="1" noChangeArrowheads="1" noTextEdit="1"/>
          </p:cNvSpPr>
          <p:nvPr>
            <p:ph type="sldImg"/>
          </p:nvPr>
        </p:nvSpPr>
        <p:spPr>
          <a:xfrm>
            <a:off x="3260725" y="508000"/>
            <a:ext cx="3381375" cy="2535238"/>
          </a:xfrm>
          <a:ln/>
        </p:spPr>
      </p:sp>
      <p:sp>
        <p:nvSpPr>
          <p:cNvPr id="992259"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4D5EB-2196-4CF0-8903-C8058AD2EF56}" type="slidenum">
              <a:rPr lang="en-US">
                <a:solidFill>
                  <a:srgbClr val="000000"/>
                </a:solidFill>
              </a:rPr>
              <a:pPr/>
              <a:t>203</a:t>
            </a:fld>
            <a:endParaRPr lang="en-US">
              <a:solidFill>
                <a:srgbClr val="000000"/>
              </a:solidFill>
            </a:endParaRPr>
          </a:p>
        </p:txBody>
      </p:sp>
      <p:sp>
        <p:nvSpPr>
          <p:cNvPr id="994306" name="Rectangle 2"/>
          <p:cNvSpPr>
            <a:spLocks noGrp="1" noRot="1" noChangeAspect="1" noChangeArrowheads="1" noTextEdit="1"/>
          </p:cNvSpPr>
          <p:nvPr>
            <p:ph type="sldImg"/>
          </p:nvPr>
        </p:nvSpPr>
        <p:spPr>
          <a:xfrm>
            <a:off x="3260725" y="508000"/>
            <a:ext cx="3381375" cy="2535238"/>
          </a:xfrm>
          <a:ln/>
        </p:spPr>
      </p:sp>
      <p:sp>
        <p:nvSpPr>
          <p:cNvPr id="994307"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40909-EB17-456D-9468-648638D7977E}" type="slidenum">
              <a:rPr lang="en-US">
                <a:solidFill>
                  <a:srgbClr val="000000"/>
                </a:solidFill>
              </a:rPr>
              <a:pPr/>
              <a:t>204</a:t>
            </a:fld>
            <a:endParaRPr lang="en-US">
              <a:solidFill>
                <a:srgbClr val="000000"/>
              </a:solidFill>
            </a:endParaRPr>
          </a:p>
        </p:txBody>
      </p:sp>
      <p:sp>
        <p:nvSpPr>
          <p:cNvPr id="996354" name="Rectangle 2"/>
          <p:cNvSpPr>
            <a:spLocks noGrp="1" noRot="1" noChangeAspect="1" noChangeArrowheads="1" noTextEdit="1"/>
          </p:cNvSpPr>
          <p:nvPr>
            <p:ph type="sldImg"/>
          </p:nvPr>
        </p:nvSpPr>
        <p:spPr>
          <a:xfrm>
            <a:off x="3260725" y="508000"/>
            <a:ext cx="3381375" cy="2535238"/>
          </a:xfrm>
          <a:ln/>
        </p:spPr>
      </p:sp>
      <p:sp>
        <p:nvSpPr>
          <p:cNvPr id="996355"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9EEF9-09BF-42A6-A2AE-F93FE827DCBA}" type="slidenum">
              <a:rPr lang="en-US">
                <a:solidFill>
                  <a:srgbClr val="000000"/>
                </a:solidFill>
              </a:rPr>
              <a:pPr/>
              <a:t>205</a:t>
            </a:fld>
            <a:endParaRPr lang="en-US">
              <a:solidFill>
                <a:srgbClr val="000000"/>
              </a:solidFill>
            </a:endParaRPr>
          </a:p>
        </p:txBody>
      </p:sp>
      <p:sp>
        <p:nvSpPr>
          <p:cNvPr id="998402" name="Rectangle 2"/>
          <p:cNvSpPr>
            <a:spLocks noGrp="1" noRot="1" noChangeAspect="1" noChangeArrowheads="1" noTextEdit="1"/>
          </p:cNvSpPr>
          <p:nvPr>
            <p:ph type="sldImg"/>
          </p:nvPr>
        </p:nvSpPr>
        <p:spPr>
          <a:xfrm>
            <a:off x="3260725" y="508000"/>
            <a:ext cx="3381375" cy="2535238"/>
          </a:xfrm>
          <a:ln/>
        </p:spPr>
      </p:sp>
      <p:sp>
        <p:nvSpPr>
          <p:cNvPr id="998403" name="Rectangle 3"/>
          <p:cNvSpPr>
            <a:spLocks noGrp="1" noChangeArrowheads="1"/>
          </p:cNvSpPr>
          <p:nvPr>
            <p:ph type="body" idx="1"/>
          </p:nvPr>
        </p:nvSpPr>
        <p:spPr>
          <a:xfrm>
            <a:off x="990600" y="3214325"/>
            <a:ext cx="7924800" cy="3046798"/>
          </a:xfrm>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E03CF-7191-482D-9324-A49F4A90F62B}" type="slidenum">
              <a:rPr lang="en-US">
                <a:solidFill>
                  <a:srgbClr val="000000"/>
                </a:solidFill>
              </a:rPr>
              <a:pPr/>
              <a:t>206</a:t>
            </a:fld>
            <a:endParaRPr lang="en-US">
              <a:solidFill>
                <a:srgbClr val="000000"/>
              </a:solidFill>
            </a:endParaRPr>
          </a:p>
        </p:txBody>
      </p:sp>
      <p:sp>
        <p:nvSpPr>
          <p:cNvPr id="1887234" name="Rectangle 2"/>
          <p:cNvSpPr>
            <a:spLocks noGrp="1" noRot="1" noChangeAspect="1" noChangeArrowheads="1" noTextEdit="1"/>
          </p:cNvSpPr>
          <p:nvPr>
            <p:ph type="sldImg"/>
          </p:nvPr>
        </p:nvSpPr>
        <p:spPr>
          <a:ln/>
        </p:spPr>
      </p:sp>
      <p:sp>
        <p:nvSpPr>
          <p:cNvPr id="1887235" name="Rectangle 3"/>
          <p:cNvSpPr>
            <a:spLocks noGrp="1" noChangeArrowheads="1"/>
          </p:cNvSpPr>
          <p:nvPr>
            <p:ph type="body" idx="1"/>
          </p:nvPr>
        </p:nvSpPr>
        <p:spPr/>
        <p:txBody>
          <a:bodyPr/>
          <a:lstStyle/>
          <a:p>
            <a:endParaRPr lang="it-IT"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E8449-6DB5-43ED-8CA4-210B8604CECB}" type="slidenum">
              <a:rPr lang="en-US">
                <a:solidFill>
                  <a:srgbClr val="000000"/>
                </a:solidFill>
              </a:rPr>
              <a:pPr/>
              <a:t>207</a:t>
            </a:fld>
            <a:endParaRPr lang="en-US">
              <a:solidFill>
                <a:srgbClr val="000000"/>
              </a:solidFill>
            </a:endParaRPr>
          </a:p>
        </p:txBody>
      </p:sp>
      <p:sp>
        <p:nvSpPr>
          <p:cNvPr id="1889282" name="Rectangle 2"/>
          <p:cNvSpPr>
            <a:spLocks noGrp="1" noRot="1" noChangeAspect="1" noChangeArrowheads="1" noTextEdit="1"/>
          </p:cNvSpPr>
          <p:nvPr>
            <p:ph type="sldImg"/>
          </p:nvPr>
        </p:nvSpPr>
        <p:spPr>
          <a:ln/>
        </p:spPr>
      </p:sp>
      <p:sp>
        <p:nvSpPr>
          <p:cNvPr id="18892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443C0-3B81-4FDD-9C28-6EEEDF46F18F}" type="slidenum">
              <a:rPr lang="en-US" altLang="en-US"/>
              <a:pPr/>
              <a:t>22</a:t>
            </a:fld>
            <a:endParaRPr lang="en-US" altLang="en-US"/>
          </a:p>
        </p:txBody>
      </p:sp>
      <p:sp>
        <p:nvSpPr>
          <p:cNvPr id="1328130" name="Rectangle 2"/>
          <p:cNvSpPr>
            <a:spLocks noGrp="1" noRot="1" noChangeAspect="1" noChangeArrowheads="1" noTextEdit="1"/>
          </p:cNvSpPr>
          <p:nvPr>
            <p:ph type="sldImg"/>
          </p:nvPr>
        </p:nvSpPr>
        <p:spPr>
          <a:xfrm>
            <a:off x="3262313" y="508000"/>
            <a:ext cx="3382962" cy="2536825"/>
          </a:xfrm>
          <a:ln/>
        </p:spPr>
      </p:sp>
      <p:sp>
        <p:nvSpPr>
          <p:cNvPr id="132813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E0F7D-486E-4269-89DF-2B8AB422EF67}" type="slidenum">
              <a:rPr lang="en-US">
                <a:solidFill>
                  <a:srgbClr val="000000"/>
                </a:solidFill>
              </a:rPr>
              <a:pPr/>
              <a:t>208</a:t>
            </a:fld>
            <a:endParaRPr lang="en-US">
              <a:solidFill>
                <a:srgbClr val="000000"/>
              </a:solidFill>
            </a:endParaRPr>
          </a:p>
        </p:txBody>
      </p:sp>
      <p:sp>
        <p:nvSpPr>
          <p:cNvPr id="1891330" name="Rectangle 2"/>
          <p:cNvSpPr>
            <a:spLocks noGrp="1" noRot="1" noChangeAspect="1" noChangeArrowheads="1" noTextEdit="1"/>
          </p:cNvSpPr>
          <p:nvPr>
            <p:ph type="sldImg"/>
          </p:nvPr>
        </p:nvSpPr>
        <p:spPr>
          <a:xfrm>
            <a:off x="3257550" y="508000"/>
            <a:ext cx="3382963" cy="2536825"/>
          </a:xfrm>
          <a:ln/>
        </p:spPr>
      </p:sp>
      <p:sp>
        <p:nvSpPr>
          <p:cNvPr id="1891331" name="Rectangle 3"/>
          <p:cNvSpPr>
            <a:spLocks noGrp="1" noChangeArrowheads="1"/>
          </p:cNvSpPr>
          <p:nvPr>
            <p:ph type="body" idx="1"/>
          </p:nvPr>
        </p:nvSpPr>
        <p:spPr>
          <a:xfrm>
            <a:off x="990600" y="3214325"/>
            <a:ext cx="7924800" cy="3046798"/>
          </a:xfrm>
        </p:spPr>
        <p:txBody>
          <a:bodyPr/>
          <a:lstStyle/>
          <a:p>
            <a:endParaRPr lang="it-IT"/>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6314E-8FBE-45CE-84EB-31768C4F4917}" type="slidenum">
              <a:rPr lang="en-US">
                <a:solidFill>
                  <a:srgbClr val="000000"/>
                </a:solidFill>
              </a:rPr>
              <a:pPr/>
              <a:t>209</a:t>
            </a:fld>
            <a:endParaRPr lang="en-US">
              <a:solidFill>
                <a:srgbClr val="000000"/>
              </a:solidFill>
            </a:endParaRPr>
          </a:p>
        </p:txBody>
      </p:sp>
      <p:sp>
        <p:nvSpPr>
          <p:cNvPr id="1704962" name="Rectangle 2"/>
          <p:cNvSpPr>
            <a:spLocks noGrp="1" noRot="1" noChangeAspect="1" noChangeArrowheads="1" noTextEdit="1"/>
          </p:cNvSpPr>
          <p:nvPr>
            <p:ph type="sldImg"/>
          </p:nvPr>
        </p:nvSpPr>
        <p:spPr>
          <a:ln/>
        </p:spPr>
      </p:sp>
      <p:sp>
        <p:nvSpPr>
          <p:cNvPr id="17049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89ED-5772-4144-84BE-D21914A62797}" type="slidenum">
              <a:rPr lang="en-US" altLang="en-US"/>
              <a:pPr/>
              <a:t>23</a:t>
            </a:fld>
            <a:endParaRPr lang="en-US" altLang="en-US"/>
          </a:p>
        </p:txBody>
      </p:sp>
      <p:sp>
        <p:nvSpPr>
          <p:cNvPr id="1330178" name="Rectangle 2"/>
          <p:cNvSpPr>
            <a:spLocks noGrp="1" noRot="1" noChangeAspect="1" noChangeArrowheads="1" noTextEdit="1"/>
          </p:cNvSpPr>
          <p:nvPr>
            <p:ph type="sldImg"/>
          </p:nvPr>
        </p:nvSpPr>
        <p:spPr>
          <a:xfrm>
            <a:off x="3262313" y="508000"/>
            <a:ext cx="3382962" cy="2536825"/>
          </a:xfrm>
          <a:ln/>
        </p:spPr>
      </p:sp>
      <p:sp>
        <p:nvSpPr>
          <p:cNvPr id="133017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C1E9D-C125-4368-AC6F-0B2631C81792}" type="slidenum">
              <a:rPr lang="en-US"/>
              <a:pPr/>
              <a:t>3</a:t>
            </a:fld>
            <a:endParaRPr lang="en-US"/>
          </a:p>
        </p:txBody>
      </p:sp>
      <p:sp>
        <p:nvSpPr>
          <p:cNvPr id="1178626" name="Rectangle 2"/>
          <p:cNvSpPr>
            <a:spLocks noGrp="1" noRot="1" noChangeAspect="1" noChangeArrowheads="1" noTextEdit="1"/>
          </p:cNvSpPr>
          <p:nvPr>
            <p:ph type="sldImg"/>
          </p:nvPr>
        </p:nvSpPr>
        <p:spPr>
          <a:xfrm>
            <a:off x="3257550" y="509588"/>
            <a:ext cx="3386138" cy="2538412"/>
          </a:xfrm>
          <a:ln/>
        </p:spPr>
      </p:sp>
      <p:sp>
        <p:nvSpPr>
          <p:cNvPr id="1178627" name="Rectangle 3"/>
          <p:cNvSpPr>
            <a:spLocks noGrp="1" noChangeArrowheads="1"/>
          </p:cNvSpPr>
          <p:nvPr>
            <p:ph type="body" idx="1"/>
          </p:nvPr>
        </p:nvSpPr>
        <p:spPr>
          <a:xfrm>
            <a:off x="991033" y="3216667"/>
            <a:ext cx="7923939" cy="3043186"/>
          </a:xfrm>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24784-6FC6-4CC7-8122-058ED00F0889}" type="slidenum">
              <a:rPr lang="en-US" altLang="en-US"/>
              <a:pPr/>
              <a:t>24</a:t>
            </a:fld>
            <a:endParaRPr lang="en-US" altLang="en-US"/>
          </a:p>
        </p:txBody>
      </p:sp>
      <p:sp>
        <p:nvSpPr>
          <p:cNvPr id="1332226" name="Rectangle 2"/>
          <p:cNvSpPr>
            <a:spLocks noGrp="1" noRot="1" noChangeAspect="1" noChangeArrowheads="1" noTextEdit="1"/>
          </p:cNvSpPr>
          <p:nvPr>
            <p:ph type="sldImg"/>
          </p:nvPr>
        </p:nvSpPr>
        <p:spPr>
          <a:xfrm>
            <a:off x="3262313" y="508000"/>
            <a:ext cx="3382962" cy="2536825"/>
          </a:xfrm>
          <a:ln/>
        </p:spPr>
      </p:sp>
      <p:sp>
        <p:nvSpPr>
          <p:cNvPr id="133222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24FF8-9ABA-465F-9BFD-1C03D2C8A568}" type="slidenum">
              <a:rPr lang="en-US" altLang="en-US"/>
              <a:pPr/>
              <a:t>25</a:t>
            </a:fld>
            <a:endParaRPr lang="en-US" altLang="en-US"/>
          </a:p>
        </p:txBody>
      </p:sp>
      <p:sp>
        <p:nvSpPr>
          <p:cNvPr id="1522690" name="Rectangle 2"/>
          <p:cNvSpPr>
            <a:spLocks noGrp="1" noRot="1" noChangeAspect="1" noChangeArrowheads="1" noTextEdit="1"/>
          </p:cNvSpPr>
          <p:nvPr>
            <p:ph type="sldImg"/>
          </p:nvPr>
        </p:nvSpPr>
        <p:spPr>
          <a:ln/>
        </p:spPr>
      </p:sp>
      <p:sp>
        <p:nvSpPr>
          <p:cNvPr id="152269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23ED1E-FFAD-41FD-A4BE-7FA0F338D7F5}" type="slidenum">
              <a:rPr lang="en-US" altLang="en-US"/>
              <a:pPr/>
              <a:t>26</a:t>
            </a:fld>
            <a:endParaRPr lang="en-US" altLang="en-US"/>
          </a:p>
        </p:txBody>
      </p:sp>
      <p:sp>
        <p:nvSpPr>
          <p:cNvPr id="1334274" name="Rectangle 2"/>
          <p:cNvSpPr>
            <a:spLocks noGrp="1" noRot="1" noChangeAspect="1" noChangeArrowheads="1" noTextEdit="1"/>
          </p:cNvSpPr>
          <p:nvPr>
            <p:ph type="sldImg"/>
          </p:nvPr>
        </p:nvSpPr>
        <p:spPr>
          <a:xfrm>
            <a:off x="3262313" y="508000"/>
            <a:ext cx="3382962" cy="2536825"/>
          </a:xfrm>
          <a:ln/>
        </p:spPr>
      </p:sp>
      <p:sp>
        <p:nvSpPr>
          <p:cNvPr id="133427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C0A67-D826-48FA-B262-B6792D181BBC}" type="slidenum">
              <a:rPr lang="en-US" altLang="en-US"/>
              <a:pPr/>
              <a:t>27</a:t>
            </a:fld>
            <a:endParaRPr lang="en-US" altLang="en-US"/>
          </a:p>
        </p:txBody>
      </p:sp>
      <p:sp>
        <p:nvSpPr>
          <p:cNvPr id="1336322" name="Rectangle 2"/>
          <p:cNvSpPr>
            <a:spLocks noGrp="1" noRot="1" noChangeAspect="1" noChangeArrowheads="1" noTextEdit="1"/>
          </p:cNvSpPr>
          <p:nvPr>
            <p:ph type="sldImg"/>
          </p:nvPr>
        </p:nvSpPr>
        <p:spPr>
          <a:xfrm>
            <a:off x="3262313" y="508000"/>
            <a:ext cx="3382962" cy="2536825"/>
          </a:xfrm>
          <a:ln/>
        </p:spPr>
      </p:sp>
      <p:sp>
        <p:nvSpPr>
          <p:cNvPr id="133632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D4B3D-BA45-4820-B5CF-A80060320B4E}" type="slidenum">
              <a:rPr lang="en-US" altLang="en-US"/>
              <a:pPr/>
              <a:t>28</a:t>
            </a:fld>
            <a:endParaRPr lang="en-US" altLang="en-US"/>
          </a:p>
        </p:txBody>
      </p:sp>
      <p:sp>
        <p:nvSpPr>
          <p:cNvPr id="1530882" name="Rectangle 2"/>
          <p:cNvSpPr>
            <a:spLocks noGrp="1" noRot="1" noChangeAspect="1" noChangeArrowheads="1" noTextEdit="1"/>
          </p:cNvSpPr>
          <p:nvPr>
            <p:ph type="sldImg"/>
          </p:nvPr>
        </p:nvSpPr>
        <p:spPr>
          <a:xfrm>
            <a:off x="3262313" y="508000"/>
            <a:ext cx="3382962" cy="2536825"/>
          </a:xfrm>
          <a:ln/>
        </p:spPr>
      </p:sp>
      <p:sp>
        <p:nvSpPr>
          <p:cNvPr id="153088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1BA2C-57C9-43C5-81CE-8956BF1D47CA}" type="slidenum">
              <a:rPr lang="en-US" altLang="en-US"/>
              <a:pPr/>
              <a:t>29</a:t>
            </a:fld>
            <a:endParaRPr lang="en-US" altLang="en-US"/>
          </a:p>
        </p:txBody>
      </p:sp>
      <p:sp>
        <p:nvSpPr>
          <p:cNvPr id="1532930" name="Rectangle 2"/>
          <p:cNvSpPr>
            <a:spLocks noGrp="1" noRot="1" noChangeAspect="1" noChangeArrowheads="1" noTextEdit="1"/>
          </p:cNvSpPr>
          <p:nvPr>
            <p:ph type="sldImg"/>
          </p:nvPr>
        </p:nvSpPr>
        <p:spPr>
          <a:xfrm>
            <a:off x="3262313" y="508000"/>
            <a:ext cx="3382962" cy="2536825"/>
          </a:xfrm>
          <a:ln/>
        </p:spPr>
      </p:sp>
      <p:sp>
        <p:nvSpPr>
          <p:cNvPr id="153293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AB568-6E03-496E-8E10-5C19CC582044}" type="slidenum">
              <a:rPr lang="en-US" altLang="en-US"/>
              <a:pPr/>
              <a:t>30</a:t>
            </a:fld>
            <a:endParaRPr lang="en-US" altLang="en-US"/>
          </a:p>
        </p:txBody>
      </p:sp>
      <p:sp>
        <p:nvSpPr>
          <p:cNvPr id="1338370" name="Rectangle 2"/>
          <p:cNvSpPr>
            <a:spLocks noGrp="1" noRot="1" noChangeAspect="1" noChangeArrowheads="1" noTextEdit="1"/>
          </p:cNvSpPr>
          <p:nvPr>
            <p:ph type="sldImg"/>
          </p:nvPr>
        </p:nvSpPr>
        <p:spPr>
          <a:xfrm>
            <a:off x="3262313" y="508000"/>
            <a:ext cx="3382962" cy="2536825"/>
          </a:xfrm>
          <a:ln/>
        </p:spPr>
      </p:sp>
      <p:sp>
        <p:nvSpPr>
          <p:cNvPr id="133837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2DF63-48A1-4E66-B186-327A051CC9D7}" type="slidenum">
              <a:rPr lang="en-US" altLang="en-US"/>
              <a:pPr/>
              <a:t>31</a:t>
            </a:fld>
            <a:endParaRPr lang="en-US" altLang="en-US"/>
          </a:p>
        </p:txBody>
      </p:sp>
      <p:sp>
        <p:nvSpPr>
          <p:cNvPr id="1479682" name="Rectangle 2"/>
          <p:cNvSpPr>
            <a:spLocks noGrp="1" noRot="1" noChangeAspect="1" noChangeArrowheads="1" noTextEdit="1"/>
          </p:cNvSpPr>
          <p:nvPr>
            <p:ph type="sldImg"/>
          </p:nvPr>
        </p:nvSpPr>
        <p:spPr>
          <a:ln/>
        </p:spPr>
      </p:sp>
      <p:sp>
        <p:nvSpPr>
          <p:cNvPr id="147968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C13F6-39B8-4B76-AC32-13AD7B5F564E}" type="slidenum">
              <a:rPr lang="en-US" altLang="en-US"/>
              <a:pPr/>
              <a:t>32</a:t>
            </a:fld>
            <a:endParaRPr lang="en-US" altLang="en-US"/>
          </a:p>
        </p:txBody>
      </p:sp>
      <p:sp>
        <p:nvSpPr>
          <p:cNvPr id="1342466" name="Rectangle 2"/>
          <p:cNvSpPr>
            <a:spLocks noGrp="1" noRot="1" noChangeAspect="1" noChangeArrowheads="1" noTextEdit="1"/>
          </p:cNvSpPr>
          <p:nvPr>
            <p:ph type="sldImg"/>
          </p:nvPr>
        </p:nvSpPr>
        <p:spPr>
          <a:xfrm>
            <a:off x="3262313" y="508000"/>
            <a:ext cx="3382962" cy="2536825"/>
          </a:xfrm>
          <a:ln/>
        </p:spPr>
      </p:sp>
      <p:sp>
        <p:nvSpPr>
          <p:cNvPr id="134246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630C2-4951-4918-BAC2-A3AE2FE55135}" type="slidenum">
              <a:rPr lang="en-US" altLang="en-US"/>
              <a:pPr/>
              <a:t>33</a:t>
            </a:fld>
            <a:endParaRPr lang="en-US" altLang="en-US"/>
          </a:p>
        </p:txBody>
      </p:sp>
      <p:sp>
        <p:nvSpPr>
          <p:cNvPr id="1481730" name="Rectangle 2"/>
          <p:cNvSpPr>
            <a:spLocks noGrp="1" noRot="1" noChangeAspect="1" noChangeArrowheads="1" noTextEdit="1"/>
          </p:cNvSpPr>
          <p:nvPr>
            <p:ph type="sldImg"/>
          </p:nvPr>
        </p:nvSpPr>
        <p:spPr>
          <a:xfrm>
            <a:off x="3262313" y="508000"/>
            <a:ext cx="3382962" cy="2536825"/>
          </a:xfrm>
          <a:ln/>
        </p:spPr>
      </p:sp>
      <p:sp>
        <p:nvSpPr>
          <p:cNvPr id="148173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58FCB-D7F9-4B84-B70C-2E5AEDB91F74}" type="slidenum">
              <a:rPr lang="en-US"/>
              <a:pPr/>
              <a:t>4</a:t>
            </a:fld>
            <a:endParaRPr lang="en-US"/>
          </a:p>
        </p:txBody>
      </p:sp>
      <p:sp>
        <p:nvSpPr>
          <p:cNvPr id="1500162" name="Rectangle 2"/>
          <p:cNvSpPr>
            <a:spLocks noGrp="1" noRot="1" noChangeAspect="1" noChangeArrowheads="1" noTextEdit="1"/>
          </p:cNvSpPr>
          <p:nvPr>
            <p:ph type="sldImg"/>
          </p:nvPr>
        </p:nvSpPr>
        <p:spPr>
          <a:ln/>
        </p:spPr>
      </p:sp>
      <p:sp>
        <p:nvSpPr>
          <p:cNvPr id="15001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DDD03-5CB4-4F38-A557-63F96C35D171}" type="slidenum">
              <a:rPr lang="en-US" altLang="en-US"/>
              <a:pPr/>
              <a:t>34</a:t>
            </a:fld>
            <a:endParaRPr lang="en-US" altLang="en-US"/>
          </a:p>
        </p:txBody>
      </p:sp>
      <p:sp>
        <p:nvSpPr>
          <p:cNvPr id="1557506" name="Rectangle 2"/>
          <p:cNvSpPr>
            <a:spLocks noGrp="1" noRot="1" noChangeAspect="1" noChangeArrowheads="1" noTextEdit="1"/>
          </p:cNvSpPr>
          <p:nvPr>
            <p:ph type="sldImg"/>
          </p:nvPr>
        </p:nvSpPr>
        <p:spPr>
          <a:xfrm>
            <a:off x="3262313" y="508000"/>
            <a:ext cx="3382962" cy="2536825"/>
          </a:xfrm>
          <a:ln/>
        </p:spPr>
      </p:sp>
      <p:sp>
        <p:nvSpPr>
          <p:cNvPr id="155750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4ECE1-82BF-4293-A34C-ED2272554C43}" type="slidenum">
              <a:rPr lang="en-US" altLang="en-US"/>
              <a:pPr/>
              <a:t>35</a:t>
            </a:fld>
            <a:endParaRPr lang="en-US" altLang="en-US"/>
          </a:p>
        </p:txBody>
      </p:sp>
      <p:sp>
        <p:nvSpPr>
          <p:cNvPr id="1518594" name="Rectangle 2"/>
          <p:cNvSpPr>
            <a:spLocks noGrp="1" noRot="1" noChangeAspect="1" noChangeArrowheads="1" noTextEdit="1"/>
          </p:cNvSpPr>
          <p:nvPr>
            <p:ph type="sldImg"/>
          </p:nvPr>
        </p:nvSpPr>
        <p:spPr>
          <a:ln/>
        </p:spPr>
      </p:sp>
      <p:sp>
        <p:nvSpPr>
          <p:cNvPr id="151859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D7C1B-D1E4-4AF7-B553-51754D1BEBBC}" type="slidenum">
              <a:rPr lang="en-US" altLang="en-US"/>
              <a:pPr/>
              <a:t>36</a:t>
            </a:fld>
            <a:endParaRPr lang="en-US" altLang="en-US"/>
          </a:p>
        </p:txBody>
      </p:sp>
      <p:sp>
        <p:nvSpPr>
          <p:cNvPr id="1516546" name="Rectangle 2"/>
          <p:cNvSpPr>
            <a:spLocks noGrp="1" noRot="1" noChangeAspect="1" noChangeArrowheads="1" noTextEdit="1"/>
          </p:cNvSpPr>
          <p:nvPr>
            <p:ph type="sldImg"/>
          </p:nvPr>
        </p:nvSpPr>
        <p:spPr>
          <a:xfrm>
            <a:off x="3262313" y="508000"/>
            <a:ext cx="3382962" cy="2536825"/>
          </a:xfrm>
          <a:ln/>
        </p:spPr>
      </p:sp>
      <p:sp>
        <p:nvSpPr>
          <p:cNvPr id="151654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3AD20-D9E1-4A3B-9C07-CA144D24E26D}" type="slidenum">
              <a:rPr lang="en-US" altLang="en-US"/>
              <a:pPr/>
              <a:t>37</a:t>
            </a:fld>
            <a:endParaRPr lang="en-US" altLang="en-US"/>
          </a:p>
        </p:txBody>
      </p:sp>
      <p:sp>
        <p:nvSpPr>
          <p:cNvPr id="1534978" name="Rectangle 2"/>
          <p:cNvSpPr>
            <a:spLocks noGrp="1" noRot="1" noChangeAspect="1" noChangeArrowheads="1" noTextEdit="1"/>
          </p:cNvSpPr>
          <p:nvPr>
            <p:ph type="sldImg"/>
          </p:nvPr>
        </p:nvSpPr>
        <p:spPr>
          <a:xfrm>
            <a:off x="3262313" y="508000"/>
            <a:ext cx="3382962" cy="2536825"/>
          </a:xfrm>
          <a:ln/>
        </p:spPr>
      </p:sp>
      <p:sp>
        <p:nvSpPr>
          <p:cNvPr id="153497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7BDD6-B56D-4F61-9422-0887D3DC1B32}" type="slidenum">
              <a:rPr lang="en-US" altLang="en-US"/>
              <a:pPr/>
              <a:t>38</a:t>
            </a:fld>
            <a:endParaRPr lang="en-US" altLang="en-US"/>
          </a:p>
        </p:txBody>
      </p:sp>
      <p:sp>
        <p:nvSpPr>
          <p:cNvPr id="1512450" name="Rectangle 2"/>
          <p:cNvSpPr>
            <a:spLocks noGrp="1" noRot="1" noChangeAspect="1" noChangeArrowheads="1" noTextEdit="1"/>
          </p:cNvSpPr>
          <p:nvPr>
            <p:ph type="sldImg"/>
          </p:nvPr>
        </p:nvSpPr>
        <p:spPr>
          <a:xfrm>
            <a:off x="3262313" y="508000"/>
            <a:ext cx="3382962" cy="2536825"/>
          </a:xfrm>
          <a:ln/>
        </p:spPr>
      </p:sp>
      <p:sp>
        <p:nvSpPr>
          <p:cNvPr id="151245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9CE9C-6E0F-4D2B-AF5F-42EA502B988D}" type="slidenum">
              <a:rPr lang="en-US" altLang="en-US"/>
              <a:pPr/>
              <a:t>39</a:t>
            </a:fld>
            <a:endParaRPr lang="en-US" altLang="en-US"/>
          </a:p>
        </p:txBody>
      </p:sp>
      <p:sp>
        <p:nvSpPr>
          <p:cNvPr id="1514498" name="Rectangle 2"/>
          <p:cNvSpPr>
            <a:spLocks noGrp="1" noRot="1" noChangeAspect="1" noChangeArrowheads="1" noTextEdit="1"/>
          </p:cNvSpPr>
          <p:nvPr>
            <p:ph type="sldImg"/>
          </p:nvPr>
        </p:nvSpPr>
        <p:spPr>
          <a:xfrm>
            <a:off x="3262313" y="508000"/>
            <a:ext cx="3382962" cy="2536825"/>
          </a:xfrm>
          <a:ln/>
        </p:spPr>
      </p:sp>
      <p:sp>
        <p:nvSpPr>
          <p:cNvPr id="151449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9CE9C-6E0F-4D2B-AF5F-42EA502B988D}" type="slidenum">
              <a:rPr lang="en-US" altLang="en-US"/>
              <a:pPr/>
              <a:t>40</a:t>
            </a:fld>
            <a:endParaRPr lang="en-US" altLang="en-US"/>
          </a:p>
        </p:txBody>
      </p:sp>
      <p:sp>
        <p:nvSpPr>
          <p:cNvPr id="1514498" name="Rectangle 2"/>
          <p:cNvSpPr>
            <a:spLocks noGrp="1" noRot="1" noChangeAspect="1" noChangeArrowheads="1" noTextEdit="1"/>
          </p:cNvSpPr>
          <p:nvPr>
            <p:ph type="sldImg"/>
          </p:nvPr>
        </p:nvSpPr>
        <p:spPr>
          <a:xfrm>
            <a:off x="3262313" y="508000"/>
            <a:ext cx="3382962" cy="2536825"/>
          </a:xfrm>
          <a:ln/>
        </p:spPr>
      </p:sp>
      <p:sp>
        <p:nvSpPr>
          <p:cNvPr id="1514499" name="Rectangle 3"/>
          <p:cNvSpPr>
            <a:spLocks noGrp="1" noChangeArrowheads="1"/>
          </p:cNvSpPr>
          <p:nvPr>
            <p:ph type="body" idx="1"/>
          </p:nvPr>
        </p:nvSpPr>
        <p:spPr>
          <a:xfrm>
            <a:off x="990600" y="3215404"/>
            <a:ext cx="7924800" cy="3045716"/>
          </a:xfrm>
        </p:spPr>
        <p:txBody>
          <a:bodyPr/>
          <a:lstStyle/>
          <a:p>
            <a:endParaRPr lang="it-IT" altLang="en-US"/>
          </a:p>
        </p:txBody>
      </p:sp>
    </p:spTree>
    <p:extLst>
      <p:ext uri="{BB962C8B-B14F-4D97-AF65-F5344CB8AC3E}">
        <p14:creationId xmlns:p14="http://schemas.microsoft.com/office/powerpoint/2010/main" val="3651176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88C670-BA30-4E7C-A33E-AA1287874E40}" type="slidenum">
              <a:rPr lang="en-US" altLang="en-US"/>
              <a:pPr/>
              <a:t>41</a:t>
            </a:fld>
            <a:endParaRPr lang="en-US" altLang="en-US"/>
          </a:p>
        </p:txBody>
      </p:sp>
      <p:sp>
        <p:nvSpPr>
          <p:cNvPr id="1344514" name="Rectangle 2"/>
          <p:cNvSpPr>
            <a:spLocks noGrp="1" noRot="1" noChangeAspect="1" noChangeArrowheads="1" noTextEdit="1"/>
          </p:cNvSpPr>
          <p:nvPr>
            <p:ph type="sldImg"/>
          </p:nvPr>
        </p:nvSpPr>
        <p:spPr>
          <a:xfrm>
            <a:off x="3262313" y="508000"/>
            <a:ext cx="3382962" cy="2536825"/>
          </a:xfrm>
          <a:ln/>
        </p:spPr>
      </p:sp>
      <p:sp>
        <p:nvSpPr>
          <p:cNvPr id="134451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793DE-BA20-4BD3-9648-B2B2E807E60E}" type="slidenum">
              <a:rPr lang="en-US" altLang="en-US"/>
              <a:pPr/>
              <a:t>42</a:t>
            </a:fld>
            <a:endParaRPr lang="en-US" altLang="en-US"/>
          </a:p>
        </p:txBody>
      </p:sp>
      <p:sp>
        <p:nvSpPr>
          <p:cNvPr id="1520642" name="Rectangle 2"/>
          <p:cNvSpPr>
            <a:spLocks noGrp="1" noRot="1" noChangeAspect="1" noChangeArrowheads="1" noTextEdit="1"/>
          </p:cNvSpPr>
          <p:nvPr>
            <p:ph type="sldImg"/>
          </p:nvPr>
        </p:nvSpPr>
        <p:spPr>
          <a:ln/>
        </p:spPr>
      </p:sp>
      <p:sp>
        <p:nvSpPr>
          <p:cNvPr id="152064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11406-8EB2-4D69-832B-90AE24EC49C6}" type="slidenum">
              <a:rPr lang="en-US" altLang="en-US"/>
              <a:pPr/>
              <a:t>43</a:t>
            </a:fld>
            <a:endParaRPr lang="en-US" altLang="en-US"/>
          </a:p>
        </p:txBody>
      </p:sp>
      <p:sp>
        <p:nvSpPr>
          <p:cNvPr id="1346562" name="Rectangle 2"/>
          <p:cNvSpPr>
            <a:spLocks noGrp="1" noRot="1" noChangeAspect="1" noChangeArrowheads="1" noTextEdit="1"/>
          </p:cNvSpPr>
          <p:nvPr>
            <p:ph type="sldImg"/>
          </p:nvPr>
        </p:nvSpPr>
        <p:spPr>
          <a:xfrm>
            <a:off x="3262313" y="508000"/>
            <a:ext cx="3382962" cy="2536825"/>
          </a:xfrm>
          <a:ln/>
        </p:spPr>
      </p:sp>
      <p:sp>
        <p:nvSpPr>
          <p:cNvPr id="134656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126823-569D-4138-8728-84EF6A268078}" type="slidenum">
              <a:rPr lang="en-US"/>
              <a:pPr/>
              <a:t>6</a:t>
            </a:fld>
            <a:endParaRPr lang="en-US"/>
          </a:p>
        </p:txBody>
      </p:sp>
      <p:sp>
        <p:nvSpPr>
          <p:cNvPr id="1502210" name="Rectangle 2"/>
          <p:cNvSpPr>
            <a:spLocks noGrp="1" noRot="1" noChangeAspect="1" noChangeArrowheads="1" noTextEdit="1"/>
          </p:cNvSpPr>
          <p:nvPr>
            <p:ph type="sldImg"/>
          </p:nvPr>
        </p:nvSpPr>
        <p:spPr>
          <a:ln/>
        </p:spPr>
      </p:sp>
      <p:sp>
        <p:nvSpPr>
          <p:cNvPr id="15022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E5D13-99A0-41EB-BA70-9F24C1EECE30}" type="slidenum">
              <a:rPr lang="en-US" altLang="en-US"/>
              <a:pPr/>
              <a:t>44</a:t>
            </a:fld>
            <a:endParaRPr lang="en-US" altLang="en-US"/>
          </a:p>
        </p:txBody>
      </p:sp>
      <p:sp>
        <p:nvSpPr>
          <p:cNvPr id="1526786" name="Rectangle 2"/>
          <p:cNvSpPr>
            <a:spLocks noGrp="1" noRot="1" noChangeAspect="1" noChangeArrowheads="1" noTextEdit="1"/>
          </p:cNvSpPr>
          <p:nvPr>
            <p:ph type="sldImg"/>
          </p:nvPr>
        </p:nvSpPr>
        <p:spPr>
          <a:ln/>
        </p:spPr>
      </p:sp>
      <p:sp>
        <p:nvSpPr>
          <p:cNvPr id="152678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17A8F-210B-4A2D-99E3-880D490596CA}" type="slidenum">
              <a:rPr lang="en-US" altLang="en-US"/>
              <a:pPr/>
              <a:t>45</a:t>
            </a:fld>
            <a:endParaRPr lang="en-US" altLang="en-US"/>
          </a:p>
        </p:txBody>
      </p:sp>
      <p:sp>
        <p:nvSpPr>
          <p:cNvPr id="1489922" name="Rectangle 2"/>
          <p:cNvSpPr>
            <a:spLocks noGrp="1" noRot="1" noChangeAspect="1" noChangeArrowheads="1" noTextEdit="1"/>
          </p:cNvSpPr>
          <p:nvPr>
            <p:ph type="sldImg"/>
          </p:nvPr>
        </p:nvSpPr>
        <p:spPr>
          <a:xfrm>
            <a:off x="3262313" y="508000"/>
            <a:ext cx="3382962" cy="2536825"/>
          </a:xfrm>
          <a:ln/>
        </p:spPr>
      </p:sp>
      <p:sp>
        <p:nvSpPr>
          <p:cNvPr id="148992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3F52D-19AE-4A7D-80D8-F74A3291B1C9}" type="slidenum">
              <a:rPr lang="en-US" altLang="en-US"/>
              <a:pPr/>
              <a:t>49</a:t>
            </a:fld>
            <a:endParaRPr lang="en-US" altLang="en-US"/>
          </a:p>
        </p:txBody>
      </p:sp>
      <p:sp>
        <p:nvSpPr>
          <p:cNvPr id="1483778" name="Rectangle 2"/>
          <p:cNvSpPr>
            <a:spLocks noGrp="1" noRot="1" noChangeAspect="1" noChangeArrowheads="1" noTextEdit="1"/>
          </p:cNvSpPr>
          <p:nvPr>
            <p:ph type="sldImg"/>
          </p:nvPr>
        </p:nvSpPr>
        <p:spPr>
          <a:xfrm>
            <a:off x="3262313" y="508000"/>
            <a:ext cx="3382962" cy="2536825"/>
          </a:xfrm>
          <a:ln/>
        </p:spPr>
      </p:sp>
      <p:sp>
        <p:nvSpPr>
          <p:cNvPr id="1483779"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47980-7E39-4A67-9082-CA3132722313}" type="slidenum">
              <a:rPr lang="en-US" altLang="en-US"/>
              <a:pPr/>
              <a:t>50</a:t>
            </a:fld>
            <a:endParaRPr lang="en-US" altLang="en-US"/>
          </a:p>
        </p:txBody>
      </p:sp>
      <p:sp>
        <p:nvSpPr>
          <p:cNvPr id="1561602" name="Rectangle 2"/>
          <p:cNvSpPr>
            <a:spLocks noGrp="1" noRot="1" noChangeAspect="1" noChangeArrowheads="1" noTextEdit="1"/>
          </p:cNvSpPr>
          <p:nvPr>
            <p:ph type="sldImg"/>
          </p:nvPr>
        </p:nvSpPr>
        <p:spPr>
          <a:ln/>
        </p:spPr>
      </p:sp>
      <p:sp>
        <p:nvSpPr>
          <p:cNvPr id="156160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7601C2-D51F-4122-9962-BEFDBD465BB3}" type="slidenum">
              <a:rPr lang="en-US" altLang="en-US"/>
              <a:pPr/>
              <a:t>51</a:t>
            </a:fld>
            <a:endParaRPr lang="en-US" alt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E0AE76-686F-4438-8CF0-1E6FC6FA7B5A}" type="slidenum">
              <a:rPr lang="en-US" altLang="en-US">
                <a:solidFill>
                  <a:prstClr val="black"/>
                </a:solidFill>
              </a:rPr>
              <a:pPr/>
              <a:t>52</a:t>
            </a:fld>
            <a:endParaRPr lang="en-US" altLang="en-US">
              <a:solidFill>
                <a:prstClr val="black"/>
              </a:solidFill>
            </a:endParaRPr>
          </a:p>
        </p:txBody>
      </p:sp>
      <p:sp>
        <p:nvSpPr>
          <p:cNvPr id="1459202" name="Rectangle 2"/>
          <p:cNvSpPr>
            <a:spLocks noGrp="1" noRot="1" noChangeAspect="1" noChangeArrowheads="1" noTextEdit="1"/>
          </p:cNvSpPr>
          <p:nvPr>
            <p:ph type="sldImg"/>
          </p:nvPr>
        </p:nvSpPr>
        <p:spPr>
          <a:xfrm>
            <a:off x="3263900" y="508000"/>
            <a:ext cx="3381375" cy="2536825"/>
          </a:xfrm>
          <a:ln/>
        </p:spPr>
      </p:sp>
      <p:sp>
        <p:nvSpPr>
          <p:cNvPr id="145920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A0883F-5285-4362-B626-0A260B8117A1}" type="slidenum">
              <a:rPr lang="en-US" altLang="en-US"/>
              <a:pPr/>
              <a:t>53</a:t>
            </a:fld>
            <a:endParaRPr lang="en-US" altLang="en-US"/>
          </a:p>
        </p:txBody>
      </p:sp>
      <p:sp>
        <p:nvSpPr>
          <p:cNvPr id="1491970" name="Rectangle 2"/>
          <p:cNvSpPr>
            <a:spLocks noGrp="1" noRot="1" noChangeAspect="1" noChangeArrowheads="1" noTextEdit="1"/>
          </p:cNvSpPr>
          <p:nvPr>
            <p:ph type="sldImg"/>
          </p:nvPr>
        </p:nvSpPr>
        <p:spPr>
          <a:xfrm>
            <a:off x="3262313" y="508000"/>
            <a:ext cx="3382962" cy="2536825"/>
          </a:xfrm>
          <a:ln/>
        </p:spPr>
      </p:sp>
      <p:sp>
        <p:nvSpPr>
          <p:cNvPr id="149197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D83CF-3431-4532-9D42-92B4CD758B9B}" type="slidenum">
              <a:rPr lang="en-US" altLang="en-US"/>
              <a:pPr/>
              <a:t>54</a:t>
            </a:fld>
            <a:endParaRPr lang="en-US" altLang="en-US"/>
          </a:p>
        </p:txBody>
      </p:sp>
      <p:sp>
        <p:nvSpPr>
          <p:cNvPr id="1567746" name="Rectangle 2"/>
          <p:cNvSpPr>
            <a:spLocks noGrp="1" noRot="1" noChangeAspect="1" noChangeArrowheads="1" noTextEdit="1"/>
          </p:cNvSpPr>
          <p:nvPr>
            <p:ph type="sldImg"/>
          </p:nvPr>
        </p:nvSpPr>
        <p:spPr>
          <a:xfrm>
            <a:off x="3262313" y="508000"/>
            <a:ext cx="3382962" cy="2536825"/>
          </a:xfrm>
          <a:ln/>
        </p:spPr>
      </p:sp>
      <p:sp>
        <p:nvSpPr>
          <p:cNvPr id="156774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09B3B-747D-4708-BDF5-73FB8AF3B882}" type="slidenum">
              <a:rPr lang="en-US" altLang="en-US"/>
              <a:pPr/>
              <a:t>55</a:t>
            </a:fld>
            <a:endParaRPr lang="en-US" altLang="en-US"/>
          </a:p>
        </p:txBody>
      </p:sp>
      <p:sp>
        <p:nvSpPr>
          <p:cNvPr id="1476610" name="Rectangle 2"/>
          <p:cNvSpPr>
            <a:spLocks noGrp="1" noRot="1" noChangeAspect="1" noChangeArrowheads="1" noTextEdit="1"/>
          </p:cNvSpPr>
          <p:nvPr>
            <p:ph type="sldImg"/>
          </p:nvPr>
        </p:nvSpPr>
        <p:spPr>
          <a:xfrm>
            <a:off x="3262313" y="508000"/>
            <a:ext cx="3382962" cy="2536825"/>
          </a:xfrm>
          <a:ln/>
        </p:spPr>
      </p:sp>
      <p:sp>
        <p:nvSpPr>
          <p:cNvPr id="1476611"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334C2-A72B-4D20-964C-DDA0592C03D2}" type="slidenum">
              <a:rPr lang="en-US" altLang="en-US"/>
              <a:pPr/>
              <a:t>59</a:t>
            </a:fld>
            <a:endParaRPr lang="en-US" altLang="en-US"/>
          </a:p>
        </p:txBody>
      </p:sp>
      <p:sp>
        <p:nvSpPr>
          <p:cNvPr id="1528834" name="Rectangle 2"/>
          <p:cNvSpPr>
            <a:spLocks noGrp="1" noRot="1" noChangeAspect="1" noChangeArrowheads="1" noTextEdit="1"/>
          </p:cNvSpPr>
          <p:nvPr>
            <p:ph type="sldImg"/>
          </p:nvPr>
        </p:nvSpPr>
        <p:spPr>
          <a:xfrm>
            <a:off x="3262313" y="508000"/>
            <a:ext cx="3382962" cy="2536825"/>
          </a:xfrm>
          <a:ln/>
        </p:spPr>
      </p:sp>
      <p:sp>
        <p:nvSpPr>
          <p:cNvPr id="152883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2B06F-A82D-4A1D-AF19-24731FF95ECA}" type="slidenum">
              <a:rPr lang="en-US"/>
              <a:pPr/>
              <a:t>7</a:t>
            </a:fld>
            <a:endParaRPr lang="en-US"/>
          </a:p>
        </p:txBody>
      </p:sp>
      <p:sp>
        <p:nvSpPr>
          <p:cNvPr id="1141762" name="Rectangle 2"/>
          <p:cNvSpPr>
            <a:spLocks noGrp="1" noRot="1" noChangeAspect="1" noChangeArrowheads="1" noTextEdit="1"/>
          </p:cNvSpPr>
          <p:nvPr>
            <p:ph type="sldImg"/>
          </p:nvPr>
        </p:nvSpPr>
        <p:spPr>
          <a:ln/>
        </p:spPr>
      </p:sp>
      <p:sp>
        <p:nvSpPr>
          <p:cNvPr id="11417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3F721D-31EB-4970-B585-B75196295DD5}" type="slidenum">
              <a:rPr lang="en-US" altLang="en-US"/>
              <a:pPr/>
              <a:t>60</a:t>
            </a:fld>
            <a:endParaRPr lang="en-US" altLang="en-US"/>
          </a:p>
        </p:txBody>
      </p:sp>
      <p:sp>
        <p:nvSpPr>
          <p:cNvPr id="1485826" name="Rectangle 2"/>
          <p:cNvSpPr>
            <a:spLocks noGrp="1" noRot="1" noChangeAspect="1" noChangeArrowheads="1" noTextEdit="1"/>
          </p:cNvSpPr>
          <p:nvPr>
            <p:ph type="sldImg"/>
          </p:nvPr>
        </p:nvSpPr>
        <p:spPr>
          <a:xfrm>
            <a:off x="3262313" y="508000"/>
            <a:ext cx="3382962" cy="2536825"/>
          </a:xfrm>
          <a:ln/>
        </p:spPr>
      </p:sp>
      <p:sp>
        <p:nvSpPr>
          <p:cNvPr id="148582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0A9AC-2757-4A32-9A9A-454C3023A89B}" type="slidenum">
              <a:rPr lang="en-US" altLang="en-US"/>
              <a:pPr/>
              <a:t>61</a:t>
            </a:fld>
            <a:endParaRPr lang="en-US" altLang="en-US"/>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51940" rtl="0" eaLnBrk="1" fontAlgn="base" latinLnBrk="0" hangingPunct="1">
              <a:lnSpc>
                <a:spcPct val="100000"/>
              </a:lnSpc>
              <a:spcBef>
                <a:spcPct val="0"/>
              </a:spcBef>
              <a:spcAft>
                <a:spcPct val="0"/>
              </a:spcAft>
              <a:buClrTx/>
              <a:buSzTx/>
              <a:buFontTx/>
              <a:buNone/>
              <a:tabLst/>
              <a:defRPr/>
            </a:pPr>
            <a:fld id="{39DF098C-53D3-4659-9E6F-AE355CBE1ABC}"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51940"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9314" name="Rectangle 2"/>
          <p:cNvSpPr>
            <a:spLocks noGrp="1" noRot="1" noChangeAspect="1" noChangeArrowheads="1" noTextEdit="1"/>
          </p:cNvSpPr>
          <p:nvPr>
            <p:ph type="sldImg"/>
          </p:nvPr>
        </p:nvSpPr>
        <p:spPr>
          <a:ln/>
        </p:spPr>
      </p:sp>
      <p:sp>
        <p:nvSpPr>
          <p:cNvPr id="1549315" name="Rectangle 3"/>
          <p:cNvSpPr>
            <a:spLocks noGrp="1" noChangeArrowheads="1"/>
          </p:cNvSpPr>
          <p:nvPr>
            <p:ph type="body" idx="1"/>
          </p:nvPr>
        </p:nvSpPr>
        <p:spPr/>
        <p:txBody>
          <a:bodyPr/>
          <a:lstStyle/>
          <a:p>
            <a:endParaRPr lang="it-IT" altLang="en-US"/>
          </a:p>
        </p:txBody>
      </p:sp>
    </p:spTree>
    <p:extLst>
      <p:ext uri="{BB962C8B-B14F-4D97-AF65-F5344CB8AC3E}">
        <p14:creationId xmlns:p14="http://schemas.microsoft.com/office/powerpoint/2010/main" val="2674033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75ABF-C1D3-4DA6-8FFB-B91C4619B8A4}" type="slidenum">
              <a:rPr lang="en-US" altLang="en-US"/>
              <a:pPr/>
              <a:t>63</a:t>
            </a:fld>
            <a:endParaRPr lang="en-US" altLang="en-US"/>
          </a:p>
        </p:txBody>
      </p:sp>
      <p:sp>
        <p:nvSpPr>
          <p:cNvPr id="1547266" name="Rectangle 2"/>
          <p:cNvSpPr>
            <a:spLocks noGrp="1" noRot="1" noChangeAspect="1" noChangeArrowheads="1" noTextEdit="1"/>
          </p:cNvSpPr>
          <p:nvPr>
            <p:ph type="sldImg"/>
          </p:nvPr>
        </p:nvSpPr>
        <p:spPr>
          <a:ln/>
        </p:spPr>
      </p:sp>
      <p:sp>
        <p:nvSpPr>
          <p:cNvPr id="154726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56A6C-8C00-4D12-9B97-68B15B17450E}" type="slidenum">
              <a:rPr lang="en-US" altLang="en-US"/>
              <a:pPr/>
              <a:t>64</a:t>
            </a:fld>
            <a:endParaRPr lang="en-US" altLang="en-US"/>
          </a:p>
        </p:txBody>
      </p:sp>
      <p:sp>
        <p:nvSpPr>
          <p:cNvPr id="1543170" name="Rectangle 2"/>
          <p:cNvSpPr>
            <a:spLocks noGrp="1" noRot="1" noChangeAspect="1" noChangeArrowheads="1" noTextEdit="1"/>
          </p:cNvSpPr>
          <p:nvPr>
            <p:ph type="sldImg"/>
          </p:nvPr>
        </p:nvSpPr>
        <p:spPr>
          <a:ln/>
        </p:spPr>
      </p:sp>
      <p:sp>
        <p:nvSpPr>
          <p:cNvPr id="154317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B6F21-6DC1-4BC0-A3A2-9D805E832E9C}" type="slidenum">
              <a:rPr lang="en-US" altLang="en-US"/>
              <a:pPr/>
              <a:t>65</a:t>
            </a:fld>
            <a:endParaRPr lang="en-US" altLang="en-US"/>
          </a:p>
        </p:txBody>
      </p:sp>
      <p:sp>
        <p:nvSpPr>
          <p:cNvPr id="1352706" name="Rectangle 2"/>
          <p:cNvSpPr>
            <a:spLocks noGrp="1" noRot="1" noChangeAspect="1" noChangeArrowheads="1" noTextEdit="1"/>
          </p:cNvSpPr>
          <p:nvPr>
            <p:ph type="sldImg"/>
          </p:nvPr>
        </p:nvSpPr>
        <p:spPr>
          <a:xfrm>
            <a:off x="3262313" y="508000"/>
            <a:ext cx="3382962" cy="2536825"/>
          </a:xfrm>
          <a:ln/>
        </p:spPr>
      </p:sp>
      <p:sp>
        <p:nvSpPr>
          <p:cNvPr id="135270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C1B57-817D-4D12-8139-DD76A0D76E1D}" type="slidenum">
              <a:rPr lang="en-US" altLang="en-US"/>
              <a:pPr/>
              <a:t>66</a:t>
            </a:fld>
            <a:endParaRPr lang="en-US" altLang="en-US"/>
          </a:p>
        </p:txBody>
      </p:sp>
      <p:sp>
        <p:nvSpPr>
          <p:cNvPr id="1496066" name="Rectangle 2"/>
          <p:cNvSpPr>
            <a:spLocks noGrp="1" noRot="1" noChangeAspect="1" noChangeArrowheads="1" noTextEdit="1"/>
          </p:cNvSpPr>
          <p:nvPr>
            <p:ph type="sldImg"/>
          </p:nvPr>
        </p:nvSpPr>
        <p:spPr>
          <a:xfrm>
            <a:off x="3262313" y="508000"/>
            <a:ext cx="3382962" cy="2536825"/>
          </a:xfrm>
          <a:ln/>
        </p:spPr>
      </p:sp>
      <p:sp>
        <p:nvSpPr>
          <p:cNvPr id="149606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83140-6ABD-4C57-81FA-8B3D5DC8889E}" type="slidenum">
              <a:rPr lang="en-US" altLang="en-US"/>
              <a:pPr/>
              <a:t>67</a:t>
            </a:fld>
            <a:endParaRPr lang="en-US" altLang="en-US"/>
          </a:p>
        </p:txBody>
      </p:sp>
      <p:sp>
        <p:nvSpPr>
          <p:cNvPr id="1354754" name="Rectangle 2"/>
          <p:cNvSpPr>
            <a:spLocks noGrp="1" noRot="1" noChangeAspect="1" noChangeArrowheads="1" noTextEdit="1"/>
          </p:cNvSpPr>
          <p:nvPr>
            <p:ph type="sldImg"/>
          </p:nvPr>
        </p:nvSpPr>
        <p:spPr>
          <a:xfrm>
            <a:off x="3262313" y="508000"/>
            <a:ext cx="3382962" cy="2536825"/>
          </a:xfrm>
          <a:ln/>
        </p:spPr>
      </p:sp>
      <p:sp>
        <p:nvSpPr>
          <p:cNvPr id="135475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062F6-DE8F-4911-84CC-4ABC7163CBC7}" type="slidenum">
              <a:rPr lang="en-US" altLang="en-US"/>
              <a:pPr/>
              <a:t>68</a:t>
            </a:fld>
            <a:endParaRPr lang="en-US" altLang="en-US"/>
          </a:p>
        </p:txBody>
      </p:sp>
      <p:sp>
        <p:nvSpPr>
          <p:cNvPr id="1537026" name="Rectangle 2"/>
          <p:cNvSpPr>
            <a:spLocks noGrp="1" noRot="1" noChangeAspect="1" noChangeArrowheads="1" noTextEdit="1"/>
          </p:cNvSpPr>
          <p:nvPr>
            <p:ph type="sldImg"/>
          </p:nvPr>
        </p:nvSpPr>
        <p:spPr>
          <a:xfrm>
            <a:off x="3262313" y="508000"/>
            <a:ext cx="3382962" cy="2536825"/>
          </a:xfrm>
          <a:ln/>
        </p:spPr>
      </p:sp>
      <p:sp>
        <p:nvSpPr>
          <p:cNvPr id="1537027"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39297F-A5E2-40E2-9281-5FEF1CD23FB7}" type="slidenum">
              <a:rPr lang="en-US" altLang="en-US"/>
              <a:pPr/>
              <a:t>69</a:t>
            </a:fld>
            <a:endParaRPr lang="en-US" altLang="en-US"/>
          </a:p>
        </p:txBody>
      </p:sp>
      <p:sp>
        <p:nvSpPr>
          <p:cNvPr id="1539074" name="Rectangle 2"/>
          <p:cNvSpPr>
            <a:spLocks noGrp="1" noRot="1" noChangeAspect="1" noChangeArrowheads="1" noTextEdit="1"/>
          </p:cNvSpPr>
          <p:nvPr>
            <p:ph type="sldImg"/>
          </p:nvPr>
        </p:nvSpPr>
        <p:spPr>
          <a:ln/>
        </p:spPr>
      </p:sp>
      <p:sp>
        <p:nvSpPr>
          <p:cNvPr id="153907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76EF2A-2573-4E11-B1AB-5EC94F93C85F}" type="slidenum">
              <a:rPr lang="en-US"/>
              <a:pPr/>
              <a:t>8</a:t>
            </a:fld>
            <a:endParaRPr lang="en-US"/>
          </a:p>
        </p:txBody>
      </p:sp>
      <p:sp>
        <p:nvSpPr>
          <p:cNvPr id="1504258" name="Rectangle 2"/>
          <p:cNvSpPr>
            <a:spLocks noGrp="1" noRot="1" noChangeAspect="1" noChangeArrowheads="1" noTextEdit="1"/>
          </p:cNvSpPr>
          <p:nvPr>
            <p:ph type="sldImg"/>
          </p:nvPr>
        </p:nvSpPr>
        <p:spPr>
          <a:ln/>
        </p:spPr>
      </p:sp>
      <p:sp>
        <p:nvSpPr>
          <p:cNvPr id="15042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503A1-FA7F-47F6-AD71-D4F134078318}" type="slidenum">
              <a:rPr lang="en-US" altLang="en-US"/>
              <a:pPr/>
              <a:t>70</a:t>
            </a:fld>
            <a:endParaRPr lang="en-US" altLang="en-US"/>
          </a:p>
        </p:txBody>
      </p:sp>
      <p:sp>
        <p:nvSpPr>
          <p:cNvPr id="1541122" name="Rectangle 2"/>
          <p:cNvSpPr>
            <a:spLocks noGrp="1" noRot="1" noChangeAspect="1" noChangeArrowheads="1" noTextEdit="1"/>
          </p:cNvSpPr>
          <p:nvPr>
            <p:ph type="sldImg"/>
          </p:nvPr>
        </p:nvSpPr>
        <p:spPr>
          <a:ln/>
        </p:spPr>
      </p:sp>
      <p:sp>
        <p:nvSpPr>
          <p:cNvPr id="154112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28519-D561-4007-8791-D728C333E53F}" type="slidenum">
              <a:rPr lang="en-US" altLang="en-US"/>
              <a:pPr/>
              <a:t>71</a:t>
            </a:fld>
            <a:endParaRPr lang="en-US" altLang="en-US"/>
          </a:p>
        </p:txBody>
      </p:sp>
      <p:sp>
        <p:nvSpPr>
          <p:cNvPr id="1510402" name="Rectangle 2"/>
          <p:cNvSpPr>
            <a:spLocks noGrp="1" noRot="1" noChangeAspect="1" noChangeArrowheads="1" noTextEdit="1"/>
          </p:cNvSpPr>
          <p:nvPr>
            <p:ph type="sldImg"/>
          </p:nvPr>
        </p:nvSpPr>
        <p:spPr>
          <a:xfrm>
            <a:off x="3262313" y="508000"/>
            <a:ext cx="3382962" cy="2536825"/>
          </a:xfrm>
          <a:ln/>
        </p:spPr>
      </p:sp>
      <p:sp>
        <p:nvSpPr>
          <p:cNvPr id="151040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B00AF-84DC-4769-97BA-7E3FE9B6EE34}" type="slidenum">
              <a:rPr lang="en-US" altLang="en-US"/>
              <a:pPr/>
              <a:t>72</a:t>
            </a:fld>
            <a:endParaRPr lang="en-US" altLang="en-US"/>
          </a:p>
        </p:txBody>
      </p:sp>
      <p:sp>
        <p:nvSpPr>
          <p:cNvPr id="1364994" name="Rectangle 2"/>
          <p:cNvSpPr>
            <a:spLocks noGrp="1" noRot="1" noChangeAspect="1" noChangeArrowheads="1" noTextEdit="1"/>
          </p:cNvSpPr>
          <p:nvPr>
            <p:ph type="sldImg"/>
          </p:nvPr>
        </p:nvSpPr>
        <p:spPr>
          <a:xfrm>
            <a:off x="3262313" y="508000"/>
            <a:ext cx="3382962" cy="2536825"/>
          </a:xfrm>
          <a:ln/>
        </p:spPr>
      </p:sp>
      <p:sp>
        <p:nvSpPr>
          <p:cNvPr id="136499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B5381B-8C01-4A3D-9BBC-25678D7B9518}" type="slidenum">
              <a:rPr lang="en-US" altLang="en-US"/>
              <a:pPr/>
              <a:t>74</a:t>
            </a:fld>
            <a:endParaRPr lang="en-US" altLang="en-US"/>
          </a:p>
        </p:txBody>
      </p:sp>
      <p:sp>
        <p:nvSpPr>
          <p:cNvPr id="1375234" name="Rectangle 2"/>
          <p:cNvSpPr>
            <a:spLocks noGrp="1" noRot="1" noChangeAspect="1" noChangeArrowheads="1" noTextEdit="1"/>
          </p:cNvSpPr>
          <p:nvPr>
            <p:ph type="sldImg"/>
          </p:nvPr>
        </p:nvSpPr>
        <p:spPr>
          <a:xfrm>
            <a:off x="3262313" y="508000"/>
            <a:ext cx="3382962" cy="2536825"/>
          </a:xfrm>
          <a:ln/>
        </p:spPr>
      </p:sp>
      <p:sp>
        <p:nvSpPr>
          <p:cNvPr id="1375235"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6DF5F-D71B-46E6-98AC-2B839809FA64}" type="slidenum">
              <a:rPr lang="en-US" altLang="en-US"/>
              <a:pPr/>
              <a:t>75</a:t>
            </a:fld>
            <a:endParaRPr lang="en-US" alt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25C42-8CAA-4C13-81B1-505C3C0CB177}" type="slidenum">
              <a:rPr lang="en-US" altLang="en-US"/>
              <a:pPr/>
              <a:t>76</a:t>
            </a:fld>
            <a:endParaRPr lang="en-US" altLang="en-US"/>
          </a:p>
        </p:txBody>
      </p:sp>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94945-DA23-4C2A-8B20-570BC0350958}" type="slidenum">
              <a:rPr lang="en-US" altLang="en-US"/>
              <a:pPr/>
              <a:t>77</a:t>
            </a:fld>
            <a:endParaRPr lang="en-US" altLang="en-US"/>
          </a:p>
        </p:txBody>
      </p:sp>
      <p:sp>
        <p:nvSpPr>
          <p:cNvPr id="991234" name="Rectangle 2"/>
          <p:cNvSpPr>
            <a:spLocks noGrp="1" noRot="1" noChangeAspect="1" noChangeArrowheads="1" noTextEdit="1"/>
          </p:cNvSpPr>
          <p:nvPr>
            <p:ph type="sldImg"/>
          </p:nvPr>
        </p:nvSpPr>
        <p:spPr>
          <a:ln/>
        </p:spPr>
      </p:sp>
      <p:sp>
        <p:nvSpPr>
          <p:cNvPr id="99123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29908B-BDD9-42D7-96E1-F05800AF5102}" type="slidenum">
              <a:rPr lang="en-US" altLang="en-US"/>
              <a:pPr/>
              <a:t>78</a:t>
            </a:fld>
            <a:endParaRPr lang="en-US" altLang="en-US"/>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227B7-E1B3-40C8-BCFC-D9CE427D5BFD}" type="slidenum">
              <a:rPr lang="en-US" altLang="en-US"/>
              <a:pPr/>
              <a:t>79</a:t>
            </a:fld>
            <a:endParaRPr lang="en-US" altLang="en-US"/>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C371C-D97B-4298-AAFD-50F77138DC1F}" type="slidenum">
              <a:rPr lang="en-US" altLang="en-US"/>
              <a:pPr/>
              <a:t>80</a:t>
            </a:fld>
            <a:endParaRPr lang="en-US" altLang="en-US"/>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33479-8C3F-4396-86A0-2F735BCB8D2B}" type="slidenum">
              <a:rPr lang="en-US"/>
              <a:pPr/>
              <a:t>9</a:t>
            </a:fld>
            <a:endParaRPr lang="en-US"/>
          </a:p>
        </p:txBody>
      </p:sp>
      <p:sp>
        <p:nvSpPr>
          <p:cNvPr id="1149954" name="Rectangle 2"/>
          <p:cNvSpPr>
            <a:spLocks noGrp="1" noRot="1" noChangeAspect="1" noChangeArrowheads="1" noTextEdit="1"/>
          </p:cNvSpPr>
          <p:nvPr>
            <p:ph type="sldImg"/>
          </p:nvPr>
        </p:nvSpPr>
        <p:spPr>
          <a:ln/>
        </p:spPr>
      </p:sp>
      <p:sp>
        <p:nvSpPr>
          <p:cNvPr id="114995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0BD5D-06D4-46AB-8094-FB261CA4C9CB}" type="slidenum">
              <a:rPr lang="en-US" altLang="en-US"/>
              <a:pPr/>
              <a:t>81</a:t>
            </a:fld>
            <a:endParaRPr lang="en-US" altLang="en-US"/>
          </a:p>
        </p:txBody>
      </p:sp>
      <p:sp>
        <p:nvSpPr>
          <p:cNvPr id="997378" name="Rectangle 2"/>
          <p:cNvSpPr>
            <a:spLocks noGrp="1" noRot="1" noChangeAspect="1" noChangeArrowheads="1" noTextEdit="1"/>
          </p:cNvSpPr>
          <p:nvPr>
            <p:ph type="sldImg"/>
          </p:nvPr>
        </p:nvSpPr>
        <p:spPr>
          <a:ln/>
        </p:spPr>
      </p:sp>
      <p:sp>
        <p:nvSpPr>
          <p:cNvPr id="99737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E6898-7CD2-4365-BEFE-445C9CF8D883}" type="slidenum">
              <a:rPr lang="en-US" altLang="en-US"/>
              <a:pPr/>
              <a:t>82</a:t>
            </a:fld>
            <a:endParaRPr lang="en-US" altLang="en-US"/>
          </a:p>
        </p:txBody>
      </p:sp>
      <p:sp>
        <p:nvSpPr>
          <p:cNvPr id="1382402" name="Rectangle 2"/>
          <p:cNvSpPr>
            <a:spLocks noGrp="1" noRot="1" noChangeAspect="1" noChangeArrowheads="1" noTextEdit="1"/>
          </p:cNvSpPr>
          <p:nvPr>
            <p:ph type="sldImg"/>
          </p:nvPr>
        </p:nvSpPr>
        <p:spPr>
          <a:xfrm>
            <a:off x="3262313" y="508000"/>
            <a:ext cx="3382962" cy="2536825"/>
          </a:xfrm>
          <a:ln/>
        </p:spPr>
      </p:sp>
      <p:sp>
        <p:nvSpPr>
          <p:cNvPr id="1382403" name="Rectangle 3"/>
          <p:cNvSpPr>
            <a:spLocks noGrp="1" noChangeArrowheads="1"/>
          </p:cNvSpPr>
          <p:nvPr>
            <p:ph type="body" idx="1"/>
          </p:nvPr>
        </p:nvSpPr>
        <p:spPr>
          <a:xfrm>
            <a:off x="990600" y="3215404"/>
            <a:ext cx="7924800" cy="3045716"/>
          </a:xfrm>
        </p:spPr>
        <p:txBody>
          <a:bodyPr/>
          <a:lstStyle/>
          <a:p>
            <a:endParaRPr lang="it-IT"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6409F-4C10-4107-9DD3-8F3D511B64C5}" type="slidenum">
              <a:rPr lang="en-US" altLang="en-US"/>
              <a:pPr/>
              <a:t>87</a:t>
            </a:fld>
            <a:endParaRPr lang="en-US" altLang="en-US"/>
          </a:p>
        </p:txBody>
      </p:sp>
      <p:sp>
        <p:nvSpPr>
          <p:cNvPr id="1487874" name="Rectangle 2"/>
          <p:cNvSpPr>
            <a:spLocks noGrp="1" noRot="1" noChangeAspect="1" noChangeArrowheads="1" noTextEdit="1"/>
          </p:cNvSpPr>
          <p:nvPr>
            <p:ph type="sldImg"/>
          </p:nvPr>
        </p:nvSpPr>
        <p:spPr>
          <a:xfrm>
            <a:off x="3262313" y="508000"/>
            <a:ext cx="3382962" cy="2536825"/>
          </a:xfrm>
          <a:ln/>
        </p:spPr>
      </p:sp>
      <p:sp>
        <p:nvSpPr>
          <p:cNvPr id="1487875" name="Rectangle 3"/>
          <p:cNvSpPr>
            <a:spLocks noGrp="1" noChangeArrowheads="1"/>
          </p:cNvSpPr>
          <p:nvPr>
            <p:ph type="body" idx="1"/>
          </p:nvPr>
        </p:nvSpPr>
        <p:spPr>
          <a:xfrm>
            <a:off x="990600" y="3215404"/>
            <a:ext cx="7924800" cy="3045716"/>
          </a:xfrm>
        </p:spPr>
        <p:txBody>
          <a:bodyPr/>
          <a:lstStyle/>
          <a:p>
            <a:endParaRPr lang="it-IT" altLang="en-US"/>
          </a:p>
        </p:txBody>
      </p:sp>
    </p:spTree>
    <p:extLst>
      <p:ext uri="{BB962C8B-B14F-4D97-AF65-F5344CB8AC3E}">
        <p14:creationId xmlns:p14="http://schemas.microsoft.com/office/powerpoint/2010/main" val="414021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30531-F712-4BD6-AFBD-A11E2E145360}" type="slidenum">
              <a:rPr lang="en-US" altLang="en-US"/>
              <a:pPr/>
              <a:t>88</a:t>
            </a:fld>
            <a:endParaRPr lang="en-US" altLang="en-US"/>
          </a:p>
        </p:txBody>
      </p:sp>
      <p:sp>
        <p:nvSpPr>
          <p:cNvPr id="1369090" name="Rectangle 2"/>
          <p:cNvSpPr>
            <a:spLocks noGrp="1" noRot="1" noChangeAspect="1" noChangeArrowheads="1" noTextEdit="1"/>
          </p:cNvSpPr>
          <p:nvPr>
            <p:ph type="sldImg"/>
          </p:nvPr>
        </p:nvSpPr>
        <p:spPr>
          <a:xfrm>
            <a:off x="3262313" y="508000"/>
            <a:ext cx="3382962" cy="2536825"/>
          </a:xfrm>
          <a:ln/>
        </p:spPr>
      </p:sp>
      <p:sp>
        <p:nvSpPr>
          <p:cNvPr id="1369091" name="Rectangle 3"/>
          <p:cNvSpPr>
            <a:spLocks noGrp="1" noChangeArrowheads="1"/>
          </p:cNvSpPr>
          <p:nvPr>
            <p:ph type="body" idx="1"/>
          </p:nvPr>
        </p:nvSpPr>
        <p:spPr>
          <a:xfrm>
            <a:off x="990600" y="3215404"/>
            <a:ext cx="7924800" cy="3045716"/>
          </a:xfrm>
        </p:spPr>
        <p:txBody>
          <a:bodyPr/>
          <a:lstStyle/>
          <a:p>
            <a:endParaRPr lang="it-IT" altLang="en-US"/>
          </a:p>
        </p:txBody>
      </p:sp>
    </p:spTree>
    <p:extLst>
      <p:ext uri="{BB962C8B-B14F-4D97-AF65-F5344CB8AC3E}">
        <p14:creationId xmlns:p14="http://schemas.microsoft.com/office/powerpoint/2010/main" val="41847205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D06EB-80BC-4F7D-B26E-35A531C0136F}" type="slidenum">
              <a:rPr lang="en-US" altLang="en-US"/>
              <a:pPr/>
              <a:t>89</a:t>
            </a:fld>
            <a:endParaRPr lang="en-US" altLang="en-US"/>
          </a:p>
        </p:txBody>
      </p:sp>
      <p:sp>
        <p:nvSpPr>
          <p:cNvPr id="1371138" name="Rectangle 2"/>
          <p:cNvSpPr>
            <a:spLocks noGrp="1" noRot="1" noChangeAspect="1" noChangeArrowheads="1" noTextEdit="1"/>
          </p:cNvSpPr>
          <p:nvPr>
            <p:ph type="sldImg"/>
          </p:nvPr>
        </p:nvSpPr>
        <p:spPr>
          <a:xfrm>
            <a:off x="3262313" y="508000"/>
            <a:ext cx="3382962" cy="2536825"/>
          </a:xfrm>
          <a:ln/>
        </p:spPr>
      </p:sp>
      <p:sp>
        <p:nvSpPr>
          <p:cNvPr id="1371139" name="Rectangle 3"/>
          <p:cNvSpPr>
            <a:spLocks noGrp="1" noChangeArrowheads="1"/>
          </p:cNvSpPr>
          <p:nvPr>
            <p:ph type="body" idx="1"/>
          </p:nvPr>
        </p:nvSpPr>
        <p:spPr>
          <a:xfrm>
            <a:off x="990600" y="3215404"/>
            <a:ext cx="7924800" cy="3045716"/>
          </a:xfrm>
        </p:spPr>
        <p:txBody>
          <a:bodyPr/>
          <a:lstStyle/>
          <a:p>
            <a:endParaRPr lang="it-IT" altLang="en-US"/>
          </a:p>
        </p:txBody>
      </p:sp>
    </p:spTree>
    <p:extLst>
      <p:ext uri="{BB962C8B-B14F-4D97-AF65-F5344CB8AC3E}">
        <p14:creationId xmlns:p14="http://schemas.microsoft.com/office/powerpoint/2010/main" val="4103492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A9DEE3-D984-4298-9F5A-974EDBC39B8F}" type="slidenum">
              <a:rPr lang="en-US" altLang="en-US"/>
              <a:pPr/>
              <a:t>90</a:t>
            </a:fld>
            <a:endParaRPr lang="en-US" altLang="en-US"/>
          </a:p>
        </p:txBody>
      </p:sp>
      <p:sp>
        <p:nvSpPr>
          <p:cNvPr id="1373186" name="Rectangle 2"/>
          <p:cNvSpPr>
            <a:spLocks noGrp="1" noRot="1" noChangeAspect="1" noChangeArrowheads="1" noTextEdit="1"/>
          </p:cNvSpPr>
          <p:nvPr>
            <p:ph type="sldImg"/>
          </p:nvPr>
        </p:nvSpPr>
        <p:spPr>
          <a:xfrm>
            <a:off x="3262313" y="508000"/>
            <a:ext cx="3382962" cy="2536825"/>
          </a:xfrm>
          <a:ln/>
        </p:spPr>
      </p:sp>
      <p:sp>
        <p:nvSpPr>
          <p:cNvPr id="1373187" name="Rectangle 3"/>
          <p:cNvSpPr>
            <a:spLocks noGrp="1" noChangeArrowheads="1"/>
          </p:cNvSpPr>
          <p:nvPr>
            <p:ph type="body" idx="1"/>
          </p:nvPr>
        </p:nvSpPr>
        <p:spPr>
          <a:xfrm>
            <a:off x="990600" y="3215404"/>
            <a:ext cx="7924800" cy="3045716"/>
          </a:xfrm>
        </p:spPr>
        <p:txBody>
          <a:bodyPr/>
          <a:lstStyle/>
          <a:p>
            <a:endParaRPr lang="it-IT" altLang="en-US"/>
          </a:p>
        </p:txBody>
      </p:sp>
    </p:spTree>
    <p:extLst>
      <p:ext uri="{BB962C8B-B14F-4D97-AF65-F5344CB8AC3E}">
        <p14:creationId xmlns:p14="http://schemas.microsoft.com/office/powerpoint/2010/main" val="1937463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F93A0-4067-46A7-95BD-5347AFF09A35}" type="slidenum">
              <a:rPr lang="en-US"/>
              <a:pPr/>
              <a:t>96</a:t>
            </a:fld>
            <a:endParaRPr lang="en-US"/>
          </a:p>
        </p:txBody>
      </p:sp>
      <p:sp>
        <p:nvSpPr>
          <p:cNvPr id="1332226" name="Rectangle 2"/>
          <p:cNvSpPr>
            <a:spLocks noGrp="1" noRot="1" noChangeAspect="1" noChangeArrowheads="1" noTextEdit="1"/>
          </p:cNvSpPr>
          <p:nvPr>
            <p:ph type="sldImg"/>
          </p:nvPr>
        </p:nvSpPr>
        <p:spPr>
          <a:ln/>
        </p:spPr>
      </p:sp>
      <p:sp>
        <p:nvSpPr>
          <p:cNvPr id="133222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4252611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CB20FBC6-363A-4096-A7DE-4ACDDBC10047}" type="slidenum">
              <a:rPr lang="en-US" altLang="en-US">
                <a:solidFill>
                  <a:srgbClr val="000000"/>
                </a:solidFill>
              </a:rPr>
              <a:pPr eaLnBrk="1" hangingPunct="1">
                <a:spcBef>
                  <a:spcPct val="0"/>
                </a:spcBef>
                <a:defRPr/>
              </a:pPr>
              <a:t>97</a:t>
            </a:fld>
            <a:endParaRPr lang="en-US" altLang="en-US">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19535727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178633C8-A472-4813-9CB0-12BFFF0A9483}" type="slidenum">
              <a:rPr lang="en-US" altLang="en-US">
                <a:solidFill>
                  <a:srgbClr val="000000"/>
                </a:solidFill>
              </a:rPr>
              <a:pPr eaLnBrk="1" hangingPunct="1">
                <a:spcBef>
                  <a:spcPct val="0"/>
                </a:spcBef>
                <a:defRPr/>
              </a:pPr>
              <a:t>98</a:t>
            </a:fld>
            <a:endParaRPr lang="en-US" altLang="en-US">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27408376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FBFC139E-F5F0-4FAD-9EFA-207E3F90566B}" type="slidenum">
              <a:rPr lang="en-US" altLang="en-US">
                <a:solidFill>
                  <a:srgbClr val="000000"/>
                </a:solidFill>
              </a:rPr>
              <a:pPr eaLnBrk="1" hangingPunct="1">
                <a:spcBef>
                  <a:spcPct val="0"/>
                </a:spcBef>
                <a:defRPr/>
              </a:pPr>
              <a:t>99</a:t>
            </a:fld>
            <a:endParaRPr lang="en-US" altLang="en-US">
              <a:solidFill>
                <a:srgbClr val="000000"/>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389586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0D78C-90DD-4925-ABC5-6260C691D459}" type="slidenum">
              <a:rPr lang="en-US"/>
              <a:pPr/>
              <a:t>10</a:t>
            </a:fld>
            <a:endParaRPr lang="en-US"/>
          </a:p>
        </p:txBody>
      </p:sp>
      <p:sp>
        <p:nvSpPr>
          <p:cNvPr id="1118210" name="Rectangle 2"/>
          <p:cNvSpPr>
            <a:spLocks noGrp="1" noRot="1" noChangeAspect="1" noChangeArrowheads="1" noTextEdit="1"/>
          </p:cNvSpPr>
          <p:nvPr>
            <p:ph type="sldImg"/>
          </p:nvPr>
        </p:nvSpPr>
        <p:spPr>
          <a:ln/>
        </p:spPr>
      </p:sp>
      <p:sp>
        <p:nvSpPr>
          <p:cNvPr id="11182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27D5E863-4069-4DC6-8D6E-1814164995C2}" type="slidenum">
              <a:rPr lang="en-US" altLang="en-US">
                <a:solidFill>
                  <a:srgbClr val="000000"/>
                </a:solidFill>
              </a:rPr>
              <a:pPr eaLnBrk="1" hangingPunct="1">
                <a:spcBef>
                  <a:spcPct val="0"/>
                </a:spcBef>
                <a:defRPr/>
              </a:pPr>
              <a:t>100</a:t>
            </a:fld>
            <a:endParaRPr lang="en-US" altLang="en-US">
              <a:solidFill>
                <a:srgbClr val="000000"/>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2259576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3CC92EC7-3EB3-4922-A921-05B1D6CEEED8}" type="slidenum">
              <a:rPr lang="en-US" altLang="en-US">
                <a:solidFill>
                  <a:srgbClr val="000000"/>
                </a:solidFill>
              </a:rPr>
              <a:pPr eaLnBrk="1" hangingPunct="1">
                <a:spcBef>
                  <a:spcPct val="0"/>
                </a:spcBef>
                <a:defRPr/>
              </a:pPr>
              <a:t>101</a:t>
            </a:fld>
            <a:endParaRPr lang="en-US" altLang="en-US">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17430524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77D80A08-3D58-40BE-840B-21043E800542}" type="slidenum">
              <a:rPr lang="en-US" altLang="en-US">
                <a:solidFill>
                  <a:srgbClr val="000000"/>
                </a:solidFill>
              </a:rPr>
              <a:pPr eaLnBrk="1" hangingPunct="1">
                <a:spcBef>
                  <a:spcPct val="0"/>
                </a:spcBef>
                <a:defRPr/>
              </a:pPr>
              <a:t>102</a:t>
            </a:fld>
            <a:endParaRPr lang="en-US" altLang="en-US">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20632097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6AB58E67-F0C5-4A80-9577-C27EAFB0ADE5}" type="slidenum">
              <a:rPr lang="en-US" altLang="en-US">
                <a:solidFill>
                  <a:srgbClr val="000000"/>
                </a:solidFill>
              </a:rPr>
              <a:pPr eaLnBrk="1" hangingPunct="1">
                <a:spcBef>
                  <a:spcPct val="0"/>
                </a:spcBef>
                <a:defRPr/>
              </a:pPr>
              <a:t>103</a:t>
            </a:fld>
            <a:endParaRPr lang="en-US" altLang="en-US">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15898968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A52A8C78-6828-4893-ADB0-E7AE30DB6656}" type="slidenum">
              <a:rPr lang="en-US" altLang="en-US">
                <a:solidFill>
                  <a:srgbClr val="000000"/>
                </a:solidFill>
              </a:rPr>
              <a:pPr eaLnBrk="1" hangingPunct="1">
                <a:spcBef>
                  <a:spcPct val="0"/>
                </a:spcBef>
                <a:defRPr/>
              </a:pPr>
              <a:t>104</a:t>
            </a:fld>
            <a:endParaRPr lang="en-US" altLang="en-US">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12104165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09007" eaLnBrk="0" hangingPunct="0">
              <a:spcBef>
                <a:spcPct val="30000"/>
              </a:spcBef>
              <a:defRPr sz="1200">
                <a:solidFill>
                  <a:schemeClr val="tx1"/>
                </a:solidFill>
                <a:latin typeface="Arial" pitchFamily="34" charset="0"/>
              </a:defRPr>
            </a:lvl1pPr>
            <a:lvl2pPr marL="732212" indent="-281619" defTabSz="909007" eaLnBrk="0" hangingPunct="0">
              <a:spcBef>
                <a:spcPct val="30000"/>
              </a:spcBef>
              <a:defRPr sz="1200">
                <a:solidFill>
                  <a:schemeClr val="tx1"/>
                </a:solidFill>
                <a:latin typeface="Arial" pitchFamily="34" charset="0"/>
              </a:defRPr>
            </a:lvl2pPr>
            <a:lvl3pPr marL="1126480" indent="-225295" defTabSz="909007" eaLnBrk="0" hangingPunct="0">
              <a:spcBef>
                <a:spcPct val="30000"/>
              </a:spcBef>
              <a:defRPr sz="1200">
                <a:solidFill>
                  <a:schemeClr val="tx1"/>
                </a:solidFill>
                <a:latin typeface="Arial" pitchFamily="34" charset="0"/>
              </a:defRPr>
            </a:lvl3pPr>
            <a:lvl4pPr marL="1577072" indent="-225295" defTabSz="909007" eaLnBrk="0" hangingPunct="0">
              <a:spcBef>
                <a:spcPct val="30000"/>
              </a:spcBef>
              <a:defRPr sz="1200">
                <a:solidFill>
                  <a:schemeClr val="tx1"/>
                </a:solidFill>
                <a:latin typeface="Arial" pitchFamily="34" charset="0"/>
              </a:defRPr>
            </a:lvl4pPr>
            <a:lvl5pPr marL="2027663" indent="-225295" defTabSz="909007" eaLnBrk="0" hangingPunct="0">
              <a:spcBef>
                <a:spcPct val="30000"/>
              </a:spcBef>
              <a:defRPr sz="1200">
                <a:solidFill>
                  <a:schemeClr val="tx1"/>
                </a:solidFill>
                <a:latin typeface="Arial" pitchFamily="34" charset="0"/>
              </a:defRPr>
            </a:lvl5pPr>
            <a:lvl6pPr marL="2478256" indent="-225295" defTabSz="909007" eaLnBrk="0" fontAlgn="base" hangingPunct="0">
              <a:spcBef>
                <a:spcPct val="30000"/>
              </a:spcBef>
              <a:spcAft>
                <a:spcPct val="0"/>
              </a:spcAft>
              <a:defRPr sz="1200">
                <a:solidFill>
                  <a:schemeClr val="tx1"/>
                </a:solidFill>
                <a:latin typeface="Arial" pitchFamily="34" charset="0"/>
              </a:defRPr>
            </a:lvl6pPr>
            <a:lvl7pPr marL="2928847" indent="-225295" defTabSz="909007" eaLnBrk="0" fontAlgn="base" hangingPunct="0">
              <a:spcBef>
                <a:spcPct val="30000"/>
              </a:spcBef>
              <a:spcAft>
                <a:spcPct val="0"/>
              </a:spcAft>
              <a:defRPr sz="1200">
                <a:solidFill>
                  <a:schemeClr val="tx1"/>
                </a:solidFill>
                <a:latin typeface="Arial" pitchFamily="34" charset="0"/>
              </a:defRPr>
            </a:lvl7pPr>
            <a:lvl8pPr marL="3379439" indent="-225295" defTabSz="909007" eaLnBrk="0" fontAlgn="base" hangingPunct="0">
              <a:spcBef>
                <a:spcPct val="30000"/>
              </a:spcBef>
              <a:spcAft>
                <a:spcPct val="0"/>
              </a:spcAft>
              <a:defRPr sz="1200">
                <a:solidFill>
                  <a:schemeClr val="tx1"/>
                </a:solidFill>
                <a:latin typeface="Arial" pitchFamily="34" charset="0"/>
              </a:defRPr>
            </a:lvl8pPr>
            <a:lvl9pPr marL="3830030" indent="-225295" defTabSz="90900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0724F311-8558-46C1-A053-FDA91F8BF4CC}" type="slidenum">
              <a:rPr lang="en-US" altLang="en-US">
                <a:solidFill>
                  <a:srgbClr val="000000"/>
                </a:solidFill>
              </a:rPr>
              <a:pPr eaLnBrk="1" hangingPunct="1">
                <a:spcBef>
                  <a:spcPct val="0"/>
                </a:spcBef>
                <a:defRPr/>
              </a:pPr>
              <a:t>105</a:t>
            </a:fld>
            <a:endParaRPr lang="en-US" altLang="en-US">
              <a:solidFill>
                <a:srgbClr val="000000"/>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22733933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879561" fontAlgn="auto">
              <a:spcBef>
                <a:spcPts val="0"/>
              </a:spcBef>
              <a:spcAft>
                <a:spcPts val="0"/>
              </a:spcAft>
              <a:defRPr/>
            </a:pPr>
            <a:fld id="{D200E6F1-1443-344E-9B65-BAC09736E662}" type="slidenum">
              <a:rPr lang="en-US" sz="1200">
                <a:solidFill>
                  <a:prstClr val="black"/>
                </a:solidFill>
                <a:latin typeface="Calibri"/>
              </a:rPr>
              <a:pPr defTabSz="879561" fontAlgn="auto">
                <a:spcBef>
                  <a:spcPts val="0"/>
                </a:spcBef>
                <a:spcAft>
                  <a:spcPts val="0"/>
                </a:spcAft>
                <a:defRPr/>
              </a:pPr>
              <a:t>106</a:t>
            </a:fld>
            <a:endParaRPr lang="en-US" sz="1200">
              <a:solidFill>
                <a:prstClr val="black"/>
              </a:solidFill>
              <a:latin typeface="Calibri"/>
            </a:endParaRPr>
          </a:p>
        </p:txBody>
      </p:sp>
    </p:spTree>
    <p:extLst>
      <p:ext uri="{BB962C8B-B14F-4D97-AF65-F5344CB8AC3E}">
        <p14:creationId xmlns:p14="http://schemas.microsoft.com/office/powerpoint/2010/main" val="13153853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51940" rtl="0" eaLnBrk="1" fontAlgn="base" latinLnBrk="0" hangingPunct="1">
              <a:lnSpc>
                <a:spcPct val="100000"/>
              </a:lnSpc>
              <a:spcBef>
                <a:spcPct val="0"/>
              </a:spcBef>
              <a:spcAft>
                <a:spcPct val="0"/>
              </a:spcAft>
              <a:buClrTx/>
              <a:buSzTx/>
              <a:buFontTx/>
              <a:buNone/>
              <a:tabLst/>
              <a:defRPr/>
            </a:pPr>
            <a:fld id="{39DF098C-53D3-4659-9E6F-AE355CBE1ABC}"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51940"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9314" name="Rectangle 2"/>
          <p:cNvSpPr>
            <a:spLocks noGrp="1" noRot="1" noChangeAspect="1" noChangeArrowheads="1" noTextEdit="1"/>
          </p:cNvSpPr>
          <p:nvPr>
            <p:ph type="sldImg"/>
          </p:nvPr>
        </p:nvSpPr>
        <p:spPr>
          <a:ln/>
        </p:spPr>
      </p:sp>
      <p:sp>
        <p:nvSpPr>
          <p:cNvPr id="1549315" name="Rectangle 3"/>
          <p:cNvSpPr>
            <a:spLocks noGrp="1" noChangeArrowheads="1"/>
          </p:cNvSpPr>
          <p:nvPr>
            <p:ph type="body" idx="1"/>
          </p:nvPr>
        </p:nvSpPr>
        <p:spPr/>
        <p:txBody>
          <a:bodyPr/>
          <a:lstStyle/>
          <a:p>
            <a:endParaRPr lang="it-IT" altLang="en-US"/>
          </a:p>
        </p:txBody>
      </p:sp>
    </p:spTree>
    <p:extLst>
      <p:ext uri="{BB962C8B-B14F-4D97-AF65-F5344CB8AC3E}">
        <p14:creationId xmlns:p14="http://schemas.microsoft.com/office/powerpoint/2010/main" val="20118138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C9D65-4B3D-4C6A-9388-4E303C875B93}" type="slidenum">
              <a:rPr lang="en-US" altLang="en-US"/>
              <a:pPr/>
              <a:t>113</a:t>
            </a:fld>
            <a:endParaRPr lang="en-US" altLang="en-US"/>
          </a:p>
        </p:txBody>
      </p:sp>
      <p:sp>
        <p:nvSpPr>
          <p:cNvPr id="1500162" name="Rectangle 2"/>
          <p:cNvSpPr>
            <a:spLocks noGrp="1" noRot="1" noChangeAspect="1" noChangeArrowheads="1" noTextEdit="1"/>
          </p:cNvSpPr>
          <p:nvPr>
            <p:ph type="sldImg"/>
          </p:nvPr>
        </p:nvSpPr>
        <p:spPr>
          <a:ln/>
        </p:spPr>
      </p:sp>
      <p:sp>
        <p:nvSpPr>
          <p:cNvPr id="150016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A5825-0822-42AF-A748-788E54A07226}" type="slidenum">
              <a:rPr lang="en-US" altLang="en-US"/>
              <a:pPr/>
              <a:t>114</a:t>
            </a:fld>
            <a:endParaRPr lang="en-US" altLang="en-US"/>
          </a:p>
        </p:txBody>
      </p:sp>
      <p:sp>
        <p:nvSpPr>
          <p:cNvPr id="1197058" name="Rectangle 2"/>
          <p:cNvSpPr>
            <a:spLocks noGrp="1" noRot="1" noChangeAspect="1" noChangeArrowheads="1" noTextEdit="1"/>
          </p:cNvSpPr>
          <p:nvPr>
            <p:ph type="sldImg"/>
          </p:nvPr>
        </p:nvSpPr>
        <p:spPr>
          <a:ln/>
        </p:spPr>
      </p:sp>
      <p:sp>
        <p:nvSpPr>
          <p:cNvPr id="119705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55706-C9E3-45BB-AAB8-0EC1945AC2B6}" type="slidenum">
              <a:rPr lang="en-US"/>
              <a:pPr/>
              <a:t>11</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03B81-585C-4071-8D09-05C285010A1E}" type="slidenum">
              <a:rPr lang="en-US" altLang="en-US"/>
              <a:pPr/>
              <a:t>115</a:t>
            </a:fld>
            <a:endParaRPr lang="en-US" altLang="en-US"/>
          </a:p>
        </p:txBody>
      </p:sp>
      <p:sp>
        <p:nvSpPr>
          <p:cNvPr id="1199106" name="Rectangle 2"/>
          <p:cNvSpPr>
            <a:spLocks noGrp="1" noRot="1" noChangeAspect="1" noChangeArrowheads="1" noTextEdit="1"/>
          </p:cNvSpPr>
          <p:nvPr>
            <p:ph type="sldImg"/>
          </p:nvPr>
        </p:nvSpPr>
        <p:spPr>
          <a:ln/>
        </p:spPr>
      </p:sp>
      <p:sp>
        <p:nvSpPr>
          <p:cNvPr id="119910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BC64F-FCC5-4525-99FA-2461F3066E22}" type="slidenum">
              <a:rPr lang="en-US" altLang="en-US"/>
              <a:pPr/>
              <a:t>116</a:t>
            </a:fld>
            <a:endParaRPr lang="en-US" altLang="en-US"/>
          </a:p>
        </p:txBody>
      </p:sp>
      <p:sp>
        <p:nvSpPr>
          <p:cNvPr id="1201154" name="Rectangle 2"/>
          <p:cNvSpPr>
            <a:spLocks noGrp="1" noRot="1" noChangeAspect="1" noChangeArrowheads="1" noTextEdit="1"/>
          </p:cNvSpPr>
          <p:nvPr>
            <p:ph type="sldImg"/>
          </p:nvPr>
        </p:nvSpPr>
        <p:spPr>
          <a:ln/>
        </p:spPr>
      </p:sp>
      <p:sp>
        <p:nvSpPr>
          <p:cNvPr id="120115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2D532-55DB-4209-B4F6-565C3709DA7F}" type="slidenum">
              <a:rPr lang="en-US" altLang="en-US"/>
              <a:pPr/>
              <a:t>117</a:t>
            </a:fld>
            <a:endParaRPr lang="en-US" altLang="en-US"/>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5E2FC-F09E-439C-8701-4BA17F8D144D}" type="slidenum">
              <a:rPr lang="en-US" altLang="en-US"/>
              <a:pPr/>
              <a:t>118</a:t>
            </a:fld>
            <a:endParaRPr lang="en-US" altLang="en-US"/>
          </a:p>
        </p:txBody>
      </p:sp>
      <p:sp>
        <p:nvSpPr>
          <p:cNvPr id="1502210" name="Rectangle 2"/>
          <p:cNvSpPr>
            <a:spLocks noGrp="1" noRot="1" noChangeAspect="1" noChangeArrowheads="1" noTextEdit="1"/>
          </p:cNvSpPr>
          <p:nvPr>
            <p:ph type="sldImg"/>
          </p:nvPr>
        </p:nvSpPr>
        <p:spPr>
          <a:ln/>
        </p:spPr>
      </p:sp>
      <p:sp>
        <p:nvSpPr>
          <p:cNvPr id="150221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EAD4D-A936-4CFE-8AF0-F4BC90CEDA5F}" type="slidenum">
              <a:rPr lang="en-US" altLang="en-US"/>
              <a:pPr/>
              <a:t>119</a:t>
            </a:fld>
            <a:endParaRPr lang="en-US" altLang="en-US"/>
          </a:p>
        </p:txBody>
      </p:sp>
      <p:sp>
        <p:nvSpPr>
          <p:cNvPr id="1205250" name="Rectangle 2"/>
          <p:cNvSpPr>
            <a:spLocks noGrp="1" noRot="1" noChangeAspect="1" noChangeArrowheads="1" noTextEdit="1"/>
          </p:cNvSpPr>
          <p:nvPr>
            <p:ph type="sldImg"/>
          </p:nvPr>
        </p:nvSpPr>
        <p:spPr>
          <a:ln/>
        </p:spPr>
      </p:sp>
      <p:sp>
        <p:nvSpPr>
          <p:cNvPr id="120525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E9BDB-F5ED-49B2-837D-0BD19180FDF3}" type="slidenum">
              <a:rPr lang="en-US" altLang="en-US"/>
              <a:pPr/>
              <a:t>120</a:t>
            </a:fld>
            <a:endParaRPr lang="en-US" altLang="en-US"/>
          </a:p>
        </p:txBody>
      </p:sp>
      <p:sp>
        <p:nvSpPr>
          <p:cNvPr id="1504258" name="Rectangle 2"/>
          <p:cNvSpPr>
            <a:spLocks noGrp="1" noRot="1" noChangeAspect="1" noChangeArrowheads="1" noTextEdit="1"/>
          </p:cNvSpPr>
          <p:nvPr>
            <p:ph type="sldImg"/>
          </p:nvPr>
        </p:nvSpPr>
        <p:spPr>
          <a:ln/>
        </p:spPr>
      </p:sp>
      <p:sp>
        <p:nvSpPr>
          <p:cNvPr id="150425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79E80-6442-454E-85B4-33E3BCB479A3}" type="slidenum">
              <a:rPr lang="en-US" altLang="en-US"/>
              <a:pPr/>
              <a:t>121</a:t>
            </a:fld>
            <a:endParaRPr lang="en-US" altLang="en-US"/>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D7D587-A924-4C2E-93BE-C3D242C8D6A3}" type="slidenum">
              <a:rPr lang="en-US" altLang="en-US"/>
              <a:pPr/>
              <a:t>122</a:t>
            </a:fld>
            <a:endParaRPr lang="en-US" altLang="en-US"/>
          </a:p>
        </p:txBody>
      </p:sp>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3443D-4236-4F1C-ACF0-866CDF821AD2}" type="slidenum">
              <a:rPr lang="en-US" altLang="en-US"/>
              <a:pPr/>
              <a:t>123</a:t>
            </a:fld>
            <a:endParaRPr lang="en-US" altLang="en-US"/>
          </a:p>
        </p:txBody>
      </p:sp>
      <p:sp>
        <p:nvSpPr>
          <p:cNvPr id="1211394" name="Rectangle 2"/>
          <p:cNvSpPr>
            <a:spLocks noGrp="1" noRot="1" noChangeAspect="1" noChangeArrowheads="1" noTextEdit="1"/>
          </p:cNvSpPr>
          <p:nvPr>
            <p:ph type="sldImg"/>
          </p:nvPr>
        </p:nvSpPr>
        <p:spPr>
          <a:ln/>
        </p:spPr>
      </p:sp>
      <p:sp>
        <p:nvSpPr>
          <p:cNvPr id="121139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9CFE1-1563-41F0-BBE3-E1C2A84C4244}" type="slidenum">
              <a:rPr lang="en-US" altLang="en-US"/>
              <a:pPr/>
              <a:t>124</a:t>
            </a:fld>
            <a:endParaRPr lang="en-US" altLang="en-US"/>
          </a:p>
        </p:txBody>
      </p:sp>
      <p:sp>
        <p:nvSpPr>
          <p:cNvPr id="1506306" name="Rectangle 2"/>
          <p:cNvSpPr>
            <a:spLocks noGrp="1" noRot="1" noChangeAspect="1" noChangeArrowheads="1" noTextEdit="1"/>
          </p:cNvSpPr>
          <p:nvPr>
            <p:ph type="sldImg"/>
          </p:nvPr>
        </p:nvSpPr>
        <p:spPr>
          <a:ln/>
        </p:spPr>
      </p:sp>
      <p:sp>
        <p:nvSpPr>
          <p:cNvPr id="1506307" name="Rectangle 3"/>
          <p:cNvSpPr>
            <a:spLocks noGrp="1" noChangeArrowheads="1"/>
          </p:cNvSpPr>
          <p:nvPr>
            <p:ph type="body" idx="1"/>
          </p:nvPr>
        </p:nvSpPr>
        <p:spPr/>
        <p:txBody>
          <a:bodyPr/>
          <a:lstStyle/>
          <a:p>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230553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10677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24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524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189177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10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675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Paolo Michelato</a:t>
            </a:r>
          </a:p>
        </p:txBody>
      </p:sp>
    </p:spTree>
    <p:extLst>
      <p:ext uri="{BB962C8B-B14F-4D97-AF65-F5344CB8AC3E}">
        <p14:creationId xmlns:p14="http://schemas.microsoft.com/office/powerpoint/2010/main" val="30693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Paolo Michelato</a:t>
            </a:r>
          </a:p>
        </p:txBody>
      </p:sp>
    </p:spTree>
    <p:extLst>
      <p:ext uri="{BB962C8B-B14F-4D97-AF65-F5344CB8AC3E}">
        <p14:creationId xmlns:p14="http://schemas.microsoft.com/office/powerpoint/2010/main" val="306936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Paolo Michelato</a:t>
            </a:r>
          </a:p>
        </p:txBody>
      </p:sp>
    </p:spTree>
    <p:extLst>
      <p:ext uri="{BB962C8B-B14F-4D97-AF65-F5344CB8AC3E}">
        <p14:creationId xmlns:p14="http://schemas.microsoft.com/office/powerpoint/2010/main" val="306936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Paolo Michelato</a:t>
            </a:r>
          </a:p>
        </p:txBody>
      </p:sp>
    </p:spTree>
    <p:extLst>
      <p:ext uri="{BB962C8B-B14F-4D97-AF65-F5344CB8AC3E}">
        <p14:creationId xmlns:p14="http://schemas.microsoft.com/office/powerpoint/2010/main" val="30693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700373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4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9506" y="1528481"/>
            <a:ext cx="7494494"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endParaRPr lang="en-US"/>
          </a:p>
        </p:txBody>
      </p:sp>
      <p:sp>
        <p:nvSpPr>
          <p:cNvPr id="7" name="Title Placeholder 1"/>
          <p:cNvSpPr>
            <a:spLocks noGrp="1"/>
          </p:cNvSpPr>
          <p:nvPr>
            <p:ph type="title"/>
          </p:nvPr>
        </p:nvSpPr>
        <p:spPr>
          <a:xfrm>
            <a:off x="-134471" y="182880"/>
            <a:ext cx="7544127" cy="731519"/>
          </a:xfrm>
          <a:prstGeom prst="rect">
            <a:avLst/>
          </a:prstGeom>
          <a:noFill/>
        </p:spPr>
        <p:txBody>
          <a:bodyPr vert="horz" lIns="1188720" tIns="45720" rIns="274320" bIns="45720" rtlCol="0" anchor="ctr">
            <a:normAutofit/>
          </a:bodyPr>
          <a:lstStyle/>
          <a:p>
            <a:r>
              <a:rPr lang="en-US"/>
              <a:t>Click to edit Master title style</a:t>
            </a:r>
            <a:endParaRPr dirty="0"/>
          </a:p>
        </p:txBody>
      </p:sp>
    </p:spTree>
    <p:extLst>
      <p:ext uri="{BB962C8B-B14F-4D97-AF65-F5344CB8AC3E}">
        <p14:creationId xmlns:p14="http://schemas.microsoft.com/office/powerpoint/2010/main" val="1990831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1114424" y="2480234"/>
            <a:ext cx="7610476" cy="378609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endParaRPr lang="en-US"/>
          </a:p>
        </p:txBody>
      </p:sp>
      <p:sp>
        <p:nvSpPr>
          <p:cNvPr id="9"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0"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231465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120588" y="1129552"/>
            <a:ext cx="7988300" cy="4966447"/>
          </a:xfrm>
        </p:spPr>
        <p:txBody>
          <a:bodyPr>
            <a:normAutofit/>
          </a:bodyPr>
          <a:lstStyle>
            <a:lvl1pPr marL="0" indent="0">
              <a:buNone/>
              <a:defRPr sz="1800"/>
            </a:lvl1pPr>
          </a:lstStyle>
          <a:p>
            <a:r>
              <a:rPr lang="en-US"/>
              <a:t>Drag picture to placeholder or click icon to add</a:t>
            </a:r>
            <a:endParaRPr/>
          </a:p>
        </p:txBody>
      </p:sp>
      <p:sp>
        <p:nvSpPr>
          <p:cNvPr id="10"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1"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
        <p:nvSpPr>
          <p:cNvPr id="12" name="Title 1"/>
          <p:cNvSpPr>
            <a:spLocks noGrp="1"/>
          </p:cNvSpPr>
          <p:nvPr>
            <p:ph type="title"/>
          </p:nvPr>
        </p:nvSpPr>
        <p:spPr>
          <a:xfrm>
            <a:off x="-134471" y="182880"/>
            <a:ext cx="7544127" cy="731519"/>
          </a:xfrm>
        </p:spPr>
        <p:txBody>
          <a:bodyPr/>
          <a:lstStyle/>
          <a:p>
            <a:r>
              <a:rPr lang="en-US"/>
              <a:t>Click to edit Master title style</a:t>
            </a:r>
            <a:endParaRPr dirty="0"/>
          </a:p>
        </p:txBody>
      </p:sp>
    </p:spTree>
    <p:extLst>
      <p:ext uri="{BB962C8B-B14F-4D97-AF65-F5344CB8AC3E}">
        <p14:creationId xmlns:p14="http://schemas.microsoft.com/office/powerpoint/2010/main" val="1476150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0588" y="5380018"/>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8" name="Picture Placeholder 8"/>
          <p:cNvSpPr>
            <a:spLocks noGrp="1"/>
          </p:cNvSpPr>
          <p:nvPr>
            <p:ph type="pic" sz="quarter" idx="13"/>
          </p:nvPr>
        </p:nvSpPr>
        <p:spPr>
          <a:xfrm>
            <a:off x="1120588" y="1129553"/>
            <a:ext cx="7988300" cy="4250466"/>
          </a:xfrm>
        </p:spPr>
        <p:txBody>
          <a:bodyPr>
            <a:normAutofit/>
          </a:bodyPr>
          <a:lstStyle>
            <a:lvl1pPr marL="0" indent="0">
              <a:buNone/>
              <a:defRPr sz="1800"/>
            </a:lvl1pPr>
          </a:lstStyle>
          <a:p>
            <a:r>
              <a:rPr lang="en-US"/>
              <a:t>Drag picture to placeholder or click icon to add</a:t>
            </a:r>
            <a:endParaRPr/>
          </a:p>
        </p:txBody>
      </p:sp>
      <p:sp>
        <p:nvSpPr>
          <p:cNvPr id="10"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1"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
        <p:nvSpPr>
          <p:cNvPr id="12" name="Title 1"/>
          <p:cNvSpPr>
            <a:spLocks noGrp="1"/>
          </p:cNvSpPr>
          <p:nvPr>
            <p:ph type="title"/>
          </p:nvPr>
        </p:nvSpPr>
        <p:spPr>
          <a:xfrm>
            <a:off x="-134471" y="182880"/>
            <a:ext cx="7544127" cy="731519"/>
          </a:xfrm>
        </p:spPr>
        <p:txBody>
          <a:bodyPr/>
          <a:lstStyle/>
          <a:p>
            <a:r>
              <a:rPr lang="en-US"/>
              <a:t>Click to edit Master title style</a:t>
            </a:r>
            <a:endParaRPr dirty="0"/>
          </a:p>
        </p:txBody>
      </p:sp>
    </p:spTree>
    <p:extLst>
      <p:ext uri="{BB962C8B-B14F-4D97-AF65-F5344CB8AC3E}">
        <p14:creationId xmlns:p14="http://schemas.microsoft.com/office/powerpoint/2010/main" val="1537010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090706"/>
            <a:ext cx="3738282" cy="5186269"/>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3" y="1090706"/>
            <a:ext cx="3757407" cy="5186269"/>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endParaRPr lang="en-US" dirty="0"/>
          </a:p>
        </p:txBody>
      </p:sp>
      <p:sp>
        <p:nvSpPr>
          <p:cNvPr id="11" name="Date Placeholder 3"/>
          <p:cNvSpPr>
            <a:spLocks noGrp="1"/>
          </p:cNvSpPr>
          <p:nvPr>
            <p:ph type="dt" sz="half" idx="1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2"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756666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1139826"/>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2181412"/>
            <a:ext cx="3566160" cy="4095563"/>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1140481"/>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2181412"/>
            <a:ext cx="3566160" cy="4095563"/>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15" name="Straight Connector 14"/>
          <p:cNvCxnSpPr/>
          <p:nvPr/>
        </p:nvCxnSpPr>
        <p:spPr>
          <a:xfrm>
            <a:off x="1212028" y="2052928"/>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052928"/>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5"/>
          <p:cNvSpPr>
            <a:spLocks noGrp="1"/>
          </p:cNvSpPr>
          <p:nvPr>
            <p:ph type="ftr" sz="quarter" idx="11"/>
          </p:nvPr>
        </p:nvSpPr>
        <p:spPr>
          <a:xfrm>
            <a:off x="1120588" y="6297602"/>
            <a:ext cx="2895600" cy="365125"/>
          </a:xfrm>
        </p:spPr>
        <p:txBody>
          <a:bodyPr/>
          <a:lstStyle/>
          <a:p>
            <a:endParaRPr lang="en-US" dirty="0"/>
          </a:p>
        </p:txBody>
      </p:sp>
      <p:sp>
        <p:nvSpPr>
          <p:cNvPr id="21" name="Date Placeholder 3"/>
          <p:cNvSpPr>
            <a:spLocks noGrp="1"/>
          </p:cNvSpPr>
          <p:nvPr>
            <p:ph type="dt" sz="half" idx="1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22" name="Slide Number Placeholder 5"/>
          <p:cNvSpPr>
            <a:spLocks noGrp="1"/>
          </p:cNvSpPr>
          <p:nvPr>
            <p:ph type="sldNum" sz="quarter" idx="13"/>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173584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859978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4" name="Footer Placeholder 3"/>
          <p:cNvSpPr>
            <a:spLocks noGrp="1"/>
          </p:cNvSpPr>
          <p:nvPr>
            <p:ph type="ftr" sz="quarter" idx="11"/>
          </p:nvPr>
        </p:nvSpPr>
        <p:spPr/>
        <p:txBody>
          <a:bodyPr/>
          <a:lstStyle/>
          <a:p>
            <a:endParaRPr lang="en-US"/>
          </a:p>
        </p:txBody>
      </p:sp>
      <p:sp>
        <p:nvSpPr>
          <p:cNvPr id="9"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0"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130454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Title 1"/>
          <p:cNvSpPr>
            <a:spLocks noGrp="1"/>
          </p:cNvSpPr>
          <p:nvPr>
            <p:ph type="title"/>
          </p:nvPr>
        </p:nvSpPr>
        <p:spPr>
          <a:xfrm>
            <a:off x="-134471" y="182880"/>
            <a:ext cx="7544127" cy="731519"/>
          </a:xfrm>
        </p:spPr>
        <p:txBody>
          <a:bodyPr/>
          <a:lstStyle/>
          <a:p>
            <a:r>
              <a:rPr lang="en-US"/>
              <a:t>Click to edit Master title style</a:t>
            </a:r>
            <a:endParaRPr dirty="0"/>
          </a:p>
        </p:txBody>
      </p:sp>
      <p:sp>
        <p:nvSpPr>
          <p:cNvPr id="9"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0"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230607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7534" y="2032000"/>
            <a:ext cx="3566160" cy="42449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120588" y="1202405"/>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9" name="Title 1"/>
          <p:cNvSpPr>
            <a:spLocks noGrp="1"/>
          </p:cNvSpPr>
          <p:nvPr>
            <p:ph type="title"/>
          </p:nvPr>
        </p:nvSpPr>
        <p:spPr>
          <a:xfrm>
            <a:off x="-134471" y="182880"/>
            <a:ext cx="7544127" cy="731519"/>
          </a:xfrm>
        </p:spPr>
        <p:txBody>
          <a:bodyPr/>
          <a:lstStyle/>
          <a:p>
            <a:r>
              <a:rPr lang="en-US"/>
              <a:t>Click to edit Master title style</a:t>
            </a:r>
            <a:endParaRPr dirty="0"/>
          </a:p>
        </p:txBody>
      </p:sp>
      <p:sp>
        <p:nvSpPr>
          <p:cNvPr id="14" name="Date Placeholder 3"/>
          <p:cNvSpPr>
            <a:spLocks noGrp="1"/>
          </p:cNvSpPr>
          <p:nvPr>
            <p:ph type="dt" sz="half" idx="1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5"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3067077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0470" y="4307437"/>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120588" y="1129553"/>
            <a:ext cx="7794812" cy="2980944"/>
          </a:xfrm>
        </p:spPr>
        <p:txBody>
          <a:bodyPr>
            <a:normAutofit/>
          </a:bodyPr>
          <a:lstStyle>
            <a:lvl1pPr marL="0" indent="0">
              <a:buNone/>
              <a:defRPr sz="1800"/>
            </a:lvl1pPr>
          </a:lstStyle>
          <a:p>
            <a:r>
              <a:rPr lang="en-US"/>
              <a:t>Drag picture to placeholder or click icon to add</a:t>
            </a:r>
            <a:endParaRPr/>
          </a:p>
        </p:txBody>
      </p:sp>
      <p:sp>
        <p:nvSpPr>
          <p:cNvPr id="8" name="Title 1"/>
          <p:cNvSpPr>
            <a:spLocks noGrp="1"/>
          </p:cNvSpPr>
          <p:nvPr>
            <p:ph type="title"/>
          </p:nvPr>
        </p:nvSpPr>
        <p:spPr>
          <a:xfrm>
            <a:off x="-134471" y="182880"/>
            <a:ext cx="7544127" cy="731519"/>
          </a:xfrm>
        </p:spPr>
        <p:txBody>
          <a:bodyPr/>
          <a:lstStyle/>
          <a:p>
            <a:r>
              <a:rPr lang="en-US"/>
              <a:t>Click to edit Master title style</a:t>
            </a:r>
            <a:endParaRPr dirty="0"/>
          </a:p>
        </p:txBody>
      </p:sp>
      <p:sp>
        <p:nvSpPr>
          <p:cNvPr id="14"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5"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2577176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4300069"/>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120588" y="1129553"/>
            <a:ext cx="3888000"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5029200" y="1129553"/>
            <a:ext cx="3888000" cy="2980944"/>
          </a:xfrm>
        </p:spPr>
        <p:txBody>
          <a:bodyPr>
            <a:normAutofit/>
          </a:bodyPr>
          <a:lstStyle>
            <a:lvl1pPr marL="0" indent="0">
              <a:buNone/>
              <a:defRPr sz="1800"/>
            </a:lvl1pPr>
          </a:lstStyle>
          <a:p>
            <a:r>
              <a:rPr lang="en-US"/>
              <a:t>Drag picture to placeholder or click icon to add</a:t>
            </a:r>
            <a:endParaRPr/>
          </a:p>
        </p:txBody>
      </p:sp>
      <p:sp>
        <p:nvSpPr>
          <p:cNvPr id="10" name="Title 1"/>
          <p:cNvSpPr>
            <a:spLocks noGrp="1"/>
          </p:cNvSpPr>
          <p:nvPr>
            <p:ph type="title"/>
          </p:nvPr>
        </p:nvSpPr>
        <p:spPr>
          <a:xfrm>
            <a:off x="-134471" y="182880"/>
            <a:ext cx="7544127" cy="731519"/>
          </a:xfrm>
        </p:spPr>
        <p:txBody>
          <a:bodyPr/>
          <a:lstStyle/>
          <a:p>
            <a:r>
              <a:rPr lang="en-US"/>
              <a:t>Click to edit Master title style</a:t>
            </a:r>
            <a:endParaRPr dirty="0"/>
          </a:p>
        </p:txBody>
      </p:sp>
      <p:sp>
        <p:nvSpPr>
          <p:cNvPr id="15"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719830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ictures with Caption">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4304449"/>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120588" y="1129553"/>
            <a:ext cx="6408480"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
        <p:nvSpPr>
          <p:cNvPr id="11" name="Title 1"/>
          <p:cNvSpPr>
            <a:spLocks noGrp="1"/>
          </p:cNvSpPr>
          <p:nvPr>
            <p:ph type="title"/>
          </p:nvPr>
        </p:nvSpPr>
        <p:spPr>
          <a:xfrm>
            <a:off x="-134471" y="182880"/>
            <a:ext cx="7544127" cy="731519"/>
          </a:xfrm>
        </p:spPr>
        <p:txBody>
          <a:bodyPr/>
          <a:lstStyle/>
          <a:p>
            <a:r>
              <a:rPr lang="en-US"/>
              <a:t>Click to edit Master title style</a:t>
            </a:r>
            <a:endParaRPr dirty="0"/>
          </a:p>
        </p:txBody>
      </p:sp>
      <p:sp>
        <p:nvSpPr>
          <p:cNvPr id="16"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17"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Tree>
    <p:extLst>
      <p:ext uri="{BB962C8B-B14F-4D97-AF65-F5344CB8AC3E}">
        <p14:creationId xmlns:p14="http://schemas.microsoft.com/office/powerpoint/2010/main" val="1693142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D79CA87-7AFD-7D49-B079-EA809AB2EC97}" type="datetime3">
              <a:rPr lang="en-US" smtClean="0"/>
              <a:t>21 June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972114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F44E938-BBCB-A44F-BA71-0A1D65B85C3C}" type="datetime3">
              <a:rPr lang="en-US" smtClean="0"/>
              <a:t>21 June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05262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765175"/>
            <a:ext cx="4105275" cy="575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1525" y="765175"/>
            <a:ext cx="4105275" cy="575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70734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203221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3634065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317500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239157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Paolo Michelato</a:t>
            </a:r>
          </a:p>
        </p:txBody>
      </p:sp>
    </p:spTree>
    <p:extLst>
      <p:ext uri="{BB962C8B-B14F-4D97-AF65-F5344CB8AC3E}">
        <p14:creationId xmlns:p14="http://schemas.microsoft.com/office/powerpoint/2010/main" val="253274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2.gif"/><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1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5492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1027" name="Rectangle 3"/>
          <p:cNvSpPr>
            <a:spLocks noGrp="1" noChangeArrowheads="1"/>
          </p:cNvSpPr>
          <p:nvPr>
            <p:ph type="body" idx="1"/>
          </p:nvPr>
        </p:nvSpPr>
        <p:spPr bwMode="auto">
          <a:xfrm>
            <a:off x="323850" y="765175"/>
            <a:ext cx="8362950"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9" name="Rectangle 5"/>
          <p:cNvSpPr>
            <a:spLocks noGrp="1" noChangeArrowheads="1"/>
          </p:cNvSpPr>
          <p:nvPr>
            <p:ph type="ftr" sz="quarter" idx="3"/>
          </p:nvPr>
        </p:nvSpPr>
        <p:spPr bwMode="auto">
          <a:xfrm>
            <a:off x="0" y="6570663"/>
            <a:ext cx="223202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latin typeface="Arial" charset="0"/>
              </a:defRPr>
            </a:lvl1pPr>
          </a:lstStyle>
          <a:p>
            <a:pPr>
              <a:defRPr/>
            </a:pPr>
            <a:r>
              <a:rPr lang="en-US"/>
              <a:t>Paolo Michelato</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736" r:id="rId12"/>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48"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50"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52"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471" y="182880"/>
            <a:ext cx="7544127" cy="731519"/>
          </a:xfrm>
          <a:prstGeom prst="rect">
            <a:avLst/>
          </a:prstGeom>
          <a:noFill/>
        </p:spPr>
        <p:txBody>
          <a:bodyPr vert="horz" lIns="1188720" tIns="45720" rIns="27432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114424" y="2480235"/>
            <a:ext cx="7610476" cy="3786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6294" y="6372307"/>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78FE2B6-4488-CC4C-AA43-6C29596973DE}" type="datetime3">
              <a:rPr lang="en-US" smtClean="0"/>
              <a:t>21 June 2024</a:t>
            </a:fld>
            <a:endParaRPr lang="en-US" dirty="0"/>
          </a:p>
        </p:txBody>
      </p:sp>
      <p:sp>
        <p:nvSpPr>
          <p:cNvPr id="5" name="Footer Placeholder 4"/>
          <p:cNvSpPr>
            <a:spLocks noGrp="1"/>
          </p:cNvSpPr>
          <p:nvPr>
            <p:ph type="ftr" sz="quarter" idx="3"/>
          </p:nvPr>
        </p:nvSpPr>
        <p:spPr>
          <a:xfrm>
            <a:off x="1120588" y="6372307"/>
            <a:ext cx="2895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4A822907-8A9D-4F6B-98F6-913902AD56B5}" type="slidenum">
              <a:rPr lang="en-US" smtClean="0"/>
              <a:pPr/>
              <a:t>‹N›</a:t>
            </a:fld>
            <a:endParaRPr lang="en-US" dirty="0"/>
          </a:p>
        </p:txBody>
      </p:sp>
      <p:sp>
        <p:nvSpPr>
          <p:cNvPr id="7" name="Rectangle 6"/>
          <p:cNvSpPr/>
          <p:nvPr userDrawn="1"/>
        </p:nvSpPr>
        <p:spPr>
          <a:xfrm>
            <a:off x="956733" y="0"/>
            <a:ext cx="7957080"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56733" y="6675120"/>
            <a:ext cx="7957080"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0" name="Straight Connector 9"/>
          <p:cNvCxnSpPr/>
          <p:nvPr/>
        </p:nvCxnSpPr>
        <p:spPr>
          <a:xfrm>
            <a:off x="956733" y="188259"/>
            <a:ext cx="0" cy="657830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94628" y="959555"/>
            <a:ext cx="8819185"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pic>
        <p:nvPicPr>
          <p:cNvPr id="15" name="Picture 14" descr="en_h_60.jpg"/>
          <p:cNvPicPr>
            <a:picLocks noChangeAspect="1"/>
          </p:cNvPicPr>
          <p:nvPr/>
        </p:nvPicPr>
        <p:blipFill>
          <a:blip r:embed="rId16" cstate="print"/>
          <a:stretch>
            <a:fillRect/>
          </a:stretch>
        </p:blipFill>
        <p:spPr>
          <a:xfrm rot="16200000">
            <a:off x="-1501942" y="2716190"/>
            <a:ext cx="3905250" cy="571500"/>
          </a:xfrm>
          <a:prstGeom prst="rect">
            <a:avLst/>
          </a:prstGeom>
        </p:spPr>
      </p:pic>
      <p:pic>
        <p:nvPicPr>
          <p:cNvPr id="16" name="Picture 15" descr="MME-1.bmp"/>
          <p:cNvPicPr>
            <a:picLocks noChangeAspect="1"/>
          </p:cNvPicPr>
          <p:nvPr userDrawn="1"/>
        </p:nvPicPr>
        <p:blipFill>
          <a:blip r:embed="rId17" cstate="print"/>
          <a:stretch>
            <a:fillRect/>
          </a:stretch>
        </p:blipFill>
        <p:spPr bwMode="auto">
          <a:xfrm>
            <a:off x="7859161" y="188259"/>
            <a:ext cx="955472" cy="748800"/>
          </a:xfrm>
          <a:prstGeom prst="roundRect">
            <a:avLst>
              <a:gd name="adj" fmla="val 8594"/>
            </a:avLst>
          </a:prstGeom>
          <a:noFill/>
          <a:ln>
            <a:noFill/>
          </a:ln>
          <a:effectLst>
            <a:reflection blurRad="12700" stA="38000" endPos="28000" dist="5000" dir="5400000" sy="-100000" algn="bl" rotWithShape="0"/>
          </a:effectLst>
        </p:spPr>
      </p:pic>
      <p:pic>
        <p:nvPicPr>
          <p:cNvPr id="17" name="Picture 16" descr="CERN LOGO.JPG"/>
          <p:cNvPicPr>
            <a:picLocks noChangeAspect="1"/>
          </p:cNvPicPr>
          <p:nvPr userDrawn="1"/>
        </p:nvPicPr>
        <p:blipFill>
          <a:blip r:embed="rId18" cstate="print"/>
          <a:stretch>
            <a:fillRect/>
          </a:stretch>
        </p:blipFill>
        <p:spPr bwMode="auto">
          <a:xfrm>
            <a:off x="154658" y="111988"/>
            <a:ext cx="724732" cy="747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098919"/>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Lst>
  <p:hf hdr="0"/>
  <p:txStyles>
    <p:titleStyle>
      <a:lvl1pPr marL="0" indent="0" algn="l" defTabSz="914400" rtl="0" eaLnBrk="1" latinLnBrk="0" hangingPunct="1">
        <a:spcBef>
          <a:spcPct val="0"/>
        </a:spcBef>
        <a:buNone/>
        <a:defRPr lang="en-US" sz="2800" kern="1200" dirty="0" smtClean="0">
          <a:solidFill>
            <a:srgbClr val="000000"/>
          </a:solidFill>
          <a:latin typeface="+mj-lt"/>
          <a:ea typeface="+mj-ea"/>
          <a:cs typeface="+mj-cs"/>
        </a:defRPr>
      </a:lvl1pPr>
    </p:titleStyle>
    <p:bodyStyle>
      <a:lvl1pPr marL="342900" indent="-342900" algn="l" defTabSz="914400" rtl="0" eaLnBrk="1" latinLnBrk="0" hangingPunct="1">
        <a:spcBef>
          <a:spcPts val="2000"/>
        </a:spcBef>
        <a:buClr>
          <a:schemeClr val="accent5">
            <a:lumMod val="75000"/>
          </a:schemeClr>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5">
            <a:lumMod val="75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5">
            <a:lumMod val="75000"/>
          </a:schemeClr>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5">
            <a:lumMod val="75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5">
            <a:lumMod val="75000"/>
          </a:schemeClr>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5123"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730116" name="Rectangle 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solidFill>
                  <a:srgbClr val="000000"/>
                </a:solidFill>
              </a:rPr>
              <a:t>Paolo Michelato</a:t>
            </a:r>
          </a:p>
        </p:txBody>
      </p:sp>
      <p:sp>
        <p:nvSpPr>
          <p:cNvPr id="5125" name="Rectangle 5"/>
          <p:cNvSpPr>
            <a:spLocks noChangeArrowheads="1"/>
          </p:cNvSpPr>
          <p:nvPr/>
        </p:nvSpPr>
        <p:spPr bwMode="auto">
          <a:xfrm>
            <a:off x="0" y="6650038"/>
            <a:ext cx="1476375" cy="2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000">
                <a:solidFill>
                  <a:srgbClr val="000000"/>
                </a:solidFill>
              </a:rPr>
              <a:t>Paolo Michelato</a:t>
            </a:r>
            <a:endParaRPr lang="it-IT" sz="2800">
              <a:solidFill>
                <a:srgbClr val="000000"/>
              </a:solidFill>
            </a:endParaRPr>
          </a:p>
        </p:txBody>
      </p:sp>
    </p:spTree>
  </p:cSld>
  <p:clrMap bg1="lt1" tx1="dk1" bg2="lt2" tx2="dk2" accent1="accent1" accent2="accent2" accent3="accent3" accent4="accent4" accent5="accent5" accent6="accent6" hlink="hlink" folHlink="folHlink"/>
  <p:sldLayoutIdLst>
    <p:sldLayoutId id="2147483951"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5123"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730116" name="Rectangle 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solidFill>
                  <a:srgbClr val="000000"/>
                </a:solidFill>
              </a:rPr>
              <a:t>Paolo Michelato</a:t>
            </a:r>
          </a:p>
        </p:txBody>
      </p:sp>
      <p:sp>
        <p:nvSpPr>
          <p:cNvPr id="5125" name="Rectangle 5"/>
          <p:cNvSpPr>
            <a:spLocks noChangeArrowheads="1"/>
          </p:cNvSpPr>
          <p:nvPr/>
        </p:nvSpPr>
        <p:spPr bwMode="auto">
          <a:xfrm>
            <a:off x="0" y="6650038"/>
            <a:ext cx="1476375" cy="2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000">
                <a:solidFill>
                  <a:srgbClr val="000000"/>
                </a:solidFill>
              </a:rPr>
              <a:t>Paolo Michelato</a:t>
            </a:r>
            <a:endParaRPr lang="it-IT" sz="2800">
              <a:solidFill>
                <a:srgbClr val="000000"/>
              </a:solidFill>
            </a:endParaRPr>
          </a:p>
        </p:txBody>
      </p:sp>
    </p:spTree>
  </p:cSld>
  <p:clrMap bg1="lt1" tx1="dk1" bg2="lt2" tx2="dk2" accent1="accent1" accent2="accent2" accent3="accent3" accent4="accent4" accent5="accent5" accent6="accent6" hlink="hlink" folHlink="folHlink"/>
  <p:sldLayoutIdLst>
    <p:sldLayoutId id="214748395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5123"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730116" name="Rectangle 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solidFill>
                  <a:srgbClr val="000000"/>
                </a:solidFill>
              </a:rPr>
              <a:t>Paolo Michelato</a:t>
            </a:r>
          </a:p>
        </p:txBody>
      </p:sp>
      <p:sp>
        <p:nvSpPr>
          <p:cNvPr id="5125" name="Rectangle 5"/>
          <p:cNvSpPr>
            <a:spLocks noChangeArrowheads="1"/>
          </p:cNvSpPr>
          <p:nvPr/>
        </p:nvSpPr>
        <p:spPr bwMode="auto">
          <a:xfrm>
            <a:off x="0" y="6650038"/>
            <a:ext cx="1476375" cy="2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000">
                <a:solidFill>
                  <a:srgbClr val="000000"/>
                </a:solidFill>
              </a:rPr>
              <a:t>Paolo Michelato</a:t>
            </a:r>
            <a:endParaRPr lang="it-IT" sz="2800">
              <a:solidFill>
                <a:srgbClr val="000000"/>
              </a:solidFill>
            </a:endParaRPr>
          </a:p>
        </p:txBody>
      </p:sp>
    </p:spTree>
  </p:cSld>
  <p:clrMap bg1="lt1" tx1="dk1" bg2="lt2" tx2="dk2" accent1="accent1" accent2="accent2" accent3="accent3" accent4="accent4" accent5="accent5" accent6="accent6" hlink="hlink" folHlink="folHlink"/>
  <p:sldLayoutIdLst>
    <p:sldLayoutId id="2147483955"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5123"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730116" name="Rectangle 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solidFill>
                  <a:srgbClr val="000000"/>
                </a:solidFill>
              </a:rPr>
              <a:t>Paolo Michelato</a:t>
            </a:r>
          </a:p>
        </p:txBody>
      </p:sp>
      <p:sp>
        <p:nvSpPr>
          <p:cNvPr id="5125" name="Rectangle 5"/>
          <p:cNvSpPr>
            <a:spLocks noChangeArrowheads="1"/>
          </p:cNvSpPr>
          <p:nvPr/>
        </p:nvSpPr>
        <p:spPr bwMode="auto">
          <a:xfrm>
            <a:off x="0" y="6650038"/>
            <a:ext cx="1476375" cy="2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000">
                <a:solidFill>
                  <a:srgbClr val="000000"/>
                </a:solidFill>
              </a:rPr>
              <a:t>Paolo Michelato</a:t>
            </a:r>
            <a:endParaRPr lang="it-IT" sz="2800">
              <a:solidFill>
                <a:srgbClr val="000000"/>
              </a:solidFill>
            </a:endParaRPr>
          </a:p>
        </p:txBody>
      </p:sp>
    </p:spTree>
  </p:cSld>
  <p:clrMap bg1="lt1" tx1="dk1" bg2="lt2" tx2="dk2" accent1="accent1" accent2="accent2" accent3="accent3" accent4="accent4" accent5="accent5" accent6="accent6" hlink="hlink" folHlink="folHlink"/>
  <p:sldLayoutIdLst>
    <p:sldLayoutId id="2147483957"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40"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42"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44"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0" y="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a:t>
            </a:r>
          </a:p>
        </p:txBody>
      </p:sp>
      <p:sp>
        <p:nvSpPr>
          <p:cNvPr id="659459" name="Rectangle 3"/>
          <p:cNvSpPr>
            <a:spLocks noGrp="1" noChangeArrowheads="1"/>
          </p:cNvSpPr>
          <p:nvPr>
            <p:ph type="body" idx="1"/>
          </p:nvPr>
        </p:nvSpPr>
        <p:spPr bwMode="auto">
          <a:xfrm>
            <a:off x="323850" y="765175"/>
            <a:ext cx="83629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659462" name="Text Box 6"/>
          <p:cNvSpPr txBox="1">
            <a:spLocks noChangeArrowheads="1"/>
          </p:cNvSpPr>
          <p:nvPr/>
        </p:nvSpPr>
        <p:spPr bwMode="auto">
          <a:xfrm>
            <a:off x="0" y="6613525"/>
            <a:ext cx="1104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1000">
                <a:solidFill>
                  <a:srgbClr val="000000"/>
                </a:solidFill>
              </a:rPr>
              <a:t>Paolo Michelato</a:t>
            </a:r>
            <a:endParaRPr lang="en-US"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246" r:id="rId1"/>
  </p:sldLayoutIdLst>
  <p:hf hdr="0" ft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pitchFamily="66" charset="0"/>
        </a:defRPr>
      </a:lvl2pPr>
      <a:lvl3pPr algn="ctr" rtl="0" fontAlgn="base">
        <a:spcBef>
          <a:spcPct val="0"/>
        </a:spcBef>
        <a:spcAft>
          <a:spcPct val="0"/>
        </a:spcAft>
        <a:defRPr sz="2800">
          <a:solidFill>
            <a:schemeClr val="tx2"/>
          </a:solidFill>
          <a:latin typeface="Comic Sans MS" pitchFamily="66" charset="0"/>
        </a:defRPr>
      </a:lvl3pPr>
      <a:lvl4pPr algn="ctr" rtl="0" fontAlgn="base">
        <a:spcBef>
          <a:spcPct val="0"/>
        </a:spcBef>
        <a:spcAft>
          <a:spcPct val="0"/>
        </a:spcAft>
        <a:defRPr sz="2800">
          <a:solidFill>
            <a:schemeClr val="tx2"/>
          </a:solidFill>
          <a:latin typeface="Comic Sans MS" pitchFamily="66" charset="0"/>
        </a:defRPr>
      </a:lvl4pPr>
      <a:lvl5pPr algn="ctr" rtl="0" fontAlgn="base">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wmf"/><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file:///C:\Users\xfel\Desktop\video\Boiling%20cold%20water%20In%20a%20Vacuum%20Chamber.flv" TargetMode="Externa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file:///C:\Users\xfel\Desktop\video\H2O_pumping_icing.wmv"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3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13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110.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oleObject" Target="../embeddings/oleObject9.bin"/><Relationship Id="rId4" Type="http://schemas.openxmlformats.org/officeDocument/2006/relationships/image" Target="../media/image108.png"/><Relationship Id="rId9" Type="http://schemas.openxmlformats.org/officeDocument/2006/relationships/image" Target="../media/image11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7.png"/><Relationship Id="rId5" Type="http://schemas.openxmlformats.org/officeDocument/2006/relationships/image" Target="../media/image124.png"/><Relationship Id="rId4" Type="http://schemas.openxmlformats.org/officeDocument/2006/relationships/notesSlide" Target="../notesSlides/notesSlide128.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1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9.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1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1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3.xml"/><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4.xml"/><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5.xml"/><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6.xml"/><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7.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3" Type="http://schemas.openxmlformats.org/officeDocument/2006/relationships/hyperlink" Target="https://avs.org/about-avs/chapters/avs-divisions/vacuum-technology/textbooks/" TargetMode="External"/><Relationship Id="rId2" Type="http://schemas.openxmlformats.org/officeDocument/2006/relationships/notesSlide" Target="../notesSlides/notesSlide18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file:///C:\Users\xfel\Desktop\video\Boiling%20cold%20water%20In%20a%20Vacuum%20Chamber.flv" TargetMode="Externa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mtm-inc.com/av-20090309-cleaning-aluminum-for-vacuum-applications.html"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mtm-inc.com/av-20090309-cleaning-aluminum-for-vacuum-applications.html" TargetMode="External"/><Relationship Id="rId2" Type="http://schemas.openxmlformats.org/officeDocument/2006/relationships/hyperlink" Target="https://www.mtm-inc.com/av-20131219-comparing-almeco-18-vs-brulin-815gd-for-uhv-component-ultrasonic-cleaning.html" TargetMode="External"/><Relationship Id="rId1" Type="http://schemas.openxmlformats.org/officeDocument/2006/relationships/slideLayout" Target="../slideLayouts/slideLayout6.xml"/><Relationship Id="rId4" Type="http://schemas.openxmlformats.org/officeDocument/2006/relationships/hyperlink" Target="https://krayden.com/technical-data-sheet/henk_bonderite_c_ak_18_technical_data_shee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facilities.grc.nasa.gov/spf/" TargetMode="External"/><Relationship Id="rId2" Type="http://schemas.openxmlformats.org/officeDocument/2006/relationships/image" Target="../media/image32.ti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w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image" Target="../media/image470.png"/><Relationship Id="rId5" Type="http://schemas.openxmlformats.org/officeDocument/2006/relationships/image" Target="../media/image469.png"/><Relationship Id="rId4" Type="http://schemas.openxmlformats.org/officeDocument/2006/relationships/image" Target="../media/image468.png"/></Relationships>
</file>

<file path=ppt/slides/_rels/slide85.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old.mcallister.com/vacuum.html"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ecss.nl/" TargetMode="External"/><Relationship Id="rId2" Type="http://schemas.openxmlformats.org/officeDocument/2006/relationships/image" Target="../media/image58.emf"/><Relationship Id="rId1" Type="http://schemas.openxmlformats.org/officeDocument/2006/relationships/slideLayout" Target="../slideLayouts/slideLayout7.xml"/><Relationship Id="rId4" Type="http://schemas.openxmlformats.org/officeDocument/2006/relationships/hyperlink" Target="https://www.aac-research.at/wp-content/uploads/2016/02/AAC_Advanced_Outgassing_V02.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outgassing.nasa.gov/"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114451" y="-7854"/>
            <a:ext cx="8928992" cy="329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p>
            <a:pPr algn="ctr">
              <a:lnSpc>
                <a:spcPct val="120000"/>
              </a:lnSpc>
            </a:pPr>
            <a:endParaRPr lang="en-US" altLang="en-US" sz="1800" b="1" dirty="0">
              <a:solidFill>
                <a:srgbClr val="FF3300"/>
              </a:solidFill>
            </a:endParaRPr>
          </a:p>
          <a:p>
            <a:pPr algn="ctr">
              <a:lnSpc>
                <a:spcPct val="120000"/>
              </a:lnSpc>
            </a:pPr>
            <a:r>
              <a:rPr lang="en-US" altLang="en-US" sz="3600" b="1" dirty="0">
                <a:solidFill>
                  <a:srgbClr val="FF3300"/>
                </a:solidFill>
              </a:rPr>
              <a:t>Corso </a:t>
            </a:r>
            <a:r>
              <a:rPr lang="en-US" altLang="en-US" sz="3600" b="1" dirty="0" err="1">
                <a:solidFill>
                  <a:srgbClr val="FF3300"/>
                </a:solidFill>
              </a:rPr>
              <a:t>vuoto</a:t>
            </a:r>
            <a:r>
              <a:rPr lang="en-US" altLang="en-US" sz="3600" b="1" dirty="0">
                <a:solidFill>
                  <a:srgbClr val="FF3300"/>
                </a:solidFill>
              </a:rPr>
              <a:t> </a:t>
            </a:r>
            <a:r>
              <a:rPr lang="en-US" altLang="en-US" sz="3600" b="1" dirty="0" err="1">
                <a:solidFill>
                  <a:srgbClr val="FF3300"/>
                </a:solidFill>
              </a:rPr>
              <a:t>avanzato</a:t>
            </a:r>
            <a:endParaRPr lang="en-US" altLang="en-US" sz="3600" b="1" dirty="0">
              <a:solidFill>
                <a:srgbClr val="FF3300"/>
              </a:solidFill>
            </a:endParaRPr>
          </a:p>
          <a:p>
            <a:pPr algn="ctr">
              <a:lnSpc>
                <a:spcPct val="120000"/>
              </a:lnSpc>
            </a:pPr>
            <a:r>
              <a:rPr lang="en-US" altLang="en-US" sz="2400" dirty="0">
                <a:solidFill>
                  <a:srgbClr val="FF3300"/>
                </a:solidFill>
              </a:rPr>
              <a:t> </a:t>
            </a:r>
            <a:r>
              <a:rPr lang="en-US" altLang="en-US" sz="2400" dirty="0" err="1">
                <a:solidFill>
                  <a:srgbClr val="FF3300"/>
                </a:solidFill>
              </a:rPr>
              <a:t>Laboratorio</a:t>
            </a:r>
            <a:r>
              <a:rPr lang="en-US" altLang="en-US" sz="2400" dirty="0">
                <a:solidFill>
                  <a:srgbClr val="FF3300"/>
                </a:solidFill>
              </a:rPr>
              <a:t> </a:t>
            </a:r>
            <a:r>
              <a:rPr lang="en-US" altLang="en-US" sz="2400" dirty="0" err="1">
                <a:solidFill>
                  <a:srgbClr val="FF3300"/>
                </a:solidFill>
              </a:rPr>
              <a:t>Acceleratori</a:t>
            </a:r>
            <a:r>
              <a:rPr lang="en-US" altLang="en-US" sz="2400" dirty="0">
                <a:solidFill>
                  <a:srgbClr val="FF3300"/>
                </a:solidFill>
              </a:rPr>
              <a:t> e </a:t>
            </a:r>
            <a:r>
              <a:rPr lang="en-US" altLang="en-US" sz="2400" dirty="0" err="1">
                <a:solidFill>
                  <a:srgbClr val="FF3300"/>
                </a:solidFill>
              </a:rPr>
              <a:t>Superconduttività</a:t>
            </a:r>
            <a:r>
              <a:rPr lang="en-US" altLang="en-US" sz="2400" dirty="0">
                <a:solidFill>
                  <a:srgbClr val="FF3300"/>
                </a:solidFill>
              </a:rPr>
              <a:t> </a:t>
            </a:r>
            <a:r>
              <a:rPr lang="en-US" altLang="en-US" sz="2400" dirty="0" err="1">
                <a:solidFill>
                  <a:srgbClr val="FF3300"/>
                </a:solidFill>
              </a:rPr>
              <a:t>Applicata</a:t>
            </a:r>
            <a:endParaRPr lang="en-US" altLang="en-US" sz="2400" dirty="0">
              <a:solidFill>
                <a:srgbClr val="FF3300"/>
              </a:solidFill>
            </a:endParaRPr>
          </a:p>
          <a:p>
            <a:pPr algn="ctr">
              <a:lnSpc>
                <a:spcPct val="120000"/>
              </a:lnSpc>
            </a:pPr>
            <a:r>
              <a:rPr lang="en-US" altLang="en-US" sz="2400" dirty="0">
                <a:solidFill>
                  <a:srgbClr val="FF3300"/>
                </a:solidFill>
              </a:rPr>
              <a:t>LASA</a:t>
            </a:r>
          </a:p>
          <a:p>
            <a:pPr algn="ctr">
              <a:lnSpc>
                <a:spcPct val="120000"/>
              </a:lnSpc>
            </a:pPr>
            <a:r>
              <a:rPr lang="en-US" altLang="en-US" sz="2400" dirty="0">
                <a:solidFill>
                  <a:srgbClr val="FF3300"/>
                </a:solidFill>
              </a:rPr>
              <a:t>10 – 13 </a:t>
            </a:r>
            <a:r>
              <a:rPr lang="en-US" altLang="en-US" sz="2400" dirty="0" err="1">
                <a:solidFill>
                  <a:srgbClr val="FF3300"/>
                </a:solidFill>
              </a:rPr>
              <a:t>giugno</a:t>
            </a:r>
            <a:r>
              <a:rPr lang="en-US" altLang="en-US" sz="2400" dirty="0">
                <a:solidFill>
                  <a:srgbClr val="FF3300"/>
                </a:solidFill>
              </a:rPr>
              <a:t> 2024</a:t>
            </a:r>
          </a:p>
          <a:p>
            <a:pPr algn="ctr">
              <a:lnSpc>
                <a:spcPct val="120000"/>
              </a:lnSpc>
            </a:pPr>
            <a:endParaRPr lang="en-US" altLang="en-US" sz="2400" dirty="0">
              <a:solidFill>
                <a:srgbClr val="FF3300"/>
              </a:solidFill>
            </a:endParaRPr>
          </a:p>
          <a:p>
            <a:pPr algn="ctr">
              <a:lnSpc>
                <a:spcPct val="120000"/>
              </a:lnSpc>
            </a:pPr>
            <a:endParaRPr lang="en-US" altLang="en-US" sz="2800" dirty="0"/>
          </a:p>
        </p:txBody>
      </p:sp>
      <p:pic>
        <p:nvPicPr>
          <p:cNvPr id="4679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780928"/>
            <a:ext cx="4912824" cy="252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solidFill>
            <a:srgbClr val="FFFF99"/>
          </a:solidFill>
          <a:ln>
            <a:solidFill>
              <a:srgbClr val="FF0000"/>
            </a:solidFill>
          </a:ln>
        </p:spPr>
        <p:txBody>
          <a:bodyPr/>
          <a:lstStyle/>
          <a:p>
            <a:r>
              <a:rPr lang="it-IT" dirty="0" err="1"/>
              <a:t>Evaporation</a:t>
            </a:r>
            <a:r>
              <a:rPr lang="it-IT" dirty="0"/>
              <a:t>: </a:t>
            </a:r>
            <a:r>
              <a:rPr lang="it-IT" dirty="0" err="1"/>
              <a:t>vapor</a:t>
            </a:r>
            <a:r>
              <a:rPr lang="it-IT" dirty="0"/>
              <a:t> pressure of </a:t>
            </a:r>
            <a:r>
              <a:rPr lang="it-IT" dirty="0" err="1"/>
              <a:t>elements</a:t>
            </a:r>
            <a:endParaRPr lang="en-US" dirty="0"/>
          </a:p>
        </p:txBody>
      </p:sp>
      <p:pic>
        <p:nvPicPr>
          <p:cNvPr id="1117191" name="Picture 7" descr="vapor6"/>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917575" y="479425"/>
            <a:ext cx="730885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7195" name="Text Box 11"/>
          <p:cNvSpPr txBox="1">
            <a:spLocks noChangeArrowheads="1"/>
          </p:cNvSpPr>
          <p:nvPr/>
        </p:nvSpPr>
        <p:spPr bwMode="auto">
          <a:xfrm>
            <a:off x="8243888" y="620713"/>
            <a:ext cx="811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T in °C</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41987" name="Picture 3" descr="Vacuum_002_forged_blanks_14429_1-2_Pagina_3"/>
          <p:cNvPicPr>
            <a:picLocks noChangeAspect="1" noChangeArrowheads="1"/>
          </p:cNvPicPr>
          <p:nvPr/>
        </p:nvPicPr>
        <p:blipFill>
          <a:blip r:embed="rId3">
            <a:extLst>
              <a:ext uri="{28A0092B-C50C-407E-A947-70E740481C1C}">
                <a14:useLocalDpi xmlns:a14="http://schemas.microsoft.com/office/drawing/2010/main" val="0"/>
              </a:ext>
            </a:extLst>
          </a:blip>
          <a:srcRect l="13815" t="17491" r="11905" b="73080"/>
          <a:stretch>
            <a:fillRect/>
          </a:stretch>
        </p:blipFill>
        <p:spPr bwMode="auto">
          <a:xfrm>
            <a:off x="539750" y="1290638"/>
            <a:ext cx="84597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Vacuum_002_forged_blanks_14429_1-2_Pagina_3"/>
          <p:cNvPicPr>
            <a:picLocks noChangeAspect="1" noChangeArrowheads="1"/>
          </p:cNvPicPr>
          <p:nvPr/>
        </p:nvPicPr>
        <p:blipFill>
          <a:blip r:embed="rId3">
            <a:extLst>
              <a:ext uri="{28A0092B-C50C-407E-A947-70E740481C1C}">
                <a14:useLocalDpi xmlns:a14="http://schemas.microsoft.com/office/drawing/2010/main" val="0"/>
              </a:ext>
            </a:extLst>
          </a:blip>
          <a:srcRect l="13815" t="30305" r="11905" b="51521"/>
          <a:stretch>
            <a:fillRect/>
          </a:stretch>
        </p:blipFill>
        <p:spPr bwMode="auto">
          <a:xfrm>
            <a:off x="611188" y="3084513"/>
            <a:ext cx="82804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Vacuum_002_forged_blanks_14429_1-2_Pagina_1"/>
          <p:cNvPicPr>
            <a:picLocks noChangeAspect="1" noChangeArrowheads="1"/>
          </p:cNvPicPr>
          <p:nvPr/>
        </p:nvPicPr>
        <p:blipFill>
          <a:blip r:embed="rId4" cstate="print">
            <a:extLst>
              <a:ext uri="{28A0092B-C50C-407E-A947-70E740481C1C}">
                <a14:useLocalDpi xmlns:a14="http://schemas.microsoft.com/office/drawing/2010/main" val="0"/>
              </a:ext>
            </a:extLst>
          </a:blip>
          <a:srcRect l="10976" t="11432" r="74733" b="78479"/>
          <a:stretch>
            <a:fillRect/>
          </a:stretch>
        </p:blipFill>
        <p:spPr bwMode="auto">
          <a:xfrm>
            <a:off x="0" y="549275"/>
            <a:ext cx="6842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8"/>
          <p:cNvSpPr txBox="1">
            <a:spLocks noChangeArrowheads="1"/>
          </p:cNvSpPr>
          <p:nvPr/>
        </p:nvSpPr>
        <p:spPr bwMode="auto">
          <a:xfrm>
            <a:off x="87313" y="1676400"/>
            <a:ext cx="574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800" b="0" i="0" u="none" strike="noStrike" kern="1200" cap="none" spc="0" normalizeH="0" baseline="0" noProof="0">
                <a:ln>
                  <a:noFill/>
                </a:ln>
                <a:solidFill>
                  <a:srgbClr val="000000"/>
                </a:solidFill>
                <a:effectLst/>
                <a:uLnTx/>
                <a:uFillTx/>
                <a:latin typeface="Comic Sans MS" pitchFamily="66" charset="0"/>
                <a:ea typeface="+mn-ea"/>
                <a:cs typeface="+mn-cs"/>
              </a:rPr>
              <a:t>A)</a:t>
            </a:r>
            <a:endPar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1991" name="AutoShape 9"/>
          <p:cNvSpPr>
            <a:spLocks noChangeArrowheads="1"/>
          </p:cNvSpPr>
          <p:nvPr/>
        </p:nvSpPr>
        <p:spPr bwMode="auto">
          <a:xfrm>
            <a:off x="179388" y="2349500"/>
            <a:ext cx="431800" cy="358775"/>
          </a:xfrm>
          <a:prstGeom prst="rightArrow">
            <a:avLst>
              <a:gd name="adj1" fmla="val 50000"/>
              <a:gd name="adj2" fmla="val 30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1992" name="Text Box 10"/>
          <p:cNvSpPr txBox="1">
            <a:spLocks noChangeArrowheads="1"/>
          </p:cNvSpPr>
          <p:nvPr/>
        </p:nvSpPr>
        <p:spPr bwMode="auto">
          <a:xfrm>
            <a:off x="107950" y="4076700"/>
            <a:ext cx="538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800" b="0" i="0" u="none" strike="noStrike" kern="1200" cap="none" spc="0" normalizeH="0" baseline="0" noProof="0">
                <a:ln>
                  <a:noFill/>
                </a:ln>
                <a:solidFill>
                  <a:srgbClr val="000000"/>
                </a:solidFill>
                <a:effectLst/>
                <a:uLnTx/>
                <a:uFillTx/>
                <a:latin typeface="Comic Sans MS" pitchFamily="66" charset="0"/>
                <a:ea typeface="+mn-ea"/>
                <a:cs typeface="+mn-cs"/>
              </a:rPr>
              <a:t>B)</a:t>
            </a:r>
            <a:endPar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1993" name="AutoShape 11"/>
          <p:cNvSpPr>
            <a:spLocks noChangeArrowheads="1"/>
          </p:cNvSpPr>
          <p:nvPr/>
        </p:nvSpPr>
        <p:spPr bwMode="auto">
          <a:xfrm>
            <a:off x="200025" y="3670300"/>
            <a:ext cx="431800" cy="358775"/>
          </a:xfrm>
          <a:prstGeom prst="rightArrow">
            <a:avLst>
              <a:gd name="adj1" fmla="val 50000"/>
              <a:gd name="adj2" fmla="val 30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835988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43011" name="Picture 5" descr="Vacuum_002_forged_blanks_14429_1-2_Pagina_3"/>
          <p:cNvPicPr>
            <a:picLocks noChangeAspect="1" noChangeArrowheads="1"/>
          </p:cNvPicPr>
          <p:nvPr/>
        </p:nvPicPr>
        <p:blipFill>
          <a:blip r:embed="rId3">
            <a:extLst>
              <a:ext uri="{28A0092B-C50C-407E-A947-70E740481C1C}">
                <a14:useLocalDpi xmlns:a14="http://schemas.microsoft.com/office/drawing/2010/main" val="0"/>
              </a:ext>
            </a:extLst>
          </a:blip>
          <a:srcRect l="13815" t="52533" r="11905" b="16066"/>
          <a:stretch>
            <a:fillRect/>
          </a:stretch>
        </p:blipFill>
        <p:spPr bwMode="auto">
          <a:xfrm>
            <a:off x="468313" y="836613"/>
            <a:ext cx="835183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Line 6"/>
          <p:cNvSpPr>
            <a:spLocks noChangeShapeType="1"/>
          </p:cNvSpPr>
          <p:nvPr/>
        </p:nvSpPr>
        <p:spPr bwMode="auto">
          <a:xfrm>
            <a:off x="2411413" y="2349500"/>
            <a:ext cx="1152525" cy="0"/>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43013" name="Picture 7"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7956550" y="549275"/>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8"/>
          <p:cNvSpPr txBox="1">
            <a:spLocks noChangeArrowheads="1"/>
          </p:cNvSpPr>
          <p:nvPr/>
        </p:nvSpPr>
        <p:spPr bwMode="auto">
          <a:xfrm>
            <a:off x="0" y="1171575"/>
            <a:ext cx="528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800" b="0" i="0" u="none" strike="noStrike" kern="1200" cap="none" spc="0" normalizeH="0" baseline="0" noProof="0">
                <a:ln>
                  <a:noFill/>
                </a:ln>
                <a:solidFill>
                  <a:srgbClr val="000000"/>
                </a:solidFill>
                <a:effectLst/>
                <a:uLnTx/>
                <a:uFillTx/>
                <a:latin typeface="Comic Sans MS" pitchFamily="66" charset="0"/>
                <a:ea typeface="+mn-ea"/>
                <a:cs typeface="+mn-cs"/>
              </a:rPr>
              <a:t>C)</a:t>
            </a:r>
            <a:endPar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3015" name="AutoShape 9"/>
          <p:cNvSpPr>
            <a:spLocks noChangeArrowheads="1"/>
          </p:cNvSpPr>
          <p:nvPr/>
        </p:nvSpPr>
        <p:spPr bwMode="auto">
          <a:xfrm>
            <a:off x="92075" y="765175"/>
            <a:ext cx="431800" cy="358775"/>
          </a:xfrm>
          <a:prstGeom prst="rightArrow">
            <a:avLst>
              <a:gd name="adj1" fmla="val 50000"/>
              <a:gd name="adj2" fmla="val 30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3981739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44035" name="Picture 3" descr="Vacuum_002_forged_blanks_14429_1-2_Pagina_4"/>
          <p:cNvPicPr>
            <a:picLocks noChangeAspect="1" noChangeArrowheads="1"/>
          </p:cNvPicPr>
          <p:nvPr/>
        </p:nvPicPr>
        <p:blipFill>
          <a:blip r:embed="rId3">
            <a:extLst>
              <a:ext uri="{28A0092B-C50C-407E-A947-70E740481C1C}">
                <a14:useLocalDpi xmlns:a14="http://schemas.microsoft.com/office/drawing/2010/main" val="0"/>
              </a:ext>
            </a:extLst>
          </a:blip>
          <a:srcRect l="12706" t="8076" r="10164" b="54210"/>
          <a:stretch>
            <a:fillRect/>
          </a:stretch>
        </p:blipFill>
        <p:spPr bwMode="auto">
          <a:xfrm>
            <a:off x="250825" y="557213"/>
            <a:ext cx="889317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4"/>
          <p:cNvSpPr>
            <a:spLocks noChangeShapeType="1"/>
          </p:cNvSpPr>
          <p:nvPr/>
        </p:nvSpPr>
        <p:spPr bwMode="auto">
          <a:xfrm>
            <a:off x="2484438" y="6381750"/>
            <a:ext cx="1152525" cy="0"/>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4037" name="Line 5"/>
          <p:cNvSpPr>
            <a:spLocks noChangeShapeType="1"/>
          </p:cNvSpPr>
          <p:nvPr/>
        </p:nvSpPr>
        <p:spPr bwMode="auto">
          <a:xfrm>
            <a:off x="2411413" y="3213100"/>
            <a:ext cx="1152525" cy="0"/>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44038" name="Picture 6" descr="Vacuum_002_forged_blanks_14429_1-2_Pagina_1"/>
          <p:cNvPicPr>
            <a:picLocks noChangeAspect="1" noChangeArrowheads="1"/>
          </p:cNvPicPr>
          <p:nvPr/>
        </p:nvPicPr>
        <p:blipFill>
          <a:blip r:embed="rId4" cstate="print">
            <a:extLst>
              <a:ext uri="{28A0092B-C50C-407E-A947-70E740481C1C}">
                <a14:useLocalDpi xmlns:a14="http://schemas.microsoft.com/office/drawing/2010/main" val="0"/>
              </a:ext>
            </a:extLst>
          </a:blip>
          <a:srcRect l="10976" t="11432" r="74733" b="78479"/>
          <a:stretch>
            <a:fillRect/>
          </a:stretch>
        </p:blipFill>
        <p:spPr bwMode="auto">
          <a:xfrm>
            <a:off x="8639175" y="6237288"/>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835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45059" name="Picture 3" descr="Vacuum_003_forged_blanks_14435_1-3_Pagina_1"/>
          <p:cNvPicPr>
            <a:picLocks noChangeAspect="1" noChangeArrowheads="1"/>
          </p:cNvPicPr>
          <p:nvPr/>
        </p:nvPicPr>
        <p:blipFill>
          <a:blip r:embed="rId3">
            <a:extLst>
              <a:ext uri="{28A0092B-C50C-407E-A947-70E740481C1C}">
                <a14:useLocalDpi xmlns:a14="http://schemas.microsoft.com/office/drawing/2010/main" val="0"/>
              </a:ext>
            </a:extLst>
          </a:blip>
          <a:srcRect l="10976" t="11446" r="20483" b="38487"/>
          <a:stretch>
            <a:fillRect/>
          </a:stretch>
        </p:blipFill>
        <p:spPr bwMode="auto">
          <a:xfrm>
            <a:off x="1619250" y="576263"/>
            <a:ext cx="59007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Oval 4"/>
          <p:cNvSpPr>
            <a:spLocks noChangeArrowheads="1"/>
          </p:cNvSpPr>
          <p:nvPr/>
        </p:nvSpPr>
        <p:spPr bwMode="auto">
          <a:xfrm>
            <a:off x="2987675" y="5734050"/>
            <a:ext cx="4032250" cy="6477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45061" name="Text Box 5"/>
          <p:cNvSpPr txBox="1">
            <a:spLocks noChangeArrowheads="1"/>
          </p:cNvSpPr>
          <p:nvPr/>
        </p:nvSpPr>
        <p:spPr bwMode="auto">
          <a:xfrm>
            <a:off x="2076450" y="2305050"/>
            <a:ext cx="4991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800" b="0" i="0" u="none" strike="noStrike" kern="1200" cap="none" spc="0" normalizeH="0" baseline="0" noProof="0">
                <a:ln>
                  <a:noFill/>
                </a:ln>
                <a:solidFill>
                  <a:srgbClr val="FF0000"/>
                </a:solidFill>
                <a:effectLst/>
                <a:uLnTx/>
                <a:uFillTx/>
                <a:latin typeface="Comic Sans MS" pitchFamily="66" charset="0"/>
                <a:ea typeface="+mn-ea"/>
                <a:cs typeface="+mn-cs"/>
              </a:rPr>
              <a:t>Condizioni simili per il 1.4435</a:t>
            </a:r>
            <a:endParaRPr kumimoji="0" lang="en-US" altLang="en-US" sz="2800" b="0" i="0" u="none" strike="noStrike" kern="1200" cap="none" spc="0" normalizeH="0" baseline="0" noProof="0">
              <a:ln>
                <a:noFill/>
              </a:ln>
              <a:solidFill>
                <a:srgbClr val="FF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40496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PSI SLS</a:t>
            </a:r>
          </a:p>
        </p:txBody>
      </p:sp>
      <p:pic>
        <p:nvPicPr>
          <p:cNvPr id="46083" name="Picture 7" descr="Pagine da UHV specs design_Pagina_1"/>
          <p:cNvPicPr>
            <a:picLocks noChangeAspect="1" noChangeArrowheads="1"/>
          </p:cNvPicPr>
          <p:nvPr/>
        </p:nvPicPr>
        <p:blipFill>
          <a:blip r:embed="rId3" cstate="print">
            <a:extLst>
              <a:ext uri="{28A0092B-C50C-407E-A947-70E740481C1C}">
                <a14:useLocalDpi xmlns:a14="http://schemas.microsoft.com/office/drawing/2010/main" val="0"/>
              </a:ext>
            </a:extLst>
          </a:blip>
          <a:srcRect l="10503" t="6845" r="3915" b="12129"/>
          <a:stretch>
            <a:fillRect/>
          </a:stretch>
        </p:blipFill>
        <p:spPr bwMode="auto">
          <a:xfrm>
            <a:off x="38100" y="620713"/>
            <a:ext cx="45148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9" descr="Pagine da UHV specs design_Pagina_2"/>
          <p:cNvPicPr>
            <a:picLocks noChangeAspect="1" noChangeArrowheads="1"/>
          </p:cNvPicPr>
          <p:nvPr/>
        </p:nvPicPr>
        <p:blipFill>
          <a:blip r:embed="rId4">
            <a:extLst>
              <a:ext uri="{28A0092B-C50C-407E-A947-70E740481C1C}">
                <a14:useLocalDpi xmlns:a14="http://schemas.microsoft.com/office/drawing/2010/main" val="0"/>
              </a:ext>
            </a:extLst>
          </a:blip>
          <a:srcRect l="10234" t="12331" r="10094" b="4175"/>
          <a:stretch>
            <a:fillRect/>
          </a:stretch>
        </p:blipFill>
        <p:spPr bwMode="auto">
          <a:xfrm>
            <a:off x="4787900" y="620713"/>
            <a:ext cx="4176713"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7087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PSI SLS</a:t>
            </a:r>
          </a:p>
        </p:txBody>
      </p:sp>
      <p:pic>
        <p:nvPicPr>
          <p:cNvPr id="47107" name="Picture 3" descr="Pagine da UHV specs design_Pagina_3"/>
          <p:cNvPicPr>
            <a:picLocks noChangeAspect="1" noChangeArrowheads="1"/>
          </p:cNvPicPr>
          <p:nvPr/>
        </p:nvPicPr>
        <p:blipFill>
          <a:blip r:embed="rId3">
            <a:extLst>
              <a:ext uri="{28A0092B-C50C-407E-A947-70E740481C1C}">
                <a14:useLocalDpi xmlns:a14="http://schemas.microsoft.com/office/drawing/2010/main" val="0"/>
              </a:ext>
            </a:extLst>
          </a:blip>
          <a:srcRect t="7736" b="42419"/>
          <a:stretch>
            <a:fillRect/>
          </a:stretch>
        </p:blipFill>
        <p:spPr bwMode="auto">
          <a:xfrm>
            <a:off x="196850" y="687388"/>
            <a:ext cx="874871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941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400" dirty="0"/>
              <a:t>2.a Stainless steels</a:t>
            </a:r>
          </a:p>
        </p:txBody>
      </p:sp>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pic>
        <p:nvPicPr>
          <p:cNvPr id="24" name="Picture 7" descr="Austenitic family relationship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7113588" cy="689927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25"/>
          <p:cNvSpPr>
            <a:spLocks noChangeArrowheads="1"/>
          </p:cNvSpPr>
          <p:nvPr/>
        </p:nvSpPr>
        <p:spPr bwMode="auto">
          <a:xfrm>
            <a:off x="7110413" y="6289877"/>
            <a:ext cx="1898650" cy="60939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US" altLang="en-US" sz="1400" b="0" i="0" u="none" strike="noStrike" kern="0" cap="none" spc="0" normalizeH="0" baseline="0" noProof="0" dirty="0">
                <a:ln>
                  <a:noFill/>
                </a:ln>
                <a:solidFill>
                  <a:prstClr val="black"/>
                </a:solidFill>
                <a:effectLst/>
                <a:uLnTx/>
                <a:uFillTx/>
                <a:latin typeface="Tahoma" panose="020B0604030504040204" pitchFamily="34" charset="0"/>
                <a:ea typeface="+mn-ea"/>
                <a:cs typeface="+mn-cs"/>
              </a:rPr>
              <a:t>Source: ASM Metals Handbook, vol. 3, 9th ed. (1980)</a:t>
            </a:r>
            <a:endParaRPr kumimoji="0" lang="en-GB" altLang="en-US" sz="1400" b="0" i="0" u="none" strike="noStrike" kern="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25" name="Line 8"/>
          <p:cNvSpPr>
            <a:spLocks noChangeShapeType="1"/>
          </p:cNvSpPr>
          <p:nvPr/>
        </p:nvSpPr>
        <p:spPr bwMode="auto">
          <a:xfrm>
            <a:off x="3859213" y="1371600"/>
            <a:ext cx="0" cy="1190625"/>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26" name="Line 9"/>
          <p:cNvSpPr>
            <a:spLocks noChangeShapeType="1"/>
          </p:cNvSpPr>
          <p:nvPr/>
        </p:nvSpPr>
        <p:spPr bwMode="auto">
          <a:xfrm>
            <a:off x="3871913" y="3479800"/>
            <a:ext cx="0" cy="138113"/>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27" name="Line 10"/>
          <p:cNvSpPr>
            <a:spLocks noChangeShapeType="1"/>
          </p:cNvSpPr>
          <p:nvPr/>
        </p:nvSpPr>
        <p:spPr bwMode="auto">
          <a:xfrm rot="5400000">
            <a:off x="2655888" y="1316038"/>
            <a:ext cx="31750" cy="231775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28" name="Line 11"/>
          <p:cNvSpPr>
            <a:spLocks noChangeShapeType="1"/>
          </p:cNvSpPr>
          <p:nvPr/>
        </p:nvSpPr>
        <p:spPr bwMode="auto">
          <a:xfrm>
            <a:off x="1516063" y="2473325"/>
            <a:ext cx="0" cy="138113"/>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29" name="Line 12"/>
          <p:cNvSpPr>
            <a:spLocks noChangeShapeType="1"/>
          </p:cNvSpPr>
          <p:nvPr/>
        </p:nvSpPr>
        <p:spPr bwMode="auto">
          <a:xfrm>
            <a:off x="1516063" y="3479800"/>
            <a:ext cx="0" cy="138113"/>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0" name="Line 13"/>
          <p:cNvSpPr>
            <a:spLocks noChangeShapeType="1"/>
          </p:cNvSpPr>
          <p:nvPr/>
        </p:nvSpPr>
        <p:spPr bwMode="auto">
          <a:xfrm>
            <a:off x="1516063" y="4513263"/>
            <a:ext cx="0" cy="138112"/>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1" name="Oval 14"/>
          <p:cNvSpPr>
            <a:spLocks noChangeArrowheads="1"/>
          </p:cNvSpPr>
          <p:nvPr/>
        </p:nvSpPr>
        <p:spPr bwMode="auto">
          <a:xfrm>
            <a:off x="3422650" y="3465513"/>
            <a:ext cx="882650" cy="8382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2" name="Oval 16"/>
          <p:cNvSpPr>
            <a:spLocks noChangeArrowheads="1"/>
          </p:cNvSpPr>
          <p:nvPr/>
        </p:nvSpPr>
        <p:spPr bwMode="auto">
          <a:xfrm>
            <a:off x="1076325" y="3465513"/>
            <a:ext cx="882650" cy="100806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3" name="Oval 18"/>
          <p:cNvSpPr>
            <a:spLocks noChangeArrowheads="1"/>
          </p:cNvSpPr>
          <p:nvPr/>
        </p:nvSpPr>
        <p:spPr bwMode="auto">
          <a:xfrm>
            <a:off x="1074738" y="4508500"/>
            <a:ext cx="882650" cy="98742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4" name="Text Box 19"/>
          <p:cNvSpPr txBox="1">
            <a:spLocks noChangeArrowheads="1"/>
          </p:cNvSpPr>
          <p:nvPr/>
        </p:nvSpPr>
        <p:spPr bwMode="auto">
          <a:xfrm>
            <a:off x="100013" y="1085850"/>
            <a:ext cx="5407025" cy="33655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0000"/>
              </a:buClr>
              <a:buSzPct val="70000"/>
              <a:buFontTx/>
              <a:buNone/>
              <a:tabLst/>
              <a:defRPr/>
            </a:pPr>
            <a:r>
              <a:rPr kumimoji="0" lang="en-GB" altLang="en-US" sz="20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vacuum applications: 304L, 316L, 316LN</a:t>
            </a:r>
          </a:p>
        </p:txBody>
      </p:sp>
      <p:grpSp>
        <p:nvGrpSpPr>
          <p:cNvPr id="35" name="Group 23"/>
          <p:cNvGrpSpPr>
            <a:grpSpLocks/>
          </p:cNvGrpSpPr>
          <p:nvPr/>
        </p:nvGrpSpPr>
        <p:grpSpPr bwMode="auto">
          <a:xfrm>
            <a:off x="1927225" y="3119438"/>
            <a:ext cx="3775075" cy="3567112"/>
            <a:chOff x="1214" y="1965"/>
            <a:chExt cx="2378" cy="2247"/>
          </a:xfrm>
        </p:grpSpPr>
        <p:sp>
          <p:nvSpPr>
            <p:cNvPr id="45" name="Text Box 20"/>
            <p:cNvSpPr txBox="1">
              <a:spLocks noChangeArrowheads="1"/>
            </p:cNvSpPr>
            <p:nvPr/>
          </p:nvSpPr>
          <p:spPr bwMode="auto">
            <a:xfrm>
              <a:off x="1214" y="3939"/>
              <a:ext cx="239"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1" i="0" u="none" strike="noStrike" kern="1200" cap="none" spc="0" normalizeH="0" baseline="0" noProof="0">
                  <a:ln>
                    <a:noFill/>
                  </a:ln>
                  <a:solidFill>
                    <a:srgbClr val="FF0000"/>
                  </a:solidFill>
                  <a:effectLst/>
                  <a:uLnTx/>
                  <a:uFillTx/>
                  <a:latin typeface="Tahoma" panose="020B0604030504040204" pitchFamily="34" charset="0"/>
                  <a:ea typeface="+mn-ea"/>
                  <a:cs typeface="+mn-cs"/>
                  <a:sym typeface="Symbol" panose="05050102010706020507" pitchFamily="18" charset="2"/>
                </a:rPr>
                <a:t></a:t>
              </a:r>
            </a:p>
          </p:txBody>
        </p:sp>
        <p:sp>
          <p:nvSpPr>
            <p:cNvPr id="46" name="Text Box 21"/>
            <p:cNvSpPr txBox="1">
              <a:spLocks noChangeArrowheads="1"/>
            </p:cNvSpPr>
            <p:nvPr/>
          </p:nvSpPr>
          <p:spPr bwMode="auto">
            <a:xfrm>
              <a:off x="3353" y="1965"/>
              <a:ext cx="239"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1" i="0" u="none" strike="noStrike" kern="1200" cap="none" spc="0" normalizeH="0" baseline="0" noProof="0">
                  <a:ln>
                    <a:noFill/>
                  </a:ln>
                  <a:solidFill>
                    <a:srgbClr val="FF0000"/>
                  </a:solidFill>
                  <a:effectLst/>
                  <a:uLnTx/>
                  <a:uFillTx/>
                  <a:latin typeface="Tahoma" panose="020B0604030504040204" pitchFamily="34" charset="0"/>
                  <a:ea typeface="+mn-ea"/>
                  <a:cs typeface="+mn-cs"/>
                  <a:sym typeface="Symbol" panose="05050102010706020507" pitchFamily="18" charset="2"/>
                </a:rPr>
                <a:t></a:t>
              </a:r>
            </a:p>
          </p:txBody>
        </p:sp>
        <p:sp>
          <p:nvSpPr>
            <p:cNvPr id="47" name="Text Box 22"/>
            <p:cNvSpPr txBox="1">
              <a:spLocks noChangeArrowheads="1"/>
            </p:cNvSpPr>
            <p:nvPr/>
          </p:nvSpPr>
          <p:spPr bwMode="auto">
            <a:xfrm>
              <a:off x="3353" y="2575"/>
              <a:ext cx="239"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1" i="0" u="none" strike="noStrike" kern="1200" cap="none" spc="0" normalizeH="0" baseline="0" noProof="0">
                  <a:ln>
                    <a:noFill/>
                  </a:ln>
                  <a:solidFill>
                    <a:srgbClr val="FF0000"/>
                  </a:solidFill>
                  <a:effectLst/>
                  <a:uLnTx/>
                  <a:uFillTx/>
                  <a:latin typeface="Tahoma" panose="020B0604030504040204" pitchFamily="34" charset="0"/>
                  <a:ea typeface="+mn-ea"/>
                  <a:cs typeface="+mn-cs"/>
                  <a:sym typeface="Symbol" panose="05050102010706020507" pitchFamily="18" charset="2"/>
                </a:rPr>
                <a:t></a:t>
              </a:r>
            </a:p>
          </p:txBody>
        </p:sp>
      </p:grpSp>
    </p:spTree>
    <p:extLst>
      <p:ext uri="{BB962C8B-B14F-4D97-AF65-F5344CB8AC3E}">
        <p14:creationId xmlns:p14="http://schemas.microsoft.com/office/powerpoint/2010/main" val="22944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a:ln/>
        </p:spPr>
        <p:txBody>
          <a:bodyPr/>
          <a:lstStyle/>
          <a:p>
            <a:r>
              <a:rPr lang="it-IT" altLang="en-US" sz="2400" dirty="0"/>
              <a:t>Acciai</a:t>
            </a:r>
          </a:p>
        </p:txBody>
      </p:sp>
      <p:pic>
        <p:nvPicPr>
          <p:cNvPr id="1548291" name="Picture 3" descr="Pagine da print_thermal ougassing_h2_Chiggiato-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514350"/>
            <a:ext cx="8964612" cy="6343650"/>
          </a:xfrm>
          <a:prstGeom prst="rect">
            <a:avLst/>
          </a:prstGeom>
          <a:noFill/>
          <a:extLst>
            <a:ext uri="{909E8E84-426E-40DD-AFC4-6F175D3DCCD1}">
              <a14:hiddenFill xmlns:a14="http://schemas.microsoft.com/office/drawing/2010/main">
                <a:solidFill>
                  <a:srgbClr val="FFFFFF"/>
                </a:solidFill>
              </a14:hiddenFill>
            </a:ext>
          </a:extLst>
        </p:spPr>
      </p:pic>
      <p:sp>
        <p:nvSpPr>
          <p:cNvPr id="1548294" name="Text Box 6"/>
          <p:cNvSpPr txBox="1">
            <a:spLocks noChangeArrowheads="1"/>
          </p:cNvSpPr>
          <p:nvPr/>
        </p:nvSpPr>
        <p:spPr bwMode="auto">
          <a:xfrm>
            <a:off x="7885113" y="6237288"/>
            <a:ext cx="1147762"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900" b="0" i="0" u="none" strike="noStrike" kern="1200" cap="none" spc="0" normalizeH="0" baseline="0" noProof="0">
                <a:ln>
                  <a:noFill/>
                </a:ln>
                <a:solidFill>
                  <a:srgbClr val="000000"/>
                </a:solidFill>
                <a:effectLst/>
                <a:uLnTx/>
                <a:uFillTx/>
                <a:latin typeface="Comic Sans MS" pitchFamily="66" charset="0"/>
                <a:ea typeface="+mn-ea"/>
                <a:cs typeface="+mn-cs"/>
              </a:rPr>
              <a:t>P. Chiggiato - CAS</a:t>
            </a:r>
          </a:p>
        </p:txBody>
      </p:sp>
    </p:spTree>
    <p:extLst>
      <p:ext uri="{BB962C8B-B14F-4D97-AF65-F5344CB8AC3E}">
        <p14:creationId xmlns:p14="http://schemas.microsoft.com/office/powerpoint/2010/main" val="14639591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sp>
        <p:nvSpPr>
          <p:cNvPr id="38" name="Title 11"/>
          <p:cNvSpPr>
            <a:spLocks noGrp="1"/>
          </p:cNvSpPr>
          <p:nvPr>
            <p:ph type="title"/>
          </p:nvPr>
        </p:nvSpPr>
        <p:spPr>
          <a:xfrm>
            <a:off x="-134471" y="182880"/>
            <a:ext cx="7544127" cy="731519"/>
          </a:xfrm>
        </p:spPr>
        <p:txBody>
          <a:bodyPr>
            <a:noAutofit/>
          </a:bodyPr>
          <a:lstStyle/>
          <a:p>
            <a:r>
              <a:rPr lang="en-US" sz="2400" dirty="0"/>
              <a:t>2.a Stainless steels, inclusions</a:t>
            </a:r>
          </a:p>
        </p:txBody>
      </p:sp>
      <p:grpSp>
        <p:nvGrpSpPr>
          <p:cNvPr id="9" name="Group 2"/>
          <p:cNvGrpSpPr>
            <a:grpSpLocks/>
          </p:cNvGrpSpPr>
          <p:nvPr/>
        </p:nvGrpSpPr>
        <p:grpSpPr bwMode="auto">
          <a:xfrm>
            <a:off x="107950" y="116181"/>
            <a:ext cx="5543550" cy="6424612"/>
            <a:chOff x="68" y="143"/>
            <a:chExt cx="3492" cy="4047"/>
          </a:xfrm>
        </p:grpSpPr>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 y="148"/>
              <a:ext cx="2102"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 y="143"/>
              <a:ext cx="1192"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 y="1828"/>
              <a:ext cx="3492"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13" name="Group 6"/>
          <p:cNvGrpSpPr>
            <a:grpSpLocks/>
          </p:cNvGrpSpPr>
          <p:nvPr/>
        </p:nvGrpSpPr>
        <p:grpSpPr bwMode="auto">
          <a:xfrm>
            <a:off x="6024563" y="113006"/>
            <a:ext cx="2881312" cy="4322762"/>
            <a:chOff x="3795" y="141"/>
            <a:chExt cx="1815" cy="2723"/>
          </a:xfrm>
        </p:grpSpPr>
        <p:grpSp>
          <p:nvGrpSpPr>
            <p:cNvPr id="14" name="Group 7"/>
            <p:cNvGrpSpPr>
              <a:grpSpLocks/>
            </p:cNvGrpSpPr>
            <p:nvPr/>
          </p:nvGrpSpPr>
          <p:grpSpPr bwMode="auto">
            <a:xfrm>
              <a:off x="3796" y="141"/>
              <a:ext cx="1814" cy="1360"/>
              <a:chOff x="295" y="1389"/>
              <a:chExt cx="1814" cy="1360"/>
            </a:xfrm>
          </p:grpSpPr>
          <p:pic>
            <p:nvPicPr>
              <p:cNvPr id="19" name="Picture 8" descr="10-7-2-x5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 y="1389"/>
                <a:ext cx="1814"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9"/>
              <p:cNvSpPr txBox="1">
                <a:spLocks noChangeArrowheads="1"/>
              </p:cNvSpPr>
              <p:nvPr/>
            </p:nvSpPr>
            <p:spPr bwMode="auto">
              <a:xfrm>
                <a:off x="295" y="1389"/>
                <a:ext cx="18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fr-FR" sz="1800" b="0" i="0" u="none" strike="noStrike" kern="0" cap="none" spc="0" normalizeH="0" baseline="0" noProof="0">
                    <a:ln>
                      <a:noFill/>
                    </a:ln>
                    <a:solidFill>
                      <a:srgbClr val="000066"/>
                    </a:solidFill>
                    <a:effectLst/>
                    <a:uLnTx/>
                    <a:uFillTx/>
                    <a:latin typeface="Arial" panose="020B0604020202020204" pitchFamily="34" charset="0"/>
                    <a:ea typeface="+mn-ea"/>
                    <a:cs typeface="+mn-cs"/>
                  </a:rPr>
                  <a:t>Outer surface</a:t>
                </a:r>
              </a:p>
            </p:txBody>
          </p:sp>
        </p:grpSp>
        <p:grpSp>
          <p:nvGrpSpPr>
            <p:cNvPr id="15" name="Group 10"/>
            <p:cNvGrpSpPr>
              <a:grpSpLocks/>
            </p:cNvGrpSpPr>
            <p:nvPr/>
          </p:nvGrpSpPr>
          <p:grpSpPr bwMode="auto">
            <a:xfrm>
              <a:off x="3795" y="1503"/>
              <a:ext cx="1814" cy="1361"/>
              <a:chOff x="295" y="2795"/>
              <a:chExt cx="1814" cy="1361"/>
            </a:xfrm>
          </p:grpSpPr>
          <p:pic>
            <p:nvPicPr>
              <p:cNvPr id="17" name="Picture 11" descr="10-7-2-x500-oppsi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 y="2795"/>
                <a:ext cx="1814"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2"/>
              <p:cNvSpPr txBox="1">
                <a:spLocks noChangeArrowheads="1"/>
              </p:cNvSpPr>
              <p:nvPr/>
            </p:nvSpPr>
            <p:spPr bwMode="auto">
              <a:xfrm>
                <a:off x="295" y="2795"/>
                <a:ext cx="18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fr-FR" sz="1800" b="0" i="0" u="none" strike="noStrike" kern="0" cap="none" spc="0" normalizeH="0" baseline="0" noProof="0">
                    <a:ln>
                      <a:noFill/>
                    </a:ln>
                    <a:solidFill>
                      <a:srgbClr val="000066"/>
                    </a:solidFill>
                    <a:effectLst/>
                    <a:uLnTx/>
                    <a:uFillTx/>
                    <a:latin typeface="Arial" panose="020B0604020202020204" pitchFamily="34" charset="0"/>
                    <a:ea typeface="+mn-ea"/>
                    <a:cs typeface="+mn-cs"/>
                  </a:rPr>
                  <a:t>Inner surface</a:t>
                </a:r>
              </a:p>
            </p:txBody>
          </p:sp>
        </p:grpSp>
        <p:sp>
          <p:nvSpPr>
            <p:cNvPr id="16" name="Text Box 13"/>
            <p:cNvSpPr txBox="1">
              <a:spLocks noChangeArrowheads="1"/>
            </p:cNvSpPr>
            <p:nvPr/>
          </p:nvSpPr>
          <p:spPr bwMode="auto">
            <a:xfrm>
              <a:off x="4633" y="346"/>
              <a:ext cx="908" cy="231"/>
            </a:xfrm>
            <a:prstGeom prst="rect">
              <a:avLst/>
            </a:prstGeom>
            <a:solidFill>
              <a:srgbClr val="FFFFCC">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0" cap="none" spc="0" normalizeH="0" baseline="0" noProof="0">
                  <a:ln>
                    <a:noFill/>
                  </a:ln>
                  <a:solidFill>
                    <a:srgbClr val="FF0000"/>
                  </a:solidFill>
                  <a:effectLst/>
                  <a:uLnTx/>
                  <a:uFillTx/>
                  <a:latin typeface="Arial" panose="020B0604020202020204" pitchFamily="34" charset="0"/>
                  <a:ea typeface="+mn-ea"/>
                  <a:cs typeface="+mn-cs"/>
                </a:rPr>
                <a:t>Ca, Si, Al, O</a:t>
              </a:r>
            </a:p>
          </p:txBody>
        </p:sp>
      </p:grpSp>
      <p:pic>
        <p:nvPicPr>
          <p:cNvPr id="21" name="Picture 14" descr="incl2"/>
          <p:cNvPicPr>
            <a:picLocks noChangeAspect="1" noChangeArrowheads="1"/>
          </p:cNvPicPr>
          <p:nvPr/>
        </p:nvPicPr>
        <p:blipFill>
          <a:blip r:embed="rId7" cstate="email">
            <a:lum bright="-18000"/>
            <a:extLst>
              <a:ext uri="{28A0092B-C50C-407E-A947-70E740481C1C}">
                <a14:useLocalDpi xmlns:a14="http://schemas.microsoft.com/office/drawing/2010/main" val="0"/>
              </a:ext>
            </a:extLst>
          </a:blip>
          <a:srcRect/>
          <a:stretch>
            <a:fillRect/>
          </a:stretch>
        </p:blipFill>
        <p:spPr bwMode="auto">
          <a:xfrm>
            <a:off x="90488" y="117768"/>
            <a:ext cx="50450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noChangeAspect="1"/>
          </p:cNvGrpSpPr>
          <p:nvPr/>
        </p:nvGrpSpPr>
        <p:grpSpPr bwMode="auto">
          <a:xfrm>
            <a:off x="450850" y="1900531"/>
            <a:ext cx="4160838" cy="2598737"/>
            <a:chOff x="975" y="3390"/>
            <a:chExt cx="1497" cy="935"/>
          </a:xfrm>
        </p:grpSpPr>
        <p:sp>
          <p:nvSpPr>
            <p:cNvPr id="23" name="Line 16"/>
            <p:cNvSpPr>
              <a:spLocks noChangeAspect="1" noChangeShapeType="1"/>
            </p:cNvSpPr>
            <p:nvPr/>
          </p:nvSpPr>
          <p:spPr bwMode="auto">
            <a:xfrm flipH="1" flipV="1">
              <a:off x="975" y="3929"/>
              <a:ext cx="45" cy="4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4" name="Line 17"/>
            <p:cNvSpPr>
              <a:spLocks noChangeAspect="1" noChangeShapeType="1"/>
            </p:cNvSpPr>
            <p:nvPr/>
          </p:nvSpPr>
          <p:spPr bwMode="auto">
            <a:xfrm flipV="1">
              <a:off x="2426" y="3748"/>
              <a:ext cx="46" cy="4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25" name="Group 18"/>
            <p:cNvGrpSpPr>
              <a:grpSpLocks noChangeAspect="1"/>
            </p:cNvGrpSpPr>
            <p:nvPr/>
          </p:nvGrpSpPr>
          <p:grpSpPr bwMode="auto">
            <a:xfrm>
              <a:off x="1207" y="3390"/>
              <a:ext cx="1004" cy="935"/>
              <a:chOff x="1207" y="3390"/>
              <a:chExt cx="1004" cy="935"/>
            </a:xfrm>
          </p:grpSpPr>
          <p:sp>
            <p:nvSpPr>
              <p:cNvPr id="26" name="Arc 19"/>
              <p:cNvSpPr>
                <a:spLocks noChangeAspect="1"/>
              </p:cNvSpPr>
              <p:nvPr/>
            </p:nvSpPr>
            <p:spPr bwMode="auto">
              <a:xfrm rot="-3309256">
                <a:off x="1241" y="3356"/>
                <a:ext cx="935" cy="1004"/>
              </a:xfrm>
              <a:custGeom>
                <a:avLst/>
                <a:gdLst>
                  <a:gd name="T0" fmla="*/ 0 w 25282"/>
                  <a:gd name="T1" fmla="*/ 0 h 26810"/>
                  <a:gd name="T2" fmla="*/ 0 w 25282"/>
                  <a:gd name="T3" fmla="*/ 0 h 26810"/>
                  <a:gd name="T4" fmla="*/ 0 w 25282"/>
                  <a:gd name="T5" fmla="*/ 0 h 26810"/>
                  <a:gd name="T6" fmla="*/ 0 60000 65536"/>
                  <a:gd name="T7" fmla="*/ 0 60000 65536"/>
                  <a:gd name="T8" fmla="*/ 0 60000 65536"/>
                  <a:gd name="T9" fmla="*/ 0 w 25282"/>
                  <a:gd name="T10" fmla="*/ 0 h 26810"/>
                  <a:gd name="T11" fmla="*/ 25282 w 25282"/>
                  <a:gd name="T12" fmla="*/ 26810 h 26810"/>
                </a:gdLst>
                <a:ahLst/>
                <a:cxnLst>
                  <a:cxn ang="T6">
                    <a:pos x="T0" y="T1"/>
                  </a:cxn>
                  <a:cxn ang="T7">
                    <a:pos x="T2" y="T3"/>
                  </a:cxn>
                  <a:cxn ang="T8">
                    <a:pos x="T4" y="T5"/>
                  </a:cxn>
                </a:cxnLst>
                <a:rect l="T9" t="T10" r="T11" b="T12"/>
                <a:pathLst>
                  <a:path w="25282" h="26810" fill="none" extrusionOk="0">
                    <a:moveTo>
                      <a:pt x="0" y="316"/>
                    </a:moveTo>
                    <a:cubicBezTo>
                      <a:pt x="1216" y="105"/>
                      <a:pt x="2447" y="-1"/>
                      <a:pt x="3682" y="0"/>
                    </a:cubicBezTo>
                    <a:cubicBezTo>
                      <a:pt x="15611" y="0"/>
                      <a:pt x="25282" y="9670"/>
                      <a:pt x="25282" y="21600"/>
                    </a:cubicBezTo>
                    <a:cubicBezTo>
                      <a:pt x="25282" y="23356"/>
                      <a:pt x="25067" y="25105"/>
                      <a:pt x="24644" y="26810"/>
                    </a:cubicBezTo>
                  </a:path>
                  <a:path w="25282" h="26810" stroke="0" extrusionOk="0">
                    <a:moveTo>
                      <a:pt x="0" y="316"/>
                    </a:moveTo>
                    <a:cubicBezTo>
                      <a:pt x="1216" y="105"/>
                      <a:pt x="2447" y="-1"/>
                      <a:pt x="3682" y="0"/>
                    </a:cubicBezTo>
                    <a:cubicBezTo>
                      <a:pt x="15611" y="0"/>
                      <a:pt x="25282" y="9670"/>
                      <a:pt x="25282" y="21600"/>
                    </a:cubicBezTo>
                    <a:cubicBezTo>
                      <a:pt x="25282" y="23356"/>
                      <a:pt x="25067" y="25105"/>
                      <a:pt x="24644" y="26810"/>
                    </a:cubicBezTo>
                    <a:lnTo>
                      <a:pt x="3682" y="21600"/>
                    </a:lnTo>
                    <a:lnTo>
                      <a:pt x="0" y="316"/>
                    </a:lnTo>
                    <a:close/>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Text Box 20"/>
              <p:cNvSpPr txBox="1">
                <a:spLocks noChangeAspect="1" noChangeArrowheads="1"/>
              </p:cNvSpPr>
              <p:nvPr/>
            </p:nvSpPr>
            <p:spPr bwMode="auto">
              <a:xfrm>
                <a:off x="1292" y="3793"/>
                <a:ext cx="772"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fr-FR"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Large inclusion</a:t>
                </a:r>
              </a:p>
            </p:txBody>
          </p:sp>
        </p:grpSp>
      </p:grpSp>
      <p:pic>
        <p:nvPicPr>
          <p:cNvPr id="28" name="Picture 21" descr="fig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0038" y="3357856"/>
            <a:ext cx="1701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ct_88_ctImag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5975" y="3764256"/>
            <a:ext cx="25082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3"/>
          <p:cNvSpPr txBox="1">
            <a:spLocks noChangeArrowheads="1"/>
          </p:cNvSpPr>
          <p:nvPr/>
        </p:nvSpPr>
        <p:spPr bwMode="auto">
          <a:xfrm>
            <a:off x="5967413" y="4520338"/>
            <a:ext cx="310991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fr-FR" sz="2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Multidirectional forging alone, even if including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2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upsetting is not enough to avoid the risk of leaks due to </a:t>
            </a:r>
            <a:r>
              <a:rPr kumimoji="0" lang="en-US" altLang="fr-FR" sz="2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macroinclusions</a:t>
            </a:r>
            <a:r>
              <a:rPr kumimoji="0" lang="en-US" altLang="fr-FR" sz="2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1" name="Rectangle 24"/>
          <p:cNvSpPr>
            <a:spLocks noChangeArrowheads="1"/>
          </p:cNvSpPr>
          <p:nvPr/>
        </p:nvSpPr>
        <p:spPr bwMode="auto">
          <a:xfrm>
            <a:off x="522288" y="6235993"/>
            <a:ext cx="2760662" cy="336550"/>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fr-FR" sz="1600" b="1" i="0" u="none" strike="noStrike" kern="0" cap="none" spc="0" normalizeH="0" baseline="0" noProof="0">
                <a:ln>
                  <a:noFill/>
                </a:ln>
                <a:solidFill>
                  <a:srgbClr val="FFFF00"/>
                </a:solidFill>
                <a:effectLst/>
                <a:uLnTx/>
                <a:uFillTx/>
                <a:latin typeface="Tahoma" panose="020B0604030504040204" pitchFamily="34" charset="0"/>
                <a:ea typeface="+mn-ea"/>
                <a:cs typeface="+mn-cs"/>
              </a:rPr>
              <a:t>Courtesy of Imbach /CH</a:t>
            </a:r>
          </a:p>
        </p:txBody>
      </p:sp>
      <p:grpSp>
        <p:nvGrpSpPr>
          <p:cNvPr id="32" name="Group 25"/>
          <p:cNvGrpSpPr>
            <a:grpSpLocks/>
          </p:cNvGrpSpPr>
          <p:nvPr/>
        </p:nvGrpSpPr>
        <p:grpSpPr bwMode="auto">
          <a:xfrm>
            <a:off x="436563" y="138406"/>
            <a:ext cx="5438775" cy="6411912"/>
            <a:chOff x="275" y="157"/>
            <a:chExt cx="3426" cy="4039"/>
          </a:xfrm>
        </p:grpSpPr>
        <p:pic>
          <p:nvPicPr>
            <p:cNvPr id="33" name="Picture 26" descr="interforge"/>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75" y="157"/>
              <a:ext cx="3426" cy="4039"/>
            </a:xfrm>
            <a:prstGeom prst="rect">
              <a:avLst/>
            </a:prstGeom>
            <a:solidFill>
              <a:schemeClr val="bg2">
                <a:lumMod val="40000"/>
                <a:lumOff val="60000"/>
              </a:schemeClr>
            </a:solidFill>
            <a:ln w="63500">
              <a:noFill/>
            </a:ln>
            <a:extLst>
              <a:ext uri="{91240B29-F687-4F45-9708-019B960494DF}">
                <a14:hiddenLine xmlns:a14="http://schemas.microsoft.com/office/drawing/2010/main" w="9525">
                  <a:solidFill>
                    <a:srgbClr val="000000"/>
                  </a:solidFill>
                  <a:miter lim="800000"/>
                  <a:headEnd/>
                  <a:tailEnd/>
                </a14:hiddenLine>
              </a:ext>
            </a:extLst>
          </p:spPr>
        </p:pic>
        <p:sp>
          <p:nvSpPr>
            <p:cNvPr id="34" name="Rectangle 27"/>
            <p:cNvSpPr>
              <a:spLocks noChangeArrowheads="1"/>
            </p:cNvSpPr>
            <p:nvPr/>
          </p:nvSpPr>
          <p:spPr bwMode="auto">
            <a:xfrm>
              <a:off x="277" y="157"/>
              <a:ext cx="1947" cy="212"/>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fr-FR" sz="1600" b="1" i="0" u="none" strike="noStrike" kern="0" cap="none" spc="0" normalizeH="0" baseline="0" noProof="0">
                  <a:ln>
                    <a:noFill/>
                  </a:ln>
                  <a:solidFill>
                    <a:srgbClr val="FFFF00"/>
                  </a:solidFill>
                  <a:effectLst/>
                  <a:uLnTx/>
                  <a:uFillTx/>
                  <a:latin typeface="Tahoma" panose="020B0604030504040204" pitchFamily="34" charset="0"/>
                  <a:ea typeface="+mn-ea"/>
                  <a:cs typeface="+mn-cs"/>
                </a:rPr>
                <a:t>Courtesy of Interforge /FR</a:t>
              </a:r>
            </a:p>
          </p:txBody>
        </p:sp>
      </p:grpSp>
    </p:spTree>
    <p:extLst>
      <p:ext uri="{BB962C8B-B14F-4D97-AF65-F5344CB8AC3E}">
        <p14:creationId xmlns:p14="http://schemas.microsoft.com/office/powerpoint/2010/main" val="6046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9" presetClass="exit" presetSubtype="0" fill="hold" nodeType="withEffect">
                                  <p:stCondLst>
                                    <p:cond delay="0"/>
                                  </p:stCondLst>
                                  <p:childTnLst>
                                    <p:animEffect transition="out" filter="dissolv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2" presetClass="exit" presetSubtype="1" fill="hold" nodeType="withEffect">
                                  <p:stCondLst>
                                    <p:cond delay="0"/>
                                  </p:stCondLst>
                                  <p:childTnLst>
                                    <p:anim calcmode="lin" valueType="num">
                                      <p:cBhvr additive="base">
                                        <p:cTn id="38" dur="500"/>
                                        <p:tgtEl>
                                          <p:spTgt spid="13"/>
                                        </p:tgtEl>
                                        <p:attrNameLst>
                                          <p:attrName>ppt_x</p:attrName>
                                        </p:attrNameLst>
                                      </p:cBhvr>
                                      <p:tavLst>
                                        <p:tav tm="0">
                                          <p:val>
                                            <p:strVal val="ppt_x"/>
                                          </p:val>
                                        </p:tav>
                                        <p:tav tm="100000">
                                          <p:val>
                                            <p:strVal val="ppt_x"/>
                                          </p:val>
                                        </p:tav>
                                      </p:tavLst>
                                    </p:anim>
                                    <p:anim calcmode="lin" valueType="num">
                                      <p:cBhvr additive="base">
                                        <p:cTn id="39" dur="500"/>
                                        <p:tgtEl>
                                          <p:spTgt spid="13"/>
                                        </p:tgtEl>
                                        <p:attrNameLst>
                                          <p:attrName>ppt_y</p:attrName>
                                        </p:attrNameLst>
                                      </p:cBhvr>
                                      <p:tavLst>
                                        <p:tav tm="0">
                                          <p:val>
                                            <p:strVal val="ppt_y"/>
                                          </p:val>
                                        </p:tav>
                                        <p:tav tm="100000">
                                          <p:val>
                                            <p:strVal val="0-ppt_h/2"/>
                                          </p:val>
                                        </p:tav>
                                      </p:tavLst>
                                    </p:anim>
                                    <p:set>
                                      <p:cBhvr>
                                        <p:cTn id="40" dur="1" fill="hold">
                                          <p:stCondLst>
                                            <p:cond delay="499"/>
                                          </p:stCondLst>
                                        </p:cTn>
                                        <p:tgtEl>
                                          <p:spTgt spid="1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sp>
        <p:nvSpPr>
          <p:cNvPr id="38" name="Title 11"/>
          <p:cNvSpPr>
            <a:spLocks noGrp="1"/>
          </p:cNvSpPr>
          <p:nvPr>
            <p:ph type="title"/>
          </p:nvPr>
        </p:nvSpPr>
        <p:spPr>
          <a:xfrm>
            <a:off x="-134471" y="182880"/>
            <a:ext cx="7544127" cy="731519"/>
          </a:xfrm>
        </p:spPr>
        <p:txBody>
          <a:bodyPr>
            <a:noAutofit/>
          </a:bodyPr>
          <a:lstStyle/>
          <a:p>
            <a:r>
              <a:rPr lang="en-US" sz="2400" dirty="0"/>
              <a:t>2.a Stainless steels, </a:t>
            </a:r>
            <a:r>
              <a:rPr lang="en-US" sz="2400" dirty="0" err="1"/>
              <a:t>macroinclusions</a:t>
            </a:r>
            <a:endParaRPr lang="en-US" sz="2400" dirty="0"/>
          </a:p>
        </p:txBody>
      </p:sp>
      <p:grpSp>
        <p:nvGrpSpPr>
          <p:cNvPr id="12" name="Group 20"/>
          <p:cNvGrpSpPr>
            <a:grpSpLocks/>
          </p:cNvGrpSpPr>
          <p:nvPr/>
        </p:nvGrpSpPr>
        <p:grpSpPr bwMode="auto">
          <a:xfrm>
            <a:off x="887995" y="64802"/>
            <a:ext cx="6978650" cy="6527800"/>
            <a:chOff x="635" y="163"/>
            <a:chExt cx="4396" cy="4112"/>
          </a:xfrm>
        </p:grpSpPr>
        <p:pic>
          <p:nvPicPr>
            <p:cNvPr id="13" name="Picture 21" descr="lad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777" y="21"/>
              <a:ext cx="4112" cy="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2"/>
            <p:cNvSpPr>
              <a:spLocks noChangeArrowheads="1"/>
            </p:cNvSpPr>
            <p:nvPr/>
          </p:nvSpPr>
          <p:spPr bwMode="auto">
            <a:xfrm>
              <a:off x="677" y="210"/>
              <a:ext cx="1628" cy="577"/>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0" cap="none" spc="0" normalizeH="0" baseline="0" noProof="0" dirty="0">
                  <a:ln>
                    <a:noFill/>
                  </a:ln>
                  <a:solidFill>
                    <a:srgbClr val="080808"/>
                  </a:solidFill>
                  <a:effectLst/>
                  <a:uLnTx/>
                  <a:uFillTx/>
                  <a:latin typeface="Tahoma" panose="020B0604030504040204" pitchFamily="34" charset="0"/>
                  <a:ea typeface="+mn-ea"/>
                  <a:cs typeface="+mn-cs"/>
                </a:rPr>
                <a:t>A. Choudhury: Vacuum Metallurgy, ASM Int., USA, (1990)</a:t>
              </a:r>
              <a:endParaRPr kumimoji="0" lang="en-US" altLang="fr-FR" sz="2800" b="0" i="0" u="none" strike="noStrike" kern="0" cap="none" spc="0" normalizeH="0" baseline="0" noProof="0" dirty="0">
                <a:ln>
                  <a:noFill/>
                </a:ln>
                <a:solidFill>
                  <a:srgbClr val="FFFF00"/>
                </a:solidFill>
                <a:effectLst/>
                <a:uLnTx/>
                <a:uFillTx/>
                <a:latin typeface="Tahoma" panose="020B0604030504040204" pitchFamily="34" charset="0"/>
                <a:ea typeface="+mn-ea"/>
                <a:cs typeface="+mn-cs"/>
              </a:endParaRPr>
            </a:p>
          </p:txBody>
        </p:sp>
      </p:grpSp>
      <p:sp>
        <p:nvSpPr>
          <p:cNvPr id="15" name="Oval 23"/>
          <p:cNvSpPr>
            <a:spLocks noChangeArrowheads="1"/>
          </p:cNvSpPr>
          <p:nvPr/>
        </p:nvSpPr>
        <p:spPr bwMode="auto">
          <a:xfrm>
            <a:off x="4155355" y="2717224"/>
            <a:ext cx="1149350" cy="41592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8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solidFill>
            <a:srgbClr val="FFFF99"/>
          </a:solidFill>
          <a:ln>
            <a:solidFill>
              <a:srgbClr val="FF0000"/>
            </a:solidFill>
          </a:ln>
        </p:spPr>
        <p:txBody>
          <a:bodyPr/>
          <a:lstStyle/>
          <a:p>
            <a:r>
              <a:rPr lang="it-IT" dirty="0" err="1"/>
              <a:t>Evaporation</a:t>
            </a:r>
            <a:r>
              <a:rPr lang="it-IT" dirty="0"/>
              <a:t>: </a:t>
            </a:r>
            <a:r>
              <a:rPr lang="it-IT" dirty="0" err="1"/>
              <a:t>vapor</a:t>
            </a:r>
            <a:r>
              <a:rPr lang="it-IT" dirty="0"/>
              <a:t> pressure of </a:t>
            </a:r>
            <a:r>
              <a:rPr lang="it-IT" dirty="0" err="1"/>
              <a:t>elements</a:t>
            </a:r>
            <a:endParaRPr lang="en-US" dirty="0"/>
          </a:p>
        </p:txBody>
      </p:sp>
      <p:pic>
        <p:nvPicPr>
          <p:cNvPr id="1150981" name="Picture 5" descr="vapor4"/>
          <p:cNvPicPr>
            <a:picLocks noChangeAspect="1" noChangeArrowheads="1"/>
          </p:cNvPicPr>
          <p:nvPr/>
        </p:nvPicPr>
        <p:blipFill>
          <a:blip r:embed="rId3">
            <a:extLst>
              <a:ext uri="{28A0092B-C50C-407E-A947-70E740481C1C}">
                <a14:useLocalDpi xmlns:a14="http://schemas.microsoft.com/office/drawing/2010/main" val="0"/>
              </a:ext>
            </a:extLst>
          </a:blip>
          <a:srcRect t="6953"/>
          <a:stretch>
            <a:fillRect/>
          </a:stretch>
        </p:blipFill>
        <p:spPr bwMode="auto">
          <a:xfrm>
            <a:off x="682625" y="598488"/>
            <a:ext cx="7777163" cy="6161087"/>
          </a:xfrm>
          <a:prstGeom prst="rect">
            <a:avLst/>
          </a:prstGeom>
          <a:noFill/>
          <a:extLst>
            <a:ext uri="{909E8E84-426E-40DD-AFC4-6F175D3DCCD1}">
              <a14:hiddenFill xmlns:a14="http://schemas.microsoft.com/office/drawing/2010/main">
                <a:solidFill>
                  <a:srgbClr val="FFFFFF"/>
                </a:solidFill>
              </a14:hiddenFill>
            </a:ext>
          </a:extLst>
        </p:spPr>
      </p:pic>
      <p:sp>
        <p:nvSpPr>
          <p:cNvPr id="1150984" name="Text Box 8"/>
          <p:cNvSpPr txBox="1">
            <a:spLocks noChangeArrowheads="1"/>
          </p:cNvSpPr>
          <p:nvPr/>
        </p:nvSpPr>
        <p:spPr bwMode="auto">
          <a:xfrm>
            <a:off x="8332788" y="6381750"/>
            <a:ext cx="730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T in K</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sp>
        <p:nvSpPr>
          <p:cNvPr id="38" name="Title 11"/>
          <p:cNvSpPr>
            <a:spLocks noGrp="1"/>
          </p:cNvSpPr>
          <p:nvPr>
            <p:ph type="title"/>
          </p:nvPr>
        </p:nvSpPr>
        <p:spPr>
          <a:xfrm>
            <a:off x="3782164" y="182880"/>
            <a:ext cx="4364309" cy="731519"/>
          </a:xfrm>
        </p:spPr>
        <p:txBody>
          <a:bodyPr>
            <a:noAutofit/>
          </a:bodyPr>
          <a:lstStyle/>
          <a:p>
            <a:r>
              <a:rPr lang="en-US" sz="2400" dirty="0"/>
              <a:t>2.a Stainless steels, steelmaking</a:t>
            </a:r>
          </a:p>
        </p:txBody>
      </p:sp>
      <p:pic>
        <p:nvPicPr>
          <p:cNvPr id="28" name="Picture 31" descr="refiningBreitenfeld_detai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5139" y="1111250"/>
            <a:ext cx="8293100" cy="5483225"/>
          </a:xfrm>
          <a:prstGeom prst="rect">
            <a:avLst/>
          </a:prstGeom>
          <a:noFill/>
          <a:ln w="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 name="Group 35"/>
          <p:cNvGrpSpPr>
            <a:grpSpLocks/>
          </p:cNvGrpSpPr>
          <p:nvPr/>
        </p:nvGrpSpPr>
        <p:grpSpPr bwMode="auto">
          <a:xfrm>
            <a:off x="1908464" y="1473200"/>
            <a:ext cx="7004050" cy="1116013"/>
            <a:chOff x="1025" y="676"/>
            <a:chExt cx="4412" cy="703"/>
          </a:xfrm>
        </p:grpSpPr>
        <p:sp>
          <p:nvSpPr>
            <p:cNvPr id="30" name="Line 32"/>
            <p:cNvSpPr>
              <a:spLocks noChangeShapeType="1"/>
            </p:cNvSpPr>
            <p:nvPr/>
          </p:nvSpPr>
          <p:spPr bwMode="auto">
            <a:xfrm>
              <a:off x="2090" y="1028"/>
              <a:ext cx="522" cy="0"/>
            </a:xfrm>
            <a:prstGeom prst="line">
              <a:avLst/>
            </a:prstGeom>
            <a:noFill/>
            <a:ln w="28575">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1" name="Text Box 33"/>
            <p:cNvSpPr txBox="1">
              <a:spLocks noChangeArrowheads="1"/>
            </p:cNvSpPr>
            <p:nvPr/>
          </p:nvSpPr>
          <p:spPr bwMode="auto">
            <a:xfrm>
              <a:off x="2628" y="676"/>
              <a:ext cx="2809" cy="703"/>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Electrical Arc Furnace: functions solely as a melt-down unit</a:t>
              </a:r>
            </a:p>
          </p:txBody>
        </p:sp>
        <p:sp>
          <p:nvSpPr>
            <p:cNvPr id="32" name="Rectangle 34"/>
            <p:cNvSpPr>
              <a:spLocks noChangeArrowheads="1"/>
            </p:cNvSpPr>
            <p:nvPr/>
          </p:nvSpPr>
          <p:spPr bwMode="auto">
            <a:xfrm>
              <a:off x="1025" y="897"/>
              <a:ext cx="254" cy="242"/>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grpSp>
      <p:grpSp>
        <p:nvGrpSpPr>
          <p:cNvPr id="33" name="Group 41"/>
          <p:cNvGrpSpPr>
            <a:grpSpLocks/>
          </p:cNvGrpSpPr>
          <p:nvPr/>
        </p:nvGrpSpPr>
        <p:grpSpPr bwMode="auto">
          <a:xfrm>
            <a:off x="3605501" y="2414588"/>
            <a:ext cx="5313363" cy="774700"/>
            <a:chOff x="2093" y="1269"/>
            <a:chExt cx="3347" cy="488"/>
          </a:xfrm>
        </p:grpSpPr>
        <p:sp>
          <p:nvSpPr>
            <p:cNvPr id="34" name="Line 37"/>
            <p:cNvSpPr>
              <a:spLocks noChangeShapeType="1"/>
            </p:cNvSpPr>
            <p:nvPr/>
          </p:nvSpPr>
          <p:spPr bwMode="auto">
            <a:xfrm>
              <a:off x="2093" y="1507"/>
              <a:ext cx="522" cy="0"/>
            </a:xfrm>
            <a:prstGeom prst="line">
              <a:avLst/>
            </a:prstGeom>
            <a:noFill/>
            <a:ln w="28575">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35" name="Text Box 38"/>
            <p:cNvSpPr txBox="1">
              <a:spLocks noChangeArrowheads="1"/>
            </p:cNvSpPr>
            <p:nvPr/>
          </p:nvSpPr>
          <p:spPr bwMode="auto">
            <a:xfrm>
              <a:off x="2631" y="1269"/>
              <a:ext cx="2809" cy="488"/>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Tapped as free as possible of slag into the ladle</a:t>
              </a:r>
            </a:p>
          </p:txBody>
        </p:sp>
      </p:grpSp>
      <p:grpSp>
        <p:nvGrpSpPr>
          <p:cNvPr id="39" name="Group 45"/>
          <p:cNvGrpSpPr>
            <a:grpSpLocks/>
          </p:cNvGrpSpPr>
          <p:nvPr/>
        </p:nvGrpSpPr>
        <p:grpSpPr bwMode="auto">
          <a:xfrm>
            <a:off x="2549814" y="3703638"/>
            <a:ext cx="6369050" cy="2481262"/>
            <a:chOff x="1429" y="2081"/>
            <a:chExt cx="4012" cy="1563"/>
          </a:xfrm>
        </p:grpSpPr>
        <p:sp>
          <p:nvSpPr>
            <p:cNvPr id="40" name="Rectangle 39"/>
            <p:cNvSpPr>
              <a:spLocks noChangeArrowheads="1"/>
            </p:cNvSpPr>
            <p:nvPr/>
          </p:nvSpPr>
          <p:spPr bwMode="auto">
            <a:xfrm>
              <a:off x="1429" y="2185"/>
              <a:ext cx="254" cy="242"/>
            </a:xfrm>
            <a:prstGeom prst="rect">
              <a:avLst/>
            </a:prstGeom>
            <a:noFill/>
            <a:ln w="28575" algn="ctr">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41" name="Line 43"/>
            <p:cNvSpPr>
              <a:spLocks noChangeShapeType="1"/>
            </p:cNvSpPr>
            <p:nvPr/>
          </p:nvSpPr>
          <p:spPr bwMode="auto">
            <a:xfrm>
              <a:off x="1726" y="2319"/>
              <a:ext cx="890" cy="0"/>
            </a:xfrm>
            <a:prstGeom prst="line">
              <a:avLst/>
            </a:prstGeom>
            <a:noFill/>
            <a:ln w="28575">
              <a:solidFill>
                <a:srgbClr val="008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120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42" name="Text Box 44"/>
            <p:cNvSpPr txBox="1">
              <a:spLocks noChangeArrowheads="1"/>
            </p:cNvSpPr>
            <p:nvPr/>
          </p:nvSpPr>
          <p:spPr bwMode="auto">
            <a:xfrm>
              <a:off x="2632" y="2081"/>
              <a:ext cx="2809" cy="1563"/>
            </a:xfrm>
            <a:prstGeom prst="rect">
              <a:avLst/>
            </a:prstGeom>
            <a:solidFill>
              <a:srgbClr val="008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Degassing, </a:t>
              </a:r>
              <a:r>
                <a:rPr kumimoji="0" lang="en-GB" altLang="en-US" sz="2800" b="0" i="0" u="none" strike="noStrike" kern="1200" cap="none" spc="0" normalizeH="0" baseline="0" noProof="0" dirty="0" err="1">
                  <a:ln>
                    <a:noFill/>
                  </a:ln>
                  <a:solidFill>
                    <a:srgbClr val="FFFFFF"/>
                  </a:solidFill>
                  <a:effectLst/>
                  <a:uLnTx/>
                  <a:uFillTx/>
                  <a:latin typeface="Tahoma" panose="020B0604030504040204" pitchFamily="34" charset="0"/>
                  <a:ea typeface="+mn-ea"/>
                  <a:cs typeface="+mn-cs"/>
                </a:rPr>
                <a:t>deoxidation</a:t>
              </a:r>
              <a:r>
                <a:rPr kumimoji="0" lang="en-GB" altLang="en-US" sz="2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(down to 8-15 ppm), dehydrogenisation (down to 0.8 ppm) desulfurization (from 240 ppm to 10 ppm), removal of Non-Metallic Inclusions (NMI)</a:t>
              </a:r>
            </a:p>
          </p:txBody>
        </p:sp>
      </p:grpSp>
      <p:grpSp>
        <p:nvGrpSpPr>
          <p:cNvPr id="43" name="Group 46"/>
          <p:cNvGrpSpPr>
            <a:grpSpLocks/>
          </p:cNvGrpSpPr>
          <p:nvPr/>
        </p:nvGrpSpPr>
        <p:grpSpPr bwMode="auto">
          <a:xfrm>
            <a:off x="3372139" y="3717925"/>
            <a:ext cx="5538787" cy="2168525"/>
            <a:chOff x="1429" y="2081"/>
            <a:chExt cx="4012" cy="1366"/>
          </a:xfrm>
        </p:grpSpPr>
        <p:sp>
          <p:nvSpPr>
            <p:cNvPr id="44" name="Rectangle 47"/>
            <p:cNvSpPr>
              <a:spLocks noChangeArrowheads="1"/>
            </p:cNvSpPr>
            <p:nvPr/>
          </p:nvSpPr>
          <p:spPr bwMode="auto">
            <a:xfrm>
              <a:off x="1429" y="2185"/>
              <a:ext cx="254" cy="242"/>
            </a:xfrm>
            <a:prstGeom prst="rect">
              <a:avLst/>
            </a:prstGeom>
            <a:noFill/>
            <a:ln w="28575" algn="ctr">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45" name="Line 48"/>
            <p:cNvSpPr>
              <a:spLocks noChangeShapeType="1"/>
            </p:cNvSpPr>
            <p:nvPr/>
          </p:nvSpPr>
          <p:spPr bwMode="auto">
            <a:xfrm>
              <a:off x="1726" y="2319"/>
              <a:ext cx="890" cy="0"/>
            </a:xfrm>
            <a:prstGeom prst="line">
              <a:avLst/>
            </a:prstGeom>
            <a:noFill/>
            <a:ln w="28575">
              <a:solidFill>
                <a:srgbClr val="008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46" name="Text Box 49"/>
            <p:cNvSpPr txBox="1">
              <a:spLocks noChangeArrowheads="1"/>
            </p:cNvSpPr>
            <p:nvPr/>
          </p:nvSpPr>
          <p:spPr bwMode="auto">
            <a:xfrm>
              <a:off x="2632" y="2081"/>
              <a:ext cx="2809" cy="1366"/>
            </a:xfrm>
            <a:prstGeom prst="rect">
              <a:avLst/>
            </a:prstGeom>
            <a:solidFill>
              <a:srgbClr val="008000"/>
            </a:solidFill>
            <a:ln w="2857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0" cap="none" spc="0" normalizeH="0" baseline="0" noProof="0">
                  <a:ln>
                    <a:noFill/>
                  </a:ln>
                  <a:solidFill>
                    <a:srgbClr val="FFFFFF"/>
                  </a:solidFill>
                  <a:effectLst/>
                  <a:uLnTx/>
                  <a:uFillTx/>
                  <a:latin typeface="Tahoma" panose="020B0604030504040204" pitchFamily="34" charset="0"/>
                  <a:ea typeface="+mn-ea"/>
                  <a:cs typeface="+mn-cs"/>
                </a:rPr>
                <a:t>Pure gaseous oxigen blown onto the metal; for a pressure of 0.02 bar abs., C down to 0.015 % before Cr losses begin</a:t>
              </a:r>
            </a:p>
          </p:txBody>
        </p:sp>
      </p:grpSp>
      <p:sp>
        <p:nvSpPr>
          <p:cNvPr id="47" name="Text Box 40"/>
          <p:cNvSpPr txBox="1">
            <a:spLocks noChangeArrowheads="1"/>
          </p:cNvSpPr>
          <p:nvPr/>
        </p:nvSpPr>
        <p:spPr bwMode="auto">
          <a:xfrm>
            <a:off x="4459576" y="1298575"/>
            <a:ext cx="4459288" cy="1287463"/>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C </a:t>
            </a: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sym typeface="Symbol" panose="05050102010706020507" pitchFamily="18" charset="2"/>
              </a:rPr>
              <a:t></a:t>
            </a:r>
          </a:p>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P </a:t>
            </a: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sym typeface="Symbol" panose="05050102010706020507" pitchFamily="18" charset="2"/>
              </a:rPr>
              <a:t></a:t>
            </a:r>
          </a:p>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r>
              <a:rPr kumimoji="0" lang="en-GB"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mn-cs"/>
                <a:sym typeface="Symbol" panose="05050102010706020507" pitchFamily="18" charset="2"/>
              </a:rPr>
              <a:t>(to a limited extent)</a:t>
            </a:r>
            <a:endParaRPr kumimoji="0" lang="en-GB" altLang="en-US" sz="2800" b="1" i="0" u="none" strike="noStrike" kern="1200" cap="none" spc="0" normalizeH="0" baseline="0" noProof="0">
              <a:ln>
                <a:noFill/>
              </a:ln>
              <a:solidFill>
                <a:srgbClr val="292929"/>
              </a:solidFill>
              <a:effectLst/>
              <a:uLnTx/>
              <a:uFillTx/>
              <a:latin typeface="Tahoma" panose="020B0604030504040204" pitchFamily="34" charset="0"/>
              <a:ea typeface="+mn-ea"/>
              <a:cs typeface="+mn-cs"/>
              <a:sym typeface="Symbol" panose="05050102010706020507" pitchFamily="18" charset="2"/>
            </a:endParaRPr>
          </a:p>
        </p:txBody>
      </p:sp>
      <p:pic>
        <p:nvPicPr>
          <p:cNvPr id="48" name="Picture 5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76" y="555625"/>
            <a:ext cx="4010025"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3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2" presetClass="exit" presetSubtype="4" fill="hold" nodeType="with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2" presetClass="exit" presetSubtype="4" fill="hold" grpId="1" nodeType="withEffect">
                                  <p:stCondLst>
                                    <p:cond delay="0"/>
                                  </p:stCondLst>
                                  <p:childTnLst>
                                    <p:anim calcmode="lin" valueType="num">
                                      <p:cBhvr additive="base">
                                        <p:cTn id="20" dur="500"/>
                                        <p:tgtEl>
                                          <p:spTgt spid="47"/>
                                        </p:tgtEl>
                                        <p:attrNameLst>
                                          <p:attrName>ppt_x</p:attrName>
                                        </p:attrNameLst>
                                      </p:cBhvr>
                                      <p:tavLst>
                                        <p:tav tm="0">
                                          <p:val>
                                            <p:strVal val="ppt_x"/>
                                          </p:val>
                                        </p:tav>
                                        <p:tav tm="100000">
                                          <p:val>
                                            <p:strVal val="ppt_x"/>
                                          </p:val>
                                        </p:tav>
                                      </p:tavLst>
                                    </p:anim>
                                    <p:anim calcmode="lin" valueType="num">
                                      <p:cBhvr additive="base">
                                        <p:cTn id="21" dur="500"/>
                                        <p:tgtEl>
                                          <p:spTgt spid="47"/>
                                        </p:tgtEl>
                                        <p:attrNameLst>
                                          <p:attrName>ppt_y</p:attrName>
                                        </p:attrNameLst>
                                      </p:cBhvr>
                                      <p:tavLst>
                                        <p:tav tm="0">
                                          <p:val>
                                            <p:strVal val="ppt_y"/>
                                          </p:val>
                                        </p:tav>
                                        <p:tav tm="100000">
                                          <p:val>
                                            <p:strVal val="1+ppt_h/2"/>
                                          </p:val>
                                        </p:tav>
                                      </p:tavLst>
                                    </p:anim>
                                    <p:set>
                                      <p:cBhvr>
                                        <p:cTn id="22" dur="1" fill="hold">
                                          <p:stCondLst>
                                            <p:cond delay="4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2" presetClass="exit" presetSubtype="4" fill="hold" nodeType="withEffect">
                                  <p:stCondLst>
                                    <p:cond delay="0"/>
                                  </p:stCondLst>
                                  <p:childTnLst>
                                    <p:anim calcmode="lin" valueType="num">
                                      <p:cBhvr additive="base">
                                        <p:cTn id="28" dur="500"/>
                                        <p:tgtEl>
                                          <p:spTgt spid="33"/>
                                        </p:tgtEl>
                                        <p:attrNameLst>
                                          <p:attrName>ppt_x</p:attrName>
                                        </p:attrNameLst>
                                      </p:cBhvr>
                                      <p:tavLst>
                                        <p:tav tm="0">
                                          <p:val>
                                            <p:strVal val="ppt_x"/>
                                          </p:val>
                                        </p:tav>
                                        <p:tav tm="100000">
                                          <p:val>
                                            <p:strVal val="ppt_x"/>
                                          </p:val>
                                        </p:tav>
                                      </p:tavLst>
                                    </p:anim>
                                    <p:anim calcmode="lin" valueType="num">
                                      <p:cBhvr additive="base">
                                        <p:cTn id="29" dur="500"/>
                                        <p:tgtEl>
                                          <p:spTgt spid="33"/>
                                        </p:tgtEl>
                                        <p:attrNameLst>
                                          <p:attrName>ppt_y</p:attrName>
                                        </p:attrNameLst>
                                      </p:cBhvr>
                                      <p:tavLst>
                                        <p:tav tm="0">
                                          <p:val>
                                            <p:strVal val="ppt_y"/>
                                          </p:val>
                                        </p:tav>
                                        <p:tav tm="100000">
                                          <p:val>
                                            <p:strVal val="1+ppt_h/2"/>
                                          </p:val>
                                        </p:tav>
                                      </p:tavLst>
                                    </p:anim>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2" presetClass="exit" presetSubtype="4" fill="hold" nodeType="with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sp>
        <p:nvSpPr>
          <p:cNvPr id="38" name="Title 11"/>
          <p:cNvSpPr>
            <a:spLocks noGrp="1"/>
          </p:cNvSpPr>
          <p:nvPr>
            <p:ph type="title"/>
          </p:nvPr>
        </p:nvSpPr>
        <p:spPr>
          <a:xfrm>
            <a:off x="-134471" y="182880"/>
            <a:ext cx="7544127" cy="731519"/>
          </a:xfrm>
        </p:spPr>
        <p:txBody>
          <a:bodyPr>
            <a:noAutofit/>
          </a:bodyPr>
          <a:lstStyle/>
          <a:p>
            <a:r>
              <a:rPr lang="en-US" sz="2400" dirty="0"/>
              <a:t>2.a Stainless steels, steelmaking: ESR</a:t>
            </a:r>
          </a:p>
        </p:txBody>
      </p:sp>
      <p:pic>
        <p:nvPicPr>
          <p:cNvPr id="9" name="Picture 2" descr="refiningBreitenfeld_detai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3863" y="971286"/>
            <a:ext cx="8293100" cy="5483225"/>
          </a:xfrm>
          <a:prstGeom prst="rect">
            <a:avLst/>
          </a:prstGeom>
          <a:noFill/>
          <a:ln w="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0"/>
          <p:cNvSpPr>
            <a:spLocks noChangeArrowheads="1"/>
          </p:cNvSpPr>
          <p:nvPr/>
        </p:nvSpPr>
        <p:spPr bwMode="auto">
          <a:xfrm>
            <a:off x="6262688" y="5581386"/>
            <a:ext cx="700087" cy="563563"/>
          </a:xfrm>
          <a:prstGeom prst="rect">
            <a:avLst/>
          </a:prstGeom>
          <a:noFill/>
          <a:ln w="28575" algn="ctr">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11" name="Line 21"/>
          <p:cNvSpPr>
            <a:spLocks noChangeShapeType="1"/>
          </p:cNvSpPr>
          <p:nvPr/>
        </p:nvSpPr>
        <p:spPr bwMode="auto">
          <a:xfrm>
            <a:off x="3643313" y="5802049"/>
            <a:ext cx="2605087" cy="9525"/>
          </a:xfrm>
          <a:prstGeom prst="line">
            <a:avLst/>
          </a:prstGeom>
          <a:noFill/>
          <a:ln w="28575">
            <a:solidFill>
              <a:srgbClr val="000066"/>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0" cap="none" spc="0" normalizeH="0" baseline="0" noProof="0">
              <a:ln>
                <a:noFill/>
              </a:ln>
              <a:solidFill>
                <a:srgbClr val="FFFF00"/>
              </a:solidFill>
              <a:effectLst/>
              <a:uLnTx/>
              <a:uFillTx/>
              <a:latin typeface="Tahoma" panose="020B0604030504040204" pitchFamily="34" charset="0"/>
              <a:ea typeface="+mn-ea"/>
              <a:cs typeface="+mn-cs"/>
            </a:endParaRPr>
          </a:p>
        </p:txBody>
      </p:sp>
      <p:pic>
        <p:nvPicPr>
          <p:cNvPr id="13" name="Picture 24" descr="PES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 r="2135" b="39885"/>
          <a:stretch/>
        </p:blipFill>
        <p:spPr bwMode="auto">
          <a:xfrm>
            <a:off x="138113" y="987365"/>
            <a:ext cx="5220100" cy="4003380"/>
          </a:xfrm>
          <a:prstGeom prst="rect">
            <a:avLst/>
          </a:prstGeom>
          <a:noFill/>
          <a:ln w="22225">
            <a:solidFill>
              <a:srgbClr val="002060"/>
            </a:solidFill>
          </a:ln>
          <a:extLst>
            <a:ext uri="{909E8E84-426E-40DD-AFC4-6F175D3DCCD1}">
              <a14:hiddenFill xmlns:a14="http://schemas.microsoft.com/office/drawing/2010/main">
                <a:solidFill>
                  <a:srgbClr val="FFFFFF"/>
                </a:solidFill>
              </a14:hiddenFill>
            </a:ext>
          </a:extLst>
        </p:spPr>
      </p:pic>
      <p:sp>
        <p:nvSpPr>
          <p:cNvPr id="14" name="Line 21"/>
          <p:cNvSpPr>
            <a:spLocks noChangeShapeType="1"/>
          </p:cNvSpPr>
          <p:nvPr/>
        </p:nvSpPr>
        <p:spPr bwMode="auto">
          <a:xfrm>
            <a:off x="5358213" y="4998278"/>
            <a:ext cx="904475" cy="583108"/>
          </a:xfrm>
          <a:prstGeom prst="line">
            <a:avLst/>
          </a:prstGeom>
          <a:noFill/>
          <a:ln w="28575">
            <a:solidFill>
              <a:srgbClr val="000066"/>
            </a:solidFill>
            <a:round/>
            <a:headEnd type="non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80000"/>
              </a:lnSpc>
              <a:spcBef>
                <a:spcPct val="20000"/>
              </a:spcBef>
              <a:spcAft>
                <a:spcPct val="0"/>
              </a:spcAft>
              <a:buClr>
                <a:srgbClr val="FFFFCC"/>
              </a:buClr>
              <a:buSzPct val="70000"/>
              <a:buFont typeface="Wingdings" panose="05000000000000000000" pitchFamily="2" charset="2"/>
              <a:buNone/>
              <a:tabLst/>
              <a:defRPr/>
            </a:pPr>
            <a:endParaRPr kumimoji="0" lang="en-GB" sz="2800" b="0" i="0" u="none" strike="noStrike" kern="0" cap="none" spc="0" normalizeH="0" baseline="0" noProof="0">
              <a:ln>
                <a:noFill/>
              </a:ln>
              <a:solidFill>
                <a:srgbClr val="FFFF00"/>
              </a:solidFill>
              <a:effectLst/>
              <a:uLnTx/>
              <a:uFillTx/>
              <a:latin typeface="Tahoma" panose="020B0604030504040204" pitchFamily="34" charset="0"/>
              <a:ea typeface="+mn-ea"/>
              <a:cs typeface="+mn-cs"/>
            </a:endParaRPr>
          </a:p>
        </p:txBody>
      </p:sp>
      <p:sp>
        <p:nvSpPr>
          <p:cNvPr id="15" name="Text Box 5"/>
          <p:cNvSpPr txBox="1">
            <a:spLocks noChangeArrowheads="1"/>
          </p:cNvSpPr>
          <p:nvPr/>
        </p:nvSpPr>
        <p:spPr bwMode="auto">
          <a:xfrm>
            <a:off x="3277411" y="1112757"/>
            <a:ext cx="1800493" cy="246221"/>
          </a:xfrm>
          <a:prstGeom prst="rect">
            <a:avLst/>
          </a:prstGeom>
          <a:solidFill>
            <a:schemeClr val="bg2">
              <a:alpha val="21000"/>
            </a:schemeClr>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Courtesy of </a:t>
            </a:r>
            <a:r>
              <a:rPr kumimoji="0" lang="en-US" alt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Böhler</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Edelstahl</a:t>
            </a: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43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822907-8A9D-4F6B-98F6-913902AD56B5}" type="slidenum">
              <a:rPr kumimoji="0" lang="en-US" sz="1100" b="0" i="0" u="none" strike="noStrike" kern="1200" cap="none" spc="0" normalizeH="0" baseline="0" noProof="0" smtClean="0">
                <a:ln>
                  <a:noFill/>
                </a:ln>
                <a:solidFill>
                  <a:prstClr val="black">
                    <a:lumMod val="65000"/>
                    <a:lumOff val="35000"/>
                  </a:prstClr>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6" name="Rectangle 5"/>
          <p:cNvSpPr/>
          <p:nvPr/>
        </p:nvSpPr>
        <p:spPr>
          <a:xfrm>
            <a:off x="2911033" y="6628651"/>
            <a:ext cx="4572000" cy="246221"/>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CAS course "Vacuum for Particle Accelerators" </a:t>
            </a:r>
            <a:endParaRPr kumimoji="0" lang="en-GB"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endParaRPr>
          </a:p>
        </p:txBody>
      </p:sp>
      <p:sp>
        <p:nvSpPr>
          <p:cNvPr id="7" name="Slide Number Placeholder 7"/>
          <p:cNvSpPr txBox="1">
            <a:spLocks/>
          </p:cNvSpPr>
          <p:nvPr/>
        </p:nvSpPr>
        <p:spPr>
          <a:xfrm>
            <a:off x="940946" y="6523161"/>
            <a:ext cx="3511550" cy="457200"/>
          </a:xfrm>
          <a:prstGeom prst="rect">
            <a:avLst/>
          </a:prstGeom>
        </p:spPr>
        <p:txBody>
          <a:bodyPr vert="horz" lIns="91440" tIns="45720" rIns="91440" bIns="45720" rtlCol="0" anchor="ctr"/>
          <a:lstStyle>
            <a:defPPr>
              <a:defRPr lang="en-US"/>
            </a:defPPr>
            <a:lvl1pPr algn="ctr">
              <a:defRPr sz="11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a:ea typeface="+mn-ea"/>
                <a:cs typeface="+mn-cs"/>
              </a:rPr>
              <a:t>Materials I: Introduction</a:t>
            </a:r>
          </a:p>
        </p:txBody>
      </p:sp>
      <p:sp>
        <p:nvSpPr>
          <p:cNvPr id="38" name="Title 11"/>
          <p:cNvSpPr>
            <a:spLocks noGrp="1"/>
          </p:cNvSpPr>
          <p:nvPr>
            <p:ph type="title"/>
          </p:nvPr>
        </p:nvSpPr>
        <p:spPr>
          <a:xfrm>
            <a:off x="-134471" y="182880"/>
            <a:ext cx="7544127" cy="731519"/>
          </a:xfrm>
        </p:spPr>
        <p:txBody>
          <a:bodyPr>
            <a:noAutofit/>
          </a:bodyPr>
          <a:lstStyle/>
          <a:p>
            <a:r>
              <a:rPr lang="en-US" sz="2400" dirty="0"/>
              <a:t>2.a Stainless steels, steelmaking</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5492557" cy="4119418"/>
          </a:xfrm>
          <a:prstGeom prst="rect">
            <a:avLst/>
          </a:prstGeom>
          <a:ln w="19050">
            <a:solidFill>
              <a:schemeClr val="bg1"/>
            </a:solidFill>
          </a:ln>
        </p:spPr>
      </p:pic>
      <p:sp>
        <p:nvSpPr>
          <p:cNvPr id="3" name="Rectangle 2"/>
          <p:cNvSpPr/>
          <p:nvPr/>
        </p:nvSpPr>
        <p:spPr>
          <a:xfrm>
            <a:off x="5627026" y="0"/>
            <a:ext cx="3516974" cy="2492990"/>
          </a:xfrm>
          <a:prstGeom prst="rect">
            <a:avLst/>
          </a:prstGeom>
          <a:solidFill>
            <a:schemeClr val="bg2">
              <a:lumMod val="40000"/>
              <a:lumOff val="60000"/>
            </a:schemeClr>
          </a:solidFill>
          <a:ln w="63500">
            <a:noFill/>
          </a:ln>
        </p:spPr>
        <p:txBody>
          <a:bodyPr vert="horz" lIns="36000" tIns="137160" rIns="274320" bIns="137160" rtlCol="0" anchor="ctr" anchorCtr="0">
            <a:spAutoFit/>
          </a:bodyPr>
          <a:lstStyle/>
          <a:p>
            <a:pPr marL="126900" marR="0" lvl="0" indent="0" algn="l" defTabSz="914400" rtl="0" eaLnBrk="1" fontAlgn="auto" latinLnBrk="0" hangingPunct="1">
              <a:lnSpc>
                <a:spcPct val="80000"/>
              </a:lnSpc>
              <a:spcBef>
                <a:spcPts val="300"/>
              </a:spcBef>
              <a:spcAft>
                <a:spcPts val="0"/>
              </a:spcAft>
              <a:buClrTx/>
              <a:buSzTx/>
              <a:buFontTx/>
              <a:buNone/>
              <a:tabLst/>
              <a:defRPr/>
            </a:pPr>
            <a: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Courtesy of </a:t>
            </a:r>
            <a:r>
              <a:rPr kumimoji="0" lang="en-GB" sz="2000" b="1" i="0" u="none" strike="noStrike" kern="1200" cap="none" spc="0" normalizeH="0" baseline="0" noProof="0" dirty="0" err="1">
                <a:ln>
                  <a:noFill/>
                </a:ln>
                <a:solidFill>
                  <a:prstClr val="black">
                    <a:lumMod val="65000"/>
                    <a:lumOff val="35000"/>
                  </a:prstClr>
                </a:solidFill>
                <a:effectLst/>
                <a:uLnTx/>
                <a:uFillTx/>
                <a:latin typeface="Calibri" pitchFamily="34" charset="0"/>
                <a:ea typeface="+mn-ea"/>
                <a:cs typeface="Arial" charset="0"/>
              </a:rPr>
              <a:t>Forgiatura</a:t>
            </a:r>
            <a: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 Vienna /IT</a:t>
            </a:r>
            <a:b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br>
            <a: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Max. ingot weight/capacity: 250 t </a:t>
            </a:r>
            <a:b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br>
            <a:r>
              <a:rPr kumimoji="0" lang="en-GB" sz="2000" b="0"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Two furnace heads, electrode exchange, protective gas hood, fully coaxial design; </a:t>
            </a:r>
            <a:r>
              <a:rPr kumimoji="0" lang="en-GB"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biggest ESR plant worldwide in operation</a:t>
            </a:r>
          </a:p>
        </p:txBody>
      </p:sp>
      <p:pic>
        <p:nvPicPr>
          <p:cNvPr id="10" name="Picture 8" descr="Breit_ES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89665" y="2710151"/>
            <a:ext cx="4054335" cy="4147849"/>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52789" y="4818980"/>
            <a:ext cx="3705704" cy="2039020"/>
          </a:xfrm>
          <a:prstGeom prst="rect">
            <a:avLst/>
          </a:prstGeom>
          <a:solidFill>
            <a:schemeClr val="bg2">
              <a:lumMod val="40000"/>
              <a:lumOff val="60000"/>
            </a:schemeClr>
          </a:solidFill>
          <a:ln w="63500">
            <a:noFill/>
          </a:ln>
        </p:spPr>
        <p:txBody>
          <a:bodyPr vert="horz" wrap="square" lIns="36000" tIns="137160" rIns="274320" bIns="137160" rtlCol="0" anchor="ctr" anchorCtr="0">
            <a:spAutoFit/>
          </a:bodyPr>
          <a:lstStyle/>
          <a:p>
            <a:pPr marL="126900" marR="0" lvl="0" indent="0" algn="l" defTabSz="914400" rtl="0" eaLnBrk="1" fontAlgn="auto" latinLnBrk="0" hangingPunct="1">
              <a:lnSpc>
                <a:spcPct val="80000"/>
              </a:lnSpc>
              <a:spcBef>
                <a:spcPts val="300"/>
              </a:spcBef>
              <a:spcAft>
                <a:spcPts val="0"/>
              </a:spcAft>
              <a:buClrTx/>
              <a:buSzTx/>
              <a:buFontTx/>
              <a:buNone/>
              <a:tabLst/>
              <a:defRPr/>
            </a:pPr>
            <a:r>
              <a:rPr kumimoji="0" lang="en-GB" altLang="en-US"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Courtesy of </a:t>
            </a:r>
            <a:r>
              <a:rPr kumimoji="0" lang="en-GB" altLang="en-US" sz="2000" b="1" i="0" u="none" strike="noStrike" kern="1200" cap="none" spc="0" normalizeH="0" baseline="0" noProof="0" dirty="0" err="1">
                <a:ln>
                  <a:noFill/>
                </a:ln>
                <a:solidFill>
                  <a:prstClr val="black">
                    <a:lumMod val="65000"/>
                    <a:lumOff val="35000"/>
                  </a:prstClr>
                </a:solidFill>
                <a:effectLst/>
                <a:uLnTx/>
                <a:uFillTx/>
                <a:latin typeface="Calibri" pitchFamily="34" charset="0"/>
                <a:ea typeface="+mn-ea"/>
                <a:cs typeface="Arial" charset="0"/>
              </a:rPr>
              <a:t>Breitenfeld</a:t>
            </a:r>
            <a:r>
              <a:rPr kumimoji="0" lang="en-GB" altLang="en-US"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 </a:t>
            </a:r>
            <a:r>
              <a:rPr kumimoji="0" lang="en-GB" altLang="en-US" sz="2000" b="1" i="0" u="none" strike="noStrike" kern="1200" cap="none" spc="0" normalizeH="0" baseline="0" noProof="0" dirty="0" err="1">
                <a:ln>
                  <a:noFill/>
                </a:ln>
                <a:solidFill>
                  <a:prstClr val="black">
                    <a:lumMod val="65000"/>
                    <a:lumOff val="35000"/>
                  </a:prstClr>
                </a:solidFill>
                <a:effectLst/>
                <a:uLnTx/>
                <a:uFillTx/>
                <a:latin typeface="Calibri" pitchFamily="34" charset="0"/>
                <a:ea typeface="+mn-ea"/>
                <a:cs typeface="Arial" charset="0"/>
              </a:rPr>
              <a:t>Edelstahl</a:t>
            </a:r>
            <a:r>
              <a:rPr kumimoji="0" lang="en-GB" altLang="en-US"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 /AT. </a:t>
            </a:r>
          </a:p>
          <a:p>
            <a:pPr marL="126900" marR="0" lvl="0" indent="0" algn="l" defTabSz="914400" rtl="0" eaLnBrk="1" fontAlgn="auto" latinLnBrk="0" hangingPunct="1">
              <a:lnSpc>
                <a:spcPct val="80000"/>
              </a:lnSpc>
              <a:spcBef>
                <a:spcPts val="300"/>
              </a:spcBef>
              <a:spcAft>
                <a:spcPts val="0"/>
              </a:spcAft>
              <a:buClrTx/>
              <a:buSzTx/>
              <a:buFontTx/>
              <a:buNone/>
              <a:tabLst/>
              <a:defRPr/>
            </a:pPr>
            <a:r>
              <a:rPr kumimoji="0" lang="en-GB" altLang="en-US" sz="20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Arial" charset="0"/>
              </a:rPr>
              <a:t>Electrodes of diam. 500 mm, 750 mm, 1000 mm, 1200 mm, respectively, up to a length of 4 m and a weight of 35 t. Annual capacity is 250 000 t.</a:t>
            </a:r>
          </a:p>
        </p:txBody>
      </p:sp>
      <p:sp>
        <p:nvSpPr>
          <p:cNvPr id="4" name="Rectangle 3"/>
          <p:cNvSpPr/>
          <p:nvPr/>
        </p:nvSpPr>
        <p:spPr>
          <a:xfrm>
            <a:off x="-2" y="3230346"/>
            <a:ext cx="9144001" cy="1015663"/>
          </a:xfrm>
          <a:prstGeom prst="rect">
            <a:avLst/>
          </a:prstGeom>
          <a:solidFill>
            <a:schemeClr val="bg1">
              <a:alpha val="76000"/>
            </a:schemeClr>
          </a:solidFill>
          <a:ln w="63500">
            <a:noFill/>
          </a:ln>
        </p:spPr>
        <p:txBody>
          <a:bodyPr vert="horz" wrap="square" lIns="36000" tIns="137160" rIns="274320" bIns="137160" rtlCol="0" anchor="ctr" anchorCtr="0">
            <a:spAutoFit/>
          </a:bodyPr>
          <a:lstStyle/>
          <a:p>
            <a:pPr marL="126900" marR="0" lvl="0" indent="0" algn="l" defTabSz="914400" rtl="0" eaLnBrk="1" fontAlgn="auto" latinLnBrk="0" hangingPunct="1">
              <a:lnSpc>
                <a:spcPct val="80000"/>
              </a:lnSpc>
              <a:spcBef>
                <a:spcPts val="30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itchFamily="34" charset="0"/>
                <a:ea typeface="+mn-ea"/>
                <a:cs typeface="Arial" charset="0"/>
              </a:rPr>
              <a:t>The additional cost of ESR ingots is in the order of 1 EUR/kg (Minutes of the visit to Company A on 27 January 2015, ITER CS Lower </a:t>
            </a:r>
            <a:r>
              <a:rPr kumimoji="0" lang="en-GB" sz="2000" b="1" i="0" u="none" strike="noStrike" kern="1200" cap="none" spc="0" normalizeH="0" baseline="0" noProof="0" dirty="0" err="1">
                <a:ln>
                  <a:noFill/>
                </a:ln>
                <a:solidFill>
                  <a:srgbClr val="0070C0"/>
                </a:solidFill>
                <a:effectLst/>
                <a:uLnTx/>
                <a:uFillTx/>
                <a:latin typeface="Calibri" pitchFamily="34" charset="0"/>
                <a:ea typeface="+mn-ea"/>
                <a:cs typeface="Arial" charset="0"/>
              </a:rPr>
              <a:t>Keyblock</a:t>
            </a:r>
            <a:r>
              <a:rPr kumimoji="0" lang="en-GB" sz="2000" b="1" i="0" u="none" strike="noStrike" kern="1200" cap="none" spc="0" normalizeH="0" baseline="0" noProof="0" dirty="0">
                <a:ln>
                  <a:noFill/>
                </a:ln>
                <a:solidFill>
                  <a:srgbClr val="0070C0"/>
                </a:solidFill>
                <a:effectLst/>
                <a:uLnTx/>
                <a:uFillTx/>
                <a:latin typeface="Calibri" pitchFamily="34" charset="0"/>
                <a:ea typeface="+mn-ea"/>
                <a:cs typeface="Arial" charset="0"/>
              </a:rPr>
              <a:t> Material Progress Meeting)</a:t>
            </a:r>
          </a:p>
        </p:txBody>
      </p:sp>
    </p:spTree>
    <p:extLst>
      <p:ext uri="{BB962C8B-B14F-4D97-AF65-F5344CB8AC3E}">
        <p14:creationId xmlns:p14="http://schemas.microsoft.com/office/powerpoint/2010/main" val="10212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2"/>
          <p:cNvSpPr>
            <a:spLocks noChangeArrowheads="1"/>
          </p:cNvSpPr>
          <p:nvPr/>
        </p:nvSpPr>
        <p:spPr bwMode="auto">
          <a:xfrm>
            <a:off x="0" y="44450"/>
            <a:ext cx="9144000" cy="9810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qualche esempio di specifiche dei laboratori</a:t>
            </a:r>
          </a:p>
        </p:txBody>
      </p:sp>
      <p:pic>
        <p:nvPicPr>
          <p:cNvPr id="1499139" name="Picture 3" descr="Vacuum_005_DESY_UHV_guidelines_1-0_Pagina_1"/>
          <p:cNvPicPr>
            <a:picLocks noChangeAspect="1" noChangeArrowheads="1"/>
          </p:cNvPicPr>
          <p:nvPr/>
        </p:nvPicPr>
        <p:blipFill>
          <a:blip r:embed="rId3">
            <a:extLst>
              <a:ext uri="{28A0092B-C50C-407E-A947-70E740481C1C}">
                <a14:useLocalDpi xmlns:a14="http://schemas.microsoft.com/office/drawing/2010/main" val="0"/>
              </a:ext>
            </a:extLst>
          </a:blip>
          <a:srcRect l="20503" t="33058" r="17628" b="31340"/>
          <a:stretch>
            <a:fillRect/>
          </a:stretch>
        </p:blipFill>
        <p:spPr bwMode="auto">
          <a:xfrm>
            <a:off x="1150938" y="1125538"/>
            <a:ext cx="6840537" cy="5567362"/>
          </a:xfrm>
          <a:prstGeom prst="rect">
            <a:avLst/>
          </a:prstGeom>
          <a:noFill/>
          <a:extLst>
            <a:ext uri="{909E8E84-426E-40DD-AFC4-6F175D3DCCD1}">
              <a14:hiddenFill xmlns:a14="http://schemas.microsoft.com/office/drawing/2010/main">
                <a:solidFill>
                  <a:srgbClr val="FFFFFF"/>
                </a:solidFill>
              </a14:hiddenFill>
            </a:ext>
          </a:extLst>
        </p:spPr>
      </p:pic>
      <p:pic>
        <p:nvPicPr>
          <p:cNvPr id="1499140"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0" y="1052513"/>
            <a:ext cx="1081088" cy="107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81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196035" name="Picture 3" descr="Vacuum_005_DESY_UHV_guidelines_1-0_Pagina_2"/>
          <p:cNvPicPr>
            <a:picLocks noChangeAspect="1" noChangeArrowheads="1"/>
          </p:cNvPicPr>
          <p:nvPr/>
        </p:nvPicPr>
        <p:blipFill>
          <a:blip r:embed="rId3">
            <a:extLst>
              <a:ext uri="{28A0092B-C50C-407E-A947-70E740481C1C}">
                <a14:useLocalDpi xmlns:a14="http://schemas.microsoft.com/office/drawing/2010/main" val="0"/>
              </a:ext>
            </a:extLst>
          </a:blip>
          <a:srcRect l="9323" t="8835" r="13565" b="45450"/>
          <a:stretch>
            <a:fillRect/>
          </a:stretch>
        </p:blipFill>
        <p:spPr bwMode="auto">
          <a:xfrm>
            <a:off x="935038" y="620713"/>
            <a:ext cx="7272337" cy="6097587"/>
          </a:xfrm>
          <a:prstGeom prst="rect">
            <a:avLst/>
          </a:prstGeom>
          <a:noFill/>
          <a:extLst>
            <a:ext uri="{909E8E84-426E-40DD-AFC4-6F175D3DCCD1}">
              <a14:hiddenFill xmlns:a14="http://schemas.microsoft.com/office/drawing/2010/main">
                <a:solidFill>
                  <a:srgbClr val="FFFFFF"/>
                </a:solidFill>
              </a14:hiddenFill>
            </a:ext>
          </a:extLst>
        </p:spPr>
      </p:pic>
      <p:pic>
        <p:nvPicPr>
          <p:cNvPr id="1196036"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3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82" name="Picture 2" descr="Vacuum_005_DESY_UHV_guidelines_1-0_Pagina_3"/>
          <p:cNvPicPr>
            <a:picLocks noChangeAspect="1" noChangeArrowheads="1"/>
          </p:cNvPicPr>
          <p:nvPr/>
        </p:nvPicPr>
        <p:blipFill>
          <a:blip r:embed="rId3">
            <a:extLst>
              <a:ext uri="{28A0092B-C50C-407E-A947-70E740481C1C}">
                <a14:useLocalDpi xmlns:a14="http://schemas.microsoft.com/office/drawing/2010/main" val="0"/>
              </a:ext>
            </a:extLst>
          </a:blip>
          <a:srcRect l="9532" t="26266" r="10477" b="20534"/>
          <a:stretch>
            <a:fillRect/>
          </a:stretch>
        </p:blipFill>
        <p:spPr bwMode="auto">
          <a:xfrm>
            <a:off x="1211263" y="549275"/>
            <a:ext cx="6697662" cy="6299200"/>
          </a:xfrm>
          <a:prstGeom prst="rect">
            <a:avLst/>
          </a:prstGeom>
          <a:noFill/>
          <a:extLst>
            <a:ext uri="{909E8E84-426E-40DD-AFC4-6F175D3DCCD1}">
              <a14:hiddenFill xmlns:a14="http://schemas.microsoft.com/office/drawing/2010/main">
                <a:solidFill>
                  <a:srgbClr val="FFFFFF"/>
                </a:solidFill>
              </a14:hiddenFill>
            </a:ext>
          </a:extLst>
        </p:spPr>
      </p:pic>
      <p:sp>
        <p:nvSpPr>
          <p:cNvPr id="1198083" name="Oval 3"/>
          <p:cNvSpPr>
            <a:spLocks noChangeArrowheads="1"/>
          </p:cNvSpPr>
          <p:nvPr/>
        </p:nvSpPr>
        <p:spPr bwMode="auto">
          <a:xfrm>
            <a:off x="5435600" y="1989138"/>
            <a:ext cx="1225550" cy="8651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084" name="Oval 4"/>
          <p:cNvSpPr>
            <a:spLocks noChangeArrowheads="1"/>
          </p:cNvSpPr>
          <p:nvPr/>
        </p:nvSpPr>
        <p:spPr bwMode="auto">
          <a:xfrm>
            <a:off x="5724525" y="4508500"/>
            <a:ext cx="1225550" cy="8651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085" name="Rectangle 5"/>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198086" name="Picture 6"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611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13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200131" name="Picture 3" descr="Vacuum_005_DESY_UHV_guidelines_1-0_Pagina_4"/>
          <p:cNvPicPr>
            <a:picLocks noChangeAspect="1" noChangeArrowheads="1"/>
          </p:cNvPicPr>
          <p:nvPr/>
        </p:nvPicPr>
        <p:blipFill>
          <a:blip r:embed="rId3">
            <a:extLst>
              <a:ext uri="{28A0092B-C50C-407E-A947-70E740481C1C}">
                <a14:useLocalDpi xmlns:a14="http://schemas.microsoft.com/office/drawing/2010/main" val="0"/>
              </a:ext>
            </a:extLst>
          </a:blip>
          <a:srcRect l="14418" t="8745" r="11862" b="79808"/>
          <a:stretch>
            <a:fillRect/>
          </a:stretch>
        </p:blipFill>
        <p:spPr bwMode="auto">
          <a:xfrm>
            <a:off x="0" y="1481138"/>
            <a:ext cx="9144000" cy="2008187"/>
          </a:xfrm>
          <a:prstGeom prst="rect">
            <a:avLst/>
          </a:prstGeom>
          <a:noFill/>
          <a:extLst>
            <a:ext uri="{909E8E84-426E-40DD-AFC4-6F175D3DCCD1}">
              <a14:hiddenFill xmlns:a14="http://schemas.microsoft.com/office/drawing/2010/main">
                <a:solidFill>
                  <a:srgbClr val="FFFFFF"/>
                </a:solidFill>
              </a14:hiddenFill>
            </a:ext>
          </a:extLst>
        </p:spPr>
      </p:pic>
      <p:sp>
        <p:nvSpPr>
          <p:cNvPr id="1200132" name="Line 4"/>
          <p:cNvSpPr>
            <a:spLocks noChangeShapeType="1"/>
          </p:cNvSpPr>
          <p:nvPr/>
        </p:nvSpPr>
        <p:spPr bwMode="auto">
          <a:xfrm flipV="1">
            <a:off x="2987675" y="3284538"/>
            <a:ext cx="2879725" cy="647700"/>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0133" name="Text Box 5"/>
          <p:cNvSpPr txBox="1">
            <a:spLocks noChangeArrowheads="1"/>
          </p:cNvSpPr>
          <p:nvPr/>
        </p:nvSpPr>
        <p:spPr bwMode="auto">
          <a:xfrm>
            <a:off x="2627313" y="3573463"/>
            <a:ext cx="347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5400"/>
              <a:t>!</a:t>
            </a:r>
            <a:endParaRPr lang="en-US" altLang="en-US" sz="5400"/>
          </a:p>
        </p:txBody>
      </p:sp>
      <p:pic>
        <p:nvPicPr>
          <p:cNvPr id="1200134" name="Picture 6"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574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202179" name="Picture 3" descr="Vacuum_005_DESY_UHV_guidelines_1-0_Pagina_4"/>
          <p:cNvPicPr>
            <a:picLocks noChangeAspect="1" noChangeArrowheads="1"/>
          </p:cNvPicPr>
          <p:nvPr/>
        </p:nvPicPr>
        <p:blipFill>
          <a:blip r:embed="rId3">
            <a:extLst>
              <a:ext uri="{28A0092B-C50C-407E-A947-70E740481C1C}">
                <a14:useLocalDpi xmlns:a14="http://schemas.microsoft.com/office/drawing/2010/main" val="0"/>
              </a:ext>
            </a:extLst>
          </a:blip>
          <a:srcRect l="11034" t="20192" r="11728" b="56931"/>
          <a:stretch>
            <a:fillRect/>
          </a:stretch>
        </p:blipFill>
        <p:spPr bwMode="auto">
          <a:xfrm>
            <a:off x="0" y="692150"/>
            <a:ext cx="9144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1202180" name="Line 4"/>
          <p:cNvSpPr>
            <a:spLocks noChangeShapeType="1"/>
          </p:cNvSpPr>
          <p:nvPr/>
        </p:nvSpPr>
        <p:spPr bwMode="auto">
          <a:xfrm>
            <a:off x="395288" y="2543175"/>
            <a:ext cx="936625"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02183" name="Picture 7"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630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501187" name="Picture 3" descr="Vacuum_005_DESY_UHV_guidelines_1-0_Pagina_4"/>
          <p:cNvPicPr>
            <a:picLocks noChangeAspect="1" noChangeArrowheads="1"/>
          </p:cNvPicPr>
          <p:nvPr/>
        </p:nvPicPr>
        <p:blipFill>
          <a:blip r:embed="rId3">
            <a:extLst>
              <a:ext uri="{28A0092B-C50C-407E-A947-70E740481C1C}">
                <a14:useLocalDpi xmlns:a14="http://schemas.microsoft.com/office/drawing/2010/main" val="0"/>
              </a:ext>
            </a:extLst>
          </a:blip>
          <a:srcRect l="14014" t="43092" r="10991" b="36703"/>
          <a:stretch>
            <a:fillRect/>
          </a:stretch>
        </p:blipFill>
        <p:spPr bwMode="auto">
          <a:xfrm>
            <a:off x="0" y="908050"/>
            <a:ext cx="9144000" cy="3484563"/>
          </a:xfrm>
          <a:prstGeom prst="rect">
            <a:avLst/>
          </a:prstGeom>
          <a:noFill/>
          <a:extLst>
            <a:ext uri="{909E8E84-426E-40DD-AFC4-6F175D3DCCD1}">
              <a14:hiddenFill xmlns:a14="http://schemas.microsoft.com/office/drawing/2010/main">
                <a:solidFill>
                  <a:srgbClr val="FFFFFF"/>
                </a:solidFill>
              </a14:hiddenFill>
            </a:ext>
          </a:extLst>
        </p:spPr>
      </p:pic>
      <p:sp>
        <p:nvSpPr>
          <p:cNvPr id="1501189" name="Line 5"/>
          <p:cNvSpPr>
            <a:spLocks noChangeShapeType="1"/>
          </p:cNvSpPr>
          <p:nvPr/>
        </p:nvSpPr>
        <p:spPr bwMode="auto">
          <a:xfrm flipH="1">
            <a:off x="5435600" y="4149725"/>
            <a:ext cx="719138" cy="0"/>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1190" name="Line 6"/>
          <p:cNvSpPr>
            <a:spLocks noChangeShapeType="1"/>
          </p:cNvSpPr>
          <p:nvPr/>
        </p:nvSpPr>
        <p:spPr bwMode="auto">
          <a:xfrm flipH="1">
            <a:off x="7380288" y="1989138"/>
            <a:ext cx="719137" cy="0"/>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01191" name="Picture 7"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5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 UHV cleaning</a:t>
            </a:r>
          </a:p>
        </p:txBody>
      </p:sp>
      <p:pic>
        <p:nvPicPr>
          <p:cNvPr id="1204227" name="Picture 3" descr="Vacuum_005_DESY_UHV_guidelines_1-0_Pagina_4"/>
          <p:cNvPicPr>
            <a:picLocks noChangeAspect="1" noChangeArrowheads="1"/>
          </p:cNvPicPr>
          <p:nvPr/>
        </p:nvPicPr>
        <p:blipFill>
          <a:blip r:embed="rId3">
            <a:extLst>
              <a:ext uri="{28A0092B-C50C-407E-A947-70E740481C1C}">
                <a14:useLocalDpi xmlns:a14="http://schemas.microsoft.com/office/drawing/2010/main" val="0"/>
              </a:ext>
            </a:extLst>
          </a:blip>
          <a:srcRect l="17705" t="65895" r="11815" b="13722"/>
          <a:stretch>
            <a:fillRect/>
          </a:stretch>
        </p:blipFill>
        <p:spPr bwMode="auto">
          <a:xfrm>
            <a:off x="0" y="1196975"/>
            <a:ext cx="9144000" cy="3738563"/>
          </a:xfrm>
          <a:prstGeom prst="rect">
            <a:avLst/>
          </a:prstGeom>
          <a:noFill/>
          <a:extLst>
            <a:ext uri="{909E8E84-426E-40DD-AFC4-6F175D3DCCD1}">
              <a14:hiddenFill xmlns:a14="http://schemas.microsoft.com/office/drawing/2010/main">
                <a:solidFill>
                  <a:srgbClr val="FFFFFF"/>
                </a:solidFill>
              </a14:hiddenFill>
            </a:ext>
          </a:extLst>
        </p:spPr>
      </p:pic>
      <p:sp>
        <p:nvSpPr>
          <p:cNvPr id="1204228" name="Line 4"/>
          <p:cNvSpPr>
            <a:spLocks noChangeShapeType="1"/>
          </p:cNvSpPr>
          <p:nvPr/>
        </p:nvSpPr>
        <p:spPr bwMode="auto">
          <a:xfrm>
            <a:off x="0" y="2586038"/>
            <a:ext cx="719138" cy="0"/>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04229" name="Picture 5"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0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a:solidFill>
            <a:srgbClr val="FFFF99"/>
          </a:solidFill>
          <a:ln>
            <a:solidFill>
              <a:srgbClr val="FF0000"/>
            </a:solidFill>
          </a:ln>
        </p:spPr>
        <p:txBody>
          <a:bodyPr/>
          <a:lstStyle/>
          <a:p>
            <a:r>
              <a:rPr lang="it-IT" dirty="0" err="1"/>
              <a:t>Evaporation</a:t>
            </a:r>
            <a:r>
              <a:rPr lang="it-IT" dirty="0"/>
              <a:t>: </a:t>
            </a:r>
            <a:r>
              <a:rPr lang="it-IT" dirty="0" err="1"/>
              <a:t>vapor</a:t>
            </a:r>
            <a:r>
              <a:rPr lang="it-IT" dirty="0"/>
              <a:t> pressure of </a:t>
            </a:r>
            <a:r>
              <a:rPr lang="it-IT" dirty="0" err="1"/>
              <a:t>elements</a:t>
            </a:r>
            <a:endParaRPr lang="en-US" dirty="0"/>
          </a:p>
        </p:txBody>
      </p:sp>
      <p:pic>
        <p:nvPicPr>
          <p:cNvPr id="1153030" name="Picture 6" descr="vapor5"/>
          <p:cNvPicPr>
            <a:picLocks noChangeAspect="1" noChangeArrowheads="1"/>
          </p:cNvPicPr>
          <p:nvPr/>
        </p:nvPicPr>
        <p:blipFill>
          <a:blip r:embed="rId3">
            <a:extLst>
              <a:ext uri="{28A0092B-C50C-407E-A947-70E740481C1C}">
                <a14:useLocalDpi xmlns:a14="http://schemas.microsoft.com/office/drawing/2010/main" val="0"/>
              </a:ext>
            </a:extLst>
          </a:blip>
          <a:srcRect b="2638"/>
          <a:stretch>
            <a:fillRect/>
          </a:stretch>
        </p:blipFill>
        <p:spPr bwMode="auto">
          <a:xfrm>
            <a:off x="576263" y="576263"/>
            <a:ext cx="7956550" cy="6262687"/>
          </a:xfrm>
          <a:prstGeom prst="rect">
            <a:avLst/>
          </a:prstGeom>
          <a:noFill/>
          <a:extLst>
            <a:ext uri="{909E8E84-426E-40DD-AFC4-6F175D3DCCD1}">
              <a14:hiddenFill xmlns:a14="http://schemas.microsoft.com/office/drawing/2010/main">
                <a:solidFill>
                  <a:srgbClr val="FFFFFF"/>
                </a:solidFill>
              </a14:hiddenFill>
            </a:ext>
          </a:extLst>
        </p:spPr>
      </p:pic>
      <p:sp>
        <p:nvSpPr>
          <p:cNvPr id="1153031" name="Text Box 7"/>
          <p:cNvSpPr txBox="1">
            <a:spLocks noChangeArrowheads="1"/>
          </p:cNvSpPr>
          <p:nvPr/>
        </p:nvSpPr>
        <p:spPr bwMode="auto">
          <a:xfrm>
            <a:off x="8243888" y="620713"/>
            <a:ext cx="811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T in °C</a:t>
            </a:r>
          </a:p>
        </p:txBody>
      </p:sp>
      <p:sp>
        <p:nvSpPr>
          <p:cNvPr id="1153032" name="Text Box 8"/>
          <p:cNvSpPr txBox="1">
            <a:spLocks noChangeArrowheads="1"/>
          </p:cNvSpPr>
          <p:nvPr/>
        </p:nvSpPr>
        <p:spPr bwMode="auto">
          <a:xfrm>
            <a:off x="8332788" y="6381750"/>
            <a:ext cx="730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T in K</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SS per flange e componenti</a:t>
            </a:r>
          </a:p>
        </p:txBody>
      </p:sp>
      <p:pic>
        <p:nvPicPr>
          <p:cNvPr id="1503235" name="Picture 3" descr="Vacuum_005_DESY_UHV_guidelines_1-0_Pagina_5"/>
          <p:cNvPicPr>
            <a:picLocks noChangeAspect="1" noChangeArrowheads="1"/>
          </p:cNvPicPr>
          <p:nvPr/>
        </p:nvPicPr>
        <p:blipFill>
          <a:blip r:embed="rId3">
            <a:extLst>
              <a:ext uri="{28A0092B-C50C-407E-A947-70E740481C1C}">
                <a14:useLocalDpi xmlns:a14="http://schemas.microsoft.com/office/drawing/2010/main" val="0"/>
              </a:ext>
            </a:extLst>
          </a:blip>
          <a:srcRect l="11641" t="9901" r="10939" b="70573"/>
          <a:stretch>
            <a:fillRect/>
          </a:stretch>
        </p:blipFill>
        <p:spPr bwMode="auto">
          <a:xfrm>
            <a:off x="0" y="692150"/>
            <a:ext cx="9144000" cy="3260725"/>
          </a:xfrm>
          <a:prstGeom prst="rect">
            <a:avLst/>
          </a:prstGeom>
          <a:noFill/>
          <a:extLst>
            <a:ext uri="{909E8E84-426E-40DD-AFC4-6F175D3DCCD1}">
              <a14:hiddenFill xmlns:a14="http://schemas.microsoft.com/office/drawing/2010/main">
                <a:solidFill>
                  <a:srgbClr val="FFFFFF"/>
                </a:solidFill>
              </a14:hiddenFill>
            </a:ext>
          </a:extLst>
        </p:spPr>
      </p:pic>
      <p:pic>
        <p:nvPicPr>
          <p:cNvPr id="1503236"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860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Hydrocarbon free components</a:t>
            </a:r>
          </a:p>
        </p:txBody>
      </p:sp>
      <p:pic>
        <p:nvPicPr>
          <p:cNvPr id="1206275" name="Picture 3" descr="Vacuum_005_DESY_UHV_guidelines_1-0_Pagina_5"/>
          <p:cNvPicPr>
            <a:picLocks noChangeAspect="1" noChangeArrowheads="1"/>
          </p:cNvPicPr>
          <p:nvPr/>
        </p:nvPicPr>
        <p:blipFill>
          <a:blip r:embed="rId3">
            <a:extLst>
              <a:ext uri="{28A0092B-C50C-407E-A947-70E740481C1C}">
                <a14:useLocalDpi xmlns:a14="http://schemas.microsoft.com/office/drawing/2010/main" val="0"/>
              </a:ext>
            </a:extLst>
          </a:blip>
          <a:srcRect l="10959" t="30382" r="10939" b="53526"/>
          <a:stretch>
            <a:fillRect/>
          </a:stretch>
        </p:blipFill>
        <p:spPr bwMode="auto">
          <a:xfrm>
            <a:off x="0" y="836613"/>
            <a:ext cx="9144000" cy="2665412"/>
          </a:xfrm>
          <a:prstGeom prst="rect">
            <a:avLst/>
          </a:prstGeom>
          <a:noFill/>
          <a:extLst>
            <a:ext uri="{909E8E84-426E-40DD-AFC4-6F175D3DCCD1}">
              <a14:hiddenFill xmlns:a14="http://schemas.microsoft.com/office/drawing/2010/main">
                <a:solidFill>
                  <a:srgbClr val="FFFFFF"/>
                </a:solidFill>
              </a14:hiddenFill>
            </a:ext>
          </a:extLst>
        </p:spPr>
      </p:pic>
      <p:sp>
        <p:nvSpPr>
          <p:cNvPr id="1206276" name="Text Box 4"/>
          <p:cNvSpPr txBox="1">
            <a:spLocks noChangeArrowheads="1"/>
          </p:cNvSpPr>
          <p:nvPr/>
        </p:nvSpPr>
        <p:spPr bwMode="auto">
          <a:xfrm>
            <a:off x="395288" y="4005263"/>
            <a:ext cx="8280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400" dirty="0"/>
              <a:t>Valore limite </a:t>
            </a:r>
          </a:p>
          <a:p>
            <a:r>
              <a:rPr lang="it-IT" altLang="en-US" sz="2400" dirty="0"/>
              <a:t>A pressione &lt; </a:t>
            </a:r>
            <a:r>
              <a:rPr lang="it-IT" altLang="en-US" sz="2400" dirty="0" err="1"/>
              <a:t>1x10</a:t>
            </a:r>
            <a:r>
              <a:rPr lang="it-IT" altLang="en-US" sz="2400" baseline="30000" dirty="0"/>
              <a:t>-7</a:t>
            </a:r>
            <a:r>
              <a:rPr lang="it-IT" altLang="en-US" sz="2400" dirty="0"/>
              <a:t> mbar la somma delle pressioni parziali delle masse m/Q &gt; 45 deve essere inferiore  a 1/1000 della pressione totale.</a:t>
            </a:r>
          </a:p>
          <a:p>
            <a:r>
              <a:rPr lang="it-IT" altLang="en-US" sz="2400" dirty="0"/>
              <a:t>Es: a p=</a:t>
            </a:r>
            <a:r>
              <a:rPr lang="it-IT" altLang="en-US" sz="2400" dirty="0" err="1"/>
              <a:t>2x10</a:t>
            </a:r>
            <a:r>
              <a:rPr lang="it-IT" altLang="en-US" sz="2400" baseline="30000" dirty="0"/>
              <a:t>-8</a:t>
            </a:r>
            <a:r>
              <a:rPr lang="it-IT" altLang="en-US" sz="2400" dirty="0"/>
              <a:t> mbar, la somma delle </a:t>
            </a:r>
            <a:r>
              <a:rPr lang="it-IT" altLang="en-US" sz="2400" dirty="0" err="1"/>
              <a:t>pp</a:t>
            </a:r>
            <a:r>
              <a:rPr lang="it-IT" altLang="en-US" sz="2400" dirty="0"/>
              <a:t> &gt; m/Q &gt; 45 deve essere inferiore a </a:t>
            </a:r>
            <a:r>
              <a:rPr lang="it-IT" altLang="en-US" sz="2400" dirty="0" err="1"/>
              <a:t>2x10</a:t>
            </a:r>
            <a:r>
              <a:rPr lang="it-IT" altLang="en-US" sz="2400" baseline="30000" dirty="0"/>
              <a:t>-12</a:t>
            </a:r>
            <a:r>
              <a:rPr lang="it-IT" altLang="en-US" sz="2400" dirty="0"/>
              <a:t> mbar </a:t>
            </a:r>
          </a:p>
        </p:txBody>
      </p:sp>
      <p:pic>
        <p:nvPicPr>
          <p:cNvPr id="1206277" name="Picture 5"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17245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90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Hydrocarbon free components</a:t>
            </a:r>
          </a:p>
        </p:txBody>
      </p:sp>
      <p:pic>
        <p:nvPicPr>
          <p:cNvPr id="1208323" name="Picture 3" descr="Vacuum_005_DESY_UHV_guidelines_1-0_Pagina_6"/>
          <p:cNvPicPr>
            <a:picLocks noChangeAspect="1" noChangeArrowheads="1"/>
          </p:cNvPicPr>
          <p:nvPr/>
        </p:nvPicPr>
        <p:blipFill>
          <a:blip r:embed="rId3">
            <a:extLst>
              <a:ext uri="{28A0092B-C50C-407E-A947-70E740481C1C}">
                <a14:useLocalDpi xmlns:a14="http://schemas.microsoft.com/office/drawing/2010/main" val="0"/>
              </a:ext>
            </a:extLst>
          </a:blip>
          <a:srcRect l="25247" t="33588" r="25246" b="42796"/>
          <a:stretch>
            <a:fillRect/>
          </a:stretch>
        </p:blipFill>
        <p:spPr bwMode="auto">
          <a:xfrm>
            <a:off x="4572000" y="620713"/>
            <a:ext cx="4572000" cy="3084512"/>
          </a:xfrm>
          <a:prstGeom prst="rect">
            <a:avLst/>
          </a:prstGeom>
          <a:noFill/>
          <a:extLst>
            <a:ext uri="{909E8E84-426E-40DD-AFC4-6F175D3DCCD1}">
              <a14:hiddenFill xmlns:a14="http://schemas.microsoft.com/office/drawing/2010/main">
                <a:solidFill>
                  <a:srgbClr val="FFFFFF"/>
                </a:solidFill>
              </a14:hiddenFill>
            </a:ext>
          </a:extLst>
        </p:spPr>
      </p:pic>
      <p:pic>
        <p:nvPicPr>
          <p:cNvPr id="1208324" name="Picture 4" descr="Vacuum_005_DESY_UHV_guidelines_1-0_Pagina_6"/>
          <p:cNvPicPr>
            <a:picLocks noChangeAspect="1" noChangeArrowheads="1"/>
          </p:cNvPicPr>
          <p:nvPr/>
        </p:nvPicPr>
        <p:blipFill>
          <a:blip r:embed="rId3">
            <a:extLst>
              <a:ext uri="{28A0092B-C50C-407E-A947-70E740481C1C}">
                <a14:useLocalDpi xmlns:a14="http://schemas.microsoft.com/office/drawing/2010/main" val="0"/>
              </a:ext>
            </a:extLst>
          </a:blip>
          <a:srcRect l="10976" t="56522" r="10010" b="38092"/>
          <a:stretch>
            <a:fillRect/>
          </a:stretch>
        </p:blipFill>
        <p:spPr bwMode="auto">
          <a:xfrm>
            <a:off x="827088" y="4005263"/>
            <a:ext cx="7705725" cy="742950"/>
          </a:xfrm>
          <a:prstGeom prst="rect">
            <a:avLst/>
          </a:prstGeom>
          <a:noFill/>
          <a:extLst>
            <a:ext uri="{909E8E84-426E-40DD-AFC4-6F175D3DCCD1}">
              <a14:hiddenFill xmlns:a14="http://schemas.microsoft.com/office/drawing/2010/main">
                <a:solidFill>
                  <a:srgbClr val="FFFFFF"/>
                </a:solidFill>
              </a14:hiddenFill>
            </a:ext>
          </a:extLst>
        </p:spPr>
      </p:pic>
      <p:pic>
        <p:nvPicPr>
          <p:cNvPr id="1208325" name="Picture 5" descr="Vacuum_005_DESY_UHV_guidelines_1-0_Pagina_6"/>
          <p:cNvPicPr>
            <a:picLocks noChangeAspect="1" noChangeArrowheads="1"/>
          </p:cNvPicPr>
          <p:nvPr/>
        </p:nvPicPr>
        <p:blipFill>
          <a:blip r:embed="rId3">
            <a:extLst>
              <a:ext uri="{28A0092B-C50C-407E-A947-70E740481C1C}">
                <a14:useLocalDpi xmlns:a14="http://schemas.microsoft.com/office/drawing/2010/main" val="0"/>
              </a:ext>
            </a:extLst>
          </a:blip>
          <a:srcRect l="25247" t="8740" r="25246" b="67029"/>
          <a:stretch>
            <a:fillRect/>
          </a:stretch>
        </p:blipFill>
        <p:spPr bwMode="auto">
          <a:xfrm>
            <a:off x="0" y="549275"/>
            <a:ext cx="4572000" cy="3165475"/>
          </a:xfrm>
          <a:prstGeom prst="rect">
            <a:avLst/>
          </a:prstGeom>
          <a:noFill/>
          <a:extLst>
            <a:ext uri="{909E8E84-426E-40DD-AFC4-6F175D3DCCD1}">
              <a14:hiddenFill xmlns:a14="http://schemas.microsoft.com/office/drawing/2010/main">
                <a:solidFill>
                  <a:srgbClr val="FFFFFF"/>
                </a:solidFill>
              </a14:hiddenFill>
            </a:ext>
          </a:extLst>
        </p:spPr>
      </p:pic>
      <p:pic>
        <p:nvPicPr>
          <p:cNvPr id="1208327" name="Picture 7"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3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Hydrocarbon free components</a:t>
            </a:r>
          </a:p>
        </p:txBody>
      </p:sp>
      <p:pic>
        <p:nvPicPr>
          <p:cNvPr id="1210371" name="Picture 3" descr="Vacuum_005_DESY_UHV_guidelines_1-0_Pagina_6"/>
          <p:cNvPicPr>
            <a:picLocks noChangeAspect="1" noChangeArrowheads="1"/>
          </p:cNvPicPr>
          <p:nvPr/>
        </p:nvPicPr>
        <p:blipFill>
          <a:blip r:embed="rId3">
            <a:extLst>
              <a:ext uri="{28A0092B-C50C-407E-A947-70E740481C1C}">
                <a14:useLocalDpi xmlns:a14="http://schemas.microsoft.com/office/drawing/2010/main" val="0"/>
              </a:ext>
            </a:extLst>
          </a:blip>
          <a:srcRect l="10976" t="62454" r="10010" b="8577"/>
          <a:stretch>
            <a:fillRect/>
          </a:stretch>
        </p:blipFill>
        <p:spPr bwMode="auto">
          <a:xfrm>
            <a:off x="0" y="1196975"/>
            <a:ext cx="9144000" cy="4740275"/>
          </a:xfrm>
          <a:prstGeom prst="rect">
            <a:avLst/>
          </a:prstGeom>
          <a:noFill/>
          <a:extLst>
            <a:ext uri="{909E8E84-426E-40DD-AFC4-6F175D3DCCD1}">
              <a14:hiddenFill xmlns:a14="http://schemas.microsoft.com/office/drawing/2010/main">
                <a:solidFill>
                  <a:srgbClr val="FFFFFF"/>
                </a:solidFill>
              </a14:hiddenFill>
            </a:ext>
          </a:extLst>
        </p:spPr>
      </p:pic>
      <p:pic>
        <p:nvPicPr>
          <p:cNvPr id="1210372"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50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Il vacuum firing</a:t>
            </a:r>
          </a:p>
        </p:txBody>
      </p:sp>
      <p:pic>
        <p:nvPicPr>
          <p:cNvPr id="1505283" name="Picture 3" descr="Vacuum_005_DESY_UHV_guidelines_1-0_Pagina_8"/>
          <p:cNvPicPr>
            <a:picLocks noChangeAspect="1" noChangeArrowheads="1"/>
          </p:cNvPicPr>
          <p:nvPr/>
        </p:nvPicPr>
        <p:blipFill>
          <a:blip r:embed="rId3">
            <a:extLst>
              <a:ext uri="{28A0092B-C50C-407E-A947-70E740481C1C}">
                <a14:useLocalDpi xmlns:a14="http://schemas.microsoft.com/office/drawing/2010/main" val="0"/>
              </a:ext>
            </a:extLst>
          </a:blip>
          <a:srcRect l="10709" t="13768" r="9822" b="78386"/>
          <a:stretch>
            <a:fillRect/>
          </a:stretch>
        </p:blipFill>
        <p:spPr bwMode="auto">
          <a:xfrm>
            <a:off x="179388" y="519113"/>
            <a:ext cx="8964612" cy="1250950"/>
          </a:xfrm>
          <a:prstGeom prst="rect">
            <a:avLst/>
          </a:prstGeom>
          <a:noFill/>
          <a:extLst>
            <a:ext uri="{909E8E84-426E-40DD-AFC4-6F175D3DCCD1}">
              <a14:hiddenFill xmlns:a14="http://schemas.microsoft.com/office/drawing/2010/main">
                <a:solidFill>
                  <a:srgbClr val="FFFFFF"/>
                </a:solidFill>
              </a14:hiddenFill>
            </a:ext>
          </a:extLst>
        </p:spPr>
      </p:pic>
      <p:pic>
        <p:nvPicPr>
          <p:cNvPr id="1505284" name="Picture 4" descr="Vacuum_005_DESY_UHV_guidelines_1-0_Pagina_8"/>
          <p:cNvPicPr>
            <a:picLocks noChangeAspect="1" noChangeArrowheads="1"/>
          </p:cNvPicPr>
          <p:nvPr/>
        </p:nvPicPr>
        <p:blipFill>
          <a:blip r:embed="rId3">
            <a:extLst>
              <a:ext uri="{28A0092B-C50C-407E-A947-70E740481C1C}">
                <a14:useLocalDpi xmlns:a14="http://schemas.microsoft.com/office/drawing/2010/main" val="0"/>
              </a:ext>
            </a:extLst>
          </a:blip>
          <a:srcRect l="14143" t="22543" r="9822" b="63416"/>
          <a:stretch>
            <a:fillRect/>
          </a:stretch>
        </p:blipFill>
        <p:spPr bwMode="auto">
          <a:xfrm>
            <a:off x="0" y="2276475"/>
            <a:ext cx="9144000" cy="2389188"/>
          </a:xfrm>
          <a:prstGeom prst="rect">
            <a:avLst/>
          </a:prstGeom>
          <a:noFill/>
          <a:extLst>
            <a:ext uri="{909E8E84-426E-40DD-AFC4-6F175D3DCCD1}">
              <a14:hiddenFill xmlns:a14="http://schemas.microsoft.com/office/drawing/2010/main">
                <a:solidFill>
                  <a:srgbClr val="FFFFFF"/>
                </a:solidFill>
              </a14:hiddenFill>
            </a:ext>
          </a:extLst>
        </p:spPr>
      </p:pic>
      <p:pic>
        <p:nvPicPr>
          <p:cNvPr id="1505285" name="Picture 5"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8020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Il vacuum firing @ DESY</a:t>
            </a:r>
          </a:p>
        </p:txBody>
      </p:sp>
      <p:pic>
        <p:nvPicPr>
          <p:cNvPr id="1214468" name="Picture 4" descr="Vacuum_005_DESY_UHV_guidelines_1-0_Pagina_8"/>
          <p:cNvPicPr>
            <a:picLocks noChangeAspect="1" noChangeArrowheads="1"/>
          </p:cNvPicPr>
          <p:nvPr/>
        </p:nvPicPr>
        <p:blipFill>
          <a:blip r:embed="rId3">
            <a:extLst>
              <a:ext uri="{28A0092B-C50C-407E-A947-70E740481C1C}">
                <a14:useLocalDpi xmlns:a14="http://schemas.microsoft.com/office/drawing/2010/main" val="0"/>
              </a:ext>
            </a:extLst>
          </a:blip>
          <a:srcRect l="10709" t="36584" r="9822" b="34703"/>
          <a:stretch>
            <a:fillRect/>
          </a:stretch>
        </p:blipFill>
        <p:spPr bwMode="auto">
          <a:xfrm>
            <a:off x="0" y="1052513"/>
            <a:ext cx="9144000" cy="4672012"/>
          </a:xfrm>
          <a:prstGeom prst="rect">
            <a:avLst/>
          </a:prstGeom>
          <a:noFill/>
          <a:extLst>
            <a:ext uri="{909E8E84-426E-40DD-AFC4-6F175D3DCCD1}">
              <a14:hiddenFill xmlns:a14="http://schemas.microsoft.com/office/drawing/2010/main">
                <a:solidFill>
                  <a:srgbClr val="FFFFFF"/>
                </a:solidFill>
              </a14:hiddenFill>
            </a:ext>
          </a:extLst>
        </p:spPr>
      </p:pic>
      <p:pic>
        <p:nvPicPr>
          <p:cNvPr id="1214469" name="Picture 5"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661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Vacuum_005_DESY_UHV_guidelines_1-0_Pagina_7"/>
          <p:cNvPicPr>
            <a:picLocks noChangeAspect="1" noChangeArrowheads="1"/>
          </p:cNvPicPr>
          <p:nvPr/>
        </p:nvPicPr>
        <p:blipFill>
          <a:blip r:embed="rId3">
            <a:extLst>
              <a:ext uri="{28A0092B-C50C-407E-A947-70E740481C1C}">
                <a14:useLocalDpi xmlns:a14="http://schemas.microsoft.com/office/drawing/2010/main" val="0"/>
              </a:ext>
            </a:extLst>
          </a:blip>
          <a:srcRect l="11548" t="9428" r="10939" b="65263"/>
          <a:stretch>
            <a:fillRect/>
          </a:stretch>
        </p:blipFill>
        <p:spPr bwMode="auto">
          <a:xfrm>
            <a:off x="0" y="647700"/>
            <a:ext cx="9144000" cy="4221163"/>
          </a:xfrm>
          <a:prstGeom prst="rect">
            <a:avLst/>
          </a:prstGeom>
          <a:noFill/>
          <a:extLst>
            <a:ext uri="{909E8E84-426E-40DD-AFC4-6F175D3DCCD1}">
              <a14:hiddenFill xmlns:a14="http://schemas.microsoft.com/office/drawing/2010/main">
                <a:solidFill>
                  <a:srgbClr val="FFFFFF"/>
                </a:solidFill>
              </a14:hiddenFill>
            </a:ext>
          </a:extLst>
        </p:spPr>
      </p:pic>
      <p:sp>
        <p:nvSpPr>
          <p:cNvPr id="1212419"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Particle free components</a:t>
            </a:r>
          </a:p>
        </p:txBody>
      </p:sp>
      <p:pic>
        <p:nvPicPr>
          <p:cNvPr id="1212420"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
        <p:nvSpPr>
          <p:cNvPr id="1212421" name="AutoShape 5"/>
          <p:cNvSpPr>
            <a:spLocks noChangeArrowheads="1"/>
          </p:cNvSpPr>
          <p:nvPr/>
        </p:nvSpPr>
        <p:spPr bwMode="auto">
          <a:xfrm>
            <a:off x="468313" y="3789363"/>
            <a:ext cx="863600" cy="503237"/>
          </a:xfrm>
          <a:prstGeom prst="rightArrow">
            <a:avLst>
              <a:gd name="adj1" fmla="val 50000"/>
              <a:gd name="adj2" fmla="val 4290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1380407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7330" name="Picture 2" descr="Vacuum_005_DESY_UHV_guidelines_1-0_Pagina_7"/>
          <p:cNvPicPr>
            <a:picLocks noChangeAspect="1" noChangeArrowheads="1"/>
          </p:cNvPicPr>
          <p:nvPr/>
        </p:nvPicPr>
        <p:blipFill>
          <a:blip r:embed="rId3">
            <a:extLst>
              <a:ext uri="{28A0092B-C50C-407E-A947-70E740481C1C}">
                <a14:useLocalDpi xmlns:a14="http://schemas.microsoft.com/office/drawing/2010/main" val="0"/>
              </a:ext>
            </a:extLst>
          </a:blip>
          <a:srcRect l="15021" t="34244" r="10939" b="38724"/>
          <a:stretch>
            <a:fillRect/>
          </a:stretch>
        </p:blipFill>
        <p:spPr bwMode="auto">
          <a:xfrm>
            <a:off x="0" y="836613"/>
            <a:ext cx="9144000" cy="4719637"/>
          </a:xfrm>
          <a:prstGeom prst="rect">
            <a:avLst/>
          </a:prstGeom>
          <a:noFill/>
          <a:extLst>
            <a:ext uri="{909E8E84-426E-40DD-AFC4-6F175D3DCCD1}">
              <a14:hiddenFill xmlns:a14="http://schemas.microsoft.com/office/drawing/2010/main">
                <a:solidFill>
                  <a:srgbClr val="FFFFFF"/>
                </a:solidFill>
              </a14:hiddenFill>
            </a:ext>
          </a:extLst>
        </p:spPr>
      </p:pic>
      <p:sp>
        <p:nvSpPr>
          <p:cNvPr id="1507331"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Particle free components</a:t>
            </a:r>
          </a:p>
        </p:txBody>
      </p:sp>
      <p:pic>
        <p:nvPicPr>
          <p:cNvPr id="1507332"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995988"/>
            <a:ext cx="863600" cy="862012"/>
          </a:xfrm>
          <a:prstGeom prst="rect">
            <a:avLst/>
          </a:prstGeom>
          <a:noFill/>
          <a:extLst>
            <a:ext uri="{909E8E84-426E-40DD-AFC4-6F175D3DCCD1}">
              <a14:hiddenFill xmlns:a14="http://schemas.microsoft.com/office/drawing/2010/main">
                <a:solidFill>
                  <a:srgbClr val="FFFFFF"/>
                </a:solidFill>
              </a14:hiddenFill>
            </a:ext>
          </a:extLst>
        </p:spPr>
      </p:pic>
      <p:sp>
        <p:nvSpPr>
          <p:cNvPr id="1507333" name="Line 5"/>
          <p:cNvSpPr>
            <a:spLocks noChangeShapeType="1"/>
          </p:cNvSpPr>
          <p:nvPr/>
        </p:nvSpPr>
        <p:spPr bwMode="auto">
          <a:xfrm>
            <a:off x="5867400" y="2349500"/>
            <a:ext cx="30241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7334" name="Line 6"/>
          <p:cNvSpPr>
            <a:spLocks noChangeShapeType="1"/>
          </p:cNvSpPr>
          <p:nvPr/>
        </p:nvSpPr>
        <p:spPr bwMode="auto">
          <a:xfrm>
            <a:off x="2555875" y="5229225"/>
            <a:ext cx="47513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7335" name="Line 7"/>
          <p:cNvSpPr>
            <a:spLocks noChangeShapeType="1"/>
          </p:cNvSpPr>
          <p:nvPr/>
        </p:nvSpPr>
        <p:spPr bwMode="auto">
          <a:xfrm>
            <a:off x="3624263" y="4252913"/>
            <a:ext cx="35274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76901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Materiali: PLATING</a:t>
            </a:r>
          </a:p>
        </p:txBody>
      </p:sp>
      <p:pic>
        <p:nvPicPr>
          <p:cNvPr id="1216515" name="Picture 3" descr="Vacuum_005_DESY_UHV_guidelines_1-0_Pagina_8"/>
          <p:cNvPicPr>
            <a:picLocks noChangeAspect="1" noChangeArrowheads="1"/>
          </p:cNvPicPr>
          <p:nvPr/>
        </p:nvPicPr>
        <p:blipFill>
          <a:blip r:embed="rId3">
            <a:extLst>
              <a:ext uri="{28A0092B-C50C-407E-A947-70E740481C1C}">
                <a14:useLocalDpi xmlns:a14="http://schemas.microsoft.com/office/drawing/2010/main" val="0"/>
              </a:ext>
            </a:extLst>
          </a:blip>
          <a:srcRect l="11501" t="77408" r="11746" b="7095"/>
          <a:stretch>
            <a:fillRect/>
          </a:stretch>
        </p:blipFill>
        <p:spPr bwMode="auto">
          <a:xfrm>
            <a:off x="0" y="1382713"/>
            <a:ext cx="9144000" cy="3341687"/>
          </a:xfrm>
          <a:prstGeom prst="rect">
            <a:avLst/>
          </a:prstGeom>
          <a:noFill/>
          <a:extLst>
            <a:ext uri="{909E8E84-426E-40DD-AFC4-6F175D3DCCD1}">
              <a14:hiddenFill xmlns:a14="http://schemas.microsoft.com/office/drawing/2010/main">
                <a:solidFill>
                  <a:srgbClr val="FFFFFF"/>
                </a:solidFill>
              </a14:hiddenFill>
            </a:ext>
          </a:extLst>
        </p:spPr>
      </p:pic>
      <p:pic>
        <p:nvPicPr>
          <p:cNvPr id="1216516" name="Picture 4" descr="Vacuum_002_forged_blanks_14429_1-2_Pagina_1"/>
          <p:cNvPicPr>
            <a:picLocks noChangeAspect="1" noChangeArrowheads="1"/>
          </p:cNvPicPr>
          <p:nvPr/>
        </p:nvPicPr>
        <p:blipFill>
          <a:blip r:embed="rId4">
            <a:extLst>
              <a:ext uri="{28A0092B-C50C-407E-A947-70E740481C1C}">
                <a14:useLocalDpi xmlns:a14="http://schemas.microsoft.com/office/drawing/2010/main" val="0"/>
              </a:ext>
            </a:extLst>
          </a:blip>
          <a:srcRect l="10976" t="11432" r="74733" b="78479"/>
          <a:stretch>
            <a:fillRect/>
          </a:stretch>
        </p:blipFill>
        <p:spPr bwMode="auto">
          <a:xfrm>
            <a:off x="8280400" y="549275"/>
            <a:ext cx="863600" cy="862013"/>
          </a:xfrm>
          <a:prstGeom prst="rect">
            <a:avLst/>
          </a:prstGeom>
          <a:noFill/>
          <a:extLst>
            <a:ext uri="{909E8E84-426E-40DD-AFC4-6F175D3DCCD1}">
              <a14:hiddenFill xmlns:a14="http://schemas.microsoft.com/office/drawing/2010/main">
                <a:solidFill>
                  <a:srgbClr val="FFFFFF"/>
                </a:solidFill>
              </a14:hiddenFill>
            </a:ext>
          </a:extLst>
        </p:spPr>
      </p:pic>
      <p:sp>
        <p:nvSpPr>
          <p:cNvPr id="1216517" name="Line 5"/>
          <p:cNvSpPr>
            <a:spLocks noChangeShapeType="1"/>
          </p:cNvSpPr>
          <p:nvPr/>
        </p:nvSpPr>
        <p:spPr bwMode="auto">
          <a:xfrm>
            <a:off x="7308850" y="2349500"/>
            <a:ext cx="18351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6518" name="Line 6"/>
          <p:cNvSpPr>
            <a:spLocks noChangeShapeType="1"/>
          </p:cNvSpPr>
          <p:nvPr/>
        </p:nvSpPr>
        <p:spPr bwMode="auto">
          <a:xfrm>
            <a:off x="6227763" y="3213100"/>
            <a:ext cx="18351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6519" name="Line 7"/>
          <p:cNvSpPr>
            <a:spLocks noChangeShapeType="1"/>
          </p:cNvSpPr>
          <p:nvPr/>
        </p:nvSpPr>
        <p:spPr bwMode="auto">
          <a:xfrm>
            <a:off x="5003800" y="3860800"/>
            <a:ext cx="313213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22950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55588" y="103188"/>
            <a:ext cx="8556625" cy="544512"/>
          </a:xfrm>
        </p:spPr>
        <p:txBody>
          <a:bodyPr/>
          <a:lstStyle/>
          <a:p>
            <a:pPr eaLnBrk="1" hangingPunct="1"/>
            <a:r>
              <a:rPr lang="de-DE" dirty="0" err="1"/>
              <a:t>Vacuum</a:t>
            </a:r>
            <a:r>
              <a:rPr lang="de-DE" dirty="0"/>
              <a:t>: </a:t>
            </a:r>
            <a:r>
              <a:rPr lang="de-DE" dirty="0" err="1"/>
              <a:t>Cleaning</a:t>
            </a:r>
            <a:r>
              <a:rPr lang="de-DE" dirty="0"/>
              <a:t> </a:t>
            </a:r>
            <a:r>
              <a:rPr lang="de-DE" dirty="0" err="1"/>
              <a:t>at</a:t>
            </a:r>
            <a:r>
              <a:rPr lang="de-DE" dirty="0"/>
              <a:t> DESY</a:t>
            </a:r>
            <a:endParaRPr lang="en-GB" dirty="0"/>
          </a:p>
        </p:txBody>
      </p:sp>
      <p:pic>
        <p:nvPicPr>
          <p:cNvPr id="880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424" y="908720"/>
            <a:ext cx="7116283" cy="53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90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a:ln>
            <a:solidFill>
              <a:srgbClr val="FF0000"/>
            </a:solidFill>
            <a:miter lim="800000"/>
            <a:headEnd/>
            <a:tailEnd/>
          </a:ln>
        </p:spPr>
        <p:txBody>
          <a:bodyPr/>
          <a:lstStyle/>
          <a:p>
            <a:pPr eaLnBrk="1" hangingPunct="1"/>
            <a:r>
              <a:rPr lang="en-US" b="1" dirty="0"/>
              <a:t>Phase diagram for water</a:t>
            </a:r>
          </a:p>
        </p:txBody>
      </p:sp>
      <p:pic>
        <p:nvPicPr>
          <p:cNvPr id="130055" name="Picture 6" descr="WATER_PHASEDIAG"/>
          <p:cNvPicPr>
            <a:picLocks noChangeAspect="1" noChangeArrowheads="1"/>
          </p:cNvPicPr>
          <p:nvPr/>
        </p:nvPicPr>
        <p:blipFill>
          <a:blip r:embed="rId2">
            <a:extLst>
              <a:ext uri="{28A0092B-C50C-407E-A947-70E740481C1C}">
                <a14:useLocalDpi xmlns:a14="http://schemas.microsoft.com/office/drawing/2010/main" val="0"/>
              </a:ext>
            </a:extLst>
          </a:blip>
          <a:srcRect l="3453" t="2718" r="14348" b="5461"/>
          <a:stretch>
            <a:fillRect/>
          </a:stretch>
        </p:blipFill>
        <p:spPr bwMode="auto">
          <a:xfrm>
            <a:off x="971600" y="519422"/>
            <a:ext cx="30638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Text Box 7"/>
          <p:cNvSpPr txBox="1">
            <a:spLocks noChangeArrowheads="1"/>
          </p:cNvSpPr>
          <p:nvPr/>
        </p:nvSpPr>
        <p:spPr bwMode="auto">
          <a:xfrm>
            <a:off x="6505065" y="5658213"/>
            <a:ext cx="993775" cy="588962"/>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r>
              <a:rPr lang="it-IT" sz="3200"/>
              <a:t>H</a:t>
            </a:r>
            <a:r>
              <a:rPr lang="it-IT" sz="3200" baseline="-25000"/>
              <a:t>2</a:t>
            </a:r>
            <a:r>
              <a:rPr lang="it-IT" sz="3200"/>
              <a:t>O</a:t>
            </a:r>
          </a:p>
        </p:txBody>
      </p:sp>
      <p:cxnSp>
        <p:nvCxnSpPr>
          <p:cNvPr id="4" name="Straight Arrow Connector 3"/>
          <p:cNvCxnSpPr/>
          <p:nvPr/>
        </p:nvCxnSpPr>
        <p:spPr>
          <a:xfrm flipV="1">
            <a:off x="2987824" y="1988840"/>
            <a:ext cx="0" cy="44644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771800" y="6237312"/>
            <a:ext cx="432048" cy="432048"/>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475656" y="1988840"/>
            <a:ext cx="1512168" cy="0"/>
          </a:xfrm>
          <a:prstGeom prst="straightConnector1">
            <a:avLst/>
          </a:prstGeom>
          <a:ln w="28575">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520" y="1828463"/>
            <a:ext cx="981359" cy="338554"/>
          </a:xfrm>
          <a:prstGeom prst="rect">
            <a:avLst/>
          </a:prstGeom>
          <a:noFill/>
        </p:spPr>
        <p:txBody>
          <a:bodyPr wrap="none" rtlCol="0">
            <a:spAutoFit/>
          </a:bodyPr>
          <a:lstStyle/>
          <a:p>
            <a:r>
              <a:rPr lang="en-US" dirty="0"/>
              <a:t>20 mbar</a:t>
            </a:r>
          </a:p>
        </p:txBody>
      </p:sp>
      <p:pic>
        <p:nvPicPr>
          <p:cNvPr id="10" name="Picture 6" descr="WATER_PHASEDIAG"/>
          <p:cNvPicPr>
            <a:picLocks noChangeAspect="1" noChangeArrowheads="1"/>
          </p:cNvPicPr>
          <p:nvPr/>
        </p:nvPicPr>
        <p:blipFill rotWithShape="1">
          <a:blip r:embed="rId2">
            <a:extLst>
              <a:ext uri="{28A0092B-C50C-407E-A947-70E740481C1C}">
                <a14:useLocalDpi xmlns:a14="http://schemas.microsoft.com/office/drawing/2010/main" val="0"/>
              </a:ext>
            </a:extLst>
          </a:blip>
          <a:srcRect l="3453" t="2717" r="14348" b="57629"/>
          <a:stretch/>
        </p:blipFill>
        <p:spPr bwMode="auto">
          <a:xfrm>
            <a:off x="4035476" y="908719"/>
            <a:ext cx="5001020" cy="444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ne 1">
            <a:hlinkClick r:id="rId3" action="ppaction://hlinkfile" highlightClick="1"/>
          </p:cNvPr>
          <p:cNvSpPr/>
          <p:nvPr/>
        </p:nvSpPr>
        <p:spPr>
          <a:xfrm>
            <a:off x="4810639" y="5497048"/>
            <a:ext cx="648072" cy="322329"/>
          </a:xfrm>
          <a:prstGeom prst="actionButtonEnd">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ne 11">
            <a:hlinkClick r:id="rId4" action="ppaction://hlinkfile" highlightClick="1"/>
          </p:cNvPr>
          <p:cNvSpPr/>
          <p:nvPr/>
        </p:nvSpPr>
        <p:spPr>
          <a:xfrm>
            <a:off x="4810639" y="6158199"/>
            <a:ext cx="648072" cy="322329"/>
          </a:xfrm>
          <a:prstGeom prst="actionButtonEnd">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1519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5" name="Picture 15" descr="Immagine_am"/>
          <p:cNvPicPr>
            <a:picLocks noChangeAspect="1" noChangeArrowheads="1"/>
          </p:cNvPicPr>
          <p:nvPr/>
        </p:nvPicPr>
        <p:blipFill>
          <a:blip r:embed="rId3">
            <a:extLst>
              <a:ext uri="{28A0092B-C50C-407E-A947-70E740481C1C}">
                <a14:useLocalDpi xmlns:a14="http://schemas.microsoft.com/office/drawing/2010/main" val="0"/>
              </a:ext>
            </a:extLst>
          </a:blip>
          <a:srcRect l="29613" t="6180" r="9239" b="8717"/>
          <a:stretch>
            <a:fillRect/>
          </a:stretch>
        </p:blipFill>
        <p:spPr bwMode="auto">
          <a:xfrm>
            <a:off x="3276600" y="1195388"/>
            <a:ext cx="3887788" cy="4897437"/>
          </a:xfrm>
          <a:prstGeom prst="rect">
            <a:avLst/>
          </a:prstGeom>
          <a:noFill/>
          <a:extLst>
            <a:ext uri="{909E8E84-426E-40DD-AFC4-6F175D3DCCD1}">
              <a14:hiddenFill xmlns:a14="http://schemas.microsoft.com/office/drawing/2010/main">
                <a:solidFill>
                  <a:srgbClr val="FFFFFF"/>
                </a:solidFill>
              </a14:hiddenFill>
            </a:ext>
          </a:extLst>
        </p:spPr>
      </p:pic>
      <p:sp>
        <p:nvSpPr>
          <p:cNvPr id="1423369" name="Text Box 9"/>
          <p:cNvSpPr txBox="1">
            <a:spLocks noChangeArrowheads="1"/>
          </p:cNvSpPr>
          <p:nvPr/>
        </p:nvSpPr>
        <p:spPr bwMode="auto">
          <a:xfrm>
            <a:off x="-108520" y="52289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Chamber cooling measured with small thermocouples</a:t>
            </a: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1423370" name="Line 10"/>
          <p:cNvSpPr>
            <a:spLocks noChangeShapeType="1"/>
          </p:cNvSpPr>
          <p:nvPr/>
        </p:nvSpPr>
        <p:spPr bwMode="auto">
          <a:xfrm flipH="1" flipV="1">
            <a:off x="4067175" y="5084763"/>
            <a:ext cx="1225550" cy="14446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23371" name="Line 11"/>
          <p:cNvSpPr>
            <a:spLocks noChangeShapeType="1"/>
          </p:cNvSpPr>
          <p:nvPr/>
        </p:nvSpPr>
        <p:spPr bwMode="auto">
          <a:xfrm flipV="1">
            <a:off x="5580063" y="3860800"/>
            <a:ext cx="71437" cy="1223963"/>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23373" name="Text Box 13"/>
          <p:cNvSpPr txBox="1">
            <a:spLocks noChangeArrowheads="1"/>
          </p:cNvSpPr>
          <p:nvPr/>
        </p:nvSpPr>
        <p:spPr bwMode="auto">
          <a:xfrm>
            <a:off x="468313" y="3213100"/>
            <a:ext cx="19669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Condensation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of water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on particulates</a:t>
            </a:r>
          </a:p>
        </p:txBody>
      </p:sp>
      <p:sp>
        <p:nvSpPr>
          <p:cNvPr id="2" name="Titolo 1"/>
          <p:cNvSpPr>
            <a:spLocks noGrp="1"/>
          </p:cNvSpPr>
          <p:nvPr>
            <p:ph type="title"/>
          </p:nvPr>
        </p:nvSpPr>
        <p:spPr/>
        <p:txBody>
          <a:bodyPr/>
          <a:lstStyle/>
          <a:p>
            <a:r>
              <a:rPr lang="en-US" altLang="it-IT" b="0" kern="1200" dirty="0">
                <a:solidFill>
                  <a:srgbClr val="000000"/>
                </a:solidFill>
                <a:latin typeface="Times New Roman" panose="02020603050405020304" pitchFamily="18" charset="0"/>
              </a:rPr>
              <a:t>Pump-down of a vacuum system</a:t>
            </a:r>
            <a:endParaRPr lang="en-US" dirty="0"/>
          </a:p>
        </p:txBody>
      </p:sp>
    </p:spTree>
    <p:extLst>
      <p:ext uri="{BB962C8B-B14F-4D97-AF65-F5344CB8AC3E}">
        <p14:creationId xmlns:p14="http://schemas.microsoft.com/office/powerpoint/2010/main" val="17558644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55588" y="103188"/>
            <a:ext cx="8556625" cy="544512"/>
          </a:xfrm>
        </p:spPr>
        <p:txBody>
          <a:bodyPr/>
          <a:lstStyle/>
          <a:p>
            <a:pPr eaLnBrk="1" hangingPunct="1"/>
            <a:r>
              <a:rPr lang="de-DE" dirty="0" err="1"/>
              <a:t>SPSV</a:t>
            </a:r>
            <a:r>
              <a:rPr lang="de-DE" dirty="0"/>
              <a:t>: </a:t>
            </a:r>
            <a:r>
              <a:rPr lang="de-DE" dirty="0" err="1"/>
              <a:t>slow</a:t>
            </a:r>
            <a:r>
              <a:rPr lang="de-DE" dirty="0"/>
              <a:t> </a:t>
            </a:r>
            <a:r>
              <a:rPr lang="de-DE" dirty="0" err="1"/>
              <a:t>pumping</a:t>
            </a:r>
            <a:r>
              <a:rPr lang="de-DE" dirty="0"/>
              <a:t> </a:t>
            </a:r>
            <a:r>
              <a:rPr lang="de-DE" dirty="0" err="1"/>
              <a:t>slow</a:t>
            </a:r>
            <a:r>
              <a:rPr lang="de-DE" dirty="0"/>
              <a:t> </a:t>
            </a:r>
            <a:r>
              <a:rPr lang="de-DE" dirty="0" err="1"/>
              <a:t>venting</a:t>
            </a:r>
            <a:r>
              <a:rPr lang="de-DE" dirty="0"/>
              <a:t> (</a:t>
            </a:r>
            <a:r>
              <a:rPr lang="de-DE" dirty="0" err="1"/>
              <a:t>cnt</a:t>
            </a:r>
            <a:r>
              <a:rPr lang="de-DE" dirty="0"/>
              <a:t>)</a:t>
            </a:r>
            <a:endParaRPr lang="en-GB" dirty="0"/>
          </a:p>
        </p:txBody>
      </p:sp>
      <p:sp>
        <p:nvSpPr>
          <p:cNvPr id="12" name="Text Box 12"/>
          <p:cNvSpPr txBox="1">
            <a:spLocks noChangeArrowheads="1"/>
          </p:cNvSpPr>
          <p:nvPr/>
        </p:nvSpPr>
        <p:spPr bwMode="auto">
          <a:xfrm>
            <a:off x="949870" y="7582169"/>
            <a:ext cx="7058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Pump-down of a vacuum system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Chamber cooling measured with small thermocouples</a:t>
            </a:r>
            <a:r>
              <a:rPr kumimoji="0" lang="en-US" alt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a:t>
            </a:r>
          </a:p>
        </p:txBody>
      </p:sp>
      <p:grpSp>
        <p:nvGrpSpPr>
          <p:cNvPr id="2" name="Gruppo 1"/>
          <p:cNvGrpSpPr/>
          <p:nvPr/>
        </p:nvGrpSpPr>
        <p:grpSpPr>
          <a:xfrm>
            <a:off x="2529445" y="766159"/>
            <a:ext cx="6115790" cy="5474124"/>
            <a:chOff x="700645" y="831273"/>
            <a:chExt cx="6115790" cy="5474124"/>
          </a:xfrm>
        </p:grpSpPr>
        <p:pic>
          <p:nvPicPr>
            <p:cNvPr id="2467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34" t="6054" r="7312" b="10516"/>
            <a:stretch/>
          </p:blipFill>
          <p:spPr bwMode="auto">
            <a:xfrm>
              <a:off x="2719448" y="831273"/>
              <a:ext cx="4096987" cy="489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1"/>
            <p:cNvGrpSpPr>
              <a:grpSpLocks/>
            </p:cNvGrpSpPr>
            <p:nvPr/>
          </p:nvGrpSpPr>
          <p:grpSpPr bwMode="auto">
            <a:xfrm>
              <a:off x="700645" y="5284519"/>
              <a:ext cx="2903330" cy="1020878"/>
              <a:chOff x="1142" y="3216"/>
              <a:chExt cx="1690" cy="571"/>
            </a:xfrm>
          </p:grpSpPr>
          <p:sp>
            <p:nvSpPr>
              <p:cNvPr id="7" name="Text Box 6"/>
              <p:cNvSpPr txBox="1">
                <a:spLocks noChangeArrowheads="1"/>
              </p:cNvSpPr>
              <p:nvPr/>
            </p:nvSpPr>
            <p:spPr bwMode="auto">
              <a:xfrm>
                <a:off x="1142" y="3383"/>
                <a:ext cx="8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760 Torr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    650 Torr</a:t>
                </a:r>
              </a:p>
            </p:txBody>
          </p:sp>
          <p:sp>
            <p:nvSpPr>
              <p:cNvPr id="8" name="Line 7"/>
              <p:cNvSpPr>
                <a:spLocks noChangeShapeType="1"/>
              </p:cNvSpPr>
              <p:nvPr/>
            </p:nvSpPr>
            <p:spPr bwMode="auto">
              <a:xfrm flipV="1">
                <a:off x="2496" y="3216"/>
                <a:ext cx="192"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9" name="Line 8"/>
              <p:cNvSpPr>
                <a:spLocks noChangeShapeType="1"/>
              </p:cNvSpPr>
              <p:nvPr/>
            </p:nvSpPr>
            <p:spPr bwMode="auto">
              <a:xfrm flipV="1">
                <a:off x="2784" y="3216"/>
                <a:ext cx="4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10" name="Line 9"/>
              <p:cNvSpPr>
                <a:spLocks noChangeShapeType="1"/>
              </p:cNvSpPr>
              <p:nvPr/>
            </p:nvSpPr>
            <p:spPr bwMode="auto">
              <a:xfrm flipH="1">
                <a:off x="1920" y="3648"/>
                <a:ext cx="864"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11" name="Line 10"/>
              <p:cNvSpPr>
                <a:spLocks noChangeShapeType="1"/>
              </p:cNvSpPr>
              <p:nvPr/>
            </p:nvSpPr>
            <p:spPr bwMode="auto">
              <a:xfrm flipH="1">
                <a:off x="1776" y="3504"/>
                <a:ext cx="72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grpSp>
        <p:sp>
          <p:nvSpPr>
            <p:cNvPr id="13" name="Line 13"/>
            <p:cNvSpPr>
              <a:spLocks noChangeShapeType="1"/>
            </p:cNvSpPr>
            <p:nvPr/>
          </p:nvSpPr>
          <p:spPr bwMode="auto">
            <a:xfrm flipH="1">
              <a:off x="3696999" y="4868883"/>
              <a:ext cx="156376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14" name="Line 14"/>
            <p:cNvSpPr>
              <a:spLocks noChangeShapeType="1"/>
            </p:cNvSpPr>
            <p:nvPr/>
          </p:nvSpPr>
          <p:spPr bwMode="auto">
            <a:xfrm flipH="1" flipV="1">
              <a:off x="5094513" y="3503221"/>
              <a:ext cx="332509" cy="112815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grpSp>
      <p:sp>
        <p:nvSpPr>
          <p:cNvPr id="15" name="Text Box 17"/>
          <p:cNvSpPr txBox="1">
            <a:spLocks noChangeArrowheads="1"/>
          </p:cNvSpPr>
          <p:nvPr/>
        </p:nvSpPr>
        <p:spPr bwMode="auto">
          <a:xfrm>
            <a:off x="77867" y="749380"/>
            <a:ext cx="409458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
                <a:srgbClr val="FFC000"/>
              </a:buClr>
              <a:buSzPct val="121000"/>
              <a:buFont typeface="Wingdings" panose="05000000000000000000" pitchFamily="2" charset="2"/>
              <a:buChar char="§"/>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mn-cs"/>
              </a:rPr>
              <a:t>In vacuum temperature </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measured with micro </a:t>
            </a:r>
            <a:r>
              <a:rPr kumimoji="0" lang="en-US" altLang="en-US" sz="2400" b="1" i="0" u="none" strike="noStrike" kern="1200" cap="none" spc="0" normalizeH="0" baseline="0" noProof="0" dirty="0">
                <a:ln>
                  <a:noFill/>
                </a:ln>
                <a:solidFill>
                  <a:srgbClr val="000000"/>
                </a:solidFill>
                <a:effectLst/>
                <a:uLnTx/>
                <a:uFillTx/>
                <a:latin typeface="Calibri"/>
                <a:ea typeface="+mn-ea"/>
                <a:cs typeface="+mn-cs"/>
              </a:rPr>
              <a:t>thermocouples </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(250 </a:t>
            </a:r>
            <a:r>
              <a:rPr kumimoji="0" lang="en-US" altLang="en-US" sz="24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m</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 125 </a:t>
            </a:r>
            <a:r>
              <a:rPr kumimoji="0" lang="en-US" altLang="en-US" sz="24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m</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 75 </a:t>
            </a:r>
            <a:r>
              <a:rPr kumimoji="0" lang="en-US" altLang="en-US" sz="24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m</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 25 </a:t>
            </a:r>
            <a:r>
              <a:rPr kumimoji="0" lang="en-US" altLang="en-US" sz="24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m</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 during fast pumpdown.</a:t>
            </a:r>
          </a:p>
          <a:p>
            <a:pPr marL="342900" marR="0" lvl="0" indent="-342900" algn="l" defTabSz="914400" rtl="0" eaLnBrk="1" fontAlgn="base" latinLnBrk="0" hangingPunct="1">
              <a:lnSpc>
                <a:spcPct val="100000"/>
              </a:lnSpc>
              <a:spcBef>
                <a:spcPct val="0"/>
              </a:spcBef>
              <a:spcAft>
                <a:spcPct val="0"/>
              </a:spcAft>
              <a:buClr>
                <a:srgbClr val="FFC000"/>
              </a:buClr>
              <a:buSzPct val="121000"/>
              <a:buFont typeface="Wingdings" panose="05000000000000000000" pitchFamily="2" charset="2"/>
              <a:buChar char="§"/>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mn-cs"/>
              </a:rPr>
              <a:t>Temperature is going down rapidly, well below 0 °C!</a:t>
            </a:r>
          </a:p>
          <a:p>
            <a:pPr marL="342900" marR="0" lvl="0" indent="-342900" algn="l" defTabSz="914400" rtl="0" eaLnBrk="1" fontAlgn="base" latinLnBrk="0" hangingPunct="1">
              <a:lnSpc>
                <a:spcPct val="100000"/>
              </a:lnSpc>
              <a:spcBef>
                <a:spcPct val="0"/>
              </a:spcBef>
              <a:spcAft>
                <a:spcPct val="0"/>
              </a:spcAft>
              <a:buClr>
                <a:srgbClr val="FFC000"/>
              </a:buClr>
              <a:buSzPct val="121000"/>
              <a:buFont typeface="Wingdings" panose="05000000000000000000" pitchFamily="2" charset="2"/>
              <a:buChar char="§"/>
              <a:tabLst/>
              <a:defRPr/>
            </a:pPr>
            <a:r>
              <a:rPr kumimoji="0" lang="en-US" altLang="en-US" sz="2400" b="1" i="0" u="none" strike="noStrike" kern="1200" cap="none" spc="0" normalizeH="0" baseline="0" noProof="0" dirty="0">
                <a:ln>
                  <a:noFill/>
                </a:ln>
                <a:solidFill>
                  <a:srgbClr val="0070C0"/>
                </a:solidFill>
                <a:effectLst/>
                <a:uLnTx/>
                <a:uFillTx/>
                <a:latin typeface="Calibri"/>
                <a:ea typeface="+mn-ea"/>
                <a:cs typeface="+mn-cs"/>
              </a:rPr>
              <a:t>Condensation</a:t>
            </a:r>
            <a:r>
              <a:rPr kumimoji="0" lang="en-US" altLang="en-US" sz="2400" b="0" i="0" u="none" strike="noStrike" kern="1200" cap="none" spc="0" normalizeH="0" baseline="0" noProof="0" dirty="0">
                <a:ln>
                  <a:noFill/>
                </a:ln>
                <a:solidFill>
                  <a:srgbClr val="0070C0"/>
                </a:solidFill>
                <a:effectLst/>
                <a:uLnTx/>
                <a:uFillTx/>
                <a:latin typeface="Calibri"/>
                <a:ea typeface="+mn-ea"/>
                <a:cs typeface="+mn-cs"/>
              </a:rPr>
              <a:t> of water on particulates will arrive.</a:t>
            </a:r>
          </a:p>
          <a:p>
            <a:pPr marL="342900" marR="0" lvl="0" indent="-342900" algn="l" defTabSz="914400" rtl="0" eaLnBrk="1" fontAlgn="base" latinLnBrk="0" hangingPunct="1">
              <a:lnSpc>
                <a:spcPct val="100000"/>
              </a:lnSpc>
              <a:spcBef>
                <a:spcPct val="0"/>
              </a:spcBef>
              <a:spcAft>
                <a:spcPct val="0"/>
              </a:spcAft>
              <a:buClr>
                <a:srgbClr val="FFC000"/>
              </a:buClr>
              <a:buSzPct val="121000"/>
              <a:buFont typeface="Wingdings" panose="05000000000000000000" pitchFamily="2" charset="2"/>
              <a:buChar char="§"/>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mn-cs"/>
              </a:rPr>
              <a:t>Sticking of particles on surfaces!</a:t>
            </a:r>
          </a:p>
          <a:p>
            <a:pPr marL="342900" marR="0" lvl="0" indent="-342900" algn="l" defTabSz="914400" rtl="0" eaLnBrk="1" fontAlgn="base" latinLnBrk="0" hangingPunct="1">
              <a:lnSpc>
                <a:spcPct val="100000"/>
              </a:lnSpc>
              <a:spcBef>
                <a:spcPct val="0"/>
              </a:spcBef>
              <a:spcAft>
                <a:spcPct val="0"/>
              </a:spcAft>
              <a:buClr>
                <a:srgbClr val="FFC000"/>
              </a:buClr>
              <a:buSzPct val="121000"/>
              <a:buFont typeface="Wingdings" panose="05000000000000000000" pitchFamily="2" charset="2"/>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Movement of particles on the system!</a:t>
            </a:r>
          </a:p>
        </p:txBody>
      </p:sp>
      <p:sp>
        <p:nvSpPr>
          <p:cNvPr id="3" name="Freccia a destra 2"/>
          <p:cNvSpPr/>
          <p:nvPr/>
        </p:nvSpPr>
        <p:spPr bwMode="auto">
          <a:xfrm>
            <a:off x="77867" y="3301140"/>
            <a:ext cx="439387" cy="701045"/>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cxnSp>
        <p:nvCxnSpPr>
          <p:cNvPr id="16" name="Connettore 1 15"/>
          <p:cNvCxnSpPr/>
          <p:nvPr/>
        </p:nvCxnSpPr>
        <p:spPr bwMode="auto">
          <a:xfrm>
            <a:off x="4548248" y="2458192"/>
            <a:ext cx="4263243" cy="35626"/>
          </a:xfrm>
          <a:prstGeom prst="line">
            <a:avLst/>
          </a:prstGeom>
          <a:solidFill>
            <a:schemeClr val="accent1"/>
          </a:solid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ttore 4 18"/>
          <p:cNvCxnSpPr/>
          <p:nvPr/>
        </p:nvCxnSpPr>
        <p:spPr bwMode="auto">
          <a:xfrm flipV="1">
            <a:off x="3340678" y="2458195"/>
            <a:ext cx="1468829" cy="1294408"/>
          </a:xfrm>
          <a:prstGeom prst="bentConnector3">
            <a:avLst>
              <a:gd name="adj1" fmla="val 60510"/>
            </a:avLst>
          </a:prstGeom>
          <a:solidFill>
            <a:schemeClr val="accent1"/>
          </a:solidFill>
          <a:ln w="57150" cap="flat" cmpd="sng" algn="ctr">
            <a:solidFill>
              <a:srgbClr val="00B0F0"/>
            </a:solidFill>
            <a:prstDash val="solid"/>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99936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5410" name="Picture 2"/>
          <p:cNvPicPr>
            <a:picLocks noChangeAspect="1" noChangeArrowheads="1"/>
          </p:cNvPicPr>
          <p:nvPr/>
        </p:nvPicPr>
        <p:blipFill>
          <a:blip r:embed="rId3">
            <a:extLst>
              <a:ext uri="{28A0092B-C50C-407E-A947-70E740481C1C}">
                <a14:useLocalDpi xmlns:a14="http://schemas.microsoft.com/office/drawing/2010/main" val="0"/>
              </a:ext>
            </a:extLst>
          </a:blip>
          <a:srcRect l="11635" t="7275" r="6955" b="6955"/>
          <a:stretch>
            <a:fillRect/>
          </a:stretch>
        </p:blipFill>
        <p:spPr bwMode="auto">
          <a:xfrm>
            <a:off x="1530350" y="476250"/>
            <a:ext cx="567372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11" name="Text Box 3"/>
          <p:cNvSpPr txBox="1">
            <a:spLocks noChangeArrowheads="1"/>
          </p:cNvSpPr>
          <p:nvPr/>
        </p:nvSpPr>
        <p:spPr bwMode="auto">
          <a:xfrm>
            <a:off x="1150938" y="6461125"/>
            <a:ext cx="7993062"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000" b="1" i="0" u="none" strike="noStrike" kern="1200" cap="none" spc="0" normalizeH="0" baseline="0" noProof="0">
                <a:ln>
                  <a:noFill/>
                </a:ln>
                <a:solidFill>
                  <a:srgbClr val="FF3300"/>
                </a:solidFill>
                <a:effectLst/>
                <a:uLnTx/>
                <a:uFillTx/>
                <a:latin typeface="Arial" panose="020B0604020202020204" pitchFamily="34" charset="0"/>
                <a:ea typeface="+mn-ea"/>
                <a:cs typeface="+mn-cs"/>
              </a:rPr>
              <a:t>Both rapid venting and rapid pumping introduce particle motion.</a:t>
            </a:r>
          </a:p>
        </p:txBody>
      </p:sp>
      <p:sp>
        <p:nvSpPr>
          <p:cNvPr id="2" name="Titolo 1"/>
          <p:cNvSpPr>
            <a:spLocks noGrp="1"/>
          </p:cNvSpPr>
          <p:nvPr>
            <p:ph type="title"/>
          </p:nvPr>
        </p:nvSpPr>
        <p:spPr>
          <a:xfrm>
            <a:off x="0" y="0"/>
            <a:ext cx="9144000" cy="549275"/>
          </a:xfrm>
        </p:spPr>
        <p:txBody>
          <a:bodyPr/>
          <a:lstStyle/>
          <a:p>
            <a:r>
              <a:rPr lang="en-US" altLang="it-IT" b="0" kern="1200" dirty="0">
                <a:solidFill>
                  <a:srgbClr val="000000"/>
                </a:solidFill>
                <a:latin typeface="Times New Roman" panose="02020603050405020304" pitchFamily="18" charset="0"/>
              </a:rPr>
              <a:t>Ventilation of vacuum systems</a:t>
            </a:r>
            <a:endParaRPr lang="en-US" dirty="0"/>
          </a:p>
        </p:txBody>
      </p:sp>
    </p:spTree>
    <p:extLst>
      <p:ext uri="{BB962C8B-B14F-4D97-AF65-F5344CB8AC3E}">
        <p14:creationId xmlns:p14="http://schemas.microsoft.com/office/powerpoint/2010/main" val="34002897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Text Box 2"/>
          <p:cNvSpPr txBox="1">
            <a:spLocks noChangeArrowheads="1"/>
          </p:cNvSpPr>
          <p:nvPr/>
        </p:nvSpPr>
        <p:spPr bwMode="auto">
          <a:xfrm>
            <a:off x="755650" y="260350"/>
            <a:ext cx="7345363" cy="60016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Rough cleaning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it-IT" sz="24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mn-cs"/>
              </a:rPr>
              <a:t>large components modified car wash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mn-cs"/>
              </a:rPr>
              <a:t>	Small components  modified dish washer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Fine cleaning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it-IT" sz="24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ultrasonic cleaning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	rinsing with ultra pure water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Drying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it-IT" sz="2400" b="0" i="0" u="none" strike="noStrike" kern="1200" cap="none" spc="0" normalizeH="0" baseline="0" noProof="0" dirty="0">
                <a:ln>
                  <a:noFill/>
                </a:ln>
                <a:solidFill>
                  <a:srgbClr val="993300"/>
                </a:solidFill>
                <a:effectLst/>
                <a:uLnTx/>
                <a:uFillTx/>
                <a:latin typeface="Times New Roman" panose="02020603050405020304" pitchFamily="18" charset="0"/>
                <a:ea typeface="+mn-ea"/>
                <a:cs typeface="+mn-cs"/>
              </a:rPr>
              <a:t>in class 10 (ASTM)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dirty="0">
              <a:ln>
                <a:noFill/>
              </a:ln>
              <a:solidFill>
                <a:srgbClr val="9933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993300"/>
                </a:solidFill>
                <a:effectLst/>
                <a:uLnTx/>
                <a:uFillTx/>
                <a:latin typeface="Times New Roman" panose="02020603050405020304" pitchFamily="18" charset="0"/>
                <a:ea typeface="+mn-ea"/>
                <a:cs typeface="+mn-cs"/>
              </a:rPr>
              <a:t>	</a:t>
            </a:r>
            <a:r>
              <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rPr>
              <a:t>(Vacuum components </a:t>
            </a:r>
            <a:r>
              <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sym typeface="Wingdings" panose="05000000000000000000" pitchFamily="2" charset="2"/>
              </a:rPr>
              <a:t> degassing at 900C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sym typeface="Wingdings" panose="05000000000000000000" pitchFamily="2" charset="2"/>
              </a:rPr>
              <a:t>		Rinsing with ultra pure water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sym typeface="Wingdings" panose="05000000000000000000" pitchFamily="2" charset="2"/>
              </a:rPr>
              <a:t>		Drying </a:t>
            </a:r>
            <a:r>
              <a:rPr kumimoji="0" lang="en-US" altLang="it-IT" sz="2400" b="0" i="0" u="none" strike="noStrike" kern="1200" cap="none" spc="0" normalizeH="0" baseline="0" noProof="0" dirty="0" err="1">
                <a:ln>
                  <a:noFill/>
                </a:ln>
                <a:solidFill>
                  <a:srgbClr val="FF33CC"/>
                </a:solidFill>
                <a:effectLst/>
                <a:uLnTx/>
                <a:uFillTx/>
                <a:latin typeface="Times New Roman" panose="02020603050405020304" pitchFamily="18" charset="0"/>
                <a:ea typeface="+mn-ea"/>
                <a:cs typeface="+mn-cs"/>
                <a:sym typeface="Wingdings" panose="05000000000000000000" pitchFamily="2" charset="2"/>
              </a:rPr>
              <a:t>im</a:t>
            </a:r>
            <a:r>
              <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sym typeface="Wingdings" panose="05000000000000000000" pitchFamily="2" charset="2"/>
              </a:rPr>
              <a:t> class 10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dirty="0">
              <a:ln>
                <a:noFill/>
              </a:ln>
              <a:solidFill>
                <a:srgbClr val="FF33CC"/>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Final cleaning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it-IT" sz="24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Air flow cleaning and particle control</a:t>
            </a:r>
          </a:p>
        </p:txBody>
      </p:sp>
      <p:sp>
        <p:nvSpPr>
          <p:cNvPr id="2" name="Titolo 1"/>
          <p:cNvSpPr>
            <a:spLocks noGrp="1"/>
          </p:cNvSpPr>
          <p:nvPr>
            <p:ph type="title"/>
          </p:nvPr>
        </p:nvSpPr>
        <p:spPr/>
        <p:txBody>
          <a:bodyPr/>
          <a:lstStyle/>
          <a:p>
            <a:r>
              <a:rPr lang="en-US" altLang="it-IT" b="0" kern="1200" dirty="0">
                <a:solidFill>
                  <a:srgbClr val="000000"/>
                </a:solidFill>
                <a:latin typeface="Times New Roman" panose="02020603050405020304" pitchFamily="18" charset="0"/>
              </a:rPr>
              <a:t>Cleaning of components at DESY</a:t>
            </a:r>
            <a:endParaRPr lang="en-US" dirty="0"/>
          </a:p>
        </p:txBody>
      </p:sp>
    </p:spTree>
    <p:extLst>
      <p:ext uri="{BB962C8B-B14F-4D97-AF65-F5344CB8AC3E}">
        <p14:creationId xmlns:p14="http://schemas.microsoft.com/office/powerpoint/2010/main" val="1300222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2"/>
          <p:cNvSpPr>
            <a:spLocks noChangeArrowheads="1"/>
          </p:cNvSpPr>
          <p:nvPr/>
        </p:nvSpPr>
        <p:spPr bwMode="auto">
          <a:xfrm>
            <a:off x="755650" y="2349500"/>
            <a:ext cx="1295400" cy="2016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200l basin</a:t>
            </a:r>
          </a:p>
        </p:txBody>
      </p:sp>
      <p:sp>
        <p:nvSpPr>
          <p:cNvPr id="1443843" name="Text Box 3"/>
          <p:cNvSpPr txBox="1">
            <a:spLocks noChangeArrowheads="1"/>
          </p:cNvSpPr>
          <p:nvPr/>
        </p:nvSpPr>
        <p:spPr bwMode="auto">
          <a:xfrm>
            <a:off x="2987675" y="620713"/>
            <a:ext cx="3473450" cy="3921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Ultra sonic cleaning and Rinsing</a:t>
            </a:r>
          </a:p>
        </p:txBody>
      </p:sp>
      <p:sp>
        <p:nvSpPr>
          <p:cNvPr id="1443844" name="Text Box 4"/>
          <p:cNvSpPr txBox="1">
            <a:spLocks noChangeArrowheads="1"/>
          </p:cNvSpPr>
          <p:nvPr/>
        </p:nvSpPr>
        <p:spPr bwMode="auto">
          <a:xfrm>
            <a:off x="900113" y="1268413"/>
            <a:ext cx="701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Removal of Grease , particulates , residues from former treatments </a:t>
            </a:r>
          </a:p>
        </p:txBody>
      </p:sp>
      <p:sp>
        <p:nvSpPr>
          <p:cNvPr id="1443845" name="Line 5"/>
          <p:cNvSpPr>
            <a:spLocks noChangeShapeType="1"/>
          </p:cNvSpPr>
          <p:nvPr/>
        </p:nvSpPr>
        <p:spPr bwMode="auto">
          <a:xfrm>
            <a:off x="1547813" y="4076700"/>
            <a:ext cx="0" cy="5048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46" name="Line 6"/>
          <p:cNvSpPr>
            <a:spLocks noChangeShapeType="1"/>
          </p:cNvSpPr>
          <p:nvPr/>
        </p:nvSpPr>
        <p:spPr bwMode="auto">
          <a:xfrm>
            <a:off x="1547813" y="4581525"/>
            <a:ext cx="115252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47" name="Line 7"/>
          <p:cNvSpPr>
            <a:spLocks noChangeShapeType="1"/>
          </p:cNvSpPr>
          <p:nvPr/>
        </p:nvSpPr>
        <p:spPr bwMode="auto">
          <a:xfrm>
            <a:off x="2051050" y="2133600"/>
            <a:ext cx="649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48" name="Line 8"/>
          <p:cNvSpPr>
            <a:spLocks noChangeShapeType="1"/>
          </p:cNvSpPr>
          <p:nvPr/>
        </p:nvSpPr>
        <p:spPr bwMode="auto">
          <a:xfrm>
            <a:off x="2700338" y="2133600"/>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49" name="Oval 9"/>
          <p:cNvSpPr>
            <a:spLocks noChangeArrowheads="1"/>
          </p:cNvSpPr>
          <p:nvPr/>
        </p:nvSpPr>
        <p:spPr bwMode="auto">
          <a:xfrm>
            <a:off x="2411413" y="2781300"/>
            <a:ext cx="576262"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Circulation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pump </a:t>
            </a:r>
          </a:p>
        </p:txBody>
      </p:sp>
      <p:sp>
        <p:nvSpPr>
          <p:cNvPr id="1443850" name="Rectangle 10"/>
          <p:cNvSpPr>
            <a:spLocks noChangeArrowheads="1"/>
          </p:cNvSpPr>
          <p:nvPr/>
        </p:nvSpPr>
        <p:spPr bwMode="auto">
          <a:xfrm>
            <a:off x="2627313" y="3573463"/>
            <a:ext cx="215900" cy="7191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1" name="Line 11"/>
          <p:cNvSpPr>
            <a:spLocks noChangeShapeType="1"/>
          </p:cNvSpPr>
          <p:nvPr/>
        </p:nvSpPr>
        <p:spPr bwMode="auto">
          <a:xfrm>
            <a:off x="2700338" y="328453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2" name="Line 12"/>
          <p:cNvSpPr>
            <a:spLocks noChangeShapeType="1"/>
          </p:cNvSpPr>
          <p:nvPr/>
        </p:nvSpPr>
        <p:spPr bwMode="auto">
          <a:xfrm>
            <a:off x="2700338" y="42926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3" name="Text Box 13"/>
          <p:cNvSpPr txBox="1">
            <a:spLocks noChangeArrowheads="1"/>
          </p:cNvSpPr>
          <p:nvPr/>
        </p:nvSpPr>
        <p:spPr bwMode="auto">
          <a:xfrm>
            <a:off x="3489325" y="1916113"/>
            <a:ext cx="50657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Clean water (&gt;= 18 Mohm cm ) +detergent ( Ticopur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concentration 3%@Temperature 45 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1443854" name="Rectangle 14"/>
          <p:cNvSpPr>
            <a:spLocks noChangeArrowheads="1"/>
          </p:cNvSpPr>
          <p:nvPr/>
        </p:nvSpPr>
        <p:spPr bwMode="auto">
          <a:xfrm>
            <a:off x="611188" y="2420938"/>
            <a:ext cx="144462" cy="1295400"/>
          </a:xfrm>
          <a:prstGeom prst="rect">
            <a:avLst/>
          </a:prstGeom>
          <a:solidFill>
            <a:srgbClr val="FF9F9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5" name="Rectangle 15"/>
          <p:cNvSpPr>
            <a:spLocks noChangeArrowheads="1"/>
          </p:cNvSpPr>
          <p:nvPr/>
        </p:nvSpPr>
        <p:spPr bwMode="auto">
          <a:xfrm>
            <a:off x="2051050" y="2420938"/>
            <a:ext cx="144463" cy="1295400"/>
          </a:xfrm>
          <a:prstGeom prst="rect">
            <a:avLst/>
          </a:prstGeom>
          <a:solidFill>
            <a:srgbClr val="FF9F9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6" name="Text Box 16"/>
          <p:cNvSpPr txBox="1">
            <a:spLocks noChangeArrowheads="1"/>
          </p:cNvSpPr>
          <p:nvPr/>
        </p:nvSpPr>
        <p:spPr bwMode="auto">
          <a:xfrm>
            <a:off x="3779838" y="2781300"/>
            <a:ext cx="51133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Ultrasound power: 10W/liter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Circulation: system with 2 µm inline filter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Volume: 200l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Circulation: 40 l/min </a:t>
            </a:r>
            <a:r>
              <a:rPr kumimoji="0" lang="en-US" altLang="it-IT" sz="1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 or move the parts intensively)</a:t>
            </a:r>
            <a:r>
              <a:rPr kumimoji="0" lang="en-US" altLang="it-IT" sz="1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3857" name="Text Box 17"/>
          <p:cNvSpPr txBox="1">
            <a:spLocks noChangeArrowheads="1"/>
          </p:cNvSpPr>
          <p:nvPr/>
        </p:nvSpPr>
        <p:spPr bwMode="auto">
          <a:xfrm>
            <a:off x="3708400" y="4221163"/>
            <a:ext cx="39687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33CC"/>
                </a:solidFill>
                <a:effectLst/>
                <a:uLnTx/>
                <a:uFillTx/>
                <a:latin typeface="Arial" panose="020B0604020202020204" pitchFamily="34" charset="0"/>
                <a:ea typeface="+mn-ea"/>
                <a:cs typeface="+mn-cs"/>
              </a:rPr>
              <a:t>US cycle at DESY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33CC"/>
                </a:solidFill>
                <a:effectLst/>
                <a:uLnTx/>
                <a:uFillTx/>
                <a:latin typeface="Arial" panose="020B0604020202020204" pitchFamily="34" charset="0"/>
                <a:ea typeface="+mn-ea"/>
                <a:cs typeface="+mn-cs"/>
              </a:rPr>
              <a:t>5 Min circulation and warm up of item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33CC"/>
                </a:solidFill>
                <a:effectLst/>
                <a:uLnTx/>
                <a:uFillTx/>
                <a:latin typeface="Arial" panose="020B0604020202020204" pitchFamily="34" charset="0"/>
                <a:ea typeface="+mn-ea"/>
                <a:cs typeface="+mn-cs"/>
              </a:rPr>
              <a:t>5 Min US sound + circulation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33CC"/>
                </a:solidFill>
                <a:effectLst/>
                <a:uLnTx/>
                <a:uFillTx/>
                <a:latin typeface="Arial" panose="020B0604020202020204" pitchFamily="34" charset="0"/>
                <a:ea typeface="+mn-ea"/>
                <a:cs typeface="+mn-cs"/>
              </a:rPr>
              <a:t>5 Min US sound NO circulation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33CC"/>
                </a:solidFill>
                <a:effectLst/>
                <a:uLnTx/>
                <a:uFillTx/>
                <a:latin typeface="Arial" panose="020B0604020202020204" pitchFamily="34" charset="0"/>
                <a:ea typeface="+mn-ea"/>
                <a:cs typeface="+mn-cs"/>
              </a:rPr>
              <a:t>5 Min circulation</a:t>
            </a:r>
          </a:p>
        </p:txBody>
      </p:sp>
      <p:sp>
        <p:nvSpPr>
          <p:cNvPr id="1443858" name="Line 18"/>
          <p:cNvSpPr>
            <a:spLocks noChangeShapeType="1"/>
          </p:cNvSpPr>
          <p:nvPr/>
        </p:nvSpPr>
        <p:spPr bwMode="auto">
          <a:xfrm>
            <a:off x="179388" y="2133600"/>
            <a:ext cx="5778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59" name="Text Box 19"/>
          <p:cNvSpPr txBox="1">
            <a:spLocks noChangeArrowheads="1"/>
          </p:cNvSpPr>
          <p:nvPr/>
        </p:nvSpPr>
        <p:spPr bwMode="auto">
          <a:xfrm>
            <a:off x="2247900" y="3643313"/>
            <a:ext cx="96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Filter unit </a:t>
            </a:r>
          </a:p>
        </p:txBody>
      </p:sp>
      <p:sp>
        <p:nvSpPr>
          <p:cNvPr id="1443860" name="Text Box 20"/>
          <p:cNvSpPr txBox="1">
            <a:spLocks noChangeArrowheads="1"/>
          </p:cNvSpPr>
          <p:nvPr/>
        </p:nvSpPr>
        <p:spPr bwMode="auto">
          <a:xfrm>
            <a:off x="0" y="1773238"/>
            <a:ext cx="1481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1" u="none" strike="noStrike" kern="1200" cap="none" spc="0" normalizeH="0" baseline="0" noProof="0">
                <a:ln>
                  <a:noFill/>
                </a:ln>
                <a:solidFill>
                  <a:srgbClr val="000000"/>
                </a:solidFill>
                <a:effectLst/>
                <a:uLnTx/>
                <a:uFillTx/>
                <a:latin typeface="Arial" panose="020B0604020202020204" pitchFamily="34" charset="0"/>
                <a:ea typeface="+mn-ea"/>
                <a:cs typeface="+mn-cs"/>
              </a:rPr>
              <a:t>UPW feed line</a:t>
            </a:r>
          </a:p>
        </p:txBody>
      </p:sp>
      <p:sp>
        <p:nvSpPr>
          <p:cNvPr id="1443861" name="Line 21"/>
          <p:cNvSpPr>
            <a:spLocks noChangeShapeType="1"/>
          </p:cNvSpPr>
          <p:nvPr/>
        </p:nvSpPr>
        <p:spPr bwMode="auto">
          <a:xfrm flipV="1">
            <a:off x="1547813" y="2133600"/>
            <a:ext cx="0" cy="18002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3862" name="Line 22"/>
          <p:cNvSpPr>
            <a:spLocks noChangeShapeType="1"/>
          </p:cNvSpPr>
          <p:nvPr/>
        </p:nvSpPr>
        <p:spPr bwMode="auto">
          <a:xfrm>
            <a:off x="1547813" y="2133600"/>
            <a:ext cx="503237"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 name="Titolo 1"/>
          <p:cNvSpPr>
            <a:spLocks noGrp="1"/>
          </p:cNvSpPr>
          <p:nvPr>
            <p:ph type="title"/>
          </p:nvPr>
        </p:nvSpPr>
        <p:spPr/>
        <p:txBody>
          <a:bodyPr/>
          <a:lstStyle/>
          <a:p>
            <a:r>
              <a:rPr lang="en-US" altLang="it-IT" b="0" kern="1200" dirty="0">
                <a:solidFill>
                  <a:srgbClr val="000000"/>
                </a:solidFill>
                <a:latin typeface="Times New Roman" panose="02020603050405020304" pitchFamily="18" charset="0"/>
              </a:rPr>
              <a:t>Fine cleaning @ DESY</a:t>
            </a:r>
            <a:endParaRPr lang="en-US" dirty="0"/>
          </a:p>
        </p:txBody>
      </p:sp>
    </p:spTree>
    <p:extLst>
      <p:ext uri="{BB962C8B-B14F-4D97-AF65-F5344CB8AC3E}">
        <p14:creationId xmlns:p14="http://schemas.microsoft.com/office/powerpoint/2010/main" val="4287363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39" name="Text Box 3"/>
          <p:cNvSpPr txBox="1">
            <a:spLocks noChangeArrowheads="1"/>
          </p:cNvSpPr>
          <p:nvPr/>
        </p:nvSpPr>
        <p:spPr bwMode="auto">
          <a:xfrm>
            <a:off x="1857375" y="762000"/>
            <a:ext cx="455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standard” cleaning </a:t>
            </a:r>
            <a:r>
              <a:rPr kumimoji="0" lang="de-DE"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(StC) </a:t>
            </a:r>
            <a:r>
              <a:rPr kumimoji="0" lang="en-US"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for test of  coldparts </a:t>
            </a:r>
            <a:endParaRPr kumimoji="0" lang="de-DE"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in respect </a:t>
            </a:r>
            <a:r>
              <a:rPr kumimoji="0" lang="de-DE"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of</a:t>
            </a:r>
            <a:r>
              <a:rPr kumimoji="0" lang="en-US"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particle contamination</a:t>
            </a:r>
          </a:p>
        </p:txBody>
      </p:sp>
      <p:sp>
        <p:nvSpPr>
          <p:cNvPr id="1447940" name="Rectangle 4"/>
          <p:cNvSpPr>
            <a:spLocks noChangeArrowheads="1"/>
          </p:cNvSpPr>
          <p:nvPr/>
        </p:nvSpPr>
        <p:spPr bwMode="auto">
          <a:xfrm>
            <a:off x="3175" y="516731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447941" name="Group 5"/>
          <p:cNvGrpSpPr>
            <a:grpSpLocks/>
          </p:cNvGrpSpPr>
          <p:nvPr/>
        </p:nvGrpSpPr>
        <p:grpSpPr bwMode="auto">
          <a:xfrm>
            <a:off x="8893175" y="2354263"/>
            <a:ext cx="242888" cy="546100"/>
            <a:chOff x="3408" y="403"/>
            <a:chExt cx="150" cy="403"/>
          </a:xfrm>
        </p:grpSpPr>
        <p:sp>
          <p:nvSpPr>
            <p:cNvPr id="1447942" name="Rectangle 6"/>
            <p:cNvSpPr>
              <a:spLocks noChangeArrowheads="1"/>
            </p:cNvSpPr>
            <p:nvPr/>
          </p:nvSpPr>
          <p:spPr bwMode="auto">
            <a:xfrm>
              <a:off x="3408" y="403"/>
              <a:ext cx="15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43" name="Rectangle 7"/>
            <p:cNvSpPr>
              <a:spLocks noChangeArrowheads="1"/>
            </p:cNvSpPr>
            <p:nvPr/>
          </p:nvSpPr>
          <p:spPr bwMode="auto">
            <a:xfrm>
              <a:off x="3408" y="403"/>
              <a:ext cx="15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44" name="Group 8"/>
          <p:cNvGrpSpPr>
            <a:grpSpLocks/>
          </p:cNvGrpSpPr>
          <p:nvPr/>
        </p:nvGrpSpPr>
        <p:grpSpPr bwMode="auto">
          <a:xfrm>
            <a:off x="8893175" y="2900363"/>
            <a:ext cx="242888" cy="2416175"/>
            <a:chOff x="3407" y="806"/>
            <a:chExt cx="151" cy="1783"/>
          </a:xfrm>
        </p:grpSpPr>
        <p:sp>
          <p:nvSpPr>
            <p:cNvPr id="1447945" name="Rectangle 9"/>
            <p:cNvSpPr>
              <a:spLocks noChangeArrowheads="1"/>
            </p:cNvSpPr>
            <p:nvPr/>
          </p:nvSpPr>
          <p:spPr bwMode="auto">
            <a:xfrm>
              <a:off x="3435" y="806"/>
              <a:ext cx="95" cy="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endParaRPr kumimoji="0" lang="en-US"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46" name="Rectangle 10"/>
            <p:cNvSpPr>
              <a:spLocks noChangeArrowheads="1"/>
            </p:cNvSpPr>
            <p:nvPr/>
          </p:nvSpPr>
          <p:spPr bwMode="auto">
            <a:xfrm>
              <a:off x="3407" y="806"/>
              <a:ext cx="151" cy="178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47" name="Group 11"/>
          <p:cNvGrpSpPr>
            <a:grpSpLocks/>
          </p:cNvGrpSpPr>
          <p:nvPr/>
        </p:nvGrpSpPr>
        <p:grpSpPr bwMode="auto">
          <a:xfrm>
            <a:off x="8751888" y="5316538"/>
            <a:ext cx="384175" cy="0"/>
            <a:chOff x="3408" y="2589"/>
            <a:chExt cx="150" cy="0"/>
          </a:xfrm>
        </p:grpSpPr>
        <p:sp>
          <p:nvSpPr>
            <p:cNvPr id="1447948" name="Rectangle 12"/>
            <p:cNvSpPr>
              <a:spLocks noChangeArrowheads="1"/>
            </p:cNvSpPr>
            <p:nvPr/>
          </p:nvSpPr>
          <p:spPr bwMode="auto">
            <a:xfrm>
              <a:off x="3408" y="2589"/>
              <a:ext cx="1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49" name="Rectangle 13"/>
            <p:cNvSpPr>
              <a:spLocks noChangeArrowheads="1"/>
            </p:cNvSpPr>
            <p:nvPr/>
          </p:nvSpPr>
          <p:spPr bwMode="auto">
            <a:xfrm>
              <a:off x="3408" y="2589"/>
              <a:ext cx="150"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sp>
        <p:nvSpPr>
          <p:cNvPr id="1447950" name="Rectangle 14"/>
          <p:cNvSpPr>
            <a:spLocks noChangeArrowheads="1"/>
          </p:cNvSpPr>
          <p:nvPr/>
        </p:nvSpPr>
        <p:spPr bwMode="auto">
          <a:xfrm>
            <a:off x="0" y="2349500"/>
            <a:ext cx="9144000" cy="29718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51" name="Rectangle 15"/>
          <p:cNvSpPr>
            <a:spLocks noChangeArrowheads="1"/>
          </p:cNvSpPr>
          <p:nvPr/>
        </p:nvSpPr>
        <p:spPr bwMode="auto">
          <a:xfrm>
            <a:off x="3175" y="516731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447952" name="Group 16"/>
          <p:cNvGrpSpPr>
            <a:grpSpLocks/>
          </p:cNvGrpSpPr>
          <p:nvPr/>
        </p:nvGrpSpPr>
        <p:grpSpPr bwMode="auto">
          <a:xfrm>
            <a:off x="7938" y="1371600"/>
            <a:ext cx="8885237" cy="3944938"/>
            <a:chOff x="5" y="864"/>
            <a:chExt cx="5597" cy="2485"/>
          </a:xfrm>
        </p:grpSpPr>
        <p:grpSp>
          <p:nvGrpSpPr>
            <p:cNvPr id="1447953" name="Group 17"/>
            <p:cNvGrpSpPr>
              <a:grpSpLocks/>
            </p:cNvGrpSpPr>
            <p:nvPr/>
          </p:nvGrpSpPr>
          <p:grpSpPr bwMode="auto">
            <a:xfrm>
              <a:off x="5" y="1483"/>
              <a:ext cx="2542" cy="344"/>
              <a:chOff x="0" y="403"/>
              <a:chExt cx="1573" cy="403"/>
            </a:xfrm>
          </p:grpSpPr>
          <p:sp>
            <p:nvSpPr>
              <p:cNvPr id="1447954" name="Rectangle 18"/>
              <p:cNvSpPr>
                <a:spLocks noChangeArrowheads="1"/>
              </p:cNvSpPr>
              <p:nvPr/>
            </p:nvSpPr>
            <p:spPr bwMode="auto">
              <a:xfrm>
                <a:off x="28" y="403"/>
                <a:ext cx="151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Ultrasonic cleaning (US st )</a:t>
                </a:r>
              </a:p>
            </p:txBody>
          </p:sp>
          <p:sp>
            <p:nvSpPr>
              <p:cNvPr id="1447955" name="Rectangle 19"/>
              <p:cNvSpPr>
                <a:spLocks noChangeArrowheads="1"/>
              </p:cNvSpPr>
              <p:nvPr/>
            </p:nvSpPr>
            <p:spPr bwMode="auto">
              <a:xfrm>
                <a:off x="0" y="403"/>
                <a:ext cx="157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56" name="Group 20"/>
            <p:cNvGrpSpPr>
              <a:grpSpLocks/>
            </p:cNvGrpSpPr>
            <p:nvPr/>
          </p:nvGrpSpPr>
          <p:grpSpPr bwMode="auto">
            <a:xfrm>
              <a:off x="2547" y="1483"/>
              <a:ext cx="3055" cy="344"/>
              <a:chOff x="1573" y="403"/>
              <a:chExt cx="1835" cy="403"/>
            </a:xfrm>
          </p:grpSpPr>
          <p:sp>
            <p:nvSpPr>
              <p:cNvPr id="1447957" name="Rectangle 21"/>
              <p:cNvSpPr>
                <a:spLocks noChangeArrowheads="1"/>
              </p:cNvSpPr>
              <p:nvPr/>
            </p:nvSpPr>
            <p:spPr bwMode="auto">
              <a:xfrm>
                <a:off x="1601" y="403"/>
                <a:ext cx="177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Clean water rinse (CWR st)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58" name="Rectangle 22"/>
              <p:cNvSpPr>
                <a:spLocks noChangeArrowheads="1"/>
              </p:cNvSpPr>
              <p:nvPr/>
            </p:nvSpPr>
            <p:spPr bwMode="auto">
              <a:xfrm>
                <a:off x="1573" y="403"/>
                <a:ext cx="183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59" name="Group 23"/>
            <p:cNvGrpSpPr>
              <a:grpSpLocks/>
            </p:cNvGrpSpPr>
            <p:nvPr/>
          </p:nvGrpSpPr>
          <p:grpSpPr bwMode="auto">
            <a:xfrm>
              <a:off x="5" y="1827"/>
              <a:ext cx="953" cy="1522"/>
              <a:chOff x="0" y="806"/>
              <a:chExt cx="590" cy="1783"/>
            </a:xfrm>
          </p:grpSpPr>
          <p:sp>
            <p:nvSpPr>
              <p:cNvPr id="1447960" name="Rectangle 24"/>
              <p:cNvSpPr>
                <a:spLocks noChangeArrowheads="1"/>
              </p:cNvSpPr>
              <p:nvPr/>
            </p:nvSpPr>
            <p:spPr bwMode="auto">
              <a:xfrm>
                <a:off x="28" y="806"/>
                <a:ext cx="534" cy="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Time: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Us power: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Temperature:</a:t>
                </a:r>
                <a:endPar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Detergent: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Concentration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Process: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Filtration: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Exchanges: Frequency:</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61" name="Rectangle 25"/>
              <p:cNvSpPr>
                <a:spLocks noChangeArrowheads="1"/>
              </p:cNvSpPr>
              <p:nvPr/>
            </p:nvSpPr>
            <p:spPr bwMode="auto">
              <a:xfrm>
                <a:off x="0" y="806"/>
                <a:ext cx="590" cy="178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62" name="Group 26"/>
            <p:cNvGrpSpPr>
              <a:grpSpLocks/>
            </p:cNvGrpSpPr>
            <p:nvPr/>
          </p:nvGrpSpPr>
          <p:grpSpPr bwMode="auto">
            <a:xfrm>
              <a:off x="958" y="1827"/>
              <a:ext cx="1599" cy="1522"/>
              <a:chOff x="590" y="806"/>
              <a:chExt cx="989" cy="1783"/>
            </a:xfrm>
          </p:grpSpPr>
          <p:sp>
            <p:nvSpPr>
              <p:cNvPr id="1447963" name="Rectangle 27"/>
              <p:cNvSpPr>
                <a:spLocks noChangeArrowheads="1"/>
              </p:cNvSpPr>
              <p:nvPr/>
            </p:nvSpPr>
            <p:spPr bwMode="auto">
              <a:xfrm>
                <a:off x="618" y="806"/>
                <a:ext cx="933" cy="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20 Minutes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10 W /liter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50 C</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Ticopure 33</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3%</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circulation of water;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inline particle filter 2 µm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manual movement of parts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1-3 min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64" name="Rectangle 28"/>
              <p:cNvSpPr>
                <a:spLocks noChangeArrowheads="1"/>
              </p:cNvSpPr>
              <p:nvPr/>
            </p:nvSpPr>
            <p:spPr bwMode="auto">
              <a:xfrm>
                <a:off x="590" y="806"/>
                <a:ext cx="989" cy="178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65" name="Group 29"/>
            <p:cNvGrpSpPr>
              <a:grpSpLocks/>
            </p:cNvGrpSpPr>
            <p:nvPr/>
          </p:nvGrpSpPr>
          <p:grpSpPr bwMode="auto">
            <a:xfrm>
              <a:off x="2557" y="1827"/>
              <a:ext cx="1021" cy="1522"/>
              <a:chOff x="1579" y="806"/>
              <a:chExt cx="632" cy="1783"/>
            </a:xfrm>
          </p:grpSpPr>
          <p:sp>
            <p:nvSpPr>
              <p:cNvPr id="1447966" name="Rectangle 30"/>
              <p:cNvSpPr>
                <a:spLocks noChangeArrowheads="1"/>
              </p:cNvSpPr>
              <p:nvPr/>
            </p:nvSpPr>
            <p:spPr bwMode="auto">
              <a:xfrm>
                <a:off x="1607" y="806"/>
                <a:ext cx="576" cy="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Rinsing water: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Filtration: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Temperature: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rinsing: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spraying: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spraying steps: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Process end:</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Drying:</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67" name="Rectangle 31"/>
              <p:cNvSpPr>
                <a:spLocks noChangeArrowheads="1"/>
              </p:cNvSpPr>
              <p:nvPr/>
            </p:nvSpPr>
            <p:spPr bwMode="auto">
              <a:xfrm>
                <a:off x="1579" y="806"/>
                <a:ext cx="632" cy="178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68" name="Group 32"/>
            <p:cNvGrpSpPr>
              <a:grpSpLocks/>
            </p:cNvGrpSpPr>
            <p:nvPr/>
          </p:nvGrpSpPr>
          <p:grpSpPr bwMode="auto">
            <a:xfrm>
              <a:off x="3578" y="1827"/>
              <a:ext cx="2024" cy="1522"/>
              <a:chOff x="2211" y="806"/>
              <a:chExt cx="1196" cy="1783"/>
            </a:xfrm>
          </p:grpSpPr>
          <p:sp>
            <p:nvSpPr>
              <p:cNvPr id="1447969" name="Rectangle 33"/>
              <p:cNvSpPr>
                <a:spLocks noChangeArrowheads="1"/>
              </p:cNvSpPr>
              <p:nvPr/>
            </p:nvSpPr>
            <p:spPr bwMode="auto">
              <a:xfrm>
                <a:off x="2239" y="806"/>
                <a:ext cx="1140" cy="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ultra pure water 18Mohm cm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0,04 µm point of use filter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20 C</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continuous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water jet 4 bar  (manually)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5 Times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water resistance &gt;= 12 / 18  Mohm cm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rPr>
                  <a:t>class 10 laminar flow for 12 h</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7970" name="Rectangle 34"/>
              <p:cNvSpPr>
                <a:spLocks noChangeArrowheads="1"/>
              </p:cNvSpPr>
              <p:nvPr/>
            </p:nvSpPr>
            <p:spPr bwMode="auto">
              <a:xfrm>
                <a:off x="2211" y="806"/>
                <a:ext cx="1196" cy="178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71" name="Group 35"/>
            <p:cNvGrpSpPr>
              <a:grpSpLocks/>
            </p:cNvGrpSpPr>
            <p:nvPr/>
          </p:nvGrpSpPr>
          <p:grpSpPr bwMode="auto">
            <a:xfrm>
              <a:off x="5" y="3349"/>
              <a:ext cx="953" cy="0"/>
              <a:chOff x="0" y="2589"/>
              <a:chExt cx="590" cy="0"/>
            </a:xfrm>
          </p:grpSpPr>
          <p:sp>
            <p:nvSpPr>
              <p:cNvPr id="1447972" name="Rectangle 36"/>
              <p:cNvSpPr>
                <a:spLocks noChangeArrowheads="1"/>
              </p:cNvSpPr>
              <p:nvPr/>
            </p:nvSpPr>
            <p:spPr bwMode="auto">
              <a:xfrm>
                <a:off x="0" y="2589"/>
                <a:ext cx="59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73" name="Rectangle 37"/>
              <p:cNvSpPr>
                <a:spLocks noChangeArrowheads="1"/>
              </p:cNvSpPr>
              <p:nvPr/>
            </p:nvSpPr>
            <p:spPr bwMode="auto">
              <a:xfrm>
                <a:off x="0" y="2589"/>
                <a:ext cx="590"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74" name="Group 38"/>
            <p:cNvGrpSpPr>
              <a:grpSpLocks/>
            </p:cNvGrpSpPr>
            <p:nvPr/>
          </p:nvGrpSpPr>
          <p:grpSpPr bwMode="auto">
            <a:xfrm>
              <a:off x="958" y="3349"/>
              <a:ext cx="1589" cy="0"/>
              <a:chOff x="590" y="2589"/>
              <a:chExt cx="983" cy="0"/>
            </a:xfrm>
          </p:grpSpPr>
          <p:sp>
            <p:nvSpPr>
              <p:cNvPr id="1447975" name="Rectangle 39"/>
              <p:cNvSpPr>
                <a:spLocks noChangeArrowheads="1"/>
              </p:cNvSpPr>
              <p:nvPr/>
            </p:nvSpPr>
            <p:spPr bwMode="auto">
              <a:xfrm>
                <a:off x="590" y="2589"/>
                <a:ext cx="98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76" name="Rectangle 40"/>
              <p:cNvSpPr>
                <a:spLocks noChangeArrowheads="1"/>
              </p:cNvSpPr>
              <p:nvPr/>
            </p:nvSpPr>
            <p:spPr bwMode="auto">
              <a:xfrm>
                <a:off x="590" y="2589"/>
                <a:ext cx="983"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77" name="Group 41"/>
            <p:cNvGrpSpPr>
              <a:grpSpLocks/>
            </p:cNvGrpSpPr>
            <p:nvPr/>
          </p:nvGrpSpPr>
          <p:grpSpPr bwMode="auto">
            <a:xfrm>
              <a:off x="2547" y="3349"/>
              <a:ext cx="10" cy="0"/>
              <a:chOff x="1573" y="2589"/>
              <a:chExt cx="6" cy="0"/>
            </a:xfrm>
          </p:grpSpPr>
          <p:sp>
            <p:nvSpPr>
              <p:cNvPr id="1447978" name="Rectangle 42"/>
              <p:cNvSpPr>
                <a:spLocks noChangeArrowheads="1"/>
              </p:cNvSpPr>
              <p:nvPr/>
            </p:nvSpPr>
            <p:spPr bwMode="auto">
              <a:xfrm>
                <a:off x="1573" y="2589"/>
                <a:ext cx="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79" name="Rectangle 43"/>
              <p:cNvSpPr>
                <a:spLocks noChangeArrowheads="1"/>
              </p:cNvSpPr>
              <p:nvPr/>
            </p:nvSpPr>
            <p:spPr bwMode="auto">
              <a:xfrm>
                <a:off x="1573" y="2589"/>
                <a:ext cx="6"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80" name="Group 44"/>
            <p:cNvGrpSpPr>
              <a:grpSpLocks/>
            </p:cNvGrpSpPr>
            <p:nvPr/>
          </p:nvGrpSpPr>
          <p:grpSpPr bwMode="auto">
            <a:xfrm>
              <a:off x="2557" y="3349"/>
              <a:ext cx="1021" cy="0"/>
              <a:chOff x="1579" y="2589"/>
              <a:chExt cx="632" cy="0"/>
            </a:xfrm>
          </p:grpSpPr>
          <p:sp>
            <p:nvSpPr>
              <p:cNvPr id="1447981" name="Rectangle 45"/>
              <p:cNvSpPr>
                <a:spLocks noChangeArrowheads="1"/>
              </p:cNvSpPr>
              <p:nvPr/>
            </p:nvSpPr>
            <p:spPr bwMode="auto">
              <a:xfrm>
                <a:off x="1579" y="2589"/>
                <a:ext cx="63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82" name="Rectangle 46"/>
              <p:cNvSpPr>
                <a:spLocks noChangeArrowheads="1"/>
              </p:cNvSpPr>
              <p:nvPr/>
            </p:nvSpPr>
            <p:spPr bwMode="auto">
              <a:xfrm>
                <a:off x="1579" y="2589"/>
                <a:ext cx="632"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83" name="Group 47"/>
            <p:cNvGrpSpPr>
              <a:grpSpLocks/>
            </p:cNvGrpSpPr>
            <p:nvPr/>
          </p:nvGrpSpPr>
          <p:grpSpPr bwMode="auto">
            <a:xfrm>
              <a:off x="3578" y="3349"/>
              <a:ext cx="1933" cy="0"/>
              <a:chOff x="2211" y="2589"/>
              <a:chExt cx="1196" cy="0"/>
            </a:xfrm>
          </p:grpSpPr>
          <p:sp>
            <p:nvSpPr>
              <p:cNvPr id="1447984" name="Rectangle 48"/>
              <p:cNvSpPr>
                <a:spLocks noChangeArrowheads="1"/>
              </p:cNvSpPr>
              <p:nvPr/>
            </p:nvSpPr>
            <p:spPr bwMode="auto">
              <a:xfrm>
                <a:off x="2211" y="2589"/>
                <a:ext cx="119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85" name="Rectangle 49"/>
              <p:cNvSpPr>
                <a:spLocks noChangeArrowheads="1"/>
              </p:cNvSpPr>
              <p:nvPr/>
            </p:nvSpPr>
            <p:spPr bwMode="auto">
              <a:xfrm>
                <a:off x="2211" y="2589"/>
                <a:ext cx="1196"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pSp>
          <p:nvGrpSpPr>
            <p:cNvPr id="1447986" name="Group 50"/>
            <p:cNvGrpSpPr>
              <a:grpSpLocks/>
            </p:cNvGrpSpPr>
            <p:nvPr/>
          </p:nvGrpSpPr>
          <p:grpSpPr bwMode="auto">
            <a:xfrm>
              <a:off x="5511" y="3349"/>
              <a:ext cx="2" cy="0"/>
              <a:chOff x="3407" y="2589"/>
              <a:chExt cx="1" cy="0"/>
            </a:xfrm>
          </p:grpSpPr>
          <p:sp>
            <p:nvSpPr>
              <p:cNvPr id="1447987" name="Rectangle 51"/>
              <p:cNvSpPr>
                <a:spLocks noChangeArrowheads="1"/>
              </p:cNvSpPr>
              <p:nvPr/>
            </p:nvSpPr>
            <p:spPr bwMode="auto">
              <a:xfrm>
                <a:off x="3407" y="2589"/>
                <a:ext cx="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447988" name="Rectangle 52"/>
              <p:cNvSpPr>
                <a:spLocks noChangeArrowheads="1"/>
              </p:cNvSpPr>
              <p:nvPr/>
            </p:nvSpPr>
            <p:spPr bwMode="auto">
              <a:xfrm>
                <a:off x="3407" y="2589"/>
                <a:ext cx="1"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grpSp>
        <p:graphicFrame>
          <p:nvGraphicFramePr>
            <p:cNvPr id="1447989" name="Object 53"/>
            <p:cNvGraphicFramePr>
              <a:graphicFrameLocks noChangeAspect="1"/>
            </p:cNvGraphicFramePr>
            <p:nvPr/>
          </p:nvGraphicFramePr>
          <p:xfrm>
            <a:off x="1440" y="864"/>
            <a:ext cx="720" cy="576"/>
          </p:xfrm>
          <a:graphic>
            <a:graphicData uri="http://schemas.openxmlformats.org/presentationml/2006/ole">
              <mc:AlternateContent xmlns:mc="http://schemas.openxmlformats.org/markup-compatibility/2006">
                <mc:Choice xmlns:v="urn:schemas-microsoft-com:vml" Requires="v">
                  <p:oleObj name="Photo Editor Photo" r:id="rId3" imgW="12193702" imgH="9752381" progId="MSPhotoEd.3">
                    <p:embed/>
                  </p:oleObj>
                </mc:Choice>
                <mc:Fallback>
                  <p:oleObj name="Photo Editor Photo" r:id="rId3" imgW="12193702" imgH="9752381" progId="MSPhotoEd.3">
                    <p:embed/>
                    <p:pic>
                      <p:nvPicPr>
                        <p:cNvPr id="1447989"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864"/>
                          <a:ext cx="720" cy="57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 name="Titolo 1"/>
          <p:cNvSpPr>
            <a:spLocks noGrp="1"/>
          </p:cNvSpPr>
          <p:nvPr>
            <p:ph type="title"/>
          </p:nvPr>
        </p:nvSpPr>
        <p:spPr/>
        <p:txBody>
          <a:bodyPr/>
          <a:lstStyle/>
          <a:p>
            <a:r>
              <a:rPr lang="en-US" altLang="it-IT" b="0" kern="1200" dirty="0">
                <a:solidFill>
                  <a:srgbClr val="000000"/>
                </a:solidFill>
                <a:latin typeface="Times New Roman" panose="02020603050405020304" pitchFamily="18" charset="0"/>
              </a:rPr>
              <a:t>Cleaning procedure of power couplers</a:t>
            </a:r>
            <a:endParaRPr lang="en-US" dirty="0"/>
          </a:p>
        </p:txBody>
      </p:sp>
    </p:spTree>
    <p:extLst>
      <p:ext uri="{BB962C8B-B14F-4D97-AF65-F5344CB8AC3E}">
        <p14:creationId xmlns:p14="http://schemas.microsoft.com/office/powerpoint/2010/main" val="32448835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82" name="Picture 2" descr="Vorbereitung BPM an CV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98884"/>
            <a:ext cx="3415194" cy="2732410"/>
          </a:xfrm>
          <a:prstGeom prst="rect">
            <a:avLst/>
          </a:prstGeom>
          <a:noFill/>
          <a:extLst>
            <a:ext uri="{909E8E84-426E-40DD-AFC4-6F175D3DCCD1}">
              <a14:hiddenFill xmlns:a14="http://schemas.microsoft.com/office/drawing/2010/main">
                <a:solidFill>
                  <a:srgbClr val="FFFFFF"/>
                </a:solidFill>
              </a14:hiddenFill>
            </a:ext>
          </a:extLst>
        </p:spPr>
      </p:pic>
      <p:pic>
        <p:nvPicPr>
          <p:cNvPr id="1454083" name="Picture 3" descr="Ioniclean an BP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072" y="845637"/>
            <a:ext cx="2879626" cy="2303983"/>
          </a:xfrm>
          <a:prstGeom prst="rect">
            <a:avLst/>
          </a:prstGeom>
          <a:noFill/>
          <a:extLst>
            <a:ext uri="{909E8E84-426E-40DD-AFC4-6F175D3DCCD1}">
              <a14:hiddenFill xmlns:a14="http://schemas.microsoft.com/office/drawing/2010/main">
                <a:solidFill>
                  <a:srgbClr val="FFFFFF"/>
                </a:solidFill>
              </a14:hiddenFill>
            </a:ext>
          </a:extLst>
        </p:spPr>
      </p:pic>
      <p:pic>
        <p:nvPicPr>
          <p:cNvPr id="1454084" name="Picture 4" descr="Partikelmessung BPM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2997" y="1108385"/>
            <a:ext cx="2700114" cy="216009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en-US" dirty="0"/>
              <a:t>Clean room operation @DESY</a:t>
            </a:r>
          </a:p>
        </p:txBody>
      </p:sp>
      <p:pic>
        <p:nvPicPr>
          <p:cNvPr id="7" name="Picture 2" descr="Zubehör und Schrauben komplet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8391" y="705398"/>
            <a:ext cx="2441723" cy="1952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inigung Schraubenlöch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6050" y="2175849"/>
            <a:ext cx="3002473" cy="240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Schieber BPM geöffnet zur Kontol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6110" y="4248743"/>
            <a:ext cx="3119053" cy="24952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Bellowvorrichtung Aufle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1578" y="4116732"/>
            <a:ext cx="3021758" cy="241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996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6370" name="Object 2"/>
          <p:cNvGraphicFramePr>
            <a:graphicFrameLocks noChangeAspect="1"/>
          </p:cNvGraphicFramePr>
          <p:nvPr/>
        </p:nvGraphicFramePr>
        <p:xfrm>
          <a:off x="5334000" y="4175125"/>
          <a:ext cx="2719388" cy="2174875"/>
        </p:xfrm>
        <a:graphic>
          <a:graphicData uri="http://schemas.openxmlformats.org/presentationml/2006/ole">
            <mc:AlternateContent xmlns:mc="http://schemas.openxmlformats.org/markup-compatibility/2006">
              <mc:Choice xmlns:v="urn:schemas-microsoft-com:vml" Requires="v">
                <p:oleObj name="Photo Editor Photo" r:id="rId3" imgW="12193702" imgH="9752381" progId="MSPhotoEd.3">
                  <p:embed/>
                </p:oleObj>
              </mc:Choice>
              <mc:Fallback>
                <p:oleObj name="Photo Editor Photo" r:id="rId3" imgW="12193702" imgH="9752381" progId="MSPhotoEd.3">
                  <p:embed/>
                  <p:pic>
                    <p:nvPicPr>
                      <p:cNvPr id="14663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75125"/>
                        <a:ext cx="2719388"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olo 1"/>
          <p:cNvSpPr>
            <a:spLocks noGrp="1"/>
          </p:cNvSpPr>
          <p:nvPr>
            <p:ph type="title"/>
          </p:nvPr>
        </p:nvSpPr>
        <p:spPr/>
        <p:txBody>
          <a:bodyPr/>
          <a:lstStyle/>
          <a:p>
            <a:r>
              <a:rPr lang="en-US" altLang="it-IT" dirty="0"/>
              <a:t>Assembly under cleanroom conditions</a:t>
            </a:r>
            <a:endParaRPr lang="en-US" dirty="0"/>
          </a:p>
        </p:txBody>
      </p:sp>
      <p:graphicFrame>
        <p:nvGraphicFramePr>
          <p:cNvPr id="1466372" name="Object 4"/>
          <p:cNvGraphicFramePr>
            <a:graphicFrameLocks noChangeAspect="1"/>
          </p:cNvGraphicFramePr>
          <p:nvPr/>
        </p:nvGraphicFramePr>
        <p:xfrm>
          <a:off x="755650" y="1052513"/>
          <a:ext cx="3606800" cy="2884487"/>
        </p:xfrm>
        <a:graphic>
          <a:graphicData uri="http://schemas.openxmlformats.org/presentationml/2006/ole">
            <mc:AlternateContent xmlns:mc="http://schemas.openxmlformats.org/markup-compatibility/2006">
              <mc:Choice xmlns:v="urn:schemas-microsoft-com:vml" Requires="v">
                <p:oleObj name="Photo Editor Photo" r:id="rId5" imgW="12193702" imgH="9752381" progId="MSPhotoEd.3">
                  <p:embed/>
                </p:oleObj>
              </mc:Choice>
              <mc:Fallback>
                <p:oleObj name="Photo Editor Photo" r:id="rId5" imgW="12193702" imgH="9752381" progId="MSPhotoEd.3">
                  <p:embed/>
                  <p:pic>
                    <p:nvPicPr>
                      <p:cNvPr id="146637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052513"/>
                        <a:ext cx="3606800" cy="288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66373" name="Object 5"/>
          <p:cNvGraphicFramePr>
            <a:graphicFrameLocks noChangeAspect="1"/>
          </p:cNvGraphicFramePr>
          <p:nvPr/>
        </p:nvGraphicFramePr>
        <p:xfrm>
          <a:off x="5148263" y="1196975"/>
          <a:ext cx="3073400" cy="2457450"/>
        </p:xfrm>
        <a:graphic>
          <a:graphicData uri="http://schemas.openxmlformats.org/presentationml/2006/ole">
            <mc:AlternateContent xmlns:mc="http://schemas.openxmlformats.org/markup-compatibility/2006">
              <mc:Choice xmlns:v="urn:schemas-microsoft-com:vml" Requires="v">
                <p:oleObj name="Photo Editor Photo" r:id="rId7" imgW="12193702" imgH="9752381" progId="MSPhotoEd.3">
                  <p:embed/>
                </p:oleObj>
              </mc:Choice>
              <mc:Fallback>
                <p:oleObj name="Photo Editor Photo" r:id="rId7" imgW="12193702" imgH="9752381" progId="MSPhotoEd.3">
                  <p:embed/>
                  <p:pic>
                    <p:nvPicPr>
                      <p:cNvPr id="146637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263" y="1196975"/>
                        <a:ext cx="30734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66374" name="Picture 6" descr="vorlage Modul 1s Quadrupo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650" y="3914775"/>
            <a:ext cx="2808288" cy="2246313"/>
          </a:xfrm>
          <a:prstGeom prst="rect">
            <a:avLst/>
          </a:prstGeom>
          <a:noFill/>
          <a:extLst>
            <a:ext uri="{909E8E84-426E-40DD-AFC4-6F175D3DCCD1}">
              <a14:hiddenFill xmlns:a14="http://schemas.microsoft.com/office/drawing/2010/main">
                <a:solidFill>
                  <a:srgbClr val="FFFFFF"/>
                </a:solidFill>
              </a14:hiddenFill>
            </a:ext>
          </a:extLst>
        </p:spPr>
      </p:pic>
      <p:sp>
        <p:nvSpPr>
          <p:cNvPr id="1466375" name="Rectangle 7"/>
          <p:cNvSpPr>
            <a:spLocks noChangeArrowheads="1"/>
          </p:cNvSpPr>
          <p:nvPr/>
        </p:nvSpPr>
        <p:spPr bwMode="auto">
          <a:xfrm>
            <a:off x="0" y="6521450"/>
            <a:ext cx="170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it-IT" sz="16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Axel Matheisen</a:t>
            </a:r>
            <a:endParaRPr kumimoji="0" lang="it-IT" altLang="it-IT" sz="16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004340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55588" y="103188"/>
            <a:ext cx="8556625" cy="544512"/>
          </a:xfrm>
        </p:spPr>
        <p:txBody>
          <a:bodyPr/>
          <a:lstStyle/>
          <a:p>
            <a:pPr eaLnBrk="1" hangingPunct="1"/>
            <a:r>
              <a:rPr lang="de-DE"/>
              <a:t>Vacuum: Cleaning</a:t>
            </a:r>
            <a:endParaRPr lang="en-GB"/>
          </a:p>
        </p:txBody>
      </p:sp>
      <p:sp>
        <p:nvSpPr>
          <p:cNvPr id="89091" name="Rectangle 3"/>
          <p:cNvSpPr>
            <a:spLocks noGrp="1" noChangeArrowheads="1"/>
          </p:cNvSpPr>
          <p:nvPr>
            <p:ph type="body" idx="1"/>
          </p:nvPr>
        </p:nvSpPr>
        <p:spPr>
          <a:xfrm>
            <a:off x="282575" y="828675"/>
            <a:ext cx="8516938" cy="5749925"/>
          </a:xfrm>
        </p:spPr>
        <p:txBody>
          <a:bodyPr/>
          <a:lstStyle/>
          <a:p>
            <a:r>
              <a:rPr lang="en-US" dirty="0">
                <a:solidFill>
                  <a:srgbClr val="0070C0"/>
                </a:solidFill>
              </a:rPr>
              <a:t>DESY: Separate cleanroom </a:t>
            </a:r>
            <a:r>
              <a:rPr lang="en-US" dirty="0"/>
              <a:t>for cleaning of vacuum components</a:t>
            </a:r>
          </a:p>
          <a:p>
            <a:endParaRPr lang="en-US" b="1" dirty="0">
              <a:solidFill>
                <a:srgbClr val="0070C0"/>
              </a:solidFill>
            </a:endParaRPr>
          </a:p>
          <a:p>
            <a:endParaRPr lang="en-US" b="1" dirty="0">
              <a:solidFill>
                <a:srgbClr val="0070C0"/>
              </a:solidFill>
            </a:endParaRPr>
          </a:p>
        </p:txBody>
      </p:sp>
      <p:pic>
        <p:nvPicPr>
          <p:cNvPr id="8909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182" y="2060848"/>
            <a:ext cx="29464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5408" y="2204864"/>
            <a:ext cx="5576888"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3223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Materiali e camere: DESIGN</a:t>
            </a:r>
          </a:p>
        </p:txBody>
      </p:sp>
      <p:pic>
        <p:nvPicPr>
          <p:cNvPr id="21507" name="Picture 3" descr="design rules for chamber_Hauviller_Pagina_19"/>
          <p:cNvPicPr>
            <a:picLocks noChangeAspect="1" noChangeArrowheads="1"/>
          </p:cNvPicPr>
          <p:nvPr/>
        </p:nvPicPr>
        <p:blipFill>
          <a:blip r:embed="rId3">
            <a:extLst>
              <a:ext uri="{28A0092B-C50C-407E-A947-70E740481C1C}">
                <a14:useLocalDpi xmlns:a14="http://schemas.microsoft.com/office/drawing/2010/main" val="0"/>
              </a:ext>
            </a:extLst>
          </a:blip>
          <a:srcRect t="18100"/>
          <a:stretch>
            <a:fillRect/>
          </a:stretch>
        </p:blipFill>
        <p:spPr bwMode="auto">
          <a:xfrm>
            <a:off x="0" y="692150"/>
            <a:ext cx="9144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Line 4"/>
          <p:cNvSpPr>
            <a:spLocks noChangeShapeType="1"/>
          </p:cNvSpPr>
          <p:nvPr/>
        </p:nvSpPr>
        <p:spPr bwMode="auto">
          <a:xfrm>
            <a:off x="1116013" y="2420938"/>
            <a:ext cx="511175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1292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55588" y="103188"/>
            <a:ext cx="8556625" cy="544512"/>
          </a:xfrm>
        </p:spPr>
        <p:txBody>
          <a:bodyPr/>
          <a:lstStyle/>
          <a:p>
            <a:pPr eaLnBrk="1" hangingPunct="1"/>
            <a:r>
              <a:rPr lang="de-DE" dirty="0" err="1"/>
              <a:t>Preparation</a:t>
            </a:r>
            <a:r>
              <a:rPr lang="de-DE" dirty="0"/>
              <a:t> </a:t>
            </a:r>
            <a:r>
              <a:rPr lang="de-DE" dirty="0" err="1"/>
              <a:t>and</a:t>
            </a:r>
            <a:r>
              <a:rPr lang="de-DE" dirty="0"/>
              <a:t> </a:t>
            </a:r>
            <a:r>
              <a:rPr lang="de-DE" dirty="0" err="1"/>
              <a:t>Cleaning</a:t>
            </a:r>
            <a:r>
              <a:rPr lang="de-DE" dirty="0"/>
              <a:t> </a:t>
            </a:r>
            <a:r>
              <a:rPr lang="de-DE" dirty="0" err="1"/>
              <a:t>of</a:t>
            </a:r>
            <a:r>
              <a:rPr lang="de-DE" dirty="0"/>
              <a:t> Vacuum Components</a:t>
            </a:r>
            <a:endParaRPr lang="en-GB" dirty="0"/>
          </a:p>
        </p:txBody>
      </p:sp>
    </p:spTree>
    <p:extLst>
      <p:ext uri="{BB962C8B-B14F-4D97-AF65-F5344CB8AC3E}">
        <p14:creationId xmlns:p14="http://schemas.microsoft.com/office/powerpoint/2010/main" val="38618498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US" altLang="en-US"/>
              <a:t>Dimensionamento del vessel e scelta dei materiali</a:t>
            </a:r>
          </a:p>
        </p:txBody>
      </p:sp>
      <p:sp>
        <p:nvSpPr>
          <p:cNvPr id="22531" name="Text Box 6"/>
          <p:cNvSpPr txBox="1">
            <a:spLocks noChangeArrowheads="1"/>
          </p:cNvSpPr>
          <p:nvPr/>
        </p:nvSpPr>
        <p:spPr bwMode="auto">
          <a:xfrm>
            <a:off x="2051050" y="620713"/>
            <a:ext cx="6840538" cy="389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I contenitori a vuoto sono generalmente costituiti da parti di forma cilindrica, piana o emisferica. Tutte queste parti tendono a deformarsi a causa della differenza di pressione tra il sistema da vuoto e il modo esterno a pressione atmosferica. Le parti cilindriche tendono a collassare se la loro lunghezza è &gt; della lunghezza critica L</a:t>
            </a:r>
            <a:r>
              <a:rPr lang="it-IT" altLang="en-US" sz="1800" baseline="-25000"/>
              <a:t>c</a:t>
            </a:r>
            <a:r>
              <a:rPr lang="it-IT" altLang="en-US" sz="1800"/>
              <a:t> definita come</a:t>
            </a:r>
          </a:p>
          <a:p>
            <a:pPr eaLnBrk="1" hangingPunct="1">
              <a:spcBef>
                <a:spcPct val="0"/>
              </a:spcBef>
              <a:buFontTx/>
              <a:buNone/>
            </a:pPr>
            <a:endParaRPr lang="it-IT" altLang="en-US" sz="1800"/>
          </a:p>
          <a:p>
            <a:pPr algn="ctr" eaLnBrk="1" hangingPunct="1">
              <a:spcBef>
                <a:spcPct val="0"/>
              </a:spcBef>
              <a:buFontTx/>
              <a:buNone/>
            </a:pPr>
            <a:r>
              <a:rPr lang="it-IT" altLang="en-US" sz="2000" b="1"/>
              <a:t>L</a:t>
            </a:r>
            <a:r>
              <a:rPr lang="it-IT" altLang="en-US" sz="2000" b="1" baseline="-25000"/>
              <a:t>c</a:t>
            </a:r>
            <a:r>
              <a:rPr lang="it-IT" altLang="en-US" sz="2000" b="1"/>
              <a:t>= 1.11</a:t>
            </a:r>
            <a:r>
              <a:rPr lang="en-US" altLang="en-US" sz="2000" b="1"/>
              <a:t>×D×(D/h)</a:t>
            </a:r>
            <a:r>
              <a:rPr lang="en-US" altLang="en-US" sz="2000" b="1" baseline="30000"/>
              <a:t>1/2</a:t>
            </a:r>
          </a:p>
          <a:p>
            <a:pPr eaLnBrk="1" hangingPunct="1">
              <a:spcBef>
                <a:spcPct val="0"/>
              </a:spcBef>
              <a:buFontTx/>
              <a:buNone/>
            </a:pPr>
            <a:endParaRPr lang="en-US" altLang="en-US" sz="2000" b="1" baseline="30000"/>
          </a:p>
          <a:p>
            <a:pPr eaLnBrk="1" hangingPunct="1">
              <a:spcBef>
                <a:spcPct val="0"/>
              </a:spcBef>
              <a:buFontTx/>
              <a:buNone/>
            </a:pPr>
            <a:r>
              <a:rPr lang="it-IT" altLang="en-US" sz="1800"/>
              <a:t>Dove D è il diametro medio del cilindro, h lo spessore.</a:t>
            </a:r>
          </a:p>
          <a:p>
            <a:pPr eaLnBrk="1" hangingPunct="1">
              <a:spcBef>
                <a:spcPct val="0"/>
              </a:spcBef>
              <a:buFontTx/>
              <a:buNone/>
            </a:pPr>
            <a:endParaRPr lang="it-IT" altLang="en-US" sz="1800"/>
          </a:p>
          <a:p>
            <a:pPr eaLnBrk="1" hangingPunct="1">
              <a:spcBef>
                <a:spcPct val="0"/>
              </a:spcBef>
              <a:buFontTx/>
              <a:buNone/>
            </a:pPr>
            <a:r>
              <a:rPr lang="it-IT" altLang="en-US" sz="1800"/>
              <a:t>La tabella mostra valori di D/h calcolati per cilindri più lunghi della lunghezza critica ma accettabili.</a:t>
            </a:r>
          </a:p>
          <a:p>
            <a:pPr eaLnBrk="1" hangingPunct="1">
              <a:spcBef>
                <a:spcPct val="0"/>
              </a:spcBef>
              <a:buFontTx/>
              <a:buNone/>
            </a:pPr>
            <a:endParaRPr lang="en-US" altLang="en-US" sz="1800"/>
          </a:p>
        </p:txBody>
      </p:sp>
      <p:pic>
        <p:nvPicPr>
          <p:cNvPr id="22532" name="Picture 7" descr="provettone"/>
          <p:cNvPicPr>
            <a:picLocks noChangeAspect="1" noChangeArrowheads="1"/>
          </p:cNvPicPr>
          <p:nvPr/>
        </p:nvPicPr>
        <p:blipFill>
          <a:blip r:embed="rId3">
            <a:extLst>
              <a:ext uri="{28A0092B-C50C-407E-A947-70E740481C1C}">
                <a14:useLocalDpi xmlns:a14="http://schemas.microsoft.com/office/drawing/2010/main" val="0"/>
              </a:ext>
            </a:extLst>
          </a:blip>
          <a:srcRect l="13359" r="3471"/>
          <a:stretch>
            <a:fillRect/>
          </a:stretch>
        </p:blipFill>
        <p:spPr bwMode="auto">
          <a:xfrm>
            <a:off x="0" y="620713"/>
            <a:ext cx="213836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7"/>
          <p:cNvGrpSpPr>
            <a:grpSpLocks/>
          </p:cNvGrpSpPr>
          <p:nvPr/>
        </p:nvGrpSpPr>
        <p:grpSpPr bwMode="auto">
          <a:xfrm>
            <a:off x="3708400" y="4292600"/>
            <a:ext cx="4032250" cy="2305050"/>
            <a:chOff x="2608" y="2704"/>
            <a:chExt cx="2540" cy="1452"/>
          </a:xfrm>
        </p:grpSpPr>
        <p:pic>
          <p:nvPicPr>
            <p:cNvPr id="22535" name="Picture 8" descr="2a"/>
            <p:cNvPicPr>
              <a:picLocks noChangeAspect="1" noChangeArrowheads="1"/>
            </p:cNvPicPr>
            <p:nvPr/>
          </p:nvPicPr>
          <p:blipFill>
            <a:blip r:embed="rId4">
              <a:extLst>
                <a:ext uri="{28A0092B-C50C-407E-A947-70E740481C1C}">
                  <a14:useLocalDpi xmlns:a14="http://schemas.microsoft.com/office/drawing/2010/main" val="0"/>
                </a:ext>
              </a:extLst>
            </a:blip>
            <a:srcRect t="68790" r="43097" b="12520"/>
            <a:stretch>
              <a:fillRect/>
            </a:stretch>
          </p:blipFill>
          <p:spPr bwMode="auto">
            <a:xfrm>
              <a:off x="2608" y="3067"/>
              <a:ext cx="2467"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accent2"/>
                  </a:solidFill>
                  <a:miter lim="800000"/>
                  <a:headEnd/>
                  <a:tailEnd/>
                </a14:hiddenLine>
              </a:ext>
            </a:extLst>
          </p:spPr>
        </p:pic>
        <p:sp>
          <p:nvSpPr>
            <p:cNvPr id="22536" name="Text Box 9"/>
            <p:cNvSpPr txBox="1">
              <a:spLocks noChangeArrowheads="1"/>
            </p:cNvSpPr>
            <p:nvPr/>
          </p:nvSpPr>
          <p:spPr bwMode="auto">
            <a:xfrm>
              <a:off x="2608" y="2931"/>
              <a:ext cx="6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Materiale</a:t>
              </a:r>
              <a:endParaRPr lang="en-US" altLang="en-US" sz="1600"/>
            </a:p>
          </p:txBody>
        </p:sp>
        <p:sp>
          <p:nvSpPr>
            <p:cNvPr id="22537" name="Text Box 10"/>
            <p:cNvSpPr txBox="1">
              <a:spLocks noChangeArrowheads="1"/>
            </p:cNvSpPr>
            <p:nvPr/>
          </p:nvSpPr>
          <p:spPr bwMode="auto">
            <a:xfrm>
              <a:off x="4195" y="2704"/>
              <a:ext cx="5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Cilindri</a:t>
              </a:r>
              <a:endParaRPr lang="en-US" altLang="en-US" sz="1600"/>
            </a:p>
          </p:txBody>
        </p:sp>
        <p:sp>
          <p:nvSpPr>
            <p:cNvPr id="22538" name="Text Box 11"/>
            <p:cNvSpPr txBox="1">
              <a:spLocks noChangeArrowheads="1"/>
            </p:cNvSpPr>
            <p:nvPr/>
          </p:nvSpPr>
          <p:spPr bwMode="auto">
            <a:xfrm>
              <a:off x="4014" y="2931"/>
              <a:ext cx="34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D/h</a:t>
              </a:r>
              <a:endParaRPr lang="en-US" altLang="en-US" sz="1600"/>
            </a:p>
          </p:txBody>
        </p:sp>
        <p:sp>
          <p:nvSpPr>
            <p:cNvPr id="22539" name="Text Box 12"/>
            <p:cNvSpPr txBox="1">
              <a:spLocks noChangeArrowheads="1"/>
            </p:cNvSpPr>
            <p:nvPr/>
          </p:nvSpPr>
          <p:spPr bwMode="auto">
            <a:xfrm>
              <a:off x="4604" y="2931"/>
              <a:ext cx="41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Lc/D</a:t>
              </a:r>
              <a:endParaRPr lang="en-US" altLang="en-US" sz="1600"/>
            </a:p>
          </p:txBody>
        </p:sp>
        <p:sp>
          <p:nvSpPr>
            <p:cNvPr id="22540" name="Rectangle 13"/>
            <p:cNvSpPr>
              <a:spLocks noChangeArrowheads="1"/>
            </p:cNvSpPr>
            <p:nvPr/>
          </p:nvSpPr>
          <p:spPr bwMode="auto">
            <a:xfrm>
              <a:off x="2608" y="2704"/>
              <a:ext cx="2540" cy="1452"/>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22541" name="Line 14"/>
            <p:cNvSpPr>
              <a:spLocks noChangeShapeType="1"/>
            </p:cNvSpPr>
            <p:nvPr/>
          </p:nvSpPr>
          <p:spPr bwMode="auto">
            <a:xfrm>
              <a:off x="2608" y="3138"/>
              <a:ext cx="254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5"/>
            <p:cNvSpPr>
              <a:spLocks noChangeShapeType="1"/>
            </p:cNvSpPr>
            <p:nvPr/>
          </p:nvSpPr>
          <p:spPr bwMode="auto">
            <a:xfrm>
              <a:off x="3742" y="2704"/>
              <a:ext cx="0" cy="145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6"/>
            <p:cNvSpPr>
              <a:spLocks noChangeShapeType="1"/>
            </p:cNvSpPr>
            <p:nvPr/>
          </p:nvSpPr>
          <p:spPr bwMode="auto">
            <a:xfrm>
              <a:off x="3742" y="2931"/>
              <a:ext cx="1406"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4" name="Text Box 18"/>
          <p:cNvSpPr txBox="1">
            <a:spLocks noChangeArrowheads="1"/>
          </p:cNvSpPr>
          <p:nvPr/>
        </p:nvSpPr>
        <p:spPr bwMode="auto">
          <a:xfrm>
            <a:off x="755650" y="4941888"/>
            <a:ext cx="2468563" cy="15875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Questi valori sono soddisfacenti anche per cilindri piccoli, ma in questi casi sono accettabili anche valori di D/t maggiori.</a:t>
            </a:r>
            <a:endParaRPr lang="en-US" altLang="en-US" sz="1600"/>
          </a:p>
        </p:txBody>
      </p:sp>
    </p:spTree>
    <p:extLst>
      <p:ext uri="{BB962C8B-B14F-4D97-AF65-F5344CB8AC3E}">
        <p14:creationId xmlns:p14="http://schemas.microsoft.com/office/powerpoint/2010/main" val="5400030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US" altLang="en-US"/>
              <a:t>Dimensionamento del vessel</a:t>
            </a:r>
          </a:p>
        </p:txBody>
      </p:sp>
      <p:pic>
        <p:nvPicPr>
          <p:cNvPr id="23555" name="Picture 6" descr="provettone"/>
          <p:cNvPicPr>
            <a:picLocks noChangeAspect="1" noChangeArrowheads="1"/>
          </p:cNvPicPr>
          <p:nvPr/>
        </p:nvPicPr>
        <p:blipFill>
          <a:blip r:embed="rId3" cstate="print">
            <a:extLst>
              <a:ext uri="{28A0092B-C50C-407E-A947-70E740481C1C}">
                <a14:useLocalDpi xmlns:a14="http://schemas.microsoft.com/office/drawing/2010/main" val="0"/>
              </a:ext>
            </a:extLst>
          </a:blip>
          <a:srcRect l="10454" r="5841"/>
          <a:stretch>
            <a:fillRect/>
          </a:stretch>
        </p:blipFill>
        <p:spPr bwMode="auto">
          <a:xfrm>
            <a:off x="7938" y="549275"/>
            <a:ext cx="243363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Pagine da roth_3"/>
          <p:cNvPicPr>
            <a:picLocks noChangeAspect="1" noChangeArrowheads="1"/>
          </p:cNvPicPr>
          <p:nvPr/>
        </p:nvPicPr>
        <p:blipFill>
          <a:blip r:embed="rId4">
            <a:extLst>
              <a:ext uri="{28A0092B-C50C-407E-A947-70E740481C1C}">
                <a14:useLocalDpi xmlns:a14="http://schemas.microsoft.com/office/drawing/2010/main" val="0"/>
              </a:ext>
            </a:extLst>
          </a:blip>
          <a:srcRect t="3416" b="6343"/>
          <a:stretch>
            <a:fillRect/>
          </a:stretch>
        </p:blipFill>
        <p:spPr bwMode="auto">
          <a:xfrm>
            <a:off x="2195513" y="981075"/>
            <a:ext cx="69484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9142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US" altLang="en-US"/>
              <a:t>Normative</a:t>
            </a:r>
          </a:p>
        </p:txBody>
      </p:sp>
      <p:sp>
        <p:nvSpPr>
          <p:cNvPr id="26627" name="Rectangle 3"/>
          <p:cNvSpPr>
            <a:spLocks noGrp="1" noChangeArrowheads="1"/>
          </p:cNvSpPr>
          <p:nvPr>
            <p:ph type="body" idx="1"/>
          </p:nvPr>
        </p:nvSpPr>
        <p:spPr>
          <a:xfrm>
            <a:off x="566738" y="1295400"/>
            <a:ext cx="8001000" cy="4953000"/>
          </a:xfrm>
        </p:spPr>
        <p:txBody>
          <a:bodyPr/>
          <a:lstStyle/>
          <a:p>
            <a:pPr eaLnBrk="1" hangingPunct="1">
              <a:lnSpc>
                <a:spcPct val="90000"/>
              </a:lnSpc>
            </a:pPr>
            <a:r>
              <a:rPr lang="en-US" altLang="en-US" sz="2400"/>
              <a:t>Alcune delle normative in vigore nel mondo:</a:t>
            </a:r>
          </a:p>
          <a:p>
            <a:pPr lvl="1" eaLnBrk="1" hangingPunct="1">
              <a:lnSpc>
                <a:spcPct val="90000"/>
              </a:lnSpc>
            </a:pPr>
            <a:r>
              <a:rPr lang="en-US" altLang="en-US" sz="2000"/>
              <a:t>Asme VIII Div. 1 e Div. 2 (1969, Usa), prima norma riguardante recipienti in pressione (centrali nucleari)</a:t>
            </a:r>
          </a:p>
          <a:p>
            <a:pPr lvl="1" eaLnBrk="1" hangingPunct="1">
              <a:lnSpc>
                <a:spcPct val="90000"/>
              </a:lnSpc>
            </a:pPr>
            <a:endParaRPr lang="en-US" altLang="en-US" sz="2000"/>
          </a:p>
          <a:p>
            <a:pPr lvl="1" eaLnBrk="1" hangingPunct="1">
              <a:lnSpc>
                <a:spcPct val="90000"/>
              </a:lnSpc>
            </a:pPr>
            <a:r>
              <a:rPr lang="en-US" altLang="en-US" sz="2000"/>
              <a:t>PED Pressure Equipment Directive, in part. norma EN 13445:2002 - Unfired Pressure Vessels (C.E.), normativa unificata su sistemi a pressione (1997, Comunità Europea)</a:t>
            </a:r>
          </a:p>
          <a:p>
            <a:pPr lvl="1" eaLnBrk="1" hangingPunct="1">
              <a:lnSpc>
                <a:spcPct val="90000"/>
              </a:lnSpc>
            </a:pPr>
            <a:endParaRPr lang="en-US" altLang="en-US" sz="2000"/>
          </a:p>
          <a:p>
            <a:pPr lvl="1" eaLnBrk="1" hangingPunct="1">
              <a:lnSpc>
                <a:spcPct val="90000"/>
              </a:lnSpc>
            </a:pPr>
            <a:r>
              <a:rPr lang="en-US" altLang="en-US" sz="2000"/>
              <a:t>JIS (Giappone)</a:t>
            </a:r>
          </a:p>
          <a:p>
            <a:pPr lvl="1" eaLnBrk="1" hangingPunct="1">
              <a:lnSpc>
                <a:spcPct val="90000"/>
              </a:lnSpc>
            </a:pPr>
            <a:endParaRPr lang="en-US" altLang="en-US" sz="2000"/>
          </a:p>
          <a:p>
            <a:pPr lvl="1" eaLnBrk="1" hangingPunct="1">
              <a:lnSpc>
                <a:spcPct val="90000"/>
              </a:lnSpc>
            </a:pPr>
            <a:r>
              <a:rPr lang="en-US" altLang="en-US" sz="2000"/>
              <a:t>Ispesl Vsr, Specificazioni tecniche per la verifica di stabilità dei recipienti a pressione (1972, Italia)</a:t>
            </a:r>
          </a:p>
          <a:p>
            <a:pPr lvl="1" eaLnBrk="1" hangingPunct="1">
              <a:lnSpc>
                <a:spcPct val="90000"/>
              </a:lnSpc>
            </a:pPr>
            <a:endParaRPr lang="en-US" altLang="en-US" sz="2000"/>
          </a:p>
          <a:p>
            <a:pPr lvl="1" eaLnBrk="1" hangingPunct="1">
              <a:lnSpc>
                <a:spcPct val="90000"/>
              </a:lnSpc>
            </a:pPr>
            <a:r>
              <a:rPr lang="en-US" altLang="en-US" sz="2000"/>
              <a:t>AD 2000 (Germania)</a:t>
            </a:r>
          </a:p>
        </p:txBody>
      </p:sp>
    </p:spTree>
    <p:extLst>
      <p:ext uri="{BB962C8B-B14F-4D97-AF65-F5344CB8AC3E}">
        <p14:creationId xmlns:p14="http://schemas.microsoft.com/office/powerpoint/2010/main" val="24879361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US" altLang="en-US"/>
              <a:t>ASME – Boiler and Pressure Vessel Code</a:t>
            </a:r>
          </a:p>
        </p:txBody>
      </p:sp>
      <p:sp>
        <p:nvSpPr>
          <p:cNvPr id="27651" name="Rectangle 3"/>
          <p:cNvSpPr>
            <a:spLocks noGrp="1" noChangeArrowheads="1"/>
          </p:cNvSpPr>
          <p:nvPr>
            <p:ph type="body" idx="1"/>
          </p:nvPr>
        </p:nvSpPr>
        <p:spPr/>
        <p:txBody>
          <a:bodyPr/>
          <a:lstStyle/>
          <a:p>
            <a:pPr eaLnBrk="1" hangingPunct="1">
              <a:lnSpc>
                <a:spcPct val="90000"/>
              </a:lnSpc>
              <a:buFontTx/>
              <a:buNone/>
            </a:pPr>
            <a:r>
              <a:rPr lang="en-US" altLang="en-US"/>
              <a:t>Le sezioni di interesse per il dimensionamento dei serbatoi da vuoto sono:</a:t>
            </a:r>
          </a:p>
          <a:p>
            <a:pPr eaLnBrk="1" hangingPunct="1">
              <a:lnSpc>
                <a:spcPct val="90000"/>
              </a:lnSpc>
            </a:pPr>
            <a:r>
              <a:rPr lang="en-US" altLang="en-US"/>
              <a:t>Materiali ammessi per la costruzione di serbatoi e relative proprietà: </a:t>
            </a:r>
          </a:p>
          <a:p>
            <a:pPr lvl="1" eaLnBrk="1" hangingPunct="1">
              <a:lnSpc>
                <a:spcPct val="90000"/>
              </a:lnSpc>
            </a:pPr>
            <a:r>
              <a:rPr lang="en-US" altLang="en-US"/>
              <a:t>Section II - Material Specifications</a:t>
            </a:r>
          </a:p>
          <a:p>
            <a:pPr lvl="2" eaLnBrk="1" hangingPunct="1">
              <a:lnSpc>
                <a:spcPct val="90000"/>
              </a:lnSpc>
            </a:pPr>
            <a:r>
              <a:rPr lang="en-US" altLang="en-US"/>
              <a:t>IID - Material Specifications Part D</a:t>
            </a:r>
          </a:p>
          <a:p>
            <a:pPr lvl="2" eaLnBrk="1" hangingPunct="1">
              <a:lnSpc>
                <a:spcPct val="90000"/>
              </a:lnSpc>
            </a:pPr>
            <a:r>
              <a:rPr lang="en-US" altLang="en-US"/>
              <a:t>IIDM - Material Specifications Part D, Metric</a:t>
            </a:r>
          </a:p>
          <a:p>
            <a:pPr eaLnBrk="1" hangingPunct="1">
              <a:lnSpc>
                <a:spcPct val="90000"/>
              </a:lnSpc>
              <a:buFontTx/>
              <a:buNone/>
            </a:pPr>
            <a:endParaRPr lang="en-US" altLang="en-US"/>
          </a:p>
          <a:p>
            <a:pPr eaLnBrk="1" hangingPunct="1">
              <a:lnSpc>
                <a:spcPct val="90000"/>
              </a:lnSpc>
            </a:pPr>
            <a:r>
              <a:rPr lang="en-US" altLang="en-US"/>
              <a:t>Specifiche per il dimensionamento (spessore minimo richiesto, pressione massima ammissibile, bocchelli, teste …) di serbatoi:</a:t>
            </a:r>
          </a:p>
          <a:p>
            <a:pPr lvl="1" eaLnBrk="1" hangingPunct="1">
              <a:lnSpc>
                <a:spcPct val="90000"/>
              </a:lnSpc>
            </a:pPr>
            <a:r>
              <a:rPr lang="en-US" altLang="en-US"/>
              <a:t>Section VIII - Pressure Vessels, div 1</a:t>
            </a:r>
          </a:p>
        </p:txBody>
      </p:sp>
    </p:spTree>
    <p:extLst>
      <p:ext uri="{BB962C8B-B14F-4D97-AF65-F5344CB8AC3E}">
        <p14:creationId xmlns:p14="http://schemas.microsoft.com/office/powerpoint/2010/main" val="22120861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GB" altLang="en-US"/>
              <a:t>Una camera da vuoto è un recipiente in pressione</a:t>
            </a:r>
          </a:p>
        </p:txBody>
      </p:sp>
      <p:sp>
        <p:nvSpPr>
          <p:cNvPr id="28675" name="Rectangle 3"/>
          <p:cNvSpPr>
            <a:spLocks noGrp="1" noChangeArrowheads="1"/>
          </p:cNvSpPr>
          <p:nvPr>
            <p:ph type="body" idx="1"/>
          </p:nvPr>
        </p:nvSpPr>
        <p:spPr>
          <a:xfrm>
            <a:off x="571500" y="765175"/>
            <a:ext cx="8001000" cy="5616575"/>
          </a:xfrm>
        </p:spPr>
        <p:txBody>
          <a:bodyPr/>
          <a:lstStyle/>
          <a:p>
            <a:pPr eaLnBrk="1" hangingPunct="1"/>
            <a:r>
              <a:rPr lang="it-IT" altLang="en-US" sz="2400"/>
              <a:t>Un recipiente in pressione è un recipiente progettato per contenere gas o liquidi ad una pressione differente da quella esterna.</a:t>
            </a:r>
          </a:p>
          <a:p>
            <a:pPr eaLnBrk="1" hangingPunct="1"/>
            <a:endParaRPr lang="it-IT" altLang="en-US" sz="2400"/>
          </a:p>
          <a:p>
            <a:pPr eaLnBrk="1" hangingPunct="1"/>
            <a:r>
              <a:rPr lang="it-IT" altLang="en-US" sz="2400"/>
              <a:t>Esempi di recipienti in pressione:</a:t>
            </a:r>
          </a:p>
          <a:p>
            <a:pPr lvl="1" eaLnBrk="1" hangingPunct="1"/>
            <a:r>
              <a:rPr lang="it-IT" altLang="en-US" sz="2000"/>
              <a:t>colonne di distillazione in raffinerie e impianti petrolchimici</a:t>
            </a:r>
          </a:p>
          <a:p>
            <a:pPr lvl="1" eaLnBrk="1" hangingPunct="1"/>
            <a:r>
              <a:rPr lang="it-IT" altLang="en-US" sz="2000"/>
              <a:t>recipienti di reattori nucleari</a:t>
            </a:r>
          </a:p>
          <a:p>
            <a:pPr lvl="1" eaLnBrk="1" hangingPunct="1"/>
            <a:r>
              <a:rPr lang="it-IT" altLang="en-US" sz="2000"/>
              <a:t>serbatoi di gas e di liquidi</a:t>
            </a:r>
          </a:p>
          <a:p>
            <a:pPr lvl="1" eaLnBrk="1" hangingPunct="1"/>
            <a:r>
              <a:rPr lang="it-IT" altLang="en-US" sz="2000" b="1">
                <a:solidFill>
                  <a:srgbClr val="FF0000"/>
                </a:solidFill>
              </a:rPr>
              <a:t>serbatoi da vuoto</a:t>
            </a:r>
          </a:p>
          <a:p>
            <a:pPr lvl="1" eaLnBrk="1" hangingPunct="1"/>
            <a:endParaRPr lang="it-IT" altLang="en-US" sz="2000" b="1">
              <a:solidFill>
                <a:srgbClr val="FF0000"/>
              </a:solidFill>
            </a:endParaRPr>
          </a:p>
          <a:p>
            <a:pPr eaLnBrk="1" hangingPunct="1"/>
            <a:r>
              <a:rPr lang="it-IT" altLang="en-US" sz="2400"/>
              <a:t>I recipienti in pressione devono essere progettati in modo da funzionare in sicurezza ad una determinata pressione:</a:t>
            </a:r>
          </a:p>
          <a:p>
            <a:pPr lvl="1" eaLnBrk="1" hangingPunct="1"/>
            <a:r>
              <a:rPr lang="it-IT" altLang="en-US" sz="2000"/>
              <a:t>ΔP → tensione nel materiale</a:t>
            </a:r>
          </a:p>
        </p:txBody>
      </p:sp>
    </p:spTree>
    <p:extLst>
      <p:ext uri="{BB962C8B-B14F-4D97-AF65-F5344CB8AC3E}">
        <p14:creationId xmlns:p14="http://schemas.microsoft.com/office/powerpoint/2010/main" val="36714216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solidFill>
            <a:srgbClr val="FFFF99"/>
          </a:solidFill>
        </p:spPr>
        <p:txBody>
          <a:bodyPr/>
          <a:lstStyle/>
          <a:p>
            <a:pPr eaLnBrk="1" hangingPunct="1"/>
            <a:r>
              <a:rPr lang="en-GB" altLang="en-US"/>
              <a:t>Recipienti in pressione: considerazioni generali</a:t>
            </a:r>
            <a:endParaRPr lang="en-US" altLang="en-US"/>
          </a:p>
        </p:txBody>
      </p:sp>
      <p:sp>
        <p:nvSpPr>
          <p:cNvPr id="29699" name="Rectangle 3"/>
          <p:cNvSpPr>
            <a:spLocks noGrp="1" noChangeArrowheads="1"/>
          </p:cNvSpPr>
          <p:nvPr>
            <p:ph type="body" idx="1"/>
          </p:nvPr>
        </p:nvSpPr>
        <p:spPr>
          <a:xfrm>
            <a:off x="566738" y="1295400"/>
            <a:ext cx="8001000" cy="4953000"/>
          </a:xfrm>
        </p:spPr>
        <p:txBody>
          <a:bodyPr/>
          <a:lstStyle/>
          <a:p>
            <a:pPr eaLnBrk="1" hangingPunct="1">
              <a:lnSpc>
                <a:spcPct val="90000"/>
              </a:lnSpc>
            </a:pPr>
            <a:r>
              <a:rPr lang="it-IT" altLang="en-US"/>
              <a:t>Forma ottimale per minimizzare la tensione nel recipiente:</a:t>
            </a:r>
          </a:p>
          <a:p>
            <a:pPr algn="ctr" eaLnBrk="1" hangingPunct="1">
              <a:lnSpc>
                <a:spcPct val="90000"/>
              </a:lnSpc>
              <a:buFontTx/>
              <a:buNone/>
            </a:pPr>
            <a:r>
              <a:rPr lang="it-IT" altLang="en-US" b="1"/>
              <a:t>sferica</a:t>
            </a:r>
          </a:p>
          <a:p>
            <a:pPr eaLnBrk="1" hangingPunct="1">
              <a:lnSpc>
                <a:spcPct val="90000"/>
              </a:lnSpc>
            </a:pPr>
            <a:endParaRPr lang="it-IT" altLang="en-US" b="1"/>
          </a:p>
          <a:p>
            <a:pPr eaLnBrk="1" hangingPunct="1">
              <a:lnSpc>
                <a:spcPct val="90000"/>
              </a:lnSpc>
            </a:pPr>
            <a:r>
              <a:rPr lang="it-IT" altLang="en-US"/>
              <a:t>Forma ottimale considerando le difficoltà di costruzione:</a:t>
            </a:r>
          </a:p>
          <a:p>
            <a:pPr algn="ctr" eaLnBrk="1" hangingPunct="1">
              <a:lnSpc>
                <a:spcPct val="90000"/>
              </a:lnSpc>
              <a:buFontTx/>
              <a:buNone/>
            </a:pPr>
            <a:r>
              <a:rPr lang="it-IT" altLang="en-US" b="1"/>
              <a:t>cilindrica</a:t>
            </a:r>
          </a:p>
          <a:p>
            <a:pPr eaLnBrk="1" hangingPunct="1">
              <a:lnSpc>
                <a:spcPct val="90000"/>
              </a:lnSpc>
            </a:pPr>
            <a:endParaRPr lang="it-IT" altLang="en-US" b="1"/>
          </a:p>
          <a:p>
            <a:pPr eaLnBrk="1" hangingPunct="1">
              <a:lnSpc>
                <a:spcPct val="90000"/>
              </a:lnSpc>
            </a:pPr>
            <a:r>
              <a:rPr lang="it-IT" altLang="en-US"/>
              <a:t>Accorgimento utile nel design: </a:t>
            </a:r>
            <a:r>
              <a:rPr lang="it-IT" altLang="en-US" b="1"/>
              <a:t>ridurre le discontinuità</a:t>
            </a:r>
            <a:r>
              <a:rPr lang="it-IT" altLang="en-US"/>
              <a:t> geometriche (spigoli, brusche variazioni di spessore, intagli …)</a:t>
            </a:r>
          </a:p>
        </p:txBody>
      </p:sp>
    </p:spTree>
    <p:extLst>
      <p:ext uri="{BB962C8B-B14F-4D97-AF65-F5344CB8AC3E}">
        <p14:creationId xmlns:p14="http://schemas.microsoft.com/office/powerpoint/2010/main" val="11363041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Recipienti in pressione</a:t>
            </a:r>
          </a:p>
        </p:txBody>
      </p:sp>
      <p:sp>
        <p:nvSpPr>
          <p:cNvPr id="30723" name="Rectangle 3"/>
          <p:cNvSpPr>
            <a:spLocks noGrp="1" noChangeArrowheads="1"/>
          </p:cNvSpPr>
          <p:nvPr>
            <p:ph type="body" idx="1"/>
          </p:nvPr>
        </p:nvSpPr>
        <p:spPr/>
        <p:txBody>
          <a:bodyPr/>
          <a:lstStyle/>
          <a:p>
            <a:pPr eaLnBrk="1" hangingPunct="1"/>
            <a:r>
              <a:rPr lang="it-IT" altLang="en-US" sz="2400"/>
              <a:t>Il </a:t>
            </a:r>
            <a:r>
              <a:rPr lang="it-IT" altLang="en-US" sz="2400" b="1"/>
              <a:t>materiale</a:t>
            </a:r>
            <a:r>
              <a:rPr lang="it-IT" altLang="en-US" sz="2400"/>
              <a:t> definisce la </a:t>
            </a:r>
            <a:r>
              <a:rPr lang="it-IT" altLang="en-US" sz="2400" b="1"/>
              <a:t>tensione massima</a:t>
            </a:r>
            <a:r>
              <a:rPr lang="it-IT" altLang="en-US" sz="2400"/>
              <a:t> ammissibile</a:t>
            </a:r>
          </a:p>
          <a:p>
            <a:pPr eaLnBrk="1" hangingPunct="1"/>
            <a:endParaRPr lang="it-IT" altLang="en-US" sz="2400"/>
          </a:p>
          <a:p>
            <a:pPr eaLnBrk="1" hangingPunct="1"/>
            <a:r>
              <a:rPr lang="it-IT" altLang="en-US" sz="2400"/>
              <a:t>Il </a:t>
            </a:r>
            <a:r>
              <a:rPr lang="it-IT" altLang="en-US" sz="2400" b="1"/>
              <a:t>progettista</a:t>
            </a:r>
            <a:r>
              <a:rPr lang="it-IT" altLang="en-US" sz="2400"/>
              <a:t>:</a:t>
            </a:r>
          </a:p>
          <a:p>
            <a:pPr lvl="1" eaLnBrk="1" hangingPunct="1"/>
            <a:r>
              <a:rPr lang="it-IT" altLang="en-US" sz="2000"/>
              <a:t>Sceglie il materiale</a:t>
            </a:r>
          </a:p>
          <a:p>
            <a:pPr lvl="1" eaLnBrk="1" hangingPunct="1"/>
            <a:r>
              <a:rPr lang="it-IT" altLang="en-US" sz="2000"/>
              <a:t>Definisce la forma del recipiente (diametro del cilindro e forma delle teste)</a:t>
            </a:r>
          </a:p>
          <a:p>
            <a:pPr lvl="1" eaLnBrk="1" hangingPunct="1"/>
            <a:r>
              <a:rPr lang="it-IT" altLang="en-US" sz="2000"/>
              <a:t>Calcola lo spessore richiesto ad una determinata pressione</a:t>
            </a:r>
          </a:p>
          <a:p>
            <a:pPr lvl="1" eaLnBrk="1" hangingPunct="1"/>
            <a:r>
              <a:rPr lang="it-IT" altLang="en-US" sz="2000"/>
              <a:t>Disegna e verifica bocchelli, aperture, anelli di rinforzo, …</a:t>
            </a:r>
          </a:p>
          <a:p>
            <a:pPr lvl="1" eaLnBrk="1" hangingPunct="1"/>
            <a:r>
              <a:rPr lang="it-IT" altLang="en-US" sz="2000"/>
              <a:t>Definisce i controlli non distruttivi da effettuare durante la costruzione</a:t>
            </a:r>
          </a:p>
          <a:p>
            <a:pPr lvl="1" eaLnBrk="1" hangingPunct="1"/>
            <a:r>
              <a:rPr lang="it-IT" altLang="en-US" sz="2000"/>
              <a:t>Definisce le verifiche in esercizio</a:t>
            </a:r>
          </a:p>
          <a:p>
            <a:pPr eaLnBrk="1" hangingPunct="1">
              <a:buFontTx/>
              <a:buNone/>
            </a:pPr>
            <a:endParaRPr lang="en-US" altLang="en-US" sz="2400"/>
          </a:p>
        </p:txBody>
      </p:sp>
    </p:spTree>
    <p:extLst>
      <p:ext uri="{BB962C8B-B14F-4D97-AF65-F5344CB8AC3E}">
        <p14:creationId xmlns:p14="http://schemas.microsoft.com/office/powerpoint/2010/main" val="2213715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en-US" altLang="en-US"/>
              <a:t>Pressione interna e pressione esterna</a:t>
            </a:r>
          </a:p>
        </p:txBody>
      </p:sp>
      <p:sp>
        <p:nvSpPr>
          <p:cNvPr id="31747" name="Rectangle 3"/>
          <p:cNvSpPr>
            <a:spLocks noGrp="1" noChangeArrowheads="1"/>
          </p:cNvSpPr>
          <p:nvPr>
            <p:ph type="body" idx="1"/>
          </p:nvPr>
        </p:nvSpPr>
        <p:spPr/>
        <p:txBody>
          <a:bodyPr/>
          <a:lstStyle/>
          <a:p>
            <a:pPr eaLnBrk="1" hangingPunct="1"/>
            <a:r>
              <a:rPr lang="it-IT" altLang="en-US"/>
              <a:t>I serbatoi da vuoto vengono considerati recipienti in pressione, in quanto presentano una differenza di pressione tra esterno ed interno del recipiente</a:t>
            </a:r>
          </a:p>
          <a:p>
            <a:pPr eaLnBrk="1" hangingPunct="1"/>
            <a:endParaRPr lang="it-IT" altLang="en-US"/>
          </a:p>
          <a:p>
            <a:pPr eaLnBrk="1" hangingPunct="1"/>
            <a:r>
              <a:rPr lang="it-IT" altLang="en-US"/>
              <a:t>Le normative internazionali disciplinano in maniera differente i recipienti in pressione per pressione esterna (tipicamente i serbatoi da vuoto) e per pressione interna.</a:t>
            </a:r>
          </a:p>
        </p:txBody>
      </p:sp>
    </p:spTree>
    <p:extLst>
      <p:ext uri="{BB962C8B-B14F-4D97-AF65-F5344CB8AC3E}">
        <p14:creationId xmlns:p14="http://schemas.microsoft.com/office/powerpoint/2010/main" val="11744740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tra materiali</a:t>
            </a:r>
          </a:p>
        </p:txBody>
      </p:sp>
      <p:pic>
        <p:nvPicPr>
          <p:cNvPr id="48131" name="Picture 4" descr="metodi_saldatura"/>
          <p:cNvPicPr>
            <a:picLocks noChangeAspect="1" noChangeArrowheads="1"/>
          </p:cNvPicPr>
          <p:nvPr/>
        </p:nvPicPr>
        <p:blipFill>
          <a:blip r:embed="rId3">
            <a:extLst>
              <a:ext uri="{28A0092B-C50C-407E-A947-70E740481C1C}">
                <a14:useLocalDpi xmlns:a14="http://schemas.microsoft.com/office/drawing/2010/main" val="0"/>
              </a:ext>
            </a:extLst>
          </a:blip>
          <a:srcRect b="13820"/>
          <a:stretch>
            <a:fillRect/>
          </a:stretch>
        </p:blipFill>
        <p:spPr bwMode="auto">
          <a:xfrm>
            <a:off x="468313" y="920750"/>
            <a:ext cx="81359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2667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a:t>
            </a:r>
          </a:p>
        </p:txBody>
      </p:sp>
      <p:sp>
        <p:nvSpPr>
          <p:cNvPr id="49155" name="Text Box 4"/>
          <p:cNvSpPr txBox="1">
            <a:spLocks noChangeArrowheads="1"/>
          </p:cNvSpPr>
          <p:nvPr/>
        </p:nvSpPr>
        <p:spPr bwMode="auto">
          <a:xfrm>
            <a:off x="447675" y="885825"/>
            <a:ext cx="7940675"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400" b="1"/>
              <a:t>TIG, MIG, Plasma, Electron Beam, Laser, …</a:t>
            </a:r>
          </a:p>
          <a:p>
            <a:pPr eaLnBrk="1" hangingPunct="1">
              <a:spcBef>
                <a:spcPct val="0"/>
              </a:spcBef>
              <a:buFontTx/>
              <a:buNone/>
            </a:pPr>
            <a:endParaRPr lang="it-IT" altLang="en-US" sz="2400" b="1"/>
          </a:p>
          <a:p>
            <a:pPr eaLnBrk="1" hangingPunct="1">
              <a:spcBef>
                <a:spcPct val="40000"/>
              </a:spcBef>
            </a:pPr>
            <a:r>
              <a:rPr lang="it-IT" altLang="en-US" sz="2000"/>
              <a:t>Fusione del materiale giunzione senza o con materiale di apporto, con composizione “uguale o molto simile o intermedia” con quelle dei due materiali da saldare. Per esempio: saldatura AISI 304 – AISI 31 6.</a:t>
            </a:r>
          </a:p>
          <a:p>
            <a:pPr eaLnBrk="1" hangingPunct="1">
              <a:spcBef>
                <a:spcPct val="40000"/>
              </a:spcBef>
            </a:pPr>
            <a:r>
              <a:rPr lang="it-IT" altLang="en-US" sz="2000"/>
              <a:t>Avviene in atmosfera protetta o in vuoto, per evitare ossidazioni e danneggiamenti (altri gas possono essere assorbiti, N</a:t>
            </a:r>
            <a:r>
              <a:rPr lang="it-IT" altLang="en-US" sz="2000" baseline="-25000"/>
              <a:t>2</a:t>
            </a:r>
            <a:r>
              <a:rPr lang="it-IT" altLang="en-US" sz="2000"/>
              <a:t> per esempio) del materiale da saldare.</a:t>
            </a:r>
          </a:p>
          <a:p>
            <a:pPr eaLnBrk="1" hangingPunct="1">
              <a:spcBef>
                <a:spcPct val="40000"/>
              </a:spcBef>
            </a:pPr>
            <a:r>
              <a:rPr lang="it-IT" altLang="en-US" sz="2000"/>
              <a:t>Non tutti  materiali si possono saldare: esistono tabelle di compatibilità. </a:t>
            </a:r>
          </a:p>
          <a:p>
            <a:pPr eaLnBrk="1" hangingPunct="1">
              <a:spcBef>
                <a:spcPct val="0"/>
              </a:spcBef>
              <a:buFontTx/>
              <a:buNone/>
            </a:pPr>
            <a:endParaRPr lang="it-IT" altLang="en-US" sz="2000"/>
          </a:p>
          <a:p>
            <a:pPr eaLnBrk="1" hangingPunct="1">
              <a:spcBef>
                <a:spcPct val="0"/>
              </a:spcBef>
              <a:buFontTx/>
              <a:buNone/>
            </a:pPr>
            <a:endParaRPr lang="it-IT" altLang="en-US" sz="2400"/>
          </a:p>
          <a:p>
            <a:pPr eaLnBrk="1" hangingPunct="1">
              <a:spcBef>
                <a:spcPct val="0"/>
              </a:spcBef>
              <a:buFontTx/>
              <a:buNone/>
            </a:pPr>
            <a:endParaRPr lang="en-US" altLang="en-US" sz="2400"/>
          </a:p>
        </p:txBody>
      </p:sp>
    </p:spTree>
    <p:extLst>
      <p:ext uri="{BB962C8B-B14F-4D97-AF65-F5344CB8AC3E}">
        <p14:creationId xmlns:p14="http://schemas.microsoft.com/office/powerpoint/2010/main" val="271105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0" y="0"/>
            <a:ext cx="9144000" cy="620713"/>
          </a:xfrm>
          <a:solidFill>
            <a:srgbClr val="FFFF99"/>
          </a:solidFill>
          <a:ln w="12700">
            <a:solidFill>
              <a:schemeClr val="folHlink"/>
            </a:solidFill>
            <a:miter lim="800000"/>
            <a:headEnd/>
            <a:tailEnd/>
          </a:ln>
        </p:spPr>
        <p:txBody>
          <a:bodyPr/>
          <a:lstStyle/>
          <a:p>
            <a:r>
              <a:rPr lang="it-IT" altLang="en-US">
                <a:solidFill>
                  <a:schemeClr val="tx1"/>
                </a:solidFill>
              </a:rPr>
              <a:t>Processi di pulizia e condizionamento dei materiali</a:t>
            </a:r>
            <a:endParaRPr lang="en-US" altLang="en-US">
              <a:solidFill>
                <a:schemeClr val="tx1"/>
              </a:solidFill>
            </a:endParaRPr>
          </a:p>
        </p:txBody>
      </p:sp>
      <p:sp>
        <p:nvSpPr>
          <p:cNvPr id="1230852" name="Text Box 4"/>
          <p:cNvSpPr txBox="1">
            <a:spLocks noChangeArrowheads="1"/>
          </p:cNvSpPr>
          <p:nvPr/>
        </p:nvSpPr>
        <p:spPr bwMode="auto">
          <a:xfrm>
            <a:off x="179388" y="908050"/>
            <a:ext cx="8713787"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25425">
              <a:defRPr>
                <a:solidFill>
                  <a:schemeClr val="tx1"/>
                </a:solidFill>
                <a:latin typeface="Arial" charset="0"/>
              </a:defRPr>
            </a:lvl1pPr>
            <a:lvl2pPr marL="687388" indent="401638">
              <a:defRPr>
                <a:solidFill>
                  <a:schemeClr val="tx1"/>
                </a:solidFill>
                <a:latin typeface="Arial" charset="0"/>
              </a:defRPr>
            </a:lvl2pPr>
            <a:lvl3pPr marL="1203325">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 typeface="Wingdings" pitchFamily="2" charset="2"/>
              <a:buChar char="§"/>
            </a:pPr>
            <a:r>
              <a:rPr lang="it-IT" altLang="en-US" sz="2400" b="1">
                <a:solidFill>
                  <a:schemeClr val="accent2"/>
                </a:solidFill>
                <a:latin typeface="Comic Sans MS" pitchFamily="66" charset="0"/>
              </a:rPr>
              <a:t>Le tecniche di pulizia dei vari materiali</a:t>
            </a:r>
          </a:p>
          <a:p>
            <a:pPr lvl="1">
              <a:buFontTx/>
              <a:buChar char="•"/>
            </a:pPr>
            <a:r>
              <a:rPr lang="it-IT" altLang="en-US" sz="2400">
                <a:latin typeface="Comic Sans MS" pitchFamily="66" charset="0"/>
              </a:rPr>
              <a:t>Azioni preventive durante la lavorazione meccanica</a:t>
            </a:r>
          </a:p>
          <a:p>
            <a:pPr lvl="1">
              <a:buFontTx/>
              <a:buChar char="•"/>
            </a:pPr>
            <a:r>
              <a:rPr lang="it-IT" altLang="en-US" sz="2400">
                <a:latin typeface="Comic Sans MS" pitchFamily="66" charset="0"/>
              </a:rPr>
              <a:t>Le tecniche a base acquosa/detergente</a:t>
            </a:r>
          </a:p>
          <a:p>
            <a:pPr lvl="1">
              <a:buFontTx/>
              <a:buChar char="•"/>
            </a:pPr>
            <a:r>
              <a:rPr lang="it-IT" altLang="en-US" sz="2400">
                <a:latin typeface="Comic Sans MS" pitchFamily="66" charset="0"/>
              </a:rPr>
              <a:t>Le tecniche a base solventi organici</a:t>
            </a:r>
          </a:p>
          <a:p>
            <a:pPr lvl="1">
              <a:buFontTx/>
              <a:buChar char="•"/>
            </a:pPr>
            <a:r>
              <a:rPr lang="it-IT" altLang="en-US" sz="2400">
                <a:latin typeface="Comic Sans MS" pitchFamily="66" charset="0"/>
              </a:rPr>
              <a:t>La compatibilità dei trattamenti con i materiali</a:t>
            </a:r>
          </a:p>
          <a:p>
            <a:pPr>
              <a:buFont typeface="Wingdings" pitchFamily="2" charset="2"/>
              <a:buChar char="§"/>
            </a:pPr>
            <a:r>
              <a:rPr lang="it-IT" altLang="en-US" sz="2400" b="1">
                <a:solidFill>
                  <a:schemeClr val="accent2"/>
                </a:solidFill>
                <a:latin typeface="Comic Sans MS" pitchFamily="66" charset="0"/>
              </a:rPr>
              <a:t>Controllo e riduzione del degasaggio</a:t>
            </a:r>
          </a:p>
          <a:p>
            <a:pPr lvl="1">
              <a:buFontTx/>
              <a:buChar char="•"/>
            </a:pPr>
            <a:r>
              <a:rPr lang="it-IT" altLang="en-US" sz="2400">
                <a:latin typeface="Comic Sans MS" pitchFamily="66" charset="0"/>
              </a:rPr>
              <a:t>Il bake out</a:t>
            </a:r>
          </a:p>
          <a:p>
            <a:pPr lvl="1">
              <a:buFontTx/>
              <a:buChar char="•"/>
            </a:pPr>
            <a:r>
              <a:rPr lang="it-IT" altLang="en-US" sz="2400">
                <a:latin typeface="Comic Sans MS" pitchFamily="66" charset="0"/>
              </a:rPr>
              <a:t>Il vacuum firing</a:t>
            </a:r>
          </a:p>
          <a:p>
            <a:pPr lvl="1">
              <a:buFontTx/>
              <a:buChar char="•"/>
            </a:pPr>
            <a:r>
              <a:rPr lang="it-IT" altLang="en-US" sz="2400">
                <a:latin typeface="Comic Sans MS" pitchFamily="66" charset="0"/>
              </a:rPr>
              <a:t>I trattamenti a pressione atmosferica (Virgo)</a:t>
            </a:r>
          </a:p>
          <a:p>
            <a:pPr lvl="1">
              <a:buFontTx/>
              <a:buChar char="•"/>
            </a:pPr>
            <a:r>
              <a:rPr lang="it-IT" altLang="en-US" sz="2400">
                <a:latin typeface="Comic Sans MS" pitchFamily="66" charset="0"/>
              </a:rPr>
              <a:t>Il bombardamento con elettroni e fotoni</a:t>
            </a:r>
          </a:p>
          <a:p>
            <a:pPr lvl="1">
              <a:buFontTx/>
              <a:buChar char="•"/>
            </a:pPr>
            <a:r>
              <a:rPr lang="it-IT" altLang="en-US" sz="2400">
                <a:latin typeface="Comic Sans MS" pitchFamily="66" charset="0"/>
              </a:rPr>
              <a:t>Ozono e altri gas ossidanti</a:t>
            </a:r>
          </a:p>
          <a:p>
            <a:pPr>
              <a:buFont typeface="Wingdings" pitchFamily="2" charset="2"/>
              <a:buChar char="§"/>
            </a:pPr>
            <a:r>
              <a:rPr lang="it-IT" altLang="en-US" sz="2400" b="1">
                <a:solidFill>
                  <a:schemeClr val="accent2"/>
                </a:solidFill>
                <a:latin typeface="Comic Sans MS" pitchFamily="66" charset="0"/>
              </a:rPr>
              <a:t>Letteratura relativa</a:t>
            </a:r>
          </a:p>
          <a:p>
            <a:endParaRPr lang="en-US" altLang="en-US" sz="2400" b="1">
              <a:solidFill>
                <a:schemeClr val="accent2"/>
              </a:solidFill>
              <a:latin typeface="Comic Sans MS" pitchFamily="66" charset="0"/>
            </a:endParaRPr>
          </a:p>
        </p:txBody>
      </p:sp>
    </p:spTree>
    <p:extLst>
      <p:ext uri="{BB962C8B-B14F-4D97-AF65-F5344CB8AC3E}">
        <p14:creationId xmlns:p14="http://schemas.microsoft.com/office/powerpoint/2010/main" val="41919125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a:t>
            </a:r>
          </a:p>
        </p:txBody>
      </p:sp>
      <p:pic>
        <p:nvPicPr>
          <p:cNvPr id="50179" name="Picture 5" descr="welding_table_tot"/>
          <p:cNvPicPr>
            <a:picLocks noChangeAspect="1" noChangeArrowheads="1"/>
          </p:cNvPicPr>
          <p:nvPr/>
        </p:nvPicPr>
        <p:blipFill>
          <a:blip r:embed="rId3">
            <a:extLst>
              <a:ext uri="{28A0092B-C50C-407E-A947-70E740481C1C}">
                <a14:useLocalDpi xmlns:a14="http://schemas.microsoft.com/office/drawing/2010/main" val="0"/>
              </a:ext>
            </a:extLst>
          </a:blip>
          <a:srcRect l="1181" r="1962"/>
          <a:stretch>
            <a:fillRect/>
          </a:stretch>
        </p:blipFill>
        <p:spPr bwMode="auto">
          <a:xfrm>
            <a:off x="0" y="765175"/>
            <a:ext cx="9144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5104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a:t>
            </a:r>
          </a:p>
        </p:txBody>
      </p:sp>
      <p:pic>
        <p:nvPicPr>
          <p:cNvPr id="51203" name="Picture 3" descr="welding_table_tot"/>
          <p:cNvPicPr>
            <a:picLocks noChangeAspect="1" noChangeArrowheads="1"/>
          </p:cNvPicPr>
          <p:nvPr/>
        </p:nvPicPr>
        <p:blipFill>
          <a:blip r:embed="rId3">
            <a:extLst>
              <a:ext uri="{28A0092B-C50C-407E-A947-70E740481C1C}">
                <a14:useLocalDpi xmlns:a14="http://schemas.microsoft.com/office/drawing/2010/main" val="0"/>
              </a:ext>
            </a:extLst>
          </a:blip>
          <a:srcRect l="1181" r="1962"/>
          <a:stretch>
            <a:fillRect/>
          </a:stretch>
        </p:blipFill>
        <p:spPr bwMode="auto">
          <a:xfrm>
            <a:off x="0" y="765175"/>
            <a:ext cx="9144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Oval 4"/>
          <p:cNvSpPr>
            <a:spLocks noChangeArrowheads="1"/>
          </p:cNvSpPr>
          <p:nvPr/>
        </p:nvSpPr>
        <p:spPr bwMode="auto">
          <a:xfrm>
            <a:off x="755650" y="5373688"/>
            <a:ext cx="360363" cy="2159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05" name="Rectangle 5"/>
          <p:cNvSpPr>
            <a:spLocks noChangeArrowheads="1"/>
          </p:cNvSpPr>
          <p:nvPr/>
        </p:nvSpPr>
        <p:spPr bwMode="auto">
          <a:xfrm>
            <a:off x="0" y="5300663"/>
            <a:ext cx="576263" cy="2159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06" name="Rectangle 6"/>
          <p:cNvSpPr>
            <a:spLocks noChangeArrowheads="1"/>
          </p:cNvSpPr>
          <p:nvPr/>
        </p:nvSpPr>
        <p:spPr bwMode="auto">
          <a:xfrm>
            <a:off x="755650" y="1341438"/>
            <a:ext cx="358775" cy="2159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07" name="Rectangle 9"/>
          <p:cNvSpPr>
            <a:spLocks noChangeArrowheads="1"/>
          </p:cNvSpPr>
          <p:nvPr/>
        </p:nvSpPr>
        <p:spPr bwMode="auto">
          <a:xfrm>
            <a:off x="0" y="2133600"/>
            <a:ext cx="576263" cy="215900"/>
          </a:xfrm>
          <a:prstGeom prst="rect">
            <a:avLst/>
          </a:prstGeom>
          <a:noFill/>
          <a:ln w="1905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08" name="Oval 10"/>
          <p:cNvSpPr>
            <a:spLocks noChangeArrowheads="1"/>
          </p:cNvSpPr>
          <p:nvPr/>
        </p:nvSpPr>
        <p:spPr bwMode="auto">
          <a:xfrm>
            <a:off x="1835150" y="2133600"/>
            <a:ext cx="360363" cy="215900"/>
          </a:xfrm>
          <a:prstGeom prst="ellipse">
            <a:avLst/>
          </a:prstGeom>
          <a:noFill/>
          <a:ln w="9525">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09" name="Rectangle 11"/>
          <p:cNvSpPr>
            <a:spLocks noChangeArrowheads="1"/>
          </p:cNvSpPr>
          <p:nvPr/>
        </p:nvSpPr>
        <p:spPr bwMode="auto">
          <a:xfrm>
            <a:off x="1835150" y="1268413"/>
            <a:ext cx="360363" cy="431800"/>
          </a:xfrm>
          <a:prstGeom prst="rect">
            <a:avLst/>
          </a:prstGeom>
          <a:noFill/>
          <a:ln w="1905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10" name="Rectangle 12"/>
          <p:cNvSpPr>
            <a:spLocks noChangeArrowheads="1"/>
          </p:cNvSpPr>
          <p:nvPr/>
        </p:nvSpPr>
        <p:spPr bwMode="auto">
          <a:xfrm>
            <a:off x="0" y="4508500"/>
            <a:ext cx="576263" cy="215900"/>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11" name="Rectangle 13"/>
          <p:cNvSpPr>
            <a:spLocks noChangeArrowheads="1"/>
          </p:cNvSpPr>
          <p:nvPr/>
        </p:nvSpPr>
        <p:spPr bwMode="auto">
          <a:xfrm>
            <a:off x="2916238" y="1341438"/>
            <a:ext cx="576262" cy="215900"/>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51212" name="Oval 14"/>
          <p:cNvSpPr>
            <a:spLocks noChangeArrowheads="1"/>
          </p:cNvSpPr>
          <p:nvPr/>
        </p:nvSpPr>
        <p:spPr bwMode="auto">
          <a:xfrm>
            <a:off x="2987675" y="4437063"/>
            <a:ext cx="576263" cy="433387"/>
          </a:xfrm>
          <a:prstGeom prst="ellipse">
            <a:avLst/>
          </a:pr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Tree>
    <p:extLst>
      <p:ext uri="{BB962C8B-B14F-4D97-AF65-F5344CB8AC3E}">
        <p14:creationId xmlns:p14="http://schemas.microsoft.com/office/powerpoint/2010/main" val="38348247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a resistenza</a:t>
            </a:r>
          </a:p>
        </p:txBody>
      </p:sp>
      <p:pic>
        <p:nvPicPr>
          <p:cNvPr id="52227" name="Picture 13" descr="saldatura a resist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26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TIG</a:t>
            </a:r>
          </a:p>
        </p:txBody>
      </p:sp>
      <p:pic>
        <p:nvPicPr>
          <p:cNvPr id="53251" name="Picture 5" descr="Tig%20B%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913" y="2781300"/>
            <a:ext cx="394017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6"/>
          <p:cNvSpPr>
            <a:spLocks noChangeArrowheads="1"/>
          </p:cNvSpPr>
          <p:nvPr/>
        </p:nvSpPr>
        <p:spPr bwMode="auto">
          <a:xfrm>
            <a:off x="1716088" y="917575"/>
            <a:ext cx="56880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n-US" sz="2400"/>
              <a:t>Gas Tungsten Arc Welding (GTAW)</a:t>
            </a:r>
          </a:p>
          <a:p>
            <a:pPr eaLnBrk="1" hangingPunct="1">
              <a:spcBef>
                <a:spcPct val="0"/>
              </a:spcBef>
              <a:buFontTx/>
              <a:buNone/>
            </a:pPr>
            <a:r>
              <a:rPr lang="en-US" altLang="en-US" sz="2400"/>
              <a:t> is frequently referred  to as</a:t>
            </a:r>
          </a:p>
          <a:p>
            <a:pPr eaLnBrk="1" hangingPunct="1">
              <a:spcBef>
                <a:spcPct val="0"/>
              </a:spcBef>
              <a:buFontTx/>
              <a:buNone/>
            </a:pPr>
            <a:r>
              <a:rPr lang="en-US" altLang="en-US" sz="2400"/>
              <a:t> TIG  (Tungsten Inert Gas) welding </a:t>
            </a:r>
          </a:p>
        </p:txBody>
      </p:sp>
      <p:sp>
        <p:nvSpPr>
          <p:cNvPr id="53253" name="Rectangle 7"/>
          <p:cNvSpPr>
            <a:spLocks noChangeArrowheads="1"/>
          </p:cNvSpPr>
          <p:nvPr/>
        </p:nvSpPr>
        <p:spPr bwMode="auto">
          <a:xfrm>
            <a:off x="107950" y="2708275"/>
            <a:ext cx="1981200" cy="138271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sz="1600" b="1"/>
              <a:t>Shielding Gases</a:t>
            </a:r>
            <a:endParaRPr lang="en-US" altLang="en-US" sz="1600"/>
          </a:p>
          <a:p>
            <a:pPr algn="ctr" eaLnBrk="1" hangingPunct="1">
              <a:spcBef>
                <a:spcPct val="0"/>
              </a:spcBef>
              <a:buFontTx/>
              <a:buNone/>
            </a:pPr>
            <a:r>
              <a:rPr lang="en-US" altLang="en-US" sz="1600"/>
              <a:t> Argon</a:t>
            </a:r>
          </a:p>
          <a:p>
            <a:pPr algn="ctr" eaLnBrk="1" hangingPunct="1">
              <a:spcBef>
                <a:spcPct val="0"/>
              </a:spcBef>
              <a:buFontTx/>
              <a:buNone/>
            </a:pPr>
            <a:r>
              <a:rPr lang="en-US" altLang="en-US" sz="1600"/>
              <a:t> Argon + Hydrogen</a:t>
            </a:r>
          </a:p>
          <a:p>
            <a:pPr algn="ctr" eaLnBrk="1" hangingPunct="1">
              <a:spcBef>
                <a:spcPct val="0"/>
              </a:spcBef>
              <a:buFontTx/>
              <a:buNone/>
            </a:pPr>
            <a:r>
              <a:rPr lang="en-US" altLang="en-US" sz="1600"/>
              <a:t> Argon/Helium</a:t>
            </a:r>
          </a:p>
          <a:p>
            <a:pPr algn="ctr">
              <a:spcBef>
                <a:spcPct val="0"/>
              </a:spcBef>
              <a:buFontTx/>
              <a:buNone/>
            </a:pPr>
            <a:endParaRPr lang="en-US" altLang="en-US" sz="1800">
              <a:latin typeface="Arial" pitchFamily="34" charset="0"/>
            </a:endParaRPr>
          </a:p>
        </p:txBody>
      </p:sp>
      <p:sp>
        <p:nvSpPr>
          <p:cNvPr id="53254" name="Line 8"/>
          <p:cNvSpPr>
            <a:spLocks noChangeShapeType="1"/>
          </p:cNvSpPr>
          <p:nvPr/>
        </p:nvSpPr>
        <p:spPr bwMode="auto">
          <a:xfrm>
            <a:off x="2124075" y="3429000"/>
            <a:ext cx="576263"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635378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MIG</a:t>
            </a:r>
          </a:p>
        </p:txBody>
      </p:sp>
      <p:sp>
        <p:nvSpPr>
          <p:cNvPr id="54275" name="Rectangle 3"/>
          <p:cNvSpPr>
            <a:spLocks noChangeArrowheads="1"/>
          </p:cNvSpPr>
          <p:nvPr/>
        </p:nvSpPr>
        <p:spPr bwMode="auto">
          <a:xfrm>
            <a:off x="179388" y="492125"/>
            <a:ext cx="8785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n-US" sz="2000"/>
              <a:t>Gas Metal Arc Welding (GMAW) is frequently referred to as MIG welding.  MIG welding is a commonly used high deposition rate welding process.  </a:t>
            </a:r>
            <a:r>
              <a:rPr lang="en-US" altLang="en-US" sz="2400">
                <a:solidFill>
                  <a:srgbClr val="FF0000"/>
                </a:solidFill>
              </a:rPr>
              <a:t>Wire is continuously fed from a spool</a:t>
            </a:r>
            <a:r>
              <a:rPr lang="en-US" altLang="en-US" sz="2000"/>
              <a:t>.  MIG welding is therefore referred to as a semiautomatic welding process.  </a:t>
            </a:r>
          </a:p>
        </p:txBody>
      </p:sp>
      <p:pic>
        <p:nvPicPr>
          <p:cNvPr id="54276" name="Picture 5" descr="Mig W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060575"/>
            <a:ext cx="3787775"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4406900" y="2892425"/>
            <a:ext cx="4325938" cy="17986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sz="1800"/>
              <a:t>The primary shielding gasses used are:</a:t>
            </a:r>
          </a:p>
          <a:p>
            <a:pPr algn="ctr" eaLnBrk="1" hangingPunct="1">
              <a:spcBef>
                <a:spcPct val="0"/>
              </a:spcBef>
              <a:buFontTx/>
              <a:buNone/>
            </a:pPr>
            <a:r>
              <a:rPr lang="en-US" altLang="en-US" sz="1800"/>
              <a:t> Argon</a:t>
            </a:r>
          </a:p>
          <a:p>
            <a:pPr algn="ctr" eaLnBrk="1" hangingPunct="1">
              <a:spcBef>
                <a:spcPct val="0"/>
              </a:spcBef>
              <a:buFontTx/>
              <a:buNone/>
            </a:pPr>
            <a:r>
              <a:rPr lang="en-US" altLang="en-US" sz="1800"/>
              <a:t> Argon - 1 to 5% Oxygen</a:t>
            </a:r>
          </a:p>
          <a:p>
            <a:pPr algn="ctr" eaLnBrk="1" hangingPunct="1">
              <a:spcBef>
                <a:spcPct val="0"/>
              </a:spcBef>
              <a:buFontTx/>
              <a:buNone/>
            </a:pPr>
            <a:r>
              <a:rPr lang="en-US" altLang="en-US" sz="1800"/>
              <a:t> Argon - 3 to 25% CO2</a:t>
            </a:r>
          </a:p>
          <a:p>
            <a:pPr algn="ctr" eaLnBrk="1" hangingPunct="1">
              <a:spcBef>
                <a:spcPct val="0"/>
              </a:spcBef>
              <a:buFontTx/>
              <a:buNone/>
            </a:pPr>
            <a:r>
              <a:rPr lang="en-US" altLang="en-US" sz="1800"/>
              <a:t> Argon/Helium</a:t>
            </a:r>
          </a:p>
          <a:p>
            <a:pPr algn="ctr">
              <a:spcBef>
                <a:spcPct val="0"/>
              </a:spcBef>
              <a:buFontTx/>
              <a:buNone/>
            </a:pPr>
            <a:endParaRPr lang="en-US" altLang="en-US" sz="2000">
              <a:latin typeface="Arial" pitchFamily="34" charset="0"/>
            </a:endParaRPr>
          </a:p>
        </p:txBody>
      </p:sp>
    </p:spTree>
    <p:extLst>
      <p:ext uri="{BB962C8B-B14F-4D97-AF65-F5344CB8AC3E}">
        <p14:creationId xmlns:p14="http://schemas.microsoft.com/office/powerpoint/2010/main" val="30331224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EB</a:t>
            </a:r>
          </a:p>
        </p:txBody>
      </p:sp>
      <p:pic>
        <p:nvPicPr>
          <p:cNvPr id="55299" name="Picture 3" descr="EBW%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20713"/>
            <a:ext cx="29194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107950" y="785813"/>
            <a:ext cx="5616575" cy="31273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73038" indent="-173038"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n-US" sz="2400"/>
              <a:t>EBW Benefits</a:t>
            </a:r>
          </a:p>
          <a:p>
            <a:pPr eaLnBrk="1" hangingPunct="1">
              <a:lnSpc>
                <a:spcPct val="120000"/>
              </a:lnSpc>
              <a:spcBef>
                <a:spcPct val="0"/>
              </a:spcBef>
            </a:pPr>
            <a:r>
              <a:rPr lang="en-US" altLang="en-US" sz="1800"/>
              <a:t>Single pass welding of thick joints</a:t>
            </a:r>
          </a:p>
          <a:p>
            <a:pPr eaLnBrk="1" hangingPunct="1">
              <a:lnSpc>
                <a:spcPct val="120000"/>
              </a:lnSpc>
              <a:spcBef>
                <a:spcPct val="0"/>
              </a:spcBef>
            </a:pPr>
            <a:r>
              <a:rPr lang="en-US" altLang="en-US" sz="1800"/>
              <a:t>Low contamination in vacuum (Nb welding OK)</a:t>
            </a:r>
          </a:p>
          <a:p>
            <a:pPr eaLnBrk="1" hangingPunct="1">
              <a:lnSpc>
                <a:spcPct val="120000"/>
              </a:lnSpc>
              <a:spcBef>
                <a:spcPct val="0"/>
              </a:spcBef>
            </a:pPr>
            <a:r>
              <a:rPr lang="en-US" altLang="en-US" sz="1800"/>
              <a:t>Heat affected zone is narrow</a:t>
            </a:r>
          </a:p>
          <a:p>
            <a:pPr eaLnBrk="1" hangingPunct="1">
              <a:lnSpc>
                <a:spcPct val="120000"/>
              </a:lnSpc>
              <a:spcBef>
                <a:spcPct val="0"/>
              </a:spcBef>
            </a:pPr>
            <a:r>
              <a:rPr lang="en-US" altLang="en-US" sz="1800"/>
              <a:t>Hermetic seals of comp. retaining a vacuum</a:t>
            </a:r>
          </a:p>
          <a:p>
            <a:pPr eaLnBrk="1" hangingPunct="1">
              <a:lnSpc>
                <a:spcPct val="120000"/>
              </a:lnSpc>
              <a:spcBef>
                <a:spcPct val="0"/>
              </a:spcBef>
            </a:pPr>
            <a:r>
              <a:rPr lang="en-US" altLang="en-US" sz="1800"/>
              <a:t>Low distortion</a:t>
            </a:r>
          </a:p>
          <a:p>
            <a:pPr eaLnBrk="1" hangingPunct="1">
              <a:lnSpc>
                <a:spcPct val="120000"/>
              </a:lnSpc>
              <a:spcBef>
                <a:spcPct val="0"/>
              </a:spcBef>
            </a:pPr>
            <a:r>
              <a:rPr lang="en-US" altLang="en-US" sz="1800"/>
              <a:t>Weld zone is narrow</a:t>
            </a:r>
          </a:p>
          <a:p>
            <a:pPr eaLnBrk="1" hangingPunct="1">
              <a:lnSpc>
                <a:spcPct val="120000"/>
              </a:lnSpc>
              <a:spcBef>
                <a:spcPct val="0"/>
              </a:spcBef>
            </a:pPr>
            <a:r>
              <a:rPr lang="en-US" altLang="en-US" sz="1800"/>
              <a:t>Dissimilar metal welds of some metals (Cu – SS)</a:t>
            </a:r>
          </a:p>
          <a:p>
            <a:pPr eaLnBrk="1" hangingPunct="1">
              <a:lnSpc>
                <a:spcPct val="120000"/>
              </a:lnSpc>
              <a:spcBef>
                <a:spcPct val="0"/>
              </a:spcBef>
            </a:pPr>
            <a:r>
              <a:rPr lang="en-US" altLang="en-US" sz="1800"/>
              <a:t>Uses no filler metal</a:t>
            </a:r>
          </a:p>
        </p:txBody>
      </p:sp>
      <p:pic>
        <p:nvPicPr>
          <p:cNvPr id="55301" name="Picture 5" descr="IMG_0311"/>
          <p:cNvPicPr>
            <a:picLocks noChangeAspect="1" noChangeArrowheads="1"/>
          </p:cNvPicPr>
          <p:nvPr/>
        </p:nvPicPr>
        <p:blipFill>
          <a:blip r:embed="rId4">
            <a:extLst>
              <a:ext uri="{28A0092B-C50C-407E-A947-70E740481C1C}">
                <a14:useLocalDpi xmlns:a14="http://schemas.microsoft.com/office/drawing/2010/main" val="0"/>
              </a:ext>
            </a:extLst>
          </a:blip>
          <a:srcRect l="-1334" t="27463" r="18777" b="37482"/>
          <a:stretch>
            <a:fillRect/>
          </a:stretch>
        </p:blipFill>
        <p:spPr bwMode="auto">
          <a:xfrm>
            <a:off x="4427538" y="4149725"/>
            <a:ext cx="3744912" cy="2386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6" descr="IMG_02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149725"/>
            <a:ext cx="38877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1729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EB</a:t>
            </a:r>
          </a:p>
        </p:txBody>
      </p:sp>
      <p:pic>
        <p:nvPicPr>
          <p:cNvPr id="56323" name="Picture 3" descr="EBW%2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663" y="620713"/>
            <a:ext cx="29194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7"/>
          <p:cNvSpPr txBox="1">
            <a:spLocks noChangeArrowheads="1"/>
          </p:cNvSpPr>
          <p:nvPr/>
        </p:nvSpPr>
        <p:spPr bwMode="auto">
          <a:xfrm>
            <a:off x="107950" y="981075"/>
            <a:ext cx="6249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400"/>
              <a:t>EB welding di una cavità in niobio a 1.3 GHz</a:t>
            </a:r>
          </a:p>
        </p:txBody>
      </p:sp>
      <p:pic>
        <p:nvPicPr>
          <p:cNvPr id="2" name="per Pao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2204864"/>
            <a:ext cx="5812714" cy="4359535"/>
          </a:xfrm>
          <a:prstGeom prst="rect">
            <a:avLst/>
          </a:prstGeom>
        </p:spPr>
      </p:pic>
    </p:spTree>
    <p:extLst>
      <p:ext uri="{BB962C8B-B14F-4D97-AF65-F5344CB8AC3E}">
        <p14:creationId xmlns:p14="http://schemas.microsoft.com/office/powerpoint/2010/main" val="1455160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la saldatura Laser</a:t>
            </a:r>
          </a:p>
        </p:txBody>
      </p:sp>
      <p:sp>
        <p:nvSpPr>
          <p:cNvPr id="57347" name="Rectangle 3"/>
          <p:cNvSpPr>
            <a:spLocks noChangeArrowheads="1"/>
          </p:cNvSpPr>
          <p:nvPr/>
        </p:nvSpPr>
        <p:spPr bwMode="auto">
          <a:xfrm>
            <a:off x="107950" y="620713"/>
            <a:ext cx="89281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n-US" sz="2400">
                <a:solidFill>
                  <a:srgbClr val="434343"/>
                </a:solidFill>
                <a:latin typeface="Arial" pitchFamily="34" charset="0"/>
                <a:cs typeface="Arial" pitchFamily="34" charset="0"/>
              </a:rPr>
              <a:t>Laser Beam Welding (LBW)</a:t>
            </a:r>
          </a:p>
          <a:p>
            <a:pPr eaLnBrk="1" hangingPunct="1">
              <a:spcBef>
                <a:spcPct val="0"/>
              </a:spcBef>
              <a:buFontTx/>
              <a:buNone/>
            </a:pPr>
            <a:endParaRPr lang="en-US" altLang="en-US" sz="800">
              <a:solidFill>
                <a:srgbClr val="434343"/>
              </a:solidFill>
              <a:latin typeface="Arial" pitchFamily="34" charset="0"/>
              <a:cs typeface="Arial" pitchFamily="34" charset="0"/>
            </a:endParaRPr>
          </a:p>
          <a:p>
            <a:pPr eaLnBrk="1" hangingPunct="1">
              <a:spcBef>
                <a:spcPct val="0"/>
              </a:spcBef>
              <a:buFontTx/>
              <a:buNone/>
            </a:pPr>
            <a:r>
              <a:rPr lang="en-US" altLang="en-US" sz="2000">
                <a:solidFill>
                  <a:srgbClr val="434343"/>
                </a:solidFill>
                <a:cs typeface="Arial" pitchFamily="34" charset="0"/>
              </a:rPr>
              <a:t>The focal spot is targeted on the workpiece surface which will be welded. At the surface the large concentration of light energy is converted into thermal energy. The surface of the workpiece starts melting and progresses through it by surface conductance. For welding, the beam energy is maintained below the vaporization temperature of the workpiece material.</a:t>
            </a:r>
          </a:p>
        </p:txBody>
      </p:sp>
      <p:pic>
        <p:nvPicPr>
          <p:cNvPr id="57348" name="Picture 4" descr="laser beam w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57563"/>
            <a:ext cx="367188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p:cNvPicPr>
            <a:picLocks noChangeAspect="1" noChangeArrowheads="1"/>
          </p:cNvPicPr>
          <p:nvPr/>
        </p:nvPicPr>
        <p:blipFill>
          <a:blip r:embed="rId4">
            <a:extLst>
              <a:ext uri="{28A0092B-C50C-407E-A947-70E740481C1C}">
                <a14:useLocalDpi xmlns:a14="http://schemas.microsoft.com/office/drawing/2010/main" val="0"/>
              </a:ext>
            </a:extLst>
          </a:blip>
          <a:srcRect l="39766" t="38889" r="42908" b="27707"/>
          <a:stretch>
            <a:fillRect/>
          </a:stretch>
        </p:blipFill>
        <p:spPr bwMode="auto">
          <a:xfrm>
            <a:off x="5292725" y="2781300"/>
            <a:ext cx="3168650" cy="381793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465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le brasature</a:t>
            </a:r>
          </a:p>
        </p:txBody>
      </p:sp>
      <p:sp>
        <p:nvSpPr>
          <p:cNvPr id="58371" name="Rectangle 3"/>
          <p:cNvSpPr>
            <a:spLocks noChangeArrowheads="1"/>
          </p:cNvSpPr>
          <p:nvPr/>
        </p:nvSpPr>
        <p:spPr bwMode="auto">
          <a:xfrm>
            <a:off x="503238" y="757238"/>
            <a:ext cx="813752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6348" rIns="38088" bIns="6348"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n-US" sz="2000"/>
              <a:t>Brazing is a metal-joining process whereby a </a:t>
            </a:r>
            <a:r>
              <a:rPr lang="en-US" altLang="en-US" sz="2400">
                <a:solidFill>
                  <a:srgbClr val="FF0000"/>
                </a:solidFill>
              </a:rPr>
              <a:t>filler metal</a:t>
            </a:r>
            <a:r>
              <a:rPr lang="en-US" altLang="en-US" sz="2000"/>
              <a:t> is heated above and distributed between two or more close-fitting parts by </a:t>
            </a:r>
            <a:r>
              <a:rPr lang="en-US" altLang="en-US" sz="2400">
                <a:solidFill>
                  <a:srgbClr val="FF0000"/>
                </a:solidFill>
              </a:rPr>
              <a:t>capillary action</a:t>
            </a:r>
            <a:r>
              <a:rPr lang="en-US" altLang="en-US" sz="2000"/>
              <a:t>. </a:t>
            </a:r>
          </a:p>
          <a:p>
            <a:pPr eaLnBrk="1" hangingPunct="1">
              <a:spcBef>
                <a:spcPct val="0"/>
              </a:spcBef>
              <a:buFontTx/>
              <a:buNone/>
            </a:pPr>
            <a:endParaRPr lang="en-US" altLang="en-US" sz="2000"/>
          </a:p>
          <a:p>
            <a:pPr eaLnBrk="1" hangingPunct="1">
              <a:spcBef>
                <a:spcPct val="0"/>
              </a:spcBef>
              <a:buFontTx/>
              <a:buNone/>
            </a:pPr>
            <a:r>
              <a:rPr lang="en-US" altLang="en-US" sz="2000"/>
              <a:t>The filler metal is brought </a:t>
            </a:r>
            <a:r>
              <a:rPr lang="en-US" altLang="en-US" sz="2400">
                <a:solidFill>
                  <a:srgbClr val="FF0000"/>
                </a:solidFill>
              </a:rPr>
              <a:t>slightly above its melting</a:t>
            </a:r>
            <a:r>
              <a:rPr lang="en-US" altLang="en-US" sz="2000"/>
              <a:t> (liquidus) temperature, while protected by a </a:t>
            </a:r>
            <a:r>
              <a:rPr lang="en-US" altLang="en-US" sz="2400">
                <a:solidFill>
                  <a:srgbClr val="FF0000"/>
                </a:solidFill>
              </a:rPr>
              <a:t>suitable atmosphere</a:t>
            </a:r>
            <a:r>
              <a:rPr lang="en-US" altLang="en-US" sz="2000"/>
              <a:t>, usually a </a:t>
            </a:r>
            <a:r>
              <a:rPr lang="en-US" altLang="en-US" sz="2400" b="1">
                <a:solidFill>
                  <a:schemeClr val="accent2"/>
                </a:solidFill>
              </a:rPr>
              <a:t>flux</a:t>
            </a:r>
            <a:r>
              <a:rPr lang="en-US" altLang="en-US" sz="2000"/>
              <a:t>, </a:t>
            </a:r>
            <a:r>
              <a:rPr lang="en-US" altLang="en-US" sz="2400" b="1">
                <a:solidFill>
                  <a:srgbClr val="008000"/>
                </a:solidFill>
              </a:rPr>
              <a:t>inert protective gas</a:t>
            </a:r>
            <a:r>
              <a:rPr lang="en-US" altLang="en-US" sz="2000"/>
              <a:t> </a:t>
            </a:r>
            <a:r>
              <a:rPr lang="en-US" altLang="en-US" sz="2400" b="1">
                <a:solidFill>
                  <a:srgbClr val="CC3399"/>
                </a:solidFill>
              </a:rPr>
              <a:t>or vacuum</a:t>
            </a:r>
            <a:r>
              <a:rPr lang="en-US" altLang="en-US" sz="2000"/>
              <a:t>.</a:t>
            </a:r>
          </a:p>
          <a:p>
            <a:pPr eaLnBrk="1" hangingPunct="1">
              <a:spcBef>
                <a:spcPct val="0"/>
              </a:spcBef>
              <a:buFontTx/>
              <a:buNone/>
            </a:pPr>
            <a:endParaRPr lang="en-US" altLang="en-US" sz="2000"/>
          </a:p>
          <a:p>
            <a:pPr eaLnBrk="1" hangingPunct="1">
              <a:spcBef>
                <a:spcPct val="0"/>
              </a:spcBef>
              <a:buFontTx/>
              <a:buNone/>
            </a:pPr>
            <a:r>
              <a:rPr lang="en-US" altLang="en-US" sz="2000"/>
              <a:t> It then flows over the base metal (known as </a:t>
            </a:r>
            <a:r>
              <a:rPr lang="en-US" altLang="en-US" sz="2000">
                <a:solidFill>
                  <a:srgbClr val="FF0000"/>
                </a:solidFill>
              </a:rPr>
              <a:t>wetting</a:t>
            </a:r>
            <a:r>
              <a:rPr lang="en-US" altLang="en-US" sz="2000"/>
              <a:t>) and is then cooled to join the workpieces together.</a:t>
            </a:r>
          </a:p>
          <a:p>
            <a:pPr eaLnBrk="1" hangingPunct="1">
              <a:spcBef>
                <a:spcPct val="0"/>
              </a:spcBef>
              <a:buFontTx/>
              <a:buNone/>
            </a:pPr>
            <a:endParaRPr lang="en-US" altLang="en-US" sz="2000"/>
          </a:p>
          <a:p>
            <a:pPr eaLnBrk="1" hangingPunct="1">
              <a:spcBef>
                <a:spcPct val="0"/>
              </a:spcBef>
              <a:buFontTx/>
              <a:buNone/>
            </a:pPr>
            <a:r>
              <a:rPr lang="en-US" altLang="en-US" sz="2000"/>
              <a:t>It is similar to soldering, except the temperatures used to melt the filler metal is above 450 °C (842 °F), or, as traditionally defined in the United States, above 800 °F (427 °C).</a:t>
            </a:r>
          </a:p>
          <a:p>
            <a:pPr eaLnBrk="1" hangingPunct="1">
              <a:spcBef>
                <a:spcPct val="0"/>
              </a:spcBef>
              <a:buFontTx/>
              <a:buNone/>
            </a:pPr>
            <a:endParaRPr lang="en-US" altLang="en-US" sz="2000"/>
          </a:p>
        </p:txBody>
      </p:sp>
    </p:spTree>
    <p:extLst>
      <p:ext uri="{BB962C8B-B14F-4D97-AF65-F5344CB8AC3E}">
        <p14:creationId xmlns:p14="http://schemas.microsoft.com/office/powerpoint/2010/main" val="37687354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le brasature in vuoto</a:t>
            </a:r>
          </a:p>
        </p:txBody>
      </p:sp>
      <p:sp>
        <p:nvSpPr>
          <p:cNvPr id="59395" name="Rectangle 3"/>
          <p:cNvSpPr>
            <a:spLocks noChangeArrowheads="1"/>
          </p:cNvSpPr>
          <p:nvPr/>
        </p:nvSpPr>
        <p:spPr bwMode="auto">
          <a:xfrm>
            <a:off x="250825" y="633413"/>
            <a:ext cx="8640763" cy="570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40000"/>
              </a:spcBef>
              <a:buFontTx/>
              <a:buNone/>
            </a:pPr>
            <a:r>
              <a:rPr lang="en-US" altLang="en-US" sz="2400">
                <a:solidFill>
                  <a:srgbClr val="FF0000"/>
                </a:solidFill>
              </a:rPr>
              <a:t>Vacuum brazing</a:t>
            </a:r>
            <a:r>
              <a:rPr lang="en-US" altLang="en-US" sz="2000"/>
              <a:t> is a materials joining technique that offers significant advantages: extremely clean, superior, </a:t>
            </a:r>
            <a:r>
              <a:rPr lang="en-US" altLang="en-US" sz="2400" b="1">
                <a:solidFill>
                  <a:srgbClr val="FF0000"/>
                </a:solidFill>
              </a:rPr>
              <a:t>flux-free braze</a:t>
            </a:r>
            <a:r>
              <a:rPr lang="en-US" altLang="en-US" sz="2000"/>
              <a:t> joints of high integrity and strength. </a:t>
            </a:r>
          </a:p>
          <a:p>
            <a:pPr eaLnBrk="1" hangingPunct="1">
              <a:spcBef>
                <a:spcPct val="40000"/>
              </a:spcBef>
              <a:buFontTx/>
              <a:buNone/>
            </a:pPr>
            <a:r>
              <a:rPr lang="en-US" altLang="en-US" sz="2000"/>
              <a:t>Temperature uniformity is maintained on the work piece when heating in a vacuum, greatly reducing residual stresses due to slow heating and cooling cycles. </a:t>
            </a:r>
          </a:p>
          <a:p>
            <a:pPr eaLnBrk="1" hangingPunct="1">
              <a:spcBef>
                <a:spcPct val="40000"/>
              </a:spcBef>
              <a:buFontTx/>
              <a:buNone/>
            </a:pPr>
            <a:r>
              <a:rPr lang="en-US" altLang="en-US" sz="2400">
                <a:solidFill>
                  <a:schemeClr val="accent2"/>
                </a:solidFill>
              </a:rPr>
              <a:t>This can</a:t>
            </a:r>
            <a:r>
              <a:rPr lang="en-US" altLang="en-US" sz="2400">
                <a:solidFill>
                  <a:srgbClr val="FF0000"/>
                </a:solidFill>
              </a:rPr>
              <a:t> significantly </a:t>
            </a:r>
            <a:r>
              <a:rPr lang="en-US" altLang="en-US" sz="2400">
                <a:solidFill>
                  <a:schemeClr val="accent2"/>
                </a:solidFill>
              </a:rPr>
              <a:t>improve the thermal and mechanical properties</a:t>
            </a:r>
            <a:r>
              <a:rPr lang="en-US" altLang="en-US" sz="2000"/>
              <a:t> of the material, thus providing unique heat treatment capabilities. </a:t>
            </a:r>
          </a:p>
          <a:p>
            <a:pPr eaLnBrk="1" hangingPunct="1">
              <a:spcBef>
                <a:spcPct val="40000"/>
              </a:spcBef>
              <a:buFontTx/>
              <a:buNone/>
            </a:pPr>
            <a:r>
              <a:rPr lang="en-US" altLang="en-US" sz="2400">
                <a:solidFill>
                  <a:srgbClr val="FF0000"/>
                </a:solidFill>
              </a:rPr>
              <a:t>One such capability is heat-treating or age-hardening</a:t>
            </a:r>
            <a:r>
              <a:rPr lang="en-US" altLang="en-US" sz="2000"/>
              <a:t> the workpiece while performing a metal-joining process, all in a single furnace thermal cycle.</a:t>
            </a:r>
          </a:p>
          <a:p>
            <a:pPr eaLnBrk="1" hangingPunct="1">
              <a:spcBef>
                <a:spcPct val="40000"/>
              </a:spcBef>
              <a:buFontTx/>
              <a:buNone/>
            </a:pPr>
            <a:r>
              <a:rPr lang="en-US" altLang="en-US" sz="2400"/>
              <a:t>Vacuum brazing is conducted in a furnace: several joints can be made at once because the whole workpiece reaches the brazing temperature</a:t>
            </a:r>
            <a:r>
              <a:rPr lang="en-US" altLang="en-US" sz="2000"/>
              <a:t>.</a:t>
            </a:r>
          </a:p>
        </p:txBody>
      </p:sp>
    </p:spTree>
    <p:extLst>
      <p:ext uri="{BB962C8B-B14F-4D97-AF65-F5344CB8AC3E}">
        <p14:creationId xmlns:p14="http://schemas.microsoft.com/office/powerpoint/2010/main" val="83810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2"/>
          <p:cNvSpPr>
            <a:spLocks noGrp="1" noChangeArrowheads="1"/>
          </p:cNvSpPr>
          <p:nvPr>
            <p:ph type="title"/>
          </p:nvPr>
        </p:nvSpPr>
        <p:spPr>
          <a:solidFill>
            <a:srgbClr val="FFFF99"/>
          </a:solidFill>
          <a:ln>
            <a:solidFill>
              <a:srgbClr val="FF0000"/>
            </a:solidFill>
            <a:miter lim="800000"/>
            <a:headEnd/>
            <a:tailEnd/>
          </a:ln>
        </p:spPr>
        <p:txBody>
          <a:bodyPr/>
          <a:lstStyle/>
          <a:p>
            <a:r>
              <a:rPr lang="en-US" altLang="en-US"/>
              <a:t>Condizioni di equilibrio</a:t>
            </a:r>
          </a:p>
        </p:txBody>
      </p:sp>
      <p:pic>
        <p:nvPicPr>
          <p:cNvPr id="1232899" name="Picture 3" descr="USPAS2002_gas source"/>
          <p:cNvPicPr>
            <a:picLocks noChangeAspect="1" noChangeArrowheads="1"/>
          </p:cNvPicPr>
          <p:nvPr/>
        </p:nvPicPr>
        <p:blipFill>
          <a:blip r:embed="rId3">
            <a:extLst>
              <a:ext uri="{28A0092B-C50C-407E-A947-70E740481C1C}">
                <a14:useLocalDpi xmlns:a14="http://schemas.microsoft.com/office/drawing/2010/main" val="0"/>
              </a:ext>
            </a:extLst>
          </a:blip>
          <a:srcRect l="14417" t="22946" r="13309" b="23247"/>
          <a:stretch>
            <a:fillRect/>
          </a:stretch>
        </p:blipFill>
        <p:spPr bwMode="auto">
          <a:xfrm>
            <a:off x="0" y="908050"/>
            <a:ext cx="9144000" cy="5184775"/>
          </a:xfrm>
          <a:prstGeom prst="rect">
            <a:avLst/>
          </a:prstGeom>
          <a:noFill/>
          <a:extLst>
            <a:ext uri="{909E8E84-426E-40DD-AFC4-6F175D3DCCD1}">
              <a14:hiddenFill xmlns:a14="http://schemas.microsoft.com/office/drawing/2010/main">
                <a:solidFill>
                  <a:srgbClr val="FFFFFF"/>
                </a:solidFill>
              </a14:hiddenFill>
            </a:ext>
          </a:extLst>
        </p:spPr>
      </p:pic>
      <p:sp>
        <p:nvSpPr>
          <p:cNvPr id="1232900" name="Text Box 4"/>
          <p:cNvSpPr txBox="1">
            <a:spLocks noChangeArrowheads="1"/>
          </p:cNvSpPr>
          <p:nvPr/>
        </p:nvSpPr>
        <p:spPr bwMode="auto">
          <a:xfrm>
            <a:off x="5580063" y="501332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en-US" sz="2800"/>
          </a:p>
        </p:txBody>
      </p:sp>
      <p:sp>
        <p:nvSpPr>
          <p:cNvPr id="1232901" name="AutoShape 5"/>
          <p:cNvSpPr>
            <a:spLocks noChangeArrowheads="1"/>
          </p:cNvSpPr>
          <p:nvPr/>
        </p:nvSpPr>
        <p:spPr bwMode="auto">
          <a:xfrm>
            <a:off x="2124075" y="3068638"/>
            <a:ext cx="792163" cy="792162"/>
          </a:xfrm>
          <a:prstGeom prst="sun">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Line 6"/>
          <p:cNvSpPr>
            <a:spLocks noChangeShapeType="1"/>
          </p:cNvSpPr>
          <p:nvPr/>
        </p:nvSpPr>
        <p:spPr bwMode="auto">
          <a:xfrm flipH="1">
            <a:off x="2843213" y="1557338"/>
            <a:ext cx="2233612" cy="18002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903" name="Text Box 7"/>
          <p:cNvSpPr txBox="1">
            <a:spLocks noChangeArrowheads="1"/>
          </p:cNvSpPr>
          <p:nvPr/>
        </p:nvSpPr>
        <p:spPr bwMode="auto">
          <a:xfrm>
            <a:off x="5056188" y="1100138"/>
            <a:ext cx="16398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800"/>
              <a:t>Processo</a:t>
            </a:r>
          </a:p>
        </p:txBody>
      </p:sp>
      <p:sp>
        <p:nvSpPr>
          <p:cNvPr id="1232904" name="AutoShape 8"/>
          <p:cNvSpPr>
            <a:spLocks noChangeArrowheads="1"/>
          </p:cNvSpPr>
          <p:nvPr/>
        </p:nvSpPr>
        <p:spPr bwMode="auto">
          <a:xfrm>
            <a:off x="5076825" y="3068638"/>
            <a:ext cx="1079500" cy="719137"/>
          </a:xfrm>
          <a:prstGeom prst="rightArrow">
            <a:avLst>
              <a:gd name="adj1" fmla="val 50000"/>
              <a:gd name="adj2" fmla="val 37528"/>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5" name="AutoShape 9"/>
          <p:cNvSpPr>
            <a:spLocks noChangeArrowheads="1"/>
          </p:cNvSpPr>
          <p:nvPr/>
        </p:nvSpPr>
        <p:spPr bwMode="auto">
          <a:xfrm>
            <a:off x="8064500" y="3068638"/>
            <a:ext cx="1079500" cy="719137"/>
          </a:xfrm>
          <a:prstGeom prst="rightArrow">
            <a:avLst>
              <a:gd name="adj1" fmla="val 50000"/>
              <a:gd name="adj2" fmla="val 37528"/>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232906" name="Object 10"/>
          <p:cNvGraphicFramePr>
            <a:graphicFrameLocks noChangeAspect="1"/>
          </p:cNvGraphicFramePr>
          <p:nvPr/>
        </p:nvGraphicFramePr>
        <p:xfrm>
          <a:off x="5508625" y="4724400"/>
          <a:ext cx="2595563" cy="1701800"/>
        </p:xfrm>
        <a:graphic>
          <a:graphicData uri="http://schemas.openxmlformats.org/presentationml/2006/ole">
            <mc:AlternateContent xmlns:mc="http://schemas.openxmlformats.org/markup-compatibility/2006">
              <mc:Choice xmlns:v="urn:schemas-microsoft-com:vml" Requires="v">
                <p:oleObj name="Equation" r:id="rId4" imgW="368280" imgH="241200" progId="Equation.3">
                  <p:embed/>
                </p:oleObj>
              </mc:Choice>
              <mc:Fallback>
                <p:oleObj name="Equation" r:id="rId4" imgW="36828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4724400"/>
                        <a:ext cx="2595563"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763975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come è fatto il forno?</a:t>
            </a:r>
          </a:p>
        </p:txBody>
      </p:sp>
      <p:pic>
        <p:nvPicPr>
          <p:cNvPr id="60419" name="Picture 3"/>
          <p:cNvPicPr>
            <a:picLocks noChangeAspect="1" noChangeArrowheads="1"/>
          </p:cNvPicPr>
          <p:nvPr/>
        </p:nvPicPr>
        <p:blipFill>
          <a:blip r:embed="rId3">
            <a:lum bright="-8000" contrast="12000"/>
            <a:extLst>
              <a:ext uri="{28A0092B-C50C-407E-A947-70E740481C1C}">
                <a14:useLocalDpi xmlns:a14="http://schemas.microsoft.com/office/drawing/2010/main" val="0"/>
              </a:ext>
            </a:extLst>
          </a:blip>
          <a:srcRect l="31905" t="16882" r="31303" b="49207"/>
          <a:stretch>
            <a:fillRect/>
          </a:stretch>
        </p:blipFill>
        <p:spPr bwMode="auto">
          <a:xfrm>
            <a:off x="1206500" y="1268413"/>
            <a:ext cx="6729413" cy="387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3611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come è fatto il forno?</a:t>
            </a:r>
          </a:p>
        </p:txBody>
      </p:sp>
      <p:pic>
        <p:nvPicPr>
          <p:cNvPr id="61443" name="Picture 3"/>
          <p:cNvPicPr>
            <a:picLocks noChangeAspect="1" noChangeArrowheads="1"/>
          </p:cNvPicPr>
          <p:nvPr/>
        </p:nvPicPr>
        <p:blipFill>
          <a:blip r:embed="rId3">
            <a:lum bright="-2000" contrast="12000"/>
            <a:extLst>
              <a:ext uri="{28A0092B-C50C-407E-A947-70E740481C1C}">
                <a14:useLocalDpi xmlns:a14="http://schemas.microsoft.com/office/drawing/2010/main" val="0"/>
              </a:ext>
            </a:extLst>
          </a:blip>
          <a:srcRect l="32304" t="17043" r="31905" b="48965"/>
          <a:stretch>
            <a:fillRect/>
          </a:stretch>
        </p:blipFill>
        <p:spPr bwMode="auto">
          <a:xfrm>
            <a:off x="1190625" y="1273175"/>
            <a:ext cx="65468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5461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cosa si può brasare?</a:t>
            </a:r>
          </a:p>
        </p:txBody>
      </p:sp>
      <p:grpSp>
        <p:nvGrpSpPr>
          <p:cNvPr id="62467" name="Group 3"/>
          <p:cNvGrpSpPr>
            <a:grpSpLocks/>
          </p:cNvGrpSpPr>
          <p:nvPr/>
        </p:nvGrpSpPr>
        <p:grpSpPr bwMode="auto">
          <a:xfrm>
            <a:off x="0" y="796925"/>
            <a:ext cx="9144000" cy="5224463"/>
            <a:chOff x="113" y="502"/>
            <a:chExt cx="5534" cy="3155"/>
          </a:xfrm>
        </p:grpSpPr>
        <p:pic>
          <p:nvPicPr>
            <p:cNvPr id="62469" name="Picture 4" descr="brazing_3"/>
            <p:cNvPicPr>
              <a:picLocks noChangeAspect="1" noChangeArrowheads="1"/>
            </p:cNvPicPr>
            <p:nvPr/>
          </p:nvPicPr>
          <p:blipFill>
            <a:blip r:embed="rId3">
              <a:extLst>
                <a:ext uri="{28A0092B-C50C-407E-A947-70E740481C1C}">
                  <a14:useLocalDpi xmlns:a14="http://schemas.microsoft.com/office/drawing/2010/main" val="0"/>
                </a:ext>
              </a:extLst>
            </a:blip>
            <a:srcRect r="3812"/>
            <a:stretch>
              <a:fillRect/>
            </a:stretch>
          </p:blipFill>
          <p:spPr bwMode="auto">
            <a:xfrm>
              <a:off x="2795" y="502"/>
              <a:ext cx="2852" cy="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descr="table_brazing_1"/>
            <p:cNvPicPr>
              <a:picLocks noChangeAspect="1" noChangeArrowheads="1"/>
            </p:cNvPicPr>
            <p:nvPr/>
          </p:nvPicPr>
          <p:blipFill>
            <a:blip r:embed="rId4">
              <a:extLst>
                <a:ext uri="{28A0092B-C50C-407E-A947-70E740481C1C}">
                  <a14:useLocalDpi xmlns:a14="http://schemas.microsoft.com/office/drawing/2010/main" val="0"/>
                </a:ext>
              </a:extLst>
            </a:blip>
            <a:srcRect l="3806" r="3963"/>
            <a:stretch>
              <a:fillRect/>
            </a:stretch>
          </p:blipFill>
          <p:spPr bwMode="auto">
            <a:xfrm>
              <a:off x="113" y="554"/>
              <a:ext cx="2739"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8" name="Oval 6"/>
          <p:cNvSpPr>
            <a:spLocks noChangeArrowheads="1"/>
          </p:cNvSpPr>
          <p:nvPr/>
        </p:nvSpPr>
        <p:spPr bwMode="auto">
          <a:xfrm>
            <a:off x="2484438" y="2565400"/>
            <a:ext cx="503237"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Tree>
    <p:extLst>
      <p:ext uri="{BB962C8B-B14F-4D97-AF65-F5344CB8AC3E}">
        <p14:creationId xmlns:p14="http://schemas.microsoft.com/office/powerpoint/2010/main" val="5712410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le brasature</a:t>
            </a:r>
          </a:p>
        </p:txBody>
      </p:sp>
      <p:pic>
        <p:nvPicPr>
          <p:cNvPr id="63491" name="Picture 3" descr="brazing_lista brasanti_3"/>
          <p:cNvPicPr>
            <a:picLocks noChangeAspect="1" noChangeArrowheads="1"/>
          </p:cNvPicPr>
          <p:nvPr/>
        </p:nvPicPr>
        <p:blipFill>
          <a:blip r:embed="rId3">
            <a:extLst>
              <a:ext uri="{28A0092B-C50C-407E-A947-70E740481C1C}">
                <a14:useLocalDpi xmlns:a14="http://schemas.microsoft.com/office/drawing/2010/main" val="0"/>
              </a:ext>
            </a:extLst>
          </a:blip>
          <a:srcRect r="8162"/>
          <a:stretch>
            <a:fillRect/>
          </a:stretch>
        </p:blipFill>
        <p:spPr bwMode="auto">
          <a:xfrm>
            <a:off x="4500563" y="620713"/>
            <a:ext cx="46085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brazing_lista brasanti_2"/>
          <p:cNvPicPr>
            <a:picLocks noChangeAspect="1" noChangeArrowheads="1"/>
          </p:cNvPicPr>
          <p:nvPr/>
        </p:nvPicPr>
        <p:blipFill>
          <a:blip r:embed="rId4">
            <a:extLst>
              <a:ext uri="{28A0092B-C50C-407E-A947-70E740481C1C}">
                <a14:useLocalDpi xmlns:a14="http://schemas.microsoft.com/office/drawing/2010/main" val="0"/>
              </a:ext>
            </a:extLst>
          </a:blip>
          <a:srcRect l="6024" t="5605" r="12129"/>
          <a:stretch>
            <a:fillRect/>
          </a:stretch>
        </p:blipFill>
        <p:spPr bwMode="auto">
          <a:xfrm>
            <a:off x="107950" y="495300"/>
            <a:ext cx="42672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4911725" y="3694113"/>
            <a:ext cx="38369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400"/>
              <a:t>Materiale brasante con temperature di fusione tra 1160 °C e 550 °C</a:t>
            </a:r>
            <a:endParaRPr lang="en-US" altLang="en-US" sz="2400"/>
          </a:p>
        </p:txBody>
      </p:sp>
      <p:sp>
        <p:nvSpPr>
          <p:cNvPr id="63494" name="Oval 6"/>
          <p:cNvSpPr>
            <a:spLocks noChangeArrowheads="1"/>
          </p:cNvSpPr>
          <p:nvPr/>
        </p:nvSpPr>
        <p:spPr bwMode="auto">
          <a:xfrm>
            <a:off x="6516688" y="1028700"/>
            <a:ext cx="288925" cy="2889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63495" name="Oval 7"/>
          <p:cNvSpPr>
            <a:spLocks noChangeArrowheads="1"/>
          </p:cNvSpPr>
          <p:nvPr/>
        </p:nvSpPr>
        <p:spPr bwMode="auto">
          <a:xfrm>
            <a:off x="1979613" y="1268413"/>
            <a:ext cx="288925" cy="2889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Tree>
    <p:extLst>
      <p:ext uri="{BB962C8B-B14F-4D97-AF65-F5344CB8AC3E}">
        <p14:creationId xmlns:p14="http://schemas.microsoft.com/office/powerpoint/2010/main" val="25498440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giunzioni permanenti: le brasature in vuoto</a:t>
            </a:r>
          </a:p>
        </p:txBody>
      </p:sp>
      <p:pic>
        <p:nvPicPr>
          <p:cNvPr id="64515" name="Picture 3" descr="brazing_lista brasanti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65175"/>
            <a:ext cx="5472112"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5940425" y="2852738"/>
            <a:ext cx="286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000"/>
              <a:t>Materiale brasante ad alta temperatura</a:t>
            </a:r>
            <a:endParaRPr lang="en-US" altLang="en-US" sz="2000"/>
          </a:p>
        </p:txBody>
      </p:sp>
    </p:spTree>
    <p:extLst>
      <p:ext uri="{BB962C8B-B14F-4D97-AF65-F5344CB8AC3E}">
        <p14:creationId xmlns:p14="http://schemas.microsoft.com/office/powerpoint/2010/main" val="11065481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preparazione del giunto</a:t>
            </a:r>
          </a:p>
        </p:txBody>
      </p:sp>
      <p:pic>
        <p:nvPicPr>
          <p:cNvPr id="65539" name="Picture 3" descr="brazing_geometry"/>
          <p:cNvPicPr>
            <a:picLocks noChangeAspect="1" noChangeArrowheads="1"/>
          </p:cNvPicPr>
          <p:nvPr/>
        </p:nvPicPr>
        <p:blipFill>
          <a:blip r:embed="rId3" cstate="print">
            <a:extLst>
              <a:ext uri="{28A0092B-C50C-407E-A947-70E740481C1C}">
                <a14:useLocalDpi xmlns:a14="http://schemas.microsoft.com/office/drawing/2010/main" val="0"/>
              </a:ext>
            </a:extLst>
          </a:blip>
          <a:srcRect l="1096" t="17276" r="55072" b="50175"/>
          <a:stretch>
            <a:fillRect/>
          </a:stretch>
        </p:blipFill>
        <p:spPr bwMode="auto">
          <a:xfrm>
            <a:off x="476250" y="684213"/>
            <a:ext cx="58277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Oval 5"/>
          <p:cNvSpPr>
            <a:spLocks noChangeArrowheads="1"/>
          </p:cNvSpPr>
          <p:nvPr/>
        </p:nvSpPr>
        <p:spPr bwMode="auto">
          <a:xfrm>
            <a:off x="2051050" y="3500438"/>
            <a:ext cx="503238" cy="503237"/>
          </a:xfrm>
          <a:prstGeom prst="ellipse">
            <a:avLst/>
          </a:prstGeom>
          <a:noFill/>
          <a:ln w="19050">
            <a:solidFill>
              <a:srgbClr val="CC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endParaRPr lang="en-US" altLang="en-US" sz="1600"/>
          </a:p>
        </p:txBody>
      </p:sp>
      <p:sp>
        <p:nvSpPr>
          <p:cNvPr id="65541" name="Line 6"/>
          <p:cNvSpPr>
            <a:spLocks noChangeShapeType="1"/>
          </p:cNvSpPr>
          <p:nvPr/>
        </p:nvSpPr>
        <p:spPr bwMode="auto">
          <a:xfrm flipV="1">
            <a:off x="1476375" y="1268413"/>
            <a:ext cx="287338" cy="15128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Line 7"/>
          <p:cNvSpPr>
            <a:spLocks noChangeShapeType="1"/>
          </p:cNvSpPr>
          <p:nvPr/>
        </p:nvSpPr>
        <p:spPr bwMode="auto">
          <a:xfrm>
            <a:off x="1403350" y="3068638"/>
            <a:ext cx="360363" cy="5048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3" name="Text Box 8"/>
          <p:cNvSpPr txBox="1">
            <a:spLocks noChangeArrowheads="1"/>
          </p:cNvSpPr>
          <p:nvPr/>
        </p:nvSpPr>
        <p:spPr bwMode="auto">
          <a:xfrm>
            <a:off x="323850" y="2684463"/>
            <a:ext cx="2254250"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Materiale brasante</a:t>
            </a:r>
            <a:endParaRPr lang="en-US" altLang="en-US" sz="1800"/>
          </a:p>
        </p:txBody>
      </p:sp>
      <p:sp>
        <p:nvSpPr>
          <p:cNvPr id="65544" name="Line 9"/>
          <p:cNvSpPr>
            <a:spLocks noChangeShapeType="1"/>
          </p:cNvSpPr>
          <p:nvPr/>
        </p:nvSpPr>
        <p:spPr bwMode="auto">
          <a:xfrm flipH="1">
            <a:off x="2411413" y="2924175"/>
            <a:ext cx="1368425" cy="720725"/>
          </a:xfrm>
          <a:prstGeom prst="line">
            <a:avLst/>
          </a:prstGeom>
          <a:noFill/>
          <a:ln w="28575">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5" name="Text Box 10"/>
          <p:cNvSpPr txBox="1">
            <a:spLocks noChangeArrowheads="1"/>
          </p:cNvSpPr>
          <p:nvPr/>
        </p:nvSpPr>
        <p:spPr bwMode="auto">
          <a:xfrm>
            <a:off x="3327400" y="2684463"/>
            <a:ext cx="606425" cy="365125"/>
          </a:xfrm>
          <a:prstGeom prst="rect">
            <a:avLst/>
          </a:prstGeom>
          <a:solidFill>
            <a:schemeClr val="bg1"/>
          </a:solidFill>
          <a:ln w="28575">
            <a:solidFill>
              <a:srgbClr val="CC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GAP</a:t>
            </a:r>
            <a:endParaRPr lang="en-US" altLang="en-US" sz="1600"/>
          </a:p>
        </p:txBody>
      </p:sp>
      <p:sp>
        <p:nvSpPr>
          <p:cNvPr id="65546" name="Text Box 11"/>
          <p:cNvSpPr txBox="1">
            <a:spLocks noChangeArrowheads="1"/>
          </p:cNvSpPr>
          <p:nvPr/>
        </p:nvSpPr>
        <p:spPr bwMode="auto">
          <a:xfrm>
            <a:off x="431800" y="5300663"/>
            <a:ext cx="828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000"/>
              <a:t>Il controllo della brasatura avviene con un opportuno design dei gap e delle zone di posizionamento del materiale brasante (anelli, fori, cave, etc)</a:t>
            </a:r>
            <a:endParaRPr lang="en-US" altLang="en-US" sz="2000"/>
          </a:p>
        </p:txBody>
      </p:sp>
      <p:sp>
        <p:nvSpPr>
          <p:cNvPr id="65547" name="Line 12"/>
          <p:cNvSpPr>
            <a:spLocks noChangeShapeType="1"/>
          </p:cNvSpPr>
          <p:nvPr/>
        </p:nvSpPr>
        <p:spPr bwMode="auto">
          <a:xfrm flipH="1" flipV="1">
            <a:off x="5651500" y="1268413"/>
            <a:ext cx="576263" cy="1444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8" name="Line 13"/>
          <p:cNvSpPr>
            <a:spLocks noChangeShapeType="1"/>
          </p:cNvSpPr>
          <p:nvPr/>
        </p:nvSpPr>
        <p:spPr bwMode="auto">
          <a:xfrm flipH="1">
            <a:off x="5580063" y="1412875"/>
            <a:ext cx="647700" cy="2873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9" name="Line 14"/>
          <p:cNvSpPr>
            <a:spLocks noChangeShapeType="1"/>
          </p:cNvSpPr>
          <p:nvPr/>
        </p:nvSpPr>
        <p:spPr bwMode="auto">
          <a:xfrm flipH="1">
            <a:off x="5435600" y="3644900"/>
            <a:ext cx="792163" cy="714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0" name="Text Box 15"/>
          <p:cNvSpPr txBox="1">
            <a:spLocks noChangeArrowheads="1"/>
          </p:cNvSpPr>
          <p:nvPr/>
        </p:nvSpPr>
        <p:spPr bwMode="auto">
          <a:xfrm>
            <a:off x="6227763" y="3357563"/>
            <a:ext cx="2070100" cy="6699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Brasatura solo da</a:t>
            </a:r>
          </a:p>
          <a:p>
            <a:pPr eaLnBrk="1" hangingPunct="1">
              <a:spcBef>
                <a:spcPct val="0"/>
              </a:spcBef>
              <a:buFontTx/>
              <a:buNone/>
            </a:pPr>
            <a:r>
              <a:rPr lang="it-IT" altLang="en-US" sz="1800"/>
              <a:t> questa parte</a:t>
            </a:r>
            <a:endParaRPr lang="en-US" altLang="en-US" sz="1800"/>
          </a:p>
        </p:txBody>
      </p:sp>
      <p:sp>
        <p:nvSpPr>
          <p:cNvPr id="65551" name="Text Box 16"/>
          <p:cNvSpPr txBox="1">
            <a:spLocks noChangeArrowheads="1"/>
          </p:cNvSpPr>
          <p:nvPr/>
        </p:nvSpPr>
        <p:spPr bwMode="auto">
          <a:xfrm>
            <a:off x="6156325" y="1268413"/>
            <a:ext cx="2841625" cy="395287"/>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Brasatura entrambi i lati</a:t>
            </a:r>
            <a:endParaRPr lang="en-US" altLang="en-US" sz="1800"/>
          </a:p>
        </p:txBody>
      </p:sp>
    </p:spTree>
    <p:extLst>
      <p:ext uri="{BB962C8B-B14F-4D97-AF65-F5344CB8AC3E}">
        <p14:creationId xmlns:p14="http://schemas.microsoft.com/office/powerpoint/2010/main" val="10680010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preparazione del giunto</a:t>
            </a:r>
          </a:p>
        </p:txBody>
      </p:sp>
      <p:sp>
        <p:nvSpPr>
          <p:cNvPr id="66563" name="Text Box 3"/>
          <p:cNvSpPr txBox="1">
            <a:spLocks noChangeArrowheads="1"/>
          </p:cNvSpPr>
          <p:nvPr/>
        </p:nvSpPr>
        <p:spPr bwMode="auto">
          <a:xfrm>
            <a:off x="107950" y="5876925"/>
            <a:ext cx="9036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2000"/>
              <a:t>Controllo della brasatura attraverso il corretto disegno del gap</a:t>
            </a:r>
          </a:p>
          <a:p>
            <a:pPr eaLnBrk="1" hangingPunct="1">
              <a:spcBef>
                <a:spcPct val="0"/>
              </a:spcBef>
              <a:buFontTx/>
              <a:buNone/>
            </a:pPr>
            <a:endParaRPr lang="en-US" altLang="en-US" sz="2000"/>
          </a:p>
        </p:txBody>
      </p:sp>
      <p:grpSp>
        <p:nvGrpSpPr>
          <p:cNvPr id="66564" name="Group 4"/>
          <p:cNvGrpSpPr>
            <a:grpSpLocks/>
          </p:cNvGrpSpPr>
          <p:nvPr/>
        </p:nvGrpSpPr>
        <p:grpSpPr bwMode="auto">
          <a:xfrm>
            <a:off x="930275" y="1001713"/>
            <a:ext cx="7170738" cy="4659312"/>
            <a:chOff x="113" y="391"/>
            <a:chExt cx="4517" cy="2935"/>
          </a:xfrm>
        </p:grpSpPr>
        <p:pic>
          <p:nvPicPr>
            <p:cNvPr id="66565" name="Picture 5" descr="brazing_geometry"/>
            <p:cNvPicPr>
              <a:picLocks noChangeAspect="1" noChangeArrowheads="1"/>
            </p:cNvPicPr>
            <p:nvPr/>
          </p:nvPicPr>
          <p:blipFill>
            <a:blip r:embed="rId3" cstate="print">
              <a:extLst>
                <a:ext uri="{28A0092B-C50C-407E-A947-70E740481C1C}">
                  <a14:useLocalDpi xmlns:a14="http://schemas.microsoft.com/office/drawing/2010/main" val="0"/>
                </a:ext>
              </a:extLst>
            </a:blip>
            <a:srcRect l="1096" t="50175" r="55072" b="16074"/>
            <a:stretch>
              <a:fillRect/>
            </a:stretch>
          </p:blipFill>
          <p:spPr bwMode="auto">
            <a:xfrm>
              <a:off x="113" y="391"/>
              <a:ext cx="3662" cy="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Line 6"/>
            <p:cNvSpPr>
              <a:spLocks noChangeShapeType="1"/>
            </p:cNvSpPr>
            <p:nvPr/>
          </p:nvSpPr>
          <p:spPr bwMode="auto">
            <a:xfrm flipV="1">
              <a:off x="839" y="981"/>
              <a:ext cx="91" cy="87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113" y="1797"/>
              <a:ext cx="1420" cy="249"/>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Materiale brasante</a:t>
              </a:r>
              <a:endParaRPr lang="en-US" altLang="en-US" sz="1800"/>
            </a:p>
          </p:txBody>
        </p:sp>
        <p:sp>
          <p:nvSpPr>
            <p:cNvPr id="66568" name="Line 8"/>
            <p:cNvSpPr>
              <a:spLocks noChangeShapeType="1"/>
            </p:cNvSpPr>
            <p:nvPr/>
          </p:nvSpPr>
          <p:spPr bwMode="auto">
            <a:xfrm flipH="1" flipV="1">
              <a:off x="3379" y="981"/>
              <a:ext cx="453" cy="1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9" name="Text Box 9"/>
            <p:cNvSpPr txBox="1">
              <a:spLocks noChangeArrowheads="1"/>
            </p:cNvSpPr>
            <p:nvPr/>
          </p:nvSpPr>
          <p:spPr bwMode="auto">
            <a:xfrm>
              <a:off x="3832" y="2221"/>
              <a:ext cx="798" cy="249"/>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Brasatura</a:t>
              </a:r>
              <a:endParaRPr lang="en-US" altLang="en-US" sz="1800"/>
            </a:p>
          </p:txBody>
        </p:sp>
        <p:sp>
          <p:nvSpPr>
            <p:cNvPr id="66570" name="Text Box 10"/>
            <p:cNvSpPr txBox="1">
              <a:spLocks noChangeArrowheads="1"/>
            </p:cNvSpPr>
            <p:nvPr/>
          </p:nvSpPr>
          <p:spPr bwMode="auto">
            <a:xfrm>
              <a:off x="3787" y="905"/>
              <a:ext cx="798" cy="249"/>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800"/>
                <a:t>Brasatura</a:t>
              </a:r>
              <a:endParaRPr lang="en-US" altLang="en-US" sz="1800"/>
            </a:p>
          </p:txBody>
        </p:sp>
        <p:sp>
          <p:nvSpPr>
            <p:cNvPr id="66571" name="Line 11"/>
            <p:cNvSpPr>
              <a:spLocks noChangeShapeType="1"/>
            </p:cNvSpPr>
            <p:nvPr/>
          </p:nvSpPr>
          <p:spPr bwMode="auto">
            <a:xfrm>
              <a:off x="839" y="2069"/>
              <a:ext cx="91" cy="3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2" name="Line 12"/>
            <p:cNvSpPr>
              <a:spLocks noChangeShapeType="1"/>
            </p:cNvSpPr>
            <p:nvPr/>
          </p:nvSpPr>
          <p:spPr bwMode="auto">
            <a:xfrm flipH="1">
              <a:off x="3334" y="2478"/>
              <a:ext cx="499" cy="18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3" name="Line 13"/>
            <p:cNvSpPr>
              <a:spLocks noChangeShapeType="1"/>
            </p:cNvSpPr>
            <p:nvPr/>
          </p:nvSpPr>
          <p:spPr bwMode="auto">
            <a:xfrm flipH="1" flipV="1">
              <a:off x="1338" y="1253"/>
              <a:ext cx="680" cy="680"/>
            </a:xfrm>
            <a:prstGeom prst="line">
              <a:avLst/>
            </a:prstGeom>
            <a:noFill/>
            <a:ln w="28575">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4" name="Line 14"/>
            <p:cNvSpPr>
              <a:spLocks noChangeShapeType="1"/>
            </p:cNvSpPr>
            <p:nvPr/>
          </p:nvSpPr>
          <p:spPr bwMode="auto">
            <a:xfrm flipH="1">
              <a:off x="1202" y="1888"/>
              <a:ext cx="816" cy="907"/>
            </a:xfrm>
            <a:prstGeom prst="line">
              <a:avLst/>
            </a:prstGeom>
            <a:noFill/>
            <a:ln w="28575">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5" name="Text Box 15"/>
            <p:cNvSpPr txBox="1">
              <a:spLocks noChangeArrowheads="1"/>
            </p:cNvSpPr>
            <p:nvPr/>
          </p:nvSpPr>
          <p:spPr bwMode="auto">
            <a:xfrm>
              <a:off x="2005" y="1797"/>
              <a:ext cx="382" cy="230"/>
            </a:xfrm>
            <a:prstGeom prst="rect">
              <a:avLst/>
            </a:prstGeom>
            <a:solidFill>
              <a:schemeClr val="bg1"/>
            </a:solidFill>
            <a:ln w="28575">
              <a:solidFill>
                <a:srgbClr val="CC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600"/>
                <a:t>GAP</a:t>
              </a:r>
              <a:endParaRPr lang="en-US" altLang="en-US" sz="1600"/>
            </a:p>
          </p:txBody>
        </p:sp>
      </p:grpSp>
    </p:spTree>
    <p:extLst>
      <p:ext uri="{BB962C8B-B14F-4D97-AF65-F5344CB8AC3E}">
        <p14:creationId xmlns:p14="http://schemas.microsoft.com/office/powerpoint/2010/main" val="21039781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Le brasature: preparazione del giunto</a:t>
            </a:r>
          </a:p>
        </p:txBody>
      </p:sp>
      <p:pic>
        <p:nvPicPr>
          <p:cNvPr id="67587" name="Picture 3" descr="brazing_geometry"/>
          <p:cNvPicPr>
            <a:picLocks noChangeAspect="1" noChangeArrowheads="1"/>
          </p:cNvPicPr>
          <p:nvPr/>
        </p:nvPicPr>
        <p:blipFill>
          <a:blip r:embed="rId3">
            <a:extLst>
              <a:ext uri="{28A0092B-C50C-407E-A947-70E740481C1C}">
                <a14:useLocalDpi xmlns:a14="http://schemas.microsoft.com/office/drawing/2010/main" val="0"/>
              </a:ext>
            </a:extLst>
          </a:blip>
          <a:srcRect l="46951" t="20293" b="15036"/>
          <a:stretch>
            <a:fillRect/>
          </a:stretch>
        </p:blipFill>
        <p:spPr bwMode="auto">
          <a:xfrm>
            <a:off x="2216150" y="620713"/>
            <a:ext cx="4710113"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Line 4"/>
          <p:cNvSpPr>
            <a:spLocks noChangeShapeType="1"/>
          </p:cNvSpPr>
          <p:nvPr/>
        </p:nvSpPr>
        <p:spPr bwMode="auto">
          <a:xfrm>
            <a:off x="4572000" y="692150"/>
            <a:ext cx="0" cy="5832475"/>
          </a:xfrm>
          <a:prstGeom prst="line">
            <a:avLst/>
          </a:prstGeom>
          <a:noFill/>
          <a:ln w="381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9" name="Text Box 5"/>
          <p:cNvSpPr txBox="1">
            <a:spLocks noChangeArrowheads="1"/>
          </p:cNvSpPr>
          <p:nvPr/>
        </p:nvSpPr>
        <p:spPr bwMode="auto">
          <a:xfrm>
            <a:off x="323850" y="1916113"/>
            <a:ext cx="1892300" cy="2292350"/>
          </a:xfrm>
          <a:prstGeom prst="rect">
            <a:avLst/>
          </a:prstGeom>
          <a:noFill/>
          <a:ln w="952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it-IT" altLang="en-US" sz="2400"/>
              <a:t>Brasature con geometria del giunto </a:t>
            </a:r>
            <a:r>
              <a:rPr lang="it-IT" altLang="en-US" sz="2400">
                <a:solidFill>
                  <a:srgbClr val="FF0000"/>
                </a:solidFill>
              </a:rPr>
              <a:t>NON OTTIMALE</a:t>
            </a:r>
            <a:endParaRPr lang="en-US" altLang="en-US" sz="2400">
              <a:solidFill>
                <a:srgbClr val="FF0000"/>
              </a:solidFill>
            </a:endParaRPr>
          </a:p>
        </p:txBody>
      </p:sp>
      <p:sp>
        <p:nvSpPr>
          <p:cNvPr id="67590" name="Text Box 6"/>
          <p:cNvSpPr txBox="1">
            <a:spLocks noChangeArrowheads="1"/>
          </p:cNvSpPr>
          <p:nvPr/>
        </p:nvSpPr>
        <p:spPr bwMode="auto">
          <a:xfrm>
            <a:off x="6711950" y="2133600"/>
            <a:ext cx="1892300" cy="1927225"/>
          </a:xfrm>
          <a:prstGeom prst="rect">
            <a:avLst/>
          </a:prstGeom>
          <a:noFill/>
          <a:ln w="952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it-IT" altLang="en-US" sz="2400"/>
              <a:t>Brasature con geometria del giunto</a:t>
            </a:r>
          </a:p>
          <a:p>
            <a:pPr algn="ctr" eaLnBrk="1" hangingPunct="1">
              <a:spcBef>
                <a:spcPct val="0"/>
              </a:spcBef>
              <a:buFontTx/>
              <a:buNone/>
            </a:pPr>
            <a:r>
              <a:rPr lang="it-IT" altLang="en-US" sz="2400">
                <a:solidFill>
                  <a:srgbClr val="0000CC"/>
                </a:solidFill>
              </a:rPr>
              <a:t>CORRETTA</a:t>
            </a:r>
            <a:endParaRPr lang="en-US" altLang="en-US" sz="2400">
              <a:solidFill>
                <a:srgbClr val="0000CC"/>
              </a:solidFill>
            </a:endParaRPr>
          </a:p>
        </p:txBody>
      </p:sp>
    </p:spTree>
    <p:extLst>
      <p:ext uri="{BB962C8B-B14F-4D97-AF65-F5344CB8AC3E}">
        <p14:creationId xmlns:p14="http://schemas.microsoft.com/office/powerpoint/2010/main" val="8058145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144000" cy="647700"/>
          </a:xfrm>
          <a:solidFill>
            <a:srgbClr val="FFFF99"/>
          </a:solidFill>
          <a:ln>
            <a:solidFill>
              <a:srgbClr val="FF0000"/>
            </a:solidFill>
            <a:miter lim="800000"/>
            <a:headEnd/>
            <a:tailEnd/>
          </a:ln>
        </p:spPr>
        <p:txBody>
          <a:bodyPr/>
          <a:lstStyle/>
          <a:p>
            <a:pPr eaLnBrk="1" hangingPunct="1"/>
            <a:r>
              <a:rPr lang="it-IT" altLang="en-US"/>
              <a:t>Fughe reali e virtuali 1/</a:t>
            </a:r>
            <a:endParaRPr lang="it-IT" altLang="en-US" sz="4800"/>
          </a:p>
        </p:txBody>
      </p:sp>
      <p:sp>
        <p:nvSpPr>
          <p:cNvPr id="68611" name="Text Box 3"/>
          <p:cNvSpPr txBox="1">
            <a:spLocks noChangeArrowheads="1"/>
          </p:cNvSpPr>
          <p:nvPr/>
        </p:nvSpPr>
        <p:spPr bwMode="auto">
          <a:xfrm>
            <a:off x="139700" y="1384300"/>
            <a:ext cx="8766175" cy="1196975"/>
          </a:xfrm>
          <a:prstGeom prst="rect">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b="1"/>
              <a:t>Fughe virtuali: comportamento del sistema simile</a:t>
            </a:r>
          </a:p>
          <a:p>
            <a:pPr algn="ctr">
              <a:spcBef>
                <a:spcPct val="0"/>
              </a:spcBef>
              <a:buFontTx/>
              <a:buNone/>
            </a:pPr>
            <a:r>
              <a:rPr lang="it-IT" altLang="en-US" sz="2400" b="1"/>
              <a:t>a quello previsto per la presenza di una perdita </a:t>
            </a:r>
          </a:p>
          <a:p>
            <a:pPr algn="ctr">
              <a:spcBef>
                <a:spcPct val="0"/>
              </a:spcBef>
              <a:buFontTx/>
              <a:buNone/>
            </a:pPr>
            <a:r>
              <a:rPr lang="it-IT" altLang="en-US" sz="2400" b="1"/>
              <a:t>ma la perdita non si riesce a localizzare</a:t>
            </a:r>
            <a:r>
              <a:rPr lang="it-IT" altLang="en-US" sz="2400"/>
              <a:t>.</a:t>
            </a:r>
          </a:p>
        </p:txBody>
      </p:sp>
      <p:sp>
        <p:nvSpPr>
          <p:cNvPr id="68612" name="Text Box 4"/>
          <p:cNvSpPr txBox="1">
            <a:spLocks noChangeArrowheads="1"/>
          </p:cNvSpPr>
          <p:nvPr/>
        </p:nvSpPr>
        <p:spPr bwMode="auto">
          <a:xfrm>
            <a:off x="1422400" y="2927350"/>
            <a:ext cx="5878513" cy="124777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3600"/>
              <a:t>Attenzione ai volumi intrappolati !</a:t>
            </a:r>
            <a:endParaRPr lang="it-IT" altLang="en-US" sz="2400"/>
          </a:p>
        </p:txBody>
      </p:sp>
      <p:sp>
        <p:nvSpPr>
          <p:cNvPr id="68613" name="Text Box 5"/>
          <p:cNvSpPr txBox="1">
            <a:spLocks noChangeArrowheads="1"/>
          </p:cNvSpPr>
          <p:nvPr/>
        </p:nvSpPr>
        <p:spPr bwMode="auto">
          <a:xfrm>
            <a:off x="0" y="4514850"/>
            <a:ext cx="9247188"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a:t>Sistema di diagnostica utile: analizzatore di gas residuo</a:t>
            </a:r>
            <a:endParaRPr lang="en-US" altLang="en-US" sz="2400"/>
          </a:p>
        </p:txBody>
      </p:sp>
    </p:spTree>
    <p:extLst>
      <p:ext uri="{BB962C8B-B14F-4D97-AF65-F5344CB8AC3E}">
        <p14:creationId xmlns:p14="http://schemas.microsoft.com/office/powerpoint/2010/main" val="2827410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8956675" cy="647700"/>
          </a:xfrm>
          <a:solidFill>
            <a:srgbClr val="FFFF99"/>
          </a:solidFill>
          <a:ln>
            <a:solidFill>
              <a:srgbClr val="FF0000"/>
            </a:solidFill>
            <a:miter lim="800000"/>
            <a:headEnd/>
            <a:tailEnd/>
          </a:ln>
        </p:spPr>
        <p:txBody>
          <a:bodyPr/>
          <a:lstStyle/>
          <a:p>
            <a:pPr eaLnBrk="1" hangingPunct="1"/>
            <a:r>
              <a:rPr lang="it-IT" altLang="en-US"/>
              <a:t>Fughe reali e virtuali 2/</a:t>
            </a:r>
            <a:endParaRPr lang="it-IT" altLang="en-US" sz="4800"/>
          </a:p>
        </p:txBody>
      </p:sp>
      <p:sp>
        <p:nvSpPr>
          <p:cNvPr id="69635" name="Text Box 3"/>
          <p:cNvSpPr txBox="1">
            <a:spLocks noChangeArrowheads="1"/>
          </p:cNvSpPr>
          <p:nvPr/>
        </p:nvSpPr>
        <p:spPr bwMode="auto">
          <a:xfrm>
            <a:off x="523875" y="1439863"/>
            <a:ext cx="332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Bulloni non “scaricati”.</a:t>
            </a:r>
          </a:p>
        </p:txBody>
      </p:sp>
      <p:pic>
        <p:nvPicPr>
          <p:cNvPr id="69636" name="Picture 4" descr="virtual_le_screw_90d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088" y="1316038"/>
            <a:ext cx="43688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p:cNvSpPr>
            <a:spLocks noChangeArrowheads="1"/>
          </p:cNvSpPr>
          <p:nvPr/>
        </p:nvSpPr>
        <p:spPr bwMode="auto">
          <a:xfrm>
            <a:off x="3397250" y="742950"/>
            <a:ext cx="219075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b="1"/>
              <a:t>Da evitare</a:t>
            </a:r>
            <a:endParaRPr lang="it-IT" altLang="en-US" sz="2400"/>
          </a:p>
        </p:txBody>
      </p:sp>
      <p:sp>
        <p:nvSpPr>
          <p:cNvPr id="69638" name="Line 6"/>
          <p:cNvSpPr>
            <a:spLocks noChangeShapeType="1"/>
          </p:cNvSpPr>
          <p:nvPr/>
        </p:nvSpPr>
        <p:spPr bwMode="auto">
          <a:xfrm flipH="1">
            <a:off x="4541838" y="4221163"/>
            <a:ext cx="1933575" cy="879475"/>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9" name="Text Box 7"/>
          <p:cNvSpPr txBox="1">
            <a:spLocks noChangeArrowheads="1"/>
          </p:cNvSpPr>
          <p:nvPr/>
        </p:nvSpPr>
        <p:spPr bwMode="auto">
          <a:xfrm>
            <a:off x="517525" y="4749800"/>
            <a:ext cx="6496050" cy="15906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Volume intrappolato</a:t>
            </a:r>
          </a:p>
          <a:p>
            <a:pPr>
              <a:spcBef>
                <a:spcPct val="0"/>
              </a:spcBef>
              <a:buFontTx/>
              <a:buNone/>
            </a:pPr>
            <a:endParaRPr lang="it-IT" altLang="en-US" sz="2400"/>
          </a:p>
          <a:p>
            <a:pPr>
              <a:spcBef>
                <a:spcPct val="0"/>
              </a:spcBef>
              <a:buFontTx/>
              <a:buNone/>
            </a:pPr>
            <a:r>
              <a:rPr lang="it-IT" altLang="en-US" sz="2400">
                <a:solidFill>
                  <a:srgbClr val="0000CC"/>
                </a:solidFill>
              </a:rPr>
              <a:t>! Attenzione ai residui del lubrificante usato</a:t>
            </a:r>
          </a:p>
          <a:p>
            <a:pPr>
              <a:spcBef>
                <a:spcPct val="0"/>
              </a:spcBef>
              <a:buFontTx/>
              <a:buNone/>
            </a:pPr>
            <a:r>
              <a:rPr lang="it-IT" altLang="en-US" sz="2400">
                <a:solidFill>
                  <a:srgbClr val="0000CC"/>
                </a:solidFill>
              </a:rPr>
              <a:t>per la filettatura!</a:t>
            </a:r>
          </a:p>
        </p:txBody>
      </p:sp>
    </p:spTree>
    <p:extLst>
      <p:ext uri="{BB962C8B-B14F-4D97-AF65-F5344CB8AC3E}">
        <p14:creationId xmlns:p14="http://schemas.microsoft.com/office/powerpoint/2010/main" val="221142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2"/>
          <p:cNvSpPr>
            <a:spLocks noGrp="1" noChangeArrowheads="1"/>
          </p:cNvSpPr>
          <p:nvPr>
            <p:ph type="title"/>
          </p:nvPr>
        </p:nvSpPr>
        <p:spPr>
          <a:ln/>
        </p:spPr>
        <p:txBody>
          <a:bodyPr/>
          <a:lstStyle/>
          <a:p>
            <a:r>
              <a:rPr lang="en-GB" altLang="en-US"/>
              <a:t>Pulizia componenti per sistemi da vuoto</a:t>
            </a:r>
          </a:p>
        </p:txBody>
      </p:sp>
      <p:sp>
        <p:nvSpPr>
          <p:cNvPr id="1318915" name="Rectangle 3"/>
          <p:cNvSpPr>
            <a:spLocks noGrp="1" noChangeArrowheads="1"/>
          </p:cNvSpPr>
          <p:nvPr>
            <p:ph type="body" idx="1"/>
          </p:nvPr>
        </p:nvSpPr>
        <p:spPr>
          <a:xfrm>
            <a:off x="323850" y="765175"/>
            <a:ext cx="8640763" cy="4937125"/>
          </a:xfrm>
          <a:noFill/>
          <a:ln/>
        </p:spPr>
        <p:txBody>
          <a:bodyPr/>
          <a:lstStyle/>
          <a:p>
            <a:pPr marL="973138" indent="-690563">
              <a:lnSpc>
                <a:spcPct val="160000"/>
              </a:lnSpc>
              <a:spcBef>
                <a:spcPct val="0"/>
              </a:spcBef>
              <a:buFont typeface="Wingdings" pitchFamily="2" charset="2"/>
              <a:buAutoNum type="arabicPeriod"/>
            </a:pPr>
            <a:r>
              <a:rPr lang="en-GB" altLang="en-US"/>
              <a:t>Perchè dobbiamo pulire i componenti da vuoto?</a:t>
            </a:r>
          </a:p>
          <a:p>
            <a:pPr marL="973138" indent="-690563">
              <a:lnSpc>
                <a:spcPct val="160000"/>
              </a:lnSpc>
              <a:spcBef>
                <a:spcPct val="0"/>
              </a:spcBef>
              <a:buFont typeface="Wingdings" pitchFamily="2" charset="2"/>
              <a:buAutoNum type="arabicPeriod"/>
            </a:pPr>
            <a:r>
              <a:rPr lang="en-GB" altLang="en-US"/>
              <a:t>Design dei sistemi da vuoto</a:t>
            </a:r>
          </a:p>
          <a:p>
            <a:pPr marL="973138" indent="-690563">
              <a:lnSpc>
                <a:spcPct val="160000"/>
              </a:lnSpc>
              <a:spcBef>
                <a:spcPct val="0"/>
              </a:spcBef>
              <a:buFont typeface="Wingdings" pitchFamily="2" charset="2"/>
              <a:buAutoNum type="arabicPeriod"/>
            </a:pPr>
            <a:r>
              <a:rPr lang="en-GB" altLang="en-US"/>
              <a:t>Semplici verifiche del grado di pulizia (empiriche)</a:t>
            </a:r>
          </a:p>
          <a:p>
            <a:pPr marL="973138" indent="-690563">
              <a:lnSpc>
                <a:spcPct val="160000"/>
              </a:lnSpc>
              <a:spcBef>
                <a:spcPct val="0"/>
              </a:spcBef>
              <a:buFont typeface="Wingdings" pitchFamily="2" charset="2"/>
              <a:buAutoNum type="arabicPeriod"/>
            </a:pPr>
            <a:r>
              <a:rPr lang="en-GB" altLang="en-US"/>
              <a:t>Test con l’impiego di tecniche di analisi di superficie</a:t>
            </a:r>
          </a:p>
          <a:p>
            <a:pPr marL="973138" indent="-690563">
              <a:lnSpc>
                <a:spcPct val="160000"/>
              </a:lnSpc>
              <a:spcBef>
                <a:spcPct val="0"/>
              </a:spcBef>
              <a:buFont typeface="Wingdings" pitchFamily="2" charset="2"/>
              <a:buAutoNum type="arabicPeriod"/>
            </a:pPr>
            <a:r>
              <a:rPr lang="en-GB" altLang="en-US"/>
              <a:t>Test con l’impieo di tecniche dedicate</a:t>
            </a:r>
          </a:p>
          <a:p>
            <a:pPr marL="973138" indent="-690563">
              <a:lnSpc>
                <a:spcPct val="160000"/>
              </a:lnSpc>
              <a:spcBef>
                <a:spcPct val="0"/>
              </a:spcBef>
              <a:buFont typeface="Wingdings" pitchFamily="2" charset="2"/>
              <a:buAutoNum type="arabicPeriod"/>
            </a:pPr>
            <a:r>
              <a:rPr lang="en-GB" altLang="en-US"/>
              <a:t>La scienza e la tecnica del processo di pulizia</a:t>
            </a:r>
          </a:p>
          <a:p>
            <a:pPr marL="973138" indent="-690563">
              <a:lnSpc>
                <a:spcPct val="160000"/>
              </a:lnSpc>
              <a:spcBef>
                <a:spcPct val="0"/>
              </a:spcBef>
              <a:buFont typeface="Wingdings" pitchFamily="2" charset="2"/>
              <a:buAutoNum type="arabicPeriod"/>
            </a:pPr>
            <a:r>
              <a:rPr lang="en-GB" altLang="en-US"/>
              <a:t>La pulizia di grandi componenti</a:t>
            </a:r>
          </a:p>
          <a:p>
            <a:pPr marL="973138" indent="-690563">
              <a:lnSpc>
                <a:spcPct val="160000"/>
              </a:lnSpc>
              <a:spcBef>
                <a:spcPct val="0"/>
              </a:spcBef>
              <a:buFont typeface="Wingdings" pitchFamily="2" charset="2"/>
              <a:buAutoNum type="arabicPeriod"/>
            </a:pPr>
            <a:r>
              <a:rPr lang="en-GB" altLang="en-US"/>
              <a:t>Nuove tecniche e nuove procedure</a:t>
            </a:r>
          </a:p>
          <a:p>
            <a:pPr marL="1544638" lvl="1" indent="-457200">
              <a:spcBef>
                <a:spcPct val="0"/>
              </a:spcBef>
            </a:pPr>
            <a:endParaRPr lang="en-GB" altLang="en-US"/>
          </a:p>
        </p:txBody>
      </p:sp>
    </p:spTree>
    <p:extLst>
      <p:ext uri="{BB962C8B-B14F-4D97-AF65-F5344CB8AC3E}">
        <p14:creationId xmlns:p14="http://schemas.microsoft.com/office/powerpoint/2010/main" val="24376307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84150" y="1270000"/>
            <a:ext cx="503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Volumi intrappolati tra due O-Ring</a:t>
            </a:r>
          </a:p>
        </p:txBody>
      </p:sp>
      <p:sp>
        <p:nvSpPr>
          <p:cNvPr id="70659" name="Rectangle 3"/>
          <p:cNvSpPr>
            <a:spLocks noChangeArrowheads="1"/>
          </p:cNvSpPr>
          <p:nvPr/>
        </p:nvSpPr>
        <p:spPr bwMode="auto">
          <a:xfrm>
            <a:off x="3397250" y="742950"/>
            <a:ext cx="219075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b="1"/>
              <a:t>Da evitare</a:t>
            </a:r>
            <a:endParaRPr lang="it-IT" altLang="en-US" sz="2400"/>
          </a:p>
        </p:txBody>
      </p:sp>
      <p:sp>
        <p:nvSpPr>
          <p:cNvPr id="70660" name="Line 4"/>
          <p:cNvSpPr>
            <a:spLocks noChangeShapeType="1"/>
          </p:cNvSpPr>
          <p:nvPr/>
        </p:nvSpPr>
        <p:spPr bwMode="auto">
          <a:xfrm flipH="1">
            <a:off x="2641600" y="3829050"/>
            <a:ext cx="1625600" cy="514350"/>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0661" name="Picture 5" descr="virtual_o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1785938"/>
            <a:ext cx="6591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Line 6"/>
          <p:cNvSpPr>
            <a:spLocks noChangeShapeType="1"/>
          </p:cNvSpPr>
          <p:nvPr/>
        </p:nvSpPr>
        <p:spPr bwMode="auto">
          <a:xfrm flipV="1">
            <a:off x="3295650" y="3916363"/>
            <a:ext cx="1839913" cy="1760537"/>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Rectangle 7"/>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it-IT" altLang="en-US"/>
              <a:t>Fughe reali e virtuali 3/</a:t>
            </a:r>
          </a:p>
        </p:txBody>
      </p:sp>
      <p:sp>
        <p:nvSpPr>
          <p:cNvPr id="70664" name="Text Box 8"/>
          <p:cNvSpPr txBox="1">
            <a:spLocks noChangeArrowheads="1"/>
          </p:cNvSpPr>
          <p:nvPr/>
        </p:nvSpPr>
        <p:spPr bwMode="auto">
          <a:xfrm>
            <a:off x="593725" y="5610225"/>
            <a:ext cx="3057525" cy="514350"/>
          </a:xfrm>
          <a:prstGeom prst="rect">
            <a:avLst/>
          </a:prstGeom>
          <a:solidFill>
            <a:schemeClr val="bg1"/>
          </a:solidFill>
          <a:ln w="5715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Volume intrappolato</a:t>
            </a:r>
          </a:p>
        </p:txBody>
      </p:sp>
    </p:spTree>
    <p:extLst>
      <p:ext uri="{BB962C8B-B14F-4D97-AF65-F5344CB8AC3E}">
        <p14:creationId xmlns:p14="http://schemas.microsoft.com/office/powerpoint/2010/main" val="34859340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virtualreal_virtual_92d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2125663"/>
            <a:ext cx="5256212"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17475" y="619125"/>
            <a:ext cx="88471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Evitare le saldature doppie: se per motivi meccanici è necessario avere una maggiore resistenza fare una saldatura continua all’interno e una a tratti all’esterno</a:t>
            </a:r>
          </a:p>
        </p:txBody>
      </p:sp>
      <p:sp>
        <p:nvSpPr>
          <p:cNvPr id="71684" name="Rectangle 4"/>
          <p:cNvSpPr>
            <a:spLocks noChangeArrowheads="1"/>
          </p:cNvSpPr>
          <p:nvPr/>
        </p:nvSpPr>
        <p:spPr bwMode="auto">
          <a:xfrm>
            <a:off x="668338" y="2122488"/>
            <a:ext cx="2190750" cy="1306512"/>
          </a:xfrm>
          <a:prstGeom prst="rect">
            <a:avLst/>
          </a:prstGeom>
          <a:solidFill>
            <a:schemeClr val="bg1"/>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b="1"/>
              <a:t>Da</a:t>
            </a:r>
            <a:r>
              <a:rPr lang="it-IT" altLang="en-US" sz="4400" b="1"/>
              <a:t> </a:t>
            </a:r>
            <a:r>
              <a:rPr lang="it-IT" altLang="en-US" sz="3200" b="1"/>
              <a:t>evitare</a:t>
            </a:r>
            <a:endParaRPr lang="it-IT" altLang="en-US" sz="3200"/>
          </a:p>
        </p:txBody>
      </p:sp>
      <p:sp>
        <p:nvSpPr>
          <p:cNvPr id="71685" name="Line 5"/>
          <p:cNvSpPr>
            <a:spLocks noChangeShapeType="1"/>
          </p:cNvSpPr>
          <p:nvPr/>
        </p:nvSpPr>
        <p:spPr bwMode="auto">
          <a:xfrm>
            <a:off x="6392863" y="3895725"/>
            <a:ext cx="912812" cy="1095375"/>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6" name="Rectangle 6"/>
          <p:cNvSpPr>
            <a:spLocks noGrp="1" noChangeArrowheads="1"/>
          </p:cNvSpPr>
          <p:nvPr>
            <p:ph type="title"/>
          </p:nvPr>
        </p:nvSpPr>
        <p:spPr>
          <a:solidFill>
            <a:srgbClr val="FFFF99"/>
          </a:solidFill>
          <a:ln>
            <a:solidFill>
              <a:srgbClr val="FF0000"/>
            </a:solidFill>
            <a:miter lim="800000"/>
            <a:headEnd/>
            <a:tailEnd/>
          </a:ln>
        </p:spPr>
        <p:txBody>
          <a:bodyPr/>
          <a:lstStyle/>
          <a:p>
            <a:pPr eaLnBrk="1" hangingPunct="1"/>
            <a:r>
              <a:rPr lang="it-IT" altLang="en-US"/>
              <a:t>Fughe reali e virtuali 4/</a:t>
            </a:r>
          </a:p>
        </p:txBody>
      </p:sp>
      <p:sp>
        <p:nvSpPr>
          <p:cNvPr id="71687" name="Line 7"/>
          <p:cNvSpPr>
            <a:spLocks noChangeShapeType="1"/>
          </p:cNvSpPr>
          <p:nvPr/>
        </p:nvSpPr>
        <p:spPr bwMode="auto">
          <a:xfrm>
            <a:off x="4541838" y="2781300"/>
            <a:ext cx="1255712" cy="3303588"/>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8" name="Line 8"/>
          <p:cNvSpPr>
            <a:spLocks noChangeShapeType="1"/>
          </p:cNvSpPr>
          <p:nvPr/>
        </p:nvSpPr>
        <p:spPr bwMode="auto">
          <a:xfrm>
            <a:off x="5403850" y="2566988"/>
            <a:ext cx="2647950" cy="1158875"/>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9" name="Text Box 9"/>
          <p:cNvSpPr txBox="1">
            <a:spLocks noChangeArrowheads="1"/>
          </p:cNvSpPr>
          <p:nvPr/>
        </p:nvSpPr>
        <p:spPr bwMode="auto">
          <a:xfrm>
            <a:off x="3405188" y="2314575"/>
            <a:ext cx="3057525" cy="514350"/>
          </a:xfrm>
          <a:prstGeom prst="rect">
            <a:avLst/>
          </a:prstGeom>
          <a:solidFill>
            <a:schemeClr val="bg1"/>
          </a:solidFill>
          <a:ln w="5715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Volume intrappolato</a:t>
            </a:r>
            <a:endParaRPr lang="it-IT" altLang="en-US" sz="2400">
              <a:solidFill>
                <a:srgbClr val="FF00FF"/>
              </a:solidFill>
            </a:endParaRPr>
          </a:p>
        </p:txBody>
      </p:sp>
      <p:sp>
        <p:nvSpPr>
          <p:cNvPr id="71690" name="Text Box 10"/>
          <p:cNvSpPr txBox="1">
            <a:spLocks noChangeArrowheads="1"/>
          </p:cNvSpPr>
          <p:nvPr/>
        </p:nvSpPr>
        <p:spPr bwMode="auto">
          <a:xfrm>
            <a:off x="5405438" y="3429000"/>
            <a:ext cx="1276350" cy="514350"/>
          </a:xfrm>
          <a:prstGeom prst="rect">
            <a:avLst/>
          </a:prstGeom>
          <a:solidFill>
            <a:schemeClr val="bg1"/>
          </a:solidFill>
          <a:ln w="5715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solidFill>
                  <a:srgbClr val="008000"/>
                </a:solidFill>
              </a:rPr>
              <a:t>Perdita</a:t>
            </a:r>
          </a:p>
        </p:txBody>
      </p:sp>
    </p:spTree>
    <p:extLst>
      <p:ext uri="{BB962C8B-B14F-4D97-AF65-F5344CB8AC3E}">
        <p14:creationId xmlns:p14="http://schemas.microsoft.com/office/powerpoint/2010/main" val="14953438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163" y="0"/>
            <a:ext cx="9144001" cy="658813"/>
          </a:xfrm>
          <a:solidFill>
            <a:srgbClr val="FFFF99"/>
          </a:solidFill>
          <a:ln>
            <a:solidFill>
              <a:srgbClr val="FF0000"/>
            </a:solidFill>
            <a:miter lim="800000"/>
            <a:headEnd/>
            <a:tailEnd/>
          </a:ln>
        </p:spPr>
        <p:txBody>
          <a:bodyPr/>
          <a:lstStyle/>
          <a:p>
            <a:pPr eaLnBrk="1" hangingPunct="1"/>
            <a:r>
              <a:rPr lang="it-IT" altLang="en-US"/>
              <a:t>Fughe reali e virtuali 5/</a:t>
            </a:r>
          </a:p>
        </p:txBody>
      </p:sp>
      <p:sp>
        <p:nvSpPr>
          <p:cNvPr id="72707" name="Text Box 3"/>
          <p:cNvSpPr txBox="1">
            <a:spLocks noChangeArrowheads="1"/>
          </p:cNvSpPr>
          <p:nvPr/>
        </p:nvSpPr>
        <p:spPr bwMode="auto">
          <a:xfrm>
            <a:off x="304800" y="1212850"/>
            <a:ext cx="8401050" cy="82232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spcBef>
                <a:spcPct val="0"/>
              </a:spcBef>
              <a:buFontTx/>
              <a:buNone/>
            </a:pPr>
            <a:r>
              <a:rPr lang="it-IT" altLang="en-US" sz="2400"/>
              <a:t>Attenzione alle saldature doppie: una perdita reale</a:t>
            </a:r>
          </a:p>
          <a:p>
            <a:pPr>
              <a:spcBef>
                <a:spcPct val="0"/>
              </a:spcBef>
              <a:buFontTx/>
              <a:buNone/>
            </a:pPr>
            <a:r>
              <a:rPr lang="it-IT" altLang="en-US" sz="2400"/>
              <a:t> può trasformarsi in perdita virtuale.</a:t>
            </a:r>
          </a:p>
        </p:txBody>
      </p:sp>
      <p:sp>
        <p:nvSpPr>
          <p:cNvPr id="72708" name="Rectangle 4"/>
          <p:cNvSpPr>
            <a:spLocks noChangeArrowheads="1"/>
          </p:cNvSpPr>
          <p:nvPr/>
        </p:nvSpPr>
        <p:spPr bwMode="auto">
          <a:xfrm>
            <a:off x="3397250" y="685800"/>
            <a:ext cx="21907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b="1"/>
              <a:t>Da evitare</a:t>
            </a:r>
            <a:endParaRPr lang="it-IT" altLang="en-US" sz="2400"/>
          </a:p>
        </p:txBody>
      </p:sp>
      <p:pic>
        <p:nvPicPr>
          <p:cNvPr id="1265669" name="Picture 5" descr="virtualreal_real_100d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6099175" cy="45862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65670" name="Picture 6" descr="virtualreal_realvirtual_100d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2159000"/>
            <a:ext cx="48577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5671" name="Text Box 7"/>
          <p:cNvSpPr txBox="1">
            <a:spLocks noChangeArrowheads="1"/>
          </p:cNvSpPr>
          <p:nvPr/>
        </p:nvSpPr>
        <p:spPr bwMode="auto">
          <a:xfrm>
            <a:off x="5756275" y="2774950"/>
            <a:ext cx="1930400" cy="51435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a:solidFill>
                  <a:srgbClr val="FF0000"/>
                </a:solidFill>
                <a:latin typeface="Times New Roman" pitchFamily="18" charset="0"/>
              </a:rPr>
              <a:t>Prima</a:t>
            </a:r>
            <a:endParaRPr lang="it-IT" altLang="en-US" sz="2400">
              <a:latin typeface="Times New Roman" pitchFamily="18" charset="0"/>
            </a:endParaRPr>
          </a:p>
        </p:txBody>
      </p:sp>
      <p:sp>
        <p:nvSpPr>
          <p:cNvPr id="1265672" name="Text Box 8"/>
          <p:cNvSpPr txBox="1">
            <a:spLocks noChangeArrowheads="1"/>
          </p:cNvSpPr>
          <p:nvPr/>
        </p:nvSpPr>
        <p:spPr bwMode="auto">
          <a:xfrm>
            <a:off x="5360988" y="3365500"/>
            <a:ext cx="1284287" cy="514350"/>
          </a:xfrm>
          <a:prstGeom prst="rect">
            <a:avLst/>
          </a:prstGeom>
          <a:noFill/>
          <a:ln w="5715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a:solidFill>
                  <a:srgbClr val="6666FF"/>
                </a:solidFill>
                <a:latin typeface="Times New Roman" pitchFamily="18" charset="0"/>
              </a:rPr>
              <a:t>Dopo</a:t>
            </a:r>
            <a:endParaRPr lang="it-IT" altLang="en-US" sz="2400">
              <a:latin typeface="Times New Roman" pitchFamily="18" charset="0"/>
            </a:endParaRPr>
          </a:p>
        </p:txBody>
      </p:sp>
      <p:sp>
        <p:nvSpPr>
          <p:cNvPr id="1265673" name="Line 9"/>
          <p:cNvSpPr>
            <a:spLocks noChangeShapeType="1"/>
          </p:cNvSpPr>
          <p:nvPr/>
        </p:nvSpPr>
        <p:spPr bwMode="auto">
          <a:xfrm flipH="1">
            <a:off x="3727450" y="3028950"/>
            <a:ext cx="2165350" cy="5397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5674" name="Line 10"/>
          <p:cNvSpPr>
            <a:spLocks noChangeShapeType="1"/>
          </p:cNvSpPr>
          <p:nvPr/>
        </p:nvSpPr>
        <p:spPr bwMode="auto">
          <a:xfrm flipH="1">
            <a:off x="3254375" y="3028950"/>
            <a:ext cx="2638425" cy="1682750"/>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5675" name="Line 11"/>
          <p:cNvSpPr>
            <a:spLocks noChangeShapeType="1"/>
          </p:cNvSpPr>
          <p:nvPr/>
        </p:nvSpPr>
        <p:spPr bwMode="auto">
          <a:xfrm>
            <a:off x="6170613" y="3892550"/>
            <a:ext cx="750887" cy="998538"/>
          </a:xfrm>
          <a:prstGeom prst="line">
            <a:avLst/>
          </a:prstGeom>
          <a:noFill/>
          <a:ln w="38100">
            <a:solidFill>
              <a:srgbClr val="66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50778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65669"/>
                                        </p:tgtEl>
                                        <p:attrNameLst>
                                          <p:attrName>style.visibility</p:attrName>
                                        </p:attrNameLst>
                                      </p:cBhvr>
                                      <p:to>
                                        <p:strVal val="visible"/>
                                      </p:to>
                                    </p:set>
                                    <p:anim calcmode="lin" valueType="num">
                                      <p:cBhvr additive="base">
                                        <p:cTn id="7" dur="500" fill="hold"/>
                                        <p:tgtEl>
                                          <p:spTgt spid="1265669"/>
                                        </p:tgtEl>
                                        <p:attrNameLst>
                                          <p:attrName>ppt_x</p:attrName>
                                        </p:attrNameLst>
                                      </p:cBhvr>
                                      <p:tavLst>
                                        <p:tav tm="0">
                                          <p:val>
                                            <p:strVal val="#ppt_x"/>
                                          </p:val>
                                        </p:tav>
                                        <p:tav tm="100000">
                                          <p:val>
                                            <p:strVal val="#ppt_x"/>
                                          </p:val>
                                        </p:tav>
                                      </p:tavLst>
                                    </p:anim>
                                    <p:anim calcmode="lin" valueType="num">
                                      <p:cBhvr additive="base">
                                        <p:cTn id="8" dur="500" fill="hold"/>
                                        <p:tgtEl>
                                          <p:spTgt spid="12656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65674"/>
                                        </p:tgtEl>
                                        <p:attrNameLst>
                                          <p:attrName>style.visibility</p:attrName>
                                        </p:attrNameLst>
                                      </p:cBhvr>
                                      <p:to>
                                        <p:strVal val="visible"/>
                                      </p:to>
                                    </p:set>
                                    <p:anim calcmode="lin" valueType="num">
                                      <p:cBhvr additive="base">
                                        <p:cTn id="11" dur="500" fill="hold"/>
                                        <p:tgtEl>
                                          <p:spTgt spid="1265674"/>
                                        </p:tgtEl>
                                        <p:attrNameLst>
                                          <p:attrName>ppt_x</p:attrName>
                                        </p:attrNameLst>
                                      </p:cBhvr>
                                      <p:tavLst>
                                        <p:tav tm="0">
                                          <p:val>
                                            <p:strVal val="#ppt_x"/>
                                          </p:val>
                                        </p:tav>
                                        <p:tav tm="100000">
                                          <p:val>
                                            <p:strVal val="#ppt_x"/>
                                          </p:val>
                                        </p:tav>
                                      </p:tavLst>
                                    </p:anim>
                                    <p:anim calcmode="lin" valueType="num">
                                      <p:cBhvr additive="base">
                                        <p:cTn id="12" dur="500" fill="hold"/>
                                        <p:tgtEl>
                                          <p:spTgt spid="12656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65673"/>
                                        </p:tgtEl>
                                        <p:attrNameLst>
                                          <p:attrName>style.visibility</p:attrName>
                                        </p:attrNameLst>
                                      </p:cBhvr>
                                      <p:to>
                                        <p:strVal val="visible"/>
                                      </p:to>
                                    </p:set>
                                    <p:anim calcmode="lin" valueType="num">
                                      <p:cBhvr additive="base">
                                        <p:cTn id="15" dur="500" fill="hold"/>
                                        <p:tgtEl>
                                          <p:spTgt spid="1265673"/>
                                        </p:tgtEl>
                                        <p:attrNameLst>
                                          <p:attrName>ppt_x</p:attrName>
                                        </p:attrNameLst>
                                      </p:cBhvr>
                                      <p:tavLst>
                                        <p:tav tm="0">
                                          <p:val>
                                            <p:strVal val="#ppt_x"/>
                                          </p:val>
                                        </p:tav>
                                        <p:tav tm="100000">
                                          <p:val>
                                            <p:strVal val="#ppt_x"/>
                                          </p:val>
                                        </p:tav>
                                      </p:tavLst>
                                    </p:anim>
                                    <p:anim calcmode="lin" valueType="num">
                                      <p:cBhvr additive="base">
                                        <p:cTn id="16" dur="500" fill="hold"/>
                                        <p:tgtEl>
                                          <p:spTgt spid="12656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65671"/>
                                        </p:tgtEl>
                                        <p:attrNameLst>
                                          <p:attrName>style.visibility</p:attrName>
                                        </p:attrNameLst>
                                      </p:cBhvr>
                                      <p:to>
                                        <p:strVal val="visible"/>
                                      </p:to>
                                    </p:set>
                                    <p:anim calcmode="lin" valueType="num">
                                      <p:cBhvr additive="base">
                                        <p:cTn id="19" dur="500" fill="hold"/>
                                        <p:tgtEl>
                                          <p:spTgt spid="1265671"/>
                                        </p:tgtEl>
                                        <p:attrNameLst>
                                          <p:attrName>ppt_x</p:attrName>
                                        </p:attrNameLst>
                                      </p:cBhvr>
                                      <p:tavLst>
                                        <p:tav tm="0">
                                          <p:val>
                                            <p:strVal val="#ppt_x"/>
                                          </p:val>
                                        </p:tav>
                                        <p:tav tm="100000">
                                          <p:val>
                                            <p:strVal val="#ppt_x"/>
                                          </p:val>
                                        </p:tav>
                                      </p:tavLst>
                                    </p:anim>
                                    <p:anim calcmode="lin" valueType="num">
                                      <p:cBhvr additive="base">
                                        <p:cTn id="20" dur="500" fill="hold"/>
                                        <p:tgtEl>
                                          <p:spTgt spid="12656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265669"/>
                                        </p:tgtEl>
                                      </p:cBhvr>
                                    </p:animEffect>
                                    <p:set>
                                      <p:cBhvr>
                                        <p:cTn id="25" dur="1" fill="hold">
                                          <p:stCondLst>
                                            <p:cond delay="499"/>
                                          </p:stCondLst>
                                        </p:cTn>
                                        <p:tgtEl>
                                          <p:spTgt spid="1265669"/>
                                        </p:tgtEl>
                                        <p:attrNameLst>
                                          <p:attrName>style.visibility</p:attrName>
                                        </p:attrNameLst>
                                      </p:cBhvr>
                                      <p:to>
                                        <p:strVal val="hidden"/>
                                      </p:to>
                                    </p:set>
                                  </p:childTnLst>
                                </p:cTn>
                              </p:par>
                              <p:par>
                                <p:cTn id="26" presetID="4" presetClass="exit" presetSubtype="16" fill="hold" grpId="1" nodeType="withEffect">
                                  <p:stCondLst>
                                    <p:cond delay="0"/>
                                  </p:stCondLst>
                                  <p:childTnLst>
                                    <p:animEffect transition="out" filter="box(in)">
                                      <p:cBhvr>
                                        <p:cTn id="27" dur="500"/>
                                        <p:tgtEl>
                                          <p:spTgt spid="1265674"/>
                                        </p:tgtEl>
                                      </p:cBhvr>
                                    </p:animEffect>
                                    <p:set>
                                      <p:cBhvr>
                                        <p:cTn id="28" dur="1" fill="hold">
                                          <p:stCondLst>
                                            <p:cond delay="499"/>
                                          </p:stCondLst>
                                        </p:cTn>
                                        <p:tgtEl>
                                          <p:spTgt spid="1265674"/>
                                        </p:tgtEl>
                                        <p:attrNameLst>
                                          <p:attrName>style.visibility</p:attrName>
                                        </p:attrNameLst>
                                      </p:cBhvr>
                                      <p:to>
                                        <p:strVal val="hidden"/>
                                      </p:to>
                                    </p:set>
                                  </p:childTnLst>
                                </p:cTn>
                              </p:par>
                              <p:par>
                                <p:cTn id="29" presetID="4" presetClass="exit" presetSubtype="16" fill="hold" grpId="1" nodeType="withEffect">
                                  <p:stCondLst>
                                    <p:cond delay="0"/>
                                  </p:stCondLst>
                                  <p:childTnLst>
                                    <p:animEffect transition="out" filter="box(in)">
                                      <p:cBhvr>
                                        <p:cTn id="30" dur="500"/>
                                        <p:tgtEl>
                                          <p:spTgt spid="1265673"/>
                                        </p:tgtEl>
                                      </p:cBhvr>
                                    </p:animEffect>
                                    <p:set>
                                      <p:cBhvr>
                                        <p:cTn id="31" dur="1" fill="hold">
                                          <p:stCondLst>
                                            <p:cond delay="499"/>
                                          </p:stCondLst>
                                        </p:cTn>
                                        <p:tgtEl>
                                          <p:spTgt spid="1265673"/>
                                        </p:tgtEl>
                                        <p:attrNameLst>
                                          <p:attrName>style.visibility</p:attrName>
                                        </p:attrNameLst>
                                      </p:cBhvr>
                                      <p:to>
                                        <p:strVal val="hidden"/>
                                      </p:to>
                                    </p:set>
                                  </p:childTnLst>
                                </p:cTn>
                              </p:par>
                              <p:par>
                                <p:cTn id="32" presetID="4" presetClass="exit" presetSubtype="16" fill="hold" grpId="1" nodeType="withEffect">
                                  <p:stCondLst>
                                    <p:cond delay="0"/>
                                  </p:stCondLst>
                                  <p:childTnLst>
                                    <p:animEffect transition="out" filter="box(in)">
                                      <p:cBhvr>
                                        <p:cTn id="33" dur="500"/>
                                        <p:tgtEl>
                                          <p:spTgt spid="1265671"/>
                                        </p:tgtEl>
                                      </p:cBhvr>
                                    </p:animEffect>
                                    <p:set>
                                      <p:cBhvr>
                                        <p:cTn id="34" dur="1" fill="hold">
                                          <p:stCondLst>
                                            <p:cond delay="499"/>
                                          </p:stCondLst>
                                        </p:cTn>
                                        <p:tgtEl>
                                          <p:spTgt spid="126567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265670"/>
                                        </p:tgtEl>
                                        <p:attrNameLst>
                                          <p:attrName>style.visibility</p:attrName>
                                        </p:attrNameLst>
                                      </p:cBhvr>
                                      <p:to>
                                        <p:strVal val="visible"/>
                                      </p:to>
                                    </p:set>
                                    <p:anim calcmode="lin" valueType="num">
                                      <p:cBhvr additive="base">
                                        <p:cTn id="39" dur="500" fill="hold"/>
                                        <p:tgtEl>
                                          <p:spTgt spid="1265670"/>
                                        </p:tgtEl>
                                        <p:attrNameLst>
                                          <p:attrName>ppt_x</p:attrName>
                                        </p:attrNameLst>
                                      </p:cBhvr>
                                      <p:tavLst>
                                        <p:tav tm="0">
                                          <p:val>
                                            <p:strVal val="#ppt_x"/>
                                          </p:val>
                                        </p:tav>
                                        <p:tav tm="100000">
                                          <p:val>
                                            <p:strVal val="#ppt_x"/>
                                          </p:val>
                                        </p:tav>
                                      </p:tavLst>
                                    </p:anim>
                                    <p:anim calcmode="lin" valueType="num">
                                      <p:cBhvr additive="base">
                                        <p:cTn id="40" dur="500" fill="hold"/>
                                        <p:tgtEl>
                                          <p:spTgt spid="126567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65675"/>
                                        </p:tgtEl>
                                        <p:attrNameLst>
                                          <p:attrName>style.visibility</p:attrName>
                                        </p:attrNameLst>
                                      </p:cBhvr>
                                      <p:to>
                                        <p:strVal val="visible"/>
                                      </p:to>
                                    </p:set>
                                    <p:anim calcmode="lin" valueType="num">
                                      <p:cBhvr additive="base">
                                        <p:cTn id="43" dur="500" fill="hold"/>
                                        <p:tgtEl>
                                          <p:spTgt spid="1265675"/>
                                        </p:tgtEl>
                                        <p:attrNameLst>
                                          <p:attrName>ppt_x</p:attrName>
                                        </p:attrNameLst>
                                      </p:cBhvr>
                                      <p:tavLst>
                                        <p:tav tm="0">
                                          <p:val>
                                            <p:strVal val="#ppt_x"/>
                                          </p:val>
                                        </p:tav>
                                        <p:tav tm="100000">
                                          <p:val>
                                            <p:strVal val="#ppt_x"/>
                                          </p:val>
                                        </p:tav>
                                      </p:tavLst>
                                    </p:anim>
                                    <p:anim calcmode="lin" valueType="num">
                                      <p:cBhvr additive="base">
                                        <p:cTn id="44" dur="500" fill="hold"/>
                                        <p:tgtEl>
                                          <p:spTgt spid="12656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65672"/>
                                        </p:tgtEl>
                                        <p:attrNameLst>
                                          <p:attrName>style.visibility</p:attrName>
                                        </p:attrNameLst>
                                      </p:cBhvr>
                                      <p:to>
                                        <p:strVal val="visible"/>
                                      </p:to>
                                    </p:set>
                                    <p:anim calcmode="lin" valueType="num">
                                      <p:cBhvr additive="base">
                                        <p:cTn id="47" dur="500" fill="hold"/>
                                        <p:tgtEl>
                                          <p:spTgt spid="1265672"/>
                                        </p:tgtEl>
                                        <p:attrNameLst>
                                          <p:attrName>ppt_x</p:attrName>
                                        </p:attrNameLst>
                                      </p:cBhvr>
                                      <p:tavLst>
                                        <p:tav tm="0">
                                          <p:val>
                                            <p:strVal val="#ppt_x"/>
                                          </p:val>
                                        </p:tav>
                                        <p:tav tm="100000">
                                          <p:val>
                                            <p:strVal val="#ppt_x"/>
                                          </p:val>
                                        </p:tav>
                                      </p:tavLst>
                                    </p:anim>
                                    <p:anim calcmode="lin" valueType="num">
                                      <p:cBhvr additive="base">
                                        <p:cTn id="48" dur="500" fill="hold"/>
                                        <p:tgtEl>
                                          <p:spTgt spid="1265672"/>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1265670"/>
                                        </p:tgtEl>
                                      </p:cBhvr>
                                    </p:animEffect>
                                    <p:set>
                                      <p:cBhvr>
                                        <p:cTn id="53" dur="1" fill="hold">
                                          <p:stCondLst>
                                            <p:cond delay="499"/>
                                          </p:stCondLst>
                                        </p:cTn>
                                        <p:tgtEl>
                                          <p:spTgt spid="1265670"/>
                                        </p:tgtEl>
                                        <p:attrNameLst>
                                          <p:attrName>style.visibility</p:attrName>
                                        </p:attrNameLst>
                                      </p:cBhvr>
                                      <p:to>
                                        <p:strVal val="hidden"/>
                                      </p:to>
                                    </p:set>
                                  </p:childTnLst>
                                </p:cTn>
                              </p:par>
                              <p:par>
                                <p:cTn id="54" presetID="4" presetClass="exit" presetSubtype="16" fill="hold" grpId="1" nodeType="withEffect">
                                  <p:stCondLst>
                                    <p:cond delay="0"/>
                                  </p:stCondLst>
                                  <p:childTnLst>
                                    <p:animEffect transition="out" filter="box(in)">
                                      <p:cBhvr>
                                        <p:cTn id="55" dur="500"/>
                                        <p:tgtEl>
                                          <p:spTgt spid="1265675"/>
                                        </p:tgtEl>
                                      </p:cBhvr>
                                    </p:animEffect>
                                    <p:set>
                                      <p:cBhvr>
                                        <p:cTn id="56" dur="1" fill="hold">
                                          <p:stCondLst>
                                            <p:cond delay="499"/>
                                          </p:stCondLst>
                                        </p:cTn>
                                        <p:tgtEl>
                                          <p:spTgt spid="1265675"/>
                                        </p:tgtEl>
                                        <p:attrNameLst>
                                          <p:attrName>style.visibility</p:attrName>
                                        </p:attrNameLst>
                                      </p:cBhvr>
                                      <p:to>
                                        <p:strVal val="hidden"/>
                                      </p:to>
                                    </p:set>
                                  </p:childTnLst>
                                </p:cTn>
                              </p:par>
                              <p:par>
                                <p:cTn id="57" presetID="4" presetClass="exit" presetSubtype="16" fill="hold" grpId="1" nodeType="withEffect">
                                  <p:stCondLst>
                                    <p:cond delay="0"/>
                                  </p:stCondLst>
                                  <p:childTnLst>
                                    <p:animEffect transition="out" filter="box(in)">
                                      <p:cBhvr>
                                        <p:cTn id="58" dur="500"/>
                                        <p:tgtEl>
                                          <p:spTgt spid="1265672"/>
                                        </p:tgtEl>
                                      </p:cBhvr>
                                    </p:animEffect>
                                    <p:set>
                                      <p:cBhvr>
                                        <p:cTn id="59" dur="1" fill="hold">
                                          <p:stCondLst>
                                            <p:cond delay="499"/>
                                          </p:stCondLst>
                                        </p:cTn>
                                        <p:tgtEl>
                                          <p:spTgt spid="12656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71" grpId="0" animBg="1"/>
      <p:bldP spid="1265671" grpId="1" animBg="1"/>
      <p:bldP spid="1265672" grpId="0" animBg="1"/>
      <p:bldP spid="1265672" grpId="1" animBg="1"/>
      <p:bldP spid="1265673" grpId="0" animBg="1"/>
      <p:bldP spid="1265673" grpId="1" animBg="1"/>
      <p:bldP spid="1265674" grpId="0" animBg="1"/>
      <p:bldP spid="1265674" grpId="1" animBg="1"/>
      <p:bldP spid="1265675" grpId="0" animBg="1"/>
      <p:bldP spid="1265675" grpId="1" animBg="1"/>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144000" cy="704850"/>
          </a:xfrm>
          <a:solidFill>
            <a:srgbClr val="FFFF99"/>
          </a:solidFill>
          <a:ln>
            <a:solidFill>
              <a:srgbClr val="FF0000"/>
            </a:solidFill>
            <a:miter lim="800000"/>
            <a:headEnd/>
            <a:tailEnd/>
          </a:ln>
        </p:spPr>
        <p:txBody>
          <a:bodyPr/>
          <a:lstStyle/>
          <a:p>
            <a:pPr eaLnBrk="1" hangingPunct="1"/>
            <a:r>
              <a:rPr lang="it-IT" altLang="en-US"/>
              <a:t>Fughe reali e virtuali 6/</a:t>
            </a:r>
            <a:endParaRPr lang="en-US" altLang="en-US"/>
          </a:p>
        </p:txBody>
      </p:sp>
      <p:pic>
        <p:nvPicPr>
          <p:cNvPr id="73731" name="Picture 3" descr="leak_real_notvirt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914400"/>
            <a:ext cx="6467475"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527050" y="4943475"/>
            <a:ext cx="8027988" cy="1914525"/>
          </a:xfrm>
          <a:prstGeom prst="rect">
            <a:avLst/>
          </a:prstGeom>
          <a:solidFill>
            <a:srgbClr val="CCFFFF"/>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sz="2400"/>
              <a:t>Facendo una ricerca delle perdite sul sistema</a:t>
            </a:r>
          </a:p>
          <a:p>
            <a:pPr algn="ctr">
              <a:spcBef>
                <a:spcPct val="0"/>
              </a:spcBef>
              <a:buFontTx/>
              <a:buNone/>
            </a:pPr>
            <a:r>
              <a:rPr lang="it-IT" altLang="en-US" sz="2400"/>
              <a:t> la fuga non si trova.</a:t>
            </a:r>
          </a:p>
          <a:p>
            <a:pPr algn="ctr">
              <a:spcBef>
                <a:spcPct val="0"/>
              </a:spcBef>
              <a:buFontTx/>
              <a:buNone/>
            </a:pPr>
            <a:r>
              <a:rPr lang="it-IT" altLang="en-US" sz="4400"/>
              <a:t>! ! ! !</a:t>
            </a:r>
          </a:p>
          <a:p>
            <a:pPr algn="ctr">
              <a:spcBef>
                <a:spcPct val="0"/>
              </a:spcBef>
              <a:buFontTx/>
              <a:buNone/>
            </a:pPr>
            <a:r>
              <a:rPr lang="it-IT" altLang="en-US" sz="2400"/>
              <a:t>La perdita è sul circuito di raffreddamento</a:t>
            </a:r>
            <a:endParaRPr lang="en-US" altLang="en-US" sz="2400"/>
          </a:p>
        </p:txBody>
      </p:sp>
      <p:sp>
        <p:nvSpPr>
          <p:cNvPr id="73733" name="Text Box 5"/>
          <p:cNvSpPr txBox="1">
            <a:spLocks noChangeArrowheads="1"/>
          </p:cNvSpPr>
          <p:nvPr/>
        </p:nvSpPr>
        <p:spPr bwMode="auto">
          <a:xfrm>
            <a:off x="5868988" y="4129088"/>
            <a:ext cx="177165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r" eaLnBrk="1" hangingPunct="1">
              <a:spcBef>
                <a:spcPct val="0"/>
              </a:spcBef>
              <a:buFontTx/>
              <a:buNone/>
            </a:pPr>
            <a:r>
              <a:rPr lang="en-US" altLang="en-US"/>
              <a:t>H</a:t>
            </a:r>
            <a:r>
              <a:rPr lang="en-US" altLang="en-US" baseline="-25000"/>
              <a:t>2</a:t>
            </a:r>
            <a:r>
              <a:rPr lang="en-US" altLang="en-US"/>
              <a:t>O</a:t>
            </a:r>
          </a:p>
        </p:txBody>
      </p:sp>
      <p:sp>
        <p:nvSpPr>
          <p:cNvPr id="73734" name="Line 6"/>
          <p:cNvSpPr>
            <a:spLocks noChangeShapeType="1"/>
          </p:cNvSpPr>
          <p:nvPr/>
        </p:nvSpPr>
        <p:spPr bwMode="auto">
          <a:xfrm flipV="1">
            <a:off x="6869113" y="3668713"/>
            <a:ext cx="822325" cy="30162"/>
          </a:xfrm>
          <a:prstGeom prst="line">
            <a:avLst/>
          </a:prstGeom>
          <a:noFill/>
          <a:ln w="508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5" name="Line 7"/>
          <p:cNvSpPr>
            <a:spLocks noChangeShapeType="1"/>
          </p:cNvSpPr>
          <p:nvPr/>
        </p:nvSpPr>
        <p:spPr bwMode="auto">
          <a:xfrm flipH="1" flipV="1">
            <a:off x="6808788" y="3979863"/>
            <a:ext cx="881062" cy="1587"/>
          </a:xfrm>
          <a:prstGeom prst="line">
            <a:avLst/>
          </a:prstGeom>
          <a:noFill/>
          <a:ln w="50800">
            <a:solidFill>
              <a:srgbClr val="0000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946334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8940800" cy="647700"/>
          </a:xfrm>
          <a:solidFill>
            <a:srgbClr val="FFFF99"/>
          </a:solidFill>
          <a:ln>
            <a:solidFill>
              <a:srgbClr val="FF0000"/>
            </a:solidFill>
            <a:miter lim="800000"/>
            <a:headEnd/>
            <a:tailEnd/>
          </a:ln>
        </p:spPr>
        <p:txBody>
          <a:bodyPr/>
          <a:lstStyle/>
          <a:p>
            <a:pPr eaLnBrk="1" hangingPunct="1"/>
            <a:r>
              <a:rPr lang="it-IT" altLang="en-US"/>
              <a:t>Volumi intrappolati e diagnostica/1</a:t>
            </a:r>
            <a:endParaRPr lang="en-US" altLang="en-US"/>
          </a:p>
        </p:txBody>
      </p:sp>
      <p:sp>
        <p:nvSpPr>
          <p:cNvPr id="74755" name="Text Box 3"/>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sp>
        <p:nvSpPr>
          <p:cNvPr id="74756" name="Text Box 4"/>
          <p:cNvSpPr txBox="1">
            <a:spLocks noChangeArrowheads="1"/>
          </p:cNvSpPr>
          <p:nvPr/>
        </p:nvSpPr>
        <p:spPr bwMode="auto">
          <a:xfrm>
            <a:off x="6356350" y="4292600"/>
            <a:ext cx="2787650" cy="569913"/>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pic>
        <p:nvPicPr>
          <p:cNvPr id="74757" name="Picture 5" descr="saldature1"/>
          <p:cNvPicPr>
            <a:picLocks noChangeAspect="1" noChangeArrowheads="1"/>
          </p:cNvPicPr>
          <p:nvPr/>
        </p:nvPicPr>
        <p:blipFill>
          <a:blip r:embed="rId3">
            <a:extLst>
              <a:ext uri="{28A0092B-C50C-407E-A947-70E740481C1C}">
                <a14:useLocalDpi xmlns:a14="http://schemas.microsoft.com/office/drawing/2010/main" val="0"/>
              </a:ext>
            </a:extLst>
          </a:blip>
          <a:srcRect l="31084" t="3163" r="5411" b="59822"/>
          <a:stretch>
            <a:fillRect/>
          </a:stretch>
        </p:blipFill>
        <p:spPr bwMode="auto">
          <a:xfrm>
            <a:off x="0" y="3429000"/>
            <a:ext cx="615632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saldature1"/>
          <p:cNvPicPr>
            <a:picLocks noChangeAspect="1" noChangeArrowheads="1"/>
          </p:cNvPicPr>
          <p:nvPr/>
        </p:nvPicPr>
        <p:blipFill>
          <a:blip r:embed="rId4">
            <a:extLst>
              <a:ext uri="{28A0092B-C50C-407E-A947-70E740481C1C}">
                <a14:useLocalDpi xmlns:a14="http://schemas.microsoft.com/office/drawing/2010/main" val="0"/>
              </a:ext>
            </a:extLst>
          </a:blip>
          <a:srcRect l="2673" t="14047" r="74577" b="67151"/>
          <a:stretch>
            <a:fillRect/>
          </a:stretch>
        </p:blipFill>
        <p:spPr bwMode="auto">
          <a:xfrm>
            <a:off x="827088" y="908050"/>
            <a:ext cx="273685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Line 7"/>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8290325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sp>
        <p:nvSpPr>
          <p:cNvPr id="75779" name="Text Box 3"/>
          <p:cNvSpPr txBox="1">
            <a:spLocks noChangeArrowheads="1"/>
          </p:cNvSpPr>
          <p:nvPr/>
        </p:nvSpPr>
        <p:spPr bwMode="auto">
          <a:xfrm>
            <a:off x="5940425" y="4868863"/>
            <a:ext cx="2787650" cy="569912"/>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pic>
        <p:nvPicPr>
          <p:cNvPr id="75780" name="Picture 4" descr="saldature1"/>
          <p:cNvPicPr>
            <a:picLocks noChangeAspect="1" noChangeArrowheads="1"/>
          </p:cNvPicPr>
          <p:nvPr/>
        </p:nvPicPr>
        <p:blipFill>
          <a:blip r:embed="rId3">
            <a:extLst>
              <a:ext uri="{28A0092B-C50C-407E-A947-70E740481C1C}">
                <a14:useLocalDpi xmlns:a14="http://schemas.microsoft.com/office/drawing/2010/main" val="0"/>
              </a:ext>
            </a:extLst>
          </a:blip>
          <a:srcRect t="53047" r="72739" b="12708"/>
          <a:stretch>
            <a:fillRect/>
          </a:stretch>
        </p:blipFill>
        <p:spPr bwMode="auto">
          <a:xfrm>
            <a:off x="611188" y="620713"/>
            <a:ext cx="23336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saldature1"/>
          <p:cNvPicPr>
            <a:picLocks noChangeAspect="1" noChangeArrowheads="1"/>
          </p:cNvPicPr>
          <p:nvPr/>
        </p:nvPicPr>
        <p:blipFill>
          <a:blip r:embed="rId4">
            <a:extLst>
              <a:ext uri="{28A0092B-C50C-407E-A947-70E740481C1C}">
                <a14:useLocalDpi xmlns:a14="http://schemas.microsoft.com/office/drawing/2010/main" val="0"/>
              </a:ext>
            </a:extLst>
          </a:blip>
          <a:srcRect l="38667" t="50081" b="12708"/>
          <a:stretch>
            <a:fillRect/>
          </a:stretch>
        </p:blipFill>
        <p:spPr bwMode="auto">
          <a:xfrm>
            <a:off x="0" y="3429000"/>
            <a:ext cx="58674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Line 6"/>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3" name="Rectangle 7"/>
          <p:cNvSpPr>
            <a:spLocks noGrp="1" noChangeArrowheads="1"/>
          </p:cNvSpPr>
          <p:nvPr>
            <p:ph type="title"/>
          </p:nvPr>
        </p:nvSpPr>
        <p:spPr>
          <a:xfrm>
            <a:off x="0" y="0"/>
            <a:ext cx="9144000" cy="647700"/>
          </a:xfrm>
          <a:solidFill>
            <a:srgbClr val="FFFF99"/>
          </a:solidFill>
          <a:ln>
            <a:solidFill>
              <a:srgbClr val="FF0000"/>
            </a:solidFill>
            <a:miter lim="800000"/>
            <a:headEnd/>
            <a:tailEnd/>
          </a:ln>
        </p:spPr>
        <p:txBody>
          <a:bodyPr/>
          <a:lstStyle/>
          <a:p>
            <a:pPr eaLnBrk="1" hangingPunct="1"/>
            <a:r>
              <a:rPr lang="it-IT" altLang="en-US"/>
              <a:t>Volumi intrappolati e diagnostica/2</a:t>
            </a:r>
            <a:endParaRPr lang="en-US" altLang="en-US"/>
          </a:p>
        </p:txBody>
      </p:sp>
    </p:spTree>
    <p:extLst>
      <p:ext uri="{BB962C8B-B14F-4D97-AF65-F5344CB8AC3E}">
        <p14:creationId xmlns:p14="http://schemas.microsoft.com/office/powerpoint/2010/main" val="2997978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8940800" cy="647700"/>
          </a:xfrm>
          <a:solidFill>
            <a:srgbClr val="FFFF99"/>
          </a:solidFill>
          <a:ln>
            <a:solidFill>
              <a:srgbClr val="FF0000"/>
            </a:solidFill>
            <a:miter lim="800000"/>
            <a:headEnd/>
            <a:tailEnd/>
          </a:ln>
        </p:spPr>
        <p:txBody>
          <a:bodyPr/>
          <a:lstStyle/>
          <a:p>
            <a:pPr eaLnBrk="1" hangingPunct="1"/>
            <a:r>
              <a:rPr lang="it-IT" altLang="en-US"/>
              <a:t>Saldature/1</a:t>
            </a:r>
            <a:endParaRPr lang="en-US" altLang="en-US"/>
          </a:p>
        </p:txBody>
      </p:sp>
      <p:pic>
        <p:nvPicPr>
          <p:cNvPr id="76803" name="Picture 3" descr="saldature2"/>
          <p:cNvPicPr>
            <a:picLocks noChangeAspect="1" noChangeArrowheads="1"/>
          </p:cNvPicPr>
          <p:nvPr/>
        </p:nvPicPr>
        <p:blipFill>
          <a:blip r:embed="rId3">
            <a:extLst>
              <a:ext uri="{28A0092B-C50C-407E-A947-70E740481C1C}">
                <a14:useLocalDpi xmlns:a14="http://schemas.microsoft.com/office/drawing/2010/main" val="0"/>
              </a:ext>
            </a:extLst>
          </a:blip>
          <a:srcRect r="65858" b="74857"/>
          <a:stretch>
            <a:fillRect/>
          </a:stretch>
        </p:blipFill>
        <p:spPr bwMode="auto">
          <a:xfrm>
            <a:off x="215900" y="765175"/>
            <a:ext cx="4356100" cy="2441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pic>
        <p:nvPicPr>
          <p:cNvPr id="76805" name="Picture 5" descr="saldature2"/>
          <p:cNvPicPr>
            <a:picLocks noChangeAspect="1" noChangeArrowheads="1"/>
          </p:cNvPicPr>
          <p:nvPr/>
        </p:nvPicPr>
        <p:blipFill>
          <a:blip r:embed="rId3">
            <a:extLst>
              <a:ext uri="{28A0092B-C50C-407E-A947-70E740481C1C}">
                <a14:useLocalDpi xmlns:a14="http://schemas.microsoft.com/office/drawing/2010/main" val="0"/>
              </a:ext>
            </a:extLst>
          </a:blip>
          <a:srcRect l="46404" r="4034" b="75092"/>
          <a:stretch>
            <a:fillRect/>
          </a:stretch>
        </p:blipFill>
        <p:spPr bwMode="auto">
          <a:xfrm>
            <a:off x="0" y="3933825"/>
            <a:ext cx="6324600" cy="2419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806" name="Line 6"/>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7" name="Text Box 7"/>
          <p:cNvSpPr txBox="1">
            <a:spLocks noChangeArrowheads="1"/>
          </p:cNvSpPr>
          <p:nvPr/>
        </p:nvSpPr>
        <p:spPr bwMode="auto">
          <a:xfrm>
            <a:off x="5940425" y="4868863"/>
            <a:ext cx="2787650" cy="569912"/>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spTree>
    <p:extLst>
      <p:ext uri="{BB962C8B-B14F-4D97-AF65-F5344CB8AC3E}">
        <p14:creationId xmlns:p14="http://schemas.microsoft.com/office/powerpoint/2010/main" val="7697720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8940800" cy="647700"/>
          </a:xfrm>
          <a:solidFill>
            <a:srgbClr val="FFFF99"/>
          </a:solidFill>
          <a:ln>
            <a:solidFill>
              <a:srgbClr val="FF0000"/>
            </a:solidFill>
            <a:miter lim="800000"/>
            <a:headEnd/>
            <a:tailEnd/>
          </a:ln>
        </p:spPr>
        <p:txBody>
          <a:bodyPr/>
          <a:lstStyle/>
          <a:p>
            <a:pPr eaLnBrk="1" hangingPunct="1"/>
            <a:r>
              <a:rPr lang="it-IT" altLang="en-US"/>
              <a:t>Saldature/2</a:t>
            </a:r>
            <a:endParaRPr lang="en-US" altLang="en-US"/>
          </a:p>
        </p:txBody>
      </p:sp>
      <p:sp>
        <p:nvSpPr>
          <p:cNvPr id="77827" name="Text Box 3"/>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sp>
        <p:nvSpPr>
          <p:cNvPr id="77828" name="Line 4"/>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829" name="Picture 5" descr="saldature2"/>
          <p:cNvPicPr>
            <a:picLocks noChangeAspect="1" noChangeArrowheads="1"/>
          </p:cNvPicPr>
          <p:nvPr/>
        </p:nvPicPr>
        <p:blipFill>
          <a:blip r:embed="rId3">
            <a:extLst>
              <a:ext uri="{28A0092B-C50C-407E-A947-70E740481C1C}">
                <a14:useLocalDpi xmlns:a14="http://schemas.microsoft.com/office/drawing/2010/main" val="0"/>
              </a:ext>
            </a:extLst>
          </a:blip>
          <a:srcRect t="28459" r="66216" b="46658"/>
          <a:stretch>
            <a:fillRect/>
          </a:stretch>
        </p:blipFill>
        <p:spPr bwMode="auto">
          <a:xfrm>
            <a:off x="323850" y="811213"/>
            <a:ext cx="3960813" cy="264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30" name="Picture 6" descr="saldature2"/>
          <p:cNvPicPr>
            <a:picLocks noChangeAspect="1" noChangeArrowheads="1"/>
          </p:cNvPicPr>
          <p:nvPr/>
        </p:nvPicPr>
        <p:blipFill>
          <a:blip r:embed="rId4">
            <a:extLst>
              <a:ext uri="{28A0092B-C50C-407E-A947-70E740481C1C}">
                <a14:useLocalDpi xmlns:a14="http://schemas.microsoft.com/office/drawing/2010/main" val="0"/>
              </a:ext>
            </a:extLst>
          </a:blip>
          <a:srcRect l="37381" t="28459" r="5823" b="46658"/>
          <a:stretch>
            <a:fillRect/>
          </a:stretch>
        </p:blipFill>
        <p:spPr bwMode="auto">
          <a:xfrm>
            <a:off x="0" y="3716338"/>
            <a:ext cx="6408738" cy="2543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7831" name="Text Box 7"/>
          <p:cNvSpPr txBox="1">
            <a:spLocks noChangeArrowheads="1"/>
          </p:cNvSpPr>
          <p:nvPr/>
        </p:nvSpPr>
        <p:spPr bwMode="auto">
          <a:xfrm>
            <a:off x="5867400" y="5300663"/>
            <a:ext cx="2787650" cy="569912"/>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spTree>
    <p:extLst>
      <p:ext uri="{BB962C8B-B14F-4D97-AF65-F5344CB8AC3E}">
        <p14:creationId xmlns:p14="http://schemas.microsoft.com/office/powerpoint/2010/main" val="42572786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sp>
        <p:nvSpPr>
          <p:cNvPr id="78851" name="Line 3"/>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8852" name="Picture 4" descr="saldature2"/>
          <p:cNvPicPr>
            <a:picLocks noChangeAspect="1" noChangeArrowheads="1"/>
          </p:cNvPicPr>
          <p:nvPr/>
        </p:nvPicPr>
        <p:blipFill>
          <a:blip r:embed="rId3">
            <a:extLst>
              <a:ext uri="{28A0092B-C50C-407E-A947-70E740481C1C}">
                <a14:useLocalDpi xmlns:a14="http://schemas.microsoft.com/office/drawing/2010/main" val="0"/>
              </a:ext>
            </a:extLst>
          </a:blip>
          <a:srcRect l="36626" t="54517" r="6578" b="26527"/>
          <a:stretch>
            <a:fillRect/>
          </a:stretch>
        </p:blipFill>
        <p:spPr bwMode="auto">
          <a:xfrm>
            <a:off x="0" y="3933825"/>
            <a:ext cx="7056438" cy="2239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53" name="Picture 5" descr="saldature2"/>
          <p:cNvPicPr>
            <a:picLocks noChangeAspect="1" noChangeArrowheads="1"/>
          </p:cNvPicPr>
          <p:nvPr/>
        </p:nvPicPr>
        <p:blipFill>
          <a:blip r:embed="rId3">
            <a:extLst>
              <a:ext uri="{28A0092B-C50C-407E-A947-70E740481C1C}">
                <a14:useLocalDpi xmlns:a14="http://schemas.microsoft.com/office/drawing/2010/main" val="0"/>
              </a:ext>
            </a:extLst>
          </a:blip>
          <a:srcRect l="9917" t="54517" r="65759" b="26527"/>
          <a:stretch>
            <a:fillRect/>
          </a:stretch>
        </p:blipFill>
        <p:spPr bwMode="auto">
          <a:xfrm>
            <a:off x="468313" y="628650"/>
            <a:ext cx="3779837" cy="280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8854" name="Rectangle 6"/>
          <p:cNvSpPr>
            <a:spLocks noGrp="1" noChangeArrowheads="1"/>
          </p:cNvSpPr>
          <p:nvPr>
            <p:ph type="title"/>
          </p:nvPr>
        </p:nvSpPr>
        <p:spPr>
          <a:xfrm>
            <a:off x="0" y="0"/>
            <a:ext cx="8940800" cy="647700"/>
          </a:xfrm>
          <a:solidFill>
            <a:srgbClr val="FFFF99"/>
          </a:solidFill>
          <a:ln>
            <a:solidFill>
              <a:srgbClr val="FF0000"/>
            </a:solidFill>
            <a:miter lim="800000"/>
            <a:headEnd/>
            <a:tailEnd/>
          </a:ln>
        </p:spPr>
        <p:txBody>
          <a:bodyPr/>
          <a:lstStyle/>
          <a:p>
            <a:pPr eaLnBrk="1" hangingPunct="1"/>
            <a:r>
              <a:rPr lang="it-IT" altLang="en-US"/>
              <a:t>Saldature/3</a:t>
            </a:r>
            <a:endParaRPr lang="en-US" altLang="en-US"/>
          </a:p>
        </p:txBody>
      </p:sp>
      <p:sp>
        <p:nvSpPr>
          <p:cNvPr id="78855" name="Text Box 7"/>
          <p:cNvSpPr txBox="1">
            <a:spLocks noChangeArrowheads="1"/>
          </p:cNvSpPr>
          <p:nvPr/>
        </p:nvSpPr>
        <p:spPr bwMode="auto">
          <a:xfrm>
            <a:off x="5940425" y="4868863"/>
            <a:ext cx="2787650" cy="569912"/>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spTree>
    <p:extLst>
      <p:ext uri="{BB962C8B-B14F-4D97-AF65-F5344CB8AC3E}">
        <p14:creationId xmlns:p14="http://schemas.microsoft.com/office/powerpoint/2010/main" val="37677359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8940800" cy="647700"/>
          </a:xfrm>
          <a:solidFill>
            <a:srgbClr val="FFFF99"/>
          </a:solidFill>
          <a:ln>
            <a:solidFill>
              <a:srgbClr val="FF0000"/>
            </a:solidFill>
            <a:miter lim="800000"/>
            <a:headEnd/>
            <a:tailEnd/>
          </a:ln>
        </p:spPr>
        <p:txBody>
          <a:bodyPr/>
          <a:lstStyle/>
          <a:p>
            <a:pPr eaLnBrk="1" hangingPunct="1"/>
            <a:r>
              <a:rPr lang="it-IT" altLang="en-US"/>
              <a:t>Saldature/4</a:t>
            </a:r>
            <a:endParaRPr lang="en-US" altLang="en-US"/>
          </a:p>
        </p:txBody>
      </p:sp>
      <p:sp>
        <p:nvSpPr>
          <p:cNvPr id="79875" name="Text Box 3"/>
          <p:cNvSpPr txBox="1">
            <a:spLocks noChangeArrowheads="1"/>
          </p:cNvSpPr>
          <p:nvPr/>
        </p:nvSpPr>
        <p:spPr bwMode="auto">
          <a:xfrm>
            <a:off x="4324350" y="1603375"/>
            <a:ext cx="1966913" cy="56991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FF0000"/>
                </a:solidFill>
              </a:rPr>
              <a:t>Da evitare</a:t>
            </a:r>
            <a:endParaRPr lang="en-US" altLang="en-US">
              <a:solidFill>
                <a:srgbClr val="FF0000"/>
              </a:solidFill>
            </a:endParaRPr>
          </a:p>
        </p:txBody>
      </p:sp>
      <p:sp>
        <p:nvSpPr>
          <p:cNvPr id="79876" name="Line 4"/>
          <p:cNvSpPr>
            <a:spLocks noChangeShapeType="1"/>
          </p:cNvSpPr>
          <p:nvPr/>
        </p:nvSpPr>
        <p:spPr bwMode="auto">
          <a:xfrm>
            <a:off x="0" y="3429000"/>
            <a:ext cx="9144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9877" name="Picture 5" descr="saldature2"/>
          <p:cNvPicPr>
            <a:picLocks noChangeAspect="1" noChangeArrowheads="1"/>
          </p:cNvPicPr>
          <p:nvPr/>
        </p:nvPicPr>
        <p:blipFill>
          <a:blip r:embed="rId3">
            <a:extLst>
              <a:ext uri="{28A0092B-C50C-407E-A947-70E740481C1C}">
                <a14:useLocalDpi xmlns:a14="http://schemas.microsoft.com/office/drawing/2010/main" val="0"/>
              </a:ext>
            </a:extLst>
          </a:blip>
          <a:srcRect l="40561" t="75848"/>
          <a:stretch>
            <a:fillRect/>
          </a:stretch>
        </p:blipFill>
        <p:spPr bwMode="auto">
          <a:xfrm>
            <a:off x="0" y="3933825"/>
            <a:ext cx="7596188" cy="2349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78" name="Picture 6" descr="saldature2"/>
          <p:cNvPicPr>
            <a:picLocks noChangeAspect="1" noChangeArrowheads="1"/>
          </p:cNvPicPr>
          <p:nvPr/>
        </p:nvPicPr>
        <p:blipFill>
          <a:blip r:embed="rId3">
            <a:extLst>
              <a:ext uri="{28A0092B-C50C-407E-A947-70E740481C1C}">
                <a14:useLocalDpi xmlns:a14="http://schemas.microsoft.com/office/drawing/2010/main" val="0"/>
              </a:ext>
            </a:extLst>
          </a:blip>
          <a:srcRect l="3120" t="75848" r="66216"/>
          <a:stretch>
            <a:fillRect/>
          </a:stretch>
        </p:blipFill>
        <p:spPr bwMode="auto">
          <a:xfrm>
            <a:off x="0" y="765175"/>
            <a:ext cx="4211638" cy="2525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9" name="Text Box 7"/>
          <p:cNvSpPr txBox="1">
            <a:spLocks noChangeArrowheads="1"/>
          </p:cNvSpPr>
          <p:nvPr/>
        </p:nvSpPr>
        <p:spPr bwMode="auto">
          <a:xfrm>
            <a:off x="6011863" y="3860800"/>
            <a:ext cx="2787650" cy="569913"/>
          </a:xfrm>
          <a:prstGeom prst="rect">
            <a:avLst/>
          </a:prstGeom>
          <a:solidFill>
            <a:schemeClr val="bg1"/>
          </a:solidFill>
          <a:ln w="508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a:spcBef>
                <a:spcPct val="0"/>
              </a:spcBef>
              <a:buFontTx/>
              <a:buNone/>
            </a:pPr>
            <a:r>
              <a:rPr lang="it-IT" altLang="en-US">
                <a:solidFill>
                  <a:srgbClr val="00CC00"/>
                </a:solidFill>
              </a:rPr>
              <a:t>Scelta ottimale</a:t>
            </a:r>
            <a:endParaRPr lang="en-US" altLang="en-US">
              <a:solidFill>
                <a:srgbClr val="00CC00"/>
              </a:solidFill>
            </a:endParaRPr>
          </a:p>
        </p:txBody>
      </p:sp>
    </p:spTree>
    <p:extLst>
      <p:ext uri="{BB962C8B-B14F-4D97-AF65-F5344CB8AC3E}">
        <p14:creationId xmlns:p14="http://schemas.microsoft.com/office/powerpoint/2010/main" val="397909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a:xfrm>
            <a:off x="0" y="0"/>
            <a:ext cx="9144000" cy="549275"/>
          </a:xfrm>
          <a:ln/>
        </p:spPr>
        <p:txBody>
          <a:bodyPr/>
          <a:lstStyle/>
          <a:p>
            <a:r>
              <a:rPr lang="en-GB" altLang="en-US" sz="2400" dirty="0"/>
              <a:t>É  </a:t>
            </a:r>
            <a:r>
              <a:rPr lang="en-GB" altLang="en-US" sz="2400" dirty="0" err="1"/>
              <a:t>INDISPENSABILE</a:t>
            </a:r>
            <a:r>
              <a:rPr lang="en-GB" altLang="en-US" sz="2400" dirty="0"/>
              <a:t>  </a:t>
            </a:r>
            <a:r>
              <a:rPr lang="en-GB" altLang="en-US" sz="2400" dirty="0" err="1"/>
              <a:t>pulire</a:t>
            </a:r>
            <a:r>
              <a:rPr lang="en-GB" altLang="en-US" sz="2400" dirty="0"/>
              <a:t> </a:t>
            </a:r>
            <a:r>
              <a:rPr lang="en-GB" altLang="en-US" sz="2400" dirty="0" err="1"/>
              <a:t>i</a:t>
            </a:r>
            <a:r>
              <a:rPr lang="en-GB" altLang="en-US" sz="2400" dirty="0"/>
              <a:t> </a:t>
            </a:r>
            <a:r>
              <a:rPr lang="en-GB" altLang="en-US" sz="2400" dirty="0" err="1"/>
              <a:t>componenti</a:t>
            </a:r>
            <a:r>
              <a:rPr lang="en-GB" altLang="en-US" sz="2400" dirty="0"/>
              <a:t> da </a:t>
            </a:r>
            <a:r>
              <a:rPr lang="en-GB" altLang="en-US" sz="2400" dirty="0" err="1"/>
              <a:t>vuoto</a:t>
            </a:r>
            <a:r>
              <a:rPr lang="en-GB" altLang="en-US" sz="2400" dirty="0"/>
              <a:t>?</a:t>
            </a:r>
          </a:p>
        </p:txBody>
      </p:sp>
      <p:sp>
        <p:nvSpPr>
          <p:cNvPr id="1320963" name="Rectangle 3"/>
          <p:cNvSpPr>
            <a:spLocks noGrp="1" noChangeArrowheads="1"/>
          </p:cNvSpPr>
          <p:nvPr>
            <p:ph type="body" idx="1"/>
          </p:nvPr>
        </p:nvSpPr>
        <p:spPr>
          <a:xfrm>
            <a:off x="125413" y="908050"/>
            <a:ext cx="8893175" cy="4937125"/>
          </a:xfrm>
        </p:spPr>
        <p:txBody>
          <a:bodyPr/>
          <a:lstStyle/>
          <a:p>
            <a:r>
              <a:rPr lang="en-GB" altLang="en-US" b="1" dirty="0">
                <a:solidFill>
                  <a:srgbClr val="FF0000"/>
                </a:solidFill>
              </a:rPr>
              <a:t>NON </a:t>
            </a:r>
            <a:r>
              <a:rPr lang="en-GB" altLang="en-US" b="1" dirty="0" err="1">
                <a:solidFill>
                  <a:srgbClr val="FF0000"/>
                </a:solidFill>
              </a:rPr>
              <a:t>NECESSARIAMENTE</a:t>
            </a:r>
            <a:endParaRPr lang="en-GB" altLang="en-US" dirty="0"/>
          </a:p>
          <a:p>
            <a:pPr lvl="1"/>
            <a:r>
              <a:rPr lang="en-GB" altLang="en-US" dirty="0" err="1"/>
              <a:t>Dipende</a:t>
            </a:r>
            <a:r>
              <a:rPr lang="en-GB" altLang="en-US" dirty="0"/>
              <a:t> </a:t>
            </a:r>
            <a:r>
              <a:rPr lang="en-GB" altLang="en-US" dirty="0" err="1"/>
              <a:t>dall’applicazione</a:t>
            </a:r>
            <a:endParaRPr lang="en-GB" altLang="en-US" dirty="0"/>
          </a:p>
          <a:p>
            <a:pPr lvl="2"/>
            <a:r>
              <a:rPr lang="en-GB" altLang="en-US" dirty="0"/>
              <a:t>Dal regime di </a:t>
            </a:r>
            <a:r>
              <a:rPr lang="en-GB" altLang="en-US" dirty="0" err="1"/>
              <a:t>flusso</a:t>
            </a:r>
            <a:endParaRPr lang="en-GB" altLang="en-US" dirty="0"/>
          </a:p>
          <a:p>
            <a:pPr lvl="2"/>
            <a:r>
              <a:rPr lang="en-GB" altLang="en-US" dirty="0" err="1"/>
              <a:t>Dalla</a:t>
            </a:r>
            <a:r>
              <a:rPr lang="en-GB" altLang="en-US" dirty="0"/>
              <a:t> </a:t>
            </a:r>
            <a:r>
              <a:rPr lang="en-GB" altLang="en-US" dirty="0" err="1"/>
              <a:t>pressione</a:t>
            </a:r>
            <a:endParaRPr lang="en-GB" altLang="en-US" dirty="0"/>
          </a:p>
          <a:p>
            <a:pPr lvl="2"/>
            <a:r>
              <a:rPr lang="en-GB" altLang="en-US" dirty="0"/>
              <a:t>Dal Leak Rate</a:t>
            </a:r>
          </a:p>
          <a:p>
            <a:pPr lvl="2"/>
            <a:r>
              <a:rPr lang="en-GB" altLang="en-US" dirty="0" err="1"/>
              <a:t>Dalla</a:t>
            </a:r>
            <a:r>
              <a:rPr lang="en-GB" altLang="en-US" dirty="0"/>
              <a:t> </a:t>
            </a:r>
            <a:r>
              <a:rPr lang="en-GB" altLang="en-US" dirty="0" err="1"/>
              <a:t>necessità</a:t>
            </a:r>
            <a:r>
              <a:rPr lang="en-GB" altLang="en-US" dirty="0"/>
              <a:t> di </a:t>
            </a:r>
            <a:r>
              <a:rPr lang="en-GB" altLang="en-US" dirty="0" err="1"/>
              <a:t>pulizia</a:t>
            </a:r>
            <a:endParaRPr lang="en-GB" altLang="en-US" dirty="0"/>
          </a:p>
          <a:p>
            <a:pPr lvl="2"/>
            <a:endParaRPr lang="en-GB" altLang="en-US" dirty="0"/>
          </a:p>
          <a:p>
            <a:pPr lvl="1" algn="ctr">
              <a:buFont typeface="Wingdings" pitchFamily="2" charset="2"/>
              <a:buNone/>
            </a:pPr>
            <a:r>
              <a:rPr lang="en-GB" altLang="en-US" sz="3600" dirty="0">
                <a:solidFill>
                  <a:srgbClr val="0000FF"/>
                </a:solidFill>
              </a:rPr>
              <a:t>La </a:t>
            </a:r>
            <a:r>
              <a:rPr lang="en-GB" altLang="en-US" sz="3600" dirty="0" err="1">
                <a:solidFill>
                  <a:srgbClr val="0000FF"/>
                </a:solidFill>
              </a:rPr>
              <a:t>scelta</a:t>
            </a:r>
            <a:r>
              <a:rPr lang="en-GB" altLang="en-US" sz="3600" dirty="0">
                <a:solidFill>
                  <a:srgbClr val="0000FF"/>
                </a:solidFill>
              </a:rPr>
              <a:t> di</a:t>
            </a:r>
            <a:r>
              <a:rPr lang="en-GB" altLang="en-US" sz="3600" b="1" dirty="0">
                <a:solidFill>
                  <a:srgbClr val="0000FF"/>
                </a:solidFill>
              </a:rPr>
              <a:t> </a:t>
            </a:r>
            <a:r>
              <a:rPr lang="en-GB" altLang="en-US" sz="3600" b="1" dirty="0" err="1"/>
              <a:t>pulire</a:t>
            </a:r>
            <a:r>
              <a:rPr lang="en-GB" altLang="en-US" sz="3600" b="1" dirty="0"/>
              <a:t> o non </a:t>
            </a:r>
            <a:r>
              <a:rPr lang="en-GB" altLang="en-US" sz="3600" b="1" dirty="0" err="1"/>
              <a:t>pulire</a:t>
            </a:r>
            <a:r>
              <a:rPr lang="en-GB" altLang="en-US" sz="3600" b="1" dirty="0">
                <a:solidFill>
                  <a:srgbClr val="0000FF"/>
                </a:solidFill>
              </a:rPr>
              <a:t> </a:t>
            </a:r>
            <a:r>
              <a:rPr lang="en-GB" altLang="en-US" sz="3600" dirty="0">
                <a:solidFill>
                  <a:srgbClr val="0000FF"/>
                </a:solidFill>
              </a:rPr>
              <a:t>e del</a:t>
            </a:r>
            <a:r>
              <a:rPr lang="en-GB" altLang="en-US" sz="3600" b="1" dirty="0">
                <a:solidFill>
                  <a:srgbClr val="0000FF"/>
                </a:solidFill>
              </a:rPr>
              <a:t> </a:t>
            </a:r>
            <a:r>
              <a:rPr lang="en-GB" altLang="en-US" sz="3600" b="1" dirty="0" err="1"/>
              <a:t>livello</a:t>
            </a:r>
            <a:r>
              <a:rPr lang="en-GB" altLang="en-US" sz="3600" b="1" dirty="0"/>
              <a:t> di </a:t>
            </a:r>
            <a:r>
              <a:rPr lang="en-GB" altLang="en-US" sz="3600" b="1" dirty="0" err="1"/>
              <a:t>pulizia</a:t>
            </a:r>
            <a:r>
              <a:rPr lang="en-GB" altLang="en-US" sz="3600" b="1" dirty="0">
                <a:solidFill>
                  <a:srgbClr val="0000FF"/>
                </a:solidFill>
              </a:rPr>
              <a:t> </a:t>
            </a:r>
            <a:r>
              <a:rPr lang="en-GB" altLang="en-US" sz="3600" dirty="0" err="1">
                <a:solidFill>
                  <a:srgbClr val="0000FF"/>
                </a:solidFill>
              </a:rPr>
              <a:t>dipende</a:t>
            </a:r>
            <a:r>
              <a:rPr lang="en-GB" altLang="en-US" sz="3600" dirty="0">
                <a:solidFill>
                  <a:srgbClr val="0000FF"/>
                </a:solidFill>
              </a:rPr>
              <a:t> </a:t>
            </a:r>
            <a:r>
              <a:rPr lang="en-GB" altLang="en-US" sz="3600" dirty="0" err="1">
                <a:solidFill>
                  <a:srgbClr val="0000FF"/>
                </a:solidFill>
              </a:rPr>
              <a:t>strettamente</a:t>
            </a:r>
            <a:r>
              <a:rPr lang="en-GB" altLang="en-US" sz="3600" b="1" dirty="0">
                <a:solidFill>
                  <a:srgbClr val="0000FF"/>
                </a:solidFill>
              </a:rPr>
              <a:t> </a:t>
            </a:r>
            <a:r>
              <a:rPr lang="en-GB" altLang="en-US" sz="3600" b="1" dirty="0" err="1">
                <a:solidFill>
                  <a:srgbClr val="FF0000"/>
                </a:solidFill>
              </a:rPr>
              <a:t>dall’applicazione</a:t>
            </a:r>
            <a:endParaRPr lang="en-GB" altLang="en-US" sz="3600" dirty="0">
              <a:solidFill>
                <a:srgbClr val="FF0000"/>
              </a:solidFill>
            </a:endParaRPr>
          </a:p>
        </p:txBody>
      </p:sp>
    </p:spTree>
    <p:extLst>
      <p:ext uri="{BB962C8B-B14F-4D97-AF65-F5344CB8AC3E}">
        <p14:creationId xmlns:p14="http://schemas.microsoft.com/office/powerpoint/2010/main" val="20849019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Indicazioni per evitare le fughe virtuali @ DESY</a:t>
            </a:r>
          </a:p>
        </p:txBody>
      </p:sp>
      <p:pic>
        <p:nvPicPr>
          <p:cNvPr id="80899" name="Picture 4" descr="Vacuum_005_DESY_UHV_guidelines_1-0_Pagina_9"/>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4786" t="17055" r="16922" b="11853"/>
          <a:stretch>
            <a:fillRect/>
          </a:stretch>
        </p:blipFill>
        <p:spPr bwMode="auto">
          <a:xfrm>
            <a:off x="-3175" y="581025"/>
            <a:ext cx="854075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8016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a:solidFill>
                  <a:schemeClr val="tx2"/>
                </a:solidFill>
              </a:rPr>
              <a:t>Altre indicazioni per evitare le fughe virtuali</a:t>
            </a:r>
          </a:p>
        </p:txBody>
      </p:sp>
      <p:pic>
        <p:nvPicPr>
          <p:cNvPr id="81923" name="Picture 4" descr="Pagine da langeron_juvsta-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693738"/>
            <a:ext cx="54102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3273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spcBef>
                <a:spcPct val="0"/>
              </a:spcBef>
              <a:buFontTx/>
              <a:buNone/>
            </a:pPr>
            <a:r>
              <a:rPr lang="en-US" altLang="en-US" b="1">
                <a:solidFill>
                  <a:schemeClr val="tx2"/>
                </a:solidFill>
              </a:rPr>
              <a:t>Venting: aria o azoto?</a:t>
            </a:r>
          </a:p>
        </p:txBody>
      </p:sp>
      <p:pic>
        <p:nvPicPr>
          <p:cNvPr id="82947" name="Picture 4" descr="Pagine da langeron_juvsta-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5693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5"/>
          <p:cNvSpPr txBox="1">
            <a:spLocks noChangeArrowheads="1"/>
          </p:cNvSpPr>
          <p:nvPr/>
        </p:nvSpPr>
        <p:spPr bwMode="auto">
          <a:xfrm>
            <a:off x="7874000" y="6391275"/>
            <a:ext cx="1270000" cy="4667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it-IT" altLang="en-US" sz="1200"/>
              <a:t>J. P. Langeron, </a:t>
            </a:r>
          </a:p>
          <a:p>
            <a:pPr eaLnBrk="1" hangingPunct="1">
              <a:spcBef>
                <a:spcPct val="0"/>
              </a:spcBef>
              <a:buFontTx/>
              <a:buNone/>
            </a:pPr>
            <a:r>
              <a:rPr lang="it-IT" altLang="en-US" sz="1200"/>
              <a:t>IUVSTA 1996</a:t>
            </a:r>
          </a:p>
        </p:txBody>
      </p:sp>
    </p:spTree>
    <p:extLst>
      <p:ext uri="{BB962C8B-B14F-4D97-AF65-F5344CB8AC3E}">
        <p14:creationId xmlns:p14="http://schemas.microsoft.com/office/powerpoint/2010/main" val="24329144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50800"/>
            <a:ext cx="9144000" cy="641350"/>
          </a:xfrm>
          <a:solidFill>
            <a:srgbClr val="FFFF99"/>
          </a:solidFill>
          <a:ln>
            <a:solidFill>
              <a:srgbClr val="33CC33"/>
            </a:solidFill>
            <a:miter lim="800000"/>
            <a:headEnd/>
            <a:tailEnd/>
          </a:ln>
        </p:spPr>
        <p:txBody>
          <a:bodyPr/>
          <a:lstStyle/>
          <a:p>
            <a:pPr eaLnBrk="1" hangingPunct="1"/>
            <a:r>
              <a:rPr lang="en-US" altLang="en-US"/>
              <a:t>Componenti: flange ISO-K</a:t>
            </a:r>
          </a:p>
        </p:txBody>
      </p:sp>
      <p:pic>
        <p:nvPicPr>
          <p:cNvPr id="9219" name="Picture 7"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l="10208" t="6796" r="8801" b="16017"/>
          <a:stretch>
            <a:fillRect/>
          </a:stretch>
        </p:blipFill>
        <p:spPr bwMode="auto">
          <a:xfrm>
            <a:off x="0" y="692150"/>
            <a:ext cx="4572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descr="Pagine da Vuoto Vol"/>
          <p:cNvPicPr>
            <a:picLocks noChangeAspect="1" noChangeArrowheads="1"/>
          </p:cNvPicPr>
          <p:nvPr/>
        </p:nvPicPr>
        <p:blipFill>
          <a:blip r:embed="rId4" cstate="print">
            <a:extLst>
              <a:ext uri="{28A0092B-C50C-407E-A947-70E740481C1C}">
                <a14:useLocalDpi xmlns:a14="http://schemas.microsoft.com/office/drawing/2010/main" val="0"/>
              </a:ext>
            </a:extLst>
          </a:blip>
          <a:srcRect l="11519" t="6987" r="8539" b="26587"/>
          <a:stretch>
            <a:fillRect/>
          </a:stretch>
        </p:blipFill>
        <p:spPr bwMode="auto">
          <a:xfrm>
            <a:off x="4610100" y="765175"/>
            <a:ext cx="4533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9867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l="24789" t="50528" r="33299" b="25220"/>
          <a:stretch>
            <a:fillRect/>
          </a:stretch>
        </p:blipFill>
        <p:spPr bwMode="auto">
          <a:xfrm>
            <a:off x="5219700" y="4076700"/>
            <a:ext cx="31670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Pagine da Vuoto Vol"/>
          <p:cNvPicPr>
            <a:picLocks noChangeAspect="1" noChangeArrowheads="1"/>
          </p:cNvPicPr>
          <p:nvPr/>
        </p:nvPicPr>
        <p:blipFill>
          <a:blip r:embed="rId4" cstate="print">
            <a:extLst>
              <a:ext uri="{28A0092B-C50C-407E-A947-70E740481C1C}">
                <a14:useLocalDpi xmlns:a14="http://schemas.microsoft.com/office/drawing/2010/main" val="0"/>
              </a:ext>
            </a:extLst>
          </a:blip>
          <a:srcRect l="12939" t="15239" b="7587"/>
          <a:stretch>
            <a:fillRect/>
          </a:stretch>
        </p:blipFill>
        <p:spPr bwMode="auto">
          <a:xfrm>
            <a:off x="0" y="1125538"/>
            <a:ext cx="4572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l="26198" t="6075" r="28529" b="64296"/>
          <a:stretch>
            <a:fillRect/>
          </a:stretch>
        </p:blipFill>
        <p:spPr bwMode="auto">
          <a:xfrm>
            <a:off x="5076825" y="692150"/>
            <a:ext cx="342106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a:spLocks noGrp="1" noChangeArrowheads="1"/>
          </p:cNvSpPr>
          <p:nvPr>
            <p:ph type="title" idx="4294967295"/>
          </p:nvPr>
        </p:nvSpPr>
        <p:spPr>
          <a:xfrm>
            <a:off x="0" y="44450"/>
            <a:ext cx="9144000" cy="641350"/>
          </a:xfrm>
          <a:solidFill>
            <a:srgbClr val="FFFF99"/>
          </a:solidFill>
          <a:ln>
            <a:solidFill>
              <a:srgbClr val="33CC33"/>
            </a:solidFill>
            <a:miter lim="800000"/>
            <a:headEnd/>
            <a:tailEnd/>
          </a:ln>
        </p:spPr>
        <p:txBody>
          <a:bodyPr/>
          <a:lstStyle/>
          <a:p>
            <a:pPr eaLnBrk="1" hangingPunct="1"/>
            <a:r>
              <a:rPr lang="en-US" altLang="en-US"/>
              <a:t>Componenti: flange ISO-K</a:t>
            </a:r>
          </a:p>
        </p:txBody>
      </p:sp>
    </p:spTree>
    <p:extLst>
      <p:ext uri="{BB962C8B-B14F-4D97-AF65-F5344CB8AC3E}">
        <p14:creationId xmlns:p14="http://schemas.microsoft.com/office/powerpoint/2010/main" val="437473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idx="4294967295"/>
          </p:nvPr>
        </p:nvSpPr>
        <p:spPr>
          <a:xfrm>
            <a:off x="0" y="50800"/>
            <a:ext cx="9144000" cy="641350"/>
          </a:xfrm>
          <a:solidFill>
            <a:srgbClr val="FFFF99"/>
          </a:solidFill>
          <a:ln>
            <a:solidFill>
              <a:srgbClr val="33CC33"/>
            </a:solidFill>
            <a:miter lim="800000"/>
            <a:headEnd/>
            <a:tailEnd/>
          </a:ln>
        </p:spPr>
        <p:txBody>
          <a:bodyPr/>
          <a:lstStyle/>
          <a:p>
            <a:pPr eaLnBrk="1" hangingPunct="1"/>
            <a:r>
              <a:rPr lang="en-US" altLang="en-US"/>
              <a:t>Componenti: flange ISO-K</a:t>
            </a:r>
          </a:p>
        </p:txBody>
      </p:sp>
      <p:pic>
        <p:nvPicPr>
          <p:cNvPr id="11267" name="Picture 6"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t="16786" b="26254"/>
          <a:stretch>
            <a:fillRect/>
          </a:stretch>
        </p:blipFill>
        <p:spPr bwMode="auto">
          <a:xfrm>
            <a:off x="468313" y="714375"/>
            <a:ext cx="763270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525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50800"/>
            <a:ext cx="9144000" cy="641350"/>
          </a:xfrm>
          <a:solidFill>
            <a:srgbClr val="FFFF99"/>
          </a:solidFill>
          <a:ln>
            <a:solidFill>
              <a:srgbClr val="33CC33"/>
            </a:solidFill>
            <a:miter lim="800000"/>
            <a:headEnd/>
            <a:tailEnd/>
          </a:ln>
        </p:spPr>
        <p:txBody>
          <a:bodyPr/>
          <a:lstStyle/>
          <a:p>
            <a:pPr eaLnBrk="1" hangingPunct="1"/>
            <a:r>
              <a:rPr lang="en-US" altLang="en-US"/>
              <a:t>Componenti: flange CONFLAT</a:t>
            </a:r>
          </a:p>
        </p:txBody>
      </p:sp>
      <p:pic>
        <p:nvPicPr>
          <p:cNvPr id="12291" name="Picture 3"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t="14169" b="38007"/>
          <a:stretch>
            <a:fillRect/>
          </a:stretch>
        </p:blipFill>
        <p:spPr bwMode="auto">
          <a:xfrm>
            <a:off x="0" y="765175"/>
            <a:ext cx="8964613"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8136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50800"/>
            <a:ext cx="9144000" cy="641350"/>
          </a:xfrm>
          <a:solidFill>
            <a:srgbClr val="FFFF99"/>
          </a:solidFill>
          <a:ln>
            <a:solidFill>
              <a:srgbClr val="33CC33"/>
            </a:solidFill>
            <a:miter lim="800000"/>
            <a:headEnd/>
            <a:tailEnd/>
          </a:ln>
        </p:spPr>
        <p:txBody>
          <a:bodyPr/>
          <a:lstStyle/>
          <a:p>
            <a:pPr eaLnBrk="1" hangingPunct="1"/>
            <a:r>
              <a:rPr lang="en-US" altLang="en-US"/>
              <a:t>Tecnologia del vuoto: normative e standard</a:t>
            </a:r>
          </a:p>
        </p:txBody>
      </p:sp>
      <p:pic>
        <p:nvPicPr>
          <p:cNvPr id="13315" name="Picture 5" descr="Pagine da Vuoto Vol"/>
          <p:cNvPicPr>
            <a:picLocks noChangeAspect="1" noChangeArrowheads="1"/>
          </p:cNvPicPr>
          <p:nvPr/>
        </p:nvPicPr>
        <p:blipFill>
          <a:blip r:embed="rId3" cstate="print">
            <a:extLst>
              <a:ext uri="{28A0092B-C50C-407E-A947-70E740481C1C}">
                <a14:useLocalDpi xmlns:a14="http://schemas.microsoft.com/office/drawing/2010/main" val="0"/>
              </a:ext>
            </a:extLst>
          </a:blip>
          <a:srcRect t="8041" b="34218"/>
          <a:stretch>
            <a:fillRect/>
          </a:stretch>
        </p:blipFill>
        <p:spPr bwMode="auto">
          <a:xfrm>
            <a:off x="684213" y="687388"/>
            <a:ext cx="75565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825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0800"/>
            <a:ext cx="9144000" cy="569913"/>
          </a:xfrm>
          <a:solidFill>
            <a:srgbClr val="FFFF99"/>
          </a:solidFill>
          <a:ln>
            <a:solidFill>
              <a:srgbClr val="33CC33"/>
            </a:solidFill>
            <a:miter lim="800000"/>
            <a:headEnd/>
            <a:tailEnd/>
          </a:ln>
        </p:spPr>
        <p:txBody>
          <a:bodyPr/>
          <a:lstStyle/>
          <a:p>
            <a:pPr eaLnBrk="1" hangingPunct="1"/>
            <a:r>
              <a:rPr lang="en-US" altLang="en-US"/>
              <a:t>Tecnologia del vuoto: normative e standard</a:t>
            </a:r>
          </a:p>
        </p:txBody>
      </p:sp>
      <p:sp>
        <p:nvSpPr>
          <p:cNvPr id="32771" name="Text Box 3"/>
          <p:cNvSpPr txBox="1">
            <a:spLocks noChangeArrowheads="1"/>
          </p:cNvSpPr>
          <p:nvPr/>
        </p:nvSpPr>
        <p:spPr bwMode="auto">
          <a:xfrm>
            <a:off x="1311275" y="2252663"/>
            <a:ext cx="4884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algn="l" eaLnBrk="1" hangingPunct="1"/>
            <a:r>
              <a:rPr lang="it-IT" altLang="en-US" sz="2800"/>
              <a:t>DIN, UNI, ISO, PNEUROP…</a:t>
            </a:r>
          </a:p>
        </p:txBody>
      </p:sp>
    </p:spTree>
    <p:extLst>
      <p:ext uri="{BB962C8B-B14F-4D97-AF65-F5344CB8AC3E}">
        <p14:creationId xmlns:p14="http://schemas.microsoft.com/office/powerpoint/2010/main" val="38328316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3795" name="Picture 3" descr="norme_2"/>
          <p:cNvPicPr>
            <a:picLocks noChangeAspect="1" noChangeArrowheads="1"/>
          </p:cNvPicPr>
          <p:nvPr/>
        </p:nvPicPr>
        <p:blipFill>
          <a:blip r:embed="rId3">
            <a:lum bright="-40000" contrast="60000"/>
            <a:extLst>
              <a:ext uri="{28A0092B-C50C-407E-A947-70E740481C1C}">
                <a14:useLocalDpi xmlns:a14="http://schemas.microsoft.com/office/drawing/2010/main" val="0"/>
              </a:ext>
            </a:extLst>
          </a:blip>
          <a:srcRect l="3795" t="9668" r="66444" b="69815"/>
          <a:stretch>
            <a:fillRect/>
          </a:stretch>
        </p:blipFill>
        <p:spPr bwMode="auto">
          <a:xfrm>
            <a:off x="34925" y="919163"/>
            <a:ext cx="45720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norme_2"/>
          <p:cNvPicPr>
            <a:picLocks noChangeAspect="1" noChangeArrowheads="1"/>
          </p:cNvPicPr>
          <p:nvPr/>
        </p:nvPicPr>
        <p:blipFill>
          <a:blip r:embed="rId3">
            <a:lum bright="-34000" contrast="50000"/>
            <a:extLst>
              <a:ext uri="{28A0092B-C50C-407E-A947-70E740481C1C}">
                <a14:useLocalDpi xmlns:a14="http://schemas.microsoft.com/office/drawing/2010/main" val="0"/>
              </a:ext>
            </a:extLst>
          </a:blip>
          <a:srcRect l="3867" t="30170" r="64978" b="47827"/>
          <a:stretch>
            <a:fillRect/>
          </a:stretch>
        </p:blipFill>
        <p:spPr bwMode="auto">
          <a:xfrm>
            <a:off x="4572000" y="1341438"/>
            <a:ext cx="4427538"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5"/>
          <p:cNvSpPr>
            <a:spLocks noChangeShapeType="1"/>
          </p:cNvSpPr>
          <p:nvPr/>
        </p:nvSpPr>
        <p:spPr bwMode="auto">
          <a:xfrm>
            <a:off x="4572000" y="981075"/>
            <a:ext cx="0" cy="5876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Oval 6"/>
          <p:cNvSpPr>
            <a:spLocks noChangeArrowheads="1"/>
          </p:cNvSpPr>
          <p:nvPr/>
        </p:nvSpPr>
        <p:spPr bwMode="auto">
          <a:xfrm>
            <a:off x="0" y="443706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33799" name="Oval 7"/>
          <p:cNvSpPr>
            <a:spLocks noChangeArrowheads="1"/>
          </p:cNvSpPr>
          <p:nvPr/>
        </p:nvSpPr>
        <p:spPr bwMode="auto">
          <a:xfrm>
            <a:off x="4572000" y="126841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33800" name="Oval 8"/>
          <p:cNvSpPr>
            <a:spLocks noChangeArrowheads="1"/>
          </p:cNvSpPr>
          <p:nvPr/>
        </p:nvSpPr>
        <p:spPr bwMode="auto">
          <a:xfrm>
            <a:off x="-107950" y="3068638"/>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Tree>
    <p:extLst>
      <p:ext uri="{BB962C8B-B14F-4D97-AF65-F5344CB8AC3E}">
        <p14:creationId xmlns:p14="http://schemas.microsoft.com/office/powerpoint/2010/main" val="343490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434" name="Rectangle 2"/>
          <p:cNvSpPr>
            <a:spLocks noGrp="1" noChangeArrowheads="1"/>
          </p:cNvSpPr>
          <p:nvPr>
            <p:ph type="title"/>
          </p:nvPr>
        </p:nvSpPr>
        <p:spPr>
          <a:xfrm>
            <a:off x="0" y="1"/>
            <a:ext cx="9144000" cy="476672"/>
          </a:xfrm>
          <a:ln/>
        </p:spPr>
        <p:txBody>
          <a:bodyPr/>
          <a:lstStyle/>
          <a:p>
            <a:r>
              <a:rPr lang="en-GB" altLang="en-US" dirty="0" err="1"/>
              <a:t>Pulizia</a:t>
            </a:r>
            <a:r>
              <a:rPr lang="en-GB" altLang="en-US" dirty="0"/>
              <a:t> e UHV</a:t>
            </a:r>
          </a:p>
        </p:txBody>
      </p:sp>
      <p:sp>
        <p:nvSpPr>
          <p:cNvPr id="1554435" name="Rectangle 3"/>
          <p:cNvSpPr>
            <a:spLocks noGrp="1" noChangeArrowheads="1"/>
          </p:cNvSpPr>
          <p:nvPr>
            <p:ph type="body" idx="1"/>
          </p:nvPr>
        </p:nvSpPr>
        <p:spPr>
          <a:xfrm>
            <a:off x="0" y="404664"/>
            <a:ext cx="9144000" cy="6119961"/>
          </a:xfrm>
        </p:spPr>
        <p:txBody>
          <a:bodyPr/>
          <a:lstStyle/>
          <a:p>
            <a:pPr>
              <a:lnSpc>
                <a:spcPct val="80000"/>
              </a:lnSpc>
              <a:buFont typeface="Wingdings" pitchFamily="2" charset="2"/>
              <a:buNone/>
            </a:pPr>
            <a:r>
              <a:rPr lang="it-IT" altLang="en-US" b="1" dirty="0">
                <a:solidFill>
                  <a:srgbClr val="FF0000"/>
                </a:solidFill>
              </a:rPr>
              <a:t>Per UHV è indispensabile l’accurata pulizia dei componenti </a:t>
            </a:r>
          </a:p>
          <a:p>
            <a:pPr lvl="1">
              <a:lnSpc>
                <a:spcPct val="80000"/>
              </a:lnSpc>
            </a:pPr>
            <a:r>
              <a:rPr lang="it-IT" altLang="en-US" dirty="0"/>
              <a:t>Composti con pressioni di vapore non trascurabile sulla superficie provocano lunghe nella curva di discesa della pressione</a:t>
            </a:r>
          </a:p>
          <a:p>
            <a:pPr lvl="1">
              <a:lnSpc>
                <a:spcPct val="80000"/>
              </a:lnSpc>
            </a:pPr>
            <a:r>
              <a:rPr lang="it-IT" altLang="en-US" dirty="0"/>
              <a:t>Idrocarburi (oli, lubrificanti, </a:t>
            </a:r>
            <a:r>
              <a:rPr lang="it-IT" altLang="en-US" dirty="0" err="1"/>
              <a:t>etc</a:t>
            </a:r>
            <a:r>
              <a:rPr lang="it-IT" altLang="en-US" dirty="0"/>
              <a:t>) si comportano in modo analogo</a:t>
            </a:r>
          </a:p>
          <a:p>
            <a:pPr lvl="1">
              <a:lnSpc>
                <a:spcPct val="80000"/>
              </a:lnSpc>
            </a:pPr>
            <a:r>
              <a:rPr lang="it-IT" altLang="en-US" dirty="0"/>
              <a:t>Cloro, fluoro, zolfo e altre sostanze che sono promotrici di corrosione vanno evitate</a:t>
            </a:r>
          </a:p>
          <a:p>
            <a:pPr lvl="1">
              <a:lnSpc>
                <a:spcPct val="80000"/>
              </a:lnSpc>
            </a:pPr>
            <a:r>
              <a:rPr lang="it-IT" altLang="en-US" dirty="0"/>
              <a:t>I siliconi possono lasciare deposti isolanti di </a:t>
            </a:r>
            <a:r>
              <a:rPr lang="it-IT" altLang="en-US" dirty="0" err="1"/>
              <a:t>SiO</a:t>
            </a:r>
            <a:r>
              <a:rPr lang="it-IT" altLang="en-US" baseline="-25000" dirty="0" err="1"/>
              <a:t>2</a:t>
            </a:r>
            <a:r>
              <a:rPr lang="it-IT" altLang="en-US" dirty="0"/>
              <a:t> su contati elettrici, elettrodi di spettrometri e cambiare potenziali. I depositi sono trasparenti e difficili da vedere (e da eliminare!)</a:t>
            </a:r>
          </a:p>
          <a:p>
            <a:pPr lvl="1">
              <a:lnSpc>
                <a:spcPct val="80000"/>
              </a:lnSpc>
              <a:buFont typeface="Wingdings" pitchFamily="2" charset="2"/>
              <a:buNone/>
            </a:pPr>
            <a:endParaRPr lang="it-IT" altLang="en-US" sz="1600" dirty="0"/>
          </a:p>
          <a:p>
            <a:pPr lvl="1">
              <a:lnSpc>
                <a:spcPct val="80000"/>
              </a:lnSpc>
              <a:buFont typeface="Wingdings" pitchFamily="2" charset="2"/>
              <a:buNone/>
            </a:pPr>
            <a:r>
              <a:rPr lang="it-IT" altLang="en-US" sz="2000" b="1" dirty="0">
                <a:solidFill>
                  <a:srgbClr val="FF0000"/>
                </a:solidFill>
              </a:rPr>
              <a:t>Quanto contaminante c’è sulle superfici pulite (CERN)?</a:t>
            </a:r>
          </a:p>
          <a:p>
            <a:pPr lvl="1">
              <a:lnSpc>
                <a:spcPct val="80000"/>
              </a:lnSpc>
              <a:buFont typeface="Wingdings" pitchFamily="2" charset="2"/>
              <a:buNone/>
            </a:pPr>
            <a:r>
              <a:rPr lang="it-IT" altLang="en-US" sz="2000" b="1" dirty="0"/>
              <a:t>Pulizia “normale”: residuo sulla superficie &gt; 1 </a:t>
            </a:r>
            <a:r>
              <a:rPr lang="it-IT" altLang="en-US" sz="2000" b="1" dirty="0">
                <a:latin typeface="Symbol" pitchFamily="18" charset="2"/>
              </a:rPr>
              <a:t>m</a:t>
            </a:r>
            <a:r>
              <a:rPr lang="it-IT" altLang="en-US" sz="2000" b="1" dirty="0"/>
              <a:t>g/</a:t>
            </a:r>
            <a:r>
              <a:rPr lang="it-IT" altLang="en-US" sz="2000" b="1" dirty="0" err="1"/>
              <a:t>cm</a:t>
            </a:r>
            <a:r>
              <a:rPr lang="it-IT" altLang="en-US" sz="2000" b="1" baseline="30000" dirty="0" err="1"/>
              <a:t>2</a:t>
            </a:r>
            <a:endParaRPr lang="it-IT" altLang="en-US" sz="2000" b="1" baseline="30000" dirty="0"/>
          </a:p>
          <a:p>
            <a:pPr lvl="1">
              <a:lnSpc>
                <a:spcPct val="80000"/>
              </a:lnSpc>
              <a:buFont typeface="Wingdings" pitchFamily="2" charset="2"/>
              <a:buNone/>
            </a:pPr>
            <a:r>
              <a:rPr lang="it-IT" altLang="en-US" sz="2000" b="1" dirty="0"/>
              <a:t>Pulizia “speciale”: residuo &lt; 1 </a:t>
            </a:r>
            <a:r>
              <a:rPr lang="it-IT" altLang="en-US" sz="2000" b="1" dirty="0">
                <a:latin typeface="Symbol" pitchFamily="18" charset="2"/>
              </a:rPr>
              <a:t>m</a:t>
            </a:r>
            <a:r>
              <a:rPr lang="it-IT" altLang="en-US" sz="2000" b="1" dirty="0"/>
              <a:t>g/</a:t>
            </a:r>
            <a:r>
              <a:rPr lang="it-IT" altLang="en-US" sz="2000" b="1" dirty="0" err="1"/>
              <a:t>cm</a:t>
            </a:r>
            <a:r>
              <a:rPr lang="it-IT" altLang="en-US" sz="2000" b="1" baseline="30000" dirty="0" err="1"/>
              <a:t>2</a:t>
            </a:r>
            <a:endParaRPr lang="it-IT" altLang="en-US" sz="2000" b="1" baseline="30000" dirty="0"/>
          </a:p>
          <a:p>
            <a:pPr lvl="1">
              <a:lnSpc>
                <a:spcPct val="80000"/>
              </a:lnSpc>
            </a:pPr>
            <a:endParaRPr lang="it-IT" altLang="en-US" sz="600" b="1" dirty="0"/>
          </a:p>
          <a:p>
            <a:pPr lvl="2" indent="-696913">
              <a:lnSpc>
                <a:spcPct val="80000"/>
              </a:lnSpc>
              <a:buFontTx/>
              <a:buNone/>
            </a:pPr>
            <a:r>
              <a:rPr lang="it-IT" altLang="en-US" sz="2500" b="1" dirty="0"/>
              <a:t>1 </a:t>
            </a:r>
            <a:r>
              <a:rPr lang="it-IT" altLang="en-US" sz="2500" b="1" dirty="0">
                <a:latin typeface="Symbol" pitchFamily="18" charset="2"/>
              </a:rPr>
              <a:t>m</a:t>
            </a:r>
            <a:r>
              <a:rPr lang="it-IT" altLang="en-US" sz="2500" b="1" dirty="0"/>
              <a:t>g/</a:t>
            </a:r>
            <a:r>
              <a:rPr lang="it-IT" altLang="en-US" sz="2500" b="1" dirty="0" err="1"/>
              <a:t>cm</a:t>
            </a:r>
            <a:r>
              <a:rPr lang="it-IT" altLang="en-US" sz="2500" b="1" baseline="30000" dirty="0" err="1"/>
              <a:t>2</a:t>
            </a:r>
            <a:r>
              <a:rPr lang="it-IT" altLang="en-US" sz="2500" b="1" dirty="0"/>
              <a:t>     10 mg/</a:t>
            </a:r>
            <a:r>
              <a:rPr lang="it-IT" altLang="en-US" sz="2500" b="1" dirty="0" err="1"/>
              <a:t>m</a:t>
            </a:r>
            <a:r>
              <a:rPr lang="it-IT" altLang="en-US" sz="2500" b="1" baseline="30000" dirty="0" err="1"/>
              <a:t>2</a:t>
            </a:r>
            <a:r>
              <a:rPr lang="it-IT" altLang="en-US" sz="2500" b="1" dirty="0"/>
              <a:t>      1 g/100 </a:t>
            </a:r>
            <a:r>
              <a:rPr lang="it-IT" altLang="en-US" sz="2500" b="1" dirty="0" err="1"/>
              <a:t>m</a:t>
            </a:r>
            <a:r>
              <a:rPr lang="it-IT" altLang="en-US" sz="2500" b="1" baseline="30000" dirty="0" err="1"/>
              <a:t>2</a:t>
            </a:r>
            <a:endParaRPr lang="it-IT" altLang="en-US" sz="2500" b="1" baseline="30000" dirty="0"/>
          </a:p>
          <a:p>
            <a:pPr lvl="2" indent="-696913">
              <a:lnSpc>
                <a:spcPct val="80000"/>
              </a:lnSpc>
              <a:buFontTx/>
              <a:buNone/>
            </a:pPr>
            <a:r>
              <a:rPr lang="it-IT" altLang="en-US" sz="2000" b="1" dirty="0"/>
              <a:t>Su una superficie pari a un campo da calcio (7500 </a:t>
            </a:r>
            <a:r>
              <a:rPr lang="it-IT" altLang="en-US" sz="2000" b="1" dirty="0" err="1"/>
              <a:t>m</a:t>
            </a:r>
            <a:r>
              <a:rPr lang="it-IT" altLang="en-US" sz="2000" b="1" baseline="30000" dirty="0" err="1"/>
              <a:t>2</a:t>
            </a:r>
            <a:r>
              <a:rPr lang="it-IT" altLang="en-US" sz="2000" b="1" dirty="0"/>
              <a:t>): </a:t>
            </a:r>
            <a:r>
              <a:rPr lang="it-IT" altLang="en-US" b="1" dirty="0">
                <a:solidFill>
                  <a:srgbClr val="FF0000"/>
                </a:solidFill>
              </a:rPr>
              <a:t>75 grammi </a:t>
            </a:r>
            <a:endParaRPr lang="it-IT" altLang="en-US" sz="2000" b="1" dirty="0">
              <a:solidFill>
                <a:srgbClr val="FF0000"/>
              </a:solidFill>
            </a:endParaRPr>
          </a:p>
          <a:p>
            <a:pPr lvl="2">
              <a:lnSpc>
                <a:spcPct val="80000"/>
              </a:lnSpc>
              <a:buFontTx/>
              <a:buNone/>
            </a:pPr>
            <a:endParaRPr lang="it-IT" altLang="en-US" sz="2500" b="1" baseline="30000" dirty="0"/>
          </a:p>
          <a:p>
            <a:pPr lvl="1">
              <a:lnSpc>
                <a:spcPct val="80000"/>
              </a:lnSpc>
            </a:pPr>
            <a:endParaRPr lang="it-IT" altLang="en-US" b="1" dirty="0"/>
          </a:p>
          <a:p>
            <a:pPr lvl="2">
              <a:lnSpc>
                <a:spcPct val="80000"/>
              </a:lnSpc>
            </a:pPr>
            <a:endParaRPr lang="it-IT" altLang="en-US" sz="2100" dirty="0"/>
          </a:p>
        </p:txBody>
      </p:sp>
      <p:sp>
        <p:nvSpPr>
          <p:cNvPr id="1554436" name="AutoShape 4"/>
          <p:cNvSpPr>
            <a:spLocks noChangeArrowheads="1"/>
          </p:cNvSpPr>
          <p:nvPr/>
        </p:nvSpPr>
        <p:spPr bwMode="auto">
          <a:xfrm>
            <a:off x="2007830" y="5976754"/>
            <a:ext cx="574675" cy="287337"/>
          </a:xfrm>
          <a:prstGeom prst="leftRightArrow">
            <a:avLst>
              <a:gd name="adj1" fmla="val 50000"/>
              <a:gd name="adj2" fmla="val 40000"/>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4437" name="AutoShape 5"/>
          <p:cNvSpPr>
            <a:spLocks noChangeArrowheads="1"/>
          </p:cNvSpPr>
          <p:nvPr/>
        </p:nvSpPr>
        <p:spPr bwMode="auto">
          <a:xfrm>
            <a:off x="4211960" y="5976754"/>
            <a:ext cx="574675" cy="287338"/>
          </a:xfrm>
          <a:prstGeom prst="leftRightArrow">
            <a:avLst>
              <a:gd name="adj1" fmla="val 50000"/>
              <a:gd name="adj2" fmla="val 40000"/>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892034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 – EN/ISO</a:t>
            </a:r>
          </a:p>
        </p:txBody>
      </p:sp>
      <p:pic>
        <p:nvPicPr>
          <p:cNvPr id="34819" name="Picture 3" descr="norme_2"/>
          <p:cNvPicPr>
            <a:picLocks noChangeAspect="1" noChangeArrowheads="1"/>
          </p:cNvPicPr>
          <p:nvPr/>
        </p:nvPicPr>
        <p:blipFill>
          <a:blip r:embed="rId3">
            <a:lum bright="-32000" contrast="50000"/>
            <a:extLst>
              <a:ext uri="{28A0092B-C50C-407E-A947-70E740481C1C}">
                <a14:useLocalDpi xmlns:a14="http://schemas.microsoft.com/office/drawing/2010/main" val="0"/>
              </a:ext>
            </a:extLst>
          </a:blip>
          <a:srcRect l="4385" t="73535" r="67603" b="8133"/>
          <a:stretch>
            <a:fillRect/>
          </a:stretch>
        </p:blipFill>
        <p:spPr bwMode="auto">
          <a:xfrm>
            <a:off x="4572000" y="1052513"/>
            <a:ext cx="4608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norme_2"/>
          <p:cNvPicPr>
            <a:picLocks noChangeAspect="1" noChangeArrowheads="1"/>
          </p:cNvPicPr>
          <p:nvPr/>
        </p:nvPicPr>
        <p:blipFill>
          <a:blip r:embed="rId3">
            <a:lum bright="-32000" contrast="50000"/>
            <a:extLst>
              <a:ext uri="{28A0092B-C50C-407E-A947-70E740481C1C}">
                <a14:useLocalDpi xmlns:a14="http://schemas.microsoft.com/office/drawing/2010/main" val="0"/>
              </a:ext>
            </a:extLst>
          </a:blip>
          <a:srcRect l="3508" t="52190" r="66353" b="26497"/>
          <a:stretch>
            <a:fillRect/>
          </a:stretch>
        </p:blipFill>
        <p:spPr bwMode="auto">
          <a:xfrm>
            <a:off x="0" y="836613"/>
            <a:ext cx="43195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Line 5"/>
          <p:cNvSpPr>
            <a:spLocks noChangeShapeType="1"/>
          </p:cNvSpPr>
          <p:nvPr/>
        </p:nvSpPr>
        <p:spPr bwMode="auto">
          <a:xfrm>
            <a:off x="4572000" y="692150"/>
            <a:ext cx="0" cy="5976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Oval 6"/>
          <p:cNvSpPr>
            <a:spLocks noChangeArrowheads="1"/>
          </p:cNvSpPr>
          <p:nvPr/>
        </p:nvSpPr>
        <p:spPr bwMode="auto">
          <a:xfrm>
            <a:off x="0" y="422116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Tree>
    <p:extLst>
      <p:ext uri="{BB962C8B-B14F-4D97-AF65-F5344CB8AC3E}">
        <p14:creationId xmlns:p14="http://schemas.microsoft.com/office/powerpoint/2010/main" val="29234852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5843" name="Picture 3" descr="norme_2"/>
          <p:cNvPicPr>
            <a:picLocks noChangeAspect="1" noChangeArrowheads="1"/>
          </p:cNvPicPr>
          <p:nvPr/>
        </p:nvPicPr>
        <p:blipFill>
          <a:blip r:embed="rId3">
            <a:extLst>
              <a:ext uri="{28A0092B-C50C-407E-A947-70E740481C1C}">
                <a14:useLocalDpi xmlns:a14="http://schemas.microsoft.com/office/drawing/2010/main" val="0"/>
              </a:ext>
            </a:extLst>
          </a:blip>
          <a:srcRect l="33420" t="8624" r="29808" b="79573"/>
          <a:stretch>
            <a:fillRect/>
          </a:stretch>
        </p:blipFill>
        <p:spPr bwMode="auto">
          <a:xfrm>
            <a:off x="1619250" y="981075"/>
            <a:ext cx="626427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0457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6867" name="Picture 3" descr="norme_1"/>
          <p:cNvPicPr>
            <a:picLocks noChangeAspect="1" noChangeArrowheads="1"/>
          </p:cNvPicPr>
          <p:nvPr/>
        </p:nvPicPr>
        <p:blipFill>
          <a:blip r:embed="rId3">
            <a:lum bright="-30000" contrast="50000"/>
            <a:extLst>
              <a:ext uri="{28A0092B-C50C-407E-A947-70E740481C1C}">
                <a14:useLocalDpi xmlns:a14="http://schemas.microsoft.com/office/drawing/2010/main" val="0"/>
              </a:ext>
            </a:extLst>
          </a:blip>
          <a:srcRect l="5687" t="10181" r="65099" b="76752"/>
          <a:stretch>
            <a:fillRect/>
          </a:stretch>
        </p:blipFill>
        <p:spPr bwMode="auto">
          <a:xfrm>
            <a:off x="0" y="692150"/>
            <a:ext cx="428466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norme_1"/>
          <p:cNvPicPr>
            <a:picLocks noChangeAspect="1" noChangeArrowheads="1"/>
          </p:cNvPicPr>
          <p:nvPr/>
        </p:nvPicPr>
        <p:blipFill>
          <a:blip r:embed="rId3">
            <a:lum bright="-30000" contrast="50000"/>
            <a:extLst>
              <a:ext uri="{28A0092B-C50C-407E-A947-70E740481C1C}">
                <a14:useLocalDpi xmlns:a14="http://schemas.microsoft.com/office/drawing/2010/main" val="0"/>
              </a:ext>
            </a:extLst>
          </a:blip>
          <a:srcRect l="5687" t="22771" r="65099" b="52049"/>
          <a:stretch>
            <a:fillRect/>
          </a:stretch>
        </p:blipFill>
        <p:spPr bwMode="auto">
          <a:xfrm>
            <a:off x="4714875" y="692150"/>
            <a:ext cx="437197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norme_1"/>
          <p:cNvPicPr>
            <a:picLocks noChangeAspect="1" noChangeArrowheads="1"/>
          </p:cNvPicPr>
          <p:nvPr/>
        </p:nvPicPr>
        <p:blipFill>
          <a:blip r:embed="rId3">
            <a:lum bright="-30000" contrast="50000"/>
            <a:extLst>
              <a:ext uri="{28A0092B-C50C-407E-A947-70E740481C1C}">
                <a14:useLocalDpi xmlns:a14="http://schemas.microsoft.com/office/drawing/2010/main" val="0"/>
              </a:ext>
            </a:extLst>
          </a:blip>
          <a:srcRect l="5687" t="47452" r="65099" b="46542"/>
          <a:stretch>
            <a:fillRect/>
          </a:stretch>
        </p:blipFill>
        <p:spPr bwMode="auto">
          <a:xfrm>
            <a:off x="0" y="3860800"/>
            <a:ext cx="4572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6"/>
          <p:cNvSpPr>
            <a:spLocks noChangeShapeType="1"/>
          </p:cNvSpPr>
          <p:nvPr/>
        </p:nvSpPr>
        <p:spPr bwMode="auto">
          <a:xfrm>
            <a:off x="4572000" y="692150"/>
            <a:ext cx="0" cy="60499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236289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7891" name="Picture 3" descr="norme_1"/>
          <p:cNvPicPr>
            <a:picLocks noChangeAspect="1" noChangeArrowheads="1"/>
          </p:cNvPicPr>
          <p:nvPr/>
        </p:nvPicPr>
        <p:blipFill>
          <a:blip r:embed="rId3">
            <a:lum bright="-8000" contrast="50000"/>
            <a:extLst>
              <a:ext uri="{28A0092B-C50C-407E-A947-70E740481C1C}">
                <a14:useLocalDpi xmlns:a14="http://schemas.microsoft.com/office/drawing/2010/main" val="0"/>
              </a:ext>
            </a:extLst>
          </a:blip>
          <a:srcRect l="36301" t="32820" r="33760" b="46542"/>
          <a:stretch>
            <a:fillRect/>
          </a:stretch>
        </p:blipFill>
        <p:spPr bwMode="auto">
          <a:xfrm>
            <a:off x="4564063" y="908050"/>
            <a:ext cx="45799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norme_1"/>
          <p:cNvPicPr>
            <a:picLocks noChangeAspect="1" noChangeArrowheads="1"/>
          </p:cNvPicPr>
          <p:nvPr/>
        </p:nvPicPr>
        <p:blipFill>
          <a:blip r:embed="rId3">
            <a:lum bright="-8000" contrast="50000"/>
            <a:extLst>
              <a:ext uri="{28A0092B-C50C-407E-A947-70E740481C1C}">
                <a14:useLocalDpi xmlns:a14="http://schemas.microsoft.com/office/drawing/2010/main" val="0"/>
              </a:ext>
            </a:extLst>
          </a:blip>
          <a:srcRect l="36301" t="10162" r="33760" b="66991"/>
          <a:stretch>
            <a:fillRect/>
          </a:stretch>
        </p:blipFill>
        <p:spPr bwMode="auto">
          <a:xfrm>
            <a:off x="12700" y="666750"/>
            <a:ext cx="4492625"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Line 5"/>
          <p:cNvSpPr>
            <a:spLocks noChangeShapeType="1"/>
          </p:cNvSpPr>
          <p:nvPr/>
        </p:nvSpPr>
        <p:spPr bwMode="auto">
          <a:xfrm>
            <a:off x="4572000" y="692150"/>
            <a:ext cx="0" cy="60499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4" name="Oval 6"/>
          <p:cNvSpPr>
            <a:spLocks noChangeArrowheads="1"/>
          </p:cNvSpPr>
          <p:nvPr/>
        </p:nvSpPr>
        <p:spPr bwMode="auto">
          <a:xfrm>
            <a:off x="4427538" y="765175"/>
            <a:ext cx="971550" cy="5762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37895" name="Oval 7"/>
          <p:cNvSpPr>
            <a:spLocks noChangeArrowheads="1"/>
          </p:cNvSpPr>
          <p:nvPr/>
        </p:nvSpPr>
        <p:spPr bwMode="auto">
          <a:xfrm>
            <a:off x="4356100" y="170021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Tree>
    <p:extLst>
      <p:ext uri="{BB962C8B-B14F-4D97-AF65-F5344CB8AC3E}">
        <p14:creationId xmlns:p14="http://schemas.microsoft.com/office/powerpoint/2010/main" val="32034082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8915" name="Picture 3" descr="norme_1"/>
          <p:cNvPicPr>
            <a:picLocks noChangeAspect="1" noChangeArrowheads="1"/>
          </p:cNvPicPr>
          <p:nvPr/>
        </p:nvPicPr>
        <p:blipFill>
          <a:blip r:embed="rId3">
            <a:lum bright="-10000" contrast="36000"/>
            <a:extLst>
              <a:ext uri="{28A0092B-C50C-407E-A947-70E740481C1C}">
                <a14:useLocalDpi xmlns:a14="http://schemas.microsoft.com/office/drawing/2010/main" val="0"/>
              </a:ext>
            </a:extLst>
          </a:blip>
          <a:srcRect l="5203" t="53387" r="64615" b="27260"/>
          <a:stretch>
            <a:fillRect/>
          </a:stretch>
        </p:blipFill>
        <p:spPr bwMode="auto">
          <a:xfrm>
            <a:off x="0" y="622300"/>
            <a:ext cx="45720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norme_1"/>
          <p:cNvPicPr>
            <a:picLocks noChangeAspect="1" noChangeArrowheads="1"/>
          </p:cNvPicPr>
          <p:nvPr/>
        </p:nvPicPr>
        <p:blipFill>
          <a:blip r:embed="rId3">
            <a:lum bright="-10000" contrast="36000"/>
            <a:extLst>
              <a:ext uri="{28A0092B-C50C-407E-A947-70E740481C1C}">
                <a14:useLocalDpi xmlns:a14="http://schemas.microsoft.com/office/drawing/2010/main" val="0"/>
              </a:ext>
            </a:extLst>
          </a:blip>
          <a:srcRect l="5203" t="72324" r="64615" b="4620"/>
          <a:stretch>
            <a:fillRect/>
          </a:stretch>
        </p:blipFill>
        <p:spPr bwMode="auto">
          <a:xfrm>
            <a:off x="4572000" y="620713"/>
            <a:ext cx="45339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Line 5"/>
          <p:cNvSpPr>
            <a:spLocks noChangeShapeType="1"/>
          </p:cNvSpPr>
          <p:nvPr/>
        </p:nvSpPr>
        <p:spPr bwMode="auto">
          <a:xfrm>
            <a:off x="4572000" y="692150"/>
            <a:ext cx="0" cy="60499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Oval 6"/>
          <p:cNvSpPr>
            <a:spLocks noChangeArrowheads="1"/>
          </p:cNvSpPr>
          <p:nvPr/>
        </p:nvSpPr>
        <p:spPr bwMode="auto">
          <a:xfrm>
            <a:off x="-107950" y="213201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38919" name="Oval 7"/>
          <p:cNvSpPr>
            <a:spLocks noChangeArrowheads="1"/>
          </p:cNvSpPr>
          <p:nvPr/>
        </p:nvSpPr>
        <p:spPr bwMode="auto">
          <a:xfrm>
            <a:off x="0" y="3429000"/>
            <a:ext cx="971550" cy="5762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Tree>
    <p:extLst>
      <p:ext uri="{BB962C8B-B14F-4D97-AF65-F5344CB8AC3E}">
        <p14:creationId xmlns:p14="http://schemas.microsoft.com/office/powerpoint/2010/main" val="20431452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DIN</a:t>
            </a:r>
          </a:p>
        </p:txBody>
      </p:sp>
      <p:pic>
        <p:nvPicPr>
          <p:cNvPr id="39939" name="Picture 3" descr="norme_1"/>
          <p:cNvPicPr>
            <a:picLocks noChangeAspect="1" noChangeArrowheads="1"/>
          </p:cNvPicPr>
          <p:nvPr/>
        </p:nvPicPr>
        <p:blipFill>
          <a:blip r:embed="rId3">
            <a:lum bright="-10000" contrast="36000"/>
            <a:extLst>
              <a:ext uri="{28A0092B-C50C-407E-A947-70E740481C1C}">
                <a14:useLocalDpi xmlns:a14="http://schemas.microsoft.com/office/drawing/2010/main" val="0"/>
              </a:ext>
            </a:extLst>
          </a:blip>
          <a:srcRect l="36058" t="69356" r="33760" b="12733"/>
          <a:stretch>
            <a:fillRect/>
          </a:stretch>
        </p:blipFill>
        <p:spPr bwMode="auto">
          <a:xfrm>
            <a:off x="4721225" y="692150"/>
            <a:ext cx="44227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4"/>
          <p:cNvSpPr>
            <a:spLocks noChangeShapeType="1"/>
          </p:cNvSpPr>
          <p:nvPr/>
        </p:nvSpPr>
        <p:spPr bwMode="auto">
          <a:xfrm>
            <a:off x="4643438" y="692150"/>
            <a:ext cx="0" cy="60499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9941" name="Picture 5" descr="norme_1"/>
          <p:cNvPicPr>
            <a:picLocks noChangeAspect="1" noChangeArrowheads="1"/>
          </p:cNvPicPr>
          <p:nvPr/>
        </p:nvPicPr>
        <p:blipFill>
          <a:blip r:embed="rId3">
            <a:lum bright="-10000" contrast="36000"/>
            <a:extLst>
              <a:ext uri="{28A0092B-C50C-407E-A947-70E740481C1C}">
                <a14:useLocalDpi xmlns:a14="http://schemas.microsoft.com/office/drawing/2010/main" val="0"/>
              </a:ext>
            </a:extLst>
          </a:blip>
          <a:srcRect l="36058" t="53387" r="33760" b="30142"/>
          <a:stretch>
            <a:fillRect/>
          </a:stretch>
        </p:blipFill>
        <p:spPr bwMode="auto">
          <a:xfrm>
            <a:off x="4763" y="692150"/>
            <a:ext cx="4567237"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6650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EN, DIN/EN</a:t>
            </a:r>
          </a:p>
        </p:txBody>
      </p:sp>
      <p:pic>
        <p:nvPicPr>
          <p:cNvPr id="40963" name="Picture 3" descr="norme_1"/>
          <p:cNvPicPr>
            <a:picLocks noChangeAspect="1" noChangeArrowheads="1"/>
          </p:cNvPicPr>
          <p:nvPr/>
        </p:nvPicPr>
        <p:blipFill>
          <a:blip r:embed="rId3">
            <a:extLst>
              <a:ext uri="{28A0092B-C50C-407E-A947-70E740481C1C}">
                <a14:useLocalDpi xmlns:a14="http://schemas.microsoft.com/office/drawing/2010/main" val="0"/>
              </a:ext>
            </a:extLst>
          </a:blip>
          <a:srcRect l="66156" t="9988" r="3802" b="59982"/>
          <a:stretch>
            <a:fillRect/>
          </a:stretch>
        </p:blipFill>
        <p:spPr bwMode="auto">
          <a:xfrm>
            <a:off x="63500" y="633413"/>
            <a:ext cx="4217988"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4" name="Group 4"/>
          <p:cNvGrpSpPr>
            <a:grpSpLocks/>
          </p:cNvGrpSpPr>
          <p:nvPr/>
        </p:nvGrpSpPr>
        <p:grpSpPr bwMode="auto">
          <a:xfrm>
            <a:off x="4787900" y="692150"/>
            <a:ext cx="3887788" cy="5976938"/>
            <a:chOff x="2064" y="709"/>
            <a:chExt cx="1406" cy="2295"/>
          </a:xfrm>
        </p:grpSpPr>
        <p:pic>
          <p:nvPicPr>
            <p:cNvPr id="40965" name="Picture 5" descr="norme_1"/>
            <p:cNvPicPr>
              <a:picLocks noChangeAspect="1" noChangeArrowheads="1"/>
            </p:cNvPicPr>
            <p:nvPr/>
          </p:nvPicPr>
          <p:blipFill>
            <a:blip r:embed="rId3">
              <a:extLst>
                <a:ext uri="{28A0092B-C50C-407E-A947-70E740481C1C}">
                  <a14:useLocalDpi xmlns:a14="http://schemas.microsoft.com/office/drawing/2010/main" val="0"/>
                </a:ext>
              </a:extLst>
            </a:blip>
            <a:srcRect l="66156" t="9988" r="3802" b="84650"/>
            <a:stretch>
              <a:fillRect/>
            </a:stretch>
          </p:blipFill>
          <p:spPr bwMode="auto">
            <a:xfrm>
              <a:off x="2064" y="709"/>
              <a:ext cx="140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norme_1"/>
            <p:cNvPicPr>
              <a:picLocks noChangeAspect="1" noChangeArrowheads="1"/>
            </p:cNvPicPr>
            <p:nvPr/>
          </p:nvPicPr>
          <p:blipFill>
            <a:blip r:embed="rId3">
              <a:extLst>
                <a:ext uri="{28A0092B-C50C-407E-A947-70E740481C1C}">
                  <a14:useLocalDpi xmlns:a14="http://schemas.microsoft.com/office/drawing/2010/main" val="0"/>
                </a:ext>
              </a:extLst>
            </a:blip>
            <a:srcRect l="66156" t="40018" r="3802" b="30783"/>
            <a:stretch>
              <a:fillRect/>
            </a:stretch>
          </p:blipFill>
          <p:spPr bwMode="auto">
            <a:xfrm>
              <a:off x="2064" y="1071"/>
              <a:ext cx="1406" cy="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205604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UNI/ISO</a:t>
            </a:r>
          </a:p>
        </p:txBody>
      </p:sp>
      <p:pic>
        <p:nvPicPr>
          <p:cNvPr id="41987" name="Picture 3" descr="norme_1"/>
          <p:cNvPicPr>
            <a:picLocks noChangeAspect="1" noChangeArrowheads="1"/>
          </p:cNvPicPr>
          <p:nvPr/>
        </p:nvPicPr>
        <p:blipFill>
          <a:blip r:embed="rId3">
            <a:extLst>
              <a:ext uri="{28A0092B-C50C-407E-A947-70E740481C1C}">
                <a14:useLocalDpi xmlns:a14="http://schemas.microsoft.com/office/drawing/2010/main" val="0"/>
              </a:ext>
            </a:extLst>
          </a:blip>
          <a:srcRect l="66467" t="70219" r="3729" b="6593"/>
          <a:stretch>
            <a:fillRect/>
          </a:stretch>
        </p:blipFill>
        <p:spPr bwMode="auto">
          <a:xfrm>
            <a:off x="2182813" y="1052513"/>
            <a:ext cx="47767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971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pPr eaLnBrk="1" hangingPunct="1"/>
            <a:r>
              <a:rPr lang="en-US" altLang="en-US"/>
              <a:t>Tecnologia del vuoto: normative PNEUROP</a:t>
            </a:r>
          </a:p>
        </p:txBody>
      </p:sp>
      <p:pic>
        <p:nvPicPr>
          <p:cNvPr id="43011" name="Picture 3" descr="norme_2"/>
          <p:cNvPicPr>
            <a:picLocks noChangeAspect="1" noChangeArrowheads="1"/>
          </p:cNvPicPr>
          <p:nvPr/>
        </p:nvPicPr>
        <p:blipFill>
          <a:blip r:embed="rId3">
            <a:extLst>
              <a:ext uri="{28A0092B-C50C-407E-A947-70E740481C1C}">
                <a14:useLocalDpi xmlns:a14="http://schemas.microsoft.com/office/drawing/2010/main" val="0"/>
              </a:ext>
            </a:extLst>
          </a:blip>
          <a:srcRect l="33420" t="21599" r="34819" b="56923"/>
          <a:stretch>
            <a:fillRect/>
          </a:stretch>
        </p:blipFill>
        <p:spPr bwMode="auto">
          <a:xfrm>
            <a:off x="0" y="692150"/>
            <a:ext cx="45720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norme_2"/>
          <p:cNvPicPr>
            <a:picLocks noChangeAspect="1" noChangeArrowheads="1"/>
          </p:cNvPicPr>
          <p:nvPr/>
        </p:nvPicPr>
        <p:blipFill>
          <a:blip r:embed="rId3">
            <a:extLst>
              <a:ext uri="{28A0092B-C50C-407E-A947-70E740481C1C}">
                <a14:useLocalDpi xmlns:a14="http://schemas.microsoft.com/office/drawing/2010/main" val="0"/>
              </a:ext>
            </a:extLst>
          </a:blip>
          <a:srcRect l="33420" t="42569" r="34819" b="34612"/>
          <a:stretch>
            <a:fillRect/>
          </a:stretch>
        </p:blipFill>
        <p:spPr bwMode="auto">
          <a:xfrm>
            <a:off x="4572000" y="692150"/>
            <a:ext cx="453866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5"/>
          <p:cNvSpPr>
            <a:spLocks noChangeShapeType="1"/>
          </p:cNvSpPr>
          <p:nvPr/>
        </p:nvSpPr>
        <p:spPr bwMode="auto">
          <a:xfrm>
            <a:off x="4572000" y="620713"/>
            <a:ext cx="0" cy="612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Oval 6"/>
          <p:cNvSpPr>
            <a:spLocks noChangeArrowheads="1"/>
          </p:cNvSpPr>
          <p:nvPr/>
        </p:nvSpPr>
        <p:spPr bwMode="auto">
          <a:xfrm>
            <a:off x="0" y="2708275"/>
            <a:ext cx="971550" cy="5762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43015" name="Oval 7"/>
          <p:cNvSpPr>
            <a:spLocks noChangeArrowheads="1"/>
          </p:cNvSpPr>
          <p:nvPr/>
        </p:nvSpPr>
        <p:spPr bwMode="auto">
          <a:xfrm>
            <a:off x="0" y="3789363"/>
            <a:ext cx="971550" cy="5762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
        <p:nvSpPr>
          <p:cNvPr id="43016" name="Oval 8"/>
          <p:cNvSpPr>
            <a:spLocks noChangeArrowheads="1"/>
          </p:cNvSpPr>
          <p:nvPr/>
        </p:nvSpPr>
        <p:spPr bwMode="auto">
          <a:xfrm>
            <a:off x="4572000" y="2997200"/>
            <a:ext cx="971550" cy="5762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algn="ctr" eaLnBrk="0" fontAlgn="base" hangingPunct="0">
              <a:spcBef>
                <a:spcPct val="0"/>
              </a:spcBef>
              <a:spcAft>
                <a:spcPct val="0"/>
              </a:spcAft>
              <a:defRPr sz="1600">
                <a:solidFill>
                  <a:schemeClr val="tx1"/>
                </a:solidFill>
                <a:latin typeface="Comic Sans MS" pitchFamily="66" charset="0"/>
              </a:defRPr>
            </a:lvl6pPr>
            <a:lvl7pPr marL="2971800" indent="-228600" algn="ctr" eaLnBrk="0" fontAlgn="base" hangingPunct="0">
              <a:spcBef>
                <a:spcPct val="0"/>
              </a:spcBef>
              <a:spcAft>
                <a:spcPct val="0"/>
              </a:spcAft>
              <a:defRPr sz="1600">
                <a:solidFill>
                  <a:schemeClr val="tx1"/>
                </a:solidFill>
                <a:latin typeface="Comic Sans MS" pitchFamily="66" charset="0"/>
              </a:defRPr>
            </a:lvl7pPr>
            <a:lvl8pPr marL="3429000" indent="-228600" algn="ctr" eaLnBrk="0" fontAlgn="base" hangingPunct="0">
              <a:spcBef>
                <a:spcPct val="0"/>
              </a:spcBef>
              <a:spcAft>
                <a:spcPct val="0"/>
              </a:spcAft>
              <a:defRPr sz="1600">
                <a:solidFill>
                  <a:schemeClr val="tx1"/>
                </a:solidFill>
                <a:latin typeface="Comic Sans MS" pitchFamily="66" charset="0"/>
              </a:defRPr>
            </a:lvl8pPr>
            <a:lvl9pPr marL="3886200" indent="-228600" algn="ctr" eaLnBrk="0" fontAlgn="base" hangingPunct="0">
              <a:spcBef>
                <a:spcPct val="0"/>
              </a:spcBef>
              <a:spcAft>
                <a:spcPct val="0"/>
              </a:spcAft>
              <a:defRPr sz="1600">
                <a:solidFill>
                  <a:schemeClr val="tx1"/>
                </a:solidFill>
                <a:latin typeface="Comic Sans MS" pitchFamily="66" charset="0"/>
              </a:defRPr>
            </a:lvl9pPr>
          </a:lstStyle>
          <a:p>
            <a:pPr eaLnBrk="1" hangingPunct="1"/>
            <a:endParaRPr lang="en-US" altLang="en-US"/>
          </a:p>
        </p:txBody>
      </p:sp>
    </p:spTree>
    <p:extLst>
      <p:ext uri="{BB962C8B-B14F-4D97-AF65-F5344CB8AC3E}">
        <p14:creationId xmlns:p14="http://schemas.microsoft.com/office/powerpoint/2010/main" val="37476748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89187"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criteri di selezione</a:t>
            </a:r>
            <a:endParaRPr lang="it-IT" sz="4800">
              <a:solidFill>
                <a:srgbClr val="000000"/>
              </a:solidFill>
            </a:endParaRPr>
          </a:p>
        </p:txBody>
      </p:sp>
      <p:pic>
        <p:nvPicPr>
          <p:cNvPr id="9891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143000"/>
            <a:ext cx="738028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solidFill>
                  <a:srgbClr val="FF0000"/>
                </a:solidFill>
                <a:highlight>
                  <a:srgbClr val="FFFF00"/>
                </a:highlight>
              </a:rPr>
              <a:t>Pulizia</a:t>
            </a:r>
            <a:r>
              <a:rPr lang="en-US" dirty="0">
                <a:solidFill>
                  <a:srgbClr val="FF0000"/>
                </a:solidFill>
                <a:highlight>
                  <a:srgbClr val="FFFF00"/>
                </a:highlight>
              </a:rPr>
              <a:t> e </a:t>
            </a:r>
            <a:r>
              <a:rPr lang="en-US" dirty="0" err="1">
                <a:solidFill>
                  <a:srgbClr val="FF0000"/>
                </a:solidFill>
                <a:highlight>
                  <a:srgbClr val="FFFF00"/>
                </a:highlight>
              </a:rPr>
              <a:t>condizionamento</a:t>
            </a:r>
            <a:r>
              <a:rPr lang="en-US" dirty="0">
                <a:solidFill>
                  <a:srgbClr val="FF0000"/>
                </a:solidFill>
                <a:highlight>
                  <a:srgbClr val="FFFF00"/>
                </a:highlight>
              </a:rPr>
              <a:t> </a:t>
            </a:r>
            <a:r>
              <a:rPr lang="en-US" dirty="0" err="1">
                <a:solidFill>
                  <a:srgbClr val="FF0000"/>
                </a:solidFill>
                <a:highlight>
                  <a:srgbClr val="FFFF00"/>
                </a:highlight>
              </a:rPr>
              <a:t>materiali</a:t>
            </a:r>
            <a:endParaRPr lang="en-US" b="1" dirty="0">
              <a:solidFill>
                <a:srgbClr val="FF0000"/>
              </a:solidFill>
              <a:highlight>
                <a:srgbClr val="FFFF00"/>
              </a:highlight>
            </a:endParaRPr>
          </a:p>
        </p:txBody>
      </p:sp>
      <p:sp>
        <p:nvSpPr>
          <p:cNvPr id="3" name="Segnaposto contenuto 2"/>
          <p:cNvSpPr>
            <a:spLocks noGrp="1"/>
          </p:cNvSpPr>
          <p:nvPr>
            <p:ph idx="1"/>
          </p:nvPr>
        </p:nvSpPr>
        <p:spPr>
          <a:xfrm>
            <a:off x="251520" y="548680"/>
            <a:ext cx="8568952" cy="4968552"/>
          </a:xfrm>
        </p:spPr>
        <p:txBody>
          <a:bodyPr/>
          <a:lstStyle/>
          <a:p>
            <a:r>
              <a:rPr lang="it-IT" sz="2000" b="1" dirty="0"/>
              <a:t>I materiali e i processi di pulizia</a:t>
            </a:r>
          </a:p>
          <a:p>
            <a:pPr lvl="0"/>
            <a:r>
              <a:rPr lang="it-IT" sz="2000" b="1" dirty="0"/>
              <a:t>Trattamenti di pulizia</a:t>
            </a:r>
          </a:p>
          <a:p>
            <a:pPr lvl="0"/>
            <a:r>
              <a:rPr lang="it-IT" sz="2000" b="1" dirty="0"/>
              <a:t>Il controllo del degasaggio</a:t>
            </a:r>
          </a:p>
          <a:p>
            <a:pPr lvl="0"/>
            <a:endParaRPr lang="it-IT" sz="2400" dirty="0"/>
          </a:p>
        </p:txBody>
      </p:sp>
    </p:spTree>
    <p:extLst>
      <p:ext uri="{BB962C8B-B14F-4D97-AF65-F5344CB8AC3E}">
        <p14:creationId xmlns:p14="http://schemas.microsoft.com/office/powerpoint/2010/main" val="23626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title"/>
          </p:nvPr>
        </p:nvSpPr>
        <p:spPr>
          <a:ln/>
        </p:spPr>
        <p:txBody>
          <a:bodyPr/>
          <a:lstStyle/>
          <a:p>
            <a:r>
              <a:rPr lang="it-IT" altLang="en-US"/>
              <a:t>Qualche esempio di analisi e di problematiche</a:t>
            </a:r>
          </a:p>
        </p:txBody>
      </p:sp>
      <p:sp>
        <p:nvSpPr>
          <p:cNvPr id="1323011" name="Rectangle 3"/>
          <p:cNvSpPr>
            <a:spLocks noGrp="1" noChangeArrowheads="1"/>
          </p:cNvSpPr>
          <p:nvPr>
            <p:ph type="body" idx="1"/>
          </p:nvPr>
        </p:nvSpPr>
        <p:spPr>
          <a:xfrm>
            <a:off x="323850" y="765175"/>
            <a:ext cx="8569325" cy="5472113"/>
          </a:xfrm>
        </p:spPr>
        <p:txBody>
          <a:bodyPr/>
          <a:lstStyle/>
          <a:p>
            <a:pPr lvl="1"/>
            <a:r>
              <a:rPr lang="it-IT" altLang="en-US"/>
              <a:t>Valutazione estetica (!) Aspetto “esteriore”.</a:t>
            </a:r>
          </a:p>
          <a:p>
            <a:pPr lvl="1"/>
            <a:r>
              <a:rPr lang="it-IT" altLang="en-US"/>
              <a:t>La presenza di contaminanti sulla superficie altera le </a:t>
            </a:r>
            <a:r>
              <a:rPr lang="it-IT" altLang="en-US" sz="2800" b="1"/>
              <a:t>proprietà </a:t>
            </a:r>
            <a:r>
              <a:rPr lang="it-IT" altLang="en-US"/>
              <a:t>della superficie stessa (crescita film fotoemissivi, test aderenza, funzione lavoro, etc)</a:t>
            </a:r>
          </a:p>
          <a:p>
            <a:pPr lvl="1"/>
            <a:r>
              <a:rPr lang="it-IT" altLang="en-US"/>
              <a:t>Il</a:t>
            </a:r>
            <a:r>
              <a:rPr lang="it-IT" altLang="en-US" b="1"/>
              <a:t> processo</a:t>
            </a:r>
            <a:r>
              <a:rPr lang="it-IT" altLang="en-US"/>
              <a:t> è danneggiato dai contaminanti</a:t>
            </a:r>
          </a:p>
          <a:p>
            <a:pPr lvl="1"/>
            <a:r>
              <a:rPr lang="it-IT" altLang="en-US"/>
              <a:t>Il </a:t>
            </a:r>
            <a:r>
              <a:rPr lang="it-IT" altLang="en-US" b="1"/>
              <a:t>processo</a:t>
            </a:r>
            <a:r>
              <a:rPr lang="it-IT" altLang="en-US"/>
              <a:t> che avviene in vuoto è danneggiato dai contaminanti in fase gassosa presenti nell’atmosfera residua del sistema</a:t>
            </a:r>
          </a:p>
          <a:p>
            <a:pPr lvl="1"/>
            <a:endParaRPr lang="it-IT" altLang="en-US"/>
          </a:p>
          <a:p>
            <a:pPr algn="ctr">
              <a:lnSpc>
                <a:spcPct val="110000"/>
              </a:lnSpc>
              <a:buSzPct val="110000"/>
              <a:buFont typeface="Symbol" pitchFamily="18" charset="2"/>
              <a:buNone/>
            </a:pPr>
            <a:r>
              <a:rPr lang="it-IT" altLang="en-US"/>
              <a:t> </a:t>
            </a:r>
            <a:r>
              <a:rPr lang="it-IT" altLang="en-US">
                <a:solidFill>
                  <a:srgbClr val="FF0000"/>
                </a:solidFill>
              </a:rPr>
              <a:t> </a:t>
            </a:r>
            <a:r>
              <a:rPr lang="it-IT" altLang="en-US" sz="3200" b="1">
                <a:solidFill>
                  <a:srgbClr val="FF0000"/>
                </a:solidFill>
              </a:rPr>
              <a:t>(!)</a:t>
            </a:r>
            <a:r>
              <a:rPr lang="it-IT" altLang="en-US">
                <a:solidFill>
                  <a:srgbClr val="FF0000"/>
                </a:solidFill>
              </a:rPr>
              <a:t> Un contaminante può anche essere un componente principale di un processo diverso o addirittura dello stesso processo (per esempio Cs per produzione Cs</a:t>
            </a:r>
            <a:r>
              <a:rPr lang="it-IT" altLang="en-US" baseline="-25000">
                <a:solidFill>
                  <a:srgbClr val="FF0000"/>
                </a:solidFill>
              </a:rPr>
              <a:t>2</a:t>
            </a:r>
            <a:r>
              <a:rPr lang="it-IT" altLang="en-US">
                <a:solidFill>
                  <a:srgbClr val="FF0000"/>
                </a:solidFill>
              </a:rPr>
              <a:t>Te)</a:t>
            </a:r>
            <a:endParaRPr lang="it-IT" altLang="en-US"/>
          </a:p>
        </p:txBody>
      </p:sp>
    </p:spTree>
    <p:extLst>
      <p:ext uri="{BB962C8B-B14F-4D97-AF65-F5344CB8AC3E}">
        <p14:creationId xmlns:p14="http://schemas.microsoft.com/office/powerpoint/2010/main" val="39185737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85091"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tecnica delle bolle</a:t>
            </a:r>
            <a:endParaRPr lang="it-IT" sz="4800">
              <a:solidFill>
                <a:srgbClr val="000000"/>
              </a:solidFill>
            </a:endParaRPr>
          </a:p>
        </p:txBody>
      </p:sp>
      <p:pic>
        <p:nvPicPr>
          <p:cNvPr id="9850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895350"/>
            <a:ext cx="6932613"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87139"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spettrometro di massa</a:t>
            </a:r>
            <a:endParaRPr lang="it-IT" sz="4800">
              <a:solidFill>
                <a:srgbClr val="000000"/>
              </a:solidFill>
            </a:endParaRPr>
          </a:p>
        </p:txBody>
      </p:sp>
      <p:pic>
        <p:nvPicPr>
          <p:cNvPr id="9871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19175"/>
            <a:ext cx="6770687"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91235"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metodo gas tracciante</a:t>
            </a:r>
            <a:endParaRPr lang="it-IT" sz="4800">
              <a:solidFill>
                <a:srgbClr val="000000"/>
              </a:solidFill>
            </a:endParaRPr>
          </a:p>
        </p:txBody>
      </p:sp>
      <p:pic>
        <p:nvPicPr>
          <p:cNvPr id="9912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52500"/>
            <a:ext cx="7056437"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93283"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metodo a variazione di pressione</a:t>
            </a:r>
            <a:endParaRPr lang="it-IT" sz="4800">
              <a:solidFill>
                <a:srgbClr val="000000"/>
              </a:solidFill>
            </a:endParaRPr>
          </a:p>
        </p:txBody>
      </p:sp>
      <p:pic>
        <p:nvPicPr>
          <p:cNvPr id="9932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076325"/>
            <a:ext cx="6999287"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647700"/>
            <a:ext cx="7599363"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5330"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95331"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terminologia</a:t>
            </a:r>
            <a:endParaRPr lang="it-IT" sz="4800">
              <a:solidFill>
                <a:srgbClr val="000000"/>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0" y="171450"/>
            <a:ext cx="8382000" cy="438150"/>
          </a:xfrm>
        </p:spPr>
        <p:txBody>
          <a:bodyPr/>
          <a:lstStyle/>
          <a:p>
            <a:r>
              <a:rPr lang="it-IT" sz="1600"/>
              <a:t>Osservazioni</a:t>
            </a:r>
            <a:endParaRPr lang="it-IT"/>
          </a:p>
        </p:txBody>
      </p:sp>
      <p:sp>
        <p:nvSpPr>
          <p:cNvPr id="997379" name="Rectangle 3"/>
          <p:cNvSpPr>
            <a:spLocks noChangeArrowheads="1"/>
          </p:cNvSpPr>
          <p:nvPr/>
        </p:nvSpPr>
        <p:spPr bwMode="auto">
          <a:xfrm>
            <a:off x="0" y="0"/>
            <a:ext cx="9144000" cy="814388"/>
          </a:xfrm>
          <a:prstGeom prst="rect">
            <a:avLst/>
          </a:prstGeom>
          <a:solidFill>
            <a:srgbClr val="FFFF99"/>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2800">
                <a:solidFill>
                  <a:srgbClr val="FF0000"/>
                </a:solidFill>
              </a:rPr>
              <a:t>Basi normative relative: taratura LD (vecchia norma)</a:t>
            </a:r>
            <a:endParaRPr lang="it-IT" sz="4800">
              <a:solidFill>
                <a:srgbClr val="000000"/>
              </a:solidFill>
            </a:endParaRPr>
          </a:p>
        </p:txBody>
      </p:sp>
      <p:pic>
        <p:nvPicPr>
          <p:cNvPr id="9973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8351837"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a:solidFill>
            <a:srgbClr val="FFFF00"/>
          </a:solidFill>
        </p:spPr>
        <p:txBody>
          <a:bodyPr/>
          <a:lstStyle/>
          <a:p>
            <a:r>
              <a:rPr lang="it-IT">
                <a:effectLst>
                  <a:outerShdw blurRad="38100" dist="38100" dir="2700000" algn="tl">
                    <a:srgbClr val="FFFFFF"/>
                  </a:outerShdw>
                </a:effectLst>
              </a:rPr>
              <a:t>Bibliografia</a:t>
            </a:r>
          </a:p>
        </p:txBody>
      </p:sp>
      <p:sp>
        <p:nvSpPr>
          <p:cNvPr id="1886211" name="Rectangle 3"/>
          <p:cNvSpPr>
            <a:spLocks noGrp="1" noChangeArrowheads="1"/>
          </p:cNvSpPr>
          <p:nvPr>
            <p:ph type="body" idx="1"/>
          </p:nvPr>
        </p:nvSpPr>
        <p:spPr>
          <a:xfrm>
            <a:off x="0" y="476250"/>
            <a:ext cx="9144000" cy="6192838"/>
          </a:xfrm>
        </p:spPr>
        <p:txBody>
          <a:bodyPr/>
          <a:lstStyle/>
          <a:p>
            <a:pPr marL="227013" indent="-227013" algn="ctr">
              <a:lnSpc>
                <a:spcPct val="110000"/>
              </a:lnSpc>
            </a:pPr>
            <a:r>
              <a:rPr lang="it-IT" dirty="0">
                <a:solidFill>
                  <a:srgbClr val="FF3300"/>
                </a:solidFill>
              </a:rPr>
              <a:t>Generica</a:t>
            </a:r>
          </a:p>
          <a:p>
            <a:pPr marL="227013" indent="-227013">
              <a:lnSpc>
                <a:spcPct val="110000"/>
              </a:lnSpc>
            </a:pPr>
            <a:r>
              <a:rPr lang="it-IT" sz="1600" dirty="0"/>
              <a:t>B. Ferrario, Introduzione alla tecnologia del vuoto, Patron, ISBN 88-555-2510-7.</a:t>
            </a:r>
          </a:p>
          <a:p>
            <a:pPr marL="227013" indent="-227013">
              <a:lnSpc>
                <a:spcPct val="110000"/>
              </a:lnSpc>
            </a:pPr>
            <a:r>
              <a:rPr lang="it-IT" sz="1600" dirty="0"/>
              <a:t>A. Roth, </a:t>
            </a:r>
            <a:r>
              <a:rPr lang="it-IT" sz="1600" dirty="0" err="1"/>
              <a:t>Vacuum</a:t>
            </a:r>
            <a:r>
              <a:rPr lang="it-IT" sz="1600" dirty="0"/>
              <a:t> </a:t>
            </a:r>
            <a:r>
              <a:rPr lang="it-IT" sz="1600" dirty="0" err="1"/>
              <a:t>technology</a:t>
            </a:r>
            <a:r>
              <a:rPr lang="it-IT" sz="1600" dirty="0"/>
              <a:t>, North-</a:t>
            </a:r>
            <a:r>
              <a:rPr lang="it-IT" sz="1600" dirty="0" err="1"/>
              <a:t>Holland</a:t>
            </a:r>
            <a:r>
              <a:rPr lang="it-IT" sz="1600" dirty="0"/>
              <a:t>, ISBN 0 444 86027</a:t>
            </a:r>
          </a:p>
          <a:p>
            <a:pPr marL="227013" indent="-227013">
              <a:lnSpc>
                <a:spcPct val="110000"/>
              </a:lnSpc>
            </a:pPr>
            <a:r>
              <a:rPr lang="it-IT" sz="1600" dirty="0"/>
              <a:t>J. F. </a:t>
            </a:r>
            <a:r>
              <a:rPr lang="it-IT" sz="1600" dirty="0" err="1"/>
              <a:t>O’Hanlon</a:t>
            </a:r>
            <a:r>
              <a:rPr lang="it-IT" sz="1600" dirty="0"/>
              <a:t>, A </a:t>
            </a:r>
            <a:r>
              <a:rPr lang="it-IT" sz="1600" dirty="0" err="1"/>
              <a:t>user</a:t>
            </a:r>
            <a:r>
              <a:rPr lang="it-IT" sz="1600" dirty="0"/>
              <a:t> guide to </a:t>
            </a:r>
            <a:r>
              <a:rPr lang="it-IT" sz="1600" dirty="0" err="1"/>
              <a:t>vacuum</a:t>
            </a:r>
            <a:r>
              <a:rPr lang="it-IT" sz="1600" dirty="0"/>
              <a:t> </a:t>
            </a:r>
            <a:r>
              <a:rPr lang="it-IT" sz="1600" dirty="0" err="1"/>
              <a:t>technology</a:t>
            </a:r>
            <a:r>
              <a:rPr lang="it-IT" sz="1600" dirty="0"/>
              <a:t>, </a:t>
            </a:r>
            <a:r>
              <a:rPr lang="it-IT" sz="1600" dirty="0" err="1"/>
              <a:t>Wiley</a:t>
            </a:r>
            <a:r>
              <a:rPr lang="it-IT" sz="1600" dirty="0"/>
              <a:t>, ISBN 0-471-27052-0</a:t>
            </a:r>
          </a:p>
          <a:p>
            <a:pPr marL="227013" indent="-227013">
              <a:lnSpc>
                <a:spcPct val="110000"/>
              </a:lnSpc>
            </a:pPr>
            <a:r>
              <a:rPr lang="it-IT" sz="1600" dirty="0"/>
              <a:t>A. </a:t>
            </a:r>
            <a:r>
              <a:rPr lang="it-IT" sz="1600" dirty="0" err="1"/>
              <a:t>Chambers</a:t>
            </a:r>
            <a:r>
              <a:rPr lang="it-IT" sz="1600" dirty="0"/>
              <a:t>, </a:t>
            </a:r>
            <a:r>
              <a:rPr lang="it-IT" sz="1600" dirty="0" err="1"/>
              <a:t>Modern</a:t>
            </a:r>
            <a:r>
              <a:rPr lang="it-IT" sz="1600" dirty="0"/>
              <a:t> </a:t>
            </a:r>
            <a:r>
              <a:rPr lang="it-IT" sz="1600" dirty="0" err="1"/>
              <a:t>vacuum</a:t>
            </a:r>
            <a:r>
              <a:rPr lang="it-IT" sz="1600" dirty="0"/>
              <a:t> </a:t>
            </a:r>
            <a:r>
              <a:rPr lang="it-IT" sz="1600" dirty="0" err="1"/>
              <a:t>physics</a:t>
            </a:r>
            <a:r>
              <a:rPr lang="it-IT" sz="1600" dirty="0"/>
              <a:t>, </a:t>
            </a:r>
            <a:r>
              <a:rPr lang="it-IT" sz="1600" dirty="0" err="1"/>
              <a:t>Chapman</a:t>
            </a:r>
            <a:r>
              <a:rPr lang="it-IT" sz="1600" dirty="0"/>
              <a:t>, ISBN 0-8493-2438-6</a:t>
            </a:r>
          </a:p>
          <a:p>
            <a:pPr marL="227013" indent="-227013">
              <a:lnSpc>
                <a:spcPct val="110000"/>
              </a:lnSpc>
            </a:pPr>
            <a:r>
              <a:rPr lang="it-IT" sz="1600" dirty="0" err="1"/>
              <a:t>L.N.Rozanov</a:t>
            </a:r>
            <a:r>
              <a:rPr lang="it-IT" sz="1600" dirty="0"/>
              <a:t>, ed. </a:t>
            </a:r>
            <a:r>
              <a:rPr lang="it-IT" sz="1600" dirty="0" err="1"/>
              <a:t>Hablanian</a:t>
            </a:r>
            <a:r>
              <a:rPr lang="it-IT" sz="1600" dirty="0"/>
              <a:t>, </a:t>
            </a:r>
            <a:r>
              <a:rPr lang="it-IT" sz="1600" dirty="0" err="1"/>
              <a:t>Vacuum</a:t>
            </a:r>
            <a:r>
              <a:rPr lang="it-IT" sz="1600" dirty="0"/>
              <a:t> </a:t>
            </a:r>
            <a:r>
              <a:rPr lang="it-IT" sz="1600" dirty="0" err="1"/>
              <a:t>technique</a:t>
            </a:r>
            <a:r>
              <a:rPr lang="it-IT" sz="1600" dirty="0"/>
              <a:t>, ISBN 0-415-27351</a:t>
            </a:r>
          </a:p>
          <a:p>
            <a:pPr marL="227013" indent="-227013">
              <a:lnSpc>
                <a:spcPct val="110000"/>
              </a:lnSpc>
            </a:pPr>
            <a:r>
              <a:rPr lang="it-IT" sz="1600" dirty="0" err="1"/>
              <a:t>Vacuum</a:t>
            </a:r>
            <a:r>
              <a:rPr lang="it-IT" sz="1600" dirty="0"/>
              <a:t> </a:t>
            </a:r>
            <a:r>
              <a:rPr lang="it-IT" sz="1600" dirty="0" err="1"/>
              <a:t>fundamentals</a:t>
            </a:r>
            <a:r>
              <a:rPr lang="it-IT" sz="1600" dirty="0"/>
              <a:t>, Leybold, </a:t>
            </a:r>
          </a:p>
          <a:p>
            <a:pPr marL="227013" indent="-227013">
              <a:lnSpc>
                <a:spcPct val="110000"/>
              </a:lnSpc>
            </a:pPr>
            <a:r>
              <a:rPr lang="it-IT" sz="1600" dirty="0" err="1"/>
              <a:t>Vacuum</a:t>
            </a:r>
            <a:r>
              <a:rPr lang="it-IT" sz="1600" dirty="0"/>
              <a:t> </a:t>
            </a:r>
            <a:r>
              <a:rPr lang="it-IT" sz="1600" dirty="0" err="1"/>
              <a:t>technology</a:t>
            </a:r>
            <a:r>
              <a:rPr lang="it-IT" sz="1600" dirty="0"/>
              <a:t> </a:t>
            </a:r>
            <a:r>
              <a:rPr lang="it-IT" sz="1600" dirty="0" err="1"/>
              <a:t>compendium</a:t>
            </a:r>
            <a:r>
              <a:rPr lang="it-IT" sz="1600" dirty="0"/>
              <a:t>, Pfeiffer </a:t>
            </a:r>
            <a:r>
              <a:rPr lang="it-IT" sz="1600" dirty="0" err="1"/>
              <a:t>Vacuum</a:t>
            </a:r>
            <a:r>
              <a:rPr lang="it-IT" sz="1600" dirty="0"/>
              <a:t>, </a:t>
            </a:r>
          </a:p>
          <a:p>
            <a:pPr marL="227013" indent="-227013">
              <a:lnSpc>
                <a:spcPct val="110000"/>
              </a:lnSpc>
            </a:pPr>
            <a:endParaRPr lang="it-IT" sz="1600" dirty="0"/>
          </a:p>
          <a:p>
            <a:pPr marL="227013" indent="-227013" algn="ctr">
              <a:lnSpc>
                <a:spcPct val="110000"/>
              </a:lnSpc>
            </a:pPr>
            <a:r>
              <a:rPr lang="it-IT" dirty="0">
                <a:solidFill>
                  <a:srgbClr val="FF3300"/>
                </a:solidFill>
              </a:rPr>
              <a:t>Specifica/1</a:t>
            </a:r>
          </a:p>
          <a:p>
            <a:pPr marL="227013" indent="-227013">
              <a:lnSpc>
                <a:spcPct val="110000"/>
              </a:lnSpc>
            </a:pPr>
            <a:endParaRPr lang="it-IT" sz="1600" dirty="0"/>
          </a:p>
          <a:p>
            <a:pPr marL="227013" indent="-227013">
              <a:lnSpc>
                <a:spcPct val="110000"/>
              </a:lnSpc>
            </a:pPr>
            <a:r>
              <a:rPr lang="it-IT" sz="1600" dirty="0"/>
              <a:t>A. Roth, </a:t>
            </a:r>
            <a:r>
              <a:rPr lang="it-IT" sz="1600" dirty="0" err="1"/>
              <a:t>Vacuum</a:t>
            </a:r>
            <a:r>
              <a:rPr lang="it-IT" sz="1600" dirty="0"/>
              <a:t> </a:t>
            </a:r>
            <a:r>
              <a:rPr lang="it-IT" sz="1600" dirty="0" err="1"/>
              <a:t>sealing</a:t>
            </a:r>
            <a:r>
              <a:rPr lang="it-IT" sz="1600" dirty="0"/>
              <a:t> </a:t>
            </a:r>
            <a:r>
              <a:rPr lang="it-IT" sz="1600" dirty="0" err="1"/>
              <a:t>techniques</a:t>
            </a:r>
            <a:r>
              <a:rPr lang="it-IT" sz="1600" dirty="0"/>
              <a:t>, AIP, ISBN 1-56396-259-4</a:t>
            </a:r>
          </a:p>
          <a:p>
            <a:pPr marL="227013" indent="-227013">
              <a:lnSpc>
                <a:spcPct val="110000"/>
              </a:lnSpc>
            </a:pPr>
            <a:r>
              <a:rPr lang="it-IT" sz="1600" dirty="0"/>
              <a:t>A. </a:t>
            </a:r>
            <a:r>
              <a:rPr lang="it-IT" sz="1600" dirty="0" err="1"/>
              <a:t>Berman</a:t>
            </a:r>
            <a:r>
              <a:rPr lang="it-IT" sz="1600" dirty="0"/>
              <a:t>, Total pressure </a:t>
            </a:r>
            <a:r>
              <a:rPr lang="it-IT" sz="1600" dirty="0" err="1"/>
              <a:t>measurements</a:t>
            </a:r>
            <a:r>
              <a:rPr lang="it-IT" sz="1600" dirty="0"/>
              <a:t> in </a:t>
            </a:r>
            <a:r>
              <a:rPr lang="it-IT" sz="1600" dirty="0" err="1"/>
              <a:t>vacuum</a:t>
            </a:r>
            <a:r>
              <a:rPr lang="it-IT" sz="1600" dirty="0"/>
              <a:t> </a:t>
            </a:r>
            <a:r>
              <a:rPr lang="it-IT" sz="1600" dirty="0" err="1"/>
              <a:t>technology</a:t>
            </a:r>
            <a:r>
              <a:rPr lang="it-IT" sz="1600" dirty="0"/>
              <a:t>, </a:t>
            </a:r>
            <a:r>
              <a:rPr lang="it-IT" sz="1600" dirty="0" err="1"/>
              <a:t>Academic</a:t>
            </a:r>
            <a:r>
              <a:rPr lang="it-IT" sz="1600" dirty="0"/>
              <a:t> Press, ISBN 0-12-092440-4</a:t>
            </a:r>
          </a:p>
          <a:p>
            <a:pPr marL="227013" indent="-227013">
              <a:lnSpc>
                <a:spcPct val="110000"/>
              </a:lnSpc>
            </a:pPr>
            <a:r>
              <a:rPr lang="it-IT" sz="1600" dirty="0" err="1"/>
              <a:t>Wutz</a:t>
            </a:r>
            <a:r>
              <a:rPr lang="it-IT" sz="1600" dirty="0"/>
              <a:t>, Adam, </a:t>
            </a:r>
            <a:r>
              <a:rPr lang="it-IT" sz="1600" dirty="0" err="1"/>
              <a:t>Walcher</a:t>
            </a:r>
            <a:r>
              <a:rPr lang="it-IT" sz="1600" dirty="0"/>
              <a:t>, </a:t>
            </a:r>
            <a:r>
              <a:rPr lang="it-IT" sz="1600" dirty="0" err="1"/>
              <a:t>Theory</a:t>
            </a:r>
            <a:r>
              <a:rPr lang="it-IT" sz="1600" dirty="0"/>
              <a:t> and </a:t>
            </a:r>
            <a:r>
              <a:rPr lang="it-IT" sz="1600" dirty="0" err="1"/>
              <a:t>practice</a:t>
            </a:r>
            <a:r>
              <a:rPr lang="it-IT" sz="1600" dirty="0"/>
              <a:t> of </a:t>
            </a:r>
            <a:r>
              <a:rPr lang="it-IT" sz="1600" dirty="0" err="1"/>
              <a:t>vacuum</a:t>
            </a:r>
            <a:r>
              <a:rPr lang="it-IT" sz="1600" dirty="0"/>
              <a:t> </a:t>
            </a:r>
            <a:r>
              <a:rPr lang="it-IT" sz="1600" dirty="0" err="1"/>
              <a:t>technology</a:t>
            </a:r>
            <a:r>
              <a:rPr lang="it-IT" sz="1600" dirty="0"/>
              <a:t>, </a:t>
            </a:r>
            <a:r>
              <a:rPr lang="it-IT" sz="1600" dirty="0" err="1"/>
              <a:t>Vieweg</a:t>
            </a:r>
            <a:r>
              <a:rPr lang="it-IT" sz="1600" dirty="0"/>
              <a:t>, ISBN 3-528-08908-3</a:t>
            </a:r>
          </a:p>
          <a:p>
            <a:pPr marL="227013" indent="-227013">
              <a:lnSpc>
                <a:spcPct val="110000"/>
              </a:lnSpc>
            </a:pPr>
            <a:r>
              <a:rPr lang="it-IT" sz="1600" dirty="0"/>
              <a:t>W. </a:t>
            </a:r>
            <a:r>
              <a:rPr lang="it-IT" sz="1600" dirty="0" err="1"/>
              <a:t>Espe</a:t>
            </a:r>
            <a:r>
              <a:rPr lang="it-IT" sz="1600" dirty="0"/>
              <a:t>, </a:t>
            </a:r>
            <a:r>
              <a:rPr lang="it-IT" sz="1600" dirty="0" err="1"/>
              <a:t>Materials</a:t>
            </a:r>
            <a:r>
              <a:rPr lang="it-IT" sz="1600" dirty="0"/>
              <a:t> of high </a:t>
            </a:r>
            <a:r>
              <a:rPr lang="it-IT" sz="1600" dirty="0" err="1"/>
              <a:t>vacuum</a:t>
            </a:r>
            <a:r>
              <a:rPr lang="it-IT" sz="1600" dirty="0"/>
              <a:t> </a:t>
            </a:r>
            <a:r>
              <a:rPr lang="it-IT" sz="1600" dirty="0" err="1"/>
              <a:t>technology</a:t>
            </a:r>
            <a:r>
              <a:rPr lang="it-IT" sz="1600" dirty="0"/>
              <a:t>, </a:t>
            </a:r>
            <a:r>
              <a:rPr lang="it-IT" sz="1600" dirty="0" err="1"/>
              <a:t>Verlag</a:t>
            </a:r>
            <a:r>
              <a:rPr lang="it-IT" sz="1600" dirty="0"/>
              <a:t>, 1966.</a:t>
            </a:r>
          </a:p>
          <a:p>
            <a:pPr marL="227013" indent="-227013">
              <a:lnSpc>
                <a:spcPct val="110000"/>
              </a:lnSpc>
            </a:pPr>
            <a:r>
              <a:rPr lang="it-IT" sz="1600" dirty="0"/>
              <a:t>N. V. </a:t>
            </a:r>
            <a:r>
              <a:rPr lang="it-IT" sz="1600" dirty="0" err="1"/>
              <a:t>Cherepnin</a:t>
            </a:r>
            <a:r>
              <a:rPr lang="it-IT" sz="1600" dirty="0"/>
              <a:t>, treatment of </a:t>
            </a:r>
            <a:r>
              <a:rPr lang="it-IT" sz="1600" dirty="0" err="1"/>
              <a:t>materials</a:t>
            </a:r>
            <a:r>
              <a:rPr lang="it-IT" sz="1600" dirty="0"/>
              <a:t> for use in </a:t>
            </a:r>
            <a:r>
              <a:rPr lang="it-IT" sz="1600" dirty="0" err="1"/>
              <a:t>vacuum</a:t>
            </a:r>
            <a:r>
              <a:rPr lang="it-IT" sz="1600" dirty="0"/>
              <a:t> </a:t>
            </a:r>
            <a:r>
              <a:rPr lang="it-IT" sz="1600" dirty="0" err="1"/>
              <a:t>equipment</a:t>
            </a:r>
            <a:r>
              <a:rPr lang="it-IT" sz="1600" dirty="0"/>
              <a:t>, </a:t>
            </a:r>
            <a:r>
              <a:rPr lang="it-IT" sz="1600" dirty="0" err="1"/>
              <a:t>Ordenlich</a:t>
            </a:r>
            <a:r>
              <a:rPr lang="it-IT" sz="1600" dirty="0"/>
              <a:t>, 1976.</a:t>
            </a:r>
          </a:p>
          <a:p>
            <a:pPr marL="227013" indent="-227013"/>
            <a:endParaRPr lang="it-IT" sz="1600" dirty="0"/>
          </a:p>
        </p:txBody>
      </p:sp>
    </p:spTree>
    <p:extLst>
      <p:ext uri="{BB962C8B-B14F-4D97-AF65-F5344CB8AC3E}">
        <p14:creationId xmlns:p14="http://schemas.microsoft.com/office/powerpoint/2010/main" val="30608185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title"/>
          </p:nvPr>
        </p:nvSpPr>
        <p:spPr>
          <a:solidFill>
            <a:srgbClr val="FFFF00"/>
          </a:solidFill>
        </p:spPr>
        <p:txBody>
          <a:bodyPr/>
          <a:lstStyle/>
          <a:p>
            <a:r>
              <a:rPr lang="it-IT">
                <a:effectLst>
                  <a:outerShdw blurRad="38100" dist="38100" dir="2700000" algn="tl">
                    <a:srgbClr val="FFFFFF"/>
                  </a:outerShdw>
                </a:effectLst>
              </a:rPr>
              <a:t>Bibliografia</a:t>
            </a:r>
          </a:p>
        </p:txBody>
      </p:sp>
      <p:sp>
        <p:nvSpPr>
          <p:cNvPr id="1888259" name="Rectangle 3"/>
          <p:cNvSpPr>
            <a:spLocks noGrp="1" noChangeArrowheads="1"/>
          </p:cNvSpPr>
          <p:nvPr>
            <p:ph type="body" idx="1"/>
          </p:nvPr>
        </p:nvSpPr>
        <p:spPr>
          <a:xfrm>
            <a:off x="0" y="620713"/>
            <a:ext cx="9144000" cy="6048375"/>
          </a:xfrm>
        </p:spPr>
        <p:txBody>
          <a:bodyPr/>
          <a:lstStyle/>
          <a:p>
            <a:pPr marL="227013" indent="-227013">
              <a:lnSpc>
                <a:spcPct val="110000"/>
              </a:lnSpc>
            </a:pPr>
            <a:endParaRPr lang="it-IT" sz="1600"/>
          </a:p>
          <a:p>
            <a:pPr marL="227013" indent="-227013" algn="ctr">
              <a:lnSpc>
                <a:spcPct val="110000"/>
              </a:lnSpc>
            </a:pPr>
            <a:r>
              <a:rPr lang="it-IT">
                <a:solidFill>
                  <a:srgbClr val="FF3300"/>
                </a:solidFill>
              </a:rPr>
              <a:t>Specifica /2</a:t>
            </a:r>
          </a:p>
          <a:p>
            <a:pPr marL="227013" indent="-227013">
              <a:lnSpc>
                <a:spcPct val="110000"/>
              </a:lnSpc>
            </a:pPr>
            <a:endParaRPr lang="it-IT" sz="1600"/>
          </a:p>
          <a:p>
            <a:pPr marL="227013" indent="-227013">
              <a:lnSpc>
                <a:spcPct val="110000"/>
              </a:lnSpc>
            </a:pPr>
            <a:r>
              <a:rPr lang="it-IT" sz="1600"/>
              <a:t>P. A. Redhead, Hobson, Kornelsen, The physical basis of ultrahigh vacuum, AIP, ISBN 1-56396-122-9</a:t>
            </a:r>
          </a:p>
          <a:p>
            <a:pPr marL="227013" indent="-227013">
              <a:lnSpc>
                <a:spcPct val="110000"/>
              </a:lnSpc>
            </a:pPr>
            <a:r>
              <a:rPr lang="it-IT" sz="1600"/>
              <a:t>D. Hucknall, A. Morris, Vacuum technology: calculations in chemistry, RS.C, ISBN 0-85404-651-8</a:t>
            </a:r>
          </a:p>
          <a:p>
            <a:pPr marL="227013" indent="-227013">
              <a:lnSpc>
                <a:spcPct val="110000"/>
              </a:lnSpc>
            </a:pPr>
            <a:r>
              <a:rPr lang="it-IT" sz="1600"/>
              <a:t>G. L. Saksaganskii, Molecular flow in complex vacuum systems, Gordon and Breach, ISBN 2-88124-658-3</a:t>
            </a:r>
          </a:p>
          <a:p>
            <a:pPr marL="227013" indent="-227013"/>
            <a:endParaRPr lang="it-IT" sz="1600"/>
          </a:p>
          <a:p>
            <a:pPr marL="227013" indent="-227013"/>
            <a:endParaRPr lang="it-IT" sz="1600"/>
          </a:p>
        </p:txBody>
      </p:sp>
    </p:spTree>
    <p:extLst>
      <p:ext uri="{BB962C8B-B14F-4D97-AF65-F5344CB8AC3E}">
        <p14:creationId xmlns:p14="http://schemas.microsoft.com/office/powerpoint/2010/main" val="40412369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306" name="Rectangle 2"/>
          <p:cNvSpPr>
            <a:spLocks noGrp="1" noChangeArrowheads="1"/>
          </p:cNvSpPr>
          <p:nvPr>
            <p:ph type="title"/>
          </p:nvPr>
        </p:nvSpPr>
        <p:spPr>
          <a:xfrm>
            <a:off x="0" y="50800"/>
            <a:ext cx="9144000" cy="549275"/>
          </a:xfrm>
          <a:solidFill>
            <a:srgbClr val="FFFF99"/>
          </a:solidFill>
          <a:ln>
            <a:solidFill>
              <a:srgbClr val="33CC33"/>
            </a:solidFill>
            <a:miter lim="800000"/>
            <a:headEnd/>
            <a:tailEnd/>
          </a:ln>
        </p:spPr>
        <p:txBody>
          <a:bodyPr/>
          <a:lstStyle/>
          <a:p>
            <a:r>
              <a:rPr lang="en-US" dirty="0" err="1">
                <a:effectLst>
                  <a:outerShdw blurRad="38100" dist="38100" dir="2700000" algn="tl">
                    <a:srgbClr val="FFFFFF"/>
                  </a:outerShdw>
                </a:effectLst>
              </a:rPr>
              <a:t>Bibliografia</a:t>
            </a:r>
            <a:r>
              <a:rPr lang="en-US" dirty="0">
                <a:effectLst>
                  <a:outerShdw blurRad="38100" dist="38100" dir="2700000" algn="tl">
                    <a:srgbClr val="FFFFFF"/>
                  </a:outerShdw>
                </a:effectLst>
              </a:rPr>
              <a:t>: </a:t>
            </a:r>
            <a:r>
              <a:rPr lang="en-US" dirty="0" err="1">
                <a:effectLst>
                  <a:outerShdw blurRad="38100" dist="38100" dir="2700000" algn="tl">
                    <a:srgbClr val="FFFFFF"/>
                  </a:outerShdw>
                </a:effectLst>
              </a:rPr>
              <a:t>altro</a:t>
            </a:r>
            <a:endParaRPr lang="en-US" dirty="0">
              <a:effectLst>
                <a:outerShdw blurRad="38100" dist="38100" dir="2700000" algn="tl">
                  <a:srgbClr val="FFFFFF"/>
                </a:outerShdw>
              </a:effectLst>
            </a:endParaRPr>
          </a:p>
        </p:txBody>
      </p:sp>
      <p:sp>
        <p:nvSpPr>
          <p:cNvPr id="1890307" name="Text Box 3"/>
          <p:cNvSpPr txBox="1">
            <a:spLocks noChangeArrowheads="1"/>
          </p:cNvSpPr>
          <p:nvPr/>
        </p:nvSpPr>
        <p:spPr bwMode="auto">
          <a:xfrm>
            <a:off x="0" y="957263"/>
            <a:ext cx="9144000" cy="578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defRPr>
            </a:lvl1pPr>
            <a:lvl2pPr marL="800100" indent="-342900" algn="l">
              <a:defRPr>
                <a:solidFill>
                  <a:schemeClr val="tx1"/>
                </a:solidFill>
                <a:latin typeface="Arial" pitchFamily="34" charset="0"/>
              </a:defRPr>
            </a:lvl2pPr>
            <a:lvl3pPr marL="1257300" indent="-342900" algn="l">
              <a:defRPr>
                <a:solidFill>
                  <a:schemeClr val="tx1"/>
                </a:solidFill>
                <a:latin typeface="Arial" pitchFamily="34" charset="0"/>
              </a:defRPr>
            </a:lvl3pPr>
            <a:lvl4pPr marL="1714500" indent="-342900" algn="l">
              <a:defRPr>
                <a:solidFill>
                  <a:schemeClr val="tx1"/>
                </a:solidFill>
                <a:latin typeface="Arial" pitchFamily="34" charset="0"/>
              </a:defRPr>
            </a:lvl4pPr>
            <a:lvl5pPr marL="2171700" indent="-342900" algn="l">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110000"/>
              </a:lnSpc>
              <a:buFontTx/>
              <a:buChar char="•"/>
            </a:pPr>
            <a:r>
              <a:rPr lang="en-US" sz="2400" b="1" dirty="0" err="1">
                <a:solidFill>
                  <a:srgbClr val="000000"/>
                </a:solidFill>
                <a:latin typeface="Comic Sans MS" pitchFamily="66" charset="0"/>
              </a:rPr>
              <a:t>CAS</a:t>
            </a:r>
            <a:r>
              <a:rPr lang="en-US" sz="2400" b="1" dirty="0">
                <a:solidFill>
                  <a:srgbClr val="000000"/>
                </a:solidFill>
                <a:latin typeface="Comic Sans MS" pitchFamily="66" charset="0"/>
              </a:rPr>
              <a:t>: </a:t>
            </a:r>
            <a:r>
              <a:rPr lang="en-US" sz="2400" b="1" dirty="0" err="1">
                <a:solidFill>
                  <a:srgbClr val="000000"/>
                </a:solidFill>
                <a:latin typeface="Comic Sans MS" pitchFamily="66" charset="0"/>
              </a:rPr>
              <a:t>Cern</a:t>
            </a:r>
            <a:r>
              <a:rPr lang="en-US" sz="2400" b="1" dirty="0">
                <a:solidFill>
                  <a:srgbClr val="000000"/>
                </a:solidFill>
                <a:latin typeface="Comic Sans MS" pitchFamily="66" charset="0"/>
              </a:rPr>
              <a:t> Accelerator school</a:t>
            </a:r>
          </a:p>
          <a:p>
            <a:pPr lvl="1">
              <a:lnSpc>
                <a:spcPct val="110000"/>
              </a:lnSpc>
              <a:buFontTx/>
              <a:buChar char="•"/>
            </a:pPr>
            <a:r>
              <a:rPr lang="en-US" sz="2400" dirty="0">
                <a:solidFill>
                  <a:srgbClr val="000000"/>
                </a:solidFill>
                <a:latin typeface="Comic Sans MS" pitchFamily="66" charset="0"/>
              </a:rPr>
              <a:t>Stefano </a:t>
            </a:r>
            <a:r>
              <a:rPr lang="en-US" sz="2400" dirty="0" err="1">
                <a:solidFill>
                  <a:srgbClr val="000000"/>
                </a:solidFill>
                <a:latin typeface="Comic Sans MS" pitchFamily="66" charset="0"/>
              </a:rPr>
              <a:t>Sgobba</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materiali</a:t>
            </a:r>
            <a:endParaRPr lang="en-US" sz="2400" dirty="0">
              <a:solidFill>
                <a:srgbClr val="000000"/>
              </a:solidFill>
              <a:latin typeface="Comic Sans MS" pitchFamily="66" charset="0"/>
            </a:endParaRPr>
          </a:p>
          <a:p>
            <a:pPr lvl="1">
              <a:lnSpc>
                <a:spcPct val="110000"/>
              </a:lnSpc>
              <a:buFontTx/>
              <a:buChar char="•"/>
            </a:pPr>
            <a:r>
              <a:rPr lang="en-US" sz="2400" dirty="0">
                <a:solidFill>
                  <a:srgbClr val="000000"/>
                </a:solidFill>
                <a:latin typeface="Comic Sans MS" pitchFamily="66" charset="0"/>
              </a:rPr>
              <a:t>M. </a:t>
            </a:r>
            <a:r>
              <a:rPr lang="en-US" sz="2400" dirty="0" err="1">
                <a:solidFill>
                  <a:srgbClr val="000000"/>
                </a:solidFill>
                <a:latin typeface="Comic Sans MS" pitchFamily="66" charset="0"/>
              </a:rPr>
              <a:t>Taborelli</a:t>
            </a:r>
            <a:r>
              <a:rPr lang="en-US" sz="2400" dirty="0">
                <a:solidFill>
                  <a:srgbClr val="000000"/>
                </a:solidFill>
                <a:latin typeface="Comic Sans MS" pitchFamily="66" charset="0"/>
              </a:rPr>
              <a:t>: cleaning</a:t>
            </a:r>
          </a:p>
          <a:p>
            <a:pPr lvl="1">
              <a:lnSpc>
                <a:spcPct val="110000"/>
              </a:lnSpc>
              <a:buFontTx/>
              <a:buChar char="•"/>
            </a:pPr>
            <a:r>
              <a:rPr lang="en-US" sz="2400" dirty="0">
                <a:solidFill>
                  <a:srgbClr val="000000"/>
                </a:solidFill>
                <a:latin typeface="Comic Sans MS" pitchFamily="66" charset="0"/>
              </a:rPr>
              <a:t>Paolo Chiggiato: outgassing</a:t>
            </a:r>
          </a:p>
          <a:p>
            <a:pPr lvl="1">
              <a:lnSpc>
                <a:spcPct val="110000"/>
              </a:lnSpc>
              <a:buFontTx/>
              <a:buChar char="•"/>
            </a:pPr>
            <a:r>
              <a:rPr lang="en-US" sz="2400" dirty="0">
                <a:solidFill>
                  <a:srgbClr val="000000"/>
                </a:solidFill>
                <a:latin typeface="Comic Sans MS" pitchFamily="66" charset="0"/>
              </a:rPr>
              <a:t>Roberto </a:t>
            </a:r>
            <a:r>
              <a:rPr lang="en-US" sz="2400" dirty="0" err="1">
                <a:solidFill>
                  <a:srgbClr val="000000"/>
                </a:solidFill>
                <a:latin typeface="Comic Sans MS" pitchFamily="66" charset="0"/>
              </a:rPr>
              <a:t>Kersevan</a:t>
            </a:r>
            <a:r>
              <a:rPr lang="en-US" sz="2400" dirty="0">
                <a:solidFill>
                  <a:srgbClr val="000000"/>
                </a:solidFill>
                <a:latin typeface="Comic Sans MS" pitchFamily="66" charset="0"/>
              </a:rPr>
              <a:t>: MOLFLOW</a:t>
            </a:r>
          </a:p>
          <a:p>
            <a:pPr lvl="1">
              <a:lnSpc>
                <a:spcPct val="110000"/>
              </a:lnSpc>
              <a:buFontTx/>
              <a:buChar char="•"/>
            </a:pPr>
            <a:endParaRPr lang="en-US" sz="2400" dirty="0">
              <a:solidFill>
                <a:srgbClr val="000000"/>
              </a:solidFill>
              <a:latin typeface="Comic Sans MS" pitchFamily="66" charset="0"/>
            </a:endParaRPr>
          </a:p>
          <a:p>
            <a:pPr>
              <a:lnSpc>
                <a:spcPct val="110000"/>
              </a:lnSpc>
              <a:buFontTx/>
              <a:buChar char="•"/>
            </a:pPr>
            <a:r>
              <a:rPr lang="en-US" sz="2400" dirty="0">
                <a:solidFill>
                  <a:srgbClr val="000000"/>
                </a:solidFill>
                <a:latin typeface="Comic Sans MS" pitchFamily="66" charset="0"/>
              </a:rPr>
              <a:t>Dylla: H2O </a:t>
            </a:r>
            <a:r>
              <a:rPr lang="en-US" sz="2400" dirty="0" err="1">
                <a:solidFill>
                  <a:srgbClr val="000000"/>
                </a:solidFill>
                <a:latin typeface="Comic Sans MS" pitchFamily="66" charset="0"/>
              </a:rPr>
              <a:t>su</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superfici</a:t>
            </a:r>
            <a:endParaRPr lang="en-US" sz="2400" dirty="0">
              <a:solidFill>
                <a:srgbClr val="000000"/>
              </a:solidFill>
              <a:latin typeface="Comic Sans MS" pitchFamily="66" charset="0"/>
            </a:endParaRPr>
          </a:p>
          <a:p>
            <a:pPr>
              <a:lnSpc>
                <a:spcPct val="110000"/>
              </a:lnSpc>
              <a:buFontTx/>
              <a:buChar char="•"/>
            </a:pPr>
            <a:r>
              <a:rPr lang="en-US" sz="2400" dirty="0">
                <a:solidFill>
                  <a:srgbClr val="000000"/>
                </a:solidFill>
                <a:latin typeface="Comic Sans MS" pitchFamily="66" charset="0"/>
              </a:rPr>
              <a:t>C. </a:t>
            </a:r>
            <a:r>
              <a:rPr lang="en-US" sz="2400" dirty="0" err="1">
                <a:solidFill>
                  <a:srgbClr val="000000"/>
                </a:solidFill>
                <a:latin typeface="Comic Sans MS" pitchFamily="66" charset="0"/>
              </a:rPr>
              <a:t>Benvenuti</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pulizia</a:t>
            </a:r>
            <a:r>
              <a:rPr lang="en-US" sz="2400" dirty="0">
                <a:solidFill>
                  <a:srgbClr val="000000"/>
                </a:solidFill>
                <a:latin typeface="Comic Sans MS" pitchFamily="66" charset="0"/>
              </a:rPr>
              <a:t> e </a:t>
            </a:r>
            <a:r>
              <a:rPr lang="en-US" sz="2400" dirty="0" err="1">
                <a:solidFill>
                  <a:srgbClr val="000000"/>
                </a:solidFill>
                <a:latin typeface="Comic Sans MS" pitchFamily="66" charset="0"/>
              </a:rPr>
              <a:t>NEG</a:t>
            </a:r>
            <a:endParaRPr lang="en-US" sz="2400" dirty="0">
              <a:solidFill>
                <a:srgbClr val="000000"/>
              </a:solidFill>
              <a:latin typeface="Comic Sans MS" pitchFamily="66" charset="0"/>
            </a:endParaRPr>
          </a:p>
          <a:p>
            <a:pPr>
              <a:lnSpc>
                <a:spcPct val="110000"/>
              </a:lnSpc>
              <a:buFontTx/>
              <a:buChar char="•"/>
            </a:pPr>
            <a:r>
              <a:rPr lang="en-US" sz="2400" dirty="0">
                <a:solidFill>
                  <a:srgbClr val="000000"/>
                </a:solidFill>
                <a:latin typeface="Comic Sans MS" pitchFamily="66" charset="0"/>
              </a:rPr>
              <a:t>A. </a:t>
            </a:r>
            <a:r>
              <a:rPr lang="en-US" sz="2400" dirty="0" err="1">
                <a:solidFill>
                  <a:srgbClr val="000000"/>
                </a:solidFill>
                <a:latin typeface="Comic Sans MS" pitchFamily="66" charset="0"/>
              </a:rPr>
              <a:t>Bonucci</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SAES</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metodo</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coeff</a:t>
            </a:r>
            <a:r>
              <a:rPr lang="en-US" sz="2400" dirty="0">
                <a:solidFill>
                  <a:srgbClr val="000000"/>
                </a:solidFill>
                <a:latin typeface="Comic Sans MS" pitchFamily="66" charset="0"/>
              </a:rPr>
              <a:t>. </a:t>
            </a:r>
            <a:r>
              <a:rPr lang="en-US" sz="2400" dirty="0" err="1">
                <a:solidFill>
                  <a:srgbClr val="000000"/>
                </a:solidFill>
                <a:latin typeface="Comic Sans MS" pitchFamily="66" charset="0"/>
              </a:rPr>
              <a:t>Angolari</a:t>
            </a:r>
            <a:endParaRPr lang="en-US" sz="2400" dirty="0">
              <a:solidFill>
                <a:srgbClr val="000000"/>
              </a:solidFill>
              <a:latin typeface="Comic Sans MS" pitchFamily="66" charset="0"/>
            </a:endParaRPr>
          </a:p>
          <a:p>
            <a:pPr>
              <a:lnSpc>
                <a:spcPct val="110000"/>
              </a:lnSpc>
              <a:buFontTx/>
              <a:buChar char="•"/>
            </a:pPr>
            <a:r>
              <a:rPr lang="en-US" sz="2400" dirty="0">
                <a:solidFill>
                  <a:srgbClr val="000000"/>
                </a:solidFill>
                <a:latin typeface="Comic Sans MS" pitchFamily="66" charset="0"/>
              </a:rPr>
              <a:t>A. G. Mathewson (CERN) </a:t>
            </a:r>
          </a:p>
          <a:p>
            <a:pPr>
              <a:lnSpc>
                <a:spcPct val="110000"/>
              </a:lnSpc>
              <a:buFontTx/>
              <a:buChar char="•"/>
            </a:pPr>
            <a:r>
              <a:rPr lang="en-US" sz="2400" dirty="0">
                <a:solidFill>
                  <a:srgbClr val="000000"/>
                </a:solidFill>
                <a:latin typeface="Comic Sans MS" pitchFamily="66" charset="0"/>
              </a:rPr>
              <a:t>OLAV I … V</a:t>
            </a:r>
          </a:p>
          <a:p>
            <a:pPr>
              <a:lnSpc>
                <a:spcPct val="110000"/>
              </a:lnSpc>
              <a:buFontTx/>
              <a:buChar char="•"/>
            </a:pPr>
            <a:r>
              <a:rPr lang="en-US" sz="2400" dirty="0">
                <a:solidFill>
                  <a:srgbClr val="000000"/>
                </a:solidFill>
                <a:latin typeface="Comic Sans MS" pitchFamily="66" charset="0"/>
              </a:rPr>
              <a:t>USPAS (USA)</a:t>
            </a:r>
          </a:p>
          <a:p>
            <a:pPr>
              <a:lnSpc>
                <a:spcPct val="110000"/>
              </a:lnSpc>
              <a:buFontTx/>
              <a:buChar char="•"/>
            </a:pPr>
            <a:endParaRPr lang="en-US" sz="2400" dirty="0">
              <a:solidFill>
                <a:srgbClr val="000000"/>
              </a:solidFill>
              <a:latin typeface="Comic Sans MS" pitchFamily="66" charset="0"/>
            </a:endParaRPr>
          </a:p>
          <a:p>
            <a:pPr lvl="1">
              <a:lnSpc>
                <a:spcPct val="110000"/>
              </a:lnSpc>
              <a:buFontTx/>
              <a:buChar char="•"/>
            </a:pPr>
            <a:endParaRPr lang="en-US" sz="2400" dirty="0">
              <a:solidFill>
                <a:srgbClr val="000000"/>
              </a:solidFill>
              <a:latin typeface="Comic Sans MS" pitchFamily="66" charset="0"/>
            </a:endParaRPr>
          </a:p>
        </p:txBody>
      </p:sp>
    </p:spTree>
    <p:extLst>
      <p:ext uri="{BB962C8B-B14F-4D97-AF65-F5344CB8AC3E}">
        <p14:creationId xmlns:p14="http://schemas.microsoft.com/office/powerpoint/2010/main" val="383918022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it-IT"/>
              <a:t>Elenco testi scaricabile dal sito AVS</a:t>
            </a:r>
          </a:p>
        </p:txBody>
      </p:sp>
      <p:sp>
        <p:nvSpPr>
          <p:cNvPr id="1703939" name="Rectangle 3"/>
          <p:cNvSpPr>
            <a:spLocks noGrp="1" noChangeArrowheads="1"/>
          </p:cNvSpPr>
          <p:nvPr>
            <p:ph type="body" idx="1"/>
          </p:nvPr>
        </p:nvSpPr>
        <p:spPr/>
        <p:txBody>
          <a:bodyPr/>
          <a:lstStyle/>
          <a:p>
            <a:pPr marL="0" indent="0">
              <a:buNone/>
            </a:pPr>
            <a:r>
              <a:rPr lang="it-IT" dirty="0">
                <a:hlinkClick r:id="rId3"/>
              </a:rPr>
              <a:t>https://avs.org/about-avs/chapters/avs-divisions/vacuum-technology/textbooks/</a:t>
            </a:r>
            <a:endParaRPr lang="it-IT" dirty="0"/>
          </a:p>
          <a:p>
            <a:pPr marL="0" indent="0">
              <a:buNone/>
            </a:pPr>
            <a:endParaRPr lang="it-IT" dirty="0"/>
          </a:p>
        </p:txBody>
      </p:sp>
    </p:spTree>
    <p:extLst>
      <p:ext uri="{BB962C8B-B14F-4D97-AF65-F5344CB8AC3E}">
        <p14:creationId xmlns:p14="http://schemas.microsoft.com/office/powerpoint/2010/main" val="3422780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Grp="1" noChangeArrowheads="1"/>
          </p:cNvSpPr>
          <p:nvPr>
            <p:ph type="title"/>
          </p:nvPr>
        </p:nvSpPr>
        <p:spPr>
          <a:xfrm>
            <a:off x="0" y="-26988"/>
            <a:ext cx="9144000" cy="908051"/>
          </a:xfrm>
          <a:ln/>
        </p:spPr>
        <p:txBody>
          <a:bodyPr/>
          <a:lstStyle/>
          <a:p>
            <a:r>
              <a:rPr lang="en-GB" altLang="en-US" dirty="0" err="1"/>
              <a:t>Esempio</a:t>
            </a:r>
            <a:r>
              <a:rPr lang="en-GB" altLang="en-US" dirty="0"/>
              <a:t>: </a:t>
            </a:r>
            <a:r>
              <a:rPr lang="en-GB" altLang="en-US" dirty="0" err="1"/>
              <a:t>perchè</a:t>
            </a:r>
            <a:r>
              <a:rPr lang="en-GB" altLang="en-US" dirty="0"/>
              <a:t> </a:t>
            </a:r>
            <a:r>
              <a:rPr lang="en-GB" altLang="en-US" dirty="0" err="1"/>
              <a:t>deve</a:t>
            </a:r>
            <a:r>
              <a:rPr lang="en-GB" altLang="en-US" dirty="0"/>
              <a:t> </a:t>
            </a:r>
            <a:r>
              <a:rPr lang="en-GB" altLang="en-US" dirty="0" err="1"/>
              <a:t>essere</a:t>
            </a:r>
            <a:r>
              <a:rPr lang="en-GB" altLang="en-US" dirty="0"/>
              <a:t> “</a:t>
            </a:r>
            <a:r>
              <a:rPr lang="en-GB" altLang="en-US" dirty="0" err="1"/>
              <a:t>pulito</a:t>
            </a:r>
            <a:r>
              <a:rPr lang="en-GB" altLang="en-US" dirty="0"/>
              <a:t>” </a:t>
            </a:r>
            <a:r>
              <a:rPr lang="en-GB" altLang="en-US" dirty="0" err="1"/>
              <a:t>il</a:t>
            </a:r>
            <a:r>
              <a:rPr lang="en-GB" altLang="en-US" dirty="0"/>
              <a:t> </a:t>
            </a:r>
            <a:r>
              <a:rPr lang="en-GB" altLang="en-US" dirty="0" err="1"/>
              <a:t>sistema</a:t>
            </a:r>
            <a:r>
              <a:rPr lang="en-GB" altLang="en-US" dirty="0"/>
              <a:t> da </a:t>
            </a:r>
            <a:r>
              <a:rPr lang="en-GB" altLang="en-US" dirty="0" err="1"/>
              <a:t>vuoto</a:t>
            </a:r>
            <a:r>
              <a:rPr lang="en-GB" altLang="en-US" dirty="0"/>
              <a:t> di un </a:t>
            </a:r>
            <a:r>
              <a:rPr lang="en-GB" altLang="en-US" dirty="0" err="1"/>
              <a:t>acceleratore</a:t>
            </a:r>
            <a:r>
              <a:rPr lang="en-GB" altLang="en-US" dirty="0"/>
              <a:t>?</a:t>
            </a:r>
          </a:p>
        </p:txBody>
      </p:sp>
      <p:sp>
        <p:nvSpPr>
          <p:cNvPr id="1325059" name="Rectangle 3"/>
          <p:cNvSpPr>
            <a:spLocks noGrp="1" noChangeArrowheads="1"/>
          </p:cNvSpPr>
          <p:nvPr>
            <p:ph type="body" idx="1"/>
          </p:nvPr>
        </p:nvSpPr>
        <p:spPr>
          <a:xfrm>
            <a:off x="323528" y="1052736"/>
            <a:ext cx="8362950" cy="5759450"/>
          </a:xfrm>
        </p:spPr>
        <p:txBody>
          <a:bodyPr/>
          <a:lstStyle/>
          <a:p>
            <a:pPr lvl="1">
              <a:lnSpc>
                <a:spcPct val="90000"/>
              </a:lnSpc>
            </a:pPr>
            <a:r>
              <a:rPr lang="it-IT" altLang="en-US" dirty="0"/>
              <a:t>Per avere una bassa perdita di fascio (particelle e radiazione)</a:t>
            </a:r>
          </a:p>
          <a:p>
            <a:pPr lvl="1">
              <a:lnSpc>
                <a:spcPct val="90000"/>
              </a:lnSpc>
            </a:pPr>
            <a:endParaRPr lang="it-IT" altLang="en-US" dirty="0"/>
          </a:p>
          <a:p>
            <a:pPr lvl="1">
              <a:lnSpc>
                <a:spcPct val="90000"/>
              </a:lnSpc>
            </a:pPr>
            <a:r>
              <a:rPr lang="it-IT" altLang="en-US" dirty="0"/>
              <a:t>Riduzione di </a:t>
            </a:r>
            <a:r>
              <a:rPr lang="it-IT" altLang="en-US" dirty="0" err="1"/>
              <a:t>scattering</a:t>
            </a:r>
            <a:r>
              <a:rPr lang="it-IT" altLang="en-US" dirty="0"/>
              <a:t> con ridotta produzione di radiazione (</a:t>
            </a:r>
            <a:r>
              <a:rPr lang="it-IT" altLang="en-US" dirty="0" err="1"/>
              <a:t>Radiation</a:t>
            </a:r>
            <a:r>
              <a:rPr lang="it-IT" altLang="en-US" dirty="0"/>
              <a:t> </a:t>
            </a:r>
            <a:r>
              <a:rPr lang="it-IT" altLang="en-US" dirty="0" err="1"/>
              <a:t>Hazard</a:t>
            </a:r>
            <a:r>
              <a:rPr lang="it-IT" altLang="en-US" dirty="0"/>
              <a:t> </a:t>
            </a:r>
            <a:r>
              <a:rPr lang="it-IT" altLang="en-US" dirty="0" err="1"/>
              <a:t>Reduced</a:t>
            </a:r>
            <a:r>
              <a:rPr lang="it-IT" altLang="en-US" dirty="0"/>
              <a:t>)</a:t>
            </a:r>
          </a:p>
          <a:p>
            <a:pPr lvl="2">
              <a:lnSpc>
                <a:spcPct val="90000"/>
              </a:lnSpc>
            </a:pPr>
            <a:endParaRPr lang="it-IT" altLang="en-US" dirty="0"/>
          </a:p>
          <a:p>
            <a:pPr lvl="1">
              <a:lnSpc>
                <a:spcPct val="90000"/>
              </a:lnSpc>
            </a:pPr>
            <a:r>
              <a:rPr lang="it-IT" altLang="en-US" dirty="0"/>
              <a:t>Mantenimento di superfici pulite che evitano</a:t>
            </a:r>
          </a:p>
          <a:p>
            <a:pPr lvl="2">
              <a:lnSpc>
                <a:spcPct val="90000"/>
              </a:lnSpc>
            </a:pPr>
            <a:r>
              <a:rPr lang="it-IT" altLang="en-US" dirty="0"/>
              <a:t>Inquinamenti dei detector</a:t>
            </a:r>
          </a:p>
          <a:p>
            <a:pPr lvl="2">
              <a:lnSpc>
                <a:spcPct val="90000"/>
              </a:lnSpc>
            </a:pPr>
            <a:r>
              <a:rPr lang="it-IT" altLang="en-US" dirty="0"/>
              <a:t>Danni e riduzione performances su finestre e componenti ottici</a:t>
            </a:r>
          </a:p>
          <a:p>
            <a:pPr lvl="1">
              <a:lnSpc>
                <a:spcPct val="90000"/>
              </a:lnSpc>
            </a:pPr>
            <a:endParaRPr lang="it-IT" altLang="en-US" dirty="0"/>
          </a:p>
          <a:p>
            <a:pPr lvl="1">
              <a:lnSpc>
                <a:spcPct val="90000"/>
              </a:lnSpc>
            </a:pPr>
            <a:r>
              <a:rPr lang="it-IT" altLang="en-US" dirty="0"/>
              <a:t>Assicurare un’atmosfera controllata (es cavità SC)</a:t>
            </a:r>
          </a:p>
        </p:txBody>
      </p:sp>
    </p:spTree>
    <p:extLst>
      <p:ext uri="{BB962C8B-B14F-4D97-AF65-F5344CB8AC3E}">
        <p14:creationId xmlns:p14="http://schemas.microsoft.com/office/powerpoint/2010/main" val="3044500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ln/>
        </p:spPr>
        <p:txBody>
          <a:bodyPr/>
          <a:lstStyle/>
          <a:p>
            <a:r>
              <a:rPr lang="en-GB" altLang="en-US" dirty="0"/>
              <a:t>La </a:t>
            </a:r>
            <a:r>
              <a:rPr lang="en-GB" altLang="en-US" dirty="0" err="1"/>
              <a:t>pulizia</a:t>
            </a:r>
            <a:r>
              <a:rPr lang="en-GB" altLang="en-US" dirty="0"/>
              <a:t> </a:t>
            </a:r>
            <a:r>
              <a:rPr lang="en-GB" altLang="en-US" dirty="0" err="1"/>
              <a:t>nella</a:t>
            </a:r>
            <a:r>
              <a:rPr lang="en-GB" altLang="en-US" dirty="0"/>
              <a:t> </a:t>
            </a:r>
            <a:r>
              <a:rPr lang="en-GB" altLang="en-US" dirty="0" err="1"/>
              <a:t>fase</a:t>
            </a:r>
            <a:r>
              <a:rPr lang="en-GB" altLang="en-US" dirty="0"/>
              <a:t> di design </a:t>
            </a:r>
            <a:r>
              <a:rPr lang="en-GB" altLang="en-US" dirty="0" err="1"/>
              <a:t>dei</a:t>
            </a:r>
            <a:r>
              <a:rPr lang="en-GB" altLang="en-US" dirty="0"/>
              <a:t> </a:t>
            </a:r>
            <a:r>
              <a:rPr lang="en-GB" altLang="en-US" dirty="0" err="1"/>
              <a:t>sistemi</a:t>
            </a:r>
            <a:r>
              <a:rPr lang="en-GB" altLang="en-US" dirty="0"/>
              <a:t> da </a:t>
            </a:r>
            <a:r>
              <a:rPr lang="en-GB" altLang="en-US" dirty="0" err="1"/>
              <a:t>vuoto</a:t>
            </a:r>
            <a:endParaRPr lang="en-GB" altLang="en-US" dirty="0"/>
          </a:p>
        </p:txBody>
      </p:sp>
      <p:sp>
        <p:nvSpPr>
          <p:cNvPr id="1327107" name="Rectangle 3"/>
          <p:cNvSpPr>
            <a:spLocks noGrp="1" noChangeArrowheads="1"/>
          </p:cNvSpPr>
          <p:nvPr>
            <p:ph type="body" idx="1"/>
          </p:nvPr>
        </p:nvSpPr>
        <p:spPr>
          <a:xfrm>
            <a:off x="34925" y="549275"/>
            <a:ext cx="9036050" cy="5545138"/>
          </a:xfrm>
        </p:spPr>
        <p:txBody>
          <a:bodyPr/>
          <a:lstStyle/>
          <a:p>
            <a:pPr>
              <a:buFont typeface="Wingdings" pitchFamily="2" charset="2"/>
              <a:buNone/>
            </a:pPr>
            <a:r>
              <a:rPr lang="it-IT" altLang="en-US" dirty="0"/>
              <a:t>Cosa bisogna considerare nella fase di design del sistema?</a:t>
            </a:r>
          </a:p>
          <a:p>
            <a:pPr lvl="1">
              <a:lnSpc>
                <a:spcPct val="120000"/>
              </a:lnSpc>
            </a:pPr>
            <a:r>
              <a:rPr lang="it-IT" altLang="en-US" b="1" dirty="0"/>
              <a:t>Come le parti saranno pulite </a:t>
            </a:r>
            <a:r>
              <a:rPr lang="it-IT" altLang="en-US" b="1" dirty="0">
                <a:solidFill>
                  <a:srgbClr val="FF0000"/>
                </a:solidFill>
              </a:rPr>
              <a:t>nella fase iniziale</a:t>
            </a:r>
            <a:r>
              <a:rPr lang="it-IT" altLang="en-US" b="1" dirty="0"/>
              <a:t> e come i componenti saranno puliti </a:t>
            </a:r>
            <a:r>
              <a:rPr lang="it-IT" altLang="en-US" b="1" dirty="0">
                <a:solidFill>
                  <a:srgbClr val="FF0000"/>
                </a:solidFill>
              </a:rPr>
              <a:t>nella loro vita operativa</a:t>
            </a:r>
          </a:p>
          <a:p>
            <a:pPr lvl="2">
              <a:lnSpc>
                <a:spcPct val="120000"/>
              </a:lnSpc>
            </a:pPr>
            <a:r>
              <a:rPr lang="it-IT" altLang="en-US" dirty="0"/>
              <a:t>Pulizia dei componenti singoli</a:t>
            </a:r>
          </a:p>
          <a:p>
            <a:pPr lvl="2">
              <a:lnSpc>
                <a:spcPct val="120000"/>
              </a:lnSpc>
            </a:pPr>
            <a:r>
              <a:rPr lang="it-IT" altLang="en-US" dirty="0"/>
              <a:t>Pulizia dei </a:t>
            </a:r>
            <a:r>
              <a:rPr lang="it-IT" altLang="en-US" dirty="0" err="1"/>
              <a:t>sottoassiemi</a:t>
            </a:r>
            <a:endParaRPr lang="it-IT" altLang="en-US" dirty="0"/>
          </a:p>
          <a:p>
            <a:pPr lvl="2">
              <a:lnSpc>
                <a:spcPct val="120000"/>
              </a:lnSpc>
            </a:pPr>
            <a:r>
              <a:rPr lang="it-IT" altLang="en-US" dirty="0"/>
              <a:t>Pulizia dei componenti assemblati</a:t>
            </a:r>
          </a:p>
          <a:p>
            <a:pPr lvl="1">
              <a:lnSpc>
                <a:spcPct val="130000"/>
              </a:lnSpc>
            </a:pPr>
            <a:r>
              <a:rPr lang="it-IT" altLang="en-US" b="1" dirty="0"/>
              <a:t>Impianto per la pulizia</a:t>
            </a:r>
            <a:endParaRPr lang="it-IT" altLang="en-US" dirty="0"/>
          </a:p>
          <a:p>
            <a:pPr lvl="2"/>
            <a:r>
              <a:rPr lang="it-IT" altLang="en-US" dirty="0"/>
              <a:t>Dimensioni</a:t>
            </a:r>
          </a:p>
          <a:p>
            <a:pPr lvl="2"/>
            <a:r>
              <a:rPr lang="it-IT" altLang="en-US" dirty="0"/>
              <a:t>Costi</a:t>
            </a:r>
          </a:p>
          <a:p>
            <a:pPr lvl="2"/>
            <a:r>
              <a:rPr lang="it-IT" altLang="en-US" dirty="0"/>
              <a:t>Robustezza e affidabilità</a:t>
            </a:r>
          </a:p>
          <a:p>
            <a:pPr lvl="2"/>
            <a:r>
              <a:rPr lang="it-IT" altLang="en-US" dirty="0"/>
              <a:t>Rischi nella procedura, smaltimento rifiuti, </a:t>
            </a:r>
            <a:r>
              <a:rPr lang="it-IT" altLang="en-US" dirty="0" err="1"/>
              <a:t>etc</a:t>
            </a:r>
            <a:endParaRPr lang="it-IT" altLang="en-US" dirty="0"/>
          </a:p>
          <a:p>
            <a:pPr lvl="1">
              <a:buFont typeface="Wingdings" pitchFamily="2" charset="2"/>
              <a:buNone/>
            </a:pPr>
            <a:endParaRPr lang="it-IT" altLang="en-US" dirty="0"/>
          </a:p>
        </p:txBody>
      </p:sp>
      <p:sp>
        <p:nvSpPr>
          <p:cNvPr id="1327108" name="Text Box 4"/>
          <p:cNvSpPr txBox="1">
            <a:spLocks noChangeArrowheads="1"/>
          </p:cNvSpPr>
          <p:nvPr/>
        </p:nvSpPr>
        <p:spPr bwMode="auto">
          <a:xfrm>
            <a:off x="6300788" y="2324100"/>
            <a:ext cx="2628900" cy="132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000" b="1">
                <a:solidFill>
                  <a:srgbClr val="0000FF"/>
                </a:solidFill>
              </a:rPr>
              <a:t>Attenzione ai solventi che possono rimanere intrappolati!</a:t>
            </a:r>
            <a:endParaRPr lang="it-IT" altLang="en-US" sz="2000"/>
          </a:p>
        </p:txBody>
      </p:sp>
      <p:sp>
        <p:nvSpPr>
          <p:cNvPr id="1327110" name="AutoShape 6"/>
          <p:cNvSpPr>
            <a:spLocks noChangeArrowheads="1"/>
          </p:cNvSpPr>
          <p:nvPr/>
        </p:nvSpPr>
        <p:spPr bwMode="auto">
          <a:xfrm>
            <a:off x="5219700" y="2781300"/>
            <a:ext cx="863600" cy="360363"/>
          </a:xfrm>
          <a:prstGeom prst="rightArrow">
            <a:avLst>
              <a:gd name="adj1" fmla="val 50000"/>
              <a:gd name="adj2" fmla="val 59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34709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Rectangle 2"/>
          <p:cNvSpPr>
            <a:spLocks noGrp="1" noChangeArrowheads="1"/>
          </p:cNvSpPr>
          <p:nvPr>
            <p:ph type="title"/>
          </p:nvPr>
        </p:nvSpPr>
        <p:spPr>
          <a:ln/>
        </p:spPr>
        <p:txBody>
          <a:bodyPr/>
          <a:lstStyle/>
          <a:p>
            <a:r>
              <a:rPr lang="en-GB" altLang="en-US" dirty="0"/>
              <a:t>La </a:t>
            </a:r>
            <a:r>
              <a:rPr lang="en-GB" altLang="en-US" dirty="0" err="1"/>
              <a:t>pulizia</a:t>
            </a:r>
            <a:r>
              <a:rPr lang="en-GB" altLang="en-US" dirty="0"/>
              <a:t> </a:t>
            </a:r>
            <a:r>
              <a:rPr lang="en-GB" altLang="en-US" dirty="0" err="1"/>
              <a:t>nella</a:t>
            </a:r>
            <a:r>
              <a:rPr lang="en-GB" altLang="en-US" dirty="0"/>
              <a:t> </a:t>
            </a:r>
            <a:r>
              <a:rPr lang="en-GB" altLang="en-US" dirty="0" err="1"/>
              <a:t>fase</a:t>
            </a:r>
            <a:r>
              <a:rPr lang="en-GB" altLang="en-US" dirty="0"/>
              <a:t> di design </a:t>
            </a:r>
            <a:r>
              <a:rPr lang="en-GB" altLang="en-US" dirty="0" err="1"/>
              <a:t>dei</a:t>
            </a:r>
            <a:r>
              <a:rPr lang="en-GB" altLang="en-US" dirty="0"/>
              <a:t> </a:t>
            </a:r>
            <a:r>
              <a:rPr lang="en-GB" altLang="en-US" dirty="0" err="1"/>
              <a:t>sistemi</a:t>
            </a:r>
            <a:r>
              <a:rPr lang="en-GB" altLang="en-US" dirty="0"/>
              <a:t> da </a:t>
            </a:r>
            <a:r>
              <a:rPr lang="en-GB" altLang="en-US" dirty="0" err="1"/>
              <a:t>vuoto</a:t>
            </a:r>
            <a:endParaRPr lang="en-GB" altLang="en-US" dirty="0"/>
          </a:p>
        </p:txBody>
      </p:sp>
      <p:sp>
        <p:nvSpPr>
          <p:cNvPr id="1329155" name="Rectangle 3"/>
          <p:cNvSpPr>
            <a:spLocks noGrp="1" noChangeArrowheads="1"/>
          </p:cNvSpPr>
          <p:nvPr>
            <p:ph type="body" idx="1"/>
          </p:nvPr>
        </p:nvSpPr>
        <p:spPr>
          <a:xfrm>
            <a:off x="468313" y="660400"/>
            <a:ext cx="8424862" cy="4929188"/>
          </a:xfrm>
        </p:spPr>
        <p:txBody>
          <a:bodyPr/>
          <a:lstStyle/>
          <a:p>
            <a:pPr>
              <a:buFont typeface="Wingdings" pitchFamily="2" charset="2"/>
              <a:buNone/>
            </a:pPr>
            <a:r>
              <a:rPr lang="it-IT" altLang="en-US" b="1" dirty="0"/>
              <a:t>Scelta del materiale delle camere</a:t>
            </a:r>
            <a:endParaRPr lang="it-IT" altLang="en-US" dirty="0"/>
          </a:p>
          <a:p>
            <a:pPr lvl="1"/>
            <a:r>
              <a:rPr lang="it-IT" altLang="en-US" dirty="0"/>
              <a:t>Porosità</a:t>
            </a:r>
          </a:p>
          <a:p>
            <a:pPr lvl="1"/>
            <a:r>
              <a:rPr lang="it-IT" altLang="en-US" dirty="0"/>
              <a:t>Effetti del processo di pulizia sulla geometria e tolleranze del sistema (</a:t>
            </a:r>
            <a:r>
              <a:rPr lang="it-IT" altLang="en-US" dirty="0" err="1"/>
              <a:t>Elettropolishing</a:t>
            </a:r>
            <a:r>
              <a:rPr lang="it-IT" altLang="en-US" dirty="0"/>
              <a:t>!)</a:t>
            </a:r>
          </a:p>
          <a:p>
            <a:pPr lvl="1"/>
            <a:r>
              <a:rPr lang="it-IT" altLang="en-US" dirty="0"/>
              <a:t>Componenti realizzati in più parti e materiali diversi</a:t>
            </a:r>
          </a:p>
          <a:p>
            <a:pPr lvl="2"/>
            <a:r>
              <a:rPr lang="it-IT" altLang="en-US" dirty="0"/>
              <a:t>Effetti diversi dei trattamenti</a:t>
            </a:r>
          </a:p>
          <a:p>
            <a:pPr lvl="2"/>
            <a:r>
              <a:rPr lang="it-IT" altLang="en-US" dirty="0"/>
              <a:t>Processi elettrolitici di corrosione per la formazione di coppie galvaniche</a:t>
            </a:r>
          </a:p>
          <a:p>
            <a:endParaRPr lang="it-IT" altLang="en-US" dirty="0"/>
          </a:p>
        </p:txBody>
      </p:sp>
      <p:sp>
        <p:nvSpPr>
          <p:cNvPr id="1329156" name="Rectangle 4"/>
          <p:cNvSpPr>
            <a:spLocks noChangeArrowheads="1"/>
          </p:cNvSpPr>
          <p:nvPr/>
        </p:nvSpPr>
        <p:spPr bwMode="auto">
          <a:xfrm>
            <a:off x="179388" y="4581525"/>
            <a:ext cx="87852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40000"/>
              </a:lnSpc>
              <a:spcBef>
                <a:spcPct val="20000"/>
              </a:spcBef>
              <a:buClr>
                <a:schemeClr val="tx1"/>
              </a:buClr>
              <a:buFont typeface="Wingdings" pitchFamily="2" charset="2"/>
              <a:buNone/>
            </a:pPr>
            <a:r>
              <a:rPr lang="it-IT" altLang="en-US" sz="2400" b="1">
                <a:solidFill>
                  <a:srgbClr val="FF0000"/>
                </a:solidFill>
              </a:rPr>
              <a:t>A trattamento finito è inspensabile avere disponibili metodi per la verifica della qualità del processo di pulizia</a:t>
            </a:r>
          </a:p>
        </p:txBody>
      </p:sp>
    </p:spTree>
    <p:extLst>
      <p:ext uri="{BB962C8B-B14F-4D97-AF65-F5344CB8AC3E}">
        <p14:creationId xmlns:p14="http://schemas.microsoft.com/office/powerpoint/2010/main" val="1361182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a:ln/>
        </p:spPr>
        <p:txBody>
          <a:bodyPr/>
          <a:lstStyle/>
          <a:p>
            <a:r>
              <a:rPr lang="en-GB" altLang="en-US" sz="2400"/>
              <a:t>(3) Simple Cleanliness Checks</a:t>
            </a:r>
          </a:p>
        </p:txBody>
      </p:sp>
      <p:sp>
        <p:nvSpPr>
          <p:cNvPr id="1331203" name="Rectangle 3"/>
          <p:cNvSpPr>
            <a:spLocks noGrp="1" noChangeArrowheads="1"/>
          </p:cNvSpPr>
          <p:nvPr>
            <p:ph type="body" idx="1"/>
          </p:nvPr>
        </p:nvSpPr>
        <p:spPr>
          <a:xfrm>
            <a:off x="250825" y="620713"/>
            <a:ext cx="8642350" cy="5761037"/>
          </a:xfrm>
        </p:spPr>
        <p:txBody>
          <a:bodyPr/>
          <a:lstStyle/>
          <a:p>
            <a:pPr lvl="1"/>
            <a:r>
              <a:rPr lang="en-GB" altLang="en-US" b="1"/>
              <a:t>Ispezione ottica</a:t>
            </a:r>
          </a:p>
          <a:p>
            <a:pPr lvl="2"/>
            <a:r>
              <a:rPr lang="en-GB" altLang="en-US"/>
              <a:t>Zone di possibile accumulo del solvente</a:t>
            </a:r>
          </a:p>
          <a:p>
            <a:pPr lvl="2"/>
            <a:r>
              <a:rPr lang="en-GB" altLang="en-US"/>
              <a:t>Zone di accumulo di sporcizia</a:t>
            </a:r>
          </a:p>
          <a:p>
            <a:pPr lvl="3"/>
            <a:r>
              <a:rPr lang="en-GB" altLang="en-US" sz="2100"/>
              <a:t>Per esempio angoli, zone con rugosità elevata, etc.</a:t>
            </a:r>
          </a:p>
          <a:p>
            <a:pPr lvl="2"/>
            <a:r>
              <a:rPr lang="en-GB" altLang="en-US"/>
              <a:t>Striature, segni di pennarello, marcature, etc</a:t>
            </a:r>
          </a:p>
          <a:p>
            <a:pPr lvl="1"/>
            <a:r>
              <a:rPr lang="en-GB" altLang="en-US" b="1"/>
              <a:t>Odore (il naso è un rivelatore molto sensibile)</a:t>
            </a:r>
          </a:p>
          <a:p>
            <a:pPr lvl="2"/>
            <a:r>
              <a:rPr lang="en-GB" altLang="en-US"/>
              <a:t>Olio</a:t>
            </a:r>
          </a:p>
          <a:p>
            <a:pPr lvl="2"/>
            <a:r>
              <a:rPr lang="en-GB" altLang="en-US"/>
              <a:t>Liquidi di pulizia, solventi, etc</a:t>
            </a:r>
          </a:p>
          <a:p>
            <a:pPr lvl="1"/>
            <a:r>
              <a:rPr lang="en-GB" altLang="en-US" b="1"/>
              <a:t>Zone appiccicose</a:t>
            </a:r>
          </a:p>
          <a:p>
            <a:pPr lvl="1"/>
            <a:r>
              <a:rPr lang="en-GB" altLang="en-US" b="1"/>
              <a:t>Goccie, tracce di gocce, aloni,</a:t>
            </a:r>
          </a:p>
          <a:p>
            <a:pPr lvl="2"/>
            <a:r>
              <a:rPr lang="en-GB" altLang="en-US"/>
              <a:t>Oli, grassi</a:t>
            </a:r>
          </a:p>
          <a:p>
            <a:pPr lvl="1"/>
            <a:r>
              <a:rPr lang="en-GB" altLang="en-US" b="1"/>
              <a:t>Zone non bagnabili con UPW</a:t>
            </a:r>
          </a:p>
          <a:p>
            <a:pPr lvl="2"/>
            <a:r>
              <a:rPr lang="en-GB" altLang="en-US"/>
              <a:t>Water break test, presenza composti organici idrofobi</a:t>
            </a:r>
          </a:p>
        </p:txBody>
      </p:sp>
      <p:sp>
        <p:nvSpPr>
          <p:cNvPr id="1331204" name="Rectangle 4"/>
          <p:cNvSpPr>
            <a:spLocks noChangeArrowheads="1"/>
          </p:cNvSpPr>
          <p:nvPr/>
        </p:nvSpPr>
        <p:spPr bwMode="auto">
          <a:xfrm>
            <a:off x="0" y="0"/>
            <a:ext cx="9144000" cy="5048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800">
                <a:solidFill>
                  <a:schemeClr val="tx1"/>
                </a:solidFill>
                <a:latin typeface="Comic Sans MS" pitchFamily="66" charset="0"/>
              </a:defRPr>
            </a:lvl1pPr>
            <a:lvl2pPr algn="ctr">
              <a:defRPr sz="2800">
                <a:solidFill>
                  <a:schemeClr val="tx1"/>
                </a:solidFill>
                <a:latin typeface="Comic Sans MS" pitchFamily="66" charset="0"/>
              </a:defRPr>
            </a:lvl2pPr>
            <a:lvl3pPr algn="ctr">
              <a:defRPr sz="2800">
                <a:solidFill>
                  <a:schemeClr val="tx1"/>
                </a:solidFill>
                <a:latin typeface="Comic Sans MS" pitchFamily="66" charset="0"/>
              </a:defRPr>
            </a:lvl3pPr>
            <a:lvl4pPr algn="ctr">
              <a:defRPr sz="2800">
                <a:solidFill>
                  <a:schemeClr val="tx1"/>
                </a:solidFill>
                <a:latin typeface="Comic Sans MS" pitchFamily="66" charset="0"/>
              </a:defRPr>
            </a:lvl4pPr>
            <a:lvl5pPr algn="ctr">
              <a:defRPr sz="2800">
                <a:solidFill>
                  <a:schemeClr val="tx1"/>
                </a:solidFill>
                <a:latin typeface="Comic Sans MS" pitchFamily="66" charset="0"/>
              </a:defRPr>
            </a:lvl5pPr>
            <a:lvl6pPr marL="457200" algn="ctr" fontAlgn="base">
              <a:spcBef>
                <a:spcPct val="0"/>
              </a:spcBef>
              <a:spcAft>
                <a:spcPct val="0"/>
              </a:spcAft>
              <a:defRPr sz="2800">
                <a:solidFill>
                  <a:schemeClr val="tx1"/>
                </a:solidFill>
                <a:latin typeface="Comic Sans MS" pitchFamily="66" charset="0"/>
              </a:defRPr>
            </a:lvl6pPr>
            <a:lvl7pPr marL="914400" algn="ctr" fontAlgn="base">
              <a:spcBef>
                <a:spcPct val="0"/>
              </a:spcBef>
              <a:spcAft>
                <a:spcPct val="0"/>
              </a:spcAft>
              <a:defRPr sz="2800">
                <a:solidFill>
                  <a:schemeClr val="tx1"/>
                </a:solidFill>
                <a:latin typeface="Comic Sans MS" pitchFamily="66" charset="0"/>
              </a:defRPr>
            </a:lvl7pPr>
            <a:lvl8pPr marL="1371600" algn="ctr" fontAlgn="base">
              <a:spcBef>
                <a:spcPct val="0"/>
              </a:spcBef>
              <a:spcAft>
                <a:spcPct val="0"/>
              </a:spcAft>
              <a:defRPr sz="2800">
                <a:solidFill>
                  <a:schemeClr val="tx1"/>
                </a:solidFill>
                <a:latin typeface="Comic Sans MS" pitchFamily="66" charset="0"/>
              </a:defRPr>
            </a:lvl8pPr>
            <a:lvl9pPr marL="1828800" algn="ctr" fontAlgn="base">
              <a:spcBef>
                <a:spcPct val="0"/>
              </a:spcBef>
              <a:spcAft>
                <a:spcPct val="0"/>
              </a:spcAft>
              <a:defRPr sz="2800">
                <a:solidFill>
                  <a:schemeClr val="tx1"/>
                </a:solidFill>
                <a:latin typeface="Comic Sans MS" pitchFamily="66" charset="0"/>
              </a:defRPr>
            </a:lvl9pPr>
          </a:lstStyle>
          <a:p>
            <a:r>
              <a:rPr lang="en-GB" altLang="en-US"/>
              <a:t>Semplici tecniche di verifica della qualità della pulizia</a:t>
            </a:r>
          </a:p>
        </p:txBody>
      </p:sp>
    </p:spTree>
    <p:extLst>
      <p:ext uri="{BB962C8B-B14F-4D97-AF65-F5344CB8AC3E}">
        <p14:creationId xmlns:p14="http://schemas.microsoft.com/office/powerpoint/2010/main" val="105928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666" name="Rectangle 2"/>
          <p:cNvSpPr>
            <a:spLocks noGrp="1" noChangeArrowheads="1"/>
          </p:cNvSpPr>
          <p:nvPr>
            <p:ph type="title"/>
          </p:nvPr>
        </p:nvSpPr>
        <p:spPr>
          <a:ln/>
        </p:spPr>
        <p:txBody>
          <a:bodyPr/>
          <a:lstStyle/>
          <a:p>
            <a:r>
              <a:rPr lang="it-IT" altLang="en-US" sz="2400"/>
              <a:t>Water break test </a:t>
            </a:r>
          </a:p>
        </p:txBody>
      </p:sp>
      <p:pic>
        <p:nvPicPr>
          <p:cNvPr id="1521667" name="Picture 3" descr="ANd9GcSfTCjQy_w5moucq1zbmbwfPqyMfSxMs41QaGO5-wTeCYAiRaLd&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781300"/>
            <a:ext cx="4464050" cy="3752850"/>
          </a:xfrm>
          <a:prstGeom prst="rect">
            <a:avLst/>
          </a:prstGeom>
          <a:noFill/>
          <a:extLst>
            <a:ext uri="{909E8E84-426E-40DD-AFC4-6F175D3DCCD1}">
              <a14:hiddenFill xmlns:a14="http://schemas.microsoft.com/office/drawing/2010/main">
                <a:solidFill>
                  <a:srgbClr val="FFFFFF"/>
                </a:solidFill>
              </a14:hiddenFill>
            </a:ext>
          </a:extLst>
        </p:spPr>
      </p:pic>
      <p:pic>
        <p:nvPicPr>
          <p:cNvPr id="1521668" name="Picture 4" descr="RhodiumWaterBr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708275"/>
            <a:ext cx="4032250" cy="4032250"/>
          </a:xfrm>
          <a:prstGeom prst="rect">
            <a:avLst/>
          </a:prstGeom>
          <a:noFill/>
          <a:extLst>
            <a:ext uri="{909E8E84-426E-40DD-AFC4-6F175D3DCCD1}">
              <a14:hiddenFill xmlns:a14="http://schemas.microsoft.com/office/drawing/2010/main">
                <a:solidFill>
                  <a:srgbClr val="FFFFFF"/>
                </a:solidFill>
              </a14:hiddenFill>
            </a:ext>
          </a:extLst>
        </p:spPr>
      </p:pic>
      <p:sp>
        <p:nvSpPr>
          <p:cNvPr id="1521669" name="Text Box 5"/>
          <p:cNvSpPr txBox="1">
            <a:spLocks noChangeArrowheads="1"/>
          </p:cNvSpPr>
          <p:nvPr/>
        </p:nvSpPr>
        <p:spPr bwMode="auto">
          <a:xfrm>
            <a:off x="179388" y="668338"/>
            <a:ext cx="8640762"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000"/>
              <a:t>Pezzo immerso o spruzzato con acqua ultrapura (! nessun tensioattivo deve essere presente nell’acqua).</a:t>
            </a:r>
          </a:p>
          <a:p>
            <a:r>
              <a:rPr lang="it-IT" altLang="en-US" sz="2000"/>
              <a:t>Il pezzo deve bagnarsi in modo uniforme e il velo di acqua NON deve rompersi in nessun punto</a:t>
            </a:r>
          </a:p>
          <a:p>
            <a:r>
              <a:rPr lang="it-IT" altLang="en-US" sz="2000"/>
              <a:t>Esiste una norma ASTM relativa: </a:t>
            </a:r>
            <a:r>
              <a:rPr lang="en-US" altLang="en-US" sz="2000"/>
              <a:t>ASTM F22 - 02(2007) Standard Test Method for Hydrophobic Surface Films by the Water-Break Test</a:t>
            </a:r>
            <a:endParaRPr lang="it-IT" altLang="en-US" sz="2000"/>
          </a:p>
          <a:p>
            <a:endParaRPr lang="it-IT" altLang="en-US" sz="2000"/>
          </a:p>
          <a:p>
            <a:endParaRPr lang="it-IT" altLang="en-US" sz="2000"/>
          </a:p>
        </p:txBody>
      </p:sp>
    </p:spTree>
    <p:extLst>
      <p:ext uri="{BB962C8B-B14F-4D97-AF65-F5344CB8AC3E}">
        <p14:creationId xmlns:p14="http://schemas.microsoft.com/office/powerpoint/2010/main" val="2146536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1" name="Rectangle 3"/>
          <p:cNvSpPr>
            <a:spLocks noGrp="1" noChangeArrowheads="1"/>
          </p:cNvSpPr>
          <p:nvPr>
            <p:ph type="body" idx="1"/>
          </p:nvPr>
        </p:nvSpPr>
        <p:spPr>
          <a:xfrm>
            <a:off x="0" y="1196975"/>
            <a:ext cx="9144000" cy="3429000"/>
          </a:xfrm>
        </p:spPr>
        <p:txBody>
          <a:bodyPr/>
          <a:lstStyle/>
          <a:p>
            <a:pPr algn="ctr">
              <a:lnSpc>
                <a:spcPct val="140000"/>
              </a:lnSpc>
              <a:buFont typeface="Wingdings" pitchFamily="2" charset="2"/>
              <a:buNone/>
            </a:pPr>
            <a:r>
              <a:rPr lang="it-IT" altLang="en-US" b="1">
                <a:solidFill>
                  <a:srgbClr val="FF0000"/>
                </a:solidFill>
              </a:rPr>
              <a:t>Tecniche di analisi di superficie e composizione dettagliata della superficie stessa</a:t>
            </a:r>
            <a:endParaRPr lang="it-IT" altLang="en-US"/>
          </a:p>
          <a:p>
            <a:pPr lvl="1">
              <a:lnSpc>
                <a:spcPct val="170000"/>
              </a:lnSpc>
            </a:pPr>
            <a:r>
              <a:rPr lang="it-IT" altLang="en-US"/>
              <a:t>AES - Auger Electron Spectroscopy</a:t>
            </a:r>
          </a:p>
          <a:p>
            <a:pPr lvl="1">
              <a:lnSpc>
                <a:spcPct val="170000"/>
              </a:lnSpc>
            </a:pPr>
            <a:r>
              <a:rPr lang="it-IT" altLang="en-US"/>
              <a:t>XPS – X-ray photoelectron spectroscopy (ESCA) </a:t>
            </a:r>
          </a:p>
          <a:p>
            <a:pPr lvl="1">
              <a:lnSpc>
                <a:spcPct val="170000"/>
              </a:lnSpc>
            </a:pPr>
            <a:r>
              <a:rPr lang="it-IT" altLang="en-US"/>
              <a:t>SIMS - Secondary Ion Mass Spectrometry </a:t>
            </a:r>
          </a:p>
          <a:p>
            <a:pPr lvl="1">
              <a:lnSpc>
                <a:spcPct val="170000"/>
              </a:lnSpc>
            </a:pPr>
            <a:r>
              <a:rPr lang="it-IT" altLang="en-US"/>
              <a:t>SEM - Scanning Electron Micrograph</a:t>
            </a:r>
          </a:p>
          <a:p>
            <a:pPr lvl="1">
              <a:lnSpc>
                <a:spcPct val="170000"/>
              </a:lnSpc>
            </a:pPr>
            <a:r>
              <a:rPr lang="it-IT" altLang="en-US"/>
              <a:t>LIMA - Laser Ionisation Mass Analysis</a:t>
            </a:r>
          </a:p>
        </p:txBody>
      </p:sp>
      <p:sp>
        <p:nvSpPr>
          <p:cNvPr id="1333252" name="Rectangle 4"/>
          <p:cNvSpPr>
            <a:spLocks noChangeArrowheads="1"/>
          </p:cNvSpPr>
          <p:nvPr/>
        </p:nvSpPr>
        <p:spPr bwMode="auto">
          <a:xfrm>
            <a:off x="0" y="0"/>
            <a:ext cx="9144000" cy="9810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800">
                <a:solidFill>
                  <a:schemeClr val="tx1"/>
                </a:solidFill>
                <a:latin typeface="Comic Sans MS" pitchFamily="66" charset="0"/>
              </a:defRPr>
            </a:lvl1pPr>
            <a:lvl2pPr algn="ctr">
              <a:defRPr sz="2800">
                <a:solidFill>
                  <a:schemeClr val="tx1"/>
                </a:solidFill>
                <a:latin typeface="Comic Sans MS" pitchFamily="66" charset="0"/>
              </a:defRPr>
            </a:lvl2pPr>
            <a:lvl3pPr algn="ctr">
              <a:defRPr sz="2800">
                <a:solidFill>
                  <a:schemeClr val="tx1"/>
                </a:solidFill>
                <a:latin typeface="Comic Sans MS" pitchFamily="66" charset="0"/>
              </a:defRPr>
            </a:lvl3pPr>
            <a:lvl4pPr algn="ctr">
              <a:defRPr sz="2800">
                <a:solidFill>
                  <a:schemeClr val="tx1"/>
                </a:solidFill>
                <a:latin typeface="Comic Sans MS" pitchFamily="66" charset="0"/>
              </a:defRPr>
            </a:lvl4pPr>
            <a:lvl5pPr algn="ctr">
              <a:defRPr sz="2800">
                <a:solidFill>
                  <a:schemeClr val="tx1"/>
                </a:solidFill>
                <a:latin typeface="Comic Sans MS" pitchFamily="66" charset="0"/>
              </a:defRPr>
            </a:lvl5pPr>
            <a:lvl6pPr marL="457200" algn="ctr" fontAlgn="base">
              <a:spcBef>
                <a:spcPct val="0"/>
              </a:spcBef>
              <a:spcAft>
                <a:spcPct val="0"/>
              </a:spcAft>
              <a:defRPr sz="2800">
                <a:solidFill>
                  <a:schemeClr val="tx1"/>
                </a:solidFill>
                <a:latin typeface="Comic Sans MS" pitchFamily="66" charset="0"/>
              </a:defRPr>
            </a:lvl6pPr>
            <a:lvl7pPr marL="914400" algn="ctr" fontAlgn="base">
              <a:spcBef>
                <a:spcPct val="0"/>
              </a:spcBef>
              <a:spcAft>
                <a:spcPct val="0"/>
              </a:spcAft>
              <a:defRPr sz="2800">
                <a:solidFill>
                  <a:schemeClr val="tx1"/>
                </a:solidFill>
                <a:latin typeface="Comic Sans MS" pitchFamily="66" charset="0"/>
              </a:defRPr>
            </a:lvl7pPr>
            <a:lvl8pPr marL="1371600" algn="ctr" fontAlgn="base">
              <a:spcBef>
                <a:spcPct val="0"/>
              </a:spcBef>
              <a:spcAft>
                <a:spcPct val="0"/>
              </a:spcAft>
              <a:defRPr sz="2800">
                <a:solidFill>
                  <a:schemeClr val="tx1"/>
                </a:solidFill>
                <a:latin typeface="Comic Sans MS" pitchFamily="66" charset="0"/>
              </a:defRPr>
            </a:lvl8pPr>
            <a:lvl9pPr marL="1828800" algn="ctr" fontAlgn="base">
              <a:spcBef>
                <a:spcPct val="0"/>
              </a:spcBef>
              <a:spcAft>
                <a:spcPct val="0"/>
              </a:spcAft>
              <a:defRPr sz="2800">
                <a:solidFill>
                  <a:schemeClr val="tx1"/>
                </a:solidFill>
                <a:latin typeface="Comic Sans MS" pitchFamily="66" charset="0"/>
              </a:defRPr>
            </a:lvl9pPr>
          </a:lstStyle>
          <a:p>
            <a:r>
              <a:rPr lang="en-GB" altLang="en-US"/>
              <a:t>Tecniche di verifica della qualità della pulizia</a:t>
            </a:r>
            <a:br>
              <a:rPr lang="en-GB" altLang="en-US"/>
            </a:br>
            <a:r>
              <a:rPr lang="en-GB" altLang="en-US"/>
              <a:t>impieganti le tecniche di analisi di superficie</a:t>
            </a:r>
          </a:p>
        </p:txBody>
      </p:sp>
    </p:spTree>
    <p:extLst>
      <p:ext uri="{BB962C8B-B14F-4D97-AF65-F5344CB8AC3E}">
        <p14:creationId xmlns:p14="http://schemas.microsoft.com/office/powerpoint/2010/main" val="3456762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2"/>
          <p:cNvSpPr>
            <a:spLocks noGrp="1" noChangeArrowheads="1"/>
          </p:cNvSpPr>
          <p:nvPr>
            <p:ph type="title"/>
          </p:nvPr>
        </p:nvSpPr>
        <p:spPr>
          <a:ln/>
        </p:spPr>
        <p:txBody>
          <a:bodyPr/>
          <a:lstStyle/>
          <a:p>
            <a:r>
              <a:rPr lang="en-GB" altLang="en-US" sz="2400"/>
              <a:t>More Extensive Testing - B</a:t>
            </a:r>
          </a:p>
        </p:txBody>
      </p:sp>
      <p:sp>
        <p:nvSpPr>
          <p:cNvPr id="1335299" name="Rectangle 3"/>
          <p:cNvSpPr>
            <a:spLocks noGrp="1" noChangeArrowheads="1"/>
          </p:cNvSpPr>
          <p:nvPr>
            <p:ph type="body" idx="1"/>
          </p:nvPr>
        </p:nvSpPr>
        <p:spPr>
          <a:xfrm>
            <a:off x="250825" y="1052513"/>
            <a:ext cx="8642350" cy="5545137"/>
          </a:xfrm>
        </p:spPr>
        <p:txBody>
          <a:bodyPr/>
          <a:lstStyle/>
          <a:p>
            <a:pPr algn="ctr">
              <a:lnSpc>
                <a:spcPct val="120000"/>
              </a:lnSpc>
              <a:buFont typeface="Wingdings" pitchFamily="2" charset="2"/>
              <a:buNone/>
            </a:pPr>
            <a:r>
              <a:rPr lang="it-IT" altLang="en-US" b="1">
                <a:solidFill>
                  <a:srgbClr val="FF0000"/>
                </a:solidFill>
              </a:rPr>
              <a:t>Verifica fenomenologica della qualità della superficie per il suo comportamento in vuoto</a:t>
            </a:r>
            <a:endParaRPr lang="it-IT" altLang="en-US" b="1"/>
          </a:p>
          <a:p>
            <a:pPr lvl="1">
              <a:lnSpc>
                <a:spcPct val="120000"/>
              </a:lnSpc>
            </a:pPr>
            <a:r>
              <a:rPr lang="it-IT" altLang="en-US"/>
              <a:t>Total Outgassing Desorption</a:t>
            </a:r>
          </a:p>
          <a:p>
            <a:pPr lvl="1">
              <a:lnSpc>
                <a:spcPct val="120000"/>
              </a:lnSpc>
            </a:pPr>
            <a:r>
              <a:rPr lang="it-IT" altLang="en-US"/>
              <a:t>Partial Outgassing Desorption (solo alcune specie)</a:t>
            </a:r>
          </a:p>
          <a:p>
            <a:pPr lvl="1">
              <a:lnSpc>
                <a:spcPct val="120000"/>
              </a:lnSpc>
            </a:pPr>
            <a:r>
              <a:rPr lang="it-IT" altLang="en-US" sz="2300"/>
              <a:t>Misura della pressione totale raggiungibile</a:t>
            </a:r>
          </a:p>
          <a:p>
            <a:pPr lvl="1">
              <a:lnSpc>
                <a:spcPct val="120000"/>
              </a:lnSpc>
            </a:pPr>
            <a:r>
              <a:rPr lang="it-IT" altLang="en-US"/>
              <a:t>Stimulated Desorption prodotta da</a:t>
            </a:r>
          </a:p>
          <a:p>
            <a:pPr lvl="2">
              <a:lnSpc>
                <a:spcPct val="120000"/>
              </a:lnSpc>
            </a:pPr>
            <a:r>
              <a:rPr lang="it-IT" altLang="en-US"/>
              <a:t>Riscaldamento</a:t>
            </a:r>
          </a:p>
          <a:p>
            <a:pPr lvl="2">
              <a:lnSpc>
                <a:spcPct val="120000"/>
              </a:lnSpc>
            </a:pPr>
            <a:r>
              <a:rPr lang="it-IT" altLang="en-US"/>
              <a:t>Frizione e attrito</a:t>
            </a:r>
          </a:p>
          <a:p>
            <a:pPr lvl="2">
              <a:lnSpc>
                <a:spcPct val="120000"/>
              </a:lnSpc>
            </a:pPr>
            <a:r>
              <a:rPr lang="it-IT" altLang="en-US">
                <a:solidFill>
                  <a:srgbClr val="0000CC"/>
                </a:solidFill>
              </a:rPr>
              <a:t>Indotta</a:t>
            </a:r>
            <a:r>
              <a:rPr lang="it-IT" altLang="en-US"/>
              <a:t> da FOTONI</a:t>
            </a:r>
          </a:p>
          <a:p>
            <a:pPr lvl="2">
              <a:lnSpc>
                <a:spcPct val="120000"/>
              </a:lnSpc>
            </a:pPr>
            <a:r>
              <a:rPr lang="it-IT" altLang="en-US">
                <a:solidFill>
                  <a:srgbClr val="0000CC"/>
                </a:solidFill>
              </a:rPr>
              <a:t>Indotta</a:t>
            </a:r>
            <a:r>
              <a:rPr lang="it-IT" altLang="en-US"/>
              <a:t> da ELETTRONI</a:t>
            </a:r>
          </a:p>
          <a:p>
            <a:pPr lvl="2">
              <a:lnSpc>
                <a:spcPct val="120000"/>
              </a:lnSpc>
            </a:pPr>
            <a:r>
              <a:rPr lang="it-IT" altLang="en-US">
                <a:solidFill>
                  <a:srgbClr val="0000CC"/>
                </a:solidFill>
              </a:rPr>
              <a:t>Indotta</a:t>
            </a:r>
            <a:r>
              <a:rPr lang="it-IT" altLang="en-US"/>
              <a:t> da IONI</a:t>
            </a:r>
          </a:p>
          <a:p>
            <a:pPr lvl="2">
              <a:lnSpc>
                <a:spcPct val="120000"/>
              </a:lnSpc>
            </a:pPr>
            <a:endParaRPr lang="it-IT" altLang="en-US"/>
          </a:p>
        </p:txBody>
      </p:sp>
      <p:sp>
        <p:nvSpPr>
          <p:cNvPr id="1335302" name="Rectangle 6"/>
          <p:cNvSpPr>
            <a:spLocks noChangeArrowheads="1"/>
          </p:cNvSpPr>
          <p:nvPr/>
        </p:nvSpPr>
        <p:spPr bwMode="auto">
          <a:xfrm>
            <a:off x="0" y="0"/>
            <a:ext cx="9144000" cy="90805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800">
                <a:solidFill>
                  <a:schemeClr val="tx1"/>
                </a:solidFill>
                <a:latin typeface="Comic Sans MS" pitchFamily="66" charset="0"/>
              </a:defRPr>
            </a:lvl1pPr>
            <a:lvl2pPr algn="ctr">
              <a:defRPr sz="2800">
                <a:solidFill>
                  <a:schemeClr val="tx1"/>
                </a:solidFill>
                <a:latin typeface="Comic Sans MS" pitchFamily="66" charset="0"/>
              </a:defRPr>
            </a:lvl2pPr>
            <a:lvl3pPr algn="ctr">
              <a:defRPr sz="2800">
                <a:solidFill>
                  <a:schemeClr val="tx1"/>
                </a:solidFill>
                <a:latin typeface="Comic Sans MS" pitchFamily="66" charset="0"/>
              </a:defRPr>
            </a:lvl3pPr>
            <a:lvl4pPr algn="ctr">
              <a:defRPr sz="2800">
                <a:solidFill>
                  <a:schemeClr val="tx1"/>
                </a:solidFill>
                <a:latin typeface="Comic Sans MS" pitchFamily="66" charset="0"/>
              </a:defRPr>
            </a:lvl4pPr>
            <a:lvl5pPr algn="ctr">
              <a:defRPr sz="2800">
                <a:solidFill>
                  <a:schemeClr val="tx1"/>
                </a:solidFill>
                <a:latin typeface="Comic Sans MS" pitchFamily="66" charset="0"/>
              </a:defRPr>
            </a:lvl5pPr>
            <a:lvl6pPr marL="457200" algn="ctr" fontAlgn="base">
              <a:spcBef>
                <a:spcPct val="0"/>
              </a:spcBef>
              <a:spcAft>
                <a:spcPct val="0"/>
              </a:spcAft>
              <a:defRPr sz="2800">
                <a:solidFill>
                  <a:schemeClr val="tx1"/>
                </a:solidFill>
                <a:latin typeface="Comic Sans MS" pitchFamily="66" charset="0"/>
              </a:defRPr>
            </a:lvl6pPr>
            <a:lvl7pPr marL="914400" algn="ctr" fontAlgn="base">
              <a:spcBef>
                <a:spcPct val="0"/>
              </a:spcBef>
              <a:spcAft>
                <a:spcPct val="0"/>
              </a:spcAft>
              <a:defRPr sz="2800">
                <a:solidFill>
                  <a:schemeClr val="tx1"/>
                </a:solidFill>
                <a:latin typeface="Comic Sans MS" pitchFamily="66" charset="0"/>
              </a:defRPr>
            </a:lvl7pPr>
            <a:lvl8pPr marL="1371600" algn="ctr" fontAlgn="base">
              <a:spcBef>
                <a:spcPct val="0"/>
              </a:spcBef>
              <a:spcAft>
                <a:spcPct val="0"/>
              </a:spcAft>
              <a:defRPr sz="2800">
                <a:solidFill>
                  <a:schemeClr val="tx1"/>
                </a:solidFill>
                <a:latin typeface="Comic Sans MS" pitchFamily="66" charset="0"/>
              </a:defRPr>
            </a:lvl8pPr>
            <a:lvl9pPr marL="1828800" algn="ctr" fontAlgn="base">
              <a:spcBef>
                <a:spcPct val="0"/>
              </a:spcBef>
              <a:spcAft>
                <a:spcPct val="0"/>
              </a:spcAft>
              <a:defRPr sz="2800">
                <a:solidFill>
                  <a:schemeClr val="tx1"/>
                </a:solidFill>
                <a:latin typeface="Comic Sans MS" pitchFamily="66" charset="0"/>
              </a:defRPr>
            </a:lvl9pPr>
          </a:lstStyle>
          <a:p>
            <a:r>
              <a:rPr lang="en-GB" altLang="en-US"/>
              <a:t>Tecniche di verifica della qualità della pulizia: </a:t>
            </a:r>
            <a:br>
              <a:rPr lang="en-GB" altLang="en-US"/>
            </a:br>
            <a:r>
              <a:rPr lang="en-GB" altLang="en-US"/>
              <a:t>le tecniche “</a:t>
            </a:r>
            <a:r>
              <a:rPr lang="en-GB" altLang="en-US" b="1">
                <a:solidFill>
                  <a:srgbClr val="FF0000"/>
                </a:solidFill>
              </a:rPr>
              <a:t>dedicate</a:t>
            </a:r>
            <a:r>
              <a:rPr lang="en-GB" altLang="en-US"/>
              <a:t>”</a:t>
            </a:r>
          </a:p>
        </p:txBody>
      </p:sp>
    </p:spTree>
    <p:extLst>
      <p:ext uri="{BB962C8B-B14F-4D97-AF65-F5344CB8AC3E}">
        <p14:creationId xmlns:p14="http://schemas.microsoft.com/office/powerpoint/2010/main" val="3914171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a:ln/>
        </p:spPr>
        <p:txBody>
          <a:bodyPr/>
          <a:lstStyle/>
          <a:p>
            <a:r>
              <a:rPr lang="en-GB" altLang="en-US" sz="2400"/>
              <a:t>More Extensive Testing - B</a:t>
            </a:r>
          </a:p>
        </p:txBody>
      </p:sp>
      <p:sp>
        <p:nvSpPr>
          <p:cNvPr id="1529860" name="Rectangle 4"/>
          <p:cNvSpPr>
            <a:spLocks noChangeArrowheads="1"/>
          </p:cNvSpPr>
          <p:nvPr/>
        </p:nvSpPr>
        <p:spPr bwMode="auto">
          <a:xfrm>
            <a:off x="0" y="0"/>
            <a:ext cx="9144000" cy="620713"/>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800">
                <a:solidFill>
                  <a:schemeClr val="tx1"/>
                </a:solidFill>
                <a:latin typeface="Comic Sans MS" pitchFamily="66" charset="0"/>
              </a:defRPr>
            </a:lvl1pPr>
            <a:lvl2pPr algn="ctr">
              <a:defRPr sz="2800">
                <a:solidFill>
                  <a:schemeClr val="tx1"/>
                </a:solidFill>
                <a:latin typeface="Comic Sans MS" pitchFamily="66" charset="0"/>
              </a:defRPr>
            </a:lvl2pPr>
            <a:lvl3pPr algn="ctr">
              <a:defRPr sz="2800">
                <a:solidFill>
                  <a:schemeClr val="tx1"/>
                </a:solidFill>
                <a:latin typeface="Comic Sans MS" pitchFamily="66" charset="0"/>
              </a:defRPr>
            </a:lvl3pPr>
            <a:lvl4pPr algn="ctr">
              <a:defRPr sz="2800">
                <a:solidFill>
                  <a:schemeClr val="tx1"/>
                </a:solidFill>
                <a:latin typeface="Comic Sans MS" pitchFamily="66" charset="0"/>
              </a:defRPr>
            </a:lvl4pPr>
            <a:lvl5pPr algn="ctr">
              <a:defRPr sz="2800">
                <a:solidFill>
                  <a:schemeClr val="tx1"/>
                </a:solidFill>
                <a:latin typeface="Comic Sans MS" pitchFamily="66" charset="0"/>
              </a:defRPr>
            </a:lvl5pPr>
            <a:lvl6pPr marL="457200" algn="ctr" fontAlgn="base">
              <a:spcBef>
                <a:spcPct val="0"/>
              </a:spcBef>
              <a:spcAft>
                <a:spcPct val="0"/>
              </a:spcAft>
              <a:defRPr sz="2800">
                <a:solidFill>
                  <a:schemeClr val="tx1"/>
                </a:solidFill>
                <a:latin typeface="Comic Sans MS" pitchFamily="66" charset="0"/>
              </a:defRPr>
            </a:lvl6pPr>
            <a:lvl7pPr marL="914400" algn="ctr" fontAlgn="base">
              <a:spcBef>
                <a:spcPct val="0"/>
              </a:spcBef>
              <a:spcAft>
                <a:spcPct val="0"/>
              </a:spcAft>
              <a:defRPr sz="2800">
                <a:solidFill>
                  <a:schemeClr val="tx1"/>
                </a:solidFill>
                <a:latin typeface="Comic Sans MS" pitchFamily="66" charset="0"/>
              </a:defRPr>
            </a:lvl7pPr>
            <a:lvl8pPr marL="1371600" algn="ctr" fontAlgn="base">
              <a:spcBef>
                <a:spcPct val="0"/>
              </a:spcBef>
              <a:spcAft>
                <a:spcPct val="0"/>
              </a:spcAft>
              <a:defRPr sz="2800">
                <a:solidFill>
                  <a:schemeClr val="tx1"/>
                </a:solidFill>
                <a:latin typeface="Comic Sans MS" pitchFamily="66" charset="0"/>
              </a:defRPr>
            </a:lvl8pPr>
            <a:lvl9pPr marL="1828800" algn="ctr" fontAlgn="base">
              <a:spcBef>
                <a:spcPct val="0"/>
              </a:spcBef>
              <a:spcAft>
                <a:spcPct val="0"/>
              </a:spcAft>
              <a:defRPr sz="2800">
                <a:solidFill>
                  <a:schemeClr val="tx1"/>
                </a:solidFill>
                <a:latin typeface="Comic Sans MS" pitchFamily="66" charset="0"/>
              </a:defRPr>
            </a:lvl9pPr>
          </a:lstStyle>
          <a:p>
            <a:r>
              <a:rPr lang="en-GB" altLang="en-US"/>
              <a:t>Tecniche di verifica della qualità della pulizia @ CERN</a:t>
            </a:r>
          </a:p>
        </p:txBody>
      </p:sp>
      <p:pic>
        <p:nvPicPr>
          <p:cNvPr id="1529863" name="Picture 7" descr="Pagine da cleaning_Taborelli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623888"/>
            <a:ext cx="8305800" cy="62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35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a:ln/>
        </p:spPr>
        <p:txBody>
          <a:bodyPr/>
          <a:lstStyle/>
          <a:p>
            <a:r>
              <a:rPr lang="en-GB" altLang="en-US" sz="2400"/>
              <a:t>More Extensive Testing - B</a:t>
            </a:r>
          </a:p>
        </p:txBody>
      </p:sp>
      <p:sp>
        <p:nvSpPr>
          <p:cNvPr id="1531907" name="Rectangle 3"/>
          <p:cNvSpPr>
            <a:spLocks noChangeArrowheads="1"/>
          </p:cNvSpPr>
          <p:nvPr/>
        </p:nvSpPr>
        <p:spPr bwMode="auto">
          <a:xfrm>
            <a:off x="0" y="0"/>
            <a:ext cx="9144000" cy="620713"/>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2800">
                <a:solidFill>
                  <a:schemeClr val="tx1"/>
                </a:solidFill>
                <a:latin typeface="Comic Sans MS" pitchFamily="66" charset="0"/>
              </a:defRPr>
            </a:lvl1pPr>
            <a:lvl2pPr algn="ctr">
              <a:defRPr sz="2800">
                <a:solidFill>
                  <a:schemeClr val="tx1"/>
                </a:solidFill>
                <a:latin typeface="Comic Sans MS" pitchFamily="66" charset="0"/>
              </a:defRPr>
            </a:lvl2pPr>
            <a:lvl3pPr algn="ctr">
              <a:defRPr sz="2800">
                <a:solidFill>
                  <a:schemeClr val="tx1"/>
                </a:solidFill>
                <a:latin typeface="Comic Sans MS" pitchFamily="66" charset="0"/>
              </a:defRPr>
            </a:lvl3pPr>
            <a:lvl4pPr algn="ctr">
              <a:defRPr sz="2800">
                <a:solidFill>
                  <a:schemeClr val="tx1"/>
                </a:solidFill>
                <a:latin typeface="Comic Sans MS" pitchFamily="66" charset="0"/>
              </a:defRPr>
            </a:lvl4pPr>
            <a:lvl5pPr algn="ctr">
              <a:defRPr sz="2800">
                <a:solidFill>
                  <a:schemeClr val="tx1"/>
                </a:solidFill>
                <a:latin typeface="Comic Sans MS" pitchFamily="66" charset="0"/>
              </a:defRPr>
            </a:lvl5pPr>
            <a:lvl6pPr marL="457200" algn="ctr" fontAlgn="base">
              <a:spcBef>
                <a:spcPct val="0"/>
              </a:spcBef>
              <a:spcAft>
                <a:spcPct val="0"/>
              </a:spcAft>
              <a:defRPr sz="2800">
                <a:solidFill>
                  <a:schemeClr val="tx1"/>
                </a:solidFill>
                <a:latin typeface="Comic Sans MS" pitchFamily="66" charset="0"/>
              </a:defRPr>
            </a:lvl6pPr>
            <a:lvl7pPr marL="914400" algn="ctr" fontAlgn="base">
              <a:spcBef>
                <a:spcPct val="0"/>
              </a:spcBef>
              <a:spcAft>
                <a:spcPct val="0"/>
              </a:spcAft>
              <a:defRPr sz="2800">
                <a:solidFill>
                  <a:schemeClr val="tx1"/>
                </a:solidFill>
                <a:latin typeface="Comic Sans MS" pitchFamily="66" charset="0"/>
              </a:defRPr>
            </a:lvl7pPr>
            <a:lvl8pPr marL="1371600" algn="ctr" fontAlgn="base">
              <a:spcBef>
                <a:spcPct val="0"/>
              </a:spcBef>
              <a:spcAft>
                <a:spcPct val="0"/>
              </a:spcAft>
              <a:defRPr sz="2800">
                <a:solidFill>
                  <a:schemeClr val="tx1"/>
                </a:solidFill>
                <a:latin typeface="Comic Sans MS" pitchFamily="66" charset="0"/>
              </a:defRPr>
            </a:lvl8pPr>
            <a:lvl9pPr marL="1828800" algn="ctr" fontAlgn="base">
              <a:spcBef>
                <a:spcPct val="0"/>
              </a:spcBef>
              <a:spcAft>
                <a:spcPct val="0"/>
              </a:spcAft>
              <a:defRPr sz="2800">
                <a:solidFill>
                  <a:schemeClr val="tx1"/>
                </a:solidFill>
                <a:latin typeface="Comic Sans MS" pitchFamily="66" charset="0"/>
              </a:defRPr>
            </a:lvl9pPr>
          </a:lstStyle>
          <a:p>
            <a:r>
              <a:rPr lang="en-GB" altLang="en-US"/>
              <a:t>Tecniche di verifica della qualità della pulizia</a:t>
            </a:r>
          </a:p>
        </p:txBody>
      </p:sp>
      <p:pic>
        <p:nvPicPr>
          <p:cNvPr id="1531908" name="Picture 4" descr="Pagine da cleaning_Taborell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3888"/>
            <a:ext cx="8305800" cy="62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3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ChangeArrowheads="1"/>
          </p:cNvSpPr>
          <p:nvPr/>
        </p:nvSpPr>
        <p:spPr bwMode="auto">
          <a:xfrm>
            <a:off x="609600" y="76200"/>
            <a:ext cx="7772400" cy="5445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dirty="0">
                <a:solidFill>
                  <a:schemeClr val="tx2"/>
                </a:solidFill>
              </a:rPr>
              <a:t>Pressure vs. Time</a:t>
            </a:r>
          </a:p>
        </p:txBody>
      </p:sp>
      <p:sp>
        <p:nvSpPr>
          <p:cNvPr id="1177603" name="Rectangle 3"/>
          <p:cNvSpPr>
            <a:spLocks noChangeArrowheads="1"/>
          </p:cNvSpPr>
          <p:nvPr/>
        </p:nvSpPr>
        <p:spPr bwMode="auto">
          <a:xfrm>
            <a:off x="2133600" y="5715000"/>
            <a:ext cx="464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it-IT" sz="2400" i="1"/>
          </a:p>
        </p:txBody>
      </p:sp>
      <p:pic>
        <p:nvPicPr>
          <p:cNvPr id="1177605" name="Picture 5" descr="VACUUM-3_gas source_Pagina_11"/>
          <p:cNvPicPr>
            <a:picLocks noChangeAspect="1" noChangeArrowheads="1"/>
          </p:cNvPicPr>
          <p:nvPr/>
        </p:nvPicPr>
        <p:blipFill>
          <a:blip r:embed="rId3" cstate="print">
            <a:extLst>
              <a:ext uri="{28A0092B-C50C-407E-A947-70E740481C1C}">
                <a14:useLocalDpi xmlns:a14="http://schemas.microsoft.com/office/drawing/2010/main" val="0"/>
              </a:ext>
            </a:extLst>
          </a:blip>
          <a:srcRect l="23160" t="15829" r="26025" b="54802"/>
          <a:stretch>
            <a:fillRect/>
          </a:stretch>
        </p:blipFill>
        <p:spPr bwMode="auto">
          <a:xfrm>
            <a:off x="665163" y="839788"/>
            <a:ext cx="7812087" cy="6018212"/>
          </a:xfrm>
          <a:prstGeom prst="rect">
            <a:avLst/>
          </a:prstGeom>
          <a:noFill/>
          <a:extLst>
            <a:ext uri="{909E8E84-426E-40DD-AFC4-6F175D3DCCD1}">
              <a14:hiddenFill xmlns:a14="http://schemas.microsoft.com/office/drawing/2010/main">
                <a:solidFill>
                  <a:srgbClr val="FFFFFF"/>
                </a:solidFill>
              </a14:hiddenFill>
            </a:ext>
          </a:extLst>
        </p:spPr>
      </p:pic>
      <p:sp>
        <p:nvSpPr>
          <p:cNvPr id="1177606" name="Rectangle 6"/>
          <p:cNvSpPr>
            <a:spLocks noChangeArrowheads="1"/>
          </p:cNvSpPr>
          <p:nvPr/>
        </p:nvSpPr>
        <p:spPr bwMode="auto">
          <a:xfrm>
            <a:off x="6516688" y="6381750"/>
            <a:ext cx="2087562" cy="476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07" name="Text Box 7"/>
          <p:cNvSpPr txBox="1">
            <a:spLocks noChangeArrowheads="1"/>
          </p:cNvSpPr>
          <p:nvPr/>
        </p:nvSpPr>
        <p:spPr bwMode="auto">
          <a:xfrm>
            <a:off x="7164388" y="6165850"/>
            <a:ext cx="18764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800"/>
              <a:t>Fm Vacuum Techonolgy II P.D. Rack</a:t>
            </a:r>
            <a:endParaRPr lang="en-US" sz="800"/>
          </a:p>
        </p:txBody>
      </p:sp>
    </p:spTree>
    <p:extLst>
      <p:ext uri="{BB962C8B-B14F-4D97-AF65-F5344CB8AC3E}">
        <p14:creationId xmlns:p14="http://schemas.microsoft.com/office/powerpoint/2010/main" val="3199896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a:ln/>
        </p:spPr>
        <p:txBody>
          <a:bodyPr/>
          <a:lstStyle/>
          <a:p>
            <a:r>
              <a:rPr lang="en-GB" altLang="en-US"/>
              <a:t>Esempio: Applicazione per Storage Ring</a:t>
            </a:r>
          </a:p>
        </p:txBody>
      </p:sp>
      <p:sp>
        <p:nvSpPr>
          <p:cNvPr id="1337347" name="Rectangle 3"/>
          <p:cNvSpPr>
            <a:spLocks noGrp="1" noChangeArrowheads="1"/>
          </p:cNvSpPr>
          <p:nvPr>
            <p:ph type="body" idx="1"/>
          </p:nvPr>
        </p:nvSpPr>
        <p:spPr>
          <a:xfrm>
            <a:off x="250825" y="836613"/>
            <a:ext cx="8642350" cy="4937125"/>
          </a:xfrm>
        </p:spPr>
        <p:txBody>
          <a:bodyPr/>
          <a:lstStyle/>
          <a:p>
            <a:r>
              <a:rPr lang="it-IT" altLang="en-US" dirty="0">
                <a:solidFill>
                  <a:srgbClr val="FF0000"/>
                </a:solidFill>
              </a:rPr>
              <a:t>UHV pressione totale tipica ~ </a:t>
            </a:r>
            <a:r>
              <a:rPr lang="it-IT" altLang="en-US" dirty="0" err="1">
                <a:solidFill>
                  <a:srgbClr val="FF0000"/>
                </a:solidFill>
              </a:rPr>
              <a:t>1x10</a:t>
            </a:r>
            <a:r>
              <a:rPr lang="it-IT" altLang="en-US" baseline="30000" dirty="0">
                <a:solidFill>
                  <a:srgbClr val="FF0000"/>
                </a:solidFill>
              </a:rPr>
              <a:t>-9</a:t>
            </a:r>
            <a:r>
              <a:rPr lang="it-IT" altLang="en-US" dirty="0">
                <a:solidFill>
                  <a:srgbClr val="FF0000"/>
                </a:solidFill>
              </a:rPr>
              <a:t> mbar</a:t>
            </a:r>
            <a:endParaRPr lang="it-IT" altLang="en-US" dirty="0"/>
          </a:p>
          <a:p>
            <a:pPr lvl="1"/>
            <a:r>
              <a:rPr lang="it-IT" altLang="en-US" dirty="0"/>
              <a:t>Garantisce sufficiente vita del fascio</a:t>
            </a:r>
          </a:p>
          <a:p>
            <a:r>
              <a:rPr lang="it-IT" altLang="en-US" dirty="0">
                <a:solidFill>
                  <a:srgbClr val="FF0000"/>
                </a:solidFill>
              </a:rPr>
              <a:t>Pressioni parziali delle specie a massa alta</a:t>
            </a:r>
            <a:endParaRPr lang="it-IT" altLang="en-US" dirty="0"/>
          </a:p>
          <a:p>
            <a:pPr lvl="1"/>
            <a:r>
              <a:rPr lang="it-IT" altLang="en-US" dirty="0"/>
              <a:t>Electron </a:t>
            </a:r>
            <a:r>
              <a:rPr lang="it-IT" altLang="en-US" dirty="0" err="1"/>
              <a:t>Scattering</a:t>
            </a:r>
            <a:r>
              <a:rPr lang="it-IT" altLang="en-US" dirty="0"/>
              <a:t> </a:t>
            </a:r>
            <a:r>
              <a:rPr lang="en-GB" altLang="en-US" b="1" dirty="0">
                <a:sym typeface="Symbol" pitchFamily="18" charset="2"/>
              </a:rPr>
              <a:t></a:t>
            </a:r>
            <a:r>
              <a:rPr lang="en-GB" altLang="en-US" dirty="0"/>
              <a:t> Atomic </a:t>
            </a:r>
            <a:r>
              <a:rPr lang="en-GB" altLang="en-US" dirty="0" err="1"/>
              <a:t>Number</a:t>
            </a:r>
            <a:r>
              <a:rPr lang="en-GB" altLang="en-US" b="1" baseline="30000" dirty="0" err="1"/>
              <a:t>2</a:t>
            </a:r>
            <a:endParaRPr lang="it-IT" altLang="en-US" b="1" baseline="30000" dirty="0"/>
          </a:p>
          <a:p>
            <a:pPr lvl="2"/>
            <a:r>
              <a:rPr lang="it-IT" altLang="en-US" dirty="0"/>
              <a:t>Idrocarburi &lt; 1%</a:t>
            </a:r>
          </a:p>
          <a:p>
            <a:pPr lvl="2"/>
            <a:r>
              <a:rPr lang="it-IT" altLang="en-US" dirty="0"/>
              <a:t>Lubrificanti pompe &lt; 0.1%</a:t>
            </a:r>
          </a:p>
          <a:p>
            <a:pPr>
              <a:buFont typeface="Wingdings" pitchFamily="2" charset="2"/>
              <a:buChar char="è"/>
            </a:pPr>
            <a:endParaRPr lang="it-IT" altLang="en-US" sz="800" dirty="0">
              <a:solidFill>
                <a:srgbClr val="0000FF"/>
              </a:solidFill>
            </a:endParaRPr>
          </a:p>
          <a:p>
            <a:pPr>
              <a:buFont typeface="Wingdings" pitchFamily="2" charset="2"/>
              <a:buChar char="è"/>
            </a:pPr>
            <a:r>
              <a:rPr lang="it-IT" altLang="en-US" dirty="0">
                <a:solidFill>
                  <a:srgbClr val="0000FF"/>
                </a:solidFill>
              </a:rPr>
              <a:t>Si fanno test fenomenologici comparando:</a:t>
            </a:r>
            <a:endParaRPr lang="it-IT" altLang="en-US" dirty="0"/>
          </a:p>
          <a:p>
            <a:pPr lvl="1"/>
            <a:r>
              <a:rPr lang="it-IT" altLang="en-US" dirty="0"/>
              <a:t>La pressione totale e le varie pressioni parziali rispetto a valori di riferimento</a:t>
            </a:r>
          </a:p>
          <a:p>
            <a:pPr lvl="1"/>
            <a:r>
              <a:rPr lang="it-IT" altLang="en-US" dirty="0"/>
              <a:t>Misure di Electron </a:t>
            </a:r>
            <a:r>
              <a:rPr lang="it-IT" altLang="en-US" dirty="0" err="1"/>
              <a:t>Stimulated</a:t>
            </a:r>
            <a:r>
              <a:rPr lang="it-IT" altLang="en-US" dirty="0"/>
              <a:t> </a:t>
            </a:r>
            <a:r>
              <a:rPr lang="it-IT" altLang="en-US" dirty="0" err="1"/>
              <a:t>Desorption</a:t>
            </a:r>
            <a:r>
              <a:rPr lang="it-IT" altLang="en-US" dirty="0"/>
              <a:t> (</a:t>
            </a:r>
            <a:r>
              <a:rPr lang="it-IT" altLang="en-US" dirty="0" err="1"/>
              <a:t>ESD</a:t>
            </a:r>
            <a:r>
              <a:rPr lang="it-IT" altLang="en-US" dirty="0"/>
              <a:t>)</a:t>
            </a:r>
          </a:p>
          <a:p>
            <a:pPr lvl="2"/>
            <a:r>
              <a:rPr lang="it-IT" altLang="en-US" dirty="0"/>
              <a:t>Test per </a:t>
            </a:r>
            <a:r>
              <a:rPr lang="it-IT" altLang="en-US" dirty="0" err="1"/>
              <a:t>Photon</a:t>
            </a:r>
            <a:r>
              <a:rPr lang="it-IT" altLang="en-US" dirty="0"/>
              <a:t> </a:t>
            </a:r>
            <a:r>
              <a:rPr lang="it-IT" altLang="en-US" dirty="0" err="1"/>
              <a:t>Stimulated</a:t>
            </a:r>
            <a:r>
              <a:rPr lang="it-IT" altLang="en-US" dirty="0"/>
              <a:t> </a:t>
            </a:r>
            <a:r>
              <a:rPr lang="it-IT" altLang="en-US" dirty="0" err="1"/>
              <a:t>Desorption</a:t>
            </a:r>
            <a:r>
              <a:rPr lang="it-IT" altLang="en-US" dirty="0"/>
              <a:t> (</a:t>
            </a:r>
            <a:r>
              <a:rPr lang="it-IT" altLang="en-US" dirty="0" err="1"/>
              <a:t>PSD</a:t>
            </a:r>
            <a:r>
              <a:rPr lang="it-IT" altLang="en-US" dirty="0"/>
              <a:t>)</a:t>
            </a:r>
          </a:p>
        </p:txBody>
      </p:sp>
      <p:sp>
        <p:nvSpPr>
          <p:cNvPr id="1337348" name="Text Box 4"/>
          <p:cNvSpPr txBox="1">
            <a:spLocks noChangeArrowheads="1"/>
          </p:cNvSpPr>
          <p:nvPr/>
        </p:nvSpPr>
        <p:spPr bwMode="auto">
          <a:xfrm>
            <a:off x="5435600" y="2781300"/>
            <a:ext cx="2232025" cy="336550"/>
          </a:xfrm>
          <a:prstGeom prst="rect">
            <a:avLst/>
          </a:prstGeom>
          <a:solidFill>
            <a:srgbClr val="99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pPr>
            <a:r>
              <a:rPr lang="it-IT" altLang="en-US"/>
              <a:t>(J. Herbert, ASTEC)</a:t>
            </a:r>
          </a:p>
        </p:txBody>
      </p:sp>
      <p:sp>
        <p:nvSpPr>
          <p:cNvPr id="1337349" name="AutoShape 5"/>
          <p:cNvSpPr>
            <a:spLocks/>
          </p:cNvSpPr>
          <p:nvPr/>
        </p:nvSpPr>
        <p:spPr bwMode="auto">
          <a:xfrm>
            <a:off x="5003800" y="2636838"/>
            <a:ext cx="288925" cy="647700"/>
          </a:xfrm>
          <a:prstGeom prst="rightBrace">
            <a:avLst>
              <a:gd name="adj1" fmla="val 1868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3496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p:cNvSpPr>
            <a:spLocks noGrp="1" noChangeArrowheads="1"/>
          </p:cNvSpPr>
          <p:nvPr>
            <p:ph type="title"/>
          </p:nvPr>
        </p:nvSpPr>
        <p:spPr>
          <a:ln/>
        </p:spPr>
        <p:txBody>
          <a:bodyPr/>
          <a:lstStyle/>
          <a:p>
            <a:r>
              <a:rPr lang="en-US" altLang="en-US"/>
              <a:t>Ricordiamoci delle condizioni di equilibrio</a:t>
            </a:r>
          </a:p>
        </p:txBody>
      </p:sp>
      <p:sp>
        <p:nvSpPr>
          <p:cNvPr id="1478660" name="Text Box 4"/>
          <p:cNvSpPr txBox="1">
            <a:spLocks noChangeArrowheads="1"/>
          </p:cNvSpPr>
          <p:nvPr/>
        </p:nvSpPr>
        <p:spPr bwMode="auto">
          <a:xfrm>
            <a:off x="5580063" y="501332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en-US" sz="2800"/>
          </a:p>
        </p:txBody>
      </p:sp>
      <p:sp>
        <p:nvSpPr>
          <p:cNvPr id="1478664" name="AutoShape 8"/>
          <p:cNvSpPr>
            <a:spLocks noChangeArrowheads="1"/>
          </p:cNvSpPr>
          <p:nvPr/>
        </p:nvSpPr>
        <p:spPr bwMode="auto">
          <a:xfrm>
            <a:off x="5076825" y="3068638"/>
            <a:ext cx="1079500" cy="719137"/>
          </a:xfrm>
          <a:prstGeom prst="rightArrow">
            <a:avLst>
              <a:gd name="adj1" fmla="val 50000"/>
              <a:gd name="adj2" fmla="val 37528"/>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8665" name="AutoShape 9"/>
          <p:cNvSpPr>
            <a:spLocks noChangeArrowheads="1"/>
          </p:cNvSpPr>
          <p:nvPr/>
        </p:nvSpPr>
        <p:spPr bwMode="auto">
          <a:xfrm>
            <a:off x="8064500" y="3068638"/>
            <a:ext cx="1079500" cy="719137"/>
          </a:xfrm>
          <a:prstGeom prst="rightArrow">
            <a:avLst>
              <a:gd name="adj1" fmla="val 50000"/>
              <a:gd name="adj2" fmla="val 37528"/>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78667" name="Group 11"/>
          <p:cNvGrpSpPr>
            <a:grpSpLocks/>
          </p:cNvGrpSpPr>
          <p:nvPr/>
        </p:nvGrpSpPr>
        <p:grpSpPr bwMode="auto">
          <a:xfrm>
            <a:off x="0" y="908050"/>
            <a:ext cx="9144000" cy="5518150"/>
            <a:chOff x="0" y="572"/>
            <a:chExt cx="5760" cy="3476"/>
          </a:xfrm>
        </p:grpSpPr>
        <p:pic>
          <p:nvPicPr>
            <p:cNvPr id="1478659" name="Picture 3" descr="USPAS2002_gas source"/>
            <p:cNvPicPr>
              <a:picLocks noChangeAspect="1" noChangeArrowheads="1"/>
            </p:cNvPicPr>
            <p:nvPr/>
          </p:nvPicPr>
          <p:blipFill>
            <a:blip r:embed="rId3">
              <a:extLst>
                <a:ext uri="{28A0092B-C50C-407E-A947-70E740481C1C}">
                  <a14:useLocalDpi xmlns:a14="http://schemas.microsoft.com/office/drawing/2010/main" val="0"/>
                </a:ext>
              </a:extLst>
            </a:blip>
            <a:srcRect l="14417" t="22946" r="13309" b="23247"/>
            <a:stretch>
              <a:fillRect/>
            </a:stretch>
          </p:blipFill>
          <p:spPr bwMode="auto">
            <a:xfrm>
              <a:off x="0" y="572"/>
              <a:ext cx="5760" cy="3266"/>
            </a:xfrm>
            <a:prstGeom prst="rect">
              <a:avLst/>
            </a:prstGeom>
            <a:noFill/>
            <a:extLst>
              <a:ext uri="{909E8E84-426E-40DD-AFC4-6F175D3DCCD1}">
                <a14:hiddenFill xmlns:a14="http://schemas.microsoft.com/office/drawing/2010/main">
                  <a:solidFill>
                    <a:srgbClr val="FFFFFF"/>
                  </a:solidFill>
                </a14:hiddenFill>
              </a:ext>
            </a:extLst>
          </p:spPr>
        </p:pic>
        <p:sp>
          <p:nvSpPr>
            <p:cNvPr id="1478661" name="AutoShape 5"/>
            <p:cNvSpPr>
              <a:spLocks noChangeArrowheads="1"/>
            </p:cNvSpPr>
            <p:nvPr/>
          </p:nvSpPr>
          <p:spPr bwMode="auto">
            <a:xfrm>
              <a:off x="1338" y="1933"/>
              <a:ext cx="499" cy="499"/>
            </a:xfrm>
            <a:prstGeom prst="sun">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8662" name="Line 6"/>
            <p:cNvSpPr>
              <a:spLocks noChangeShapeType="1"/>
            </p:cNvSpPr>
            <p:nvPr/>
          </p:nvSpPr>
          <p:spPr bwMode="auto">
            <a:xfrm flipH="1">
              <a:off x="1791" y="981"/>
              <a:ext cx="1407" cy="113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8663" name="Text Box 7"/>
            <p:cNvSpPr txBox="1">
              <a:spLocks noChangeArrowheads="1"/>
            </p:cNvSpPr>
            <p:nvPr/>
          </p:nvSpPr>
          <p:spPr bwMode="auto">
            <a:xfrm>
              <a:off x="3185" y="693"/>
              <a:ext cx="10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800"/>
                <a:t>Processo</a:t>
              </a:r>
            </a:p>
          </p:txBody>
        </p:sp>
        <p:graphicFrame>
          <p:nvGraphicFramePr>
            <p:cNvPr id="1478666" name="Object 10"/>
            <p:cNvGraphicFramePr>
              <a:graphicFrameLocks noChangeAspect="1"/>
            </p:cNvGraphicFramePr>
            <p:nvPr/>
          </p:nvGraphicFramePr>
          <p:xfrm>
            <a:off x="3470" y="2976"/>
            <a:ext cx="1635" cy="1072"/>
          </p:xfrm>
          <a:graphic>
            <a:graphicData uri="http://schemas.openxmlformats.org/presentationml/2006/ole">
              <mc:AlternateContent xmlns:mc="http://schemas.openxmlformats.org/markup-compatibility/2006">
                <mc:Choice xmlns:v="urn:schemas-microsoft-com:vml" Requires="v">
                  <p:oleObj name="Equation" r:id="rId4" imgW="368280" imgH="241200" progId="Equation.3">
                    <p:embed/>
                  </p:oleObj>
                </mc:Choice>
                <mc:Fallback>
                  <p:oleObj name="Equation" r:id="rId4" imgW="36828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 y="2976"/>
                          <a:ext cx="1635" cy="1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860392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p:cNvSpPr>
            <a:spLocks noGrp="1" noChangeArrowheads="1"/>
          </p:cNvSpPr>
          <p:nvPr>
            <p:ph type="title"/>
          </p:nvPr>
        </p:nvSpPr>
        <p:spPr>
          <a:xfrm>
            <a:off x="0" y="44450"/>
            <a:ext cx="9144000" cy="504825"/>
          </a:xfrm>
          <a:ln/>
        </p:spPr>
        <p:txBody>
          <a:bodyPr/>
          <a:lstStyle/>
          <a:p>
            <a:pPr marL="533400" indent="-533400"/>
            <a:r>
              <a:rPr lang="en-GB" altLang="en-US"/>
              <a:t>La scienza e la tecnica del processo di pulizia</a:t>
            </a:r>
          </a:p>
        </p:txBody>
      </p:sp>
      <p:sp>
        <p:nvSpPr>
          <p:cNvPr id="1341443" name="Rectangle 3"/>
          <p:cNvSpPr>
            <a:spLocks noGrp="1" noChangeArrowheads="1"/>
          </p:cNvSpPr>
          <p:nvPr>
            <p:ph type="body" idx="1"/>
          </p:nvPr>
        </p:nvSpPr>
        <p:spPr>
          <a:xfrm>
            <a:off x="250825" y="836613"/>
            <a:ext cx="8642350" cy="4937125"/>
          </a:xfrm>
        </p:spPr>
        <p:txBody>
          <a:bodyPr/>
          <a:lstStyle/>
          <a:p>
            <a:pPr indent="-1588">
              <a:lnSpc>
                <a:spcPct val="110000"/>
              </a:lnSpc>
              <a:buFont typeface="Wingdings" pitchFamily="2" charset="2"/>
              <a:buNone/>
            </a:pPr>
            <a:r>
              <a:rPr lang="it-IT" altLang="en-US" dirty="0"/>
              <a:t>Il </a:t>
            </a:r>
            <a:r>
              <a:rPr lang="it-IT" altLang="en-US" dirty="0">
                <a:solidFill>
                  <a:srgbClr val="0000CC"/>
                </a:solidFill>
              </a:rPr>
              <a:t>materiale </a:t>
            </a:r>
            <a:r>
              <a:rPr lang="it-IT" altLang="en-US" dirty="0"/>
              <a:t>usato per la costruzione del sistema, le </a:t>
            </a:r>
            <a:r>
              <a:rPr lang="it-IT" altLang="en-US" dirty="0">
                <a:solidFill>
                  <a:srgbClr val="0000CC"/>
                </a:solidFill>
              </a:rPr>
              <a:t>tecniche di pulizia</a:t>
            </a:r>
            <a:r>
              <a:rPr lang="it-IT" altLang="en-US" dirty="0"/>
              <a:t> e vari </a:t>
            </a:r>
            <a:r>
              <a:rPr lang="it-IT" altLang="en-US" dirty="0">
                <a:solidFill>
                  <a:srgbClr val="0000CC"/>
                </a:solidFill>
              </a:rPr>
              <a:t>trattamenti</a:t>
            </a:r>
            <a:r>
              <a:rPr lang="it-IT" altLang="en-US" dirty="0"/>
              <a:t> </a:t>
            </a:r>
            <a:r>
              <a:rPr lang="it-IT" altLang="en-US" b="1" dirty="0">
                <a:solidFill>
                  <a:srgbClr val="FF0000"/>
                </a:solidFill>
              </a:rPr>
              <a:t>limiteranno</a:t>
            </a:r>
            <a:r>
              <a:rPr lang="it-IT" altLang="en-US" dirty="0"/>
              <a:t> il raggiungimento delle “condizioni di vuoto” come la pressione totale, le pressioni parziali dei vari gas, la concentrazione di impurezze, la presenza di gas e vapori provenienti dalle pareti.</a:t>
            </a:r>
          </a:p>
          <a:p>
            <a:pPr indent="-1588">
              <a:lnSpc>
                <a:spcPct val="110000"/>
              </a:lnSpc>
              <a:buFont typeface="Wingdings" pitchFamily="2" charset="2"/>
              <a:buNone/>
            </a:pPr>
            <a:endParaRPr lang="it-IT" altLang="en-US" dirty="0"/>
          </a:p>
          <a:p>
            <a:pPr indent="-1588">
              <a:lnSpc>
                <a:spcPct val="110000"/>
              </a:lnSpc>
              <a:buFont typeface="Wingdings" pitchFamily="2" charset="2"/>
              <a:buNone/>
            </a:pPr>
            <a:r>
              <a:rPr lang="it-IT" altLang="en-US" dirty="0"/>
              <a:t>Per poter raggiungere l’UHV  è </a:t>
            </a:r>
            <a:r>
              <a:rPr lang="it-IT" altLang="en-US" b="1" dirty="0">
                <a:solidFill>
                  <a:srgbClr val="FF0000"/>
                </a:solidFill>
              </a:rPr>
              <a:t>INDISPENSABILE</a:t>
            </a:r>
            <a:r>
              <a:rPr lang="it-IT" altLang="en-US" dirty="0"/>
              <a:t> avere superfici pulite e procedere a trattamenti quali il </a:t>
            </a:r>
            <a:r>
              <a:rPr lang="it-IT" altLang="en-US" dirty="0" err="1"/>
              <a:t>BAKEOUT</a:t>
            </a:r>
            <a:r>
              <a:rPr lang="it-IT" altLang="en-US" dirty="0"/>
              <a:t> del sistema.</a:t>
            </a:r>
          </a:p>
        </p:txBody>
      </p:sp>
    </p:spTree>
    <p:extLst>
      <p:ext uri="{BB962C8B-B14F-4D97-AF65-F5344CB8AC3E}">
        <p14:creationId xmlns:p14="http://schemas.microsoft.com/office/powerpoint/2010/main" val="544749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2"/>
          <p:cNvSpPr>
            <a:spLocks noGrp="1" noChangeArrowheads="1"/>
          </p:cNvSpPr>
          <p:nvPr>
            <p:ph type="title"/>
          </p:nvPr>
        </p:nvSpPr>
        <p:spPr>
          <a:ln/>
        </p:spPr>
        <p:txBody>
          <a:bodyPr/>
          <a:lstStyle/>
          <a:p>
            <a:r>
              <a:rPr lang="en-GB" altLang="en-US"/>
              <a:t>Il processo di pulizia: I SOLVENTI</a:t>
            </a:r>
          </a:p>
        </p:txBody>
      </p:sp>
      <p:sp>
        <p:nvSpPr>
          <p:cNvPr id="1480707" name="Rectangle 3"/>
          <p:cNvSpPr>
            <a:spLocks noGrp="1" noChangeArrowheads="1"/>
          </p:cNvSpPr>
          <p:nvPr>
            <p:ph type="body" idx="1"/>
          </p:nvPr>
        </p:nvSpPr>
        <p:spPr>
          <a:xfrm>
            <a:off x="107950" y="549275"/>
            <a:ext cx="8928100" cy="5688013"/>
          </a:xfrm>
        </p:spPr>
        <p:txBody>
          <a:bodyPr/>
          <a:lstStyle/>
          <a:p>
            <a:pPr marL="515938" lvl="1" indent="-285750"/>
            <a:r>
              <a:rPr lang="it-IT" altLang="en-US" b="1">
                <a:solidFill>
                  <a:srgbClr val="FF0000"/>
                </a:solidFill>
              </a:rPr>
              <a:t>Un solvente</a:t>
            </a:r>
            <a:r>
              <a:rPr lang="it-IT" altLang="en-US"/>
              <a:t> è una sostanza che dissolve un’altra sostanza o varie altre sostanze, per formare una soluzione. Il solvente è il componente che è presente in maggior quantità o quello che determina lo stato della materia.</a:t>
            </a:r>
          </a:p>
          <a:p>
            <a:pPr marL="515938" lvl="1" indent="-285750"/>
            <a:r>
              <a:rPr lang="it-IT" altLang="en-US"/>
              <a:t>Il processo di pulizia è un processo di </a:t>
            </a:r>
            <a:r>
              <a:rPr lang="it-IT" altLang="en-US" b="1">
                <a:solidFill>
                  <a:srgbClr val="FF0000"/>
                </a:solidFill>
              </a:rPr>
              <a:t>continua diluizione</a:t>
            </a:r>
            <a:r>
              <a:rPr lang="it-IT" altLang="en-US"/>
              <a:t> del contaminante nel solvente.</a:t>
            </a:r>
          </a:p>
          <a:p>
            <a:pPr marL="515938" lvl="1" indent="-285750"/>
            <a:r>
              <a:rPr lang="it-IT" altLang="en-US"/>
              <a:t>Esempi: alcooli (etanolo, isopropanolo), ketoni (acetone, MEK), eteri, composti aromatici (benzene, xilolo, toluene), composti con alogeni (tetracloroetilene CCl</a:t>
            </a:r>
            <a:r>
              <a:rPr lang="it-IT" altLang="en-US" baseline="-25000"/>
              <a:t>2</a:t>
            </a:r>
            <a:r>
              <a:rPr lang="it-IT" altLang="en-US"/>
              <a:t>=CCl</a:t>
            </a:r>
            <a:r>
              <a:rPr lang="it-IT" altLang="en-US" baseline="-25000"/>
              <a:t>2</a:t>
            </a:r>
            <a:r>
              <a:rPr lang="it-IT" altLang="en-US"/>
              <a:t>, Freon). Si usano anche in successione, come trattamenti a due step (per es. acetone e poi etanolo assoluto).</a:t>
            </a:r>
          </a:p>
          <a:p>
            <a:pPr marL="515938" lvl="1" indent="-285750"/>
            <a:r>
              <a:rPr lang="it-IT" altLang="en-US"/>
              <a:t>Il contaminante, se localizzato, viene però </a:t>
            </a:r>
            <a:r>
              <a:rPr lang="it-IT" altLang="en-US" b="1">
                <a:solidFill>
                  <a:srgbClr val="FF0000"/>
                </a:solidFill>
              </a:rPr>
              <a:t>distribuito</a:t>
            </a:r>
            <a:r>
              <a:rPr lang="it-IT" altLang="en-US"/>
              <a:t>, in concentrazione minore a causa della diluizione, </a:t>
            </a:r>
            <a:r>
              <a:rPr lang="it-IT" altLang="en-US" b="1">
                <a:solidFill>
                  <a:srgbClr val="FF0000"/>
                </a:solidFill>
              </a:rPr>
              <a:t>su tutta la superficie del sistema</a:t>
            </a:r>
            <a:r>
              <a:rPr lang="it-IT" altLang="en-US"/>
              <a:t>.</a:t>
            </a:r>
          </a:p>
        </p:txBody>
      </p:sp>
    </p:spTree>
    <p:extLst>
      <p:ext uri="{BB962C8B-B14F-4D97-AF65-F5344CB8AC3E}">
        <p14:creationId xmlns:p14="http://schemas.microsoft.com/office/powerpoint/2010/main" val="17114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82" name="Rectangle 2"/>
          <p:cNvSpPr>
            <a:spLocks noGrp="1" noChangeArrowheads="1"/>
          </p:cNvSpPr>
          <p:nvPr>
            <p:ph type="title"/>
          </p:nvPr>
        </p:nvSpPr>
        <p:spPr>
          <a:ln/>
        </p:spPr>
        <p:txBody>
          <a:bodyPr/>
          <a:lstStyle/>
          <a:p>
            <a:r>
              <a:rPr lang="en-GB" altLang="en-US"/>
              <a:t>Il processo di pulizia: I SOLVENTI (cont.)</a:t>
            </a:r>
          </a:p>
        </p:txBody>
      </p:sp>
      <p:sp>
        <p:nvSpPr>
          <p:cNvPr id="1556483" name="Rectangle 3"/>
          <p:cNvSpPr>
            <a:spLocks noGrp="1" noChangeArrowheads="1"/>
          </p:cNvSpPr>
          <p:nvPr>
            <p:ph type="body" idx="1"/>
          </p:nvPr>
        </p:nvSpPr>
        <p:spPr>
          <a:xfrm>
            <a:off x="107950" y="549275"/>
            <a:ext cx="8928100" cy="6119813"/>
          </a:xfrm>
        </p:spPr>
        <p:txBody>
          <a:bodyPr/>
          <a:lstStyle/>
          <a:p>
            <a:pPr marL="398463" lvl="1" indent="-284163"/>
            <a:r>
              <a:rPr lang="it-IT" altLang="en-US" sz="2000"/>
              <a:t>Esistono sistemi a vapore (</a:t>
            </a:r>
            <a:r>
              <a:rPr lang="it-IT" altLang="en-US" sz="2000" b="1">
                <a:solidFill>
                  <a:srgbClr val="FF0000"/>
                </a:solidFill>
              </a:rPr>
              <a:t>vapor </a:t>
            </a:r>
            <a:r>
              <a:rPr lang="en-US" altLang="en-US" sz="2000" b="1">
                <a:solidFill>
                  <a:srgbClr val="FF0000"/>
                </a:solidFill>
              </a:rPr>
              <a:t>degreaser</a:t>
            </a:r>
            <a:r>
              <a:rPr lang="it-IT" altLang="en-US" sz="2000"/>
              <a:t>) con continua distillazione del solvente che così è puro e non contaminato Operano per diretta condensazione del solvente sul pezzo freddo.</a:t>
            </a:r>
          </a:p>
          <a:p>
            <a:pPr marL="1100138" lvl="2"/>
            <a:r>
              <a:rPr lang="it-IT" altLang="en-US" sz="2100"/>
              <a:t>Barriera fredda di contenimento dei vapori.</a:t>
            </a:r>
          </a:p>
          <a:p>
            <a:pPr marL="1100138" lvl="2"/>
            <a:r>
              <a:rPr lang="it-IT" altLang="en-US" sz="2100"/>
              <a:t>Uso tipico </a:t>
            </a:r>
            <a:r>
              <a:rPr lang="it-IT" altLang="en-US" sz="2100">
                <a:solidFill>
                  <a:srgbClr val="FF0000"/>
                </a:solidFill>
              </a:rPr>
              <a:t>in passato</a:t>
            </a:r>
            <a:r>
              <a:rPr lang="it-IT" altLang="en-US" sz="2100"/>
              <a:t> per il tetracloroetilene (bp:121°C)</a:t>
            </a:r>
          </a:p>
          <a:p>
            <a:pPr marL="1100138" lvl="2"/>
            <a:r>
              <a:rPr lang="it-IT" altLang="en-US" sz="2100"/>
              <a:t>Oggi: miscele di solventi commerciali</a:t>
            </a:r>
          </a:p>
          <a:p>
            <a:pPr marL="398463" lvl="1" indent="-284163"/>
            <a:r>
              <a:rPr lang="it-IT" altLang="en-US" sz="2000"/>
              <a:t>Usati per pulire oggetti complessi e delicati come soffietti, ceramiche, passanti che non possono essere lavati con acqua.</a:t>
            </a:r>
          </a:p>
          <a:p>
            <a:pPr marL="398463" lvl="1" indent="-284163"/>
            <a:r>
              <a:rPr lang="it-IT" altLang="en-US" sz="2000"/>
              <a:t>Da valutare con cura il tipo di contaminante al quale va accoppiato il solvente più adatto</a:t>
            </a:r>
          </a:p>
          <a:p>
            <a:pPr marL="398463" lvl="1" indent="-284163"/>
            <a:r>
              <a:rPr lang="it-IT" altLang="en-US" sz="2000"/>
              <a:t>Nei vapor degreaser NON si dovrebbero usare solventi infiammabili</a:t>
            </a:r>
          </a:p>
          <a:p>
            <a:pPr marL="398463" lvl="1" indent="-284163"/>
            <a:r>
              <a:rPr lang="it-IT" altLang="en-US" sz="2000"/>
              <a:t>Attenzione alle ustioni: il vapor degreaser nella parte alta è “pieno” di vapori CALDI che condensano sull’oggetto da pulire MA ANCHE SULLE MANI!  Il vapore saturo è alla temperatura di ebollizione del composto. Il calore ceduto viene dalla condensazione del vapore: la potenza disponibile dipende da quanto vapore saturo è presente nel sistema, ma i sistemi possono provocare ustioni profonde.</a:t>
            </a:r>
          </a:p>
          <a:p>
            <a:pPr marL="398463" lvl="1" indent="-284163"/>
            <a:endParaRPr lang="it-IT" altLang="en-US" sz="2000"/>
          </a:p>
        </p:txBody>
      </p:sp>
    </p:spTree>
    <p:extLst>
      <p:ext uri="{BB962C8B-B14F-4D97-AF65-F5344CB8AC3E}">
        <p14:creationId xmlns:p14="http://schemas.microsoft.com/office/powerpoint/2010/main" val="2152667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Grp="1" noChangeArrowheads="1"/>
          </p:cNvSpPr>
          <p:nvPr>
            <p:ph type="title"/>
          </p:nvPr>
        </p:nvSpPr>
        <p:spPr>
          <a:ln/>
        </p:spPr>
        <p:txBody>
          <a:bodyPr/>
          <a:lstStyle/>
          <a:p>
            <a:r>
              <a:rPr lang="it-IT" altLang="en-US" sz="2400" dirty="0"/>
              <a:t>Processo di pulizia con SOLVENTI </a:t>
            </a:r>
          </a:p>
        </p:txBody>
      </p:sp>
      <p:pic>
        <p:nvPicPr>
          <p:cNvPr id="1517576" name="Picture 8" descr="Pagine da cleaning_Taborel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06413"/>
            <a:ext cx="8478838" cy="635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67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p:nvPr>
        </p:nvSpPr>
        <p:spPr>
          <a:ln/>
        </p:spPr>
        <p:txBody>
          <a:bodyPr/>
          <a:lstStyle/>
          <a:p>
            <a:r>
              <a:rPr lang="en-GB" altLang="en-US"/>
              <a:t>Il processo di pulizia: I SOLVENTI (cont.)</a:t>
            </a:r>
          </a:p>
        </p:txBody>
      </p:sp>
      <p:sp>
        <p:nvSpPr>
          <p:cNvPr id="1515523" name="Rectangle 3"/>
          <p:cNvSpPr>
            <a:spLocks noGrp="1" noChangeArrowheads="1"/>
          </p:cNvSpPr>
          <p:nvPr>
            <p:ph type="body" idx="1"/>
          </p:nvPr>
        </p:nvSpPr>
        <p:spPr>
          <a:xfrm>
            <a:off x="0" y="549275"/>
            <a:ext cx="9036050" cy="6119813"/>
          </a:xfrm>
        </p:spPr>
        <p:txBody>
          <a:bodyPr/>
          <a:lstStyle/>
          <a:p>
            <a:pPr marL="398463" lvl="1" indent="-284163"/>
            <a:r>
              <a:rPr lang="it-IT" altLang="en-US" dirty="0"/>
              <a:t>Vasche a ultrasuoni: </a:t>
            </a:r>
          </a:p>
          <a:p>
            <a:pPr marL="1100138" lvl="2"/>
            <a:r>
              <a:rPr lang="it-IT" altLang="en-US" dirty="0"/>
              <a:t>In commercio esistono sistemi  a 25 kHz (magnetostrittivi) e a 40 kHz (piezoelettrici).</a:t>
            </a:r>
          </a:p>
          <a:p>
            <a:pPr marL="1100138" lvl="2"/>
            <a:r>
              <a:rPr lang="it-IT" altLang="en-US" dirty="0"/>
              <a:t> Potenza tipica per buon effetto di pulizia: </a:t>
            </a:r>
            <a:r>
              <a:rPr lang="it-IT" altLang="en-US" b="1" dirty="0">
                <a:solidFill>
                  <a:srgbClr val="FF0000"/>
                </a:solidFill>
              </a:rPr>
              <a:t>10W/litro</a:t>
            </a:r>
            <a:r>
              <a:rPr lang="it-IT" altLang="en-US" dirty="0"/>
              <a:t>. Trasduttori in più direzioni.</a:t>
            </a:r>
          </a:p>
          <a:p>
            <a:pPr marL="1100138" lvl="2"/>
            <a:r>
              <a:rPr lang="it-IT" altLang="en-US" dirty="0">
                <a:solidFill>
                  <a:srgbClr val="FF0000"/>
                </a:solidFill>
              </a:rPr>
              <a:t>Attenzione ai vapori </a:t>
            </a:r>
            <a:r>
              <a:rPr lang="it-IT" altLang="en-US" dirty="0"/>
              <a:t>e agli incendi nel caso di solventi infiammabili</a:t>
            </a:r>
          </a:p>
          <a:p>
            <a:pPr marL="398463" lvl="1" indent="-284163"/>
            <a:endParaRPr lang="it-IT" altLang="en-US" dirty="0"/>
          </a:p>
          <a:p>
            <a:pPr marL="398463" lvl="1" indent="-284163"/>
            <a:r>
              <a:rPr lang="it-IT" altLang="en-US" dirty="0"/>
              <a:t>Attenzione alle </a:t>
            </a:r>
            <a:r>
              <a:rPr lang="it-IT" altLang="en-US" dirty="0" err="1"/>
              <a:t>impurezze</a:t>
            </a:r>
            <a:r>
              <a:rPr lang="it-IT" altLang="en-US" dirty="0"/>
              <a:t> e alla reale composizione del solvente. Per esempio </a:t>
            </a:r>
            <a:r>
              <a:rPr lang="it-IT" altLang="en-US" dirty="0">
                <a:solidFill>
                  <a:srgbClr val="FF0000"/>
                </a:solidFill>
              </a:rPr>
              <a:t>l’alcole etilico denaturato </a:t>
            </a:r>
            <a:r>
              <a:rPr lang="it-IT" altLang="en-US" dirty="0"/>
              <a:t>contiene come denaturanti </a:t>
            </a:r>
            <a:r>
              <a:rPr lang="it-IT" altLang="en-US" b="1" dirty="0"/>
              <a:t>MEK, alcole metilico e un ammina o altra sostanza oleosa</a:t>
            </a:r>
            <a:r>
              <a:rPr lang="it-IT" altLang="en-US" dirty="0"/>
              <a:t> che rimane sui pezzi dopo l’evaporazione della parte volatile.</a:t>
            </a:r>
          </a:p>
          <a:p>
            <a:pPr marL="1100138" lvl="2"/>
            <a:r>
              <a:rPr lang="it-IT" altLang="en-US" dirty="0"/>
              <a:t>NON USATE alcoole etilico “rosa”.</a:t>
            </a:r>
          </a:p>
          <a:p>
            <a:pPr marL="1100138" lvl="2"/>
            <a:r>
              <a:rPr lang="it-IT" altLang="en-US" b="1" dirty="0"/>
              <a:t>Controllate il residuo NON VOLATILE dei solventi</a:t>
            </a:r>
          </a:p>
          <a:p>
            <a:pPr marL="398463" lvl="1" indent="-284163"/>
            <a:endParaRPr lang="it-IT" altLang="en-US" dirty="0"/>
          </a:p>
        </p:txBody>
      </p:sp>
    </p:spTree>
    <p:extLst>
      <p:ext uri="{BB962C8B-B14F-4D97-AF65-F5344CB8AC3E}">
        <p14:creationId xmlns:p14="http://schemas.microsoft.com/office/powerpoint/2010/main" val="1515965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954" name="Rectangle 2"/>
          <p:cNvSpPr>
            <a:spLocks noGrp="1" noChangeArrowheads="1"/>
          </p:cNvSpPr>
          <p:nvPr>
            <p:ph type="title"/>
          </p:nvPr>
        </p:nvSpPr>
        <p:spPr>
          <a:ln/>
        </p:spPr>
        <p:txBody>
          <a:bodyPr/>
          <a:lstStyle/>
          <a:p>
            <a:r>
              <a:rPr lang="en-GB" altLang="en-US"/>
              <a:t>Le tecniche di pulizia: gli ultrasuoni</a:t>
            </a:r>
          </a:p>
        </p:txBody>
      </p:sp>
      <p:sp>
        <p:nvSpPr>
          <p:cNvPr id="1533955" name="Rectangle 3"/>
          <p:cNvSpPr>
            <a:spLocks noGrp="1" noChangeArrowheads="1"/>
          </p:cNvSpPr>
          <p:nvPr>
            <p:ph type="body" idx="1"/>
          </p:nvPr>
        </p:nvSpPr>
        <p:spPr>
          <a:xfrm>
            <a:off x="250825" y="692150"/>
            <a:ext cx="8642350" cy="4937125"/>
          </a:xfrm>
        </p:spPr>
        <p:txBody>
          <a:bodyPr/>
          <a:lstStyle/>
          <a:p>
            <a:pPr lvl="2">
              <a:buFontTx/>
              <a:buNone/>
            </a:pPr>
            <a:endParaRPr lang="en-GB" altLang="en-US" sz="2800">
              <a:solidFill>
                <a:srgbClr val="0000FF"/>
              </a:solidFill>
            </a:endParaRPr>
          </a:p>
          <a:p>
            <a:pPr lvl="2">
              <a:buFont typeface="Wingdings" pitchFamily="2" charset="2"/>
              <a:buChar char=" "/>
            </a:pPr>
            <a:r>
              <a:rPr lang="en-GB" altLang="en-US" sz="2800">
                <a:solidFill>
                  <a:srgbClr val="0E5C46"/>
                </a:solidFill>
              </a:rPr>
              <a:t>Ultrasonic cleaning - widely used</a:t>
            </a:r>
          </a:p>
          <a:p>
            <a:pPr lvl="2">
              <a:buFont typeface="Wingdings" pitchFamily="2" charset="2"/>
              <a:buChar char=" "/>
            </a:pPr>
            <a:endParaRPr lang="en-GB" altLang="en-US">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pPr lvl="2">
              <a:buFont typeface="Wingdings" pitchFamily="2" charset="2"/>
              <a:buChar char=" "/>
            </a:pPr>
            <a:endParaRPr lang="en-GB" altLang="en-US" sz="2000">
              <a:solidFill>
                <a:srgbClr val="0E5C46"/>
              </a:solidFill>
            </a:endParaRPr>
          </a:p>
          <a:p>
            <a:endParaRPr lang="en-GB" altLang="en-US"/>
          </a:p>
        </p:txBody>
      </p:sp>
      <p:grpSp>
        <p:nvGrpSpPr>
          <p:cNvPr id="1533956" name="Group 4"/>
          <p:cNvGrpSpPr>
            <a:grpSpLocks/>
          </p:cNvGrpSpPr>
          <p:nvPr/>
        </p:nvGrpSpPr>
        <p:grpSpPr bwMode="auto">
          <a:xfrm>
            <a:off x="1219200" y="1916113"/>
            <a:ext cx="7491413" cy="2774950"/>
            <a:chOff x="768" y="1286"/>
            <a:chExt cx="4719" cy="1748"/>
          </a:xfrm>
        </p:grpSpPr>
        <p:sp>
          <p:nvSpPr>
            <p:cNvPr id="1533957" name="Line 5"/>
            <p:cNvSpPr>
              <a:spLocks noChangeShapeType="1"/>
            </p:cNvSpPr>
            <p:nvPr/>
          </p:nvSpPr>
          <p:spPr bwMode="auto">
            <a:xfrm>
              <a:off x="4560" y="1488"/>
              <a:ext cx="0" cy="1152"/>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58" name="Oval 6"/>
            <p:cNvSpPr>
              <a:spLocks noChangeArrowheads="1"/>
            </p:cNvSpPr>
            <p:nvPr/>
          </p:nvSpPr>
          <p:spPr bwMode="auto">
            <a:xfrm>
              <a:off x="4416" y="2400"/>
              <a:ext cx="96"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59" name="Oval 7"/>
            <p:cNvSpPr>
              <a:spLocks noChangeArrowheads="1"/>
            </p:cNvSpPr>
            <p:nvPr/>
          </p:nvSpPr>
          <p:spPr bwMode="auto">
            <a:xfrm>
              <a:off x="4416" y="1728"/>
              <a:ext cx="96"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0" name="Oval 8"/>
            <p:cNvSpPr>
              <a:spLocks noChangeArrowheads="1"/>
            </p:cNvSpPr>
            <p:nvPr/>
          </p:nvSpPr>
          <p:spPr bwMode="auto">
            <a:xfrm>
              <a:off x="4368" y="2208"/>
              <a:ext cx="96"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1" name="Oval 9"/>
            <p:cNvSpPr>
              <a:spLocks noChangeArrowheads="1"/>
            </p:cNvSpPr>
            <p:nvPr/>
          </p:nvSpPr>
          <p:spPr bwMode="auto">
            <a:xfrm>
              <a:off x="4416" y="1968"/>
              <a:ext cx="96"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2" name="Oval 10"/>
            <p:cNvSpPr>
              <a:spLocks noChangeArrowheads="1"/>
            </p:cNvSpPr>
            <p:nvPr/>
          </p:nvSpPr>
          <p:spPr bwMode="auto">
            <a:xfrm>
              <a:off x="4512" y="187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3" name="Oval 11"/>
            <p:cNvSpPr>
              <a:spLocks noChangeArrowheads="1"/>
            </p:cNvSpPr>
            <p:nvPr/>
          </p:nvSpPr>
          <p:spPr bwMode="auto">
            <a:xfrm>
              <a:off x="4512" y="20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4" name="Oval 12"/>
            <p:cNvSpPr>
              <a:spLocks noChangeArrowheads="1"/>
            </p:cNvSpPr>
            <p:nvPr/>
          </p:nvSpPr>
          <p:spPr bwMode="auto">
            <a:xfrm>
              <a:off x="4512" y="235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5" name="Line 13"/>
            <p:cNvSpPr>
              <a:spLocks noChangeShapeType="1"/>
            </p:cNvSpPr>
            <p:nvPr/>
          </p:nvSpPr>
          <p:spPr bwMode="auto">
            <a:xfrm>
              <a:off x="3024" y="1632"/>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6" name="Line 14"/>
            <p:cNvSpPr>
              <a:spLocks noChangeShapeType="1"/>
            </p:cNvSpPr>
            <p:nvPr/>
          </p:nvSpPr>
          <p:spPr bwMode="auto">
            <a:xfrm>
              <a:off x="3360" y="1632"/>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7" name="Line 15"/>
            <p:cNvSpPr>
              <a:spLocks noChangeShapeType="1"/>
            </p:cNvSpPr>
            <p:nvPr/>
          </p:nvSpPr>
          <p:spPr bwMode="auto">
            <a:xfrm>
              <a:off x="3696" y="1632"/>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8" name="Line 16"/>
            <p:cNvSpPr>
              <a:spLocks noChangeShapeType="1"/>
            </p:cNvSpPr>
            <p:nvPr/>
          </p:nvSpPr>
          <p:spPr bwMode="auto">
            <a:xfrm>
              <a:off x="2880" y="2688"/>
              <a:ext cx="100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69" name="Rectangle 17"/>
            <p:cNvSpPr>
              <a:spLocks noChangeArrowheads="1"/>
            </p:cNvSpPr>
            <p:nvPr/>
          </p:nvSpPr>
          <p:spPr bwMode="auto">
            <a:xfrm>
              <a:off x="768" y="1728"/>
              <a:ext cx="816" cy="96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0" name="Rectangle 18"/>
            <p:cNvSpPr>
              <a:spLocks noChangeArrowheads="1"/>
            </p:cNvSpPr>
            <p:nvPr/>
          </p:nvSpPr>
          <p:spPr bwMode="auto">
            <a:xfrm>
              <a:off x="1728" y="2352"/>
              <a:ext cx="576" cy="33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1" name="Line 19"/>
            <p:cNvSpPr>
              <a:spLocks noChangeShapeType="1"/>
            </p:cNvSpPr>
            <p:nvPr/>
          </p:nvSpPr>
          <p:spPr bwMode="auto">
            <a:xfrm>
              <a:off x="1584" y="177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2" name="Line 20"/>
            <p:cNvSpPr>
              <a:spLocks noChangeShapeType="1"/>
            </p:cNvSpPr>
            <p:nvPr/>
          </p:nvSpPr>
          <p:spPr bwMode="auto">
            <a:xfrm>
              <a:off x="1584" y="172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3" name="Line 21"/>
            <p:cNvSpPr>
              <a:spLocks noChangeShapeType="1"/>
            </p:cNvSpPr>
            <p:nvPr/>
          </p:nvSpPr>
          <p:spPr bwMode="auto">
            <a:xfrm>
              <a:off x="1728" y="1728"/>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4" name="Line 22"/>
            <p:cNvSpPr>
              <a:spLocks noChangeShapeType="1"/>
            </p:cNvSpPr>
            <p:nvPr/>
          </p:nvSpPr>
          <p:spPr bwMode="auto">
            <a:xfrm>
              <a:off x="2304" y="1392"/>
              <a:ext cx="0"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5" name="Line 23"/>
            <p:cNvSpPr>
              <a:spLocks noChangeShapeType="1"/>
            </p:cNvSpPr>
            <p:nvPr/>
          </p:nvSpPr>
          <p:spPr bwMode="auto">
            <a:xfrm flipV="1">
              <a:off x="768" y="134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6" name="Rectangle 24"/>
            <p:cNvSpPr>
              <a:spLocks noChangeArrowheads="1"/>
            </p:cNvSpPr>
            <p:nvPr/>
          </p:nvSpPr>
          <p:spPr bwMode="auto">
            <a:xfrm>
              <a:off x="768" y="2064"/>
              <a:ext cx="48"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7" name="Rectangle 25"/>
            <p:cNvSpPr>
              <a:spLocks noChangeArrowheads="1"/>
            </p:cNvSpPr>
            <p:nvPr/>
          </p:nvSpPr>
          <p:spPr bwMode="auto">
            <a:xfrm>
              <a:off x="1536" y="2064"/>
              <a:ext cx="48"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8" name="Rectangle 26"/>
            <p:cNvSpPr>
              <a:spLocks noChangeArrowheads="1"/>
            </p:cNvSpPr>
            <p:nvPr/>
          </p:nvSpPr>
          <p:spPr bwMode="auto">
            <a:xfrm>
              <a:off x="1104" y="2640"/>
              <a:ext cx="144"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79" name="Oval 27"/>
            <p:cNvSpPr>
              <a:spLocks noChangeArrowheads="1"/>
            </p:cNvSpPr>
            <p:nvPr/>
          </p:nvSpPr>
          <p:spPr bwMode="auto">
            <a:xfrm>
              <a:off x="1056" y="2016"/>
              <a:ext cx="240" cy="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0" name="Line 28"/>
            <p:cNvSpPr>
              <a:spLocks noChangeShapeType="1"/>
            </p:cNvSpPr>
            <p:nvPr/>
          </p:nvSpPr>
          <p:spPr bwMode="auto">
            <a:xfrm>
              <a:off x="768" y="1488"/>
              <a:ext cx="1536"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1" name="Rectangle 29" descr="Large confetti"/>
            <p:cNvSpPr>
              <a:spLocks noChangeArrowheads="1"/>
            </p:cNvSpPr>
            <p:nvPr/>
          </p:nvSpPr>
          <p:spPr bwMode="auto">
            <a:xfrm>
              <a:off x="1728" y="1488"/>
              <a:ext cx="576" cy="864"/>
            </a:xfrm>
            <a:prstGeom prst="rect">
              <a:avLst/>
            </a:prstGeom>
            <a:pattFill prst="lgConfetti">
              <a:fgClr>
                <a:schemeClr val="folHlink"/>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2" name="Rectangle 30" descr="Large confetti"/>
            <p:cNvSpPr>
              <a:spLocks noChangeArrowheads="1"/>
            </p:cNvSpPr>
            <p:nvPr/>
          </p:nvSpPr>
          <p:spPr bwMode="auto">
            <a:xfrm>
              <a:off x="768" y="1488"/>
              <a:ext cx="960" cy="240"/>
            </a:xfrm>
            <a:prstGeom prst="rect">
              <a:avLst/>
            </a:prstGeom>
            <a:pattFill prst="lgConfetti">
              <a:fgClr>
                <a:schemeClr val="folHlink"/>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3" name="Line 31"/>
            <p:cNvSpPr>
              <a:spLocks noChangeShapeType="1"/>
            </p:cNvSpPr>
            <p:nvPr/>
          </p:nvSpPr>
          <p:spPr bwMode="auto">
            <a:xfrm>
              <a:off x="1488" y="1632"/>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4" name="Line 32"/>
            <p:cNvSpPr>
              <a:spLocks noChangeShapeType="1"/>
            </p:cNvSpPr>
            <p:nvPr/>
          </p:nvSpPr>
          <p:spPr bwMode="auto">
            <a:xfrm flipV="1">
              <a:off x="1920" y="2736"/>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5" name="Line 33"/>
            <p:cNvSpPr>
              <a:spLocks noChangeShapeType="1"/>
            </p:cNvSpPr>
            <p:nvPr/>
          </p:nvSpPr>
          <p:spPr bwMode="auto">
            <a:xfrm flipV="1">
              <a:off x="2016" y="2736"/>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6" name="Line 34"/>
            <p:cNvSpPr>
              <a:spLocks noChangeShapeType="1"/>
            </p:cNvSpPr>
            <p:nvPr/>
          </p:nvSpPr>
          <p:spPr bwMode="auto">
            <a:xfrm flipV="1">
              <a:off x="2112" y="2736"/>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87" name="Text Box 35"/>
            <p:cNvSpPr txBox="1">
              <a:spLocks noChangeArrowheads="1"/>
            </p:cNvSpPr>
            <p:nvPr/>
          </p:nvSpPr>
          <p:spPr bwMode="auto">
            <a:xfrm>
              <a:off x="1718" y="2839"/>
              <a:ext cx="50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a:solidFill>
                    <a:srgbClr val="FF6600"/>
                  </a:solidFill>
                  <a:latin typeface="Arial" charset="0"/>
                </a:rPr>
                <a:t>Heaters</a:t>
              </a:r>
              <a:endParaRPr lang="en-GB" altLang="en-US" sz="1800">
                <a:latin typeface="Arial" charset="0"/>
              </a:endParaRPr>
            </a:p>
          </p:txBody>
        </p:sp>
        <p:sp>
          <p:nvSpPr>
            <p:cNvPr id="1533988" name="Text Box 36"/>
            <p:cNvSpPr txBox="1">
              <a:spLocks noChangeArrowheads="1"/>
            </p:cNvSpPr>
            <p:nvPr/>
          </p:nvSpPr>
          <p:spPr bwMode="auto">
            <a:xfrm>
              <a:off x="4550" y="1286"/>
              <a:ext cx="5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0000FF"/>
                  </a:solidFill>
                  <a:latin typeface="Arial" charset="0"/>
                </a:rPr>
                <a:t>Surface</a:t>
              </a:r>
              <a:endParaRPr lang="en-GB" altLang="en-US" sz="1800">
                <a:latin typeface="Arial" charset="0"/>
              </a:endParaRPr>
            </a:p>
          </p:txBody>
        </p:sp>
        <p:sp>
          <p:nvSpPr>
            <p:cNvPr id="1533989" name="Text Box 37"/>
            <p:cNvSpPr txBox="1">
              <a:spLocks noChangeArrowheads="1"/>
            </p:cNvSpPr>
            <p:nvPr/>
          </p:nvSpPr>
          <p:spPr bwMode="auto">
            <a:xfrm>
              <a:off x="2832" y="2496"/>
              <a:ext cx="111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0000FF"/>
                  </a:solidFill>
                  <a:latin typeface="Arial" charset="0"/>
                </a:rPr>
                <a:t>Ultrasonic Waves</a:t>
              </a:r>
              <a:endParaRPr lang="en-GB" altLang="en-US" sz="1800">
                <a:latin typeface="Arial" charset="0"/>
              </a:endParaRPr>
            </a:p>
          </p:txBody>
        </p:sp>
        <p:sp>
          <p:nvSpPr>
            <p:cNvPr id="1533990" name="Text Box 38"/>
            <p:cNvSpPr txBox="1">
              <a:spLocks noChangeArrowheads="1"/>
            </p:cNvSpPr>
            <p:nvPr/>
          </p:nvSpPr>
          <p:spPr bwMode="auto">
            <a:xfrm>
              <a:off x="3264" y="1344"/>
              <a:ext cx="116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0000FF"/>
                  </a:solidFill>
                  <a:latin typeface="Arial" charset="0"/>
                </a:rPr>
                <a:t>Cavitation bubbles</a:t>
              </a:r>
              <a:endParaRPr lang="en-GB" altLang="en-US">
                <a:latin typeface="Arial" charset="0"/>
              </a:endParaRPr>
            </a:p>
          </p:txBody>
        </p:sp>
        <p:sp>
          <p:nvSpPr>
            <p:cNvPr id="1533991" name="Line 39"/>
            <p:cNvSpPr>
              <a:spLocks noChangeShapeType="1"/>
            </p:cNvSpPr>
            <p:nvPr/>
          </p:nvSpPr>
          <p:spPr bwMode="auto">
            <a:xfrm>
              <a:off x="4224" y="1536"/>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3992" name="Text Box 40"/>
            <p:cNvSpPr txBox="1">
              <a:spLocks noChangeArrowheads="1"/>
            </p:cNvSpPr>
            <p:nvPr/>
          </p:nvSpPr>
          <p:spPr bwMode="auto">
            <a:xfrm>
              <a:off x="4646" y="2822"/>
              <a:ext cx="84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0000FF"/>
                  </a:solidFill>
                  <a:latin typeface="Arial" charset="0"/>
                </a:rPr>
                <a:t>Contaminant</a:t>
              </a:r>
              <a:endParaRPr lang="en-GB" altLang="en-US" sz="1800">
                <a:latin typeface="Arial" charset="0"/>
              </a:endParaRPr>
            </a:p>
          </p:txBody>
        </p:sp>
        <p:sp>
          <p:nvSpPr>
            <p:cNvPr id="1533993" name="Line 41"/>
            <p:cNvSpPr>
              <a:spLocks noChangeShapeType="1"/>
            </p:cNvSpPr>
            <p:nvPr/>
          </p:nvSpPr>
          <p:spPr bwMode="auto">
            <a:xfrm>
              <a:off x="4560" y="2400"/>
              <a:ext cx="33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33994" name="Text Box 42"/>
          <p:cNvSpPr txBox="1">
            <a:spLocks noChangeArrowheads="1"/>
          </p:cNvSpPr>
          <p:nvPr/>
        </p:nvSpPr>
        <p:spPr bwMode="auto">
          <a:xfrm>
            <a:off x="468313" y="4797425"/>
            <a:ext cx="74993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2575" indent="-107950">
              <a:defRPr>
                <a:solidFill>
                  <a:schemeClr val="tx1"/>
                </a:solidFill>
                <a:latin typeface="Arial" charset="0"/>
              </a:defRPr>
            </a:lvl1pPr>
            <a:lvl2pPr marL="512763">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it-IT" altLang="en-US" sz="2800">
                <a:latin typeface="Comic Sans MS" pitchFamily="66" charset="0"/>
              </a:rPr>
              <a:t>Si usa con </a:t>
            </a:r>
          </a:p>
          <a:p>
            <a:pPr>
              <a:buFontTx/>
              <a:buChar char="•"/>
            </a:pPr>
            <a:r>
              <a:rPr lang="it-IT" altLang="en-US" sz="2800">
                <a:latin typeface="Comic Sans MS" pitchFamily="66" charset="0"/>
              </a:rPr>
              <a:t>	solventi, attenzione rischio incendi</a:t>
            </a:r>
          </a:p>
          <a:p>
            <a:pPr>
              <a:buFontTx/>
              <a:buChar char="•"/>
            </a:pPr>
            <a:r>
              <a:rPr lang="it-IT" altLang="en-US" sz="2800">
                <a:latin typeface="Comic Sans MS" pitchFamily="66" charset="0"/>
              </a:rPr>
              <a:t>	 H</a:t>
            </a:r>
            <a:r>
              <a:rPr lang="it-IT" altLang="en-US" sz="2800" baseline="-25000">
                <a:latin typeface="Comic Sans MS" pitchFamily="66" charset="0"/>
              </a:rPr>
              <a:t>2</a:t>
            </a:r>
            <a:r>
              <a:rPr lang="it-IT" altLang="en-US" sz="2800">
                <a:latin typeface="Comic Sans MS" pitchFamily="66" charset="0"/>
              </a:rPr>
              <a:t>O + tensioattivi</a:t>
            </a:r>
          </a:p>
          <a:p>
            <a:pPr>
              <a:buFontTx/>
              <a:buChar char="•"/>
            </a:pPr>
            <a:r>
              <a:rPr lang="it-IT" altLang="en-US" sz="2800">
                <a:latin typeface="Comic Sans MS" pitchFamily="66" charset="0"/>
              </a:rPr>
              <a:t>Attenzione ai danni alle superfici delicate </a:t>
            </a:r>
          </a:p>
        </p:txBody>
      </p:sp>
    </p:spTree>
    <p:extLst>
      <p:ext uri="{BB962C8B-B14F-4D97-AF65-F5344CB8AC3E}">
        <p14:creationId xmlns:p14="http://schemas.microsoft.com/office/powerpoint/2010/main" val="254084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ChangeArrowheads="1"/>
          </p:cNvSpPr>
          <p:nvPr>
            <p:ph type="title"/>
          </p:nvPr>
        </p:nvSpPr>
        <p:spPr>
          <a:ln/>
        </p:spPr>
        <p:txBody>
          <a:bodyPr/>
          <a:lstStyle/>
          <a:p>
            <a:r>
              <a:rPr lang="en-GB" altLang="en-US"/>
              <a:t>Il processo di pulizia: I SOLVENTI (cont.)</a:t>
            </a:r>
          </a:p>
        </p:txBody>
      </p:sp>
      <p:sp>
        <p:nvSpPr>
          <p:cNvPr id="1511427" name="Rectangle 3"/>
          <p:cNvSpPr>
            <a:spLocks noGrp="1" noChangeArrowheads="1"/>
          </p:cNvSpPr>
          <p:nvPr>
            <p:ph type="body" idx="1"/>
          </p:nvPr>
        </p:nvSpPr>
        <p:spPr>
          <a:xfrm>
            <a:off x="107950" y="549275"/>
            <a:ext cx="8928100" cy="5688013"/>
          </a:xfrm>
        </p:spPr>
        <p:txBody>
          <a:bodyPr/>
          <a:lstStyle/>
          <a:p>
            <a:pPr marL="515938" lvl="1" indent="-285750">
              <a:buFont typeface="Wingdings" pitchFamily="2" charset="2"/>
              <a:buNone/>
            </a:pPr>
            <a:r>
              <a:rPr lang="it-IT" altLang="en-US" sz="2000"/>
              <a:t>Molti solventi sono </a:t>
            </a:r>
            <a:r>
              <a:rPr lang="it-IT" altLang="en-US" sz="2000" b="1">
                <a:solidFill>
                  <a:srgbClr val="FF0000"/>
                </a:solidFill>
              </a:rPr>
              <a:t>INFIAMMABILI</a:t>
            </a:r>
            <a:r>
              <a:rPr lang="it-IT" altLang="en-US" sz="2000"/>
              <a:t>: valutate con attenzione il loro impiego.</a:t>
            </a:r>
          </a:p>
          <a:p>
            <a:pPr marL="515938" lvl="1" indent="-285750">
              <a:buFont typeface="Wingdings" pitchFamily="2" charset="2"/>
              <a:buNone/>
            </a:pPr>
            <a:endParaRPr lang="it-IT" altLang="en-US" sz="2000"/>
          </a:p>
          <a:p>
            <a:pPr marL="515938" lvl="1" indent="-285750"/>
            <a:r>
              <a:rPr lang="it-IT" altLang="en-US" sz="2000"/>
              <a:t>Attenzione alla massima concentrazione per limiti  di esplosività</a:t>
            </a:r>
          </a:p>
          <a:p>
            <a:pPr marL="515938" lvl="1" indent="-285750"/>
            <a:r>
              <a:rPr lang="it-IT" altLang="en-US" sz="2000"/>
              <a:t>Conservateli in armadi adatti (ventilati con porta resistente agli incendi e valvola di sicurezza)</a:t>
            </a:r>
          </a:p>
          <a:p>
            <a:pPr marL="515938" lvl="1" indent="-285750"/>
            <a:r>
              <a:rPr lang="it-IT" altLang="en-US" sz="2000"/>
              <a:t>Attenzione alle sigarette (!)</a:t>
            </a:r>
          </a:p>
          <a:p>
            <a:pPr marL="515938" lvl="1" indent="-285750"/>
            <a:r>
              <a:rPr lang="it-IT" altLang="en-US" sz="2000"/>
              <a:t>Attenzione a scintille e scariche elettrostatiche</a:t>
            </a:r>
          </a:p>
          <a:p>
            <a:pPr marL="515938" lvl="1" indent="-285750"/>
            <a:r>
              <a:rPr lang="it-IT" altLang="en-US" sz="2000"/>
              <a:t>Attenzione alle vasche a ultrasuoni (vaporizzano il solvente)</a:t>
            </a:r>
          </a:p>
          <a:p>
            <a:pPr marL="515938" lvl="1" indent="-285750"/>
            <a:r>
              <a:rPr lang="it-IT" altLang="en-US" sz="2000"/>
              <a:t>Osservate le norme relative allo smaltimento: non gettate nei lavandini (! Esplosioni o incendi oltre al danno ambientale)</a:t>
            </a:r>
          </a:p>
          <a:p>
            <a:pPr marL="515938" lvl="1" indent="-285750"/>
            <a:r>
              <a:rPr lang="it-IT" altLang="en-US" sz="2000"/>
              <a:t>Non accumulate i solventi usati</a:t>
            </a:r>
          </a:p>
          <a:p>
            <a:pPr marL="515938" lvl="1" indent="-285750"/>
            <a:r>
              <a:rPr lang="it-IT" altLang="en-US" sz="2000"/>
              <a:t>Cercate di usare un numero limitato di tipi di solventi per ridurre i rischi</a:t>
            </a:r>
          </a:p>
        </p:txBody>
      </p:sp>
    </p:spTree>
    <p:extLst>
      <p:ext uri="{BB962C8B-B14F-4D97-AF65-F5344CB8AC3E}">
        <p14:creationId xmlns:p14="http://schemas.microsoft.com/office/powerpoint/2010/main" val="472364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ln/>
        </p:spPr>
        <p:txBody>
          <a:bodyPr/>
          <a:lstStyle/>
          <a:p>
            <a:r>
              <a:rPr lang="en-GB" altLang="en-US"/>
              <a:t>Il processo di pulizia: I SOLVENTI (cont.)</a:t>
            </a:r>
          </a:p>
        </p:txBody>
      </p:sp>
      <p:sp>
        <p:nvSpPr>
          <p:cNvPr id="1513475" name="Rectangle 3"/>
          <p:cNvSpPr>
            <a:spLocks noGrp="1" noChangeArrowheads="1"/>
          </p:cNvSpPr>
          <p:nvPr>
            <p:ph type="body" idx="1"/>
          </p:nvPr>
        </p:nvSpPr>
        <p:spPr>
          <a:xfrm>
            <a:off x="179388" y="549275"/>
            <a:ext cx="8856662" cy="5975350"/>
          </a:xfrm>
        </p:spPr>
        <p:txBody>
          <a:bodyPr/>
          <a:lstStyle/>
          <a:p>
            <a:pPr marL="515938" lvl="1" indent="-285750">
              <a:lnSpc>
                <a:spcPct val="80000"/>
              </a:lnSpc>
              <a:buFont typeface="Wingdings" pitchFamily="2" charset="2"/>
              <a:buNone/>
            </a:pPr>
            <a:r>
              <a:rPr lang="it-IT" altLang="en-US" sz="2800" dirty="0"/>
              <a:t>Molti solventi sono </a:t>
            </a:r>
            <a:r>
              <a:rPr lang="it-IT" altLang="en-US" sz="3200" dirty="0">
                <a:solidFill>
                  <a:srgbClr val="FF0000"/>
                </a:solidFill>
              </a:rPr>
              <a:t>VELENOSI</a:t>
            </a:r>
            <a:r>
              <a:rPr lang="it-IT" altLang="en-US" sz="2800" dirty="0"/>
              <a:t>: valutate con attenzione il loro impiego.</a:t>
            </a:r>
          </a:p>
          <a:p>
            <a:pPr marL="515938" lvl="1" indent="-285750">
              <a:lnSpc>
                <a:spcPct val="80000"/>
              </a:lnSpc>
              <a:buFont typeface="Wingdings" pitchFamily="2" charset="2"/>
              <a:buNone/>
            </a:pPr>
            <a:endParaRPr lang="it-IT" altLang="en-US" sz="2000" dirty="0"/>
          </a:p>
          <a:p>
            <a:pPr marL="515938" lvl="1" indent="-285750">
              <a:lnSpc>
                <a:spcPct val="80000"/>
              </a:lnSpc>
              <a:spcBef>
                <a:spcPts val="1200"/>
              </a:spcBef>
            </a:pPr>
            <a:r>
              <a:rPr lang="it-IT" altLang="en-US" dirty="0"/>
              <a:t>Attenzione alla massima concentrazione per la </a:t>
            </a:r>
            <a:r>
              <a:rPr lang="it-IT" altLang="en-US" b="1" dirty="0">
                <a:solidFill>
                  <a:srgbClr val="FF0000"/>
                </a:solidFill>
              </a:rPr>
              <a:t>respirazione</a:t>
            </a:r>
          </a:p>
          <a:p>
            <a:pPr marL="515938" lvl="1" indent="-285750">
              <a:lnSpc>
                <a:spcPct val="80000"/>
              </a:lnSpc>
              <a:spcBef>
                <a:spcPts val="1200"/>
              </a:spcBef>
            </a:pPr>
            <a:r>
              <a:rPr lang="it-IT" altLang="en-US" dirty="0"/>
              <a:t>Attenzione alla concentrazione per </a:t>
            </a:r>
            <a:r>
              <a:rPr lang="it-IT" altLang="en-US" dirty="0">
                <a:solidFill>
                  <a:srgbClr val="FF0000"/>
                </a:solidFill>
              </a:rPr>
              <a:t>tutte le ore lavorative di esposizione</a:t>
            </a:r>
            <a:r>
              <a:rPr lang="it-IT" altLang="en-US" dirty="0"/>
              <a:t>: danni acuti e cronici</a:t>
            </a:r>
          </a:p>
          <a:p>
            <a:pPr marL="515938" lvl="1" indent="-285750">
              <a:lnSpc>
                <a:spcPct val="80000"/>
              </a:lnSpc>
              <a:spcBef>
                <a:spcPts val="1200"/>
              </a:spcBef>
            </a:pPr>
            <a:r>
              <a:rPr lang="it-IT" altLang="en-US" dirty="0"/>
              <a:t>Per i </a:t>
            </a:r>
            <a:r>
              <a:rPr lang="it-IT" altLang="en-US" dirty="0">
                <a:solidFill>
                  <a:srgbClr val="FF0000"/>
                </a:solidFill>
              </a:rPr>
              <a:t>solventi pericolosi </a:t>
            </a:r>
            <a:r>
              <a:rPr lang="it-IT" altLang="en-US" dirty="0"/>
              <a:t>esistono appositi </a:t>
            </a:r>
            <a:r>
              <a:rPr lang="it-IT" altLang="en-US" b="1" dirty="0">
                <a:solidFill>
                  <a:srgbClr val="FF0000"/>
                </a:solidFill>
              </a:rPr>
              <a:t>dosimetri</a:t>
            </a:r>
          </a:p>
          <a:p>
            <a:pPr marL="515938" lvl="1" indent="-285750">
              <a:lnSpc>
                <a:spcPct val="80000"/>
              </a:lnSpc>
              <a:spcBef>
                <a:spcPts val="1200"/>
              </a:spcBef>
            </a:pPr>
            <a:r>
              <a:rPr lang="it-IT" altLang="en-US" dirty="0"/>
              <a:t>Per l’uso di </a:t>
            </a:r>
            <a:r>
              <a:rPr lang="it-IT" altLang="en-US" dirty="0">
                <a:solidFill>
                  <a:srgbClr val="FF0000"/>
                </a:solidFill>
              </a:rPr>
              <a:t>solventi “pericolosi”</a:t>
            </a:r>
            <a:r>
              <a:rPr lang="it-IT" altLang="en-US" dirty="0"/>
              <a:t> si deve approntare </a:t>
            </a:r>
            <a:r>
              <a:rPr lang="it-IT" altLang="en-US" dirty="0">
                <a:solidFill>
                  <a:srgbClr val="FF0000"/>
                </a:solidFill>
              </a:rPr>
              <a:t>apposito protocollo </a:t>
            </a:r>
            <a:r>
              <a:rPr lang="it-IT" altLang="en-US" dirty="0"/>
              <a:t>in caso di incidente e appositi esami medici periodici</a:t>
            </a:r>
          </a:p>
          <a:p>
            <a:pPr marL="515938" lvl="1" indent="-285750">
              <a:lnSpc>
                <a:spcPct val="80000"/>
              </a:lnSpc>
              <a:spcBef>
                <a:spcPts val="1200"/>
              </a:spcBef>
            </a:pPr>
            <a:r>
              <a:rPr lang="it-IT" altLang="en-US" dirty="0"/>
              <a:t>Valutate nella scelta del solvente la dose massima ammissibile per ingestione e se possibile, </a:t>
            </a:r>
            <a:r>
              <a:rPr lang="it-IT" altLang="en-US" dirty="0">
                <a:solidFill>
                  <a:srgbClr val="FF0000"/>
                </a:solidFill>
              </a:rPr>
              <a:t>usate quelli meno pericolosi </a:t>
            </a:r>
            <a:r>
              <a:rPr lang="it-IT" altLang="en-US" dirty="0"/>
              <a:t>(per esempio etanolo al posto del metanolo)</a:t>
            </a:r>
          </a:p>
          <a:p>
            <a:pPr marL="515938" lvl="1" indent="-285750">
              <a:lnSpc>
                <a:spcPct val="80000"/>
              </a:lnSpc>
            </a:pPr>
            <a:endParaRPr lang="it-IT" altLang="en-US" sz="2000" dirty="0"/>
          </a:p>
        </p:txBody>
      </p:sp>
    </p:spTree>
    <p:extLst>
      <p:ext uri="{BB962C8B-B14F-4D97-AF65-F5344CB8AC3E}">
        <p14:creationId xmlns:p14="http://schemas.microsoft.com/office/powerpoint/2010/main" val="259815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1941" t="2275" r="2024" b="3902"/>
          <a:stretch/>
        </p:blipFill>
        <p:spPr>
          <a:xfrm>
            <a:off x="1269999" y="836712"/>
            <a:ext cx="7100463" cy="4770338"/>
          </a:xfrm>
          <a:prstGeom prst="rect">
            <a:avLst/>
          </a:prstGeom>
        </p:spPr>
      </p:pic>
      <p:sp>
        <p:nvSpPr>
          <p:cNvPr id="1499138" name="Rectangle 2"/>
          <p:cNvSpPr>
            <a:spLocks noGrp="1" noChangeArrowheads="1"/>
          </p:cNvSpPr>
          <p:nvPr>
            <p:ph type="title"/>
          </p:nvPr>
        </p:nvSpPr>
        <p:spPr>
          <a:solidFill>
            <a:srgbClr val="FFFF99"/>
          </a:solidFill>
          <a:ln>
            <a:solidFill>
              <a:srgbClr val="FF0000"/>
            </a:solidFill>
            <a:miter lim="800000"/>
            <a:headEnd/>
            <a:tailEnd/>
          </a:ln>
        </p:spPr>
        <p:txBody>
          <a:bodyPr/>
          <a:lstStyle/>
          <a:p>
            <a:r>
              <a:rPr lang="en-US" dirty="0"/>
              <a:t>Equilibrium condition</a:t>
            </a:r>
          </a:p>
        </p:txBody>
      </p:sp>
      <p:sp>
        <p:nvSpPr>
          <p:cNvPr id="1499139" name="Text Box 3"/>
          <p:cNvSpPr txBox="1">
            <a:spLocks noChangeArrowheads="1"/>
          </p:cNvSpPr>
          <p:nvPr/>
        </p:nvSpPr>
        <p:spPr bwMode="auto">
          <a:xfrm>
            <a:off x="5580063" y="501332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2800"/>
          </a:p>
        </p:txBody>
      </p:sp>
      <p:graphicFrame>
        <p:nvGraphicFramePr>
          <p:cNvPr id="1499140" name="Object 4"/>
          <p:cNvGraphicFramePr>
            <a:graphicFrameLocks noChangeAspect="1"/>
          </p:cNvGraphicFramePr>
          <p:nvPr/>
        </p:nvGraphicFramePr>
        <p:xfrm>
          <a:off x="6548438" y="5013325"/>
          <a:ext cx="2595562" cy="1701800"/>
        </p:xfrm>
        <a:graphic>
          <a:graphicData uri="http://schemas.openxmlformats.org/presentationml/2006/ole">
            <mc:AlternateContent xmlns:mc="http://schemas.openxmlformats.org/markup-compatibility/2006">
              <mc:Choice xmlns:v="urn:schemas-microsoft-com:vml" Requires="v">
                <p:oleObj name="Equazione" r:id="rId4" imgW="368280" imgH="241200" progId="Equation.3">
                  <p:embed/>
                </p:oleObj>
              </mc:Choice>
              <mc:Fallback>
                <p:oleObj name="Equazione" r:id="rId4" imgW="36828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8438" y="5013325"/>
                        <a:ext cx="2595562"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99143" name="AutoShape 7"/>
          <p:cNvSpPr>
            <a:spLocks noChangeArrowheads="1"/>
          </p:cNvSpPr>
          <p:nvPr/>
        </p:nvSpPr>
        <p:spPr bwMode="auto">
          <a:xfrm>
            <a:off x="4969299" y="3992881"/>
            <a:ext cx="794914" cy="319284"/>
          </a:xfrm>
          <a:prstGeom prst="rightArrow">
            <a:avLst>
              <a:gd name="adj1" fmla="val 50000"/>
              <a:gd name="adj2" fmla="val 5265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9144" name="Text Box 8"/>
          <p:cNvSpPr txBox="1">
            <a:spLocks noChangeArrowheads="1"/>
          </p:cNvSpPr>
          <p:nvPr/>
        </p:nvSpPr>
        <p:spPr bwMode="auto">
          <a:xfrm>
            <a:off x="5421137" y="4433887"/>
            <a:ext cx="539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3200" dirty="0"/>
              <a:t>Q</a:t>
            </a:r>
          </a:p>
        </p:txBody>
      </p:sp>
      <p:sp>
        <p:nvSpPr>
          <p:cNvPr id="1499145" name="Text Box 9"/>
          <p:cNvSpPr txBox="1">
            <a:spLocks noChangeArrowheads="1"/>
          </p:cNvSpPr>
          <p:nvPr/>
        </p:nvSpPr>
        <p:spPr bwMode="auto">
          <a:xfrm>
            <a:off x="0" y="5373688"/>
            <a:ext cx="1270000" cy="4667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200"/>
              <a:t>J. P. Langeron, </a:t>
            </a:r>
          </a:p>
          <a:p>
            <a:r>
              <a:rPr lang="it-IT" sz="1200"/>
              <a:t>IUVSTA 1996</a:t>
            </a:r>
          </a:p>
        </p:txBody>
      </p:sp>
      <p:sp>
        <p:nvSpPr>
          <p:cNvPr id="9" name="Fine 8">
            <a:hlinkClick r:id="rId6" action="ppaction://hlinkfile" highlightClick="1"/>
          </p:cNvPr>
          <p:cNvSpPr/>
          <p:nvPr/>
        </p:nvSpPr>
        <p:spPr>
          <a:xfrm>
            <a:off x="3563888" y="4562441"/>
            <a:ext cx="648072" cy="322329"/>
          </a:xfrm>
          <a:prstGeom prst="actionButtonE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743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ln/>
        </p:spPr>
        <p:txBody>
          <a:bodyPr/>
          <a:lstStyle/>
          <a:p>
            <a:r>
              <a:rPr lang="en-GB" altLang="en-US"/>
              <a:t>Il processo di pulizia: I SOLVENTI (cont.)</a:t>
            </a:r>
          </a:p>
        </p:txBody>
      </p:sp>
      <p:sp>
        <p:nvSpPr>
          <p:cNvPr id="1513475" name="Rectangle 3"/>
          <p:cNvSpPr>
            <a:spLocks noGrp="1" noChangeArrowheads="1"/>
          </p:cNvSpPr>
          <p:nvPr>
            <p:ph type="body" idx="1"/>
          </p:nvPr>
        </p:nvSpPr>
        <p:spPr>
          <a:xfrm>
            <a:off x="179388" y="549275"/>
            <a:ext cx="8856662" cy="5975350"/>
          </a:xfrm>
        </p:spPr>
        <p:txBody>
          <a:bodyPr/>
          <a:lstStyle/>
          <a:p>
            <a:pPr marL="515938" lvl="1" indent="-285750">
              <a:lnSpc>
                <a:spcPct val="80000"/>
              </a:lnSpc>
              <a:buFont typeface="Wingdings" pitchFamily="2" charset="2"/>
              <a:buNone/>
            </a:pPr>
            <a:r>
              <a:rPr lang="it-IT" altLang="en-US" sz="2800" dirty="0"/>
              <a:t>Molti solventi sono </a:t>
            </a:r>
            <a:r>
              <a:rPr lang="it-IT" altLang="en-US" sz="3200" dirty="0">
                <a:solidFill>
                  <a:srgbClr val="FF0000"/>
                </a:solidFill>
              </a:rPr>
              <a:t>VELENOSI</a:t>
            </a:r>
            <a:r>
              <a:rPr lang="it-IT" altLang="en-US" sz="2800" dirty="0"/>
              <a:t>: valutate con attenzione il loro impiego.</a:t>
            </a:r>
          </a:p>
          <a:p>
            <a:pPr marL="515938" lvl="1" indent="-285750">
              <a:lnSpc>
                <a:spcPct val="80000"/>
              </a:lnSpc>
              <a:buFont typeface="Wingdings" pitchFamily="2" charset="2"/>
              <a:buNone/>
            </a:pPr>
            <a:endParaRPr lang="it-IT" altLang="en-US" sz="2000" dirty="0"/>
          </a:p>
          <a:p>
            <a:pPr marL="515938" lvl="1" indent="-285750">
              <a:lnSpc>
                <a:spcPct val="80000"/>
              </a:lnSpc>
              <a:spcBef>
                <a:spcPts val="1200"/>
              </a:spcBef>
            </a:pPr>
            <a:r>
              <a:rPr lang="it-IT" altLang="en-US" dirty="0"/>
              <a:t>Evitate di esporre </a:t>
            </a:r>
            <a:r>
              <a:rPr lang="it-IT" altLang="en-US" b="1" dirty="0">
                <a:solidFill>
                  <a:srgbClr val="FF0000"/>
                </a:solidFill>
              </a:rPr>
              <a:t>la pelle </a:t>
            </a:r>
            <a:r>
              <a:rPr lang="it-IT" altLang="en-US" dirty="0"/>
              <a:t>al solvente: ci </a:t>
            </a:r>
            <a:r>
              <a:rPr lang="it-IT" altLang="en-US" b="1" dirty="0">
                <a:solidFill>
                  <a:srgbClr val="FF0000"/>
                </a:solidFill>
              </a:rPr>
              <a:t>sono processi diffusivi</a:t>
            </a:r>
            <a:r>
              <a:rPr lang="it-IT" altLang="en-US" dirty="0"/>
              <a:t> anche rapidi attraverso la cute!</a:t>
            </a:r>
          </a:p>
          <a:p>
            <a:pPr marL="515938" lvl="1" indent="-285750">
              <a:lnSpc>
                <a:spcPct val="80000"/>
              </a:lnSpc>
              <a:spcBef>
                <a:spcPts val="1200"/>
              </a:spcBef>
            </a:pPr>
            <a:r>
              <a:rPr lang="it-IT" altLang="en-US" dirty="0"/>
              <a:t>Evitate quelli </a:t>
            </a:r>
            <a:r>
              <a:rPr lang="it-IT" altLang="en-US" sz="2800" b="1" dirty="0">
                <a:solidFill>
                  <a:srgbClr val="FF0000"/>
                </a:solidFill>
              </a:rPr>
              <a:t>cancerogeni e mutageni </a:t>
            </a:r>
            <a:r>
              <a:rPr lang="it-IT" altLang="en-US" dirty="0"/>
              <a:t>(tricloroetilene, CCl4, benzene,  cloruro di metilene, </a:t>
            </a:r>
            <a:r>
              <a:rPr lang="it-IT" altLang="en-US" dirty="0" err="1"/>
              <a:t>etc</a:t>
            </a:r>
            <a:r>
              <a:rPr lang="it-IT" altLang="en-US" dirty="0"/>
              <a:t>)</a:t>
            </a:r>
          </a:p>
          <a:p>
            <a:pPr marL="515938" lvl="1" indent="-285750">
              <a:lnSpc>
                <a:spcPct val="80000"/>
              </a:lnSpc>
              <a:spcBef>
                <a:spcPts val="1200"/>
              </a:spcBef>
            </a:pPr>
            <a:r>
              <a:rPr lang="it-IT" altLang="en-US" dirty="0"/>
              <a:t>Usateli sotto cappa</a:t>
            </a:r>
          </a:p>
          <a:p>
            <a:pPr marL="515938" lvl="1" indent="-285750">
              <a:lnSpc>
                <a:spcPct val="80000"/>
              </a:lnSpc>
              <a:spcBef>
                <a:spcPts val="1200"/>
              </a:spcBef>
            </a:pPr>
            <a:r>
              <a:rPr lang="it-IT" altLang="en-US" sz="2800" b="1" dirty="0">
                <a:solidFill>
                  <a:srgbClr val="FF0000"/>
                </a:solidFill>
              </a:rPr>
              <a:t>Assolutamente non fumate, mangiate o bevete.</a:t>
            </a:r>
            <a:r>
              <a:rPr lang="it-IT" altLang="en-US" dirty="0"/>
              <a:t> Per esempio il F113 e molti dei composti clorurati o fluoro clorurati per esposizione alla brace (sigaretta) si trasformano in FOSGENE</a:t>
            </a:r>
          </a:p>
          <a:p>
            <a:pPr marL="515938" lvl="1" indent="-285750">
              <a:lnSpc>
                <a:spcPct val="80000"/>
              </a:lnSpc>
            </a:pPr>
            <a:endParaRPr lang="it-IT" altLang="en-US" sz="2000" dirty="0"/>
          </a:p>
        </p:txBody>
      </p:sp>
    </p:spTree>
    <p:extLst>
      <p:ext uri="{BB962C8B-B14F-4D97-AF65-F5344CB8AC3E}">
        <p14:creationId xmlns:p14="http://schemas.microsoft.com/office/powerpoint/2010/main" val="1001887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Grp="1" noChangeArrowheads="1"/>
          </p:cNvSpPr>
          <p:nvPr>
            <p:ph type="title"/>
          </p:nvPr>
        </p:nvSpPr>
        <p:spPr>
          <a:ln/>
        </p:spPr>
        <p:txBody>
          <a:bodyPr/>
          <a:lstStyle/>
          <a:p>
            <a:r>
              <a:rPr lang="en-GB" altLang="en-US" sz="3200"/>
              <a:t>Il processo di pulizia: i tensioattivi</a:t>
            </a:r>
          </a:p>
        </p:txBody>
      </p:sp>
      <p:sp>
        <p:nvSpPr>
          <p:cNvPr id="1343491" name="Rectangle 3"/>
          <p:cNvSpPr>
            <a:spLocks noGrp="1" noChangeArrowheads="1"/>
          </p:cNvSpPr>
          <p:nvPr>
            <p:ph type="body" idx="1"/>
          </p:nvPr>
        </p:nvSpPr>
        <p:spPr>
          <a:xfrm>
            <a:off x="107950" y="692150"/>
            <a:ext cx="8928100" cy="4260850"/>
          </a:xfrm>
        </p:spPr>
        <p:txBody>
          <a:bodyPr/>
          <a:lstStyle/>
          <a:p>
            <a:pPr>
              <a:buFont typeface="Wingdings" pitchFamily="2" charset="2"/>
              <a:buNone/>
            </a:pPr>
            <a:endParaRPr lang="it-IT" altLang="en-US" sz="2000"/>
          </a:p>
          <a:p>
            <a:r>
              <a:rPr lang="it-IT" altLang="en-US" b="1">
                <a:solidFill>
                  <a:srgbClr val="0000FF"/>
                </a:solidFill>
              </a:rPr>
              <a:t>Surfattanti o tensioattivi</a:t>
            </a:r>
            <a:r>
              <a:rPr lang="it-IT" altLang="en-US"/>
              <a:t> – agenti che abbassano la tensione di un liquido agevolando la </a:t>
            </a:r>
            <a:r>
              <a:rPr lang="it-IT" altLang="en-US">
                <a:solidFill>
                  <a:srgbClr val="FF0000"/>
                </a:solidFill>
              </a:rPr>
              <a:t>bagnabilità </a:t>
            </a:r>
            <a:r>
              <a:rPr lang="it-IT" altLang="en-US"/>
              <a:t>delle superfici o la </a:t>
            </a:r>
            <a:r>
              <a:rPr lang="it-IT" altLang="en-US">
                <a:solidFill>
                  <a:srgbClr val="FF0000"/>
                </a:solidFill>
              </a:rPr>
              <a:t>miscibilità </a:t>
            </a:r>
            <a:r>
              <a:rPr lang="it-IT" altLang="en-US"/>
              <a:t>tra liquidi diversi. </a:t>
            </a:r>
          </a:p>
        </p:txBody>
      </p:sp>
      <p:sp>
        <p:nvSpPr>
          <p:cNvPr id="1343492" name="Oval 4"/>
          <p:cNvSpPr>
            <a:spLocks noChangeArrowheads="1"/>
          </p:cNvSpPr>
          <p:nvPr/>
        </p:nvSpPr>
        <p:spPr bwMode="auto">
          <a:xfrm>
            <a:off x="6934200" y="3657600"/>
            <a:ext cx="381000" cy="3810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1800">
              <a:solidFill>
                <a:schemeClr val="bg1"/>
              </a:solidFill>
              <a:latin typeface="Arial" charset="0"/>
            </a:endParaRPr>
          </a:p>
        </p:txBody>
      </p:sp>
      <p:pic>
        <p:nvPicPr>
          <p:cNvPr id="1343493" name="Picture 5"/>
          <p:cNvPicPr>
            <a:picLocks noChangeAspect="1" noChangeArrowheads="1"/>
          </p:cNvPicPr>
          <p:nvPr/>
        </p:nvPicPr>
        <p:blipFill>
          <a:blip r:embed="rId3">
            <a:extLst>
              <a:ext uri="{28A0092B-C50C-407E-A947-70E740481C1C}">
                <a14:useLocalDpi xmlns:a14="http://schemas.microsoft.com/office/drawing/2010/main" val="0"/>
              </a:ext>
            </a:extLst>
          </a:blip>
          <a:srcRect l="8586" r="6944" b="2557"/>
          <a:stretch>
            <a:fillRect/>
          </a:stretch>
        </p:blipFill>
        <p:spPr bwMode="auto">
          <a:xfrm>
            <a:off x="323850" y="2371725"/>
            <a:ext cx="5976938" cy="42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3496" name="Line 8"/>
          <p:cNvSpPr>
            <a:spLocks noChangeShapeType="1"/>
          </p:cNvSpPr>
          <p:nvPr/>
        </p:nvSpPr>
        <p:spPr bwMode="auto">
          <a:xfrm>
            <a:off x="7162800" y="4038600"/>
            <a:ext cx="0" cy="15240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8" name="Text Box 10"/>
          <p:cNvSpPr txBox="1">
            <a:spLocks noChangeArrowheads="1"/>
          </p:cNvSpPr>
          <p:nvPr/>
        </p:nvSpPr>
        <p:spPr bwMode="auto">
          <a:xfrm>
            <a:off x="7308850" y="3644900"/>
            <a:ext cx="1493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Testa idrofila</a:t>
            </a:r>
          </a:p>
        </p:txBody>
      </p:sp>
      <p:sp>
        <p:nvSpPr>
          <p:cNvPr id="1343499" name="Text Box 11"/>
          <p:cNvSpPr txBox="1">
            <a:spLocks noChangeArrowheads="1"/>
          </p:cNvSpPr>
          <p:nvPr/>
        </p:nvSpPr>
        <p:spPr bwMode="auto">
          <a:xfrm>
            <a:off x="6588125" y="5661025"/>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Coda idrofoba</a:t>
            </a:r>
          </a:p>
        </p:txBody>
      </p:sp>
    </p:spTree>
    <p:extLst>
      <p:ext uri="{BB962C8B-B14F-4D97-AF65-F5344CB8AC3E}">
        <p14:creationId xmlns:p14="http://schemas.microsoft.com/office/powerpoint/2010/main" val="2138164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8" name="Rectangle 2"/>
          <p:cNvSpPr>
            <a:spLocks noGrp="1" noChangeArrowheads="1"/>
          </p:cNvSpPr>
          <p:nvPr>
            <p:ph type="title"/>
          </p:nvPr>
        </p:nvSpPr>
        <p:spPr>
          <a:ln/>
        </p:spPr>
        <p:txBody>
          <a:bodyPr/>
          <a:lstStyle/>
          <a:p>
            <a:r>
              <a:rPr lang="it-IT" altLang="en-US" sz="2400"/>
              <a:t>Detergenti in acqua</a:t>
            </a:r>
          </a:p>
        </p:txBody>
      </p:sp>
      <p:pic>
        <p:nvPicPr>
          <p:cNvPr id="1519619" name="Picture 3" descr="Pagine da cleaning_Taborell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15938"/>
            <a:ext cx="8448675" cy="632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25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9" name="Rectangle 3"/>
          <p:cNvSpPr>
            <a:spLocks noGrp="1" noChangeArrowheads="1"/>
          </p:cNvSpPr>
          <p:nvPr>
            <p:ph type="body" idx="1"/>
          </p:nvPr>
        </p:nvSpPr>
        <p:spPr>
          <a:xfrm>
            <a:off x="250825" y="765175"/>
            <a:ext cx="8642350" cy="4608041"/>
          </a:xfrm>
        </p:spPr>
        <p:txBody>
          <a:bodyPr/>
          <a:lstStyle/>
          <a:p>
            <a:r>
              <a:rPr lang="en-GB" altLang="en-US" b="1" dirty="0" err="1">
                <a:solidFill>
                  <a:srgbClr val="0000CC"/>
                </a:solidFill>
              </a:rPr>
              <a:t>Tensioattivi</a:t>
            </a:r>
            <a:r>
              <a:rPr lang="en-GB" altLang="en-US" dirty="0"/>
              <a:t> - </a:t>
            </a:r>
            <a:r>
              <a:rPr lang="en-GB" altLang="en-US" dirty="0" err="1"/>
              <a:t>Agenti</a:t>
            </a:r>
            <a:r>
              <a:rPr lang="en-GB" altLang="en-US" dirty="0"/>
              <a:t> </a:t>
            </a:r>
            <a:r>
              <a:rPr lang="en-GB" altLang="en-US" dirty="0" err="1"/>
              <a:t>bagnanti</a:t>
            </a:r>
            <a:r>
              <a:rPr lang="en-GB" altLang="en-US" dirty="0"/>
              <a:t> e </a:t>
            </a:r>
            <a:r>
              <a:rPr lang="en-GB" altLang="en-US" dirty="0" err="1"/>
              <a:t>che</a:t>
            </a:r>
            <a:r>
              <a:rPr lang="en-GB" altLang="en-US" dirty="0"/>
              <a:t> </a:t>
            </a:r>
            <a:r>
              <a:rPr lang="en-GB" altLang="en-US" dirty="0" err="1"/>
              <a:t>facilitano</a:t>
            </a:r>
            <a:r>
              <a:rPr lang="en-GB" altLang="en-US" dirty="0"/>
              <a:t> la </a:t>
            </a:r>
            <a:r>
              <a:rPr lang="en-GB" altLang="en-US" dirty="0" err="1"/>
              <a:t>penetrazione</a:t>
            </a:r>
            <a:r>
              <a:rPr lang="en-GB" altLang="en-US" dirty="0"/>
              <a:t>. I </a:t>
            </a:r>
            <a:r>
              <a:rPr lang="en-GB" altLang="en-US" dirty="0" err="1"/>
              <a:t>tensioattivi</a:t>
            </a:r>
            <a:r>
              <a:rPr lang="en-GB" altLang="en-US" dirty="0"/>
              <a:t> </a:t>
            </a:r>
            <a:r>
              <a:rPr lang="en-GB" altLang="en-US" dirty="0" err="1"/>
              <a:t>cambiano</a:t>
            </a:r>
            <a:r>
              <a:rPr lang="en-GB" altLang="en-US" dirty="0"/>
              <a:t> la </a:t>
            </a:r>
            <a:r>
              <a:rPr lang="en-GB" altLang="en-US" dirty="0" err="1"/>
              <a:t>composizione</a:t>
            </a:r>
            <a:r>
              <a:rPr lang="en-GB" altLang="en-US" dirty="0"/>
              <a:t> </a:t>
            </a:r>
            <a:r>
              <a:rPr lang="en-GB" altLang="en-US" dirty="0" err="1"/>
              <a:t>chimica</a:t>
            </a:r>
            <a:r>
              <a:rPr lang="en-GB" altLang="en-US" dirty="0"/>
              <a:t> </a:t>
            </a:r>
            <a:r>
              <a:rPr lang="en-GB" altLang="en-US" dirty="0" err="1"/>
              <a:t>dei</a:t>
            </a:r>
            <a:r>
              <a:rPr lang="en-GB" altLang="en-US" dirty="0"/>
              <a:t> </a:t>
            </a:r>
            <a:r>
              <a:rPr lang="en-GB" altLang="en-US" dirty="0" err="1"/>
              <a:t>legami</a:t>
            </a:r>
            <a:r>
              <a:rPr lang="en-GB" altLang="en-US" dirty="0"/>
              <a:t> </a:t>
            </a:r>
            <a:r>
              <a:rPr lang="en-GB" altLang="en-US" dirty="0" err="1"/>
              <a:t>idrofobi</a:t>
            </a:r>
            <a:r>
              <a:rPr lang="en-GB" altLang="en-US" dirty="0"/>
              <a:t> e </a:t>
            </a:r>
            <a:r>
              <a:rPr lang="en-GB" altLang="en-US" dirty="0" err="1"/>
              <a:t>idrofili</a:t>
            </a:r>
            <a:r>
              <a:rPr lang="en-GB" altLang="en-US" dirty="0"/>
              <a:t> </a:t>
            </a:r>
            <a:r>
              <a:rPr lang="en-GB" altLang="en-US" dirty="0" err="1"/>
              <a:t>delle</a:t>
            </a:r>
            <a:r>
              <a:rPr lang="en-GB" altLang="en-US" dirty="0"/>
              <a:t> </a:t>
            </a:r>
            <a:r>
              <a:rPr lang="en-GB" altLang="en-US" dirty="0" err="1"/>
              <a:t>molecole</a:t>
            </a:r>
            <a:r>
              <a:rPr lang="en-GB" altLang="en-US" dirty="0"/>
              <a:t> e </a:t>
            </a:r>
            <a:r>
              <a:rPr lang="en-GB" altLang="en-US" dirty="0" err="1"/>
              <a:t>questo</a:t>
            </a:r>
            <a:r>
              <a:rPr lang="en-GB" altLang="en-US" dirty="0"/>
              <a:t> </a:t>
            </a:r>
            <a:r>
              <a:rPr lang="en-GB" altLang="en-US" dirty="0" err="1"/>
              <a:t>permette</a:t>
            </a:r>
            <a:r>
              <a:rPr lang="en-GB" altLang="en-US" dirty="0"/>
              <a:t> di:</a:t>
            </a:r>
          </a:p>
          <a:p>
            <a:pPr lvl="2"/>
            <a:r>
              <a:rPr lang="en-GB" altLang="en-US" b="1" dirty="0" err="1">
                <a:solidFill>
                  <a:srgbClr val="FF0000"/>
                </a:solidFill>
              </a:rPr>
              <a:t>Detergere</a:t>
            </a:r>
            <a:r>
              <a:rPr lang="en-GB" altLang="en-US" b="1" dirty="0">
                <a:solidFill>
                  <a:srgbClr val="FF0000"/>
                </a:solidFill>
              </a:rPr>
              <a:t>, </a:t>
            </a:r>
            <a:r>
              <a:rPr lang="en-GB" altLang="en-US" b="1" dirty="0" err="1">
                <a:solidFill>
                  <a:srgbClr val="FF0000"/>
                </a:solidFill>
              </a:rPr>
              <a:t>Emulsionare,Sciogliere</a:t>
            </a:r>
            <a:r>
              <a:rPr lang="en-GB" altLang="en-US" b="1" dirty="0">
                <a:solidFill>
                  <a:srgbClr val="FF0000"/>
                </a:solidFill>
              </a:rPr>
              <a:t>, </a:t>
            </a:r>
            <a:r>
              <a:rPr lang="en-GB" altLang="en-US" b="1" dirty="0" err="1">
                <a:solidFill>
                  <a:srgbClr val="FF0000"/>
                </a:solidFill>
              </a:rPr>
              <a:t>Disperdere</a:t>
            </a:r>
            <a:endParaRPr lang="en-GB" altLang="en-US" sz="3200" b="1" dirty="0">
              <a:solidFill>
                <a:srgbClr val="FF0000"/>
              </a:solidFill>
            </a:endParaRPr>
          </a:p>
          <a:p>
            <a:r>
              <a:rPr lang="en-GB" altLang="en-US" b="1" dirty="0" err="1">
                <a:solidFill>
                  <a:srgbClr val="0000CC"/>
                </a:solidFill>
              </a:rPr>
              <a:t>Chelanti</a:t>
            </a:r>
            <a:r>
              <a:rPr lang="en-GB" altLang="en-US" b="1" dirty="0">
                <a:solidFill>
                  <a:srgbClr val="0000CC"/>
                </a:solidFill>
              </a:rPr>
              <a:t> –</a:t>
            </a:r>
            <a:r>
              <a:rPr lang="en-GB" altLang="en-US" b="1" dirty="0">
                <a:solidFill>
                  <a:srgbClr val="0000FF"/>
                </a:solidFill>
              </a:rPr>
              <a:t> </a:t>
            </a:r>
            <a:r>
              <a:rPr lang="en-GB" altLang="en-US" dirty="0" err="1"/>
              <a:t>Riducono</a:t>
            </a:r>
            <a:r>
              <a:rPr lang="en-GB" altLang="en-US" dirty="0"/>
              <a:t> la </a:t>
            </a:r>
            <a:r>
              <a:rPr lang="en-GB" altLang="en-US" dirty="0" err="1"/>
              <a:t>durezza</a:t>
            </a:r>
            <a:r>
              <a:rPr lang="en-GB" altLang="en-US" dirty="0"/>
              <a:t> </a:t>
            </a:r>
            <a:r>
              <a:rPr lang="en-GB" altLang="en-US" dirty="0" err="1"/>
              <a:t>dell’acqua</a:t>
            </a:r>
            <a:r>
              <a:rPr lang="en-GB" altLang="en-US" dirty="0"/>
              <a:t> (</a:t>
            </a:r>
            <a:r>
              <a:rPr lang="en-GB" altLang="en-US" dirty="0" err="1"/>
              <a:t>CALGON</a:t>
            </a:r>
            <a:r>
              <a:rPr lang="en-GB" altLang="en-US" dirty="0"/>
              <a:t>)</a:t>
            </a:r>
          </a:p>
          <a:p>
            <a:r>
              <a:rPr lang="en-GB" altLang="en-US" b="1" dirty="0" err="1">
                <a:solidFill>
                  <a:srgbClr val="0000CC"/>
                </a:solidFill>
              </a:rPr>
              <a:t>Saponificanti</a:t>
            </a:r>
            <a:r>
              <a:rPr lang="en-GB" altLang="en-US" b="1" dirty="0">
                <a:solidFill>
                  <a:srgbClr val="0000CC"/>
                </a:solidFill>
              </a:rPr>
              <a:t> –</a:t>
            </a:r>
            <a:r>
              <a:rPr lang="en-GB" altLang="en-US" b="1" dirty="0">
                <a:solidFill>
                  <a:srgbClr val="0000FF"/>
                </a:solidFill>
              </a:rPr>
              <a:t> </a:t>
            </a:r>
            <a:r>
              <a:rPr lang="en-GB" altLang="en-US" dirty="0" err="1"/>
              <a:t>Convertono</a:t>
            </a:r>
            <a:r>
              <a:rPr lang="en-GB" altLang="en-US" dirty="0"/>
              <a:t> </a:t>
            </a:r>
            <a:r>
              <a:rPr lang="en-GB" altLang="en-US" dirty="0" err="1"/>
              <a:t>il</a:t>
            </a:r>
            <a:r>
              <a:rPr lang="en-GB" altLang="en-US" dirty="0"/>
              <a:t> </a:t>
            </a:r>
            <a:r>
              <a:rPr lang="en-GB" altLang="en-US" dirty="0" err="1"/>
              <a:t>grasso</a:t>
            </a:r>
            <a:r>
              <a:rPr lang="en-GB" altLang="en-US" dirty="0"/>
              <a:t> </a:t>
            </a:r>
            <a:r>
              <a:rPr lang="en-GB" altLang="en-US" dirty="0" err="1">
                <a:solidFill>
                  <a:srgbClr val="FF0000"/>
                </a:solidFill>
              </a:rPr>
              <a:t>animale</a:t>
            </a:r>
            <a:r>
              <a:rPr lang="en-GB" altLang="en-US" dirty="0"/>
              <a:t> in </a:t>
            </a:r>
            <a:r>
              <a:rPr lang="en-GB" altLang="en-US" dirty="0" err="1"/>
              <a:t>sapone</a:t>
            </a:r>
            <a:r>
              <a:rPr lang="en-GB" altLang="en-US" dirty="0"/>
              <a:t> (</a:t>
            </a:r>
            <a:r>
              <a:rPr lang="en-GB" altLang="en-US" dirty="0" err="1"/>
              <a:t>NaOH</a:t>
            </a:r>
            <a:r>
              <a:rPr lang="en-GB" altLang="en-US" dirty="0"/>
              <a:t>, </a:t>
            </a:r>
            <a:r>
              <a:rPr lang="en-GB" altLang="en-US" dirty="0" err="1"/>
              <a:t>forti</a:t>
            </a:r>
            <a:r>
              <a:rPr lang="en-GB" altLang="en-US" dirty="0"/>
              <a:t> </a:t>
            </a:r>
            <a:r>
              <a:rPr lang="en-GB" altLang="en-US" dirty="0" err="1"/>
              <a:t>basi</a:t>
            </a:r>
            <a:r>
              <a:rPr lang="en-GB" altLang="en-US" dirty="0"/>
              <a:t>) </a:t>
            </a:r>
            <a:r>
              <a:rPr lang="en-GB" altLang="en-US" dirty="0" err="1"/>
              <a:t>permettendo</a:t>
            </a:r>
            <a:r>
              <a:rPr lang="en-GB" altLang="en-US" dirty="0"/>
              <a:t> la </a:t>
            </a:r>
            <a:r>
              <a:rPr lang="en-GB" altLang="en-US" dirty="0" err="1"/>
              <a:t>dispersione</a:t>
            </a:r>
            <a:r>
              <a:rPr lang="en-GB" altLang="en-US" dirty="0"/>
              <a:t> del </a:t>
            </a:r>
            <a:r>
              <a:rPr lang="en-GB" altLang="en-US" dirty="0" err="1"/>
              <a:t>grasso</a:t>
            </a:r>
            <a:r>
              <a:rPr lang="en-GB" altLang="en-US" dirty="0">
                <a:solidFill>
                  <a:srgbClr val="FF6600"/>
                </a:solidFill>
              </a:rPr>
              <a:t> </a:t>
            </a:r>
          </a:p>
          <a:p>
            <a:endParaRPr lang="en-GB" altLang="en-US" sz="1100" dirty="0"/>
          </a:p>
        </p:txBody>
      </p:sp>
      <p:sp>
        <p:nvSpPr>
          <p:cNvPr id="1345543" name="Rectangle 7"/>
          <p:cNvSpPr>
            <a:spLocks noGrp="1" noChangeArrowheads="1"/>
          </p:cNvSpPr>
          <p:nvPr>
            <p:ph type="title"/>
          </p:nvPr>
        </p:nvSpPr>
        <p:spPr>
          <a:ln/>
        </p:spPr>
        <p:txBody>
          <a:bodyPr/>
          <a:lstStyle/>
          <a:p>
            <a:r>
              <a:rPr lang="en-GB" altLang="en-US"/>
              <a:t>Il processo di pulizia: i tensioattivi</a:t>
            </a:r>
            <a:endParaRPr lang="en-US" altLang="en-US"/>
          </a:p>
        </p:txBody>
      </p:sp>
      <p:sp>
        <p:nvSpPr>
          <p:cNvPr id="1345545" name="Text Box 9"/>
          <p:cNvSpPr txBox="1">
            <a:spLocks noChangeArrowheads="1"/>
          </p:cNvSpPr>
          <p:nvPr/>
        </p:nvSpPr>
        <p:spPr bwMode="auto">
          <a:xfrm>
            <a:off x="183234" y="5517232"/>
            <a:ext cx="8785225"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000" b="1" dirty="0">
                <a:solidFill>
                  <a:srgbClr val="FF0000"/>
                </a:solidFill>
              </a:rPr>
              <a:t>(!) </a:t>
            </a:r>
            <a:r>
              <a:rPr lang="it-IT" altLang="en-US" sz="1800" b="1" dirty="0"/>
              <a:t> I SILICONI NON SONO “GRASSI” E NON SONO SAPONIFICABILI.</a:t>
            </a:r>
          </a:p>
          <a:p>
            <a:r>
              <a:rPr lang="it-IT" altLang="en-US" sz="2000" b="1" dirty="0">
                <a:solidFill>
                  <a:srgbClr val="FF0000"/>
                </a:solidFill>
              </a:rPr>
              <a:t>(!)</a:t>
            </a:r>
            <a:r>
              <a:rPr lang="it-IT" altLang="en-US" sz="1800" b="1" dirty="0"/>
              <a:t>  I </a:t>
            </a:r>
            <a:r>
              <a:rPr lang="it-IT" altLang="en-US" sz="1800" b="1" dirty="0" err="1"/>
              <a:t>PERFLUOROPOLY</a:t>
            </a:r>
            <a:r>
              <a:rPr lang="it-IT" altLang="en-US" sz="1800" b="1" dirty="0"/>
              <a:t> ETERI (</a:t>
            </a:r>
            <a:r>
              <a:rPr lang="it-IT" altLang="en-US" sz="1800" b="1" dirty="0" err="1"/>
              <a:t>FOMBLIN</a:t>
            </a:r>
            <a:r>
              <a:rPr lang="it-IT" altLang="en-US" sz="1800" b="1" dirty="0"/>
              <a:t>) NON SONO GRASSI E NON SONO </a:t>
            </a:r>
            <a:r>
              <a:rPr lang="it-IT" altLang="en-US" sz="1800" b="1" dirty="0" err="1"/>
              <a:t>SAPONFICABILI</a:t>
            </a:r>
            <a:endParaRPr lang="it-IT" altLang="en-US" sz="1800" b="1" dirty="0"/>
          </a:p>
        </p:txBody>
      </p:sp>
    </p:spTree>
    <p:extLst>
      <p:ext uri="{BB962C8B-B14F-4D97-AF65-F5344CB8AC3E}">
        <p14:creationId xmlns:p14="http://schemas.microsoft.com/office/powerpoint/2010/main" val="3232605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ln/>
        </p:spPr>
        <p:txBody>
          <a:bodyPr/>
          <a:lstStyle/>
          <a:p>
            <a:r>
              <a:rPr lang="it-IT" altLang="en-US" sz="2400"/>
              <a:t>Detergenti in acqua</a:t>
            </a:r>
          </a:p>
        </p:txBody>
      </p:sp>
      <p:pic>
        <p:nvPicPr>
          <p:cNvPr id="1525763" name="Picture 3" descr="Pagine da cleaning_Taborell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515938"/>
            <a:ext cx="8448675" cy="632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41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body" idx="1"/>
          </p:nvPr>
        </p:nvSpPr>
        <p:spPr>
          <a:xfrm>
            <a:off x="0" y="564679"/>
            <a:ext cx="9144000" cy="5832475"/>
          </a:xfrm>
        </p:spPr>
        <p:txBody>
          <a:bodyPr/>
          <a:lstStyle/>
          <a:p>
            <a:pPr marL="0" indent="0" algn="ctr">
              <a:lnSpc>
                <a:spcPct val="90000"/>
              </a:lnSpc>
              <a:buFont typeface="Wingdings" pitchFamily="2" charset="2"/>
              <a:buNone/>
            </a:pPr>
            <a:r>
              <a:rPr lang="it-IT" altLang="en-US" b="1" dirty="0">
                <a:solidFill>
                  <a:srgbClr val="FF0000"/>
                </a:solidFill>
              </a:rPr>
              <a:t>Generalmente le soluzioni detergenti sono basiche o fortemente basiche</a:t>
            </a:r>
          </a:p>
          <a:p>
            <a:pPr marL="515938" lvl="1" indent="-401638">
              <a:lnSpc>
                <a:spcPct val="90000"/>
              </a:lnSpc>
              <a:spcBef>
                <a:spcPts val="1200"/>
              </a:spcBef>
            </a:pPr>
            <a:r>
              <a:rPr lang="it-IT" altLang="en-US" dirty="0"/>
              <a:t>Adatte alla pulizia di SS</a:t>
            </a:r>
          </a:p>
          <a:p>
            <a:pPr marL="515938" lvl="1" indent="-401638">
              <a:lnSpc>
                <a:spcPct val="90000"/>
              </a:lnSpc>
              <a:spcBef>
                <a:spcPts val="1200"/>
              </a:spcBef>
            </a:pPr>
            <a:r>
              <a:rPr lang="it-IT" altLang="en-US" dirty="0"/>
              <a:t>Spesso non adatte alla pulizia di </a:t>
            </a:r>
          </a:p>
          <a:p>
            <a:pPr marL="1154113" lvl="2">
              <a:lnSpc>
                <a:spcPct val="90000"/>
              </a:lnSpc>
              <a:spcBef>
                <a:spcPts val="1200"/>
              </a:spcBef>
            </a:pPr>
            <a:r>
              <a:rPr lang="it-IT" altLang="en-US" dirty="0"/>
              <a:t>RAME (OSSIDAZIONE) che si pulisce con CITRINOX o soluzioni di acido citrico e che poi andrebbe passivato con miscela cromica</a:t>
            </a:r>
          </a:p>
          <a:p>
            <a:pPr marL="1154113" lvl="2">
              <a:lnSpc>
                <a:spcPct val="90000"/>
              </a:lnSpc>
              <a:spcBef>
                <a:spcPts val="1200"/>
              </a:spcBef>
            </a:pPr>
            <a:r>
              <a:rPr lang="it-IT" altLang="en-US" dirty="0"/>
              <a:t>ALLUMINIO. Attenzione alla reazione</a:t>
            </a:r>
          </a:p>
          <a:p>
            <a:pPr marL="1154113" lvl="2">
              <a:lnSpc>
                <a:spcPct val="90000"/>
              </a:lnSpc>
              <a:spcBef>
                <a:spcPts val="1200"/>
              </a:spcBef>
              <a:buFontTx/>
              <a:buNone/>
            </a:pPr>
            <a:r>
              <a:rPr lang="it-IT" altLang="en-US" dirty="0"/>
              <a:t>	2 </a:t>
            </a:r>
            <a:r>
              <a:rPr lang="it-IT" altLang="en-US" dirty="0" err="1"/>
              <a:t>NaOH</a:t>
            </a:r>
            <a:r>
              <a:rPr lang="it-IT" altLang="en-US" dirty="0"/>
              <a:t> + 2 Al + 2H</a:t>
            </a:r>
            <a:r>
              <a:rPr lang="it-IT" altLang="en-US" baseline="-25000" dirty="0"/>
              <a:t>2</a:t>
            </a:r>
            <a:r>
              <a:rPr lang="it-IT" altLang="en-US" dirty="0"/>
              <a:t>O → 2 NaAlO</a:t>
            </a:r>
            <a:r>
              <a:rPr lang="it-IT" altLang="en-US" baseline="-25000" dirty="0"/>
              <a:t>2</a:t>
            </a:r>
            <a:r>
              <a:rPr lang="it-IT" altLang="en-US" dirty="0"/>
              <a:t> + 3 H</a:t>
            </a:r>
            <a:r>
              <a:rPr lang="it-IT" altLang="en-US" baseline="-25000" dirty="0"/>
              <a:t>2 </a:t>
            </a:r>
            <a:r>
              <a:rPr lang="it-IT" altLang="en-US" dirty="0">
                <a:solidFill>
                  <a:srgbClr val="FF6600"/>
                </a:solidFill>
              </a:rPr>
              <a:t> </a:t>
            </a:r>
          </a:p>
          <a:p>
            <a:pPr marL="1154113" lvl="2">
              <a:lnSpc>
                <a:spcPct val="90000"/>
              </a:lnSpc>
              <a:spcBef>
                <a:spcPts val="1200"/>
              </a:spcBef>
              <a:buFontTx/>
              <a:buNone/>
            </a:pPr>
            <a:r>
              <a:rPr lang="it-IT" altLang="en-US" dirty="0"/>
              <a:t>Scegliere per Al e sue leghe il detergente </a:t>
            </a:r>
            <a:r>
              <a:rPr lang="it-IT" altLang="en-US" b="1" dirty="0">
                <a:solidFill>
                  <a:srgbClr val="FF0000"/>
                </a:solidFill>
              </a:rPr>
              <a:t>adatto</a:t>
            </a:r>
          </a:p>
          <a:p>
            <a:pPr marL="1154113" lvl="2">
              <a:lnSpc>
                <a:spcPct val="90000"/>
              </a:lnSpc>
              <a:buFontTx/>
              <a:buNone/>
            </a:pPr>
            <a:endParaRPr lang="it-IT" altLang="en-US" dirty="0"/>
          </a:p>
          <a:p>
            <a:pPr marL="515938" lvl="1" indent="-401638">
              <a:lnSpc>
                <a:spcPct val="90000"/>
              </a:lnSpc>
            </a:pPr>
            <a:r>
              <a:rPr lang="it-IT" altLang="en-US" b="1" dirty="0">
                <a:solidFill>
                  <a:srgbClr val="FF0000"/>
                </a:solidFill>
              </a:rPr>
              <a:t>I siliconi sono difficili da eliminare</a:t>
            </a:r>
            <a:r>
              <a:rPr lang="it-IT" altLang="en-US" dirty="0"/>
              <a:t>: NON SI SAPONIFICANO (non sono ne oli ne grassi veri), galleggiano sul bagno e si </a:t>
            </a:r>
            <a:r>
              <a:rPr lang="it-IT" altLang="en-US" dirty="0" err="1"/>
              <a:t>ridepositano</a:t>
            </a:r>
            <a:r>
              <a:rPr lang="it-IT" altLang="en-US" dirty="0"/>
              <a:t> sui pezzi al momento dell’estrazione dalla vasca.</a:t>
            </a:r>
          </a:p>
          <a:p>
            <a:pPr marL="0" indent="0">
              <a:lnSpc>
                <a:spcPct val="90000"/>
              </a:lnSpc>
            </a:pPr>
            <a:endParaRPr lang="it-IT" altLang="en-US" dirty="0"/>
          </a:p>
        </p:txBody>
      </p:sp>
      <p:sp>
        <p:nvSpPr>
          <p:cNvPr id="1488899" name="Rectangle 3"/>
          <p:cNvSpPr>
            <a:spLocks noGrp="1" noChangeArrowheads="1"/>
          </p:cNvSpPr>
          <p:nvPr>
            <p:ph type="title"/>
          </p:nvPr>
        </p:nvSpPr>
        <p:spPr>
          <a:ln/>
        </p:spPr>
        <p:txBody>
          <a:bodyPr/>
          <a:lstStyle/>
          <a:p>
            <a:r>
              <a:rPr lang="en-GB" altLang="en-US" sz="3200"/>
              <a:t>Il processo di pulizia: i tensioattivi. Cautele</a:t>
            </a:r>
            <a:endParaRPr lang="en-US" altLang="en-US" sz="3200"/>
          </a:p>
        </p:txBody>
      </p:sp>
      <p:sp>
        <p:nvSpPr>
          <p:cNvPr id="1488901" name="Line 5"/>
          <p:cNvSpPr>
            <a:spLocks noChangeShapeType="1"/>
          </p:cNvSpPr>
          <p:nvPr/>
        </p:nvSpPr>
        <p:spPr bwMode="auto">
          <a:xfrm flipV="1">
            <a:off x="7019925" y="3716338"/>
            <a:ext cx="0" cy="2889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88903" name="Picture 7" descr="Immagine 04 Bomb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716338"/>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38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Aluminum cleaning</a:t>
            </a:r>
          </a:p>
        </p:txBody>
      </p:sp>
      <p:sp>
        <p:nvSpPr>
          <p:cNvPr id="6" name="Rettangolo 5"/>
          <p:cNvSpPr/>
          <p:nvPr/>
        </p:nvSpPr>
        <p:spPr>
          <a:xfrm>
            <a:off x="0" y="549275"/>
            <a:ext cx="91440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hlinkClick r:id="rId2"/>
              </a:rPr>
              <a:t>https://www.mtm-inc.com/av-20090309-cleaning-aluminum-for-vacuum-applications.html</a:t>
            </a: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7" name="CasellaDiTesto 6"/>
          <p:cNvSpPr txBox="1"/>
          <p:nvPr/>
        </p:nvSpPr>
        <p:spPr>
          <a:xfrm>
            <a:off x="107504" y="980728"/>
            <a:ext cx="336823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omic Sans MS" pitchFamily="66" charset="0"/>
                <a:ea typeface="+mn-ea"/>
                <a:cs typeface="+mn-cs"/>
              </a:rPr>
              <a:t>Leghe</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 6061, 6063 (estrus), 2219</a:t>
            </a:r>
          </a:p>
        </p:txBody>
      </p:sp>
      <p:sp>
        <p:nvSpPr>
          <p:cNvPr id="8" name="Rettangolo 7"/>
          <p:cNvSpPr/>
          <p:nvPr/>
        </p:nvSpPr>
        <p:spPr>
          <a:xfrm>
            <a:off x="0" y="1412776"/>
            <a:ext cx="9144000"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rPr>
              <a:t>The nature of the cleaning process and the degree of cleanliness required depends upon the application. </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In many UHV applications eliminating carbon from the surface is a priority because carbon can combine with other elements to contribute to outgassing. In other applications the elimination of fine particle contaminants is an important issue. For routine purposes (an isolation vacuum, for example) simply wiping the surface down with isopropyl alcohol or acetone to remove gross deposits of cutting oils left by machining is normally sufficient. For UHV applications more elaborate methods are required</a:t>
            </a:r>
          </a:p>
        </p:txBody>
      </p:sp>
      <p:graphicFrame>
        <p:nvGraphicFramePr>
          <p:cNvPr id="9" name="Tabella 8"/>
          <p:cNvGraphicFramePr>
            <a:graphicFrameLocks noGrp="1"/>
          </p:cNvGraphicFramePr>
          <p:nvPr/>
        </p:nvGraphicFramePr>
        <p:xfrm>
          <a:off x="323892" y="3462020"/>
          <a:ext cx="8362866" cy="304800"/>
        </p:xfrm>
        <a:graphic>
          <a:graphicData uri="http://schemas.openxmlformats.org/drawingml/2006/table">
            <a:tbl>
              <a:tblPr/>
              <a:tblGrid>
                <a:gridCol w="2375900">
                  <a:extLst>
                    <a:ext uri="{9D8B030D-6E8A-4147-A177-3AD203B41FA5}">
                      <a16:colId xmlns:a16="http://schemas.microsoft.com/office/drawing/2014/main" val="2410838583"/>
                    </a:ext>
                  </a:extLst>
                </a:gridCol>
                <a:gridCol w="3199344">
                  <a:extLst>
                    <a:ext uri="{9D8B030D-6E8A-4147-A177-3AD203B41FA5}">
                      <a16:colId xmlns:a16="http://schemas.microsoft.com/office/drawing/2014/main" val="512751081"/>
                    </a:ext>
                  </a:extLst>
                </a:gridCol>
                <a:gridCol w="2787622">
                  <a:extLst>
                    <a:ext uri="{9D8B030D-6E8A-4147-A177-3AD203B41FA5}">
                      <a16:colId xmlns:a16="http://schemas.microsoft.com/office/drawing/2014/main" val="237727422"/>
                    </a:ext>
                  </a:extLst>
                </a:gridCol>
              </a:tblGrid>
              <a:tr h="0">
                <a:tc>
                  <a:txBody>
                    <a:bodyPr/>
                    <a:lstStyle/>
                    <a:p>
                      <a:pPr algn="ctr"/>
                      <a:r>
                        <a:rPr lang="it-IT" sz="1400" b="1">
                          <a:effectLst/>
                        </a:rPr>
                        <a:t>User</a:t>
                      </a:r>
                      <a:endParaRPr lang="it-IT" sz="1400">
                        <a:effectLst/>
                      </a:endParaRPr>
                    </a:p>
                  </a:txBody>
                  <a:tcPr marL="142875" marR="142875" anchor="ctr">
                    <a:lnL>
                      <a:noFill/>
                    </a:lnL>
                    <a:lnR>
                      <a:noFill/>
                    </a:lnR>
                    <a:lnT>
                      <a:noFill/>
                    </a:lnT>
                    <a:lnB>
                      <a:noFill/>
                    </a:lnB>
                  </a:tcPr>
                </a:tc>
                <a:tc>
                  <a:txBody>
                    <a:bodyPr/>
                    <a:lstStyle/>
                    <a:p>
                      <a:pPr algn="ctr"/>
                      <a:r>
                        <a:rPr lang="it-IT" sz="1400" b="1">
                          <a:effectLst/>
                        </a:rPr>
                        <a:t>Aluminum Alloys</a:t>
                      </a:r>
                      <a:endParaRPr lang="it-IT" sz="1400">
                        <a:effectLst/>
                      </a:endParaRPr>
                    </a:p>
                  </a:txBody>
                  <a:tcPr marL="142875" marR="142875" anchor="ctr">
                    <a:lnL>
                      <a:noFill/>
                    </a:lnL>
                    <a:lnR>
                      <a:noFill/>
                    </a:lnR>
                    <a:lnT>
                      <a:noFill/>
                    </a:lnT>
                    <a:lnB>
                      <a:noFill/>
                    </a:lnB>
                  </a:tcPr>
                </a:tc>
                <a:tc>
                  <a:txBody>
                    <a:bodyPr/>
                    <a:lstStyle/>
                    <a:p>
                      <a:pPr algn="ctr"/>
                      <a:r>
                        <a:rPr lang="it-IT" sz="1400" b="1" dirty="0">
                          <a:effectLst/>
                        </a:rPr>
                        <a:t>Method</a:t>
                      </a:r>
                      <a:endParaRPr lang="it-IT" sz="1400" dirty="0">
                        <a:effectLst/>
                      </a:endParaRPr>
                    </a:p>
                  </a:txBody>
                  <a:tcPr marL="142875" marR="142875" anchor="ctr">
                    <a:lnL>
                      <a:noFill/>
                    </a:lnL>
                    <a:lnR>
                      <a:noFill/>
                    </a:lnR>
                    <a:lnT>
                      <a:noFill/>
                    </a:lnT>
                    <a:lnB>
                      <a:noFill/>
                    </a:lnB>
                  </a:tcPr>
                </a:tc>
                <a:extLst>
                  <a:ext uri="{0D108BD9-81ED-4DB2-BD59-A6C34878D82A}">
                    <a16:rowId xmlns:a16="http://schemas.microsoft.com/office/drawing/2014/main" val="3128441566"/>
                  </a:ext>
                </a:extLst>
              </a:tr>
            </a:tbl>
          </a:graphicData>
        </a:graphic>
      </p:graphicFrame>
      <p:graphicFrame>
        <p:nvGraphicFramePr>
          <p:cNvPr id="10" name="Tabella 9"/>
          <p:cNvGraphicFramePr>
            <a:graphicFrameLocks noGrp="1"/>
          </p:cNvGraphicFramePr>
          <p:nvPr/>
        </p:nvGraphicFramePr>
        <p:xfrm>
          <a:off x="100717" y="3777933"/>
          <a:ext cx="9144000" cy="2286000"/>
        </p:xfrm>
        <a:graphic>
          <a:graphicData uri="http://schemas.openxmlformats.org/drawingml/2006/table">
            <a:tbl>
              <a:tblPr/>
              <a:tblGrid>
                <a:gridCol w="3048000">
                  <a:extLst>
                    <a:ext uri="{9D8B030D-6E8A-4147-A177-3AD203B41FA5}">
                      <a16:colId xmlns:a16="http://schemas.microsoft.com/office/drawing/2014/main" val="4107285310"/>
                    </a:ext>
                  </a:extLst>
                </a:gridCol>
                <a:gridCol w="3048000">
                  <a:extLst>
                    <a:ext uri="{9D8B030D-6E8A-4147-A177-3AD203B41FA5}">
                      <a16:colId xmlns:a16="http://schemas.microsoft.com/office/drawing/2014/main" val="761283565"/>
                    </a:ext>
                  </a:extLst>
                </a:gridCol>
                <a:gridCol w="3048000">
                  <a:extLst>
                    <a:ext uri="{9D8B030D-6E8A-4147-A177-3AD203B41FA5}">
                      <a16:colId xmlns:a16="http://schemas.microsoft.com/office/drawing/2014/main" val="3024152844"/>
                    </a:ext>
                  </a:extLst>
                </a:gridCol>
              </a:tblGrid>
              <a:tr h="1739299">
                <a:tc>
                  <a:txBody>
                    <a:bodyPr/>
                    <a:lstStyle/>
                    <a:p>
                      <a:pPr algn="l"/>
                      <a:r>
                        <a:rPr lang="en-US" sz="1600" dirty="0">
                          <a:effectLst/>
                        </a:rPr>
                        <a:t>Argonne National Laboratory-Advanced Photo Source</a:t>
                      </a:r>
                    </a:p>
                  </a:txBody>
                  <a:tcPr marL="142875" marR="142875" anchor="ctr">
                    <a:lnL>
                      <a:noFill/>
                    </a:lnL>
                    <a:lnR>
                      <a:noFill/>
                    </a:lnR>
                    <a:lnT>
                      <a:noFill/>
                    </a:lnT>
                    <a:lnB>
                      <a:noFill/>
                    </a:lnB>
                  </a:tcPr>
                </a:tc>
                <a:tc>
                  <a:txBody>
                    <a:bodyPr/>
                    <a:lstStyle/>
                    <a:p>
                      <a:pPr algn="ctr"/>
                      <a:r>
                        <a:rPr lang="it-IT" sz="1600" dirty="0">
                          <a:effectLst/>
                        </a:rPr>
                        <a:t>6063</a:t>
                      </a:r>
                    </a:p>
                  </a:txBody>
                  <a:tcPr marL="142875" marR="142875" anchor="ctr">
                    <a:lnL>
                      <a:noFill/>
                    </a:lnL>
                    <a:lnR>
                      <a:noFill/>
                    </a:lnR>
                    <a:lnT>
                      <a:noFill/>
                    </a:lnT>
                    <a:lnB>
                      <a:noFill/>
                    </a:lnB>
                  </a:tcPr>
                </a:tc>
                <a:tc>
                  <a:txBody>
                    <a:bodyPr/>
                    <a:lstStyle/>
                    <a:p>
                      <a:pPr marL="0" indent="0" algn="l">
                        <a:buFont typeface="+mj-lt"/>
                        <a:buAutoNum type="arabicPeriod"/>
                      </a:pPr>
                      <a:r>
                        <a:rPr lang="en-US" sz="1600" dirty="0">
                          <a:effectLst/>
                        </a:rPr>
                        <a:t>High pressure spray with 2% </a:t>
                      </a:r>
                      <a:r>
                        <a:rPr lang="en-US" sz="1600" dirty="0" err="1">
                          <a:effectLst/>
                        </a:rPr>
                        <a:t>Almeco</a:t>
                      </a:r>
                      <a:r>
                        <a:rPr lang="en-US" sz="1600" dirty="0">
                          <a:effectLst/>
                        </a:rPr>
                        <a:t> 18.</a:t>
                      </a:r>
                    </a:p>
                    <a:p>
                      <a:pPr marL="0" indent="0" algn="l">
                        <a:buFont typeface="+mj-lt"/>
                        <a:buAutoNum type="arabicPeriod"/>
                      </a:pPr>
                      <a:r>
                        <a:rPr lang="en-US" sz="1600" dirty="0">
                          <a:effectLst/>
                        </a:rPr>
                        <a:t>Ultrasonically clean with 2% </a:t>
                      </a:r>
                      <a:r>
                        <a:rPr lang="en-US" sz="1600" dirty="0" err="1">
                          <a:effectLst/>
                        </a:rPr>
                        <a:t>Almeco</a:t>
                      </a:r>
                      <a:r>
                        <a:rPr lang="en-US" sz="1600" dirty="0">
                          <a:effectLst/>
                        </a:rPr>
                        <a:t> 18 at 65°C, 10 minutes.</a:t>
                      </a:r>
                    </a:p>
                    <a:p>
                      <a:pPr marL="0" indent="0" algn="l">
                        <a:buFont typeface="+mj-lt"/>
                        <a:buAutoNum type="arabicPeriod"/>
                      </a:pPr>
                      <a:r>
                        <a:rPr lang="en-US" sz="1600" dirty="0">
                          <a:effectLst/>
                        </a:rPr>
                        <a:t>Rinse with room temperature DI water, 10 minutes.</a:t>
                      </a:r>
                    </a:p>
                    <a:p>
                      <a:pPr marL="0" indent="0" algn="l">
                        <a:buFont typeface="+mj-lt"/>
                        <a:buAutoNum type="arabicPeriod"/>
                      </a:pPr>
                      <a:r>
                        <a:rPr lang="en-US" sz="1600" dirty="0">
                          <a:effectLst/>
                        </a:rPr>
                        <a:t>Blow dry, hot nitrogen.</a:t>
                      </a:r>
                    </a:p>
                  </a:txBody>
                  <a:tcPr marL="142875" marR="142875" anchor="ctr">
                    <a:lnL>
                      <a:noFill/>
                    </a:lnL>
                    <a:lnR>
                      <a:noFill/>
                    </a:lnR>
                    <a:lnT>
                      <a:noFill/>
                    </a:lnT>
                    <a:lnB>
                      <a:noFill/>
                    </a:lnB>
                  </a:tcPr>
                </a:tc>
                <a:extLst>
                  <a:ext uri="{0D108BD9-81ED-4DB2-BD59-A6C34878D82A}">
                    <a16:rowId xmlns:a16="http://schemas.microsoft.com/office/drawing/2014/main" val="2697336479"/>
                  </a:ext>
                </a:extLst>
              </a:tr>
            </a:tbl>
          </a:graphicData>
        </a:graphic>
      </p:graphicFrame>
    </p:spTree>
    <p:extLst>
      <p:ext uri="{BB962C8B-B14F-4D97-AF65-F5344CB8AC3E}">
        <p14:creationId xmlns:p14="http://schemas.microsoft.com/office/powerpoint/2010/main" val="3689285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Al cleaning</a:t>
            </a:r>
          </a:p>
        </p:txBody>
      </p:sp>
      <p:graphicFrame>
        <p:nvGraphicFramePr>
          <p:cNvPr id="9" name="Tabella 8"/>
          <p:cNvGraphicFramePr>
            <a:graphicFrameLocks noGrp="1"/>
          </p:cNvGraphicFramePr>
          <p:nvPr/>
        </p:nvGraphicFramePr>
        <p:xfrm>
          <a:off x="390567" y="584649"/>
          <a:ext cx="8362866" cy="304800"/>
        </p:xfrm>
        <a:graphic>
          <a:graphicData uri="http://schemas.openxmlformats.org/drawingml/2006/table">
            <a:tbl>
              <a:tblPr/>
              <a:tblGrid>
                <a:gridCol w="2787622">
                  <a:extLst>
                    <a:ext uri="{9D8B030D-6E8A-4147-A177-3AD203B41FA5}">
                      <a16:colId xmlns:a16="http://schemas.microsoft.com/office/drawing/2014/main" val="2410838583"/>
                    </a:ext>
                  </a:extLst>
                </a:gridCol>
                <a:gridCol w="2787622">
                  <a:extLst>
                    <a:ext uri="{9D8B030D-6E8A-4147-A177-3AD203B41FA5}">
                      <a16:colId xmlns:a16="http://schemas.microsoft.com/office/drawing/2014/main" val="512751081"/>
                    </a:ext>
                  </a:extLst>
                </a:gridCol>
                <a:gridCol w="2787622">
                  <a:extLst>
                    <a:ext uri="{9D8B030D-6E8A-4147-A177-3AD203B41FA5}">
                      <a16:colId xmlns:a16="http://schemas.microsoft.com/office/drawing/2014/main" val="237727422"/>
                    </a:ext>
                  </a:extLst>
                </a:gridCol>
              </a:tblGrid>
              <a:tr h="0">
                <a:tc>
                  <a:txBody>
                    <a:bodyPr/>
                    <a:lstStyle/>
                    <a:p>
                      <a:pPr algn="ctr"/>
                      <a:r>
                        <a:rPr lang="it-IT" sz="1400" b="1">
                          <a:effectLst/>
                        </a:rPr>
                        <a:t>User</a:t>
                      </a:r>
                      <a:endParaRPr lang="it-IT" sz="1400">
                        <a:effectLst/>
                      </a:endParaRPr>
                    </a:p>
                  </a:txBody>
                  <a:tcPr marL="142875" marR="142875" anchor="ctr">
                    <a:lnL>
                      <a:noFill/>
                    </a:lnL>
                    <a:lnR>
                      <a:noFill/>
                    </a:lnR>
                    <a:lnT>
                      <a:noFill/>
                    </a:lnT>
                    <a:lnB>
                      <a:noFill/>
                    </a:lnB>
                  </a:tcPr>
                </a:tc>
                <a:tc>
                  <a:txBody>
                    <a:bodyPr/>
                    <a:lstStyle/>
                    <a:p>
                      <a:pPr algn="ctr"/>
                      <a:r>
                        <a:rPr lang="it-IT" sz="1400" b="1" dirty="0" err="1">
                          <a:effectLst/>
                        </a:rPr>
                        <a:t>Aluminum</a:t>
                      </a:r>
                      <a:r>
                        <a:rPr lang="it-IT" sz="1400" b="1" dirty="0">
                          <a:effectLst/>
                        </a:rPr>
                        <a:t> </a:t>
                      </a:r>
                      <a:r>
                        <a:rPr lang="it-IT" sz="1400" b="1" dirty="0" err="1">
                          <a:effectLst/>
                        </a:rPr>
                        <a:t>Alloys</a:t>
                      </a:r>
                      <a:endParaRPr lang="it-IT" sz="1400" dirty="0">
                        <a:effectLst/>
                      </a:endParaRPr>
                    </a:p>
                  </a:txBody>
                  <a:tcPr marL="142875" marR="142875" anchor="ctr">
                    <a:lnL>
                      <a:noFill/>
                    </a:lnL>
                    <a:lnR>
                      <a:noFill/>
                    </a:lnR>
                    <a:lnT>
                      <a:noFill/>
                    </a:lnT>
                    <a:lnB>
                      <a:noFill/>
                    </a:lnB>
                  </a:tcPr>
                </a:tc>
                <a:tc>
                  <a:txBody>
                    <a:bodyPr/>
                    <a:lstStyle/>
                    <a:p>
                      <a:pPr algn="ctr"/>
                      <a:r>
                        <a:rPr lang="it-IT" sz="1400" b="1" dirty="0">
                          <a:effectLst/>
                        </a:rPr>
                        <a:t>Method</a:t>
                      </a:r>
                      <a:endParaRPr lang="it-IT" sz="1400" dirty="0">
                        <a:effectLst/>
                      </a:endParaRPr>
                    </a:p>
                  </a:txBody>
                  <a:tcPr marL="142875" marR="142875" anchor="ctr">
                    <a:lnL>
                      <a:noFill/>
                    </a:lnL>
                    <a:lnR>
                      <a:noFill/>
                    </a:lnR>
                    <a:lnT>
                      <a:noFill/>
                    </a:lnT>
                    <a:lnB>
                      <a:noFill/>
                    </a:lnB>
                  </a:tcPr>
                </a:tc>
                <a:extLst>
                  <a:ext uri="{0D108BD9-81ED-4DB2-BD59-A6C34878D82A}">
                    <a16:rowId xmlns:a16="http://schemas.microsoft.com/office/drawing/2014/main" val="3128441566"/>
                  </a:ext>
                </a:extLst>
              </a:tr>
            </a:tbl>
          </a:graphicData>
        </a:graphic>
      </p:graphicFrame>
      <p:graphicFrame>
        <p:nvGraphicFramePr>
          <p:cNvPr id="11" name="Tabella 10"/>
          <p:cNvGraphicFramePr>
            <a:graphicFrameLocks noGrp="1"/>
          </p:cNvGraphicFramePr>
          <p:nvPr/>
        </p:nvGraphicFramePr>
        <p:xfrm>
          <a:off x="498071" y="836712"/>
          <a:ext cx="8362866" cy="1798320"/>
        </p:xfrm>
        <a:graphic>
          <a:graphicData uri="http://schemas.openxmlformats.org/drawingml/2006/table">
            <a:tbl>
              <a:tblPr/>
              <a:tblGrid>
                <a:gridCol w="2787622">
                  <a:extLst>
                    <a:ext uri="{9D8B030D-6E8A-4147-A177-3AD203B41FA5}">
                      <a16:colId xmlns:a16="http://schemas.microsoft.com/office/drawing/2014/main" val="1211272121"/>
                    </a:ext>
                  </a:extLst>
                </a:gridCol>
                <a:gridCol w="2787622">
                  <a:extLst>
                    <a:ext uri="{9D8B030D-6E8A-4147-A177-3AD203B41FA5}">
                      <a16:colId xmlns:a16="http://schemas.microsoft.com/office/drawing/2014/main" val="3516504341"/>
                    </a:ext>
                  </a:extLst>
                </a:gridCol>
                <a:gridCol w="2787622">
                  <a:extLst>
                    <a:ext uri="{9D8B030D-6E8A-4147-A177-3AD203B41FA5}">
                      <a16:colId xmlns:a16="http://schemas.microsoft.com/office/drawing/2014/main" val="4016930813"/>
                    </a:ext>
                  </a:extLst>
                </a:gridCol>
              </a:tblGrid>
              <a:tr h="0">
                <a:tc>
                  <a:txBody>
                    <a:bodyPr/>
                    <a:lstStyle/>
                    <a:p>
                      <a:pPr algn="l"/>
                      <a:r>
                        <a:rPr lang="en-US" sz="1400" dirty="0">
                          <a:effectLst/>
                        </a:rPr>
                        <a:t>Argonne National Laboratory-Advanced Photo Source</a:t>
                      </a:r>
                    </a:p>
                  </a:txBody>
                  <a:tcPr marL="142875" marR="142875" anchor="ctr">
                    <a:lnL>
                      <a:noFill/>
                    </a:lnL>
                    <a:lnR>
                      <a:noFill/>
                    </a:lnR>
                    <a:lnT>
                      <a:noFill/>
                    </a:lnT>
                    <a:lnB>
                      <a:noFill/>
                    </a:lnB>
                  </a:tcPr>
                </a:tc>
                <a:tc>
                  <a:txBody>
                    <a:bodyPr/>
                    <a:lstStyle/>
                    <a:p>
                      <a:pPr algn="ctr"/>
                      <a:r>
                        <a:rPr lang="it-IT" sz="1400" dirty="0">
                          <a:effectLst/>
                        </a:rPr>
                        <a:t>2219</a:t>
                      </a:r>
                      <a:br>
                        <a:rPr lang="it-IT" sz="1400" dirty="0">
                          <a:effectLst/>
                        </a:rPr>
                      </a:br>
                      <a:r>
                        <a:rPr lang="it-IT" sz="1400" dirty="0">
                          <a:effectLst/>
                        </a:rPr>
                        <a:t>6063</a:t>
                      </a:r>
                    </a:p>
                  </a:txBody>
                  <a:tcPr marL="142875" marR="142875" anchor="ctr">
                    <a:lnL>
                      <a:noFill/>
                    </a:lnL>
                    <a:lnR>
                      <a:noFill/>
                    </a:lnR>
                    <a:lnT>
                      <a:noFill/>
                    </a:lnT>
                    <a:lnB>
                      <a:noFill/>
                    </a:lnB>
                  </a:tcPr>
                </a:tc>
                <a:tc>
                  <a:txBody>
                    <a:bodyPr/>
                    <a:lstStyle/>
                    <a:p>
                      <a:pPr algn="l">
                        <a:buFont typeface="+mj-lt"/>
                        <a:buAutoNum type="arabicPeriod"/>
                      </a:pPr>
                      <a:r>
                        <a:rPr lang="en-US" sz="1400" dirty="0">
                          <a:effectLst/>
                        </a:rPr>
                        <a:t>Ultrasonically clean with 2% </a:t>
                      </a:r>
                      <a:r>
                        <a:rPr lang="en-US" sz="1400" dirty="0" err="1">
                          <a:effectLst/>
                        </a:rPr>
                        <a:t>Almeco</a:t>
                      </a:r>
                      <a:r>
                        <a:rPr lang="en-US" sz="1400" dirty="0">
                          <a:effectLst/>
                        </a:rPr>
                        <a:t> 18 at 50°C for 10 minutes. (</a:t>
                      </a:r>
                      <a:r>
                        <a:rPr lang="en-US" sz="1400" dirty="0" err="1">
                          <a:effectLst/>
                        </a:rPr>
                        <a:t>Cinrinox</a:t>
                      </a:r>
                      <a:r>
                        <a:rPr lang="en-US" sz="1400" dirty="0">
                          <a:effectLst/>
                        </a:rPr>
                        <a:t> may be used to remove smut.)</a:t>
                      </a:r>
                    </a:p>
                    <a:p>
                      <a:pPr algn="l">
                        <a:buFont typeface="+mj-lt"/>
                        <a:buAutoNum type="arabicPeriod"/>
                      </a:pPr>
                      <a:r>
                        <a:rPr lang="en-US" sz="1400" dirty="0">
                          <a:effectLst/>
                        </a:rPr>
                        <a:t>Rinse with room temperature DI water, 10 minutes.</a:t>
                      </a:r>
                    </a:p>
                    <a:p>
                      <a:pPr algn="l">
                        <a:buFont typeface="+mj-lt"/>
                        <a:buAutoNum type="arabicPeriod"/>
                      </a:pPr>
                      <a:r>
                        <a:rPr lang="en-US" sz="1400" dirty="0">
                          <a:effectLst/>
                        </a:rPr>
                        <a:t>Blow dry, hot nitrogen.</a:t>
                      </a:r>
                    </a:p>
                  </a:txBody>
                  <a:tcPr marL="142875" marR="142875" anchor="ctr">
                    <a:lnL>
                      <a:noFill/>
                    </a:lnL>
                    <a:lnR>
                      <a:noFill/>
                    </a:lnR>
                    <a:lnT>
                      <a:noFill/>
                    </a:lnT>
                    <a:lnB>
                      <a:noFill/>
                    </a:lnB>
                  </a:tcPr>
                </a:tc>
                <a:extLst>
                  <a:ext uri="{0D108BD9-81ED-4DB2-BD59-A6C34878D82A}">
                    <a16:rowId xmlns:a16="http://schemas.microsoft.com/office/drawing/2014/main" val="2686791295"/>
                  </a:ext>
                </a:extLst>
              </a:tr>
            </a:tbl>
          </a:graphicData>
        </a:graphic>
      </p:graphicFrame>
      <p:cxnSp>
        <p:nvCxnSpPr>
          <p:cNvPr id="4" name="Connettore diritto 3"/>
          <p:cNvCxnSpPr/>
          <p:nvPr/>
        </p:nvCxnSpPr>
        <p:spPr>
          <a:xfrm>
            <a:off x="0" y="263691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 name="Tabella 15"/>
          <p:cNvGraphicFramePr>
            <a:graphicFrameLocks noGrp="1"/>
          </p:cNvGraphicFramePr>
          <p:nvPr/>
        </p:nvGraphicFramePr>
        <p:xfrm>
          <a:off x="498071" y="2636912"/>
          <a:ext cx="8362866" cy="2438400"/>
        </p:xfrm>
        <a:graphic>
          <a:graphicData uri="http://schemas.openxmlformats.org/drawingml/2006/table">
            <a:tbl>
              <a:tblPr/>
              <a:tblGrid>
                <a:gridCol w="2787622">
                  <a:extLst>
                    <a:ext uri="{9D8B030D-6E8A-4147-A177-3AD203B41FA5}">
                      <a16:colId xmlns:a16="http://schemas.microsoft.com/office/drawing/2014/main" val="2329675316"/>
                    </a:ext>
                  </a:extLst>
                </a:gridCol>
                <a:gridCol w="2787622">
                  <a:extLst>
                    <a:ext uri="{9D8B030D-6E8A-4147-A177-3AD203B41FA5}">
                      <a16:colId xmlns:a16="http://schemas.microsoft.com/office/drawing/2014/main" val="3122263996"/>
                    </a:ext>
                  </a:extLst>
                </a:gridCol>
                <a:gridCol w="2787622">
                  <a:extLst>
                    <a:ext uri="{9D8B030D-6E8A-4147-A177-3AD203B41FA5}">
                      <a16:colId xmlns:a16="http://schemas.microsoft.com/office/drawing/2014/main" val="93976607"/>
                    </a:ext>
                  </a:extLst>
                </a:gridCol>
              </a:tblGrid>
              <a:tr h="0">
                <a:tc>
                  <a:txBody>
                    <a:bodyPr/>
                    <a:lstStyle/>
                    <a:p>
                      <a:pPr algn="l"/>
                      <a:r>
                        <a:rPr lang="en-US" sz="1400" dirty="0">
                          <a:effectLst/>
                        </a:rPr>
                        <a:t>Brookhaven National Laboratory-National Synchrotron Light Source</a:t>
                      </a:r>
                    </a:p>
                  </a:txBody>
                  <a:tcPr marL="142875" marR="142875" anchor="ctr">
                    <a:lnL>
                      <a:noFill/>
                    </a:lnL>
                    <a:lnR>
                      <a:noFill/>
                    </a:lnR>
                    <a:lnT>
                      <a:noFill/>
                    </a:lnT>
                    <a:lnB>
                      <a:noFill/>
                    </a:lnB>
                  </a:tcPr>
                </a:tc>
                <a:tc>
                  <a:txBody>
                    <a:bodyPr/>
                    <a:lstStyle/>
                    <a:p>
                      <a:pPr algn="ctr"/>
                      <a:r>
                        <a:rPr lang="it-IT" sz="1400" dirty="0">
                          <a:effectLst/>
                        </a:rPr>
                        <a:t>6000 Series</a:t>
                      </a:r>
                    </a:p>
                  </a:txBody>
                  <a:tcPr marL="142875" marR="142875" anchor="ctr">
                    <a:lnL>
                      <a:noFill/>
                    </a:lnL>
                    <a:lnR>
                      <a:noFill/>
                    </a:lnR>
                    <a:lnT>
                      <a:noFill/>
                    </a:lnT>
                    <a:lnB>
                      <a:noFill/>
                    </a:lnB>
                  </a:tcPr>
                </a:tc>
                <a:tc>
                  <a:txBody>
                    <a:bodyPr/>
                    <a:lstStyle/>
                    <a:p>
                      <a:pPr algn="l">
                        <a:buFont typeface="+mj-lt"/>
                        <a:buAutoNum type="arabicPeriod"/>
                      </a:pPr>
                      <a:r>
                        <a:rPr lang="en-US" sz="1400" dirty="0">
                          <a:effectLst/>
                        </a:rPr>
                        <a:t>Ultrasonically clean with </a:t>
                      </a:r>
                      <a:r>
                        <a:rPr lang="en-US" sz="1400" dirty="0" err="1">
                          <a:effectLst/>
                        </a:rPr>
                        <a:t>Almeco</a:t>
                      </a:r>
                      <a:r>
                        <a:rPr lang="en-US" sz="1400" dirty="0">
                          <a:effectLst/>
                        </a:rPr>
                        <a:t> 18 at 77°C.</a:t>
                      </a:r>
                    </a:p>
                    <a:p>
                      <a:pPr algn="l">
                        <a:buFont typeface="+mj-lt"/>
                        <a:buAutoNum type="arabicPeriod"/>
                      </a:pPr>
                      <a:r>
                        <a:rPr lang="en-US" sz="1400" dirty="0">
                          <a:effectLst/>
                        </a:rPr>
                        <a:t>DI water rinse at 60°C</a:t>
                      </a:r>
                    </a:p>
                    <a:p>
                      <a:pPr algn="l">
                        <a:buFont typeface="+mj-lt"/>
                        <a:buAutoNum type="arabicPeriod"/>
                      </a:pPr>
                      <a:r>
                        <a:rPr lang="en-US" sz="1400" dirty="0">
                          <a:effectLst/>
                        </a:rPr>
                        <a:t>Buff Out 16000 solution at 77°C.</a:t>
                      </a:r>
                    </a:p>
                    <a:p>
                      <a:pPr algn="l">
                        <a:buFont typeface="+mj-lt"/>
                        <a:buAutoNum type="arabicPeriod"/>
                      </a:pPr>
                      <a:r>
                        <a:rPr lang="en-US" sz="1400" dirty="0">
                          <a:effectLst/>
                        </a:rPr>
                        <a:t>Rinse in DI water at 60°C.</a:t>
                      </a:r>
                    </a:p>
                    <a:p>
                      <a:pPr algn="l">
                        <a:buFont typeface="+mj-lt"/>
                        <a:buAutoNum type="arabicPeriod"/>
                      </a:pPr>
                      <a:r>
                        <a:rPr lang="en-US" sz="1400" dirty="0" err="1">
                          <a:effectLst/>
                        </a:rPr>
                        <a:t>Citrinox</a:t>
                      </a:r>
                      <a:r>
                        <a:rPr lang="en-US" sz="1400" dirty="0">
                          <a:effectLst/>
                        </a:rPr>
                        <a:t> solution at 77°C.</a:t>
                      </a:r>
                    </a:p>
                    <a:p>
                      <a:pPr algn="l">
                        <a:buFont typeface="+mj-lt"/>
                        <a:buAutoNum type="arabicPeriod"/>
                      </a:pPr>
                      <a:r>
                        <a:rPr lang="en-US" sz="1400" dirty="0">
                          <a:effectLst/>
                        </a:rPr>
                        <a:t>DI water rinse at 60°C.</a:t>
                      </a:r>
                    </a:p>
                    <a:p>
                      <a:pPr algn="l">
                        <a:buFont typeface="+mj-lt"/>
                        <a:buAutoNum type="arabicPeriod"/>
                      </a:pPr>
                      <a:r>
                        <a:rPr lang="en-US" sz="1400" dirty="0" err="1">
                          <a:effectLst/>
                        </a:rPr>
                        <a:t>Nondenatured</a:t>
                      </a:r>
                      <a:r>
                        <a:rPr lang="en-US" sz="1400" dirty="0">
                          <a:effectLst/>
                        </a:rPr>
                        <a:t> ethanol rinse at 25°C.</a:t>
                      </a:r>
                    </a:p>
                    <a:p>
                      <a:pPr algn="l">
                        <a:buFont typeface="+mj-lt"/>
                        <a:buAutoNum type="arabicPeriod"/>
                      </a:pPr>
                      <a:r>
                        <a:rPr lang="en-US" sz="1400" dirty="0">
                          <a:effectLst/>
                        </a:rPr>
                        <a:t>Blow dry, air at 25°C.</a:t>
                      </a:r>
                    </a:p>
                  </a:txBody>
                  <a:tcPr marL="142875" marR="142875" anchor="ctr">
                    <a:lnL>
                      <a:noFill/>
                    </a:lnL>
                    <a:lnR>
                      <a:noFill/>
                    </a:lnR>
                    <a:lnT>
                      <a:noFill/>
                    </a:lnT>
                    <a:lnB>
                      <a:noFill/>
                    </a:lnB>
                  </a:tcPr>
                </a:tc>
                <a:extLst>
                  <a:ext uri="{0D108BD9-81ED-4DB2-BD59-A6C34878D82A}">
                    <a16:rowId xmlns:a16="http://schemas.microsoft.com/office/drawing/2014/main" val="3014586046"/>
                  </a:ext>
                </a:extLst>
              </a:tr>
            </a:tbl>
          </a:graphicData>
        </a:graphic>
      </p:graphicFrame>
      <p:graphicFrame>
        <p:nvGraphicFramePr>
          <p:cNvPr id="17" name="Tabella 16"/>
          <p:cNvGraphicFramePr>
            <a:graphicFrameLocks noGrp="1"/>
          </p:cNvGraphicFramePr>
          <p:nvPr/>
        </p:nvGraphicFramePr>
        <p:xfrm>
          <a:off x="508581" y="5252907"/>
          <a:ext cx="8362866" cy="1584960"/>
        </p:xfrm>
        <a:graphic>
          <a:graphicData uri="http://schemas.openxmlformats.org/drawingml/2006/table">
            <a:tbl>
              <a:tblPr/>
              <a:tblGrid>
                <a:gridCol w="2787622">
                  <a:extLst>
                    <a:ext uri="{9D8B030D-6E8A-4147-A177-3AD203B41FA5}">
                      <a16:colId xmlns:a16="http://schemas.microsoft.com/office/drawing/2014/main" val="2381028243"/>
                    </a:ext>
                  </a:extLst>
                </a:gridCol>
                <a:gridCol w="2787622">
                  <a:extLst>
                    <a:ext uri="{9D8B030D-6E8A-4147-A177-3AD203B41FA5}">
                      <a16:colId xmlns:a16="http://schemas.microsoft.com/office/drawing/2014/main" val="4155508545"/>
                    </a:ext>
                  </a:extLst>
                </a:gridCol>
                <a:gridCol w="2787622">
                  <a:extLst>
                    <a:ext uri="{9D8B030D-6E8A-4147-A177-3AD203B41FA5}">
                      <a16:colId xmlns:a16="http://schemas.microsoft.com/office/drawing/2014/main" val="767902242"/>
                    </a:ext>
                  </a:extLst>
                </a:gridCol>
              </a:tblGrid>
              <a:tr h="0">
                <a:tc>
                  <a:txBody>
                    <a:bodyPr/>
                    <a:lstStyle/>
                    <a:p>
                      <a:pPr algn="l"/>
                      <a:r>
                        <a:rPr lang="it-IT" sz="1400" dirty="0">
                          <a:effectLst/>
                        </a:rPr>
                        <a:t>CERN</a:t>
                      </a:r>
                    </a:p>
                  </a:txBody>
                  <a:tcPr marL="142875" marR="142875" anchor="ctr">
                    <a:lnL>
                      <a:noFill/>
                    </a:lnL>
                    <a:lnR>
                      <a:noFill/>
                    </a:lnR>
                    <a:lnT>
                      <a:noFill/>
                    </a:lnT>
                    <a:lnB>
                      <a:noFill/>
                    </a:lnB>
                  </a:tcPr>
                </a:tc>
                <a:tc>
                  <a:txBody>
                    <a:bodyPr/>
                    <a:lstStyle/>
                    <a:p>
                      <a:pPr algn="ctr"/>
                      <a:r>
                        <a:rPr lang="it-IT" sz="1400">
                          <a:effectLst/>
                        </a:rPr>
                        <a:t>6061</a:t>
                      </a:r>
                      <a:br>
                        <a:rPr lang="it-IT" sz="1400">
                          <a:effectLst/>
                        </a:rPr>
                      </a:br>
                      <a:r>
                        <a:rPr lang="it-IT" sz="1400">
                          <a:effectLst/>
                        </a:rPr>
                        <a:t>6063</a:t>
                      </a:r>
                    </a:p>
                  </a:txBody>
                  <a:tcPr marL="142875" marR="142875" anchor="ctr">
                    <a:lnL>
                      <a:noFill/>
                    </a:lnL>
                    <a:lnR>
                      <a:noFill/>
                    </a:lnR>
                    <a:lnT>
                      <a:noFill/>
                    </a:lnT>
                    <a:lnB>
                      <a:noFill/>
                    </a:lnB>
                  </a:tcPr>
                </a:tc>
                <a:tc>
                  <a:txBody>
                    <a:bodyPr/>
                    <a:lstStyle/>
                    <a:p>
                      <a:pPr algn="l">
                        <a:buFont typeface="+mj-lt"/>
                        <a:buAutoNum type="arabicPeriod"/>
                      </a:pPr>
                      <a:r>
                        <a:rPr lang="en-US" sz="1400" dirty="0">
                          <a:effectLst/>
                        </a:rPr>
                        <a:t>Spray high pressure jet with </a:t>
                      </a:r>
                      <a:r>
                        <a:rPr lang="en-US" sz="1400" dirty="0" err="1">
                          <a:effectLst/>
                        </a:rPr>
                        <a:t>Almeco</a:t>
                      </a:r>
                      <a:r>
                        <a:rPr lang="en-US" sz="1400" dirty="0">
                          <a:effectLst/>
                        </a:rPr>
                        <a:t> 29 at 60°C.</a:t>
                      </a:r>
                    </a:p>
                    <a:p>
                      <a:pPr algn="l">
                        <a:buFont typeface="+mj-lt"/>
                        <a:buAutoNum type="arabicPeriod"/>
                      </a:pPr>
                      <a:r>
                        <a:rPr lang="en-US" sz="1400" dirty="0">
                          <a:effectLst/>
                        </a:rPr>
                        <a:t>Spray high pressure jet with </a:t>
                      </a:r>
                      <a:r>
                        <a:rPr lang="en-US" sz="1400" dirty="0" err="1">
                          <a:effectLst/>
                        </a:rPr>
                        <a:t>Amklene</a:t>
                      </a:r>
                      <a:r>
                        <a:rPr lang="en-US" sz="1400" dirty="0">
                          <a:effectLst/>
                        </a:rPr>
                        <a:t> D Forte.</a:t>
                      </a:r>
                    </a:p>
                    <a:p>
                      <a:pPr algn="l">
                        <a:buFont typeface="+mj-lt"/>
                        <a:buAutoNum type="arabicPeriod"/>
                      </a:pPr>
                      <a:r>
                        <a:rPr lang="en-US" sz="1400" dirty="0">
                          <a:effectLst/>
                        </a:rPr>
                        <a:t>Rinse with hot DI water spray jet.</a:t>
                      </a:r>
                    </a:p>
                    <a:p>
                      <a:pPr algn="l">
                        <a:buFont typeface="+mj-lt"/>
                        <a:buAutoNum type="arabicPeriod"/>
                      </a:pPr>
                      <a:r>
                        <a:rPr lang="en-US" sz="1400" dirty="0">
                          <a:effectLst/>
                        </a:rPr>
                        <a:t>Dry in air 80°C.</a:t>
                      </a:r>
                    </a:p>
                  </a:txBody>
                  <a:tcPr marL="142875" marR="142875" anchor="ctr">
                    <a:lnL>
                      <a:noFill/>
                    </a:lnL>
                    <a:lnR>
                      <a:noFill/>
                    </a:lnR>
                    <a:lnT>
                      <a:noFill/>
                    </a:lnT>
                    <a:lnB>
                      <a:noFill/>
                    </a:lnB>
                  </a:tcPr>
                </a:tc>
                <a:extLst>
                  <a:ext uri="{0D108BD9-81ED-4DB2-BD59-A6C34878D82A}">
                    <a16:rowId xmlns:a16="http://schemas.microsoft.com/office/drawing/2014/main" val="2091014265"/>
                  </a:ext>
                </a:extLst>
              </a:tr>
            </a:tbl>
          </a:graphicData>
        </a:graphic>
      </p:graphicFrame>
      <p:cxnSp>
        <p:nvCxnSpPr>
          <p:cNvPr id="19" name="Connettore diritto 18"/>
          <p:cNvCxnSpPr/>
          <p:nvPr/>
        </p:nvCxnSpPr>
        <p:spPr>
          <a:xfrm>
            <a:off x="-36512" y="515719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30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Henkel ALMECO 18 ?</a:t>
            </a:r>
          </a:p>
        </p:txBody>
      </p:sp>
      <p:sp>
        <p:nvSpPr>
          <p:cNvPr id="3" name="CasellaDiTesto 2"/>
          <p:cNvSpPr txBox="1"/>
          <p:nvPr/>
        </p:nvSpPr>
        <p:spPr>
          <a:xfrm>
            <a:off x="1" y="692696"/>
            <a:ext cx="889248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hlinkClick r:id="rId2"/>
              </a:rPr>
              <a:t>https://www.mtm-inc.com/av-20131219-comparing-almeco-18-vs-brulin-815gd-for-uhv-component-ultrasonic-cleaning.html</a:t>
            </a: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4" name="Rettangolo 3"/>
          <p:cNvSpPr/>
          <p:nvPr/>
        </p:nvSpPr>
        <p:spPr>
          <a:xfrm>
            <a:off x="0" y="1772816"/>
            <a:ext cx="9144000" cy="113877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As previously reported in “</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hlinkClick r:id="rId3"/>
              </a:rPr>
              <a:t>Cleaning Aluminum for Vacuum Applications</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itchFamily="66" charset="0"/>
                <a:ea typeface="+mn-ea"/>
                <a:cs typeface="+mn-cs"/>
              </a:rPr>
              <a:t>Almeco</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 18 is often cited in cleaning specifications for Ultra-High Vacuum components, especially for aluminum. Locating product information on </a:t>
            </a:r>
            <a:r>
              <a:rPr kumimoji="0" lang="en-US" sz="1600" b="0" i="0" u="none" strike="noStrike" kern="1200" cap="none" spc="0" normalizeH="0" baseline="0" noProof="0" dirty="0" err="1">
                <a:ln>
                  <a:noFill/>
                </a:ln>
                <a:solidFill>
                  <a:srgbClr val="000000"/>
                </a:solidFill>
                <a:effectLst/>
                <a:uLnTx/>
                <a:uFillTx/>
                <a:latin typeface="Comic Sans MS" pitchFamily="66" charset="0"/>
                <a:ea typeface="+mn-ea"/>
                <a:cs typeface="+mn-cs"/>
              </a:rPr>
              <a:t>Almeco</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 18 was challenging as it is now a Henkel product and has been renamed twice. </a:t>
            </a:r>
            <a:r>
              <a:rPr kumimoji="0" lang="en-US" sz="1600" b="0" i="0" u="none" strike="noStrike" kern="1200" cap="none" spc="0" normalizeH="0" baseline="0" noProof="0" dirty="0" err="1">
                <a:ln>
                  <a:noFill/>
                </a:ln>
                <a:solidFill>
                  <a:srgbClr val="000000"/>
                </a:solidFill>
                <a:effectLst/>
                <a:uLnTx/>
                <a:uFillTx/>
                <a:latin typeface="Comic Sans MS" pitchFamily="66" charset="0"/>
                <a:ea typeface="+mn-ea"/>
                <a:cs typeface="+mn-cs"/>
              </a:rPr>
              <a:t>Almeco</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 18 has been rebranded as </a:t>
            </a:r>
            <a:r>
              <a:rPr kumimoji="0" lang="en-US" sz="2000" b="0" i="0" u="none" strike="noStrike" kern="1200" cap="none" spc="0" normalizeH="0" baseline="0" noProof="0" dirty="0">
                <a:ln>
                  <a:noFill/>
                </a:ln>
                <a:solidFill>
                  <a:srgbClr val="FF0000"/>
                </a:solidFill>
                <a:effectLst/>
                <a:uLnTx/>
                <a:uFillTx/>
                <a:latin typeface="Comic Sans MS" pitchFamily="66" charset="0"/>
                <a:ea typeface="+mn-ea"/>
                <a:cs typeface="+mn-cs"/>
              </a:rPr>
              <a:t>Henkel Bonderite-C-AK18</a:t>
            </a: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rPr>
              <a:t>.</a:t>
            </a:r>
          </a:p>
        </p:txBody>
      </p:sp>
      <p:sp>
        <p:nvSpPr>
          <p:cNvPr id="5" name="Rettangolo 4"/>
          <p:cNvSpPr/>
          <p:nvPr/>
        </p:nvSpPr>
        <p:spPr>
          <a:xfrm>
            <a:off x="107503" y="3013502"/>
            <a:ext cx="8784977"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hlinkClick r:id="rId4"/>
              </a:rPr>
              <a:t>https://krayden.com/technical-data-sheet/henk_bonderite_c_ak_18_technical_data_sheet/</a:t>
            </a: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645748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4" name="Rectangle 2"/>
          <p:cNvSpPr>
            <a:spLocks noGrp="1" noChangeArrowheads="1"/>
          </p:cNvSpPr>
          <p:nvPr>
            <p:ph type="title"/>
          </p:nvPr>
        </p:nvSpPr>
        <p:spPr>
          <a:ln/>
        </p:spPr>
        <p:txBody>
          <a:bodyPr/>
          <a:lstStyle/>
          <a:p>
            <a:r>
              <a:rPr lang="it-IT" altLang="en-US" sz="2400"/>
              <a:t>Il processo di pulizia: I METODI “FISICI”</a:t>
            </a:r>
            <a:endParaRPr lang="en-US" altLang="en-US" sz="2400"/>
          </a:p>
        </p:txBody>
      </p:sp>
      <p:sp>
        <p:nvSpPr>
          <p:cNvPr id="1482755" name="Rectangle 3"/>
          <p:cNvSpPr>
            <a:spLocks noGrp="1" noChangeArrowheads="1"/>
          </p:cNvSpPr>
          <p:nvPr>
            <p:ph type="body" idx="1"/>
          </p:nvPr>
        </p:nvSpPr>
        <p:spPr>
          <a:xfrm>
            <a:off x="107950" y="692150"/>
            <a:ext cx="8642350" cy="4937125"/>
          </a:xfrm>
          <a:noFill/>
          <a:ln/>
        </p:spPr>
        <p:txBody>
          <a:bodyPr/>
          <a:lstStyle/>
          <a:p>
            <a:pPr marL="457200" lvl="1" indent="-282575"/>
            <a:r>
              <a:rPr lang="en-GB" altLang="en-US" sz="2800" b="1"/>
              <a:t>Metodi fisici</a:t>
            </a:r>
            <a:r>
              <a:rPr lang="en-GB" altLang="en-US" b="1"/>
              <a:t> </a:t>
            </a:r>
          </a:p>
          <a:p>
            <a:pPr marL="1152525" lvl="2"/>
            <a:r>
              <a:rPr lang="en-GB" altLang="en-US"/>
              <a:t>Soffiatura</a:t>
            </a:r>
          </a:p>
          <a:p>
            <a:pPr marL="1152525" lvl="2"/>
            <a:r>
              <a:rPr lang="en-GB" altLang="en-US"/>
              <a:t>Sabbiatura (SiO2)</a:t>
            </a:r>
          </a:p>
          <a:p>
            <a:pPr marL="1152525" lvl="2"/>
            <a:r>
              <a:rPr lang="en-GB" altLang="en-US"/>
              <a:t>Pallinatura (vetro)</a:t>
            </a:r>
          </a:p>
          <a:p>
            <a:pPr marL="1152525" lvl="2"/>
            <a:r>
              <a:rPr lang="en-GB" altLang="en-US"/>
              <a:t>Dry Ice cleaning (anche effetti di diluizione della CO</a:t>
            </a:r>
            <a:r>
              <a:rPr lang="en-GB" altLang="en-US" baseline="-25000"/>
              <a:t>2</a:t>
            </a:r>
            <a:r>
              <a:rPr lang="en-GB" altLang="en-US"/>
              <a:t>)</a:t>
            </a:r>
          </a:p>
          <a:p>
            <a:pPr marL="1152525" lvl="2"/>
            <a:r>
              <a:rPr lang="en-GB" altLang="en-US"/>
              <a:t>Limatura e molatura</a:t>
            </a:r>
          </a:p>
          <a:p>
            <a:pPr marL="1152525" lvl="2"/>
            <a:r>
              <a:rPr lang="en-GB" altLang="en-US"/>
              <a:t>Polishing (SiC, Al</a:t>
            </a:r>
            <a:r>
              <a:rPr lang="en-GB" altLang="en-US" baseline="-25000"/>
              <a:t>2</a:t>
            </a:r>
            <a:r>
              <a:rPr lang="en-GB" altLang="en-US"/>
              <a:t>O</a:t>
            </a:r>
            <a:r>
              <a:rPr lang="en-GB" altLang="en-US" baseline="-25000"/>
              <a:t>3</a:t>
            </a:r>
            <a:r>
              <a:rPr lang="en-GB" altLang="en-US"/>
              <a:t>,…)</a:t>
            </a:r>
          </a:p>
        </p:txBody>
      </p:sp>
      <p:pic>
        <p:nvPicPr>
          <p:cNvPr id="1482756" name="Picture 4" descr="Pagine da langeron_juvs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3789363"/>
            <a:ext cx="4032250" cy="26495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82757" name="Text Box 5"/>
          <p:cNvSpPr txBox="1">
            <a:spLocks noChangeArrowheads="1"/>
          </p:cNvSpPr>
          <p:nvPr/>
        </p:nvSpPr>
        <p:spPr bwMode="auto">
          <a:xfrm>
            <a:off x="3059113" y="5373688"/>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t>Attenzione!</a:t>
            </a:r>
          </a:p>
        </p:txBody>
      </p:sp>
      <p:sp>
        <p:nvSpPr>
          <p:cNvPr id="1482758" name="AutoShape 6"/>
          <p:cNvSpPr>
            <a:spLocks noChangeArrowheads="1"/>
          </p:cNvSpPr>
          <p:nvPr/>
        </p:nvSpPr>
        <p:spPr bwMode="auto">
          <a:xfrm>
            <a:off x="3348038" y="5013325"/>
            <a:ext cx="1584325" cy="287338"/>
          </a:xfrm>
          <a:prstGeom prst="rightArrow">
            <a:avLst>
              <a:gd name="adj1" fmla="val 50000"/>
              <a:gd name="adj2" fmla="val 1378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7214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a:ln>
            <a:solidFill>
              <a:srgbClr val="FF0000"/>
            </a:solidFill>
            <a:miter lim="800000"/>
            <a:headEnd/>
            <a:tailEnd/>
          </a:ln>
        </p:spPr>
        <p:txBody>
          <a:bodyPr/>
          <a:lstStyle/>
          <a:p>
            <a:pPr eaLnBrk="1" hangingPunct="1"/>
            <a:r>
              <a:rPr lang="en-US" b="1" dirty="0"/>
              <a:t>Evaporation and equilibrium vapor pressure</a:t>
            </a:r>
          </a:p>
        </p:txBody>
      </p:sp>
      <p:pic>
        <p:nvPicPr>
          <p:cNvPr id="130053" name="Picture 4" descr="vapor pressure significat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891" r="59592" b="53738"/>
          <a:stretch>
            <a:fillRect/>
          </a:stretch>
        </p:blipFill>
        <p:spPr>
          <a:xfrm>
            <a:off x="290225" y="3807433"/>
            <a:ext cx="1862340" cy="198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4" name="Picture 5" descr="vapor pressure significato"/>
          <p:cNvPicPr>
            <a:picLocks noChangeAspect="1" noChangeArrowheads="1"/>
          </p:cNvPicPr>
          <p:nvPr/>
        </p:nvPicPr>
        <p:blipFill>
          <a:blip r:embed="rId2">
            <a:extLst>
              <a:ext uri="{28A0092B-C50C-407E-A947-70E740481C1C}">
                <a14:useLocalDpi xmlns:a14="http://schemas.microsoft.com/office/drawing/2010/main" val="0"/>
              </a:ext>
            </a:extLst>
          </a:blip>
          <a:srcRect l="61679" r="11726" b="53738"/>
          <a:stretch>
            <a:fillRect/>
          </a:stretch>
        </p:blipFill>
        <p:spPr bwMode="auto">
          <a:xfrm>
            <a:off x="2335286" y="3855106"/>
            <a:ext cx="1941017" cy="19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Text Box 8"/>
          <p:cNvSpPr txBox="1">
            <a:spLocks noChangeArrowheads="1"/>
          </p:cNvSpPr>
          <p:nvPr/>
        </p:nvSpPr>
        <p:spPr bwMode="auto">
          <a:xfrm>
            <a:off x="660581" y="5834396"/>
            <a:ext cx="1293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r>
              <a:rPr lang="it-IT" sz="1800" dirty="0" err="1"/>
              <a:t>Saturated</a:t>
            </a:r>
            <a:endParaRPr lang="it-IT" sz="1800" dirty="0"/>
          </a:p>
        </p:txBody>
      </p:sp>
      <p:sp>
        <p:nvSpPr>
          <p:cNvPr id="130058" name="Text Box 9"/>
          <p:cNvSpPr txBox="1">
            <a:spLocks noChangeArrowheads="1"/>
          </p:cNvSpPr>
          <p:nvPr/>
        </p:nvSpPr>
        <p:spPr bwMode="auto">
          <a:xfrm>
            <a:off x="2535022" y="5850937"/>
            <a:ext cx="17299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r>
              <a:rPr lang="it-IT" sz="1800" dirty="0" err="1"/>
              <a:t>Not</a:t>
            </a:r>
            <a:r>
              <a:rPr lang="it-IT" sz="1800" dirty="0"/>
              <a:t> </a:t>
            </a:r>
            <a:r>
              <a:rPr lang="it-IT" sz="1800" dirty="0" err="1"/>
              <a:t>saturated</a:t>
            </a:r>
            <a:endParaRPr lang="it-IT" sz="1800" dirty="0"/>
          </a:p>
        </p:txBody>
      </p:sp>
      <p:pic>
        <p:nvPicPr>
          <p:cNvPr id="130059" name="Picture 10" descr="acetone vap press"/>
          <p:cNvPicPr>
            <a:picLocks noChangeAspect="1" noChangeArrowheads="1"/>
          </p:cNvPicPr>
          <p:nvPr/>
        </p:nvPicPr>
        <p:blipFill rotWithShape="1">
          <a:blip r:embed="rId3">
            <a:extLst>
              <a:ext uri="{28A0092B-C50C-407E-A947-70E740481C1C}">
                <a14:useLocalDpi xmlns:a14="http://schemas.microsoft.com/office/drawing/2010/main" val="0"/>
              </a:ext>
            </a:extLst>
          </a:blip>
          <a:srcRect l="5261" t="8636" r="5261" b="19921"/>
          <a:stretch/>
        </p:blipFill>
        <p:spPr bwMode="auto">
          <a:xfrm>
            <a:off x="4276303" y="3281341"/>
            <a:ext cx="4754549" cy="353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3"/>
          <p:cNvSpPr txBox="1">
            <a:spLocks noChangeArrowheads="1"/>
          </p:cNvSpPr>
          <p:nvPr/>
        </p:nvSpPr>
        <p:spPr bwMode="auto">
          <a:xfrm>
            <a:off x="0" y="549275"/>
            <a:ext cx="9144000"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marL="342900" indent="-342900" eaLnBrk="1" hangingPunct="1">
              <a:spcBef>
                <a:spcPts val="1200"/>
              </a:spcBef>
              <a:buFont typeface="Arial" panose="020B0604020202020204" pitchFamily="34" charset="0"/>
              <a:buChar char="•"/>
            </a:pPr>
            <a:r>
              <a:rPr lang="en-US" sz="2800" b="1" dirty="0">
                <a:solidFill>
                  <a:srgbClr val="FF0000"/>
                </a:solidFill>
              </a:rPr>
              <a:t>Equilibrium vapor pressure</a:t>
            </a:r>
            <a:r>
              <a:rPr lang="en-US" sz="2800" b="1" dirty="0"/>
              <a:t>: </a:t>
            </a:r>
            <a:r>
              <a:rPr lang="en-US" sz="2800" dirty="0"/>
              <a:t>is the pressure exerted by a </a:t>
            </a:r>
            <a:r>
              <a:rPr lang="en-US" sz="2800" dirty="0">
                <a:solidFill>
                  <a:srgbClr val="FF0000"/>
                </a:solidFill>
              </a:rPr>
              <a:t>vapor in thermodynamic equilibrium </a:t>
            </a:r>
            <a:r>
              <a:rPr lang="en-US" sz="2800" dirty="0"/>
              <a:t>with its </a:t>
            </a:r>
            <a:r>
              <a:rPr lang="en-US" sz="2800" dirty="0">
                <a:solidFill>
                  <a:srgbClr val="FF0000"/>
                </a:solidFill>
              </a:rPr>
              <a:t>condensed phase</a:t>
            </a:r>
            <a:r>
              <a:rPr lang="en-US" sz="2800" dirty="0"/>
              <a:t> in a close system at a certain temperature. </a:t>
            </a:r>
          </a:p>
          <a:p>
            <a:pPr marL="342900" indent="-342900" eaLnBrk="1" hangingPunct="1">
              <a:spcBef>
                <a:spcPts val="1200"/>
              </a:spcBef>
              <a:buFont typeface="Arial" panose="020B0604020202020204" pitchFamily="34" charset="0"/>
              <a:buChar char="•"/>
            </a:pPr>
            <a:r>
              <a:rPr lang="en-US" sz="2800" dirty="0"/>
              <a:t>It corresponds to the </a:t>
            </a:r>
            <a:r>
              <a:rPr lang="en-US" sz="2800" b="1" dirty="0"/>
              <a:t>equilibrium between the number of </a:t>
            </a:r>
            <a:r>
              <a:rPr lang="en-US" sz="2800" b="1" dirty="0">
                <a:solidFill>
                  <a:srgbClr val="FF0000"/>
                </a:solidFill>
              </a:rPr>
              <a:t>evaporated</a:t>
            </a:r>
            <a:r>
              <a:rPr lang="en-US" sz="2800" b="1" dirty="0"/>
              <a:t> and </a:t>
            </a:r>
            <a:r>
              <a:rPr lang="en-US" sz="2800" b="1" dirty="0">
                <a:solidFill>
                  <a:srgbClr val="FF0000"/>
                </a:solidFill>
              </a:rPr>
              <a:t>condensed</a:t>
            </a:r>
            <a:r>
              <a:rPr lang="en-US" sz="2800" b="1" dirty="0"/>
              <a:t> molecules</a:t>
            </a:r>
            <a:r>
              <a:rPr lang="en-US" sz="2800"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ln/>
        </p:spPr>
        <p:txBody>
          <a:bodyPr/>
          <a:lstStyle/>
          <a:p>
            <a:r>
              <a:rPr lang="it-IT" altLang="en-US" sz="2400" b="1" dirty="0"/>
              <a:t>DRY ICE CLEANING </a:t>
            </a:r>
            <a:r>
              <a:rPr lang="it-IT" altLang="en-US" sz="2400" b="1" dirty="0">
                <a:solidFill>
                  <a:srgbClr val="FF0000"/>
                </a:solidFill>
              </a:rPr>
              <a:t>(DIC) </a:t>
            </a:r>
            <a:r>
              <a:rPr lang="it-IT" altLang="en-US" sz="2400" b="1" dirty="0"/>
              <a:t>@DESY</a:t>
            </a:r>
          </a:p>
        </p:txBody>
      </p:sp>
      <p:sp>
        <p:nvSpPr>
          <p:cNvPr id="1560581" name="Rectangle 5"/>
          <p:cNvSpPr>
            <a:spLocks noGrp="1" noChangeArrowheads="1"/>
          </p:cNvSpPr>
          <p:nvPr>
            <p:ph type="body" idx="1"/>
          </p:nvPr>
        </p:nvSpPr>
        <p:spPr>
          <a:xfrm>
            <a:off x="107950" y="549275"/>
            <a:ext cx="4608513" cy="6048375"/>
          </a:xfrm>
        </p:spPr>
        <p:txBody>
          <a:bodyPr/>
          <a:lstStyle/>
          <a:p>
            <a:pPr marL="0" indent="0">
              <a:buFont typeface="Wingdings" pitchFamily="2" charset="2"/>
              <a:buNone/>
            </a:pPr>
            <a:r>
              <a:rPr lang="it-IT" altLang="en-US" sz="2000"/>
              <a:t>In comparison with high pressure water rinsing where a mechanical effect is the major cleaning contribution </a:t>
            </a:r>
            <a:r>
              <a:rPr lang="it-IT" altLang="en-US" sz="2000" b="1">
                <a:solidFill>
                  <a:srgbClr val="FF0000"/>
                </a:solidFill>
              </a:rPr>
              <a:t>DIC</a:t>
            </a:r>
            <a:r>
              <a:rPr lang="it-IT" altLang="en-US" sz="2000"/>
              <a:t> additionally offers thermal and chemical effects as cleaning effects. </a:t>
            </a:r>
          </a:p>
          <a:p>
            <a:pPr marL="0" indent="0">
              <a:buFont typeface="Wingdings" pitchFamily="2" charset="2"/>
              <a:buNone/>
            </a:pPr>
            <a:r>
              <a:rPr lang="it-IT" altLang="en-US" sz="2000"/>
              <a:t>Relaxation of liquid CO</a:t>
            </a:r>
            <a:r>
              <a:rPr lang="it-IT" altLang="en-US" sz="2000" baseline="-25000"/>
              <a:t>2</a:t>
            </a:r>
            <a:r>
              <a:rPr lang="it-IT" altLang="en-US" sz="2000"/>
              <a:t> in a nozzle results in a snow/gas mixture with approximately 45 % snow-rate with a temperature of 194 K. </a:t>
            </a:r>
          </a:p>
          <a:p>
            <a:pPr marL="0" indent="0">
              <a:buFont typeface="Wingdings" pitchFamily="2" charset="2"/>
              <a:buNone/>
            </a:pPr>
            <a:r>
              <a:rPr lang="it-IT" altLang="en-US" sz="2000"/>
              <a:t>To ensure an accelaration and to focus the CO</a:t>
            </a:r>
            <a:r>
              <a:rPr lang="it-IT" altLang="en-US" sz="2000" baseline="-25000"/>
              <a:t>2</a:t>
            </a:r>
            <a:r>
              <a:rPr lang="it-IT" altLang="en-US" sz="2000"/>
              <a:t>-stream, a supersonic jet of N</a:t>
            </a:r>
            <a:r>
              <a:rPr lang="it-IT" altLang="en-US" sz="2000" baseline="-25000"/>
              <a:t>2</a:t>
            </a:r>
            <a:r>
              <a:rPr lang="it-IT" altLang="en-US" sz="2000"/>
              <a:t> surrounds the stream. </a:t>
            </a:r>
          </a:p>
          <a:p>
            <a:pPr marL="0" indent="0">
              <a:buFont typeface="Wingdings" pitchFamily="2" charset="2"/>
              <a:buNone/>
            </a:pPr>
            <a:r>
              <a:rPr lang="it-IT" altLang="en-US" sz="2000"/>
              <a:t>At the same time the N</a:t>
            </a:r>
            <a:r>
              <a:rPr lang="it-IT" altLang="en-US" sz="2000" baseline="-25000"/>
              <a:t>2</a:t>
            </a:r>
            <a:r>
              <a:rPr lang="it-IT" altLang="en-US" sz="2000"/>
              <a:t> prevents condensation of humidity on the cavity surface. </a:t>
            </a:r>
          </a:p>
        </p:txBody>
      </p:sp>
      <p:pic>
        <p:nvPicPr>
          <p:cNvPr id="1560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692150"/>
            <a:ext cx="381635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60616" name="Group 40"/>
          <p:cNvGraphicFramePr>
            <a:graphicFrameLocks noGrp="1"/>
          </p:cNvGraphicFramePr>
          <p:nvPr>
            <p:extLst>
              <p:ext uri="{D42A27DB-BD31-4B8C-83A1-F6EECF244321}">
                <p14:modId xmlns:p14="http://schemas.microsoft.com/office/powerpoint/2010/main" val="3910862252"/>
              </p:ext>
            </p:extLst>
          </p:nvPr>
        </p:nvGraphicFramePr>
        <p:xfrm>
          <a:off x="4787900" y="4365625"/>
          <a:ext cx="4356100" cy="1729106"/>
        </p:xfrm>
        <a:graphic>
          <a:graphicData uri="http://schemas.openxmlformats.org/drawingml/2006/table">
            <a:tbl>
              <a:tblPr/>
              <a:tblGrid>
                <a:gridCol w="2708275">
                  <a:extLst>
                    <a:ext uri="{9D8B030D-6E8A-4147-A177-3AD203B41FA5}">
                      <a16:colId xmlns:a16="http://schemas.microsoft.com/office/drawing/2014/main" val="20000"/>
                    </a:ext>
                  </a:extLst>
                </a:gridCol>
                <a:gridCol w="1647825">
                  <a:extLst>
                    <a:ext uri="{9D8B030D-6E8A-4147-A177-3AD203B41FA5}">
                      <a16:colId xmlns:a16="http://schemas.microsoft.com/office/drawing/2014/main" val="20001"/>
                    </a:ext>
                  </a:extLst>
                </a:gridCol>
              </a:tblGrid>
              <a:tr h="503238">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dirty="0">
                          <a:ln>
                            <a:noFill/>
                          </a:ln>
                          <a:solidFill>
                            <a:schemeClr val="tx1"/>
                          </a:solidFill>
                          <a:effectLst/>
                          <a:latin typeface="Comic Sans MS" pitchFamily="66" charset="0"/>
                        </a:rPr>
                        <a:t>CO</a:t>
                      </a:r>
                      <a:r>
                        <a:rPr kumimoji="0" lang="it-IT" altLang="en-US" sz="2000" b="0" i="0" u="none" strike="noStrike" cap="none" normalizeH="0" baseline="-25000" dirty="0">
                          <a:ln>
                            <a:noFill/>
                          </a:ln>
                          <a:solidFill>
                            <a:schemeClr val="tx1"/>
                          </a:solidFill>
                          <a:effectLst/>
                          <a:latin typeface="Comic Sans MS" pitchFamily="66" charset="0"/>
                        </a:rPr>
                        <a:t>2</a:t>
                      </a:r>
                      <a:r>
                        <a:rPr kumimoji="0" lang="it-IT" altLang="en-US" sz="2000" b="0" i="0" u="none" strike="noStrike" cap="none" normalizeH="0" baseline="0" dirty="0">
                          <a:ln>
                            <a:noFill/>
                          </a:ln>
                          <a:solidFill>
                            <a:schemeClr val="tx1"/>
                          </a:solidFill>
                          <a:effectLst/>
                          <a:latin typeface="Comic Sans MS" pitchFamily="66" charset="0"/>
                        </a:rPr>
                        <a:t>-pressure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a:ln>
                            <a:noFill/>
                          </a:ln>
                          <a:solidFill>
                            <a:schemeClr val="tx1"/>
                          </a:solidFill>
                          <a:effectLst/>
                          <a:latin typeface="Comic Sans MS" pitchFamily="66" charset="0"/>
                        </a:rPr>
                        <a:t>~ 50 ba	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0"/>
                  </a:ext>
                </a:extLst>
              </a:tr>
              <a:tr h="180975">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a:ln>
                            <a:noFill/>
                          </a:ln>
                          <a:solidFill>
                            <a:schemeClr val="tx1"/>
                          </a:solidFill>
                          <a:effectLst/>
                          <a:latin typeface="Comic Sans MS" pitchFamily="66" charset="0"/>
                        </a:rPr>
                        <a:t>N2-pressure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a:ln>
                            <a:noFill/>
                          </a:ln>
                          <a:solidFill>
                            <a:schemeClr val="tx1"/>
                          </a:solidFill>
                          <a:effectLst/>
                          <a:latin typeface="Comic Sans MS" pitchFamily="66" charset="0"/>
                        </a:rPr>
                        <a:t>12 – 18 bar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1"/>
                  </a:ext>
                </a:extLst>
              </a:tr>
              <a:tr h="288925">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a:ln>
                            <a:noFill/>
                          </a:ln>
                          <a:solidFill>
                            <a:schemeClr val="tx1"/>
                          </a:solidFill>
                          <a:effectLst/>
                          <a:latin typeface="Comic Sans MS" pitchFamily="66" charset="0"/>
                        </a:rPr>
                        <a:t>Particle filtration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a:ln>
                            <a:noFill/>
                          </a:ln>
                          <a:solidFill>
                            <a:schemeClr val="tx1"/>
                          </a:solidFill>
                          <a:effectLst/>
                          <a:latin typeface="Comic Sans MS" pitchFamily="66" charset="0"/>
                        </a:rPr>
                        <a:t>&lt; 0.05 μm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2"/>
                  </a:ext>
                </a:extLst>
              </a:tr>
              <a:tr h="433388">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dirty="0" err="1">
                          <a:ln>
                            <a:noFill/>
                          </a:ln>
                          <a:solidFill>
                            <a:schemeClr val="tx1"/>
                          </a:solidFill>
                          <a:effectLst/>
                          <a:latin typeface="Comic Sans MS" pitchFamily="66" charset="0"/>
                        </a:rPr>
                        <a:t>Temp</a:t>
                      </a:r>
                      <a:r>
                        <a:rPr kumimoji="0" lang="it-IT" altLang="en-US" sz="2000" b="0" i="0" u="none" strike="noStrike" cap="none" normalizeH="0" baseline="0" dirty="0">
                          <a:ln>
                            <a:noFill/>
                          </a:ln>
                          <a:solidFill>
                            <a:schemeClr val="tx1"/>
                          </a:solidFill>
                          <a:effectLst/>
                          <a:latin typeface="Comic Sans MS" pitchFamily="66" charset="0"/>
                        </a:rPr>
                        <a:t>. of </a:t>
                      </a:r>
                      <a:r>
                        <a:rPr kumimoji="0" lang="it-IT" altLang="en-US" sz="2000" b="0" i="0" u="none" strike="noStrike" cap="none" normalizeH="0" baseline="0" dirty="0" err="1">
                          <a:ln>
                            <a:noFill/>
                          </a:ln>
                          <a:solidFill>
                            <a:schemeClr val="tx1"/>
                          </a:solidFill>
                          <a:effectLst/>
                          <a:latin typeface="Comic Sans MS" pitchFamily="66" charset="0"/>
                        </a:rPr>
                        <a:t>liquid</a:t>
                      </a:r>
                      <a:r>
                        <a:rPr kumimoji="0" lang="it-IT" altLang="en-US" sz="2000" b="0" i="0" u="none" strike="noStrike" cap="none" normalizeH="0" baseline="0" dirty="0">
                          <a:ln>
                            <a:noFill/>
                          </a:ln>
                          <a:solidFill>
                            <a:schemeClr val="tx1"/>
                          </a:solidFill>
                          <a:effectLst/>
                          <a:latin typeface="Comic Sans MS" pitchFamily="66" charset="0"/>
                        </a:rPr>
                        <a:t> CO</a:t>
                      </a:r>
                      <a:r>
                        <a:rPr kumimoji="0" lang="it-IT" altLang="en-US" sz="2000" b="0" i="0" u="none" strike="noStrike" cap="none" normalizeH="0" baseline="-25000" dirty="0">
                          <a:ln>
                            <a:noFill/>
                          </a:ln>
                          <a:solidFill>
                            <a:schemeClr val="tx1"/>
                          </a:solidFill>
                          <a:effectLst/>
                          <a:latin typeface="Comic Sans MS" pitchFamily="66"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buClr>
                          <a:schemeClr val="tx1"/>
                        </a:buClr>
                        <a:buFont typeface="Wingdings" pitchFamily="2" charset="2"/>
                        <a:defRPr sz="2000">
                          <a:solidFill>
                            <a:schemeClr val="tx1"/>
                          </a:solidFill>
                          <a:latin typeface="Comic Sans MS" pitchFamily="66" charset="0"/>
                        </a:defRPr>
                      </a:lvl1pPr>
                      <a:lvl2pPr marL="344488">
                        <a:spcBef>
                          <a:spcPct val="20000"/>
                        </a:spcBef>
                        <a:buClr>
                          <a:schemeClr val="tx1"/>
                        </a:buClr>
                        <a:buSzPct val="140000"/>
                        <a:buFont typeface="Wingdings" pitchFamily="2" charset="2"/>
                        <a:defRPr sz="2000">
                          <a:solidFill>
                            <a:schemeClr val="tx1"/>
                          </a:solidFill>
                          <a:latin typeface="Comic Sans MS" pitchFamily="66" charset="0"/>
                        </a:defRPr>
                      </a:lvl2pPr>
                      <a:lvl3pPr marL="693738">
                        <a:spcBef>
                          <a:spcPct val="20000"/>
                        </a:spcBef>
                        <a:buClr>
                          <a:schemeClr val="tx1"/>
                        </a:buClr>
                        <a:defRPr sz="2100">
                          <a:solidFill>
                            <a:schemeClr val="tx1"/>
                          </a:solidFill>
                          <a:latin typeface="Comic Sans MS" pitchFamily="66" charset="0"/>
                        </a:defRPr>
                      </a:lvl3pPr>
                      <a:lvl4pPr marL="989013">
                        <a:spcBef>
                          <a:spcPct val="20000"/>
                        </a:spcBef>
                        <a:buClr>
                          <a:schemeClr val="tx1"/>
                        </a:buClr>
                        <a:buFont typeface="Wingdings" pitchFamily="2" charset="2"/>
                        <a:defRPr>
                          <a:solidFill>
                            <a:schemeClr val="tx1"/>
                          </a:solidFill>
                          <a:latin typeface="Comic Sans MS" pitchFamily="66" charset="0"/>
                        </a:defRPr>
                      </a:lvl4pPr>
                      <a:lvl5pPr marL="1282700">
                        <a:spcBef>
                          <a:spcPct val="20000"/>
                        </a:spcBef>
                        <a:buClr>
                          <a:schemeClr val="tx1"/>
                        </a:buClr>
                        <a:buFont typeface="Wingdings" pitchFamily="2" charset="2"/>
                        <a:defRPr>
                          <a:solidFill>
                            <a:schemeClr val="tx1"/>
                          </a:solidFill>
                          <a:latin typeface="Comic Sans MS" pitchFamily="66" charset="0"/>
                        </a:defRPr>
                      </a:lvl5pPr>
                      <a:lvl6pPr marL="1739900" fontAlgn="base">
                        <a:spcBef>
                          <a:spcPct val="20000"/>
                        </a:spcBef>
                        <a:spcAft>
                          <a:spcPct val="0"/>
                        </a:spcAft>
                        <a:buClr>
                          <a:schemeClr val="tx1"/>
                        </a:buClr>
                        <a:buFont typeface="Wingdings" pitchFamily="2" charset="2"/>
                        <a:defRPr>
                          <a:solidFill>
                            <a:schemeClr val="tx1"/>
                          </a:solidFill>
                          <a:latin typeface="Comic Sans MS" pitchFamily="66" charset="0"/>
                        </a:defRPr>
                      </a:lvl6pPr>
                      <a:lvl7pPr marL="2197100" fontAlgn="base">
                        <a:spcBef>
                          <a:spcPct val="20000"/>
                        </a:spcBef>
                        <a:spcAft>
                          <a:spcPct val="0"/>
                        </a:spcAft>
                        <a:buClr>
                          <a:schemeClr val="tx1"/>
                        </a:buClr>
                        <a:buFont typeface="Wingdings" pitchFamily="2" charset="2"/>
                        <a:defRPr>
                          <a:solidFill>
                            <a:schemeClr val="tx1"/>
                          </a:solidFill>
                          <a:latin typeface="Comic Sans MS" pitchFamily="66" charset="0"/>
                        </a:defRPr>
                      </a:lvl7pPr>
                      <a:lvl8pPr marL="2654300" fontAlgn="base">
                        <a:spcBef>
                          <a:spcPct val="20000"/>
                        </a:spcBef>
                        <a:spcAft>
                          <a:spcPct val="0"/>
                        </a:spcAft>
                        <a:buClr>
                          <a:schemeClr val="tx1"/>
                        </a:buClr>
                        <a:buFont typeface="Wingdings" pitchFamily="2" charset="2"/>
                        <a:defRPr>
                          <a:solidFill>
                            <a:schemeClr val="tx1"/>
                          </a:solidFill>
                          <a:latin typeface="Comic Sans MS" pitchFamily="66" charset="0"/>
                        </a:defRPr>
                      </a:lvl8pPr>
                      <a:lvl9pPr marL="3111500" fontAlgn="base">
                        <a:spcBef>
                          <a:spcPct val="20000"/>
                        </a:spcBef>
                        <a:spcAft>
                          <a:spcPct val="0"/>
                        </a:spcAft>
                        <a:buClr>
                          <a:schemeClr val="tx1"/>
                        </a:buClr>
                        <a:buFont typeface="Wingdings" pitchFamily="2" charset="2"/>
                        <a:defRPr>
                          <a:solidFill>
                            <a:schemeClr val="tx1"/>
                          </a:solidFill>
                          <a:latin typeface="Comic Sans MS" pitchFamily="66"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it-IT" altLang="en-US" sz="2000" b="0" i="0" u="none" strike="noStrike" cap="none" normalizeH="0" baseline="0" dirty="0">
                          <a:ln>
                            <a:noFill/>
                          </a:ln>
                          <a:solidFill>
                            <a:schemeClr val="tx1"/>
                          </a:solidFill>
                          <a:effectLst/>
                          <a:latin typeface="Comic Sans MS" pitchFamily="66" charset="0"/>
                        </a:rPr>
                        <a:t>-5° - -40°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3063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26" name="Rectangle 2"/>
          <p:cNvSpPr>
            <a:spLocks noGrp="1" noChangeArrowheads="1"/>
          </p:cNvSpPr>
          <p:nvPr>
            <p:ph type="title"/>
          </p:nvPr>
        </p:nvSpPr>
        <p:spPr>
          <a:ln/>
        </p:spPr>
        <p:txBody>
          <a:bodyPr/>
          <a:lstStyle/>
          <a:p>
            <a:r>
              <a:rPr lang="it-IT" altLang="en-US" sz="2400" b="1" dirty="0"/>
              <a:t>DRY ICE (CO</a:t>
            </a:r>
            <a:r>
              <a:rPr lang="it-IT" altLang="en-US" sz="2400" b="1" baseline="-25000" dirty="0"/>
              <a:t>2</a:t>
            </a:r>
            <a:r>
              <a:rPr lang="it-IT" altLang="en-US" sz="2400" b="1" dirty="0"/>
              <a:t>) CLEANING (DIC) @DESY</a:t>
            </a:r>
          </a:p>
        </p:txBody>
      </p:sp>
      <p:sp>
        <p:nvSpPr>
          <p:cNvPr id="1562627" name="Rectangle 3"/>
          <p:cNvSpPr>
            <a:spLocks noGrp="1" noChangeArrowheads="1"/>
          </p:cNvSpPr>
          <p:nvPr>
            <p:ph type="body" idx="1"/>
          </p:nvPr>
        </p:nvSpPr>
        <p:spPr>
          <a:xfrm>
            <a:off x="215900" y="692696"/>
            <a:ext cx="8928100" cy="6048375"/>
          </a:xfrm>
        </p:spPr>
        <p:txBody>
          <a:bodyPr/>
          <a:lstStyle/>
          <a:p>
            <a:pPr marL="231775" indent="-231775">
              <a:buFont typeface="Wingdings" pitchFamily="2" charset="2"/>
              <a:buNone/>
            </a:pPr>
            <a:r>
              <a:rPr lang="it-IT" altLang="en-US" sz="2400" dirty="0"/>
              <a:t>The </a:t>
            </a:r>
            <a:r>
              <a:rPr lang="it-IT" altLang="en-US" sz="2400" dirty="0" err="1"/>
              <a:t>mechanical</a:t>
            </a:r>
            <a:r>
              <a:rPr lang="it-IT" altLang="en-US" sz="2400" dirty="0"/>
              <a:t> cleaning </a:t>
            </a:r>
            <a:r>
              <a:rPr lang="it-IT" altLang="en-US" sz="2400" dirty="0" err="1"/>
              <a:t>effect</a:t>
            </a:r>
            <a:r>
              <a:rPr lang="it-IT" altLang="en-US" sz="2400" dirty="0"/>
              <a:t> </a:t>
            </a:r>
            <a:r>
              <a:rPr lang="it-IT" altLang="en-US" sz="2400" dirty="0" err="1"/>
              <a:t>is</a:t>
            </a:r>
            <a:r>
              <a:rPr lang="it-IT" altLang="en-US" sz="2400" dirty="0"/>
              <a:t> </a:t>
            </a:r>
            <a:r>
              <a:rPr lang="it-IT" altLang="en-US" sz="2400" dirty="0" err="1"/>
              <a:t>based</a:t>
            </a:r>
            <a:r>
              <a:rPr lang="it-IT" altLang="en-US" sz="2400" dirty="0"/>
              <a:t> on</a:t>
            </a:r>
          </a:p>
          <a:p>
            <a:pPr marL="231775" indent="-231775">
              <a:buFont typeface="Wingdings" pitchFamily="2" charset="2"/>
              <a:buChar char="§"/>
            </a:pPr>
            <a:r>
              <a:rPr lang="it-IT" altLang="en-US" sz="2400" dirty="0">
                <a:solidFill>
                  <a:srgbClr val="FF0000"/>
                </a:solidFill>
              </a:rPr>
              <a:t>Shock-</a:t>
            </a:r>
            <a:r>
              <a:rPr lang="it-IT" altLang="en-US" sz="2400" dirty="0" err="1">
                <a:solidFill>
                  <a:srgbClr val="FF0000"/>
                </a:solidFill>
              </a:rPr>
              <a:t>freezing</a:t>
            </a:r>
            <a:r>
              <a:rPr lang="it-IT" altLang="en-US" sz="2400" dirty="0">
                <a:solidFill>
                  <a:srgbClr val="FF0000"/>
                </a:solidFill>
              </a:rPr>
              <a:t> </a:t>
            </a:r>
            <a:r>
              <a:rPr lang="it-IT" altLang="en-US" sz="2400" dirty="0"/>
              <a:t>of the </a:t>
            </a:r>
            <a:r>
              <a:rPr lang="it-IT" altLang="en-US" sz="2400" dirty="0" err="1"/>
              <a:t>contaminants</a:t>
            </a:r>
            <a:endParaRPr lang="it-IT" altLang="en-US" sz="2400" dirty="0"/>
          </a:p>
          <a:p>
            <a:pPr marL="231775" indent="-231775">
              <a:buFont typeface="Wingdings" pitchFamily="2" charset="2"/>
              <a:buChar char="§"/>
            </a:pPr>
            <a:r>
              <a:rPr lang="it-IT" altLang="en-US" sz="2400" dirty="0">
                <a:solidFill>
                  <a:srgbClr val="FF0000"/>
                </a:solidFill>
              </a:rPr>
              <a:t>Strong impact</a:t>
            </a:r>
            <a:r>
              <a:rPr lang="it-IT" altLang="en-US" sz="2400" dirty="0"/>
              <a:t> of the </a:t>
            </a:r>
            <a:r>
              <a:rPr lang="it-IT" altLang="en-US" sz="2400" dirty="0" err="1"/>
              <a:t>snow</a:t>
            </a:r>
            <a:r>
              <a:rPr lang="it-IT" altLang="en-US" sz="2400" dirty="0"/>
              <a:t> </a:t>
            </a:r>
            <a:r>
              <a:rPr lang="it-IT" altLang="en-US" sz="2400" dirty="0" err="1"/>
              <a:t>crystals</a:t>
            </a:r>
            <a:endParaRPr lang="it-IT" altLang="en-US" sz="2400" dirty="0"/>
          </a:p>
          <a:p>
            <a:pPr marL="231775" indent="-231775">
              <a:buFont typeface="Wingdings" pitchFamily="2" charset="2"/>
              <a:buChar char="§"/>
            </a:pPr>
            <a:r>
              <a:rPr lang="it-IT" altLang="en-US" sz="2400" dirty="0">
                <a:solidFill>
                  <a:srgbClr val="FF0000"/>
                </a:solidFill>
              </a:rPr>
              <a:t>Expansion</a:t>
            </a:r>
            <a:r>
              <a:rPr lang="it-IT" altLang="en-US" sz="2400" dirty="0"/>
              <a:t> (500 </a:t>
            </a:r>
            <a:r>
              <a:rPr lang="it-IT" altLang="en-US" sz="2400" dirty="0" err="1"/>
              <a:t>times</a:t>
            </a:r>
            <a:r>
              <a:rPr lang="it-IT" altLang="en-US" sz="2400" dirty="0"/>
              <a:t> </a:t>
            </a:r>
            <a:r>
              <a:rPr lang="it-IT" altLang="en-US" sz="2400" dirty="0" err="1"/>
              <a:t>increasing</a:t>
            </a:r>
            <a:r>
              <a:rPr lang="it-IT" altLang="en-US" sz="2400" dirty="0"/>
              <a:t> volume) </a:t>
            </a:r>
            <a:r>
              <a:rPr lang="it-IT" altLang="en-US" sz="2400" dirty="0" err="1"/>
              <a:t>after</a:t>
            </a:r>
            <a:r>
              <a:rPr lang="it-IT" altLang="en-US" sz="2400" dirty="0"/>
              <a:t> </a:t>
            </a:r>
            <a:r>
              <a:rPr lang="it-IT" altLang="en-US" sz="2400" dirty="0" err="1"/>
              <a:t>sublimation</a:t>
            </a:r>
            <a:r>
              <a:rPr lang="it-IT" altLang="en-US" sz="2400" dirty="0"/>
              <a:t>. </a:t>
            </a:r>
          </a:p>
          <a:p>
            <a:pPr marL="231775" indent="-231775">
              <a:buFont typeface="Wingdings" pitchFamily="2" charset="2"/>
              <a:buNone/>
            </a:pPr>
            <a:endParaRPr lang="it-IT" altLang="en-US" sz="2400" dirty="0"/>
          </a:p>
          <a:p>
            <a:pPr marL="231775" indent="-231775">
              <a:buFont typeface="Wingdings" pitchFamily="2" charset="2"/>
              <a:buNone/>
            </a:pPr>
            <a:r>
              <a:rPr lang="it-IT" altLang="en-US" sz="2400" dirty="0" err="1"/>
              <a:t>Contaminations</a:t>
            </a:r>
            <a:r>
              <a:rPr lang="it-IT" altLang="en-US" sz="2400" dirty="0"/>
              <a:t> </a:t>
            </a:r>
            <a:r>
              <a:rPr lang="it-IT" altLang="en-US" sz="2400" dirty="0" err="1"/>
              <a:t>gets</a:t>
            </a:r>
            <a:r>
              <a:rPr lang="it-IT" altLang="en-US" sz="2400" dirty="0"/>
              <a:t> </a:t>
            </a:r>
            <a:r>
              <a:rPr lang="it-IT" altLang="en-US" sz="2400" dirty="0" err="1"/>
              <a:t>brittle</a:t>
            </a:r>
            <a:r>
              <a:rPr lang="it-IT" altLang="en-US" sz="2400" dirty="0"/>
              <a:t> and start to </a:t>
            </a:r>
            <a:r>
              <a:rPr lang="it-IT" altLang="en-US" sz="2400" dirty="0" err="1"/>
              <a:t>flake</a:t>
            </a:r>
            <a:r>
              <a:rPr lang="it-IT" altLang="en-US" sz="2400" dirty="0"/>
              <a:t> off from the </a:t>
            </a:r>
            <a:r>
              <a:rPr lang="it-IT" altLang="en-US" sz="2400" dirty="0" err="1"/>
              <a:t>surface</a:t>
            </a:r>
            <a:r>
              <a:rPr lang="it-IT" altLang="en-US" sz="2400" dirty="0"/>
              <a:t>. </a:t>
            </a:r>
          </a:p>
          <a:p>
            <a:pPr marL="231775" indent="-231775">
              <a:buFont typeface="Wingdings" pitchFamily="2" charset="2"/>
              <a:buNone/>
            </a:pPr>
            <a:r>
              <a:rPr lang="it-IT" altLang="en-US" sz="2400" dirty="0" err="1"/>
              <a:t>When</a:t>
            </a:r>
            <a:r>
              <a:rPr lang="it-IT" altLang="en-US" sz="2400" dirty="0"/>
              <a:t> </a:t>
            </a:r>
            <a:r>
              <a:rPr lang="it-IT" altLang="en-US" sz="2400" dirty="0" err="1"/>
              <a:t>snow</a:t>
            </a:r>
            <a:r>
              <a:rPr lang="it-IT" altLang="en-US" sz="2400" dirty="0"/>
              <a:t> </a:t>
            </a:r>
            <a:r>
              <a:rPr lang="it-IT" altLang="en-US" sz="2400" dirty="0" err="1"/>
              <a:t>particles</a:t>
            </a:r>
            <a:r>
              <a:rPr lang="it-IT" altLang="en-US" sz="2400" dirty="0"/>
              <a:t> </a:t>
            </a:r>
            <a:r>
              <a:rPr lang="it-IT" altLang="en-US" sz="2400" dirty="0" err="1"/>
              <a:t>hits</a:t>
            </a:r>
            <a:r>
              <a:rPr lang="it-IT" altLang="en-US" sz="2400" dirty="0"/>
              <a:t> the </a:t>
            </a:r>
            <a:r>
              <a:rPr lang="it-IT" altLang="en-US" sz="2400" dirty="0" err="1"/>
              <a:t>surface</a:t>
            </a:r>
            <a:r>
              <a:rPr lang="it-IT" altLang="en-US" sz="2400" dirty="0"/>
              <a:t> and </a:t>
            </a:r>
            <a:r>
              <a:rPr lang="it-IT" altLang="en-US" sz="2400" dirty="0" err="1"/>
              <a:t>melts</a:t>
            </a:r>
            <a:r>
              <a:rPr lang="it-IT" altLang="en-US" sz="2400" dirty="0"/>
              <a:t> </a:t>
            </a:r>
            <a:r>
              <a:rPr lang="it-IT" altLang="en-US" sz="2400" dirty="0" err="1"/>
              <a:t>at</a:t>
            </a:r>
            <a:r>
              <a:rPr lang="it-IT" altLang="en-US" sz="2400" dirty="0"/>
              <a:t> the </a:t>
            </a:r>
            <a:r>
              <a:rPr lang="it-IT" altLang="en-US" sz="2400" dirty="0" err="1"/>
              <a:t>point</a:t>
            </a:r>
            <a:r>
              <a:rPr lang="it-IT" altLang="en-US" sz="2400" dirty="0"/>
              <a:t> of impact, the </a:t>
            </a:r>
            <a:r>
              <a:rPr lang="it-IT" altLang="en-US" sz="2400" dirty="0" err="1"/>
              <a:t>chemical</a:t>
            </a:r>
            <a:r>
              <a:rPr lang="it-IT" altLang="en-US" sz="2400" dirty="0"/>
              <a:t> cleaning </a:t>
            </a:r>
            <a:r>
              <a:rPr lang="it-IT" altLang="en-US" sz="2400" dirty="0" err="1"/>
              <a:t>effect</a:t>
            </a:r>
            <a:r>
              <a:rPr lang="it-IT" altLang="en-US" sz="2400" dirty="0"/>
              <a:t> </a:t>
            </a:r>
            <a:r>
              <a:rPr lang="it-IT" altLang="en-US" sz="2400" dirty="0" err="1"/>
              <a:t>occurs</a:t>
            </a:r>
            <a:r>
              <a:rPr lang="it-IT" altLang="en-US" sz="2400" dirty="0"/>
              <a:t>.</a:t>
            </a:r>
          </a:p>
          <a:p>
            <a:pPr marL="231775" indent="-231775">
              <a:buFont typeface="Wingdings" pitchFamily="2" charset="2"/>
              <a:buNone/>
            </a:pPr>
            <a:r>
              <a:rPr lang="it-IT" altLang="en-US" sz="2400" dirty="0"/>
              <a:t>Liquid CO</a:t>
            </a:r>
            <a:r>
              <a:rPr lang="it-IT" altLang="en-US" sz="2400" baseline="-25000" dirty="0"/>
              <a:t>2</a:t>
            </a:r>
            <a:r>
              <a:rPr lang="it-IT" altLang="en-US" sz="2400" dirty="0"/>
              <a:t> </a:t>
            </a:r>
            <a:r>
              <a:rPr lang="it-IT" altLang="en-US" sz="2400" dirty="0" err="1"/>
              <a:t>is</a:t>
            </a:r>
            <a:r>
              <a:rPr lang="it-IT" altLang="en-US" sz="2400" dirty="0"/>
              <a:t> a </a:t>
            </a:r>
            <a:r>
              <a:rPr lang="it-IT" altLang="en-US" sz="2400" dirty="0" err="1"/>
              <a:t>good</a:t>
            </a:r>
            <a:r>
              <a:rPr lang="it-IT" altLang="en-US" sz="2400" dirty="0"/>
              <a:t> </a:t>
            </a:r>
            <a:r>
              <a:rPr lang="it-IT" altLang="en-US" sz="2400" dirty="0" err="1"/>
              <a:t>solvent</a:t>
            </a:r>
            <a:r>
              <a:rPr lang="it-IT" altLang="en-US" sz="2400" dirty="0"/>
              <a:t> </a:t>
            </a:r>
            <a:r>
              <a:rPr lang="it-IT" altLang="en-US" sz="2400" dirty="0" err="1"/>
              <a:t>especially</a:t>
            </a:r>
            <a:r>
              <a:rPr lang="it-IT" altLang="en-US" sz="2400" dirty="0"/>
              <a:t> for </a:t>
            </a:r>
            <a:r>
              <a:rPr lang="it-IT" altLang="en-US" sz="2400" dirty="0" err="1"/>
              <a:t>hydrocarbons</a:t>
            </a:r>
            <a:r>
              <a:rPr lang="it-IT" altLang="en-US" sz="2400" dirty="0"/>
              <a:t> and </a:t>
            </a:r>
            <a:r>
              <a:rPr lang="it-IT" altLang="en-US" sz="2400" dirty="0" err="1"/>
              <a:t>silicons</a:t>
            </a:r>
            <a:r>
              <a:rPr lang="it-IT" altLang="en-US" sz="2400" dirty="0"/>
              <a:t>. </a:t>
            </a:r>
          </a:p>
          <a:p>
            <a:pPr marL="231775" indent="-231775">
              <a:buFont typeface="Wingdings" pitchFamily="2" charset="2"/>
              <a:buNone/>
            </a:pPr>
            <a:r>
              <a:rPr lang="it-IT" altLang="en-US" sz="2400" dirty="0" err="1"/>
              <a:t>It</a:t>
            </a:r>
            <a:r>
              <a:rPr lang="it-IT" altLang="en-US" sz="2400" dirty="0"/>
              <a:t> </a:t>
            </a:r>
            <a:r>
              <a:rPr lang="it-IT" altLang="en-US" sz="2400" dirty="0" err="1"/>
              <a:t>is</a:t>
            </a:r>
            <a:r>
              <a:rPr lang="it-IT" altLang="en-US" sz="2400" dirty="0"/>
              <a:t> </a:t>
            </a:r>
            <a:r>
              <a:rPr lang="it-IT" altLang="en-US" sz="2400" dirty="0" err="1"/>
              <a:t>absolute</a:t>
            </a:r>
            <a:r>
              <a:rPr lang="it-IT" altLang="en-US" sz="2400" dirty="0"/>
              <a:t> </a:t>
            </a:r>
            <a:r>
              <a:rPr lang="it-IT" altLang="en-US" sz="2400" dirty="0" err="1"/>
              <a:t>essential</a:t>
            </a:r>
            <a:r>
              <a:rPr lang="it-IT" altLang="en-US" sz="2400" dirty="0"/>
              <a:t> to </a:t>
            </a:r>
            <a:r>
              <a:rPr lang="it-IT" altLang="en-US" sz="2400" dirty="0" err="1"/>
              <a:t>keep</a:t>
            </a:r>
            <a:r>
              <a:rPr lang="it-IT" altLang="en-US" sz="2400" dirty="0"/>
              <a:t> the </a:t>
            </a:r>
            <a:r>
              <a:rPr lang="it-IT" altLang="en-US" sz="2400" dirty="0" err="1"/>
              <a:t>piece</a:t>
            </a:r>
            <a:r>
              <a:rPr lang="it-IT" altLang="en-US" sz="2400" dirty="0"/>
              <a:t> </a:t>
            </a:r>
            <a:r>
              <a:rPr lang="it-IT" altLang="en-US" sz="2400" dirty="0" err="1"/>
              <a:t>warm</a:t>
            </a:r>
            <a:r>
              <a:rPr lang="it-IT" altLang="en-US" sz="2400" dirty="0"/>
              <a:t> (20°–30° C) </a:t>
            </a:r>
            <a:r>
              <a:rPr lang="it-IT" altLang="en-US" sz="2400" dirty="0" err="1"/>
              <a:t>during</a:t>
            </a:r>
            <a:r>
              <a:rPr lang="it-IT" altLang="en-US" sz="2400" dirty="0"/>
              <a:t> the cleaning </a:t>
            </a:r>
            <a:r>
              <a:rPr lang="it-IT" altLang="en-US" sz="2400" dirty="0" err="1"/>
              <a:t>process</a:t>
            </a:r>
            <a:r>
              <a:rPr lang="it-IT" altLang="en-US" sz="2400" dirty="0"/>
              <a:t>, to </a:t>
            </a:r>
            <a:r>
              <a:rPr lang="it-IT" altLang="en-US" sz="2400" dirty="0" err="1"/>
              <a:t>avoid</a:t>
            </a:r>
            <a:r>
              <a:rPr lang="it-IT" altLang="en-US" sz="2400" dirty="0"/>
              <a:t> </a:t>
            </a:r>
            <a:r>
              <a:rPr lang="it-IT" altLang="en-US" sz="2400" dirty="0" err="1"/>
              <a:t>condensation</a:t>
            </a:r>
            <a:r>
              <a:rPr lang="it-IT" altLang="en-US" sz="2400" dirty="0"/>
              <a:t> of </a:t>
            </a:r>
            <a:r>
              <a:rPr lang="it-IT" altLang="en-US" sz="2400" dirty="0" err="1"/>
              <a:t>contaminants</a:t>
            </a:r>
            <a:r>
              <a:rPr lang="it-IT" altLang="en-US" sz="2400" dirty="0"/>
              <a:t> on the </a:t>
            </a:r>
            <a:r>
              <a:rPr lang="it-IT" altLang="en-US" sz="2400" dirty="0" err="1"/>
              <a:t>piece</a:t>
            </a:r>
            <a:r>
              <a:rPr lang="it-IT" altLang="en-US" sz="2400" dirty="0"/>
              <a:t> from </a:t>
            </a:r>
            <a:r>
              <a:rPr lang="it-IT" altLang="en-US" sz="2400" dirty="0" err="1"/>
              <a:t>environment</a:t>
            </a:r>
            <a:r>
              <a:rPr lang="it-IT" altLang="en-US" sz="2400" dirty="0"/>
              <a:t> </a:t>
            </a:r>
            <a:r>
              <a:rPr lang="it-IT" altLang="en-US" sz="2400" dirty="0" err="1"/>
              <a:t>atmosphere</a:t>
            </a:r>
            <a:endParaRPr lang="it-IT" altLang="en-US" sz="2400" dirty="0"/>
          </a:p>
        </p:txBody>
      </p:sp>
    </p:spTree>
    <p:extLst>
      <p:ext uri="{BB962C8B-B14F-4D97-AF65-F5344CB8AC3E}">
        <p14:creationId xmlns:p14="http://schemas.microsoft.com/office/powerpoint/2010/main" val="1116292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179" name="Text Box 3"/>
          <p:cNvSpPr txBox="1">
            <a:spLocks noChangeArrowheads="1"/>
          </p:cNvSpPr>
          <p:nvPr/>
        </p:nvSpPr>
        <p:spPr bwMode="auto">
          <a:xfrm>
            <a:off x="4427538" y="1700808"/>
            <a:ext cx="43497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latin typeface="Arial" charset="0"/>
              </a:rPr>
              <a:t>System Parameters</a:t>
            </a:r>
          </a:p>
          <a:p>
            <a:r>
              <a:rPr lang="en-US" altLang="en-US" sz="1800" dirty="0">
                <a:solidFill>
                  <a:srgbClr val="000000"/>
                </a:solidFill>
                <a:latin typeface="Arial" charset="0"/>
              </a:rPr>
              <a:t>Pressure :4,2-200 bar </a:t>
            </a:r>
          </a:p>
          <a:p>
            <a:r>
              <a:rPr lang="en-US" altLang="en-US" sz="1800" dirty="0">
                <a:solidFill>
                  <a:srgbClr val="000000"/>
                </a:solidFill>
                <a:latin typeface="Arial" charset="0"/>
              </a:rPr>
              <a:t>Quantity:  20 l/min @ 200 bar</a:t>
            </a:r>
          </a:p>
          <a:p>
            <a:r>
              <a:rPr lang="en-US" altLang="en-US" sz="1800" dirty="0">
                <a:solidFill>
                  <a:srgbClr val="000000"/>
                </a:solidFill>
                <a:latin typeface="Arial" charset="0"/>
              </a:rPr>
              <a:t>Particle filter @200 bar line: 0,02 µm</a:t>
            </a:r>
          </a:p>
          <a:p>
            <a:r>
              <a:rPr lang="en-US" altLang="en-US" sz="1800" dirty="0">
                <a:solidFill>
                  <a:srgbClr val="000000"/>
                </a:solidFill>
                <a:latin typeface="Arial" charset="0"/>
              </a:rPr>
              <a:t>Ultra pure water  R spec 18,.2 </a:t>
            </a:r>
            <a:r>
              <a:rPr lang="en-US" altLang="en-US" sz="1800" dirty="0" err="1">
                <a:solidFill>
                  <a:srgbClr val="000000"/>
                </a:solidFill>
                <a:latin typeface="Arial" charset="0"/>
              </a:rPr>
              <a:t>Mohm</a:t>
            </a:r>
            <a:r>
              <a:rPr lang="en-US" altLang="en-US" sz="1800" dirty="0">
                <a:solidFill>
                  <a:srgbClr val="000000"/>
                </a:solidFill>
                <a:latin typeface="Arial" charset="0"/>
              </a:rPr>
              <a:t> cm </a:t>
            </a:r>
          </a:p>
          <a:p>
            <a:r>
              <a:rPr lang="en-US" altLang="en-US" sz="1800" dirty="0">
                <a:solidFill>
                  <a:srgbClr val="000000"/>
                </a:solidFill>
                <a:latin typeface="Arial" charset="0"/>
              </a:rPr>
              <a:t>Special N2 gas overlay </a:t>
            </a:r>
          </a:p>
          <a:p>
            <a:r>
              <a:rPr lang="en-US" altLang="en-US" sz="1800" dirty="0">
                <a:solidFill>
                  <a:srgbClr val="000000"/>
                </a:solidFill>
                <a:latin typeface="Arial" charset="0"/>
              </a:rPr>
              <a:t>	</a:t>
            </a:r>
          </a:p>
        </p:txBody>
      </p:sp>
      <p:pic>
        <p:nvPicPr>
          <p:cNvPr id="1458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56" y="1392863"/>
            <a:ext cx="4057703" cy="507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8181" name="Text Box 5"/>
          <p:cNvSpPr txBox="1">
            <a:spLocks noChangeArrowheads="1"/>
          </p:cNvSpPr>
          <p:nvPr/>
        </p:nvSpPr>
        <p:spPr bwMode="auto">
          <a:xfrm>
            <a:off x="4823898" y="3956683"/>
            <a:ext cx="32575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000000"/>
                </a:solidFill>
                <a:latin typeface="Arial" charset="0"/>
              </a:rPr>
              <a:t>Standard setting: 100 bar </a:t>
            </a:r>
          </a:p>
          <a:p>
            <a:r>
              <a:rPr lang="en-US" altLang="en-US" sz="1800">
                <a:solidFill>
                  <a:srgbClr val="000000"/>
                </a:solidFill>
                <a:latin typeface="Arial" charset="0"/>
              </a:rPr>
              <a:t>Process duration &gt;2h</a:t>
            </a:r>
          </a:p>
          <a:p>
            <a:r>
              <a:rPr lang="en-US" altLang="en-US" sz="1800">
                <a:solidFill>
                  <a:srgbClr val="000000"/>
                </a:solidFill>
                <a:latin typeface="Arial" charset="0"/>
              </a:rPr>
              <a:t>Volume 2400 l total </a:t>
            </a:r>
          </a:p>
          <a:p>
            <a:r>
              <a:rPr lang="en-US" altLang="en-US" sz="1800">
                <a:solidFill>
                  <a:srgbClr val="000000"/>
                </a:solidFill>
                <a:latin typeface="Arial" charset="0"/>
              </a:rPr>
              <a:t>2*4 jets</a:t>
            </a:r>
          </a:p>
          <a:p>
            <a:r>
              <a:rPr lang="en-US" altLang="en-US" sz="1800">
                <a:solidFill>
                  <a:srgbClr val="000000"/>
                </a:solidFill>
                <a:latin typeface="Arial" charset="0"/>
              </a:rPr>
              <a:t>Nozzle : sapphire 0,4 mm ID   </a:t>
            </a:r>
          </a:p>
        </p:txBody>
      </p:sp>
      <p:sp>
        <p:nvSpPr>
          <p:cNvPr id="2" name="Titolo 1"/>
          <p:cNvSpPr>
            <a:spLocks noGrp="1"/>
          </p:cNvSpPr>
          <p:nvPr>
            <p:ph type="title"/>
          </p:nvPr>
        </p:nvSpPr>
        <p:spPr/>
        <p:txBody>
          <a:bodyPr/>
          <a:lstStyle/>
          <a:p>
            <a:r>
              <a:rPr lang="en-US" dirty="0" err="1"/>
              <a:t>Acqua</a:t>
            </a:r>
            <a:r>
              <a:rPr lang="en-US" dirty="0"/>
              <a:t> </a:t>
            </a:r>
            <a:r>
              <a:rPr lang="en-US" dirty="0" err="1"/>
              <a:t>alta</a:t>
            </a:r>
            <a:r>
              <a:rPr lang="en-US" dirty="0"/>
              <a:t> </a:t>
            </a:r>
            <a:r>
              <a:rPr lang="en-US" dirty="0" err="1"/>
              <a:t>pressione</a:t>
            </a:r>
            <a:r>
              <a:rPr lang="en-US" dirty="0"/>
              <a:t>: High Pressure Rinsing</a:t>
            </a:r>
          </a:p>
        </p:txBody>
      </p:sp>
      <p:sp>
        <p:nvSpPr>
          <p:cNvPr id="3" name="CasellaDiTesto 2"/>
          <p:cNvSpPr txBox="1"/>
          <p:nvPr/>
        </p:nvSpPr>
        <p:spPr>
          <a:xfrm>
            <a:off x="1313872" y="706769"/>
            <a:ext cx="6761787" cy="338554"/>
          </a:xfrm>
          <a:prstGeom prst="rect">
            <a:avLst/>
          </a:prstGeom>
          <a:noFill/>
        </p:spPr>
        <p:txBody>
          <a:bodyPr wrap="none" rtlCol="0">
            <a:spAutoFit/>
          </a:bodyPr>
          <a:lstStyle/>
          <a:p>
            <a:r>
              <a:rPr lang="en-US" dirty="0"/>
              <a:t>Non </a:t>
            </a:r>
            <a:r>
              <a:rPr lang="en-US" dirty="0" err="1"/>
              <a:t>rimuove</a:t>
            </a:r>
            <a:r>
              <a:rPr lang="en-US" dirty="0"/>
              <a:t> </a:t>
            </a:r>
            <a:r>
              <a:rPr lang="en-US" dirty="0" err="1"/>
              <a:t>grassi</a:t>
            </a:r>
            <a:r>
              <a:rPr lang="en-US" dirty="0"/>
              <a:t>, </a:t>
            </a:r>
            <a:r>
              <a:rPr lang="en-US" dirty="0" err="1"/>
              <a:t>idrocarburi</a:t>
            </a:r>
            <a:r>
              <a:rPr lang="en-US" dirty="0"/>
              <a:t>. </a:t>
            </a:r>
            <a:r>
              <a:rPr lang="en-US" dirty="0" err="1"/>
              <a:t>Rimuove</a:t>
            </a:r>
            <a:r>
              <a:rPr lang="en-US" dirty="0"/>
              <a:t> </a:t>
            </a:r>
            <a:r>
              <a:rPr lang="en-US" dirty="0" err="1"/>
              <a:t>polvere</a:t>
            </a:r>
            <a:r>
              <a:rPr lang="en-US" dirty="0"/>
              <a:t>, </a:t>
            </a:r>
            <a:r>
              <a:rPr lang="en-US" dirty="0" err="1"/>
              <a:t>residui</a:t>
            </a:r>
            <a:r>
              <a:rPr lang="en-US" dirty="0"/>
              <a:t> </a:t>
            </a:r>
            <a:r>
              <a:rPr lang="en-US" dirty="0" err="1"/>
              <a:t>chimici</a:t>
            </a:r>
            <a:r>
              <a:rPr lang="en-US" dirty="0"/>
              <a:t>, etc.</a:t>
            </a:r>
          </a:p>
        </p:txBody>
      </p:sp>
    </p:spTree>
    <p:extLst>
      <p:ext uri="{BB962C8B-B14F-4D97-AF65-F5344CB8AC3E}">
        <p14:creationId xmlns:p14="http://schemas.microsoft.com/office/powerpoint/2010/main" val="916451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ln/>
        </p:spPr>
        <p:txBody>
          <a:bodyPr/>
          <a:lstStyle/>
          <a:p>
            <a:r>
              <a:rPr lang="it-IT" altLang="en-US" sz="2400"/>
              <a:t>Il processo di pulizia: I METODI “</a:t>
            </a:r>
            <a:r>
              <a:rPr lang="it-IT" altLang="en-US" b="1"/>
              <a:t>chimici</a:t>
            </a:r>
            <a:r>
              <a:rPr lang="it-IT" altLang="en-US" sz="2400"/>
              <a:t>”</a:t>
            </a:r>
            <a:endParaRPr lang="en-US" altLang="en-US" sz="2400"/>
          </a:p>
        </p:txBody>
      </p:sp>
      <p:sp>
        <p:nvSpPr>
          <p:cNvPr id="1490947" name="Rectangle 3"/>
          <p:cNvSpPr>
            <a:spLocks noGrp="1" noChangeArrowheads="1"/>
          </p:cNvSpPr>
          <p:nvPr>
            <p:ph type="body" idx="1"/>
          </p:nvPr>
        </p:nvSpPr>
        <p:spPr>
          <a:xfrm>
            <a:off x="179388" y="692150"/>
            <a:ext cx="8569325" cy="5761038"/>
          </a:xfrm>
          <a:noFill/>
          <a:ln/>
        </p:spPr>
        <p:txBody>
          <a:bodyPr/>
          <a:lstStyle/>
          <a:p>
            <a:pPr marL="457200" lvl="1" indent="-282575"/>
            <a:r>
              <a:rPr lang="it-IT" altLang="en-US" sz="2800" b="1"/>
              <a:t>Metodi chimici</a:t>
            </a:r>
            <a:r>
              <a:rPr lang="it-IT" altLang="en-US" b="1"/>
              <a:t> </a:t>
            </a:r>
          </a:p>
          <a:p>
            <a:pPr marL="1152525" lvl="2"/>
            <a:r>
              <a:rPr lang="it-IT" altLang="en-US"/>
              <a:t>Pickling (</a:t>
            </a:r>
            <a:r>
              <a:rPr lang="it-IT" altLang="en-US" b="1"/>
              <a:t>DECAPAGGIO) </a:t>
            </a:r>
            <a:r>
              <a:rPr lang="it-IT" altLang="en-US"/>
              <a:t> è una operazione di pulizia chimica superficiale dei metalli realizzata tramite asportazione delle impurità legate ai processi di ossidazione e fabbricazione. </a:t>
            </a:r>
          </a:p>
          <a:p>
            <a:pPr marL="1152525" lvl="2"/>
            <a:r>
              <a:rPr lang="it-IT" altLang="en-US"/>
              <a:t>Il decapaggio è un processo di solubilizzazione di ossidi e composti di ferro presenti sulla superficie</a:t>
            </a:r>
          </a:p>
          <a:p>
            <a:pPr marL="457200" lvl="1" indent="-282575"/>
            <a:r>
              <a:rPr lang="it-IT" altLang="en-US" sz="2800"/>
              <a:t>Infinite tabelle con varie ricette</a:t>
            </a:r>
          </a:p>
          <a:p>
            <a:pPr marL="457200" lvl="1" indent="-282575"/>
            <a:r>
              <a:rPr lang="it-IT" altLang="en-US" sz="2800"/>
              <a:t>Esistono prodotti commerciali sia per  attacco rapido chimico che pure per il deburring chimico</a:t>
            </a:r>
            <a:endParaRPr lang="it-IT" altLang="en-US"/>
          </a:p>
          <a:p>
            <a:pPr marL="1152525" lvl="2"/>
            <a:endParaRPr lang="it-IT" altLang="en-US"/>
          </a:p>
        </p:txBody>
      </p:sp>
    </p:spTree>
    <p:extLst>
      <p:ext uri="{BB962C8B-B14F-4D97-AF65-F5344CB8AC3E}">
        <p14:creationId xmlns:p14="http://schemas.microsoft.com/office/powerpoint/2010/main" val="3350676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a:ln/>
        </p:spPr>
        <p:txBody>
          <a:bodyPr/>
          <a:lstStyle/>
          <a:p>
            <a:r>
              <a:rPr lang="it-IT" altLang="en-US" sz="2400"/>
              <a:t>Il processo di pulizia: I METODI “</a:t>
            </a:r>
            <a:r>
              <a:rPr lang="it-IT" altLang="en-US" b="1"/>
              <a:t>chimici</a:t>
            </a:r>
            <a:r>
              <a:rPr lang="it-IT" altLang="en-US" sz="2400"/>
              <a:t>”</a:t>
            </a:r>
            <a:endParaRPr lang="en-US" altLang="en-US" sz="2400"/>
          </a:p>
        </p:txBody>
      </p:sp>
      <p:sp>
        <p:nvSpPr>
          <p:cNvPr id="1566723" name="Rectangle 3"/>
          <p:cNvSpPr>
            <a:spLocks noGrp="1" noChangeArrowheads="1"/>
          </p:cNvSpPr>
          <p:nvPr>
            <p:ph type="body" idx="1"/>
          </p:nvPr>
        </p:nvSpPr>
        <p:spPr>
          <a:xfrm>
            <a:off x="393700" y="1412875"/>
            <a:ext cx="8355013" cy="4032250"/>
          </a:xfrm>
          <a:noFill/>
          <a:ln/>
        </p:spPr>
        <p:txBody>
          <a:bodyPr/>
          <a:lstStyle/>
          <a:p>
            <a:pPr marL="457200" lvl="1" indent="-282575"/>
            <a:r>
              <a:rPr lang="it-IT" altLang="en-US" sz="2800" b="1"/>
              <a:t>Metodi chimici</a:t>
            </a:r>
            <a:r>
              <a:rPr lang="it-IT" altLang="en-US" b="1"/>
              <a:t> </a:t>
            </a:r>
          </a:p>
          <a:p>
            <a:pPr marL="1152525" lvl="2"/>
            <a:r>
              <a:rPr lang="it-IT" altLang="en-US"/>
              <a:t>Etching profondo con soluzioni di acidi (es. BCP su niobio, HF + HNO</a:t>
            </a:r>
            <a:r>
              <a:rPr lang="it-IT" altLang="en-US" baseline="-25000"/>
              <a:t>3</a:t>
            </a:r>
            <a:r>
              <a:rPr lang="it-IT" altLang="en-US"/>
              <a:t> + H</a:t>
            </a:r>
            <a:r>
              <a:rPr lang="it-IT" altLang="en-US" baseline="-25000"/>
              <a:t>3</a:t>
            </a:r>
            <a:r>
              <a:rPr lang="it-IT" altLang="en-US"/>
              <a:t>PO</a:t>
            </a:r>
            <a:r>
              <a:rPr lang="it-IT" altLang="en-US" baseline="-25000"/>
              <a:t>4 </a:t>
            </a:r>
            <a:r>
              <a:rPr lang="it-IT" altLang="en-US"/>
              <a:t>1:1:2)</a:t>
            </a:r>
          </a:p>
          <a:p>
            <a:pPr marL="1152525" lvl="2"/>
            <a:r>
              <a:rPr lang="it-IT" altLang="en-US"/>
              <a:t>Velocità di corrosione: 1 </a:t>
            </a:r>
            <a:r>
              <a:rPr lang="it-IT" altLang="en-US">
                <a:latin typeface="Symbol" pitchFamily="18" charset="2"/>
              </a:rPr>
              <a:t>m</a:t>
            </a:r>
            <a:r>
              <a:rPr lang="it-IT" altLang="en-US"/>
              <a:t>m /min etching rate</a:t>
            </a:r>
          </a:p>
          <a:p>
            <a:pPr marL="1152525" lvl="2"/>
            <a:r>
              <a:rPr lang="it-IT" altLang="en-US"/>
              <a:t>Processo complesso: </a:t>
            </a:r>
          </a:p>
          <a:p>
            <a:pPr marL="1558925" lvl="3"/>
            <a:r>
              <a:rPr lang="it-IT" altLang="en-US"/>
              <a:t>Il niobio non è attaccato dall’acido fluoridrico.</a:t>
            </a:r>
          </a:p>
          <a:p>
            <a:pPr marL="1558925" lvl="3"/>
            <a:r>
              <a:rPr lang="it-IT" altLang="en-US"/>
              <a:t>Si usa l’acido nitrico per ossidare il niobio</a:t>
            </a:r>
          </a:p>
          <a:p>
            <a:pPr marL="1558925" lvl="3"/>
            <a:r>
              <a:rPr lang="it-IT" altLang="en-US"/>
              <a:t>L’ossido di niobio è solubile in acido fluoridrico</a:t>
            </a:r>
          </a:p>
          <a:p>
            <a:pPr marL="1558925" lvl="3"/>
            <a:r>
              <a:rPr lang="it-IT" altLang="en-US"/>
              <a:t>L’acido fosforico fa da buffer e diluente e rallenta la reazione</a:t>
            </a:r>
          </a:p>
        </p:txBody>
      </p:sp>
    </p:spTree>
    <p:extLst>
      <p:ext uri="{BB962C8B-B14F-4D97-AF65-F5344CB8AC3E}">
        <p14:creationId xmlns:p14="http://schemas.microsoft.com/office/powerpoint/2010/main" val="1850692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Rectangle 3"/>
          <p:cNvSpPr>
            <a:spLocks noGrp="1" noChangeArrowheads="1"/>
          </p:cNvSpPr>
          <p:nvPr>
            <p:ph type="title"/>
          </p:nvPr>
        </p:nvSpPr>
        <p:spPr>
          <a:ln/>
        </p:spPr>
        <p:txBody>
          <a:bodyPr/>
          <a:lstStyle/>
          <a:p>
            <a:r>
              <a:rPr lang="it-IT" altLang="en-US" sz="2400"/>
              <a:t>Il processo di pulizia: passivazione + rid. degasaggio</a:t>
            </a:r>
            <a:endParaRPr lang="en-US" altLang="en-US" sz="2400"/>
          </a:p>
        </p:txBody>
      </p:sp>
      <p:sp>
        <p:nvSpPr>
          <p:cNvPr id="1475589" name="Rectangle 5"/>
          <p:cNvSpPr>
            <a:spLocks noGrp="1" noChangeArrowheads="1"/>
          </p:cNvSpPr>
          <p:nvPr>
            <p:ph type="body" idx="1"/>
          </p:nvPr>
        </p:nvSpPr>
        <p:spPr>
          <a:xfrm>
            <a:off x="107950" y="692150"/>
            <a:ext cx="8642350" cy="4937125"/>
          </a:xfrm>
          <a:noFill/>
          <a:ln/>
        </p:spPr>
        <p:txBody>
          <a:bodyPr/>
          <a:lstStyle/>
          <a:p>
            <a:pPr marL="457200" lvl="1" indent="-282575">
              <a:lnSpc>
                <a:spcPct val="90000"/>
              </a:lnSpc>
              <a:buFont typeface="Wingdings" pitchFamily="2" charset="2"/>
              <a:buNone/>
            </a:pPr>
            <a:endParaRPr lang="en-GB" altLang="en-US" b="1"/>
          </a:p>
          <a:p>
            <a:pPr marL="457200" lvl="1" indent="-282575">
              <a:lnSpc>
                <a:spcPct val="90000"/>
              </a:lnSpc>
            </a:pPr>
            <a:r>
              <a:rPr lang="en-GB" altLang="en-US" sz="2800" b="1"/>
              <a:t>Passivazione +</a:t>
            </a:r>
            <a:r>
              <a:rPr lang="en-GB" altLang="en-US" b="1"/>
              <a:t> tecniche di riduzione del “degasaggio” </a:t>
            </a:r>
          </a:p>
          <a:p>
            <a:pPr marL="1152525" lvl="2">
              <a:lnSpc>
                <a:spcPct val="90000"/>
              </a:lnSpc>
            </a:pPr>
            <a:r>
              <a:rPr lang="en-GB" altLang="en-US"/>
              <a:t>Crescita di film di ossidi</a:t>
            </a:r>
          </a:p>
          <a:p>
            <a:pPr marL="1558925" lvl="3">
              <a:lnSpc>
                <a:spcPct val="90000"/>
              </a:lnSpc>
            </a:pPr>
            <a:r>
              <a:rPr lang="en-GB" altLang="en-US" sz="2400"/>
              <a:t>VIRGO, riscaldamento in aria, crescita del Cr</a:t>
            </a:r>
            <a:r>
              <a:rPr lang="en-GB" altLang="en-US" sz="2400" baseline="-25000"/>
              <a:t>2</a:t>
            </a:r>
            <a:r>
              <a:rPr lang="en-GB" altLang="en-US" sz="2400"/>
              <a:t>O</a:t>
            </a:r>
            <a:r>
              <a:rPr lang="en-GB" altLang="en-US" sz="2400" baseline="-25000"/>
              <a:t>3</a:t>
            </a:r>
          </a:p>
          <a:p>
            <a:pPr marL="1152525" lvl="2">
              <a:lnSpc>
                <a:spcPct val="90000"/>
              </a:lnSpc>
            </a:pPr>
            <a:r>
              <a:rPr lang="en-GB" altLang="en-US"/>
              <a:t>Film di nitruri  (TiN, BN)</a:t>
            </a:r>
          </a:p>
          <a:p>
            <a:pPr marL="1152525" lvl="2">
              <a:lnSpc>
                <a:spcPct val="90000"/>
              </a:lnSpc>
            </a:pPr>
            <a:r>
              <a:rPr lang="en-GB" altLang="en-US"/>
              <a:t>Deposizione di film con pompaggio attivo (NEG coatings)</a:t>
            </a:r>
          </a:p>
          <a:p>
            <a:pPr marL="457200" lvl="1" indent="-282575">
              <a:lnSpc>
                <a:spcPct val="90000"/>
              </a:lnSpc>
            </a:pPr>
            <a:r>
              <a:rPr lang="en-GB" altLang="en-US" b="1"/>
              <a:t>Altre tecniche</a:t>
            </a:r>
          </a:p>
          <a:p>
            <a:pPr marL="1152525" lvl="2">
              <a:lnSpc>
                <a:spcPct val="90000"/>
              </a:lnSpc>
            </a:pPr>
            <a:r>
              <a:rPr lang="en-GB" altLang="en-US"/>
              <a:t>Electropolishing, forte riduzione della superficie adsorbente. Rischi di assorbimento di H</a:t>
            </a:r>
            <a:r>
              <a:rPr lang="en-GB" altLang="en-US" baseline="-25000"/>
              <a:t>2</a:t>
            </a:r>
            <a:r>
              <a:rPr lang="en-GB" altLang="en-US"/>
              <a:t>.</a:t>
            </a:r>
          </a:p>
          <a:p>
            <a:pPr marL="1152525" lvl="2">
              <a:lnSpc>
                <a:spcPct val="90000"/>
              </a:lnSpc>
            </a:pPr>
            <a:r>
              <a:rPr lang="en-GB" altLang="en-US"/>
              <a:t>Glow Discharge.</a:t>
            </a:r>
          </a:p>
          <a:p>
            <a:pPr marL="457200" lvl="1" indent="-282575">
              <a:lnSpc>
                <a:spcPct val="90000"/>
              </a:lnSpc>
            </a:pPr>
            <a:endParaRPr lang="en-GB" altLang="en-US"/>
          </a:p>
        </p:txBody>
      </p:sp>
    </p:spTree>
    <p:extLst>
      <p:ext uri="{BB962C8B-B14F-4D97-AF65-F5344CB8AC3E}">
        <p14:creationId xmlns:p14="http://schemas.microsoft.com/office/powerpoint/2010/main" val="1283042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9"/>
            <a:ext cx="9144000" cy="6597352"/>
          </a:xfrm>
          <a:prstGeom prst="rect">
            <a:avLst/>
          </a:prstGeom>
          <a:ln>
            <a:noFill/>
          </a:ln>
        </p:spPr>
      </p:pic>
      <p:sp>
        <p:nvSpPr>
          <p:cNvPr id="2" name="Titolo 1"/>
          <p:cNvSpPr>
            <a:spLocks noGrp="1"/>
          </p:cNvSpPr>
          <p:nvPr>
            <p:ph type="title"/>
          </p:nvPr>
        </p:nvSpPr>
        <p:spPr/>
        <p:txBody>
          <a:bodyPr/>
          <a:lstStyle/>
          <a:p>
            <a:r>
              <a:rPr lang="en-US" dirty="0"/>
              <a:t>Large vacuum chambers cleaning?</a:t>
            </a:r>
          </a:p>
        </p:txBody>
      </p:sp>
      <p:sp>
        <p:nvSpPr>
          <p:cNvPr id="8" name="Rettangolo 7"/>
          <p:cNvSpPr/>
          <p:nvPr/>
        </p:nvSpPr>
        <p:spPr>
          <a:xfrm>
            <a:off x="7524328" y="6309320"/>
            <a:ext cx="1516762" cy="338554"/>
          </a:xfrm>
          <a:prstGeom prst="rect">
            <a:avLst/>
          </a:prstGeom>
          <a:solidFill>
            <a:srgbClr val="CCFFFF"/>
          </a:solidFill>
        </p:spPr>
        <p:txBody>
          <a:bodyPr wrap="none">
            <a:spAutoFit/>
          </a:bodyPr>
          <a:lstStyle/>
          <a:p>
            <a:r>
              <a:rPr lang="en-US" dirty="0"/>
              <a:t>Joachim Wolf</a:t>
            </a:r>
          </a:p>
        </p:txBody>
      </p:sp>
      <p:sp>
        <p:nvSpPr>
          <p:cNvPr id="3" name="Avanti o successivo 2">
            <a:hlinkClick r:id="rId3" highlightClick="1"/>
          </p:cNvPr>
          <p:cNvSpPr/>
          <p:nvPr/>
        </p:nvSpPr>
        <p:spPr>
          <a:xfrm>
            <a:off x="8532440" y="5517232"/>
            <a:ext cx="508650"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93251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050"/>
            <a:ext cx="9144000" cy="6466165"/>
          </a:xfrm>
          <a:prstGeom prst="rect">
            <a:avLst/>
          </a:prstGeom>
        </p:spPr>
      </p:pic>
      <p:sp>
        <p:nvSpPr>
          <p:cNvPr id="2" name="Titolo 1"/>
          <p:cNvSpPr>
            <a:spLocks noGrp="1"/>
          </p:cNvSpPr>
          <p:nvPr>
            <p:ph type="title"/>
          </p:nvPr>
        </p:nvSpPr>
        <p:spPr/>
        <p:txBody>
          <a:bodyPr/>
          <a:lstStyle/>
          <a:p>
            <a:r>
              <a:rPr lang="en-US" dirty="0"/>
              <a:t>Large vacuum chambers</a:t>
            </a:r>
          </a:p>
        </p:txBody>
      </p:sp>
      <p:sp>
        <p:nvSpPr>
          <p:cNvPr id="8" name="Rettangolo 7"/>
          <p:cNvSpPr/>
          <p:nvPr/>
        </p:nvSpPr>
        <p:spPr>
          <a:xfrm>
            <a:off x="7524328" y="6309320"/>
            <a:ext cx="1516762" cy="338554"/>
          </a:xfrm>
          <a:prstGeom prst="rect">
            <a:avLst/>
          </a:prstGeom>
          <a:solidFill>
            <a:srgbClr val="CCFFFF"/>
          </a:solidFill>
        </p:spPr>
        <p:txBody>
          <a:bodyPr wrap="none">
            <a:spAutoFit/>
          </a:bodyPr>
          <a:lstStyle/>
          <a:p>
            <a:r>
              <a:rPr lang="en-US" dirty="0"/>
              <a:t>Joachim Wolf</a:t>
            </a:r>
          </a:p>
        </p:txBody>
      </p:sp>
    </p:spTree>
    <p:extLst>
      <p:ext uri="{BB962C8B-B14F-4D97-AF65-F5344CB8AC3E}">
        <p14:creationId xmlns:p14="http://schemas.microsoft.com/office/powerpoint/2010/main" val="26336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7"/>
            <a:ext cx="9144000" cy="6466165"/>
          </a:xfrm>
          <a:prstGeom prst="rect">
            <a:avLst/>
          </a:prstGeom>
        </p:spPr>
      </p:pic>
      <p:sp>
        <p:nvSpPr>
          <p:cNvPr id="2" name="Titolo 1"/>
          <p:cNvSpPr>
            <a:spLocks noGrp="1"/>
          </p:cNvSpPr>
          <p:nvPr>
            <p:ph type="title"/>
          </p:nvPr>
        </p:nvSpPr>
        <p:spPr/>
        <p:txBody>
          <a:bodyPr/>
          <a:lstStyle/>
          <a:p>
            <a:r>
              <a:rPr lang="en-US" dirty="0"/>
              <a:t>Large vacuum chambers</a:t>
            </a:r>
          </a:p>
        </p:txBody>
      </p:sp>
      <p:sp>
        <p:nvSpPr>
          <p:cNvPr id="9" name="Rettangolo 8"/>
          <p:cNvSpPr/>
          <p:nvPr/>
        </p:nvSpPr>
        <p:spPr>
          <a:xfrm>
            <a:off x="7524328" y="6309320"/>
            <a:ext cx="1516762" cy="338554"/>
          </a:xfrm>
          <a:prstGeom prst="rect">
            <a:avLst/>
          </a:prstGeom>
          <a:solidFill>
            <a:srgbClr val="CCFFFF"/>
          </a:solidFill>
        </p:spPr>
        <p:txBody>
          <a:bodyPr wrap="none">
            <a:spAutoFit/>
          </a:bodyPr>
          <a:lstStyle/>
          <a:p>
            <a:r>
              <a:rPr lang="en-US" dirty="0"/>
              <a:t>Joachim Wolf</a:t>
            </a:r>
          </a:p>
        </p:txBody>
      </p:sp>
    </p:spTree>
    <p:extLst>
      <p:ext uri="{BB962C8B-B14F-4D97-AF65-F5344CB8AC3E}">
        <p14:creationId xmlns:p14="http://schemas.microsoft.com/office/powerpoint/2010/main" val="26336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a:ln/>
        </p:spPr>
        <p:txBody>
          <a:bodyPr/>
          <a:lstStyle/>
          <a:p>
            <a:r>
              <a:rPr lang="it-IT" altLang="en-US" sz="2400"/>
              <a:t>Il processo di pulizia: passivazione + rid. degasaggio</a:t>
            </a:r>
            <a:endParaRPr lang="en-US" altLang="en-US" sz="2400"/>
          </a:p>
        </p:txBody>
      </p:sp>
      <p:pic>
        <p:nvPicPr>
          <p:cNvPr id="1527813" name="Picture 5" descr="Pagine da cleaning_Taborell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15938"/>
            <a:ext cx="8448675" cy="632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37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solidFill>
            <a:srgbClr val="FFFF99"/>
          </a:solidFill>
          <a:ln>
            <a:solidFill>
              <a:srgbClr val="FF0000"/>
            </a:solidFill>
          </a:ln>
        </p:spPr>
        <p:txBody>
          <a:bodyPr/>
          <a:lstStyle/>
          <a:p>
            <a:r>
              <a:rPr lang="it-IT" dirty="0" err="1"/>
              <a:t>Latent</a:t>
            </a:r>
            <a:r>
              <a:rPr lang="it-IT" dirty="0"/>
              <a:t> </a:t>
            </a:r>
            <a:r>
              <a:rPr lang="it-IT" dirty="0" err="1"/>
              <a:t>heat</a:t>
            </a:r>
            <a:r>
              <a:rPr lang="it-IT" dirty="0"/>
              <a:t> of </a:t>
            </a:r>
            <a:r>
              <a:rPr lang="it-IT" dirty="0" err="1"/>
              <a:t>evaporation</a:t>
            </a:r>
            <a:endParaRPr lang="it-IT" dirty="0"/>
          </a:p>
        </p:txBody>
      </p:sp>
      <p:pic>
        <p:nvPicPr>
          <p:cNvPr id="1501188" name="Picture 4" descr="Pagine da langeron_juvsta-5"/>
          <p:cNvPicPr>
            <a:picLocks noChangeAspect="1" noChangeArrowheads="1"/>
          </p:cNvPicPr>
          <p:nvPr/>
        </p:nvPicPr>
        <p:blipFill>
          <a:blip r:embed="rId3" cstate="print">
            <a:extLst>
              <a:ext uri="{28A0092B-C50C-407E-A947-70E740481C1C}">
                <a14:useLocalDpi xmlns:a14="http://schemas.microsoft.com/office/drawing/2010/main" val="0"/>
              </a:ext>
            </a:extLst>
          </a:blip>
          <a:srcRect l="2666" t="7489" r="49883" b="8067"/>
          <a:stretch>
            <a:fillRect/>
          </a:stretch>
        </p:blipFill>
        <p:spPr bwMode="auto">
          <a:xfrm>
            <a:off x="2157412" y="727278"/>
            <a:ext cx="4829175" cy="6119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a:ln/>
        </p:spPr>
        <p:txBody>
          <a:bodyPr/>
          <a:lstStyle/>
          <a:p>
            <a:r>
              <a:rPr lang="it-IT" altLang="en-US" sz="2400"/>
              <a:t>Il processo di pulizia: riduzione degasaggio</a:t>
            </a:r>
            <a:endParaRPr lang="en-US" altLang="en-US" sz="2400"/>
          </a:p>
        </p:txBody>
      </p:sp>
      <p:sp>
        <p:nvSpPr>
          <p:cNvPr id="1484803" name="Rectangle 3"/>
          <p:cNvSpPr>
            <a:spLocks noGrp="1" noChangeArrowheads="1"/>
          </p:cNvSpPr>
          <p:nvPr>
            <p:ph type="body" idx="1"/>
          </p:nvPr>
        </p:nvSpPr>
        <p:spPr>
          <a:xfrm>
            <a:off x="107950" y="692150"/>
            <a:ext cx="8642350" cy="4937125"/>
          </a:xfrm>
          <a:noFill/>
          <a:ln/>
        </p:spPr>
        <p:txBody>
          <a:bodyPr/>
          <a:lstStyle/>
          <a:p>
            <a:pPr marL="457200" lvl="1" indent="-282575">
              <a:buFont typeface="Wingdings" pitchFamily="2" charset="2"/>
              <a:buNone/>
            </a:pPr>
            <a:endParaRPr lang="en-GB" altLang="en-US" b="1"/>
          </a:p>
          <a:p>
            <a:pPr marL="457200" lvl="1" indent="-282575"/>
            <a:r>
              <a:rPr lang="en-GB" altLang="en-US"/>
              <a:t>Rimozione del H</a:t>
            </a:r>
            <a:r>
              <a:rPr lang="en-GB" altLang="en-US" baseline="-25000"/>
              <a:t>2</a:t>
            </a:r>
            <a:r>
              <a:rPr lang="en-GB" altLang="en-US"/>
              <a:t> dal bulk</a:t>
            </a:r>
          </a:p>
          <a:p>
            <a:pPr marL="1152525" lvl="2"/>
            <a:r>
              <a:rPr lang="en-GB" altLang="en-US"/>
              <a:t>Vacuum firing dei componenti </a:t>
            </a:r>
          </a:p>
          <a:p>
            <a:pPr marL="457200" lvl="1" indent="-282575"/>
            <a:r>
              <a:rPr lang="en-GB" altLang="en-US"/>
              <a:t>Ossidazione composti organici con OZONO (O</a:t>
            </a:r>
            <a:r>
              <a:rPr lang="en-GB" altLang="en-US" baseline="-25000"/>
              <a:t>3</a:t>
            </a:r>
            <a:r>
              <a:rPr lang="en-GB" altLang="en-US"/>
              <a:t>)</a:t>
            </a:r>
          </a:p>
          <a:p>
            <a:pPr marL="457200" lvl="1" indent="-282575"/>
            <a:r>
              <a:rPr lang="en-GB" altLang="en-US"/>
              <a:t>Ossidazione dei composti organici con OSSIDO AZOTO (NO) (Velenoso, più pericoloso del CO)</a:t>
            </a:r>
          </a:p>
          <a:p>
            <a:pPr marL="457200" lvl="1" indent="-282575"/>
            <a:r>
              <a:rPr lang="en-GB" altLang="en-US"/>
              <a:t>Bombardamento superfici con radiazione UV</a:t>
            </a:r>
          </a:p>
          <a:p>
            <a:pPr marL="457200" lvl="1" indent="-282575">
              <a:buFont typeface="Wingdings" pitchFamily="2" charset="2"/>
              <a:buNone/>
            </a:pPr>
            <a:endParaRPr lang="en-GB" altLang="en-US"/>
          </a:p>
        </p:txBody>
      </p:sp>
    </p:spTree>
    <p:extLst>
      <p:ext uri="{BB962C8B-B14F-4D97-AF65-F5344CB8AC3E}">
        <p14:creationId xmlns:p14="http://schemas.microsoft.com/office/powerpoint/2010/main" val="3574581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ln/>
        </p:spPr>
        <p:txBody>
          <a:bodyPr/>
          <a:lstStyle/>
          <a:p>
            <a:r>
              <a:rPr lang="it-IT" altLang="en-US" sz="2400"/>
              <a:t>Vacuum firing</a:t>
            </a:r>
          </a:p>
        </p:txBody>
      </p:sp>
      <p:sp>
        <p:nvSpPr>
          <p:cNvPr id="1544195" name="Rectangle 3"/>
          <p:cNvSpPr>
            <a:spLocks noGrp="1" noChangeArrowheads="1"/>
          </p:cNvSpPr>
          <p:nvPr>
            <p:ph type="body" idx="1"/>
          </p:nvPr>
        </p:nvSpPr>
        <p:spPr>
          <a:xfrm>
            <a:off x="0" y="548680"/>
            <a:ext cx="9143999" cy="2520825"/>
          </a:xfrm>
        </p:spPr>
        <p:txBody>
          <a:bodyPr/>
          <a:lstStyle/>
          <a:p>
            <a:pPr marL="573088" indent="-573088">
              <a:buFont typeface="Wingdings" pitchFamily="2" charset="2"/>
              <a:buNone/>
            </a:pPr>
            <a:r>
              <a:rPr lang="it-IT" altLang="en-US" dirty="0"/>
              <a:t>Riscaldamento dei componenti in vuoto ad alta temperatura.</a:t>
            </a:r>
          </a:p>
          <a:p>
            <a:pPr marL="573088" indent="-573088">
              <a:buFont typeface="Wingdings" pitchFamily="2" charset="2"/>
              <a:buChar char="§"/>
            </a:pPr>
            <a:r>
              <a:rPr lang="it-IT" altLang="en-US" sz="2000" dirty="0"/>
              <a:t>T &lt; </a:t>
            </a:r>
            <a:r>
              <a:rPr lang="it-IT" altLang="en-US" sz="2000" dirty="0" err="1"/>
              <a:t>500°C</a:t>
            </a:r>
            <a:r>
              <a:rPr lang="it-IT" altLang="en-US" sz="2000" dirty="0"/>
              <a:t> </a:t>
            </a:r>
            <a:r>
              <a:rPr lang="it-IT" altLang="en-US" sz="2000" dirty="0" err="1"/>
              <a:t>diffusion</a:t>
            </a:r>
            <a:r>
              <a:rPr lang="it-IT" altLang="en-US" sz="2000" dirty="0"/>
              <a:t> </a:t>
            </a:r>
            <a:r>
              <a:rPr lang="it-IT" altLang="en-US" sz="2000" dirty="0" err="1"/>
              <a:t>is</a:t>
            </a:r>
            <a:r>
              <a:rPr lang="it-IT" altLang="en-US" sz="2000" dirty="0"/>
              <a:t> </a:t>
            </a:r>
            <a:r>
              <a:rPr lang="it-IT" altLang="en-US" sz="2000" dirty="0" err="1"/>
              <a:t>too</a:t>
            </a:r>
            <a:r>
              <a:rPr lang="it-IT" altLang="en-US" sz="2000" dirty="0"/>
              <a:t> slow</a:t>
            </a:r>
          </a:p>
          <a:p>
            <a:pPr marL="573088" indent="-573088">
              <a:buFont typeface="Wingdings" pitchFamily="2" charset="2"/>
              <a:buChar char="§"/>
            </a:pPr>
            <a:r>
              <a:rPr lang="it-IT" altLang="en-US" sz="2000" dirty="0" err="1"/>
              <a:t>500°C</a:t>
            </a:r>
            <a:r>
              <a:rPr lang="it-IT" altLang="en-US" sz="2000" dirty="0"/>
              <a:t> (</a:t>
            </a:r>
            <a:r>
              <a:rPr lang="it-IT" altLang="en-US" sz="2000" dirty="0" err="1"/>
              <a:t>600°C</a:t>
            </a:r>
            <a:r>
              <a:rPr lang="it-IT" altLang="en-US" sz="2000" dirty="0"/>
              <a:t>)&lt; T &lt; </a:t>
            </a:r>
            <a:r>
              <a:rPr lang="it-IT" altLang="en-US" sz="2000" dirty="0" err="1"/>
              <a:t>900°C</a:t>
            </a:r>
            <a:r>
              <a:rPr lang="it-IT" altLang="en-US" sz="2000" dirty="0"/>
              <a:t> (</a:t>
            </a:r>
            <a:r>
              <a:rPr lang="it-IT" altLang="en-US" sz="2000" dirty="0" err="1"/>
              <a:t>depending</a:t>
            </a:r>
            <a:r>
              <a:rPr lang="it-IT" altLang="en-US" sz="2000" dirty="0"/>
              <a:t> on the </a:t>
            </a:r>
            <a:r>
              <a:rPr lang="it-IT" altLang="en-US" sz="2000" dirty="0" err="1"/>
              <a:t>steel</a:t>
            </a:r>
            <a:r>
              <a:rPr lang="it-IT" altLang="en-US" sz="2000" dirty="0"/>
              <a:t> grade)</a:t>
            </a:r>
          </a:p>
          <a:p>
            <a:pPr marL="573088" indent="-573088">
              <a:buFont typeface="Wingdings" pitchFamily="2" charset="2"/>
              <a:buChar char="§"/>
            </a:pPr>
            <a:r>
              <a:rPr lang="it-IT" altLang="en-US" sz="2000" dirty="0" err="1"/>
              <a:t>carbide</a:t>
            </a:r>
            <a:r>
              <a:rPr lang="it-IT" altLang="en-US" sz="2000" dirty="0"/>
              <a:t> and </a:t>
            </a:r>
            <a:r>
              <a:rPr lang="it-IT" altLang="en-US" sz="2000" dirty="0" err="1"/>
              <a:t>carbo-nitride</a:t>
            </a:r>
            <a:r>
              <a:rPr lang="it-IT" altLang="en-US" sz="2000" dirty="0"/>
              <a:t> </a:t>
            </a:r>
            <a:r>
              <a:rPr lang="it-IT" altLang="en-US" sz="2000" dirty="0" err="1"/>
              <a:t>precipitation</a:t>
            </a:r>
            <a:endParaRPr lang="it-IT" altLang="en-US" sz="2000" dirty="0"/>
          </a:p>
          <a:p>
            <a:pPr marL="573088" indent="-573088">
              <a:buFont typeface="Wingdings" pitchFamily="2" charset="2"/>
              <a:buChar char="§"/>
            </a:pPr>
            <a:r>
              <a:rPr lang="it-IT" altLang="en-US" sz="2000" dirty="0"/>
              <a:t>T &gt; </a:t>
            </a:r>
            <a:r>
              <a:rPr lang="it-IT" altLang="en-US" sz="2000" dirty="0" err="1"/>
              <a:t>1050°C</a:t>
            </a:r>
            <a:r>
              <a:rPr lang="it-IT" altLang="en-US" sz="2000" dirty="0"/>
              <a:t> Solution </a:t>
            </a:r>
            <a:r>
              <a:rPr lang="it-IT" altLang="en-US" sz="2000" dirty="0" err="1"/>
              <a:t>annealing</a:t>
            </a:r>
            <a:r>
              <a:rPr lang="it-IT" altLang="en-US" sz="2000" dirty="0"/>
              <a:t>, </a:t>
            </a:r>
            <a:r>
              <a:rPr lang="it-IT" altLang="en-US" sz="2000" dirty="0" err="1"/>
              <a:t>abnormal</a:t>
            </a:r>
            <a:r>
              <a:rPr lang="it-IT" altLang="en-US" sz="2000" dirty="0"/>
              <a:t> </a:t>
            </a:r>
            <a:r>
              <a:rPr lang="it-IT" altLang="en-US" sz="2000" dirty="0" err="1"/>
              <a:t>grain</a:t>
            </a:r>
            <a:r>
              <a:rPr lang="it-IT" altLang="en-US" sz="2000" dirty="0"/>
              <a:t> </a:t>
            </a:r>
            <a:r>
              <a:rPr lang="it-IT" altLang="en-US" sz="2000" dirty="0" err="1"/>
              <a:t>growth</a:t>
            </a:r>
            <a:r>
              <a:rPr lang="it-IT" altLang="en-US" sz="2000" dirty="0"/>
              <a:t>, </a:t>
            </a:r>
            <a:r>
              <a:rPr lang="it-IT" altLang="en-US" sz="2000" dirty="0" err="1"/>
              <a:t>recrystallisation</a:t>
            </a:r>
            <a:endParaRPr lang="it-IT" altLang="en-US" sz="2000" dirty="0"/>
          </a:p>
          <a:p>
            <a:pPr marL="573088" indent="-573088">
              <a:buFont typeface="Wingdings" pitchFamily="2" charset="2"/>
              <a:buNone/>
            </a:pPr>
            <a:endParaRPr lang="it-IT" altLang="en-US" sz="2000" dirty="0"/>
          </a:p>
          <a:p>
            <a:pPr marL="573088" indent="-573088">
              <a:buFont typeface="Wingdings" pitchFamily="2" charset="2"/>
              <a:buNone/>
            </a:pPr>
            <a:endParaRPr lang="it-IT" altLang="en-US" dirty="0"/>
          </a:p>
        </p:txBody>
      </p:sp>
      <p:pic>
        <p:nvPicPr>
          <p:cNvPr id="1544196" name="Picture 4" descr="Pagine da print_thermal ougassing_h2_Chiggiato-2"/>
          <p:cNvPicPr>
            <a:picLocks noChangeAspect="1" noChangeArrowheads="1"/>
          </p:cNvPicPr>
          <p:nvPr/>
        </p:nvPicPr>
        <p:blipFill>
          <a:blip r:embed="rId3" cstate="print">
            <a:extLst>
              <a:ext uri="{28A0092B-C50C-407E-A947-70E740481C1C}">
                <a14:useLocalDpi xmlns:a14="http://schemas.microsoft.com/office/drawing/2010/main" val="0"/>
              </a:ext>
            </a:extLst>
          </a:blip>
          <a:srcRect t="15233" r="1721" b="8644"/>
          <a:stretch>
            <a:fillRect/>
          </a:stretch>
        </p:blipFill>
        <p:spPr bwMode="auto">
          <a:xfrm>
            <a:off x="971600" y="3195647"/>
            <a:ext cx="6695975" cy="3668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44197" name="Text Box 5"/>
          <p:cNvSpPr txBox="1">
            <a:spLocks noChangeArrowheads="1"/>
          </p:cNvSpPr>
          <p:nvPr/>
        </p:nvSpPr>
        <p:spPr bwMode="auto">
          <a:xfrm>
            <a:off x="7885113" y="6237288"/>
            <a:ext cx="1147762"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900"/>
              <a:t>P. Chiggiato - CAS</a:t>
            </a:r>
          </a:p>
        </p:txBody>
      </p:sp>
    </p:spTree>
    <p:extLst>
      <p:ext uri="{BB962C8B-B14F-4D97-AF65-F5344CB8AC3E}">
        <p14:creationId xmlns:p14="http://schemas.microsoft.com/office/powerpoint/2010/main" val="377446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a:ln/>
        </p:spPr>
        <p:txBody>
          <a:bodyPr/>
          <a:lstStyle/>
          <a:p>
            <a:r>
              <a:rPr lang="it-IT" altLang="en-US" sz="2400" dirty="0"/>
              <a:t>Vacuum </a:t>
            </a:r>
            <a:r>
              <a:rPr lang="it-IT" altLang="en-US" sz="2400" dirty="0" err="1"/>
              <a:t>Firing</a:t>
            </a:r>
            <a:r>
              <a:rPr lang="it-IT" altLang="en-US" sz="2400" dirty="0"/>
              <a:t> acciai: la produzione</a:t>
            </a:r>
          </a:p>
        </p:txBody>
      </p:sp>
      <p:pic>
        <p:nvPicPr>
          <p:cNvPr id="1548291" name="Picture 3" descr="Pagine da print_thermal ougassing_h2_Chiggiato-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514350"/>
            <a:ext cx="8964612" cy="6343650"/>
          </a:xfrm>
          <a:prstGeom prst="rect">
            <a:avLst/>
          </a:prstGeom>
          <a:noFill/>
          <a:extLst>
            <a:ext uri="{909E8E84-426E-40DD-AFC4-6F175D3DCCD1}">
              <a14:hiddenFill xmlns:a14="http://schemas.microsoft.com/office/drawing/2010/main">
                <a:solidFill>
                  <a:srgbClr val="FFFFFF"/>
                </a:solidFill>
              </a14:hiddenFill>
            </a:ext>
          </a:extLst>
        </p:spPr>
      </p:pic>
      <p:sp>
        <p:nvSpPr>
          <p:cNvPr id="1548294" name="Text Box 6"/>
          <p:cNvSpPr txBox="1">
            <a:spLocks noChangeArrowheads="1"/>
          </p:cNvSpPr>
          <p:nvPr/>
        </p:nvSpPr>
        <p:spPr bwMode="auto">
          <a:xfrm>
            <a:off x="7885113" y="6237288"/>
            <a:ext cx="1147762"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900" b="0" i="0" u="none" strike="noStrike" kern="1200" cap="none" spc="0" normalizeH="0" baseline="0" noProof="0">
                <a:ln>
                  <a:noFill/>
                </a:ln>
                <a:solidFill>
                  <a:srgbClr val="000000"/>
                </a:solidFill>
                <a:effectLst/>
                <a:uLnTx/>
                <a:uFillTx/>
                <a:latin typeface="Comic Sans MS" pitchFamily="66" charset="0"/>
                <a:ea typeface="+mn-ea"/>
                <a:cs typeface="+mn-cs"/>
              </a:rPr>
              <a:t>P. Chiggiato - CAS</a:t>
            </a:r>
          </a:p>
        </p:txBody>
      </p:sp>
    </p:spTree>
    <p:extLst>
      <p:ext uri="{BB962C8B-B14F-4D97-AF65-F5344CB8AC3E}">
        <p14:creationId xmlns:p14="http://schemas.microsoft.com/office/powerpoint/2010/main" val="2887440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ln/>
        </p:spPr>
        <p:txBody>
          <a:bodyPr/>
          <a:lstStyle/>
          <a:p>
            <a:r>
              <a:rPr lang="it-IT" altLang="en-US" sz="2400"/>
              <a:t>Vacuum firing</a:t>
            </a:r>
          </a:p>
        </p:txBody>
      </p:sp>
      <p:pic>
        <p:nvPicPr>
          <p:cNvPr id="1546247" name="Picture 7" descr="Pagine da print_thermal ougassing_h2_Chiggiat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517525"/>
            <a:ext cx="8964613" cy="6340475"/>
          </a:xfrm>
          <a:prstGeom prst="rect">
            <a:avLst/>
          </a:prstGeom>
          <a:noFill/>
          <a:extLst>
            <a:ext uri="{909E8E84-426E-40DD-AFC4-6F175D3DCCD1}">
              <a14:hiddenFill xmlns:a14="http://schemas.microsoft.com/office/drawing/2010/main">
                <a:solidFill>
                  <a:srgbClr val="FFFFFF"/>
                </a:solidFill>
              </a14:hiddenFill>
            </a:ext>
          </a:extLst>
        </p:spPr>
      </p:pic>
      <p:sp>
        <p:nvSpPr>
          <p:cNvPr id="1546248" name="Text Box 8"/>
          <p:cNvSpPr txBox="1">
            <a:spLocks noChangeArrowheads="1"/>
          </p:cNvSpPr>
          <p:nvPr/>
        </p:nvSpPr>
        <p:spPr bwMode="auto">
          <a:xfrm>
            <a:off x="7885113" y="6237288"/>
            <a:ext cx="1147762"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900"/>
              <a:t>P. Chiggiato - CAS</a:t>
            </a:r>
          </a:p>
        </p:txBody>
      </p:sp>
    </p:spTree>
    <p:extLst>
      <p:ext uri="{BB962C8B-B14F-4D97-AF65-F5344CB8AC3E}">
        <p14:creationId xmlns:p14="http://schemas.microsoft.com/office/powerpoint/2010/main" val="1558878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a:ln/>
        </p:spPr>
        <p:txBody>
          <a:bodyPr/>
          <a:lstStyle/>
          <a:p>
            <a:r>
              <a:rPr lang="it-IT" altLang="en-US" sz="2400"/>
              <a:t>OZONO (O</a:t>
            </a:r>
            <a:r>
              <a:rPr lang="it-IT" altLang="en-US" sz="2400" baseline="-25000"/>
              <a:t>3</a:t>
            </a:r>
            <a:r>
              <a:rPr lang="it-IT" altLang="en-US" sz="2400"/>
              <a:t>)</a:t>
            </a:r>
          </a:p>
        </p:txBody>
      </p:sp>
      <p:sp>
        <p:nvSpPr>
          <p:cNvPr id="1542147" name="Rectangle 3"/>
          <p:cNvSpPr>
            <a:spLocks noGrp="1" noChangeArrowheads="1"/>
          </p:cNvSpPr>
          <p:nvPr>
            <p:ph type="body" idx="1"/>
          </p:nvPr>
        </p:nvSpPr>
        <p:spPr>
          <a:xfrm>
            <a:off x="107950" y="549275"/>
            <a:ext cx="8785225" cy="6048375"/>
          </a:xfrm>
        </p:spPr>
        <p:txBody>
          <a:bodyPr/>
          <a:lstStyle/>
          <a:p>
            <a:pPr marL="60325" indent="-1588">
              <a:buFont typeface="Wingdings" pitchFamily="2" charset="2"/>
              <a:buNone/>
            </a:pPr>
            <a:r>
              <a:rPr lang="it-IT" altLang="en-US" b="1"/>
              <a:t>Ozonized water cleaning on Al chamber</a:t>
            </a:r>
          </a:p>
          <a:p>
            <a:pPr marL="60325" indent="-1588">
              <a:buFont typeface="Wingdings" pitchFamily="2" charset="2"/>
              <a:buNone/>
            </a:pPr>
            <a:r>
              <a:rPr lang="it-IT" altLang="en-US"/>
              <a:t>THE IMPROVEMENTS OF VACUUM PERFORMANCE AT TAIWAN LIGHT SOURCE</a:t>
            </a:r>
          </a:p>
          <a:p>
            <a:pPr marL="60325" indent="-1588">
              <a:buFont typeface="Wingdings" pitchFamily="2" charset="2"/>
              <a:buNone/>
            </a:pPr>
            <a:endParaRPr lang="it-IT" altLang="en-US" sz="900"/>
          </a:p>
          <a:p>
            <a:pPr marL="60325" indent="-1588">
              <a:buFont typeface="Wingdings" pitchFamily="2" charset="2"/>
              <a:buNone/>
            </a:pPr>
            <a:r>
              <a:rPr lang="it-IT" altLang="en-US"/>
              <a:t>Y.J. Hsua, et al. a</a:t>
            </a:r>
          </a:p>
          <a:p>
            <a:pPr marL="60325" indent="-1588">
              <a:buFont typeface="Wingdings" pitchFamily="2" charset="2"/>
              <a:buNone/>
            </a:pPr>
            <a:r>
              <a:rPr lang="en-US" altLang="en-US" sz="2000"/>
              <a:t>For decreasing the outgassing rate, the ozonized water rinsing was developed. The surface characterization was characterized by the secondary ion mass spectrometry (SIMS) and photon stimulated desorption (PSD).</a:t>
            </a:r>
          </a:p>
          <a:p>
            <a:pPr marL="60325" indent="-1588">
              <a:buFont typeface="Wingdings" pitchFamily="2" charset="2"/>
              <a:buNone/>
            </a:pPr>
            <a:r>
              <a:rPr lang="en-US" altLang="en-US" sz="2000"/>
              <a:t>It indicated that the hydrocarbon on the surface was reduced by the reaction of ozone molecules with hydrocarbon to produce evaporable gas products (CO, CO2, etc.)</a:t>
            </a:r>
          </a:p>
          <a:p>
            <a:pPr marL="60325" indent="-1588">
              <a:buFont typeface="Wingdings" pitchFamily="2" charset="2"/>
              <a:buNone/>
            </a:pPr>
            <a:r>
              <a:rPr lang="en-US" altLang="en-US" sz="2000"/>
              <a:t>O</a:t>
            </a:r>
            <a:r>
              <a:rPr lang="en-US" altLang="en-US" sz="2000" baseline="-25000"/>
              <a:t>3</a:t>
            </a:r>
            <a:r>
              <a:rPr lang="en-US" altLang="en-US" sz="2000"/>
              <a:t> concentration: 8 ppm</a:t>
            </a:r>
          </a:p>
          <a:p>
            <a:pPr marL="60325" indent="-1588">
              <a:buFont typeface="Wingdings" pitchFamily="2" charset="2"/>
              <a:buNone/>
            </a:pPr>
            <a:endParaRPr lang="en-US" altLang="en-US" sz="2000"/>
          </a:p>
          <a:p>
            <a:pPr marL="60325" indent="-1588">
              <a:buFont typeface="Wingdings" pitchFamily="2" charset="2"/>
              <a:buNone/>
            </a:pPr>
            <a:r>
              <a:rPr lang="en-US" altLang="en-US" sz="1800"/>
              <a:t>Ref: 2. T. Momose, Y. Meada, K. Asano, and H. Ishimaru, ”Surface Analysis of Carbon on Ozone Treated Metals.” J. Vac. Sci. Technol. A13, 515 (1995).</a:t>
            </a:r>
          </a:p>
          <a:p>
            <a:pPr marL="60325" indent="-1588">
              <a:buFont typeface="Wingdings" pitchFamily="2" charset="2"/>
              <a:buNone/>
            </a:pPr>
            <a:endParaRPr lang="it-IT" altLang="en-US" sz="1800"/>
          </a:p>
        </p:txBody>
      </p:sp>
    </p:spTree>
    <p:extLst>
      <p:ext uri="{BB962C8B-B14F-4D97-AF65-F5344CB8AC3E}">
        <p14:creationId xmlns:p14="http://schemas.microsoft.com/office/powerpoint/2010/main" val="3798491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a:ln/>
        </p:spPr>
        <p:txBody>
          <a:bodyPr/>
          <a:lstStyle/>
          <a:p>
            <a:r>
              <a:rPr lang="en-GB" altLang="en-US"/>
              <a:t>Tipiche sostanze impiegate nei processi di pulizia</a:t>
            </a:r>
          </a:p>
        </p:txBody>
      </p:sp>
      <p:graphicFrame>
        <p:nvGraphicFramePr>
          <p:cNvPr id="1351683" name="Object 3"/>
          <p:cNvGraphicFramePr>
            <a:graphicFrameLocks noChangeAspect="1"/>
          </p:cNvGraphicFramePr>
          <p:nvPr/>
        </p:nvGraphicFramePr>
        <p:xfrm>
          <a:off x="0" y="555625"/>
          <a:ext cx="9580563" cy="7161213"/>
        </p:xfrm>
        <a:graphic>
          <a:graphicData uri="http://schemas.openxmlformats.org/presentationml/2006/ole">
            <mc:AlternateContent xmlns:mc="http://schemas.openxmlformats.org/markup-compatibility/2006">
              <mc:Choice xmlns:v="urn:schemas-microsoft-com:vml" Requires="v">
                <p:oleObj name="Documento" r:id="rId3" imgW="11785787" imgH="8826277" progId="Word.Document.8">
                  <p:embed/>
                </p:oleObj>
              </mc:Choice>
              <mc:Fallback>
                <p:oleObj name="Documento" r:id="rId3" imgW="11785787" imgH="882627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5625"/>
                        <a:ext cx="9580563" cy="7161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51684" name="Line 4"/>
          <p:cNvSpPr>
            <a:spLocks noChangeShapeType="1"/>
          </p:cNvSpPr>
          <p:nvPr/>
        </p:nvSpPr>
        <p:spPr bwMode="auto">
          <a:xfrm>
            <a:off x="1258888" y="549275"/>
            <a:ext cx="0" cy="6308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86" name="Line 6"/>
          <p:cNvSpPr>
            <a:spLocks noChangeShapeType="1"/>
          </p:cNvSpPr>
          <p:nvPr/>
        </p:nvSpPr>
        <p:spPr bwMode="auto">
          <a:xfrm>
            <a:off x="2484438" y="549275"/>
            <a:ext cx="0" cy="6308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87" name="Line 7"/>
          <p:cNvSpPr>
            <a:spLocks noChangeShapeType="1"/>
          </p:cNvSpPr>
          <p:nvPr/>
        </p:nvSpPr>
        <p:spPr bwMode="auto">
          <a:xfrm>
            <a:off x="4211638" y="549275"/>
            <a:ext cx="0" cy="6308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88" name="Line 8"/>
          <p:cNvSpPr>
            <a:spLocks noChangeShapeType="1"/>
          </p:cNvSpPr>
          <p:nvPr/>
        </p:nvSpPr>
        <p:spPr bwMode="auto">
          <a:xfrm>
            <a:off x="6588125" y="549275"/>
            <a:ext cx="0" cy="6308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89" name="Line 9"/>
          <p:cNvSpPr>
            <a:spLocks noChangeShapeType="1"/>
          </p:cNvSpPr>
          <p:nvPr/>
        </p:nvSpPr>
        <p:spPr bwMode="auto">
          <a:xfrm>
            <a:off x="0" y="1125538"/>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0" name="Line 10"/>
          <p:cNvSpPr>
            <a:spLocks noChangeShapeType="1"/>
          </p:cNvSpPr>
          <p:nvPr/>
        </p:nvSpPr>
        <p:spPr bwMode="auto">
          <a:xfrm>
            <a:off x="0" y="1604963"/>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1" name="Line 11"/>
          <p:cNvSpPr>
            <a:spLocks noChangeShapeType="1"/>
          </p:cNvSpPr>
          <p:nvPr/>
        </p:nvSpPr>
        <p:spPr bwMode="auto">
          <a:xfrm>
            <a:off x="12700" y="2492375"/>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2" name="Line 12"/>
          <p:cNvSpPr>
            <a:spLocks noChangeShapeType="1"/>
          </p:cNvSpPr>
          <p:nvPr/>
        </p:nvSpPr>
        <p:spPr bwMode="auto">
          <a:xfrm>
            <a:off x="12700" y="3173413"/>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3" name="Line 13"/>
          <p:cNvSpPr>
            <a:spLocks noChangeShapeType="1"/>
          </p:cNvSpPr>
          <p:nvPr/>
        </p:nvSpPr>
        <p:spPr bwMode="auto">
          <a:xfrm>
            <a:off x="-4763" y="3860800"/>
            <a:ext cx="914400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4" name="Line 14"/>
          <p:cNvSpPr>
            <a:spLocks noChangeShapeType="1"/>
          </p:cNvSpPr>
          <p:nvPr/>
        </p:nvSpPr>
        <p:spPr bwMode="auto">
          <a:xfrm>
            <a:off x="-4763" y="4581525"/>
            <a:ext cx="914400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695" name="Line 15"/>
          <p:cNvSpPr>
            <a:spLocks noChangeShapeType="1"/>
          </p:cNvSpPr>
          <p:nvPr/>
        </p:nvSpPr>
        <p:spPr bwMode="auto">
          <a:xfrm>
            <a:off x="-4763" y="5456238"/>
            <a:ext cx="914400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30444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ln/>
        </p:spPr>
        <p:txBody>
          <a:bodyPr/>
          <a:lstStyle/>
          <a:p>
            <a:r>
              <a:rPr lang="en-GB" altLang="en-US" dirty="0" err="1"/>
              <a:t>Tipiche</a:t>
            </a:r>
            <a:r>
              <a:rPr lang="en-GB" altLang="en-US" dirty="0"/>
              <a:t> </a:t>
            </a:r>
            <a:r>
              <a:rPr lang="en-GB" altLang="en-US" dirty="0" err="1"/>
              <a:t>sostanze</a:t>
            </a:r>
            <a:r>
              <a:rPr lang="en-GB" altLang="en-US" dirty="0"/>
              <a:t> </a:t>
            </a:r>
            <a:r>
              <a:rPr lang="en-GB" altLang="en-US" dirty="0" err="1"/>
              <a:t>impiegate</a:t>
            </a:r>
            <a:r>
              <a:rPr lang="en-GB" altLang="en-US" dirty="0"/>
              <a:t> </a:t>
            </a:r>
            <a:r>
              <a:rPr lang="en-GB" altLang="en-US" dirty="0" err="1"/>
              <a:t>nei</a:t>
            </a:r>
            <a:r>
              <a:rPr lang="en-GB" altLang="en-US" dirty="0"/>
              <a:t> </a:t>
            </a:r>
            <a:r>
              <a:rPr lang="en-GB" altLang="en-US" dirty="0" err="1"/>
              <a:t>processi</a:t>
            </a:r>
            <a:r>
              <a:rPr lang="en-GB" altLang="en-US" dirty="0"/>
              <a:t> di </a:t>
            </a:r>
            <a:r>
              <a:rPr lang="en-GB" altLang="en-US" dirty="0" err="1"/>
              <a:t>pulizia</a:t>
            </a:r>
            <a:r>
              <a:rPr lang="en-GB" altLang="en-US" dirty="0"/>
              <a:t> </a:t>
            </a:r>
          </a:p>
        </p:txBody>
      </p:sp>
      <p:pic>
        <p:nvPicPr>
          <p:cNvPr id="1495055" name="Picture 15" descr="cleaning"/>
          <p:cNvPicPr>
            <a:picLocks noChangeAspect="1" noChangeArrowheads="1"/>
          </p:cNvPicPr>
          <p:nvPr/>
        </p:nvPicPr>
        <p:blipFill>
          <a:blip r:embed="rId3">
            <a:extLst>
              <a:ext uri="{28A0092B-C50C-407E-A947-70E740481C1C}">
                <a14:useLocalDpi xmlns:a14="http://schemas.microsoft.com/office/drawing/2010/main" val="0"/>
              </a:ext>
            </a:extLst>
          </a:blip>
          <a:srcRect t="4170" b="3999"/>
          <a:stretch>
            <a:fillRect/>
          </a:stretch>
        </p:blipFill>
        <p:spPr bwMode="auto">
          <a:xfrm>
            <a:off x="755650" y="530225"/>
            <a:ext cx="7704138" cy="628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23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30" name="Rectangle 2"/>
          <p:cNvSpPr>
            <a:spLocks noGrp="1" noChangeArrowheads="1"/>
          </p:cNvSpPr>
          <p:nvPr>
            <p:ph type="title"/>
          </p:nvPr>
        </p:nvSpPr>
        <p:spPr>
          <a:ln/>
        </p:spPr>
        <p:txBody>
          <a:bodyPr/>
          <a:lstStyle/>
          <a:p>
            <a:r>
              <a:rPr lang="en-GB" altLang="en-US"/>
              <a:t>Esempi di procedure di pulizia</a:t>
            </a:r>
          </a:p>
        </p:txBody>
      </p:sp>
      <p:graphicFrame>
        <p:nvGraphicFramePr>
          <p:cNvPr id="1353731" name="Object 3"/>
          <p:cNvGraphicFramePr>
            <a:graphicFrameLocks noChangeAspect="1"/>
          </p:cNvGraphicFramePr>
          <p:nvPr/>
        </p:nvGraphicFramePr>
        <p:xfrm>
          <a:off x="0" y="769938"/>
          <a:ext cx="9144000" cy="5807075"/>
        </p:xfrm>
        <a:graphic>
          <a:graphicData uri="http://schemas.openxmlformats.org/presentationml/2006/ole">
            <mc:AlternateContent xmlns:mc="http://schemas.openxmlformats.org/markup-compatibility/2006">
              <mc:Choice xmlns:v="urn:schemas-microsoft-com:vml" Requires="v">
                <p:oleObj name="Document" r:id="rId3" imgW="6487200" imgH="4837320" progId="Word.Document.8">
                  <p:embed/>
                </p:oleObj>
              </mc:Choice>
              <mc:Fallback>
                <p:oleObj name="Document" r:id="rId3" imgW="6487200" imgH="48373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9938"/>
                        <a:ext cx="9144000"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49523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title"/>
          </p:nvPr>
        </p:nvSpPr>
        <p:spPr>
          <a:ln/>
        </p:spPr>
        <p:txBody>
          <a:bodyPr/>
          <a:lstStyle/>
          <a:p>
            <a:r>
              <a:rPr lang="en-GB" altLang="en-US"/>
              <a:t>Procedure di pulizia @ LASA</a:t>
            </a:r>
          </a:p>
        </p:txBody>
      </p:sp>
      <p:sp>
        <p:nvSpPr>
          <p:cNvPr id="1536004" name="Text Box 4"/>
          <p:cNvSpPr txBox="1">
            <a:spLocks noChangeArrowheads="1"/>
          </p:cNvSpPr>
          <p:nvPr/>
        </p:nvSpPr>
        <p:spPr bwMode="auto">
          <a:xfrm>
            <a:off x="192088" y="549275"/>
            <a:ext cx="8732837" cy="612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98463" indent="-398463">
              <a:defRPr>
                <a:solidFill>
                  <a:schemeClr val="tx1"/>
                </a:solidFill>
                <a:latin typeface="Arial" charset="0"/>
              </a:defRPr>
            </a:lvl1pPr>
            <a:lvl2pPr marL="512763">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it-IT" altLang="en-US" sz="2000" b="1" dirty="0">
                <a:latin typeface="Comic Sans MS" pitchFamily="66" charset="0"/>
              </a:rPr>
              <a:t>Nessun impiego di lubrificanti con silicone o zolfo in officina</a:t>
            </a:r>
          </a:p>
          <a:p>
            <a:endParaRPr lang="it-IT" altLang="en-US" sz="2000" b="1" dirty="0">
              <a:latin typeface="Comic Sans MS" pitchFamily="66" charset="0"/>
            </a:endParaRPr>
          </a:p>
          <a:p>
            <a:r>
              <a:rPr lang="it-IT" altLang="en-US" sz="2000" b="1" dirty="0">
                <a:latin typeface="Comic Sans MS" pitchFamily="66" charset="0"/>
              </a:rPr>
              <a:t>Parti in acciaio inossidabile</a:t>
            </a:r>
          </a:p>
          <a:p>
            <a:pPr>
              <a:buFontTx/>
              <a:buChar char="•"/>
            </a:pPr>
            <a:r>
              <a:rPr lang="it-IT" altLang="en-US" sz="2000" dirty="0">
                <a:latin typeface="Comic Sans MS" pitchFamily="66" charset="0"/>
              </a:rPr>
              <a:t>Sgrassaggio preliminare con acetone puro, immersione o pezzuole</a:t>
            </a:r>
          </a:p>
          <a:p>
            <a:pPr>
              <a:buFontTx/>
              <a:buChar char="•"/>
            </a:pPr>
            <a:r>
              <a:rPr lang="it-IT" altLang="en-US" sz="2000" dirty="0">
                <a:latin typeface="Comic Sans MS" pitchFamily="66" charset="0"/>
              </a:rPr>
              <a:t>Passaggio ripetuto se componenti molto sporchi</a:t>
            </a:r>
          </a:p>
          <a:p>
            <a:pPr>
              <a:buFontTx/>
              <a:buChar char="•"/>
            </a:pPr>
            <a:r>
              <a:rPr lang="it-IT" altLang="en-US" sz="2000" dirty="0">
                <a:latin typeface="Comic Sans MS" pitchFamily="66" charset="0"/>
              </a:rPr>
              <a:t>Lavaggio in lavapiatti con sapone fortemente alcalino (</a:t>
            </a:r>
            <a:r>
              <a:rPr lang="it-IT" altLang="en-US" sz="2000" dirty="0" err="1">
                <a:latin typeface="Comic Sans MS" pitchFamily="66" charset="0"/>
              </a:rPr>
              <a:t>pH</a:t>
            </a:r>
            <a:r>
              <a:rPr lang="it-IT" altLang="en-US" sz="2000" dirty="0">
                <a:latin typeface="Comic Sans MS" pitchFamily="66" charset="0"/>
              </a:rPr>
              <a:t> 11), con acqua ultrapura a </a:t>
            </a:r>
            <a:r>
              <a:rPr lang="it-IT" altLang="en-US" sz="2000" dirty="0" err="1">
                <a:latin typeface="Comic Sans MS" pitchFamily="66" charset="0"/>
              </a:rPr>
              <a:t>75°C</a:t>
            </a:r>
            <a:endParaRPr lang="it-IT" altLang="en-US" sz="2000" dirty="0">
              <a:latin typeface="Comic Sans MS" pitchFamily="66" charset="0"/>
            </a:endParaRPr>
          </a:p>
          <a:p>
            <a:pPr>
              <a:buFontTx/>
              <a:buChar char="•"/>
            </a:pPr>
            <a:r>
              <a:rPr lang="it-IT" altLang="en-US" sz="2000" dirty="0">
                <a:latin typeface="Comic Sans MS" pitchFamily="66" charset="0"/>
              </a:rPr>
              <a:t>6 risciacqui successivi (2 cicli) sempre con </a:t>
            </a:r>
            <a:r>
              <a:rPr lang="it-IT" altLang="en-US" sz="2000" dirty="0" err="1">
                <a:latin typeface="Comic Sans MS" pitchFamily="66" charset="0"/>
              </a:rPr>
              <a:t>UPW</a:t>
            </a:r>
            <a:endParaRPr lang="it-IT" altLang="en-US" sz="2000" dirty="0">
              <a:latin typeface="Comic Sans MS" pitchFamily="66" charset="0"/>
            </a:endParaRPr>
          </a:p>
          <a:p>
            <a:pPr>
              <a:buFontTx/>
              <a:buChar char="•"/>
            </a:pPr>
            <a:r>
              <a:rPr lang="it-IT" altLang="en-US" sz="2000" dirty="0">
                <a:latin typeface="Comic Sans MS" pitchFamily="66" charset="0"/>
              </a:rPr>
              <a:t>Se necessario alta pulizia più fine, </a:t>
            </a:r>
            <a:r>
              <a:rPr lang="it-IT" altLang="en-US" sz="2000" dirty="0" err="1">
                <a:latin typeface="Comic Sans MS" pitchFamily="66" charset="0"/>
              </a:rPr>
              <a:t>Tickopur</a:t>
            </a:r>
            <a:r>
              <a:rPr lang="it-IT" altLang="en-US" sz="2000" dirty="0">
                <a:latin typeface="Comic Sans MS" pitchFamily="66" charset="0"/>
              </a:rPr>
              <a:t> </a:t>
            </a:r>
            <a:r>
              <a:rPr lang="it-IT" altLang="en-US" sz="2000" dirty="0" err="1">
                <a:latin typeface="Comic Sans MS" pitchFamily="66" charset="0"/>
              </a:rPr>
              <a:t>TR33</a:t>
            </a:r>
            <a:r>
              <a:rPr lang="it-IT" altLang="en-US" sz="2000" dirty="0">
                <a:latin typeface="Comic Sans MS" pitchFamily="66" charset="0"/>
              </a:rPr>
              <a:t> in </a:t>
            </a:r>
            <a:r>
              <a:rPr lang="it-IT" altLang="en-US" sz="2000" dirty="0" err="1">
                <a:latin typeface="Comic Sans MS" pitchFamily="66" charset="0"/>
              </a:rPr>
              <a:t>UPW</a:t>
            </a:r>
            <a:r>
              <a:rPr lang="it-IT" altLang="en-US" sz="2000" dirty="0">
                <a:latin typeface="Comic Sans MS" pitchFamily="66" charset="0"/>
              </a:rPr>
              <a:t> in bagno a ultrasuoni</a:t>
            </a:r>
          </a:p>
          <a:p>
            <a:endParaRPr lang="it-IT" altLang="en-US" sz="2000" b="1" dirty="0">
              <a:latin typeface="Comic Sans MS" pitchFamily="66" charset="0"/>
            </a:endParaRPr>
          </a:p>
          <a:p>
            <a:r>
              <a:rPr lang="it-IT" altLang="en-US" sz="2000" b="1" dirty="0">
                <a:latin typeface="Comic Sans MS" pitchFamily="66" charset="0"/>
              </a:rPr>
              <a:t>Per componenti in rame:</a:t>
            </a:r>
          </a:p>
          <a:p>
            <a:pPr>
              <a:buFontTx/>
              <a:buChar char="•"/>
            </a:pPr>
            <a:r>
              <a:rPr lang="it-IT" altLang="en-US" sz="2000" dirty="0" err="1">
                <a:latin typeface="Comic Sans MS" pitchFamily="66" charset="0"/>
              </a:rPr>
              <a:t>Tickopur</a:t>
            </a:r>
            <a:r>
              <a:rPr lang="it-IT" altLang="en-US" sz="2000" dirty="0">
                <a:latin typeface="Comic Sans MS" pitchFamily="66" charset="0"/>
              </a:rPr>
              <a:t> </a:t>
            </a:r>
            <a:r>
              <a:rPr lang="it-IT" altLang="en-US" sz="2000" dirty="0" err="1">
                <a:latin typeface="Comic Sans MS" pitchFamily="66" charset="0"/>
              </a:rPr>
              <a:t>TR33</a:t>
            </a:r>
            <a:r>
              <a:rPr lang="it-IT" altLang="en-US" sz="2000" dirty="0">
                <a:latin typeface="Comic Sans MS" pitchFamily="66" charset="0"/>
              </a:rPr>
              <a:t> in vasca a ultrasuoni (</a:t>
            </a:r>
            <a:r>
              <a:rPr lang="it-IT" altLang="en-US" sz="2000" dirty="0" err="1">
                <a:latin typeface="Comic Sans MS" pitchFamily="66" charset="0"/>
              </a:rPr>
              <a:t>UPW</a:t>
            </a:r>
            <a:r>
              <a:rPr lang="it-IT" altLang="en-US" sz="2000" dirty="0">
                <a:latin typeface="Comic Sans MS" pitchFamily="66" charset="0"/>
              </a:rPr>
              <a:t>, ma ossidazione, </a:t>
            </a:r>
            <a:r>
              <a:rPr lang="it-IT" altLang="en-US" sz="2000" dirty="0" err="1">
                <a:latin typeface="Comic Sans MS" pitchFamily="66" charset="0"/>
              </a:rPr>
              <a:t>citrinox</a:t>
            </a:r>
            <a:r>
              <a:rPr lang="it-IT" altLang="en-US" sz="2000" dirty="0">
                <a:latin typeface="Comic Sans MS" pitchFamily="66" charset="0"/>
              </a:rPr>
              <a:t> oppure etching con acido citrico)</a:t>
            </a:r>
          </a:p>
          <a:p>
            <a:endParaRPr lang="it-IT" altLang="en-US" sz="2000" dirty="0">
              <a:latin typeface="Comic Sans MS" pitchFamily="66" charset="0"/>
            </a:endParaRPr>
          </a:p>
          <a:p>
            <a:r>
              <a:rPr lang="it-IT" altLang="en-US" sz="2000" b="1" dirty="0">
                <a:latin typeface="Comic Sans MS" pitchFamily="66" charset="0"/>
              </a:rPr>
              <a:t>Per componenti piccoli</a:t>
            </a:r>
          </a:p>
          <a:p>
            <a:pPr>
              <a:buFontTx/>
              <a:buChar char="•"/>
            </a:pPr>
            <a:r>
              <a:rPr lang="it-IT" altLang="en-US" sz="2000" dirty="0" err="1">
                <a:latin typeface="Comic Sans MS" pitchFamily="66" charset="0"/>
              </a:rPr>
              <a:t>US</a:t>
            </a:r>
            <a:r>
              <a:rPr lang="it-IT" altLang="en-US" sz="2000" dirty="0">
                <a:latin typeface="Comic Sans MS" pitchFamily="66" charset="0"/>
              </a:rPr>
              <a:t> acetone puro (5 </a:t>
            </a:r>
            <a:r>
              <a:rPr lang="it-IT" altLang="en-US" sz="2000" dirty="0" err="1">
                <a:latin typeface="Comic Sans MS" pitchFamily="66" charset="0"/>
              </a:rPr>
              <a:t>min</a:t>
            </a:r>
            <a:r>
              <a:rPr lang="it-IT" altLang="en-US" sz="2000" dirty="0">
                <a:latin typeface="Comic Sans MS" pitchFamily="66" charset="0"/>
              </a:rPr>
              <a:t>) poi </a:t>
            </a:r>
            <a:r>
              <a:rPr lang="it-IT" altLang="en-US" sz="2000" dirty="0" err="1">
                <a:latin typeface="Comic Sans MS" pitchFamily="66" charset="0"/>
              </a:rPr>
              <a:t>US</a:t>
            </a:r>
            <a:r>
              <a:rPr lang="it-IT" altLang="en-US" sz="2000" dirty="0">
                <a:latin typeface="Comic Sans MS" pitchFamily="66" charset="0"/>
              </a:rPr>
              <a:t> con etanolo assoluto per 5 min.</a:t>
            </a:r>
          </a:p>
          <a:p>
            <a:pPr>
              <a:buFontTx/>
              <a:buChar char="•"/>
            </a:pPr>
            <a:r>
              <a:rPr lang="it-IT" altLang="en-US" sz="2000" dirty="0">
                <a:latin typeface="Comic Sans MS" pitchFamily="66" charset="0"/>
              </a:rPr>
              <a:t>Eventualmente per favorire asciugatura, altro passaggio in acetone</a:t>
            </a:r>
          </a:p>
          <a:p>
            <a:pPr>
              <a:buFontTx/>
              <a:buChar char="•"/>
            </a:pPr>
            <a:r>
              <a:rPr lang="it-IT" altLang="en-US" sz="2000" dirty="0">
                <a:latin typeface="Comic Sans MS" pitchFamily="66" charset="0"/>
              </a:rPr>
              <a:t>Componenti in alluminio (</a:t>
            </a:r>
            <a:r>
              <a:rPr lang="it-IT" altLang="en-US" sz="2000" dirty="0" err="1">
                <a:latin typeface="Comic Sans MS" pitchFamily="66" charset="0"/>
              </a:rPr>
              <a:t>gasket</a:t>
            </a:r>
            <a:r>
              <a:rPr lang="it-IT" altLang="en-US" sz="2000" dirty="0">
                <a:latin typeface="Comic Sans MS" pitchFamily="66" charset="0"/>
              </a:rPr>
              <a:t>): lavaggio in solventi come sopra</a:t>
            </a:r>
          </a:p>
          <a:p>
            <a:endParaRPr lang="it-IT" altLang="en-US" dirty="0">
              <a:latin typeface="Comic Sans MS" pitchFamily="66" charset="0"/>
            </a:endParaRPr>
          </a:p>
        </p:txBody>
      </p:sp>
    </p:spTree>
    <p:extLst>
      <p:ext uri="{BB962C8B-B14F-4D97-AF65-F5344CB8AC3E}">
        <p14:creationId xmlns:p14="http://schemas.microsoft.com/office/powerpoint/2010/main" val="208940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53" name="Picture 5"/>
          <p:cNvPicPr>
            <a:picLocks noChangeAspect="1" noChangeArrowheads="1"/>
          </p:cNvPicPr>
          <p:nvPr/>
        </p:nvPicPr>
        <p:blipFill>
          <a:blip r:embed="rId3">
            <a:extLst>
              <a:ext uri="{28A0092B-C50C-407E-A947-70E740481C1C}">
                <a14:useLocalDpi xmlns:a14="http://schemas.microsoft.com/office/drawing/2010/main" val="0"/>
              </a:ext>
            </a:extLst>
          </a:blip>
          <a:srcRect l="8855" t="28348" r="65547" b="10542"/>
          <a:stretch>
            <a:fillRect/>
          </a:stretch>
        </p:blipFill>
        <p:spPr bwMode="auto">
          <a:xfrm>
            <a:off x="4572000" y="504651"/>
            <a:ext cx="4227513"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8050" name="Rectangle 2"/>
          <p:cNvSpPr>
            <a:spLocks noGrp="1" noChangeArrowheads="1"/>
          </p:cNvSpPr>
          <p:nvPr>
            <p:ph type="title"/>
          </p:nvPr>
        </p:nvSpPr>
        <p:spPr>
          <a:ln/>
        </p:spPr>
        <p:txBody>
          <a:bodyPr/>
          <a:lstStyle/>
          <a:p>
            <a:r>
              <a:rPr lang="it-IT" altLang="en-US" sz="2400"/>
              <a:t>Conservazione parti</a:t>
            </a:r>
          </a:p>
        </p:txBody>
      </p:sp>
      <p:sp>
        <p:nvSpPr>
          <p:cNvPr id="1538052" name="Text Box 4"/>
          <p:cNvSpPr txBox="1">
            <a:spLocks noChangeArrowheads="1"/>
          </p:cNvSpPr>
          <p:nvPr/>
        </p:nvSpPr>
        <p:spPr bwMode="auto">
          <a:xfrm>
            <a:off x="107950" y="668338"/>
            <a:ext cx="4392613"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2000" dirty="0"/>
              <a:t>Fogli Al, poi plastica conduttiva “</a:t>
            </a:r>
            <a:r>
              <a:rPr lang="it-IT" altLang="en-US" sz="2000" dirty="0" err="1"/>
              <a:t>permastat</a:t>
            </a:r>
            <a:r>
              <a:rPr lang="it-IT" altLang="en-US" sz="2000" dirty="0"/>
              <a:t>”, anche se ci sono indicazioni di contaminazione da sostanze volatili provenienti dalla plastica conduttiva.</a:t>
            </a:r>
          </a:p>
          <a:p>
            <a:endParaRPr lang="it-IT" altLang="en-US" sz="2000" dirty="0"/>
          </a:p>
          <a:p>
            <a:r>
              <a:rPr lang="it-IT" altLang="en-US" sz="2000" dirty="0"/>
              <a:t>Esperienza CERN: critico scarico automezzi nel magazzino (!)</a:t>
            </a:r>
          </a:p>
          <a:p>
            <a:endParaRPr lang="it-IT" altLang="en-US" sz="2000" dirty="0"/>
          </a:p>
          <a:p>
            <a:r>
              <a:rPr lang="it-IT" altLang="en-US" sz="2000" dirty="0"/>
              <a:t>Per trasporto aereo (esperienza LASA) critico uso dei fogli di Al. L’umidità che può condensare + vibrazioni portano alla formazione sulle parti di idrossido di alluminio ed effetti di corrosione elettrolitica.</a:t>
            </a:r>
          </a:p>
          <a:p>
            <a:r>
              <a:rPr lang="it-IT" altLang="en-US" sz="2000" dirty="0"/>
              <a:t> Da evitare nei trasporti aerei (time </a:t>
            </a:r>
            <a:r>
              <a:rPr lang="it-IT" altLang="en-US" sz="2000" dirty="0" err="1"/>
              <a:t>consuming</a:t>
            </a:r>
            <a:r>
              <a:rPr lang="it-IT" altLang="en-US" sz="2000" dirty="0"/>
              <a:t> per pulire le parti).</a:t>
            </a:r>
          </a:p>
        </p:txBody>
      </p:sp>
    </p:spTree>
    <p:extLst>
      <p:ext uri="{BB962C8B-B14F-4D97-AF65-F5344CB8AC3E}">
        <p14:creationId xmlns:p14="http://schemas.microsoft.com/office/powerpoint/2010/main" val="3794403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a:solidFill>
            <a:srgbClr val="FFFF99"/>
          </a:solidFill>
          <a:ln>
            <a:solidFill>
              <a:srgbClr val="FF0000"/>
            </a:solidFill>
          </a:ln>
        </p:spPr>
        <p:txBody>
          <a:bodyPr/>
          <a:lstStyle/>
          <a:p>
            <a:r>
              <a:rPr lang="it-IT" sz="4000" dirty="0" err="1"/>
              <a:t>Vapor</a:t>
            </a:r>
            <a:r>
              <a:rPr lang="it-IT" sz="4000" dirty="0"/>
              <a:t> pressure</a:t>
            </a:r>
            <a:endParaRPr lang="en-US" sz="4000" dirty="0"/>
          </a:p>
        </p:txBody>
      </p:sp>
      <p:pic>
        <p:nvPicPr>
          <p:cNvPr id="1140743" name="Picture 7" descr="Pagine da vapor pressure eq_table"/>
          <p:cNvPicPr>
            <a:picLocks noChangeAspect="1" noChangeArrowheads="1"/>
          </p:cNvPicPr>
          <p:nvPr/>
        </p:nvPicPr>
        <p:blipFill>
          <a:blip r:embed="rId3" cstate="print">
            <a:extLst>
              <a:ext uri="{28A0092B-C50C-407E-A947-70E740481C1C}">
                <a14:useLocalDpi xmlns:a14="http://schemas.microsoft.com/office/drawing/2010/main" val="0"/>
              </a:ext>
            </a:extLst>
          </a:blip>
          <a:srcRect l="29637" t="6439" r="29594" b="62784"/>
          <a:stretch>
            <a:fillRect/>
          </a:stretch>
        </p:blipFill>
        <p:spPr bwMode="auto">
          <a:xfrm>
            <a:off x="2178050" y="1916113"/>
            <a:ext cx="4787900" cy="4676775"/>
          </a:xfrm>
          <a:prstGeom prst="rect">
            <a:avLst/>
          </a:prstGeom>
          <a:noFill/>
          <a:extLst>
            <a:ext uri="{909E8E84-426E-40DD-AFC4-6F175D3DCCD1}">
              <a14:hiddenFill xmlns:a14="http://schemas.microsoft.com/office/drawing/2010/main">
                <a:solidFill>
                  <a:srgbClr val="FFFFFF"/>
                </a:solidFill>
              </a14:hiddenFill>
            </a:ext>
          </a:extLst>
        </p:spPr>
      </p:pic>
      <p:pic>
        <p:nvPicPr>
          <p:cNvPr id="1140744" name="Picture 8" descr="Pagine da vapor pressure eq"/>
          <p:cNvPicPr>
            <a:picLocks noChangeAspect="1" noChangeArrowheads="1"/>
          </p:cNvPicPr>
          <p:nvPr/>
        </p:nvPicPr>
        <p:blipFill>
          <a:blip r:embed="rId4" cstate="print">
            <a:extLst>
              <a:ext uri="{28A0092B-C50C-407E-A947-70E740481C1C}">
                <a14:useLocalDpi xmlns:a14="http://schemas.microsoft.com/office/drawing/2010/main" val="0"/>
              </a:ext>
            </a:extLst>
          </a:blip>
          <a:srcRect l="5841" t="23282" r="9868" b="30257"/>
          <a:stretch>
            <a:fillRect/>
          </a:stretch>
        </p:blipFill>
        <p:spPr bwMode="auto">
          <a:xfrm>
            <a:off x="790575" y="981075"/>
            <a:ext cx="7561263" cy="898525"/>
          </a:xfrm>
          <a:prstGeom prst="rect">
            <a:avLst/>
          </a:prstGeom>
          <a:noFill/>
          <a:extLst>
            <a:ext uri="{909E8E84-426E-40DD-AFC4-6F175D3DCCD1}">
              <a14:hiddenFill xmlns:a14="http://schemas.microsoft.com/office/drawing/2010/main">
                <a:solidFill>
                  <a:srgbClr val="FFFFFF"/>
                </a:solidFill>
              </a14:hiddenFill>
            </a:ext>
          </a:extLst>
        </p:spPr>
      </p:pic>
      <p:sp>
        <p:nvSpPr>
          <p:cNvPr id="1140745" name="Text Box 9"/>
          <p:cNvSpPr txBox="1">
            <a:spLocks noChangeArrowheads="1"/>
          </p:cNvSpPr>
          <p:nvPr/>
        </p:nvSpPr>
        <p:spPr bwMode="auto">
          <a:xfrm>
            <a:off x="539750" y="1700213"/>
            <a:ext cx="209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a:t>p in Torr (!)</a:t>
            </a:r>
            <a:endParaRPr lang="en-US" sz="2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title"/>
          </p:nvPr>
        </p:nvSpPr>
        <p:spPr>
          <a:ln/>
        </p:spPr>
        <p:txBody>
          <a:bodyPr/>
          <a:lstStyle/>
          <a:p>
            <a:r>
              <a:rPr lang="it-IT" altLang="en-US" sz="2400"/>
              <a:t>Conservazione parti</a:t>
            </a:r>
          </a:p>
        </p:txBody>
      </p:sp>
      <p:pic>
        <p:nvPicPr>
          <p:cNvPr id="1540100" name="Picture 4" descr="Pagine da cleaning_Taborell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15938"/>
            <a:ext cx="8448675" cy="632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52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ln/>
        </p:spPr>
        <p:txBody>
          <a:bodyPr/>
          <a:lstStyle/>
          <a:p>
            <a:r>
              <a:rPr lang="en-GB" altLang="en-US"/>
              <a:t>Problems with Large Cleaning Facilities</a:t>
            </a:r>
          </a:p>
        </p:txBody>
      </p:sp>
      <p:sp>
        <p:nvSpPr>
          <p:cNvPr id="1509380" name="Text Box 4"/>
          <p:cNvSpPr txBox="1">
            <a:spLocks noChangeArrowheads="1"/>
          </p:cNvSpPr>
          <p:nvPr/>
        </p:nvSpPr>
        <p:spPr bwMode="auto">
          <a:xfrm>
            <a:off x="0" y="620713"/>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2400">
                <a:solidFill>
                  <a:srgbClr val="0000CC"/>
                </a:solidFill>
              </a:rPr>
              <a:t>Vasca US 7000 litri, detergente alcalino, temp: 50°C</a:t>
            </a:r>
          </a:p>
          <a:p>
            <a:pPr algn="ctr"/>
            <a:r>
              <a:rPr lang="en-GB" altLang="en-US" sz="2400">
                <a:solidFill>
                  <a:srgbClr val="0000CC"/>
                </a:solidFill>
              </a:rPr>
              <a:t>Circa 20 m3 acqua demineralizzata per risciacquo</a:t>
            </a:r>
          </a:p>
          <a:p>
            <a:pPr algn="ctr"/>
            <a:r>
              <a:rPr lang="en-GB" altLang="en-US" sz="2400">
                <a:solidFill>
                  <a:srgbClr val="0000CC"/>
                </a:solidFill>
              </a:rPr>
              <a:t>Successivo leggero etching e poi lavaggio con soluzione basica e ossidazione in aria</a:t>
            </a:r>
          </a:p>
        </p:txBody>
      </p:sp>
      <p:pic>
        <p:nvPicPr>
          <p:cNvPr id="1509381" name="Picture 5" descr="liner_cat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2317750"/>
            <a:ext cx="6623050" cy="454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91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70" name="Rectangle 2"/>
          <p:cNvSpPr>
            <a:spLocks noGrp="1" noChangeArrowheads="1"/>
          </p:cNvSpPr>
          <p:nvPr>
            <p:ph type="title"/>
          </p:nvPr>
        </p:nvSpPr>
        <p:spPr>
          <a:ln/>
        </p:spPr>
        <p:txBody>
          <a:bodyPr/>
          <a:lstStyle/>
          <a:p>
            <a:r>
              <a:rPr lang="en-GB" altLang="en-US"/>
              <a:t>Cautele</a:t>
            </a:r>
          </a:p>
        </p:txBody>
      </p:sp>
      <p:sp>
        <p:nvSpPr>
          <p:cNvPr id="1363971" name="Rectangle 3"/>
          <p:cNvSpPr>
            <a:spLocks noGrp="1" noChangeArrowheads="1"/>
          </p:cNvSpPr>
          <p:nvPr>
            <p:ph type="body" idx="1"/>
          </p:nvPr>
        </p:nvSpPr>
        <p:spPr>
          <a:xfrm>
            <a:off x="250825" y="692150"/>
            <a:ext cx="8642350" cy="4937125"/>
          </a:xfrm>
        </p:spPr>
        <p:txBody>
          <a:bodyPr/>
          <a:lstStyle/>
          <a:p>
            <a:pPr>
              <a:buFont typeface="Wingdings" pitchFamily="2" charset="2"/>
              <a:buNone/>
            </a:pPr>
            <a:endParaRPr lang="it-IT" altLang="en-US">
              <a:solidFill>
                <a:srgbClr val="0000FF"/>
              </a:solidFill>
            </a:endParaRPr>
          </a:p>
          <a:p>
            <a:pPr>
              <a:lnSpc>
                <a:spcPct val="120000"/>
              </a:lnSpc>
            </a:pPr>
            <a:r>
              <a:rPr lang="it-IT" altLang="en-US">
                <a:solidFill>
                  <a:srgbClr val="0000FF"/>
                </a:solidFill>
              </a:rPr>
              <a:t>Analisi di rischio delle procedure</a:t>
            </a:r>
          </a:p>
          <a:p>
            <a:pPr>
              <a:lnSpc>
                <a:spcPct val="120000"/>
              </a:lnSpc>
            </a:pPr>
            <a:r>
              <a:rPr lang="it-IT" altLang="en-US">
                <a:solidFill>
                  <a:srgbClr val="0000FF"/>
                </a:solidFill>
              </a:rPr>
              <a:t>Storage dei prodotti chimici</a:t>
            </a:r>
          </a:p>
          <a:p>
            <a:pPr>
              <a:lnSpc>
                <a:spcPct val="120000"/>
              </a:lnSpc>
            </a:pPr>
            <a:r>
              <a:rPr lang="it-IT" altLang="en-US">
                <a:solidFill>
                  <a:srgbClr val="0000FF"/>
                </a:solidFill>
              </a:rPr>
              <a:t>Smaltimento prodotti usati</a:t>
            </a:r>
          </a:p>
          <a:p>
            <a:pPr>
              <a:lnSpc>
                <a:spcPct val="120000"/>
              </a:lnSpc>
            </a:pPr>
            <a:r>
              <a:rPr lang="it-IT" altLang="en-US">
                <a:solidFill>
                  <a:srgbClr val="0000FF"/>
                </a:solidFill>
              </a:rPr>
              <a:t>Sistema monitoraggio ambientale e personale</a:t>
            </a:r>
          </a:p>
          <a:p>
            <a:pPr>
              <a:lnSpc>
                <a:spcPct val="120000"/>
              </a:lnSpc>
            </a:pPr>
            <a:r>
              <a:rPr lang="it-IT" altLang="en-US">
                <a:solidFill>
                  <a:srgbClr val="0000FF"/>
                </a:solidFill>
              </a:rPr>
              <a:t>Legislazione relativa (per es. per HF normativa Seveso )</a:t>
            </a:r>
          </a:p>
          <a:p>
            <a:endParaRPr lang="it-IT" altLang="en-US"/>
          </a:p>
          <a:p>
            <a:endParaRPr lang="it-IT" altLang="en-US"/>
          </a:p>
        </p:txBody>
      </p:sp>
    </p:spTree>
    <p:extLst>
      <p:ext uri="{BB962C8B-B14F-4D97-AF65-F5344CB8AC3E}">
        <p14:creationId xmlns:p14="http://schemas.microsoft.com/office/powerpoint/2010/main" val="1433680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D48040-CF2C-365C-AB99-75C5B359FCE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98F34E5-5F3B-2B9C-5E35-651E5AA5C8C6}"/>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1459633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Rectangle 2"/>
          <p:cNvSpPr>
            <a:spLocks noGrp="1" noChangeArrowheads="1"/>
          </p:cNvSpPr>
          <p:nvPr>
            <p:ph type="title"/>
          </p:nvPr>
        </p:nvSpPr>
        <p:spPr>
          <a:ln/>
        </p:spPr>
        <p:txBody>
          <a:bodyPr/>
          <a:lstStyle/>
          <a:p>
            <a:r>
              <a:rPr lang="it-IT" altLang="en-US"/>
              <a:t>Il bake out</a:t>
            </a:r>
          </a:p>
        </p:txBody>
      </p:sp>
      <p:sp>
        <p:nvSpPr>
          <p:cNvPr id="1374211" name="Rectangle 3"/>
          <p:cNvSpPr>
            <a:spLocks noGrp="1" noChangeArrowheads="1"/>
          </p:cNvSpPr>
          <p:nvPr>
            <p:ph type="body" idx="1"/>
          </p:nvPr>
        </p:nvSpPr>
        <p:spPr>
          <a:xfrm>
            <a:off x="107504" y="548680"/>
            <a:ext cx="8928992" cy="4937125"/>
          </a:xfrm>
        </p:spPr>
        <p:txBody>
          <a:bodyPr/>
          <a:lstStyle/>
          <a:p>
            <a:r>
              <a:rPr lang="it-IT" altLang="en-US" dirty="0">
                <a:solidFill>
                  <a:srgbClr val="FF0000"/>
                </a:solidFill>
              </a:rPr>
              <a:t>Riscaldamento del sistema da vuoto</a:t>
            </a:r>
            <a:r>
              <a:rPr lang="it-IT" altLang="en-US" dirty="0"/>
              <a:t> per facilitare la rimozione delle specie adsorbite sulle pareti che verranno pompate durante il processo di riscaldamento</a:t>
            </a:r>
          </a:p>
          <a:p>
            <a:r>
              <a:rPr lang="it-IT" altLang="en-US" dirty="0">
                <a:solidFill>
                  <a:srgbClr val="FF0000"/>
                </a:solidFill>
              </a:rPr>
              <a:t>Tipicamente oggi si scalda tra i 120 e i </a:t>
            </a:r>
            <a:r>
              <a:rPr lang="it-IT" altLang="en-US" dirty="0" err="1">
                <a:solidFill>
                  <a:srgbClr val="FF0000"/>
                </a:solidFill>
              </a:rPr>
              <a:t>250°C</a:t>
            </a:r>
            <a:endParaRPr lang="it-IT" altLang="en-US" dirty="0">
              <a:solidFill>
                <a:srgbClr val="FF0000"/>
              </a:solidFill>
            </a:endParaRPr>
          </a:p>
          <a:p>
            <a:pPr lvl="1"/>
            <a:r>
              <a:rPr lang="it-IT" altLang="en-US" dirty="0"/>
              <a:t>Anni fa si arrivava normalmente a 400 °C</a:t>
            </a:r>
          </a:p>
          <a:p>
            <a:r>
              <a:rPr lang="it-IT" altLang="en-US" dirty="0"/>
              <a:t>Attenzione alla </a:t>
            </a:r>
            <a:r>
              <a:rPr lang="it-IT" altLang="en-US" b="1" dirty="0"/>
              <a:t>variazione massima di temperatura dei componenti</a:t>
            </a:r>
            <a:r>
              <a:rPr lang="it-IT" altLang="en-US" dirty="0"/>
              <a:t> (</a:t>
            </a:r>
            <a:r>
              <a:rPr lang="it-IT" altLang="en-US" dirty="0">
                <a:solidFill>
                  <a:srgbClr val="FF0000"/>
                </a:solidFill>
              </a:rPr>
              <a:t>es. Gate Valve </a:t>
            </a:r>
            <a:r>
              <a:rPr lang="it-IT" altLang="en-US" dirty="0" err="1">
                <a:solidFill>
                  <a:srgbClr val="FF0000"/>
                </a:solidFill>
              </a:rPr>
              <a:t>VAT</a:t>
            </a:r>
            <a:r>
              <a:rPr lang="it-IT" altLang="en-US" dirty="0">
                <a:solidFill>
                  <a:srgbClr val="FF0000"/>
                </a:solidFill>
              </a:rPr>
              <a:t> </a:t>
            </a:r>
            <a:r>
              <a:rPr lang="it-IT" altLang="en-US" dirty="0" err="1">
                <a:solidFill>
                  <a:srgbClr val="FF0000"/>
                </a:solidFill>
              </a:rPr>
              <a:t>all</a:t>
            </a:r>
            <a:r>
              <a:rPr lang="it-IT" altLang="en-US" dirty="0">
                <a:solidFill>
                  <a:srgbClr val="FF0000"/>
                </a:solidFill>
              </a:rPr>
              <a:t> metal </a:t>
            </a:r>
            <a:r>
              <a:rPr lang="it-IT" altLang="en-US" dirty="0" err="1">
                <a:solidFill>
                  <a:srgbClr val="FF0000"/>
                </a:solidFill>
              </a:rPr>
              <a:t>max</a:t>
            </a:r>
            <a:r>
              <a:rPr lang="it-IT" altLang="en-US" dirty="0">
                <a:solidFill>
                  <a:srgbClr val="FF0000"/>
                </a:solidFill>
              </a:rPr>
              <a:t> 30 °C/h</a:t>
            </a:r>
            <a:r>
              <a:rPr lang="it-IT" altLang="en-US" dirty="0"/>
              <a:t>) sia durante la fase di </a:t>
            </a:r>
            <a:r>
              <a:rPr lang="it-IT" altLang="en-US" b="1" dirty="0"/>
              <a:t>riscaldamento</a:t>
            </a:r>
            <a:r>
              <a:rPr lang="it-IT" altLang="en-US" dirty="0"/>
              <a:t> che in quella di </a:t>
            </a:r>
            <a:r>
              <a:rPr lang="it-IT" altLang="en-US" b="1" dirty="0"/>
              <a:t>raffreddamento</a:t>
            </a:r>
            <a:r>
              <a:rPr lang="it-IT" altLang="en-US" dirty="0"/>
              <a:t>. </a:t>
            </a:r>
            <a:r>
              <a:rPr lang="it-IT" altLang="en-US" dirty="0">
                <a:solidFill>
                  <a:srgbClr val="FF0000"/>
                </a:solidFill>
              </a:rPr>
              <a:t>Per passanti e </a:t>
            </a:r>
            <a:r>
              <a:rPr lang="it-IT" altLang="en-US" dirty="0" err="1">
                <a:solidFill>
                  <a:srgbClr val="FF0000"/>
                </a:solidFill>
              </a:rPr>
              <a:t>viewport</a:t>
            </a:r>
            <a:r>
              <a:rPr lang="it-IT" altLang="en-US" dirty="0">
                <a:solidFill>
                  <a:srgbClr val="FF0000"/>
                </a:solidFill>
              </a:rPr>
              <a:t> </a:t>
            </a:r>
            <a:r>
              <a:rPr lang="it-IT" altLang="en-US" dirty="0"/>
              <a:t>variazione massima accettabile simile.</a:t>
            </a:r>
          </a:p>
          <a:p>
            <a:r>
              <a:rPr lang="it-IT" altLang="en-US" b="1" dirty="0"/>
              <a:t>Coibentazione con fogli alluminio</a:t>
            </a:r>
            <a:r>
              <a:rPr lang="it-IT" altLang="en-US" dirty="0"/>
              <a:t> (5-10 strati). </a:t>
            </a:r>
            <a:r>
              <a:rPr lang="it-IT" altLang="en-US" dirty="0">
                <a:solidFill>
                  <a:srgbClr val="FF0000"/>
                </a:solidFill>
              </a:rPr>
              <a:t>Non usare fibra vetro, materassini ceramici etc</a:t>
            </a:r>
            <a:r>
              <a:rPr lang="it-IT" altLang="en-US" dirty="0"/>
              <a:t>.</a:t>
            </a:r>
          </a:p>
        </p:txBody>
      </p:sp>
    </p:spTree>
    <p:extLst>
      <p:ext uri="{BB962C8B-B14F-4D97-AF65-F5344CB8AC3E}">
        <p14:creationId xmlns:p14="http://schemas.microsoft.com/office/powerpoint/2010/main" val="4280555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Il bake out</a:t>
            </a:r>
          </a:p>
        </p:txBody>
      </p:sp>
      <p:sp>
        <p:nvSpPr>
          <p:cNvPr id="988163" name="Text Box 3"/>
          <p:cNvSpPr txBox="1">
            <a:spLocks noChangeArrowheads="1"/>
          </p:cNvSpPr>
          <p:nvPr/>
        </p:nvSpPr>
        <p:spPr bwMode="auto">
          <a:xfrm>
            <a:off x="0" y="885825"/>
            <a:ext cx="9144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en-US" sz="2400" dirty="0"/>
              <a:t>Per scendere con la pressione in un sistema da alto vuoto o ultravuoto, dopo aver opportunamente </a:t>
            </a:r>
            <a:r>
              <a:rPr lang="it-IT" altLang="en-US" sz="2400" dirty="0">
                <a:solidFill>
                  <a:srgbClr val="FF0000"/>
                </a:solidFill>
              </a:rPr>
              <a:t>“pulito”</a:t>
            </a:r>
            <a:r>
              <a:rPr lang="it-IT" altLang="en-US" sz="2400" dirty="0"/>
              <a:t> la superficie al meglio, si devono «convincere» le molecole </a:t>
            </a:r>
            <a:r>
              <a:rPr lang="it-IT" altLang="en-US" sz="2400" dirty="0">
                <a:solidFill>
                  <a:srgbClr val="FF0000"/>
                </a:solidFill>
              </a:rPr>
              <a:t>assorbite</a:t>
            </a:r>
            <a:r>
              <a:rPr lang="it-IT" altLang="en-US" sz="2400" dirty="0"/>
              <a:t> sulla superficie stessa ad abbandonarla.</a:t>
            </a:r>
          </a:p>
          <a:p>
            <a:pPr algn="just"/>
            <a:r>
              <a:rPr lang="it-IT" altLang="en-US" sz="2400" dirty="0"/>
              <a:t>Poiché il tempo di stazionamento dipende dall’ </a:t>
            </a:r>
            <a:r>
              <a:rPr lang="it-IT" altLang="en-US" sz="2800" b="1" dirty="0">
                <a:solidFill>
                  <a:srgbClr val="0000CC"/>
                </a:solidFill>
              </a:rPr>
              <a:t>energia di legame</a:t>
            </a:r>
            <a:r>
              <a:rPr lang="it-IT" altLang="en-US" sz="2400" dirty="0"/>
              <a:t> e dalla </a:t>
            </a:r>
            <a:r>
              <a:rPr lang="it-IT" altLang="en-US" sz="2800" b="1" dirty="0">
                <a:solidFill>
                  <a:srgbClr val="FF0000"/>
                </a:solidFill>
              </a:rPr>
              <a:t>temperatura</a:t>
            </a:r>
            <a:r>
              <a:rPr lang="it-IT" altLang="en-US" sz="2400" dirty="0"/>
              <a:t>, riscaldando il sistema sarà possibile far desorbire alcune specie di molecole legate con un certo tipo di legame alla superficie.</a:t>
            </a:r>
          </a:p>
          <a:p>
            <a:pPr algn="just"/>
            <a:endParaRPr lang="it-IT" altLang="en-US" sz="2400" dirty="0"/>
          </a:p>
        </p:txBody>
      </p:sp>
    </p:spTree>
    <p:extLst>
      <p:ext uri="{BB962C8B-B14F-4D97-AF65-F5344CB8AC3E}">
        <p14:creationId xmlns:p14="http://schemas.microsoft.com/office/powerpoint/2010/main" val="624542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ctrTitle"/>
          </p:nvPr>
        </p:nvSpPr>
        <p:spPr>
          <a:xfrm>
            <a:off x="0" y="0"/>
            <a:ext cx="9144000" cy="609600"/>
          </a:xfrm>
          <a:solidFill>
            <a:srgbClr val="FFFF99"/>
          </a:solidFill>
          <a:ln w="12700">
            <a:solidFill>
              <a:srgbClr val="FF0000"/>
            </a:solidFill>
            <a:miter lim="800000"/>
            <a:headEnd type="none" w="sm" len="sm"/>
            <a:tailEnd type="none" w="sm" len="sm"/>
          </a:ln>
        </p:spPr>
        <p:txBody>
          <a:bodyPr/>
          <a:lstStyle/>
          <a:p>
            <a:r>
              <a:rPr lang="en-US" altLang="en-US"/>
              <a:t>Il bake out</a:t>
            </a:r>
            <a:endParaRPr lang="en-GB" altLang="en-US"/>
          </a:p>
        </p:txBody>
      </p:sp>
      <p:pic>
        <p:nvPicPr>
          <p:cNvPr id="1218563" name="Picture 3" descr="model outgas"/>
          <p:cNvPicPr>
            <a:picLocks noChangeAspect="1" noChangeArrowheads="1"/>
          </p:cNvPicPr>
          <p:nvPr/>
        </p:nvPicPr>
        <p:blipFill>
          <a:blip r:embed="rId3">
            <a:extLst>
              <a:ext uri="{28A0092B-C50C-407E-A947-70E740481C1C}">
                <a14:useLocalDpi xmlns:a14="http://schemas.microsoft.com/office/drawing/2010/main" val="0"/>
              </a:ext>
            </a:extLst>
          </a:blip>
          <a:srcRect l="6615" t="12355" r="4700" b="5238"/>
          <a:stretch>
            <a:fillRect/>
          </a:stretch>
        </p:blipFill>
        <p:spPr bwMode="auto">
          <a:xfrm>
            <a:off x="395288" y="725488"/>
            <a:ext cx="8208962" cy="60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98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a:solidFill>
            <a:srgbClr val="FFFF99"/>
          </a:solidFill>
          <a:ln>
            <a:solidFill>
              <a:srgbClr val="FF0000"/>
            </a:solidFill>
            <a:miter lim="800000"/>
            <a:headEnd/>
            <a:tailEnd/>
          </a:ln>
        </p:spPr>
        <p:txBody>
          <a:bodyPr/>
          <a:lstStyle/>
          <a:p>
            <a:r>
              <a:rPr lang="en-US" altLang="en-US"/>
              <a:t>Il bake out</a:t>
            </a:r>
          </a:p>
        </p:txBody>
      </p:sp>
      <p:pic>
        <p:nvPicPr>
          <p:cNvPr id="990211" name="Picture 3" descr="bake-out1"/>
          <p:cNvPicPr>
            <a:picLocks noChangeAspect="1" noChangeArrowheads="1"/>
          </p:cNvPicPr>
          <p:nvPr/>
        </p:nvPicPr>
        <p:blipFill>
          <a:blip r:embed="rId3" cstate="print">
            <a:lum bright="-34000" contrast="40000"/>
            <a:extLst>
              <a:ext uri="{28A0092B-C50C-407E-A947-70E740481C1C}">
                <a14:useLocalDpi xmlns:a14="http://schemas.microsoft.com/office/drawing/2010/main" val="0"/>
              </a:ext>
            </a:extLst>
          </a:blip>
          <a:srcRect l="22163" t="11612" r="21638" b="11484"/>
          <a:stretch>
            <a:fillRect/>
          </a:stretch>
        </p:blipFill>
        <p:spPr bwMode="auto">
          <a:xfrm>
            <a:off x="1984375" y="657225"/>
            <a:ext cx="51752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212" name="Text Box 4"/>
          <p:cNvSpPr txBox="1">
            <a:spLocks noChangeArrowheads="1"/>
          </p:cNvSpPr>
          <p:nvPr/>
        </p:nvSpPr>
        <p:spPr bwMode="auto">
          <a:xfrm>
            <a:off x="0" y="60928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2000"/>
              <a:t>Raffronto della discesa di pressione in un sistema con bake-out (</a:t>
            </a:r>
            <a:r>
              <a:rPr lang="it-IT" altLang="en-US" sz="2000">
                <a:solidFill>
                  <a:srgbClr val="FF0000"/>
                </a:solidFill>
              </a:rPr>
              <a:t>curva 2</a:t>
            </a:r>
            <a:r>
              <a:rPr lang="it-IT" altLang="en-US" sz="2000"/>
              <a:t>) /senza bake-out (</a:t>
            </a:r>
            <a:r>
              <a:rPr lang="it-IT" altLang="en-US" sz="2000">
                <a:solidFill>
                  <a:srgbClr val="008000"/>
                </a:solidFill>
              </a:rPr>
              <a:t>curva 1</a:t>
            </a:r>
            <a:r>
              <a:rPr lang="it-IT" altLang="en-US" sz="2000"/>
              <a:t>)</a:t>
            </a:r>
          </a:p>
        </p:txBody>
      </p:sp>
      <p:sp>
        <p:nvSpPr>
          <p:cNvPr id="990213" name="Oval 5"/>
          <p:cNvSpPr>
            <a:spLocks noChangeArrowheads="1"/>
          </p:cNvSpPr>
          <p:nvPr/>
        </p:nvSpPr>
        <p:spPr bwMode="auto">
          <a:xfrm>
            <a:off x="4745038" y="3860800"/>
            <a:ext cx="431800" cy="4318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4" name="Oval 6"/>
          <p:cNvSpPr>
            <a:spLocks noChangeArrowheads="1"/>
          </p:cNvSpPr>
          <p:nvPr/>
        </p:nvSpPr>
        <p:spPr bwMode="auto">
          <a:xfrm>
            <a:off x="4140200" y="4076700"/>
            <a:ext cx="431800"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5" name="Oval 7"/>
          <p:cNvSpPr>
            <a:spLocks noChangeArrowheads="1"/>
          </p:cNvSpPr>
          <p:nvPr/>
        </p:nvSpPr>
        <p:spPr bwMode="auto">
          <a:xfrm>
            <a:off x="3779838" y="2133600"/>
            <a:ext cx="431800"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6" name="Line 8"/>
          <p:cNvSpPr>
            <a:spLocks noChangeShapeType="1"/>
          </p:cNvSpPr>
          <p:nvPr/>
        </p:nvSpPr>
        <p:spPr bwMode="auto">
          <a:xfrm flipV="1">
            <a:off x="5435600" y="5013325"/>
            <a:ext cx="0" cy="5048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0217" name="Line 9"/>
          <p:cNvSpPr>
            <a:spLocks noChangeShapeType="1"/>
          </p:cNvSpPr>
          <p:nvPr/>
        </p:nvSpPr>
        <p:spPr bwMode="auto">
          <a:xfrm flipV="1">
            <a:off x="4427538" y="5013325"/>
            <a:ext cx="0"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0218" name="Line 10"/>
          <p:cNvSpPr>
            <a:spLocks noChangeShapeType="1"/>
          </p:cNvSpPr>
          <p:nvPr/>
        </p:nvSpPr>
        <p:spPr bwMode="auto">
          <a:xfrm>
            <a:off x="2700338" y="4581525"/>
            <a:ext cx="44640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1150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498" name="Picture 2" descr="uhv pumpdown"/>
          <p:cNvPicPr>
            <a:picLocks noChangeAspect="1" noChangeArrowheads="1"/>
          </p:cNvPicPr>
          <p:nvPr/>
        </p:nvPicPr>
        <p:blipFill>
          <a:blip r:embed="rId3" cstate="print">
            <a:extLst>
              <a:ext uri="{28A0092B-C50C-407E-A947-70E740481C1C}">
                <a14:useLocalDpi xmlns:a14="http://schemas.microsoft.com/office/drawing/2010/main" val="0"/>
              </a:ext>
            </a:extLst>
          </a:blip>
          <a:srcRect t="2751" r="33125" b="2324"/>
          <a:stretch>
            <a:fillRect/>
          </a:stretch>
        </p:blipFill>
        <p:spPr bwMode="auto">
          <a:xfrm>
            <a:off x="395288" y="620713"/>
            <a:ext cx="4614862" cy="6237287"/>
          </a:xfrm>
          <a:prstGeom prst="rect">
            <a:avLst/>
          </a:prstGeom>
          <a:noFill/>
          <a:extLst>
            <a:ext uri="{909E8E84-426E-40DD-AFC4-6F175D3DCCD1}">
              <a14:hiddenFill xmlns:a14="http://schemas.microsoft.com/office/drawing/2010/main">
                <a:solidFill>
                  <a:srgbClr val="FFFFFF"/>
                </a:solidFill>
              </a14:hiddenFill>
            </a:ext>
          </a:extLst>
        </p:spPr>
      </p:pic>
      <p:sp>
        <p:nvSpPr>
          <p:cNvPr id="1002499"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Il pompaggio in UHV e il bake out</a:t>
            </a:r>
          </a:p>
        </p:txBody>
      </p:sp>
      <p:sp>
        <p:nvSpPr>
          <p:cNvPr id="1002500" name="Oval 4"/>
          <p:cNvSpPr>
            <a:spLocks noChangeArrowheads="1"/>
          </p:cNvSpPr>
          <p:nvPr/>
        </p:nvSpPr>
        <p:spPr bwMode="auto">
          <a:xfrm>
            <a:off x="1403350" y="692150"/>
            <a:ext cx="576263" cy="5746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01" name="Oval 5"/>
          <p:cNvSpPr>
            <a:spLocks noChangeArrowheads="1"/>
          </p:cNvSpPr>
          <p:nvPr/>
        </p:nvSpPr>
        <p:spPr bwMode="auto">
          <a:xfrm>
            <a:off x="2195513" y="2492375"/>
            <a:ext cx="576262" cy="574675"/>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02" name="Oval 6"/>
          <p:cNvSpPr>
            <a:spLocks noChangeArrowheads="1"/>
          </p:cNvSpPr>
          <p:nvPr/>
        </p:nvSpPr>
        <p:spPr bwMode="auto">
          <a:xfrm>
            <a:off x="2627313" y="3286125"/>
            <a:ext cx="576262" cy="574675"/>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03" name="Oval 7"/>
          <p:cNvSpPr>
            <a:spLocks noChangeArrowheads="1"/>
          </p:cNvSpPr>
          <p:nvPr/>
        </p:nvSpPr>
        <p:spPr bwMode="auto">
          <a:xfrm>
            <a:off x="3132138" y="4724400"/>
            <a:ext cx="576262" cy="5746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04" name="Oval 8"/>
          <p:cNvSpPr>
            <a:spLocks noChangeArrowheads="1"/>
          </p:cNvSpPr>
          <p:nvPr/>
        </p:nvSpPr>
        <p:spPr bwMode="auto">
          <a:xfrm>
            <a:off x="2700338" y="4149725"/>
            <a:ext cx="576262" cy="574675"/>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05" name="Line 9"/>
          <p:cNvSpPr>
            <a:spLocks noChangeShapeType="1"/>
          </p:cNvSpPr>
          <p:nvPr/>
        </p:nvSpPr>
        <p:spPr bwMode="auto">
          <a:xfrm flipH="1">
            <a:off x="1979613" y="1125538"/>
            <a:ext cx="3529012" cy="0"/>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06" name="Line 10"/>
          <p:cNvSpPr>
            <a:spLocks noChangeShapeType="1"/>
          </p:cNvSpPr>
          <p:nvPr/>
        </p:nvSpPr>
        <p:spPr bwMode="auto">
          <a:xfrm flipH="1" flipV="1">
            <a:off x="2627313" y="1773238"/>
            <a:ext cx="2736850" cy="71437"/>
          </a:xfrm>
          <a:prstGeom prst="line">
            <a:avLst/>
          </a:prstGeom>
          <a:noFill/>
          <a:ln w="38100">
            <a:solidFill>
              <a:srgbClr val="0000CC"/>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07" name="Line 11"/>
          <p:cNvSpPr>
            <a:spLocks noChangeShapeType="1"/>
          </p:cNvSpPr>
          <p:nvPr/>
        </p:nvSpPr>
        <p:spPr bwMode="auto">
          <a:xfrm flipH="1" flipV="1">
            <a:off x="3276600" y="4508500"/>
            <a:ext cx="2447925" cy="288925"/>
          </a:xfrm>
          <a:prstGeom prst="line">
            <a:avLst/>
          </a:prstGeom>
          <a:noFill/>
          <a:ln w="381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08" name="Text Box 12"/>
          <p:cNvSpPr txBox="1">
            <a:spLocks noChangeArrowheads="1"/>
          </p:cNvSpPr>
          <p:nvPr/>
        </p:nvSpPr>
        <p:spPr bwMode="auto">
          <a:xfrm>
            <a:off x="5219700" y="908050"/>
            <a:ext cx="2162175" cy="4064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Inizio pompaggio</a:t>
            </a:r>
          </a:p>
        </p:txBody>
      </p:sp>
      <p:sp>
        <p:nvSpPr>
          <p:cNvPr id="1002509" name="Oval 13"/>
          <p:cNvSpPr>
            <a:spLocks noChangeArrowheads="1"/>
          </p:cNvSpPr>
          <p:nvPr/>
        </p:nvSpPr>
        <p:spPr bwMode="auto">
          <a:xfrm>
            <a:off x="2124075" y="1268413"/>
            <a:ext cx="576263" cy="574675"/>
          </a:xfrm>
          <a:prstGeom prst="ellipse">
            <a:avLst/>
          </a:prstGeom>
          <a:noFill/>
          <a:ln w="28575">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10" name="Line 14"/>
          <p:cNvSpPr>
            <a:spLocks noChangeShapeType="1"/>
          </p:cNvSpPr>
          <p:nvPr/>
        </p:nvSpPr>
        <p:spPr bwMode="auto">
          <a:xfrm flipH="1">
            <a:off x="2484438" y="1916113"/>
            <a:ext cx="2735262" cy="433387"/>
          </a:xfrm>
          <a:prstGeom prst="line">
            <a:avLst/>
          </a:prstGeom>
          <a:noFill/>
          <a:ln w="38100">
            <a:solidFill>
              <a:srgbClr val="0000CC"/>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11" name="Text Box 15"/>
          <p:cNvSpPr txBox="1">
            <a:spLocks noChangeArrowheads="1"/>
          </p:cNvSpPr>
          <p:nvPr/>
        </p:nvSpPr>
        <p:spPr bwMode="auto">
          <a:xfrm>
            <a:off x="5148263" y="1628775"/>
            <a:ext cx="2941637" cy="406400"/>
          </a:xfrm>
          <a:prstGeom prst="rect">
            <a:avLst/>
          </a:prstGeom>
          <a:solidFill>
            <a:schemeClr val="bg1"/>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Pompe ad assorbimento</a:t>
            </a:r>
          </a:p>
        </p:txBody>
      </p:sp>
      <p:sp>
        <p:nvSpPr>
          <p:cNvPr id="1002512" name="Line 16"/>
          <p:cNvSpPr>
            <a:spLocks noChangeShapeType="1"/>
          </p:cNvSpPr>
          <p:nvPr/>
        </p:nvSpPr>
        <p:spPr bwMode="auto">
          <a:xfrm flipH="1" flipV="1">
            <a:off x="3132138" y="3573463"/>
            <a:ext cx="2735262" cy="576262"/>
          </a:xfrm>
          <a:prstGeom prst="line">
            <a:avLst/>
          </a:prstGeom>
          <a:noFill/>
          <a:ln w="38100">
            <a:solidFill>
              <a:srgbClr val="FF0066"/>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13" name="Line 17"/>
          <p:cNvSpPr>
            <a:spLocks noChangeShapeType="1"/>
          </p:cNvSpPr>
          <p:nvPr/>
        </p:nvSpPr>
        <p:spPr bwMode="auto">
          <a:xfrm flipH="1" flipV="1">
            <a:off x="2771775" y="2781300"/>
            <a:ext cx="2808288" cy="287338"/>
          </a:xfrm>
          <a:prstGeom prst="line">
            <a:avLst/>
          </a:prstGeom>
          <a:noFill/>
          <a:ln w="381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14" name="Text Box 18"/>
          <p:cNvSpPr txBox="1">
            <a:spLocks noChangeArrowheads="1"/>
          </p:cNvSpPr>
          <p:nvPr/>
        </p:nvSpPr>
        <p:spPr bwMode="auto">
          <a:xfrm>
            <a:off x="5435600" y="2924175"/>
            <a:ext cx="3070225" cy="406400"/>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Accensione pompa ionica</a:t>
            </a:r>
          </a:p>
        </p:txBody>
      </p:sp>
      <p:sp>
        <p:nvSpPr>
          <p:cNvPr id="1002515" name="Text Box 19"/>
          <p:cNvSpPr txBox="1">
            <a:spLocks noChangeArrowheads="1"/>
          </p:cNvSpPr>
          <p:nvPr/>
        </p:nvSpPr>
        <p:spPr bwMode="auto">
          <a:xfrm>
            <a:off x="5292725" y="3860800"/>
            <a:ext cx="2255838" cy="406400"/>
          </a:xfrm>
          <a:prstGeom prst="rect">
            <a:avLst/>
          </a:prstGeom>
          <a:solidFill>
            <a:schemeClr val="bg1"/>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Bake-out a 300°C</a:t>
            </a:r>
          </a:p>
        </p:txBody>
      </p:sp>
      <p:sp>
        <p:nvSpPr>
          <p:cNvPr id="1002516" name="Text Box 20"/>
          <p:cNvSpPr txBox="1">
            <a:spLocks noChangeArrowheads="1"/>
          </p:cNvSpPr>
          <p:nvPr/>
        </p:nvSpPr>
        <p:spPr bwMode="auto">
          <a:xfrm>
            <a:off x="5076825" y="4652963"/>
            <a:ext cx="3175000" cy="406400"/>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Discesa SENZA Bake out</a:t>
            </a:r>
          </a:p>
        </p:txBody>
      </p:sp>
      <p:sp>
        <p:nvSpPr>
          <p:cNvPr id="1002517" name="Line 21"/>
          <p:cNvSpPr>
            <a:spLocks noChangeShapeType="1"/>
          </p:cNvSpPr>
          <p:nvPr/>
        </p:nvSpPr>
        <p:spPr bwMode="auto">
          <a:xfrm flipH="1" flipV="1">
            <a:off x="3635375" y="5229225"/>
            <a:ext cx="1873250" cy="431800"/>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18" name="Text Box 22"/>
          <p:cNvSpPr txBox="1">
            <a:spLocks noChangeArrowheads="1"/>
          </p:cNvSpPr>
          <p:nvPr/>
        </p:nvSpPr>
        <p:spPr bwMode="auto">
          <a:xfrm>
            <a:off x="5076825" y="5516563"/>
            <a:ext cx="2833688" cy="406400"/>
          </a:xfrm>
          <a:prstGeom prst="rect">
            <a:avLst/>
          </a:prstGeom>
          <a:solidFill>
            <a:schemeClr val="bg1"/>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Discesa CON Bake out</a:t>
            </a:r>
          </a:p>
        </p:txBody>
      </p:sp>
    </p:spTree>
    <p:extLst>
      <p:ext uri="{BB962C8B-B14F-4D97-AF65-F5344CB8AC3E}">
        <p14:creationId xmlns:p14="http://schemas.microsoft.com/office/powerpoint/2010/main" val="738428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elsey_ss_2"/>
          <p:cNvPicPr>
            <a:picLocks noChangeAspect="1" noChangeArrowheads="1"/>
          </p:cNvPicPr>
          <p:nvPr/>
        </p:nvPicPr>
        <p:blipFill>
          <a:blip r:embed="rId3" cstate="print">
            <a:extLst>
              <a:ext uri="{28A0092B-C50C-407E-A947-70E740481C1C}">
                <a14:useLocalDpi xmlns:a14="http://schemas.microsoft.com/office/drawing/2010/main" val="0"/>
              </a:ext>
            </a:extLst>
          </a:blip>
          <a:srcRect l="2139" t="9859" r="2791" b="2847"/>
          <a:stretch>
            <a:fillRect/>
          </a:stretch>
        </p:blipFill>
        <p:spPr bwMode="auto">
          <a:xfrm>
            <a:off x="0" y="1203325"/>
            <a:ext cx="9144000" cy="5100638"/>
          </a:xfrm>
          <a:prstGeom prst="rect">
            <a:avLst/>
          </a:prstGeom>
          <a:noFill/>
          <a:extLst>
            <a:ext uri="{909E8E84-426E-40DD-AFC4-6F175D3DCCD1}">
              <a14:hiddenFill xmlns:a14="http://schemas.microsoft.com/office/drawing/2010/main">
                <a:solidFill>
                  <a:srgbClr val="FFFFFF"/>
                </a:solidFill>
              </a14:hiddenFill>
            </a:ext>
          </a:extLst>
        </p:spPr>
      </p:pic>
      <p:sp>
        <p:nvSpPr>
          <p:cNvPr id="992259"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Il degasaggio degli acciai della serie 300</a:t>
            </a:r>
          </a:p>
        </p:txBody>
      </p:sp>
    </p:spTree>
    <p:extLst>
      <p:ext uri="{BB962C8B-B14F-4D97-AF65-F5344CB8AC3E}">
        <p14:creationId xmlns:p14="http://schemas.microsoft.com/office/powerpoint/2010/main" val="183745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a:solidFill>
            <a:srgbClr val="FFFF99"/>
          </a:solidFill>
          <a:ln>
            <a:solidFill>
              <a:srgbClr val="FF0000"/>
            </a:solidFill>
          </a:ln>
        </p:spPr>
        <p:txBody>
          <a:bodyPr/>
          <a:lstStyle/>
          <a:p>
            <a:r>
              <a:rPr lang="it-IT" dirty="0" err="1"/>
              <a:t>Vapour</a:t>
            </a:r>
            <a:r>
              <a:rPr lang="it-IT" dirty="0"/>
              <a:t> pressure vs. temperature</a:t>
            </a:r>
          </a:p>
        </p:txBody>
      </p:sp>
      <p:pic>
        <p:nvPicPr>
          <p:cNvPr id="1503235" name="Picture 3" descr="Pagine da langeron_juvsta-5"/>
          <p:cNvPicPr>
            <a:picLocks noChangeAspect="1" noChangeArrowheads="1"/>
          </p:cNvPicPr>
          <p:nvPr/>
        </p:nvPicPr>
        <p:blipFill>
          <a:blip r:embed="rId3" cstate="print">
            <a:extLst>
              <a:ext uri="{28A0092B-C50C-407E-A947-70E740481C1C}">
                <a14:useLocalDpi xmlns:a14="http://schemas.microsoft.com/office/drawing/2010/main" val="0"/>
              </a:ext>
            </a:extLst>
          </a:blip>
          <a:srcRect l="11253" t="56010" r="15556"/>
          <a:stretch>
            <a:fillRect/>
          </a:stretch>
        </p:blipFill>
        <p:spPr bwMode="auto">
          <a:xfrm>
            <a:off x="863600" y="598488"/>
            <a:ext cx="7416800" cy="6259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2" descr="Pagine da elsey_2-5"/>
          <p:cNvPicPr>
            <a:picLocks noChangeAspect="1" noChangeArrowheads="1"/>
          </p:cNvPicPr>
          <p:nvPr/>
        </p:nvPicPr>
        <p:blipFill>
          <a:blip r:embed="rId3" cstate="print">
            <a:extLst>
              <a:ext uri="{28A0092B-C50C-407E-A947-70E740481C1C}">
                <a14:useLocalDpi xmlns:a14="http://schemas.microsoft.com/office/drawing/2010/main" val="0"/>
              </a:ext>
            </a:extLst>
          </a:blip>
          <a:srcRect l="9315" t="7681" r="8148" b="8031"/>
          <a:stretch>
            <a:fillRect/>
          </a:stretch>
        </p:blipFill>
        <p:spPr bwMode="auto">
          <a:xfrm>
            <a:off x="0" y="1663700"/>
            <a:ext cx="9144000" cy="2632075"/>
          </a:xfrm>
          <a:prstGeom prst="rect">
            <a:avLst/>
          </a:prstGeom>
          <a:noFill/>
          <a:extLst>
            <a:ext uri="{909E8E84-426E-40DD-AFC4-6F175D3DCCD1}">
              <a14:hiddenFill xmlns:a14="http://schemas.microsoft.com/office/drawing/2010/main">
                <a:solidFill>
                  <a:srgbClr val="FFFFFF"/>
                </a:solidFill>
              </a14:hiddenFill>
            </a:ext>
          </a:extLst>
        </p:spPr>
      </p:pic>
      <p:sp>
        <p:nvSpPr>
          <p:cNvPr id="994307"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Il degasaggio dei metalli dopo il bake-out (Elsey)</a:t>
            </a:r>
          </a:p>
        </p:txBody>
      </p:sp>
    </p:spTree>
    <p:extLst>
      <p:ext uri="{BB962C8B-B14F-4D97-AF65-F5344CB8AC3E}">
        <p14:creationId xmlns:p14="http://schemas.microsoft.com/office/powerpoint/2010/main" val="2222136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4" name="Picture 2" descr="elsey_ss_1"/>
          <p:cNvPicPr>
            <a:picLocks noChangeAspect="1" noChangeArrowheads="1"/>
          </p:cNvPicPr>
          <p:nvPr/>
        </p:nvPicPr>
        <p:blipFill>
          <a:blip r:embed="rId3" cstate="print">
            <a:extLst>
              <a:ext uri="{28A0092B-C50C-407E-A947-70E740481C1C}">
                <a14:useLocalDpi xmlns:a14="http://schemas.microsoft.com/office/drawing/2010/main" val="0"/>
              </a:ext>
            </a:extLst>
          </a:blip>
          <a:srcRect l="4723" t="3940" r="3960" b="5788"/>
          <a:stretch>
            <a:fillRect/>
          </a:stretch>
        </p:blipFill>
        <p:spPr bwMode="auto">
          <a:xfrm>
            <a:off x="0" y="1628775"/>
            <a:ext cx="9144000" cy="3387725"/>
          </a:xfrm>
          <a:prstGeom prst="rect">
            <a:avLst/>
          </a:prstGeom>
          <a:noFill/>
          <a:extLst>
            <a:ext uri="{909E8E84-426E-40DD-AFC4-6F175D3DCCD1}">
              <a14:hiddenFill xmlns:a14="http://schemas.microsoft.com/office/drawing/2010/main">
                <a:solidFill>
                  <a:srgbClr val="FFFFFF"/>
                </a:solidFill>
              </a14:hiddenFill>
            </a:ext>
          </a:extLst>
        </p:spPr>
      </p:pic>
      <p:sp>
        <p:nvSpPr>
          <p:cNvPr id="996355" name="Rectangle 3"/>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a:solidFill>
                  <a:schemeClr val="tx2"/>
                </a:solidFill>
                <a:latin typeface="Comic Sans MS" pitchFamily="66" charset="0"/>
              </a:defRPr>
            </a:lvl1pPr>
            <a:lvl2pPr algn="ctr">
              <a:defRPr sz="2800">
                <a:solidFill>
                  <a:schemeClr val="tx2"/>
                </a:solidFill>
                <a:latin typeface="Comic Sans MS" pitchFamily="66" charset="0"/>
              </a:defRPr>
            </a:lvl2pPr>
            <a:lvl3pPr algn="ctr">
              <a:defRPr sz="2800">
                <a:solidFill>
                  <a:schemeClr val="tx2"/>
                </a:solidFill>
                <a:latin typeface="Comic Sans MS" pitchFamily="66" charset="0"/>
              </a:defRPr>
            </a:lvl3pPr>
            <a:lvl4pPr algn="ctr">
              <a:defRPr sz="2800">
                <a:solidFill>
                  <a:schemeClr val="tx2"/>
                </a:solidFill>
                <a:latin typeface="Comic Sans MS" pitchFamily="66" charset="0"/>
              </a:defRPr>
            </a:lvl4pPr>
            <a:lvl5pPr algn="ctr">
              <a:defRPr sz="2800">
                <a:solidFill>
                  <a:schemeClr val="tx2"/>
                </a:solidFill>
                <a:latin typeface="Comic Sans MS" pitchFamily="66" charset="0"/>
              </a:defRPr>
            </a:lvl5pPr>
            <a:lvl6pPr marL="457200" algn="ctr" fontAlgn="base">
              <a:spcBef>
                <a:spcPct val="0"/>
              </a:spcBef>
              <a:spcAft>
                <a:spcPct val="0"/>
              </a:spcAft>
              <a:defRPr sz="2800">
                <a:solidFill>
                  <a:schemeClr val="tx2"/>
                </a:solidFill>
                <a:latin typeface="Comic Sans MS" pitchFamily="66" charset="0"/>
              </a:defRPr>
            </a:lvl6pPr>
            <a:lvl7pPr marL="914400" algn="ctr" fontAlgn="base">
              <a:spcBef>
                <a:spcPct val="0"/>
              </a:spcBef>
              <a:spcAft>
                <a:spcPct val="0"/>
              </a:spcAft>
              <a:defRPr sz="2800">
                <a:solidFill>
                  <a:schemeClr val="tx2"/>
                </a:solidFill>
                <a:latin typeface="Comic Sans MS" pitchFamily="66" charset="0"/>
              </a:defRPr>
            </a:lvl7pPr>
            <a:lvl8pPr marL="1371600" algn="ctr" fontAlgn="base">
              <a:spcBef>
                <a:spcPct val="0"/>
              </a:spcBef>
              <a:spcAft>
                <a:spcPct val="0"/>
              </a:spcAft>
              <a:defRPr sz="2800">
                <a:solidFill>
                  <a:schemeClr val="tx2"/>
                </a:solidFill>
                <a:latin typeface="Comic Sans MS" pitchFamily="66" charset="0"/>
              </a:defRPr>
            </a:lvl8pPr>
            <a:lvl9pPr marL="1828800" algn="ctr" fontAlgn="base">
              <a:spcBef>
                <a:spcPct val="0"/>
              </a:spcBef>
              <a:spcAft>
                <a:spcPct val="0"/>
              </a:spcAft>
              <a:defRPr sz="2800">
                <a:solidFill>
                  <a:schemeClr val="tx2"/>
                </a:solidFill>
                <a:latin typeface="Comic Sans MS" pitchFamily="66" charset="0"/>
              </a:defRPr>
            </a:lvl9pPr>
          </a:lstStyle>
          <a:p>
            <a:r>
              <a:rPr lang="en-US" altLang="en-US"/>
              <a:t>Il degasaggio degli acciai della serie 300</a:t>
            </a:r>
          </a:p>
        </p:txBody>
      </p:sp>
    </p:spTree>
    <p:extLst>
      <p:ext uri="{BB962C8B-B14F-4D97-AF65-F5344CB8AC3E}">
        <p14:creationId xmlns:p14="http://schemas.microsoft.com/office/powerpoint/2010/main" val="3780493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1379" name="Picture 3" descr="Liga Outgas"/>
          <p:cNvPicPr>
            <a:picLocks noChangeAspect="1" noChangeArrowheads="1"/>
          </p:cNvPicPr>
          <p:nvPr/>
        </p:nvPicPr>
        <p:blipFill>
          <a:blip r:embed="rId3">
            <a:extLst>
              <a:ext uri="{28A0092B-C50C-407E-A947-70E740481C1C}">
                <a14:useLocalDpi xmlns:a14="http://schemas.microsoft.com/office/drawing/2010/main" val="0"/>
              </a:ext>
            </a:extLst>
          </a:blip>
          <a:srcRect l="4677" t="6619" r="4677" b="8910"/>
          <a:stretch>
            <a:fillRect/>
          </a:stretch>
        </p:blipFill>
        <p:spPr bwMode="auto">
          <a:xfrm>
            <a:off x="395288" y="765175"/>
            <a:ext cx="7993062" cy="6096000"/>
          </a:xfrm>
          <a:prstGeom prst="rect">
            <a:avLst/>
          </a:prstGeom>
          <a:noFill/>
          <a:extLst>
            <a:ext uri="{909E8E84-426E-40DD-AFC4-6F175D3DCCD1}">
              <a14:hiddenFill xmlns:a14="http://schemas.microsoft.com/office/drawing/2010/main">
                <a:solidFill>
                  <a:srgbClr val="FFFFFF"/>
                </a:solidFill>
              </a14:hiddenFill>
            </a:ext>
          </a:extLst>
        </p:spPr>
      </p:pic>
      <p:sp>
        <p:nvSpPr>
          <p:cNvPr id="1381381" name="Rectangle 5"/>
          <p:cNvSpPr>
            <a:spLocks noChangeArrowheads="1"/>
          </p:cNvSpPr>
          <p:nvPr/>
        </p:nvSpPr>
        <p:spPr bwMode="auto">
          <a:xfrm>
            <a:off x="0" y="0"/>
            <a:ext cx="9144000" cy="5048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defTabSz="762000" eaLnBrk="0" hangingPunct="0">
              <a:defRPr sz="3600" b="1">
                <a:solidFill>
                  <a:srgbClr val="9900CC"/>
                </a:solidFill>
                <a:latin typeface="Arial" charset="0"/>
              </a:defRPr>
            </a:lvl1pPr>
            <a:lvl2pPr algn="ctr" defTabSz="762000" eaLnBrk="0" hangingPunct="0">
              <a:defRPr sz="3600" b="1">
                <a:solidFill>
                  <a:srgbClr val="9900CC"/>
                </a:solidFill>
                <a:latin typeface="Arial" charset="0"/>
              </a:defRPr>
            </a:lvl2pPr>
            <a:lvl3pPr algn="ctr" defTabSz="762000" eaLnBrk="0" hangingPunct="0">
              <a:defRPr sz="3600" b="1">
                <a:solidFill>
                  <a:srgbClr val="9900CC"/>
                </a:solidFill>
                <a:latin typeface="Arial" charset="0"/>
              </a:defRPr>
            </a:lvl3pPr>
            <a:lvl4pPr algn="ctr" defTabSz="762000" eaLnBrk="0" hangingPunct="0">
              <a:defRPr sz="3600" b="1">
                <a:solidFill>
                  <a:srgbClr val="9900CC"/>
                </a:solidFill>
                <a:latin typeface="Arial" charset="0"/>
              </a:defRPr>
            </a:lvl4pPr>
            <a:lvl5pPr algn="ctr" defTabSz="762000" eaLnBrk="0" hangingPunct="0">
              <a:defRPr sz="3600" b="1">
                <a:solidFill>
                  <a:srgbClr val="9900CC"/>
                </a:solidFill>
                <a:latin typeface="Arial" charset="0"/>
              </a:defRPr>
            </a:lvl5pPr>
            <a:lvl6pPr marL="457200" algn="ctr" defTabSz="762000" eaLnBrk="0" fontAlgn="base" hangingPunct="0">
              <a:spcBef>
                <a:spcPct val="0"/>
              </a:spcBef>
              <a:spcAft>
                <a:spcPct val="0"/>
              </a:spcAft>
              <a:defRPr sz="3600" b="1">
                <a:solidFill>
                  <a:srgbClr val="9900CC"/>
                </a:solidFill>
                <a:latin typeface="Arial" charset="0"/>
              </a:defRPr>
            </a:lvl6pPr>
            <a:lvl7pPr marL="914400" algn="ctr" defTabSz="762000" eaLnBrk="0" fontAlgn="base" hangingPunct="0">
              <a:spcBef>
                <a:spcPct val="0"/>
              </a:spcBef>
              <a:spcAft>
                <a:spcPct val="0"/>
              </a:spcAft>
              <a:defRPr sz="3600" b="1">
                <a:solidFill>
                  <a:srgbClr val="9900CC"/>
                </a:solidFill>
                <a:latin typeface="Arial" charset="0"/>
              </a:defRPr>
            </a:lvl7pPr>
            <a:lvl8pPr marL="1371600" algn="ctr" defTabSz="762000" eaLnBrk="0" fontAlgn="base" hangingPunct="0">
              <a:spcBef>
                <a:spcPct val="0"/>
              </a:spcBef>
              <a:spcAft>
                <a:spcPct val="0"/>
              </a:spcAft>
              <a:defRPr sz="3600" b="1">
                <a:solidFill>
                  <a:srgbClr val="9900CC"/>
                </a:solidFill>
                <a:latin typeface="Arial" charset="0"/>
              </a:defRPr>
            </a:lvl8pPr>
            <a:lvl9pPr marL="1828800" algn="ctr" defTabSz="762000" eaLnBrk="0" fontAlgn="base" hangingPunct="0">
              <a:spcBef>
                <a:spcPct val="0"/>
              </a:spcBef>
              <a:spcAft>
                <a:spcPct val="0"/>
              </a:spcAft>
              <a:defRPr sz="3600" b="1">
                <a:solidFill>
                  <a:srgbClr val="9900CC"/>
                </a:solidFill>
                <a:latin typeface="Arial" charset="0"/>
              </a:defRPr>
            </a:lvl9pPr>
          </a:lstStyle>
          <a:p>
            <a:r>
              <a:rPr lang="it-IT" altLang="en-US" sz="2800" b="0">
                <a:solidFill>
                  <a:schemeClr val="tx1"/>
                </a:solidFill>
                <a:latin typeface="Comic Sans MS" pitchFamily="66" charset="0"/>
              </a:rPr>
              <a:t>Il bake out: che risultati ci si deve aspettare</a:t>
            </a:r>
          </a:p>
        </p:txBody>
      </p:sp>
      <p:sp>
        <p:nvSpPr>
          <p:cNvPr id="1381382" name="Oval 6"/>
          <p:cNvSpPr>
            <a:spLocks noChangeArrowheads="1"/>
          </p:cNvSpPr>
          <p:nvPr/>
        </p:nvSpPr>
        <p:spPr bwMode="auto">
          <a:xfrm>
            <a:off x="468313" y="2420938"/>
            <a:ext cx="863600" cy="863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3" name="Oval 7"/>
          <p:cNvSpPr>
            <a:spLocks noChangeArrowheads="1"/>
          </p:cNvSpPr>
          <p:nvPr/>
        </p:nvSpPr>
        <p:spPr bwMode="auto">
          <a:xfrm>
            <a:off x="5148263" y="2708275"/>
            <a:ext cx="503237" cy="5032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4" name="Oval 8"/>
          <p:cNvSpPr>
            <a:spLocks noChangeArrowheads="1"/>
          </p:cNvSpPr>
          <p:nvPr/>
        </p:nvSpPr>
        <p:spPr bwMode="auto">
          <a:xfrm>
            <a:off x="7308850" y="2636838"/>
            <a:ext cx="504825" cy="5048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5" name="Oval 9"/>
          <p:cNvSpPr>
            <a:spLocks noChangeArrowheads="1"/>
          </p:cNvSpPr>
          <p:nvPr/>
        </p:nvSpPr>
        <p:spPr bwMode="auto">
          <a:xfrm>
            <a:off x="395288" y="3429000"/>
            <a:ext cx="863600" cy="863600"/>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6" name="Oval 10"/>
          <p:cNvSpPr>
            <a:spLocks noChangeArrowheads="1"/>
          </p:cNvSpPr>
          <p:nvPr/>
        </p:nvSpPr>
        <p:spPr bwMode="auto">
          <a:xfrm>
            <a:off x="5076825" y="3716338"/>
            <a:ext cx="503238" cy="503237"/>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7" name="Oval 11"/>
          <p:cNvSpPr>
            <a:spLocks noChangeArrowheads="1"/>
          </p:cNvSpPr>
          <p:nvPr/>
        </p:nvSpPr>
        <p:spPr bwMode="auto">
          <a:xfrm>
            <a:off x="7092950" y="3644900"/>
            <a:ext cx="504825" cy="504825"/>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8" name="Oval 12"/>
          <p:cNvSpPr>
            <a:spLocks noChangeArrowheads="1"/>
          </p:cNvSpPr>
          <p:nvPr/>
        </p:nvSpPr>
        <p:spPr bwMode="auto">
          <a:xfrm>
            <a:off x="7235825" y="4652963"/>
            <a:ext cx="504825" cy="504825"/>
          </a:xfrm>
          <a:prstGeom prst="ellipse">
            <a:avLst/>
          </a:prstGeom>
          <a:noFill/>
          <a:ln w="28575">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89" name="Oval 13"/>
          <p:cNvSpPr>
            <a:spLocks noChangeArrowheads="1"/>
          </p:cNvSpPr>
          <p:nvPr/>
        </p:nvSpPr>
        <p:spPr bwMode="auto">
          <a:xfrm>
            <a:off x="7235825" y="5661025"/>
            <a:ext cx="504825" cy="504825"/>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0" name="Oval 14"/>
          <p:cNvSpPr>
            <a:spLocks noChangeArrowheads="1"/>
          </p:cNvSpPr>
          <p:nvPr/>
        </p:nvSpPr>
        <p:spPr bwMode="auto">
          <a:xfrm>
            <a:off x="5076825" y="4724400"/>
            <a:ext cx="504825" cy="504825"/>
          </a:xfrm>
          <a:prstGeom prst="ellipse">
            <a:avLst/>
          </a:prstGeom>
          <a:noFill/>
          <a:ln w="28575">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1" name="Oval 15"/>
          <p:cNvSpPr>
            <a:spLocks noChangeArrowheads="1"/>
          </p:cNvSpPr>
          <p:nvPr/>
        </p:nvSpPr>
        <p:spPr bwMode="auto">
          <a:xfrm>
            <a:off x="5076825" y="5661025"/>
            <a:ext cx="504825" cy="504825"/>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2" name="Oval 16"/>
          <p:cNvSpPr>
            <a:spLocks noChangeArrowheads="1"/>
          </p:cNvSpPr>
          <p:nvPr/>
        </p:nvSpPr>
        <p:spPr bwMode="auto">
          <a:xfrm>
            <a:off x="468313" y="4437063"/>
            <a:ext cx="863600" cy="863600"/>
          </a:xfrm>
          <a:prstGeom prst="ellipse">
            <a:avLst/>
          </a:prstGeom>
          <a:noFill/>
          <a:ln w="28575">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3" name="Oval 17"/>
          <p:cNvSpPr>
            <a:spLocks noChangeArrowheads="1"/>
          </p:cNvSpPr>
          <p:nvPr/>
        </p:nvSpPr>
        <p:spPr bwMode="auto">
          <a:xfrm>
            <a:off x="468313" y="5661025"/>
            <a:ext cx="3455987" cy="8636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6" name="AutoShape 20"/>
          <p:cNvSpPr>
            <a:spLocks noChangeArrowheads="1"/>
          </p:cNvSpPr>
          <p:nvPr/>
        </p:nvSpPr>
        <p:spPr bwMode="auto">
          <a:xfrm>
            <a:off x="1403350" y="2708275"/>
            <a:ext cx="3673475" cy="144463"/>
          </a:xfrm>
          <a:prstGeom prst="rightArrow">
            <a:avLst>
              <a:gd name="adj1" fmla="val 50000"/>
              <a:gd name="adj2" fmla="val 635712"/>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7" name="AutoShape 21"/>
          <p:cNvSpPr>
            <a:spLocks noChangeArrowheads="1"/>
          </p:cNvSpPr>
          <p:nvPr/>
        </p:nvSpPr>
        <p:spPr bwMode="auto">
          <a:xfrm>
            <a:off x="5724525" y="3213100"/>
            <a:ext cx="1727200" cy="287338"/>
          </a:xfrm>
          <a:prstGeom prst="curvedUpArrow">
            <a:avLst>
              <a:gd name="adj1" fmla="val 120221"/>
              <a:gd name="adj2" fmla="val 240442"/>
              <a:gd name="adj3" fmla="val 33333"/>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398" name="Text Box 22"/>
          <p:cNvSpPr txBox="1">
            <a:spLocks noChangeArrowheads="1"/>
          </p:cNvSpPr>
          <p:nvPr/>
        </p:nvSpPr>
        <p:spPr bwMode="auto">
          <a:xfrm>
            <a:off x="7956550" y="2852738"/>
            <a:ext cx="750888" cy="4857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t>10</a:t>
            </a:r>
            <a:r>
              <a:rPr lang="it-IT" altLang="en-US" sz="2400" baseline="30000"/>
              <a:t>10</a:t>
            </a:r>
          </a:p>
        </p:txBody>
      </p:sp>
      <p:sp>
        <p:nvSpPr>
          <p:cNvPr id="1381399" name="Text Box 23"/>
          <p:cNvSpPr txBox="1">
            <a:spLocks noChangeArrowheads="1"/>
          </p:cNvSpPr>
          <p:nvPr/>
        </p:nvSpPr>
        <p:spPr bwMode="auto">
          <a:xfrm>
            <a:off x="7956550" y="3716338"/>
            <a:ext cx="658813" cy="48577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t>10</a:t>
            </a:r>
            <a:r>
              <a:rPr lang="it-IT" altLang="en-US" sz="2400" baseline="30000"/>
              <a:t>5</a:t>
            </a:r>
          </a:p>
        </p:txBody>
      </p:sp>
      <p:sp>
        <p:nvSpPr>
          <p:cNvPr id="1381400" name="AutoShape 24"/>
          <p:cNvSpPr>
            <a:spLocks noChangeArrowheads="1"/>
          </p:cNvSpPr>
          <p:nvPr/>
        </p:nvSpPr>
        <p:spPr bwMode="auto">
          <a:xfrm>
            <a:off x="1258888" y="3860800"/>
            <a:ext cx="3673475" cy="144463"/>
          </a:xfrm>
          <a:prstGeom prst="rightArrow">
            <a:avLst>
              <a:gd name="adj1" fmla="val 50000"/>
              <a:gd name="adj2" fmla="val 635712"/>
            </a:avLst>
          </a:prstGeom>
          <a:solidFill>
            <a:srgbClr val="CCCC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401" name="AutoShape 25"/>
          <p:cNvSpPr>
            <a:spLocks noChangeArrowheads="1"/>
          </p:cNvSpPr>
          <p:nvPr/>
        </p:nvSpPr>
        <p:spPr bwMode="auto">
          <a:xfrm>
            <a:off x="5580063" y="4365625"/>
            <a:ext cx="1727200" cy="287338"/>
          </a:xfrm>
          <a:prstGeom prst="curvedUpArrow">
            <a:avLst>
              <a:gd name="adj1" fmla="val 120221"/>
              <a:gd name="adj2" fmla="val 240442"/>
              <a:gd name="adj3" fmla="val 33333"/>
            </a:avLst>
          </a:prstGeom>
          <a:solidFill>
            <a:srgbClr val="CCCC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402" name="AutoShape 26"/>
          <p:cNvSpPr>
            <a:spLocks noChangeArrowheads="1"/>
          </p:cNvSpPr>
          <p:nvPr/>
        </p:nvSpPr>
        <p:spPr bwMode="auto">
          <a:xfrm>
            <a:off x="1403350" y="4868863"/>
            <a:ext cx="3673475" cy="144462"/>
          </a:xfrm>
          <a:prstGeom prst="rightArrow">
            <a:avLst>
              <a:gd name="adj1" fmla="val 50000"/>
              <a:gd name="adj2" fmla="val 635716"/>
            </a:avLst>
          </a:prstGeom>
          <a:solidFill>
            <a:srgbClr val="3399FF"/>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403" name="AutoShape 27"/>
          <p:cNvSpPr>
            <a:spLocks noChangeArrowheads="1"/>
          </p:cNvSpPr>
          <p:nvPr/>
        </p:nvSpPr>
        <p:spPr bwMode="auto">
          <a:xfrm>
            <a:off x="5724525" y="5373688"/>
            <a:ext cx="1727200" cy="287337"/>
          </a:xfrm>
          <a:prstGeom prst="curvedUpArrow">
            <a:avLst>
              <a:gd name="adj1" fmla="val 120221"/>
              <a:gd name="adj2" fmla="val 240442"/>
              <a:gd name="adj3" fmla="val 33333"/>
            </a:avLst>
          </a:prstGeom>
          <a:solidFill>
            <a:srgbClr val="3399FF"/>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404" name="Text Box 28"/>
          <p:cNvSpPr txBox="1">
            <a:spLocks noChangeArrowheads="1"/>
          </p:cNvSpPr>
          <p:nvPr/>
        </p:nvSpPr>
        <p:spPr bwMode="auto">
          <a:xfrm>
            <a:off x="7885113" y="4724400"/>
            <a:ext cx="658812" cy="485775"/>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t>10</a:t>
            </a:r>
            <a:r>
              <a:rPr lang="it-IT" altLang="en-US" sz="2400" baseline="30000"/>
              <a:t>5</a:t>
            </a:r>
          </a:p>
        </p:txBody>
      </p:sp>
      <p:sp>
        <p:nvSpPr>
          <p:cNvPr id="1381405" name="Text Box 29"/>
          <p:cNvSpPr txBox="1">
            <a:spLocks noChangeArrowheads="1"/>
          </p:cNvSpPr>
          <p:nvPr/>
        </p:nvSpPr>
        <p:spPr bwMode="auto">
          <a:xfrm>
            <a:off x="8027988" y="5805488"/>
            <a:ext cx="658812" cy="485775"/>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t>10</a:t>
            </a:r>
            <a:r>
              <a:rPr lang="it-IT" altLang="en-US" sz="2400" baseline="30000"/>
              <a:t>6</a:t>
            </a:r>
          </a:p>
        </p:txBody>
      </p:sp>
      <p:sp>
        <p:nvSpPr>
          <p:cNvPr id="1381406" name="AutoShape 30"/>
          <p:cNvSpPr>
            <a:spLocks noChangeArrowheads="1"/>
          </p:cNvSpPr>
          <p:nvPr/>
        </p:nvSpPr>
        <p:spPr bwMode="auto">
          <a:xfrm>
            <a:off x="3779838" y="5876925"/>
            <a:ext cx="1008062" cy="144463"/>
          </a:xfrm>
          <a:prstGeom prst="rightArrow">
            <a:avLst>
              <a:gd name="adj1" fmla="val 50000"/>
              <a:gd name="adj2" fmla="val 174450"/>
            </a:avLst>
          </a:prstGeom>
          <a:solidFill>
            <a:schemeClr val="accent2"/>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407" name="AutoShape 31"/>
          <p:cNvSpPr>
            <a:spLocks noChangeArrowheads="1"/>
          </p:cNvSpPr>
          <p:nvPr/>
        </p:nvSpPr>
        <p:spPr bwMode="auto">
          <a:xfrm>
            <a:off x="5508625" y="6237288"/>
            <a:ext cx="1654175" cy="479425"/>
          </a:xfrm>
          <a:prstGeom prst="curvedUpArrow">
            <a:avLst>
              <a:gd name="adj1" fmla="val 69007"/>
              <a:gd name="adj2" fmla="val 138013"/>
              <a:gd name="adj3" fmla="val 33333"/>
            </a:avLst>
          </a:prstGeom>
          <a:solidFill>
            <a:schemeClr val="accent2"/>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CasellaDiTesto 1"/>
          <p:cNvSpPr txBox="1"/>
          <p:nvPr/>
        </p:nvSpPr>
        <p:spPr>
          <a:xfrm>
            <a:off x="6125612" y="527631"/>
            <a:ext cx="2871299" cy="400110"/>
          </a:xfrm>
          <a:prstGeom prst="rect">
            <a:avLst/>
          </a:prstGeom>
          <a:solidFill>
            <a:srgbClr val="FFFF00"/>
          </a:solidFill>
        </p:spPr>
        <p:txBody>
          <a:bodyPr wrap="none" rtlCol="0">
            <a:spAutoFit/>
          </a:bodyPr>
          <a:lstStyle/>
          <a:p>
            <a:r>
              <a:rPr lang="en-US" sz="2000" dirty="0"/>
              <a:t>30 days, 700 h, 150 °C</a:t>
            </a:r>
          </a:p>
        </p:txBody>
      </p:sp>
      <p:sp>
        <p:nvSpPr>
          <p:cNvPr id="3" name="CasellaDiTesto 2"/>
          <p:cNvSpPr txBox="1"/>
          <p:nvPr/>
        </p:nvSpPr>
        <p:spPr>
          <a:xfrm>
            <a:off x="8369647" y="1082577"/>
            <a:ext cx="348555" cy="1077218"/>
          </a:xfrm>
          <a:prstGeom prst="rect">
            <a:avLst/>
          </a:prstGeom>
          <a:solidFill>
            <a:srgbClr val="FFFF00"/>
          </a:solidFill>
        </p:spPr>
        <p:txBody>
          <a:bodyPr wrap="square" rtlCol="0">
            <a:spAutoFit/>
          </a:bodyPr>
          <a:lstStyle/>
          <a:p>
            <a:r>
              <a:rPr lang="en-US" dirty="0"/>
              <a:t>GAIN</a:t>
            </a:r>
          </a:p>
        </p:txBody>
      </p:sp>
      <p:sp>
        <p:nvSpPr>
          <p:cNvPr id="4" name="Freccia in giù 3"/>
          <p:cNvSpPr/>
          <p:nvPr/>
        </p:nvSpPr>
        <p:spPr>
          <a:xfrm>
            <a:off x="8388350" y="2282826"/>
            <a:ext cx="319088" cy="569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57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81382"/>
                                        </p:tgtEl>
                                        <p:attrNameLst>
                                          <p:attrName>style.visibility</p:attrName>
                                        </p:attrNameLst>
                                      </p:cBhvr>
                                      <p:to>
                                        <p:strVal val="visible"/>
                                      </p:to>
                                    </p:set>
                                    <p:animEffect transition="in" filter="slide(fromBottom)">
                                      <p:cBhvr>
                                        <p:cTn id="7" dur="500"/>
                                        <p:tgtEl>
                                          <p:spTgt spid="138138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81396"/>
                                        </p:tgtEl>
                                        <p:attrNameLst>
                                          <p:attrName>style.visibility</p:attrName>
                                        </p:attrNameLst>
                                      </p:cBhvr>
                                      <p:to>
                                        <p:strVal val="visible"/>
                                      </p:to>
                                    </p:set>
                                    <p:animEffect transition="in" filter="slide(fromBottom)">
                                      <p:cBhvr>
                                        <p:cTn id="10" dur="500"/>
                                        <p:tgtEl>
                                          <p:spTgt spid="1381396"/>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381383"/>
                                        </p:tgtEl>
                                        <p:attrNameLst>
                                          <p:attrName>style.visibility</p:attrName>
                                        </p:attrNameLst>
                                      </p:cBhvr>
                                      <p:to>
                                        <p:strVal val="visible"/>
                                      </p:to>
                                    </p:set>
                                    <p:animEffect transition="in" filter="slide(fromBottom)">
                                      <p:cBhvr>
                                        <p:cTn id="13" dur="500"/>
                                        <p:tgtEl>
                                          <p:spTgt spid="138138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381397"/>
                                        </p:tgtEl>
                                        <p:attrNameLst>
                                          <p:attrName>style.visibility</p:attrName>
                                        </p:attrNameLst>
                                      </p:cBhvr>
                                      <p:to>
                                        <p:strVal val="visible"/>
                                      </p:to>
                                    </p:set>
                                    <p:animEffect transition="in" filter="slide(fromBottom)">
                                      <p:cBhvr>
                                        <p:cTn id="16" dur="500"/>
                                        <p:tgtEl>
                                          <p:spTgt spid="138139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381384"/>
                                        </p:tgtEl>
                                        <p:attrNameLst>
                                          <p:attrName>style.visibility</p:attrName>
                                        </p:attrNameLst>
                                      </p:cBhvr>
                                      <p:to>
                                        <p:strVal val="visible"/>
                                      </p:to>
                                    </p:set>
                                    <p:animEffect transition="in" filter="slide(fromBottom)">
                                      <p:cBhvr>
                                        <p:cTn id="19" dur="500"/>
                                        <p:tgtEl>
                                          <p:spTgt spid="1381384"/>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381398"/>
                                        </p:tgtEl>
                                        <p:attrNameLst>
                                          <p:attrName>style.visibility</p:attrName>
                                        </p:attrNameLst>
                                      </p:cBhvr>
                                      <p:to>
                                        <p:strVal val="visible"/>
                                      </p:to>
                                    </p:set>
                                    <p:animEffect transition="in" filter="slide(fromBottom)">
                                      <p:cBhvr>
                                        <p:cTn id="22" dur="500"/>
                                        <p:tgtEl>
                                          <p:spTgt spid="1381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81385"/>
                                        </p:tgtEl>
                                        <p:attrNameLst>
                                          <p:attrName>style.visibility</p:attrName>
                                        </p:attrNameLst>
                                      </p:cBhvr>
                                      <p:to>
                                        <p:strVal val="visible"/>
                                      </p:to>
                                    </p:set>
                                    <p:animEffect transition="in" filter="slide(fromBottom)">
                                      <p:cBhvr>
                                        <p:cTn id="27" dur="500"/>
                                        <p:tgtEl>
                                          <p:spTgt spid="1381385"/>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381400"/>
                                        </p:tgtEl>
                                        <p:attrNameLst>
                                          <p:attrName>style.visibility</p:attrName>
                                        </p:attrNameLst>
                                      </p:cBhvr>
                                      <p:to>
                                        <p:strVal val="visible"/>
                                      </p:to>
                                    </p:set>
                                    <p:animEffect transition="in" filter="slide(fromBottom)">
                                      <p:cBhvr>
                                        <p:cTn id="30" dur="500"/>
                                        <p:tgtEl>
                                          <p:spTgt spid="138140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381386"/>
                                        </p:tgtEl>
                                        <p:attrNameLst>
                                          <p:attrName>style.visibility</p:attrName>
                                        </p:attrNameLst>
                                      </p:cBhvr>
                                      <p:to>
                                        <p:strVal val="visible"/>
                                      </p:to>
                                    </p:set>
                                    <p:animEffect transition="in" filter="slide(fromBottom)">
                                      <p:cBhvr>
                                        <p:cTn id="33" dur="500"/>
                                        <p:tgtEl>
                                          <p:spTgt spid="1381386"/>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381401"/>
                                        </p:tgtEl>
                                        <p:attrNameLst>
                                          <p:attrName>style.visibility</p:attrName>
                                        </p:attrNameLst>
                                      </p:cBhvr>
                                      <p:to>
                                        <p:strVal val="visible"/>
                                      </p:to>
                                    </p:set>
                                    <p:animEffect transition="in" filter="slide(fromBottom)">
                                      <p:cBhvr>
                                        <p:cTn id="36" dur="500"/>
                                        <p:tgtEl>
                                          <p:spTgt spid="138140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81387"/>
                                        </p:tgtEl>
                                        <p:attrNameLst>
                                          <p:attrName>style.visibility</p:attrName>
                                        </p:attrNameLst>
                                      </p:cBhvr>
                                      <p:to>
                                        <p:strVal val="visible"/>
                                      </p:to>
                                    </p:set>
                                    <p:animEffect transition="in" filter="slide(fromBottom)">
                                      <p:cBhvr>
                                        <p:cTn id="39" dur="500"/>
                                        <p:tgtEl>
                                          <p:spTgt spid="138138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81399"/>
                                        </p:tgtEl>
                                        <p:attrNameLst>
                                          <p:attrName>style.visibility</p:attrName>
                                        </p:attrNameLst>
                                      </p:cBhvr>
                                      <p:to>
                                        <p:strVal val="visible"/>
                                      </p:to>
                                    </p:set>
                                    <p:animEffect transition="in" filter="slide(fromBottom)">
                                      <p:cBhvr>
                                        <p:cTn id="42" dur="500"/>
                                        <p:tgtEl>
                                          <p:spTgt spid="138139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381392"/>
                                        </p:tgtEl>
                                        <p:attrNameLst>
                                          <p:attrName>style.visibility</p:attrName>
                                        </p:attrNameLst>
                                      </p:cBhvr>
                                      <p:to>
                                        <p:strVal val="visible"/>
                                      </p:to>
                                    </p:set>
                                    <p:animEffect transition="in" filter="slide(fromBottom)">
                                      <p:cBhvr>
                                        <p:cTn id="47" dur="500"/>
                                        <p:tgtEl>
                                          <p:spTgt spid="1381392"/>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81402"/>
                                        </p:tgtEl>
                                        <p:attrNameLst>
                                          <p:attrName>style.visibility</p:attrName>
                                        </p:attrNameLst>
                                      </p:cBhvr>
                                      <p:to>
                                        <p:strVal val="visible"/>
                                      </p:to>
                                    </p:set>
                                    <p:animEffect transition="in" filter="slide(fromBottom)">
                                      <p:cBhvr>
                                        <p:cTn id="50" dur="500"/>
                                        <p:tgtEl>
                                          <p:spTgt spid="138140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381390"/>
                                        </p:tgtEl>
                                        <p:attrNameLst>
                                          <p:attrName>style.visibility</p:attrName>
                                        </p:attrNameLst>
                                      </p:cBhvr>
                                      <p:to>
                                        <p:strVal val="visible"/>
                                      </p:to>
                                    </p:set>
                                    <p:animEffect transition="in" filter="slide(fromBottom)">
                                      <p:cBhvr>
                                        <p:cTn id="53" dur="500"/>
                                        <p:tgtEl>
                                          <p:spTgt spid="1381390"/>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1381403"/>
                                        </p:tgtEl>
                                        <p:attrNameLst>
                                          <p:attrName>style.visibility</p:attrName>
                                        </p:attrNameLst>
                                      </p:cBhvr>
                                      <p:to>
                                        <p:strVal val="visible"/>
                                      </p:to>
                                    </p:set>
                                    <p:animEffect transition="in" filter="slide(fromBottom)">
                                      <p:cBhvr>
                                        <p:cTn id="56" dur="500"/>
                                        <p:tgtEl>
                                          <p:spTgt spid="138140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381388"/>
                                        </p:tgtEl>
                                        <p:attrNameLst>
                                          <p:attrName>style.visibility</p:attrName>
                                        </p:attrNameLst>
                                      </p:cBhvr>
                                      <p:to>
                                        <p:strVal val="visible"/>
                                      </p:to>
                                    </p:set>
                                    <p:animEffect transition="in" filter="slide(fromBottom)">
                                      <p:cBhvr>
                                        <p:cTn id="59" dur="500"/>
                                        <p:tgtEl>
                                          <p:spTgt spid="1381388"/>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1381404"/>
                                        </p:tgtEl>
                                        <p:attrNameLst>
                                          <p:attrName>style.visibility</p:attrName>
                                        </p:attrNameLst>
                                      </p:cBhvr>
                                      <p:to>
                                        <p:strVal val="visible"/>
                                      </p:to>
                                    </p:set>
                                    <p:animEffect transition="in" filter="slide(fromBottom)">
                                      <p:cBhvr>
                                        <p:cTn id="62" dur="500"/>
                                        <p:tgtEl>
                                          <p:spTgt spid="138140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1381393"/>
                                        </p:tgtEl>
                                        <p:attrNameLst>
                                          <p:attrName>style.visibility</p:attrName>
                                        </p:attrNameLst>
                                      </p:cBhvr>
                                      <p:to>
                                        <p:strVal val="visible"/>
                                      </p:to>
                                    </p:set>
                                    <p:animEffect transition="in" filter="slide(fromBottom)">
                                      <p:cBhvr>
                                        <p:cTn id="67" dur="500"/>
                                        <p:tgtEl>
                                          <p:spTgt spid="1381393"/>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381406"/>
                                        </p:tgtEl>
                                        <p:attrNameLst>
                                          <p:attrName>style.visibility</p:attrName>
                                        </p:attrNameLst>
                                      </p:cBhvr>
                                      <p:to>
                                        <p:strVal val="visible"/>
                                      </p:to>
                                    </p:set>
                                    <p:animEffect transition="in" filter="slide(fromBottom)">
                                      <p:cBhvr>
                                        <p:cTn id="70" dur="500"/>
                                        <p:tgtEl>
                                          <p:spTgt spid="1381406"/>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381391"/>
                                        </p:tgtEl>
                                        <p:attrNameLst>
                                          <p:attrName>style.visibility</p:attrName>
                                        </p:attrNameLst>
                                      </p:cBhvr>
                                      <p:to>
                                        <p:strVal val="visible"/>
                                      </p:to>
                                    </p:set>
                                    <p:animEffect transition="in" filter="slide(fromBottom)">
                                      <p:cBhvr>
                                        <p:cTn id="73" dur="500"/>
                                        <p:tgtEl>
                                          <p:spTgt spid="13813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381407"/>
                                        </p:tgtEl>
                                        <p:attrNameLst>
                                          <p:attrName>style.visibility</p:attrName>
                                        </p:attrNameLst>
                                      </p:cBhvr>
                                      <p:to>
                                        <p:strVal val="visible"/>
                                      </p:to>
                                    </p:set>
                                    <p:animEffect transition="in" filter="slide(fromBottom)">
                                      <p:cBhvr>
                                        <p:cTn id="76" dur="500"/>
                                        <p:tgtEl>
                                          <p:spTgt spid="1381407"/>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381389"/>
                                        </p:tgtEl>
                                        <p:attrNameLst>
                                          <p:attrName>style.visibility</p:attrName>
                                        </p:attrNameLst>
                                      </p:cBhvr>
                                      <p:to>
                                        <p:strVal val="visible"/>
                                      </p:to>
                                    </p:set>
                                    <p:animEffect transition="in" filter="slide(fromBottom)">
                                      <p:cBhvr>
                                        <p:cTn id="79" dur="500"/>
                                        <p:tgtEl>
                                          <p:spTgt spid="1381389"/>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1381405"/>
                                        </p:tgtEl>
                                        <p:attrNameLst>
                                          <p:attrName>style.visibility</p:attrName>
                                        </p:attrNameLst>
                                      </p:cBhvr>
                                      <p:to>
                                        <p:strVal val="visible"/>
                                      </p:to>
                                    </p:set>
                                    <p:animEffect transition="in" filter="slide(fromBottom)">
                                      <p:cBhvr>
                                        <p:cTn id="82" dur="500"/>
                                        <p:tgtEl>
                                          <p:spTgt spid="1381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1382" grpId="0" animBg="1"/>
      <p:bldP spid="1381383" grpId="0" animBg="1"/>
      <p:bldP spid="1381384" grpId="0" animBg="1"/>
      <p:bldP spid="1381385" grpId="0" animBg="1"/>
      <p:bldP spid="1381386" grpId="0" animBg="1"/>
      <p:bldP spid="1381387" grpId="0" animBg="1"/>
      <p:bldP spid="1381388" grpId="0" animBg="1"/>
      <p:bldP spid="1381389" grpId="0" animBg="1"/>
      <p:bldP spid="1381390" grpId="0" animBg="1"/>
      <p:bldP spid="1381391" grpId="0" animBg="1"/>
      <p:bldP spid="1381392" grpId="0" animBg="1"/>
      <p:bldP spid="1381393" grpId="0" animBg="1"/>
      <p:bldP spid="1381396" grpId="0" animBg="1"/>
      <p:bldP spid="1381397" grpId="0" animBg="1"/>
      <p:bldP spid="1381398" grpId="0" animBg="1"/>
      <p:bldP spid="1381399" grpId="0" animBg="1"/>
      <p:bldP spid="1381400" grpId="0" animBg="1"/>
      <p:bldP spid="1381401" grpId="0" animBg="1"/>
      <p:bldP spid="1381402" grpId="0" animBg="1"/>
      <p:bldP spid="1381403" grpId="0" animBg="1"/>
      <p:bldP spid="1381404" grpId="0" animBg="1"/>
      <p:bldP spid="1381405" grpId="0" animBg="1"/>
      <p:bldP spid="1381406" grpId="0" animBg="1"/>
      <p:bldP spid="138140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DEFINITION (Redhead, JVST A 2002)</a:t>
            </a:r>
          </a:p>
        </p:txBody>
      </p:sp>
      <p:sp>
        <p:nvSpPr>
          <p:cNvPr id="3" name="Rettangolo 2"/>
          <p:cNvSpPr/>
          <p:nvPr/>
        </p:nvSpPr>
        <p:spPr>
          <a:xfrm>
            <a:off x="179512" y="980728"/>
            <a:ext cx="8856984" cy="4739759"/>
          </a:xfrm>
          <a:prstGeom prst="rect">
            <a:avLst/>
          </a:prstGeom>
        </p:spPr>
        <p:txBody>
          <a:bodyPr wrap="square">
            <a:spAutoFit/>
          </a:bodyPr>
          <a:lstStyle/>
          <a:p>
            <a:r>
              <a:rPr lang="en-US" sz="2400" b="1" dirty="0">
                <a:solidFill>
                  <a:srgbClr val="002060"/>
                </a:solidFill>
                <a:latin typeface="Arial" panose="020B0604020202020204" pitchFamily="34" charset="0"/>
              </a:rPr>
              <a:t>Outgassing</a:t>
            </a:r>
          </a:p>
          <a:p>
            <a:endParaRPr lang="en-US" sz="1800" b="1" dirty="0">
              <a:latin typeface="Arial" panose="020B0604020202020204" pitchFamily="34" charset="0"/>
            </a:endParaRPr>
          </a:p>
          <a:p>
            <a:pPr marL="627063" indent="-627063">
              <a:buFont typeface="Arial" panose="020B0604020202020204" pitchFamily="34" charset="0"/>
              <a:buChar char="•"/>
            </a:pPr>
            <a:r>
              <a:rPr lang="en-US" sz="2000" b="1" i="1" dirty="0">
                <a:solidFill>
                  <a:srgbClr val="FF0000"/>
                </a:solidFill>
                <a:latin typeface="Times New Roman" panose="02020603050405020304" pitchFamily="18" charset="0"/>
              </a:rPr>
              <a:t>Outgassing is the evolution of gas from a solid or liquid in a vacuum</a:t>
            </a:r>
            <a:r>
              <a:rPr lang="en-US" sz="2000" b="1" dirty="0">
                <a:solidFill>
                  <a:srgbClr val="FF0000"/>
                </a:solidFill>
                <a:latin typeface="Times New Roman" panose="02020603050405020304" pitchFamily="18" charset="0"/>
              </a:rPr>
              <a:t>.</a:t>
            </a:r>
            <a:br>
              <a:rPr lang="en-US" sz="2000" dirty="0">
                <a:latin typeface="Times New Roman" panose="02020603050405020304" pitchFamily="18" charset="0"/>
              </a:rPr>
            </a:br>
            <a:r>
              <a:rPr lang="en-US" sz="2000" dirty="0">
                <a:latin typeface="Times New Roman" panose="02020603050405020304" pitchFamily="18" charset="0"/>
              </a:rPr>
              <a:t>The term outgassing should not be confused with degassing or desorption.</a:t>
            </a:r>
          </a:p>
          <a:p>
            <a:pPr marL="627063" indent="-627063">
              <a:buFont typeface="Arial" panose="020B0604020202020204" pitchFamily="34" charset="0"/>
              <a:buChar char="•"/>
            </a:pPr>
            <a:endParaRPr lang="en-US" sz="2000" dirty="0">
              <a:latin typeface="Times New Roman" panose="02020603050405020304" pitchFamily="18" charset="0"/>
            </a:endParaRPr>
          </a:p>
          <a:p>
            <a:pPr marL="627063" indent="-627063">
              <a:buFont typeface="Arial" panose="020B0604020202020204" pitchFamily="34" charset="0"/>
              <a:buChar char="•"/>
            </a:pPr>
            <a:r>
              <a:rPr lang="en-US" sz="2000" b="1" i="1" dirty="0">
                <a:solidFill>
                  <a:srgbClr val="FF0000"/>
                </a:solidFill>
                <a:latin typeface="Times New Roman" panose="02020603050405020304" pitchFamily="18" charset="0"/>
              </a:rPr>
              <a:t>Outgassing flux </a:t>
            </a:r>
            <a:r>
              <a:rPr lang="en-US" sz="2000" i="1" dirty="0">
                <a:latin typeface="Times New Roman" panose="02020603050405020304" pitchFamily="18" charset="0"/>
              </a:rPr>
              <a:t>of a solid or liquid is the quantity of gas leaving the surface per unit time at a specified time after the start of evacuation</a:t>
            </a:r>
            <a:r>
              <a:rPr lang="en-US" sz="2000" dirty="0">
                <a:latin typeface="Times New Roman" panose="02020603050405020304" pitchFamily="18" charset="0"/>
              </a:rPr>
              <a:t>.</a:t>
            </a:r>
          </a:p>
          <a:p>
            <a:pPr marL="627063" indent="-627063">
              <a:buFont typeface="Arial" panose="020B0604020202020204" pitchFamily="34" charset="0"/>
              <a:buChar char="•"/>
            </a:pPr>
            <a:endParaRPr lang="en-US" sz="2000" dirty="0">
              <a:latin typeface="Times New Roman" panose="02020603050405020304" pitchFamily="18" charset="0"/>
            </a:endParaRPr>
          </a:p>
          <a:p>
            <a:pPr marL="627063" indent="-627063">
              <a:buFont typeface="Arial" panose="020B0604020202020204" pitchFamily="34" charset="0"/>
              <a:buChar char="•"/>
            </a:pPr>
            <a:r>
              <a:rPr lang="en-US" sz="2000" b="1" i="1" dirty="0">
                <a:solidFill>
                  <a:srgbClr val="FF0000"/>
                </a:solidFill>
                <a:latin typeface="Times New Roman" panose="02020603050405020304" pitchFamily="18" charset="0"/>
              </a:rPr>
              <a:t>Degassing is the deliberate removal </a:t>
            </a:r>
            <a:r>
              <a:rPr lang="en-US" sz="2000" i="1" dirty="0">
                <a:latin typeface="Times New Roman" panose="02020603050405020304" pitchFamily="18" charset="0"/>
              </a:rPr>
              <a:t>of gas from a solid or liquid in vacuum as a result of the impact of molecules, electrons, ions, or photons; or by heating</a:t>
            </a:r>
            <a:r>
              <a:rPr lang="en-US" sz="2000" dirty="0">
                <a:latin typeface="Times New Roman" panose="02020603050405020304" pitchFamily="18" charset="0"/>
              </a:rPr>
              <a:t>.</a:t>
            </a:r>
          </a:p>
          <a:p>
            <a:pPr marL="627063" indent="-627063">
              <a:buFont typeface="Arial" panose="020B0604020202020204" pitchFamily="34" charset="0"/>
              <a:buChar char="•"/>
            </a:pPr>
            <a:endParaRPr lang="en-US" sz="2000" dirty="0">
              <a:latin typeface="Times New Roman" panose="02020603050405020304" pitchFamily="18" charset="0"/>
            </a:endParaRPr>
          </a:p>
          <a:p>
            <a:pPr marL="627063" indent="-627063">
              <a:buFont typeface="Arial" panose="020B0604020202020204" pitchFamily="34" charset="0"/>
              <a:buChar char="•"/>
            </a:pPr>
            <a:r>
              <a:rPr lang="en-US" sz="2000" b="1" i="1" dirty="0">
                <a:solidFill>
                  <a:srgbClr val="FF0000"/>
                </a:solidFill>
                <a:latin typeface="Times New Roman" panose="02020603050405020304" pitchFamily="18" charset="0"/>
              </a:rPr>
              <a:t>Desorption is the release of adsorbed atoms </a:t>
            </a:r>
            <a:r>
              <a:rPr lang="en-US" sz="2000" i="1" dirty="0">
                <a:latin typeface="Times New Roman" panose="02020603050405020304" pitchFamily="18" charset="0"/>
              </a:rPr>
              <a:t>and/or molecules, either neutral or ionized, from the surface of a solid or liquid </a:t>
            </a:r>
            <a:r>
              <a:rPr lang="en-US" sz="2000" b="1" i="1" dirty="0">
                <a:solidFill>
                  <a:srgbClr val="FF0000"/>
                </a:solidFill>
                <a:latin typeface="Times New Roman" panose="02020603050405020304" pitchFamily="18" charset="0"/>
              </a:rPr>
              <a:t>as a result of the impact of molecules, electrons, ions, and photons; or by thermal energy at the temperature of the material</a:t>
            </a:r>
            <a:r>
              <a:rPr lang="en-US" sz="2000" b="1" dirty="0">
                <a:solidFill>
                  <a:srgbClr val="FF0000"/>
                </a:solidFill>
                <a:latin typeface="Times New Roman" panose="02020603050405020304" pitchFamily="18" charset="0"/>
              </a:rPr>
              <a:t>.</a:t>
            </a:r>
            <a:endParaRPr lang="en-US" sz="4000" b="1" dirty="0">
              <a:solidFill>
                <a:srgbClr val="FF0000"/>
              </a:solidFill>
            </a:endParaRPr>
          </a:p>
        </p:txBody>
      </p:sp>
      <p:sp>
        <p:nvSpPr>
          <p:cNvPr id="5" name="Rettangolo 4"/>
          <p:cNvSpPr/>
          <p:nvPr/>
        </p:nvSpPr>
        <p:spPr>
          <a:xfrm>
            <a:off x="1835696" y="6105773"/>
            <a:ext cx="6264696" cy="338554"/>
          </a:xfrm>
          <a:prstGeom prst="rect">
            <a:avLst/>
          </a:prstGeom>
        </p:spPr>
        <p:txBody>
          <a:bodyPr wrap="square">
            <a:spAutoFit/>
          </a:bodyPr>
          <a:lstStyle/>
          <a:p>
            <a:r>
              <a:rPr lang="en-US" b="1" dirty="0">
                <a:latin typeface="Arial" panose="020B0604020202020204" pitchFamily="34" charset="0"/>
              </a:rPr>
              <a:t>J. Vac. Sci. Technol. A, Vol. 20, No. 5, Sep</a:t>
            </a:r>
            <a:r>
              <a:rPr lang="en-US" b="1" dirty="0">
                <a:latin typeface="BoldSym1"/>
              </a:rPr>
              <a:t>/</a:t>
            </a:r>
            <a:r>
              <a:rPr lang="en-US" b="1" dirty="0">
                <a:latin typeface="Arial" panose="020B0604020202020204" pitchFamily="34" charset="0"/>
              </a:rPr>
              <a:t>Oct 2002</a:t>
            </a:r>
            <a:endParaRPr lang="en-US" dirty="0"/>
          </a:p>
        </p:txBody>
      </p:sp>
    </p:spTree>
    <p:extLst>
      <p:ext uri="{BB962C8B-B14F-4D97-AF65-F5344CB8AC3E}">
        <p14:creationId xmlns:p14="http://schemas.microsoft.com/office/powerpoint/2010/main" val="1446015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3"/>
          <p:cNvSpPr>
            <a:spLocks noChangeArrowheads="1"/>
          </p:cNvSpPr>
          <p:nvPr/>
        </p:nvSpPr>
        <p:spPr bwMode="auto">
          <a:xfrm>
            <a:off x="0" y="0"/>
            <a:ext cx="9144000" cy="54868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Outgassing measurement methods (1/3)</a:t>
            </a:r>
          </a:p>
        </p:txBody>
      </p:sp>
      <p:pic>
        <p:nvPicPr>
          <p:cNvPr id="3" name="Immagine 2"/>
          <p:cNvPicPr>
            <a:picLocks noChangeAspect="1"/>
          </p:cNvPicPr>
          <p:nvPr/>
        </p:nvPicPr>
        <p:blipFill>
          <a:blip r:embed="rId2"/>
          <a:stretch>
            <a:fillRect/>
          </a:stretch>
        </p:blipFill>
        <p:spPr>
          <a:xfrm>
            <a:off x="467544" y="908720"/>
            <a:ext cx="3960440" cy="3222714"/>
          </a:xfrm>
          <a:prstGeom prst="rect">
            <a:avLst/>
          </a:prstGeom>
        </p:spPr>
      </p:pic>
      <p:sp>
        <p:nvSpPr>
          <p:cNvPr id="4" name="CasellaDiTesto 3"/>
          <p:cNvSpPr txBox="1"/>
          <p:nvPr/>
        </p:nvSpPr>
        <p:spPr>
          <a:xfrm>
            <a:off x="5357537" y="822864"/>
            <a:ext cx="3865161" cy="2862322"/>
          </a:xfrm>
          <a:prstGeom prst="rect">
            <a:avLst/>
          </a:prstGeom>
          <a:noFill/>
        </p:spPr>
        <p:txBody>
          <a:bodyPr wrap="none" rtlCol="0">
            <a:spAutoFit/>
          </a:bodyPr>
          <a:lstStyle/>
          <a:p>
            <a:pPr marL="285750" indent="-285750">
              <a:buFont typeface="Arial" panose="020B0604020202020204" pitchFamily="34" charset="0"/>
              <a:buChar char="•"/>
            </a:pPr>
            <a:r>
              <a:rPr lang="en-US" sz="1800" dirty="0"/>
              <a:t>A: sample area</a:t>
            </a:r>
          </a:p>
          <a:p>
            <a:pPr marL="285750" indent="-285750">
              <a:buFont typeface="Arial" panose="020B0604020202020204" pitchFamily="34" charset="0"/>
              <a:buChar char="•"/>
            </a:pPr>
            <a:r>
              <a:rPr lang="en-US" sz="1800" dirty="0"/>
              <a:t>M: sample mass</a:t>
            </a:r>
          </a:p>
          <a:p>
            <a:pPr marL="285750" indent="-285750">
              <a:buFont typeface="Arial" panose="020B0604020202020204" pitchFamily="34" charset="0"/>
              <a:buChar char="•"/>
            </a:pPr>
            <a:r>
              <a:rPr lang="en-US" sz="1800" dirty="0"/>
              <a:t>P</a:t>
            </a:r>
            <a:r>
              <a:rPr lang="en-US" sz="1800" baseline="-25000" dirty="0"/>
              <a:t>1</a:t>
            </a:r>
            <a:r>
              <a:rPr lang="en-US" sz="1800" dirty="0"/>
              <a:t> &gt;&gt; P</a:t>
            </a:r>
            <a:r>
              <a:rPr lang="en-US" sz="1800" baseline="-25000" dirty="0"/>
              <a:t>2</a:t>
            </a:r>
          </a:p>
          <a:p>
            <a:pPr marL="285750" indent="-285750">
              <a:buFont typeface="Arial" panose="020B0604020202020204" pitchFamily="34" charset="0"/>
              <a:buChar char="•"/>
            </a:pPr>
            <a:r>
              <a:rPr lang="en-US" sz="1800" dirty="0" err="1"/>
              <a:t>q</a:t>
            </a:r>
            <a:r>
              <a:rPr lang="en-US" sz="1800" baseline="-25000" dirty="0" err="1"/>
              <a:t>A</a:t>
            </a:r>
            <a:r>
              <a:rPr lang="en-US" sz="1800" dirty="0"/>
              <a:t>: specific outgassing</a:t>
            </a:r>
          </a:p>
          <a:p>
            <a:pPr marL="285750" indent="-285750">
              <a:buFont typeface="Arial" panose="020B0604020202020204" pitchFamily="34" charset="0"/>
              <a:buChar char="•"/>
            </a:pPr>
            <a:r>
              <a:rPr lang="en-US" sz="1800" dirty="0" err="1"/>
              <a:t>q</a:t>
            </a:r>
            <a:r>
              <a:rPr lang="en-US" sz="1800" baseline="-25000" dirty="0" err="1"/>
              <a:t>M</a:t>
            </a:r>
            <a:r>
              <a:rPr lang="en-US" sz="1800" dirty="0"/>
              <a:t>: specific massive outgassing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mc:AlternateContent xmlns:mc="http://schemas.openxmlformats.org/markup-compatibility/2006" xmlns:a14="http://schemas.microsoft.com/office/drawing/2010/main">
        <mc:Choice Requires="a14">
          <p:sp>
            <p:nvSpPr>
              <p:cNvPr id="6" name="CasellaDiTesto 5"/>
              <p:cNvSpPr txBox="1"/>
              <p:nvPr/>
            </p:nvSpPr>
            <p:spPr>
              <a:xfrm>
                <a:off x="5141513" y="3008197"/>
                <a:ext cx="2880320"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𝑞</m:t>
                          </m:r>
                        </m:e>
                        <m:sub>
                          <m:r>
                            <a:rPr lang="it-IT" sz="2400" b="0" i="1" smtClean="0">
                              <a:latin typeface="Cambria Math" panose="02040503050406030204" pitchFamily="18" charset="0"/>
                              <a:ea typeface="Cambria Math" panose="02040503050406030204" pitchFamily="18" charset="0"/>
                            </a:rPr>
                            <m:t>𝐴</m:t>
                          </m:r>
                        </m:sub>
                      </m:sSub>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d>
                        <m:dPr>
                          <m:ctrlPr>
                            <a:rPr lang="it-IT" sz="2400" b="0" i="1" smtClean="0">
                              <a:latin typeface="Cambria Math" panose="02040503050406030204" pitchFamily="18" charset="0"/>
                              <a:ea typeface="Cambria Math" panose="02040503050406030204" pitchFamily="18" charset="0"/>
                            </a:rPr>
                          </m:ctrlPr>
                        </m:dPr>
                        <m:e>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sub>
                          </m:sSub>
                        </m:e>
                      </m:d>
                      <m:r>
                        <a:rPr lang="it-IT" sz="2400" i="1">
                          <a:latin typeface="Cambria Math" panose="02040503050406030204" pitchFamily="18" charset="0"/>
                          <a:ea typeface="Cambria Math" panose="02040503050406030204" pitchFamily="18" charset="0"/>
                        </a:rPr>
                        <m:t>∙</m:t>
                      </m:r>
                      <m:f>
                        <m:fPr>
                          <m:ctrlPr>
                            <a:rPr lang="it-IT" sz="2400" i="1">
                              <a:latin typeface="Cambria Math" panose="02040503050406030204" pitchFamily="18" charset="0"/>
                              <a:ea typeface="Cambria Math" panose="02040503050406030204" pitchFamily="18" charset="0"/>
                            </a:rPr>
                          </m:ctrlPr>
                        </m:fPr>
                        <m:num>
                          <m:r>
                            <a:rPr lang="it-IT" sz="2400" i="1">
                              <a:latin typeface="Cambria Math" panose="02040503050406030204" pitchFamily="18" charset="0"/>
                              <a:ea typeface="Cambria Math" panose="02040503050406030204" pitchFamily="18" charset="0"/>
                            </a:rPr>
                            <m:t>𝐶</m:t>
                          </m:r>
                        </m:num>
                        <m:den>
                          <m:r>
                            <a:rPr lang="it-IT" sz="2400" i="1">
                              <a:latin typeface="Cambria Math" panose="02040503050406030204" pitchFamily="18" charset="0"/>
                              <a:ea typeface="Cambria Math" panose="02040503050406030204" pitchFamily="18" charset="0"/>
                            </a:rPr>
                            <m:t>𝐴</m:t>
                          </m:r>
                        </m:den>
                      </m:f>
                    </m:oMath>
                  </m:oMathPara>
                </a14:m>
                <a:endParaRPr lang="en-US" sz="2400"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5141513" y="3008197"/>
                <a:ext cx="2880320" cy="6914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5197955" y="3686345"/>
                <a:ext cx="2880320"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𝑞</m:t>
                          </m:r>
                        </m:e>
                        <m:sub>
                          <m:r>
                            <a:rPr lang="it-IT" sz="2400" b="0" i="1" smtClean="0">
                              <a:latin typeface="Cambria Math" panose="02040503050406030204" pitchFamily="18" charset="0"/>
                              <a:ea typeface="Cambria Math" panose="02040503050406030204" pitchFamily="18" charset="0"/>
                            </a:rPr>
                            <m:t>𝑀</m:t>
                          </m:r>
                        </m:sub>
                      </m:sSub>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d>
                        <m:dPr>
                          <m:ctrlPr>
                            <a:rPr lang="it-IT" sz="2400" b="0" i="1" smtClean="0">
                              <a:latin typeface="Cambria Math" panose="02040503050406030204" pitchFamily="18" charset="0"/>
                              <a:ea typeface="Cambria Math" panose="02040503050406030204" pitchFamily="18" charset="0"/>
                            </a:rPr>
                          </m:ctrlPr>
                        </m:dPr>
                        <m:e>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sub>
                          </m:sSub>
                        </m:e>
                      </m:d>
                      <m:r>
                        <a:rPr lang="it-IT" sz="2400" i="1">
                          <a:latin typeface="Cambria Math" panose="02040503050406030204" pitchFamily="18" charset="0"/>
                          <a:ea typeface="Cambria Math" panose="02040503050406030204" pitchFamily="18" charset="0"/>
                        </a:rPr>
                        <m:t>∙</m:t>
                      </m:r>
                      <m:f>
                        <m:fPr>
                          <m:ctrlPr>
                            <a:rPr lang="it-IT" sz="2400" i="1">
                              <a:latin typeface="Cambria Math" panose="02040503050406030204" pitchFamily="18" charset="0"/>
                              <a:ea typeface="Cambria Math" panose="02040503050406030204" pitchFamily="18" charset="0"/>
                            </a:rPr>
                          </m:ctrlPr>
                        </m:fPr>
                        <m:num>
                          <m:r>
                            <a:rPr lang="it-IT" sz="2400" i="1">
                              <a:latin typeface="Cambria Math" panose="02040503050406030204" pitchFamily="18" charset="0"/>
                              <a:ea typeface="Cambria Math" panose="02040503050406030204" pitchFamily="18" charset="0"/>
                            </a:rPr>
                            <m:t>𝐶</m:t>
                          </m:r>
                        </m:num>
                        <m:den>
                          <m:r>
                            <a:rPr lang="it-IT" sz="2400" b="0" i="1" smtClean="0">
                              <a:latin typeface="Cambria Math" panose="02040503050406030204" pitchFamily="18" charset="0"/>
                              <a:ea typeface="Cambria Math" panose="02040503050406030204" pitchFamily="18" charset="0"/>
                            </a:rPr>
                            <m:t>𝑀</m:t>
                          </m:r>
                        </m:den>
                      </m:f>
                    </m:oMath>
                  </m:oMathPara>
                </a14:m>
                <a:endParaRPr lang="en-US" sz="240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5197955" y="3686345"/>
                <a:ext cx="2880320" cy="691471"/>
              </a:xfrm>
              <a:prstGeom prst="rect">
                <a:avLst/>
              </a:prstGeom>
              <a:blipFill>
                <a:blip r:embed="rId4"/>
                <a:stretch>
                  <a:fillRect/>
                </a:stretch>
              </a:blipFill>
            </p:spPr>
            <p:txBody>
              <a:bodyPr/>
              <a:lstStyle/>
              <a:p>
                <a:r>
                  <a:rPr lang="en-US">
                    <a:noFill/>
                  </a:rPr>
                  <a:t> </a:t>
                </a:r>
              </a:p>
            </p:txBody>
          </p:sp>
        </mc:Fallback>
      </mc:AlternateContent>
      <p:sp>
        <p:nvSpPr>
          <p:cNvPr id="9" name="CasellaDiTesto 8"/>
          <p:cNvSpPr txBox="1"/>
          <p:nvPr/>
        </p:nvSpPr>
        <p:spPr>
          <a:xfrm>
            <a:off x="5357537" y="4567615"/>
            <a:ext cx="1430200" cy="830997"/>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If C &lt;&lt; </a:t>
            </a:r>
            <a:r>
              <a:rPr lang="en-US" dirty="0" err="1"/>
              <a:t>S</a:t>
            </a:r>
            <a:r>
              <a:rPr lang="en-US" baseline="-25000" dirty="0" err="1"/>
              <a:t>p</a:t>
            </a:r>
            <a:r>
              <a:rPr lang="en-US" dirty="0"/>
              <a:t> </a:t>
            </a:r>
            <a:endParaRPr lang="en-US" baseline="-25000"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0" name="CasellaDiTesto 9"/>
              <p:cNvSpPr txBox="1"/>
              <p:nvPr/>
            </p:nvSpPr>
            <p:spPr>
              <a:xfrm>
                <a:off x="4710502" y="5136073"/>
                <a:ext cx="2880320"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𝑞</m:t>
                          </m:r>
                        </m:e>
                        <m:sub>
                          <m:r>
                            <a:rPr lang="it-IT" sz="2400" b="0" i="1" smtClean="0">
                              <a:latin typeface="Cambria Math" panose="02040503050406030204" pitchFamily="18" charset="0"/>
                              <a:ea typeface="Cambria Math" panose="02040503050406030204" pitchFamily="18" charset="0"/>
                            </a:rPr>
                            <m:t>𝐴</m:t>
                          </m:r>
                        </m:sub>
                      </m:sSub>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sub>
                      </m:sSub>
                      <m:r>
                        <a:rPr lang="it-IT" sz="2400" i="1">
                          <a:latin typeface="Cambria Math" panose="02040503050406030204" pitchFamily="18" charset="0"/>
                          <a:ea typeface="Cambria Math" panose="02040503050406030204" pitchFamily="18" charset="0"/>
                        </a:rPr>
                        <m:t>∙</m:t>
                      </m:r>
                      <m:f>
                        <m:fPr>
                          <m:ctrlPr>
                            <a:rPr lang="it-IT" sz="2400" i="1">
                              <a:latin typeface="Cambria Math" panose="02040503050406030204" pitchFamily="18" charset="0"/>
                              <a:ea typeface="Cambria Math" panose="02040503050406030204" pitchFamily="18" charset="0"/>
                            </a:rPr>
                          </m:ctrlPr>
                        </m:fPr>
                        <m:num>
                          <m:r>
                            <a:rPr lang="it-IT" sz="2400" i="1">
                              <a:latin typeface="Cambria Math" panose="02040503050406030204" pitchFamily="18" charset="0"/>
                              <a:ea typeface="Cambria Math" panose="02040503050406030204" pitchFamily="18" charset="0"/>
                            </a:rPr>
                            <m:t>𝐶</m:t>
                          </m:r>
                        </m:num>
                        <m:den>
                          <m:r>
                            <a:rPr lang="it-IT" sz="2400" i="1">
                              <a:latin typeface="Cambria Math" panose="02040503050406030204" pitchFamily="18" charset="0"/>
                              <a:ea typeface="Cambria Math" panose="02040503050406030204" pitchFamily="18" charset="0"/>
                            </a:rPr>
                            <m:t>𝐴</m:t>
                          </m:r>
                        </m:den>
                      </m:f>
                    </m:oMath>
                  </m:oMathPara>
                </a14:m>
                <a:endParaRPr lang="en-US" sz="2400" dirty="0"/>
              </a:p>
            </p:txBody>
          </p:sp>
        </mc:Choice>
        <mc:Fallback xmlns="">
          <p:sp>
            <p:nvSpPr>
              <p:cNvPr id="10" name="CasellaDiTesto 9"/>
              <p:cNvSpPr txBox="1">
                <a:spLocks noRot="1" noChangeAspect="1" noMove="1" noResize="1" noEditPoints="1" noAdjustHandles="1" noChangeArrowheads="1" noChangeShapeType="1" noTextEdit="1"/>
              </p:cNvSpPr>
              <p:nvPr/>
            </p:nvSpPr>
            <p:spPr>
              <a:xfrm>
                <a:off x="4710502" y="5136073"/>
                <a:ext cx="2880320" cy="691471"/>
              </a:xfrm>
              <a:prstGeom prst="rect">
                <a:avLst/>
              </a:prstGeom>
              <a:blipFill>
                <a:blip r:embed="rId5"/>
                <a:stretch>
                  <a:fillRect/>
                </a:stretch>
              </a:blipFill>
            </p:spPr>
            <p:txBody>
              <a:bodyPr/>
              <a:lstStyle/>
              <a:p>
                <a:r>
                  <a:rPr lang="en-US">
                    <a:noFill/>
                  </a:rPr>
                  <a:t> </a:t>
                </a:r>
              </a:p>
            </p:txBody>
          </p:sp>
        </mc:Fallback>
      </mc:AlternateContent>
      <p:sp>
        <p:nvSpPr>
          <p:cNvPr id="7" name="CasellaDiTesto 6"/>
          <p:cNvSpPr txBox="1"/>
          <p:nvPr/>
        </p:nvSpPr>
        <p:spPr>
          <a:xfrm>
            <a:off x="971495" y="6132101"/>
            <a:ext cx="7201010" cy="369332"/>
          </a:xfrm>
          <a:prstGeom prst="rect">
            <a:avLst/>
          </a:prstGeom>
          <a:noFill/>
        </p:spPr>
        <p:txBody>
          <a:bodyPr wrap="none" rtlCol="0">
            <a:spAutoFit/>
          </a:bodyPr>
          <a:lstStyle/>
          <a:p>
            <a:r>
              <a:rPr lang="en-US" sz="1800" dirty="0"/>
              <a:t>Integrate </a:t>
            </a:r>
            <a:r>
              <a:rPr lang="en-US" sz="1800" dirty="0" err="1"/>
              <a:t>q</a:t>
            </a:r>
            <a:r>
              <a:rPr lang="en-US" sz="1800" baseline="-25000" dirty="0" err="1"/>
              <a:t>a</a:t>
            </a:r>
            <a:r>
              <a:rPr lang="en-US" sz="1800" dirty="0"/>
              <a:t> over time to calculate the total evolved gas quantity</a:t>
            </a:r>
          </a:p>
        </p:txBody>
      </p:sp>
      <mc:AlternateContent xmlns:mc="http://schemas.openxmlformats.org/markup-compatibility/2006" xmlns:a14="http://schemas.microsoft.com/office/drawing/2010/main">
        <mc:Choice Requires="a14">
          <p:sp>
            <p:nvSpPr>
              <p:cNvPr id="12" name="CasellaDiTesto 11"/>
              <p:cNvSpPr txBox="1"/>
              <p:nvPr/>
            </p:nvSpPr>
            <p:spPr>
              <a:xfrm>
                <a:off x="5357537" y="2526074"/>
                <a:ext cx="2880320" cy="369332"/>
              </a:xfrm>
              <a:prstGeom prst="rect">
                <a:avLst/>
              </a:prstGeom>
              <a:noFill/>
            </p:spPr>
            <p:txBody>
              <a:bodyPr wrap="square" lIns="0" tIns="0" rIns="0" bIns="0" rtlCol="0">
                <a:spAutoFit/>
              </a:bodyPr>
              <a:lstStyle/>
              <a:p>
                <a:r>
                  <a:rPr lang="en-US" sz="2400" i="1" dirty="0">
                    <a:latin typeface="Cambria Math" panose="02040503050406030204" pitchFamily="18" charset="0"/>
                    <a:ea typeface="Cambria Math" panose="02040503050406030204" pitchFamily="18" charset="0"/>
                  </a:rPr>
                  <a:t>Q</a:t>
                </a:r>
                <a14:m>
                  <m:oMath xmlns:m="http://schemas.openxmlformats.org/officeDocument/2006/math">
                    <m:r>
                      <a:rPr lang="it-IT" sz="2400" b="0" i="1" smtClean="0">
                        <a:latin typeface="Cambria Math" panose="02040503050406030204" pitchFamily="18" charset="0"/>
                        <a:ea typeface="Cambria Math" panose="02040503050406030204" pitchFamily="18" charset="0"/>
                      </a:rPr>
                      <m:t> </m:t>
                    </m:r>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d>
                      <m:dPr>
                        <m:ctrlPr>
                          <a:rPr lang="it-IT" sz="2400" b="0" i="1" smtClean="0">
                            <a:latin typeface="Cambria Math" panose="02040503050406030204" pitchFamily="18" charset="0"/>
                            <a:ea typeface="Cambria Math" panose="02040503050406030204" pitchFamily="18" charset="0"/>
                          </a:rPr>
                        </m:ctrlPr>
                      </m:dPr>
                      <m:e>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sub>
                        </m:sSub>
                      </m:e>
                    </m:d>
                    <m:r>
                      <a:rPr lang="it-IT" sz="2400" i="1">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𝐶</m:t>
                    </m:r>
                  </m:oMath>
                </a14:m>
                <a:endParaRPr lang="en-US" sz="2400" dirty="0"/>
              </a:p>
            </p:txBody>
          </p:sp>
        </mc:Choice>
        <mc:Fallback xmlns="">
          <p:sp>
            <p:nvSpPr>
              <p:cNvPr id="12" name="CasellaDiTesto 11"/>
              <p:cNvSpPr txBox="1">
                <a:spLocks noRot="1" noChangeAspect="1" noMove="1" noResize="1" noEditPoints="1" noAdjustHandles="1" noChangeArrowheads="1" noChangeShapeType="1" noTextEdit="1"/>
              </p:cNvSpPr>
              <p:nvPr/>
            </p:nvSpPr>
            <p:spPr>
              <a:xfrm>
                <a:off x="5357537" y="2526074"/>
                <a:ext cx="2880320" cy="369332"/>
              </a:xfrm>
              <a:prstGeom prst="rect">
                <a:avLst/>
              </a:prstGeom>
              <a:blipFill>
                <a:blip r:embed="rId6"/>
                <a:stretch>
                  <a:fillRect l="-6568" t="-26230" b="-47541"/>
                </a:stretch>
              </a:blipFill>
            </p:spPr>
            <p:txBody>
              <a:bodyPr/>
              <a:lstStyle/>
              <a:p>
                <a:r>
                  <a:rPr lang="en-US">
                    <a:noFill/>
                  </a:rPr>
                  <a:t> </a:t>
                </a:r>
              </a:p>
            </p:txBody>
          </p:sp>
        </mc:Fallback>
      </mc:AlternateContent>
      <p:sp>
        <p:nvSpPr>
          <p:cNvPr id="16" name="Rettangolo 15"/>
          <p:cNvSpPr/>
          <p:nvPr/>
        </p:nvSpPr>
        <p:spPr>
          <a:xfrm>
            <a:off x="0" y="6526946"/>
            <a:ext cx="6264696" cy="338554"/>
          </a:xfrm>
          <a:prstGeom prst="rect">
            <a:avLst/>
          </a:prstGeom>
        </p:spPr>
        <p:txBody>
          <a:bodyPr wrap="square">
            <a:spAutoFit/>
          </a:bodyPr>
          <a:lstStyle/>
          <a:p>
            <a:r>
              <a:rPr lang="en-US" b="1" dirty="0">
                <a:latin typeface="Arial" panose="020B0604020202020204" pitchFamily="34" charset="0"/>
              </a:rPr>
              <a:t>Redhead, J. Vac. Sci. Technol. A, Vol. 20, No. 5, Sep</a:t>
            </a:r>
            <a:r>
              <a:rPr lang="en-US" b="1" dirty="0">
                <a:latin typeface="BoldSym1"/>
              </a:rPr>
              <a:t>/</a:t>
            </a:r>
            <a:r>
              <a:rPr lang="en-US" b="1" dirty="0">
                <a:latin typeface="Arial" panose="020B0604020202020204" pitchFamily="34" charset="0"/>
              </a:rPr>
              <a:t>Oct 2002</a:t>
            </a:r>
            <a:endParaRPr lang="en-US" dirty="0"/>
          </a:p>
        </p:txBody>
      </p:sp>
    </p:spTree>
    <p:extLst>
      <p:ext uri="{BB962C8B-B14F-4D97-AF65-F5344CB8AC3E}">
        <p14:creationId xmlns:p14="http://schemas.microsoft.com/office/powerpoint/2010/main" val="1893275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3"/>
          <p:cNvSpPr>
            <a:spLocks noChangeArrowheads="1"/>
          </p:cNvSpPr>
          <p:nvPr/>
        </p:nvSpPr>
        <p:spPr bwMode="auto">
          <a:xfrm>
            <a:off x="0" y="0"/>
            <a:ext cx="9144000" cy="54868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Outgassing measurement methods (2/3)</a:t>
            </a:r>
          </a:p>
        </p:txBody>
      </p:sp>
      <p:sp>
        <p:nvSpPr>
          <p:cNvPr id="2" name="Rettangolo 1"/>
          <p:cNvSpPr/>
          <p:nvPr/>
        </p:nvSpPr>
        <p:spPr>
          <a:xfrm>
            <a:off x="2286000" y="2233603"/>
            <a:ext cx="4572000" cy="3539430"/>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12706" t="5518" r="54883" b="73939"/>
          <a:stretch/>
        </p:blipFill>
        <p:spPr>
          <a:xfrm>
            <a:off x="108018" y="1297499"/>
            <a:ext cx="4635468" cy="3802119"/>
          </a:xfrm>
          <a:prstGeom prst="rect">
            <a:avLst/>
          </a:prstGeom>
        </p:spPr>
      </p:pic>
      <p:sp>
        <p:nvSpPr>
          <p:cNvPr id="19" name="CasellaDiTesto 18"/>
          <p:cNvSpPr txBox="1"/>
          <p:nvPr/>
        </p:nvSpPr>
        <p:spPr>
          <a:xfrm>
            <a:off x="4823363" y="1363990"/>
            <a:ext cx="4212620" cy="4801314"/>
          </a:xfrm>
          <a:prstGeom prst="rect">
            <a:avLst/>
          </a:prstGeom>
          <a:noFill/>
        </p:spPr>
        <p:txBody>
          <a:bodyPr wrap="square" rtlCol="0">
            <a:spAutoFit/>
          </a:bodyPr>
          <a:lstStyle/>
          <a:p>
            <a:pPr marL="285750" indent="-285750">
              <a:buFont typeface="Arial" panose="020B0604020202020204" pitchFamily="34" charset="0"/>
              <a:buChar char="•"/>
            </a:pPr>
            <a:r>
              <a:rPr lang="en-US" sz="1800" dirty="0"/>
              <a:t>A: sample area</a:t>
            </a:r>
          </a:p>
          <a:p>
            <a:pPr marL="285750" indent="-285750">
              <a:buFont typeface="Arial" panose="020B0604020202020204" pitchFamily="34" charset="0"/>
              <a:buChar char="•"/>
            </a:pPr>
            <a:r>
              <a:rPr lang="en-US" sz="1800" dirty="0"/>
              <a:t>M: sample mass</a:t>
            </a:r>
          </a:p>
          <a:p>
            <a:pPr marL="285750" indent="-285750">
              <a:buFont typeface="Arial" panose="020B0604020202020204" pitchFamily="34" charset="0"/>
              <a:buChar char="•"/>
            </a:pPr>
            <a:r>
              <a:rPr lang="en-US" sz="1800" dirty="0">
                <a:solidFill>
                  <a:srgbClr val="FF0000"/>
                </a:solidFill>
              </a:rPr>
              <a:t>1 gauge ONLY</a:t>
            </a:r>
          </a:p>
          <a:p>
            <a:pPr marL="285750" indent="-285750">
              <a:buFont typeface="Arial" panose="020B0604020202020204" pitchFamily="34" charset="0"/>
              <a:buChar char="•"/>
            </a:pPr>
            <a:r>
              <a:rPr lang="en-US" sz="1800" dirty="0"/>
              <a:t>Position 1: P</a:t>
            </a:r>
            <a:r>
              <a:rPr lang="en-US" sz="1800" baseline="-25000" dirty="0"/>
              <a:t>1</a:t>
            </a:r>
            <a:r>
              <a:rPr lang="en-US" sz="1800" dirty="0"/>
              <a:t>, C</a:t>
            </a:r>
            <a:r>
              <a:rPr lang="en-US" sz="1800" baseline="-25000" dirty="0"/>
              <a:t>1</a:t>
            </a:r>
            <a:r>
              <a:rPr lang="en-US" sz="1800" dirty="0"/>
              <a:t> and S</a:t>
            </a:r>
            <a:r>
              <a:rPr lang="en-US" sz="1800" baseline="-25000" dirty="0"/>
              <a:t>1</a:t>
            </a:r>
          </a:p>
          <a:p>
            <a:pPr marL="285750" indent="-285750">
              <a:buFont typeface="Arial" panose="020B0604020202020204" pitchFamily="34" charset="0"/>
              <a:buChar char="•"/>
            </a:pPr>
            <a:r>
              <a:rPr lang="en-US" sz="1800" dirty="0"/>
              <a:t>Position 2: P</a:t>
            </a:r>
            <a:r>
              <a:rPr lang="en-US" sz="1800" baseline="-25000" dirty="0"/>
              <a:t>2</a:t>
            </a:r>
            <a:r>
              <a:rPr lang="en-US" sz="1800" dirty="0"/>
              <a:t>, C</a:t>
            </a:r>
            <a:r>
              <a:rPr lang="en-US" sz="1800" baseline="-25000" dirty="0"/>
              <a:t>2</a:t>
            </a:r>
            <a:r>
              <a:rPr lang="en-US" sz="1800" dirty="0"/>
              <a:t> and S</a:t>
            </a:r>
            <a:r>
              <a:rPr lang="en-US" sz="1800" baseline="-25000" dirty="0"/>
              <a:t>2</a:t>
            </a:r>
          </a:p>
          <a:p>
            <a:pPr marL="285750" indent="-285750">
              <a:buFont typeface="Arial" panose="020B0604020202020204" pitchFamily="34" charset="0"/>
              <a:buChar char="•"/>
            </a:pPr>
            <a:r>
              <a:rPr lang="en-US" sz="1800" dirty="0"/>
              <a:t>P</a:t>
            </a:r>
            <a:r>
              <a:rPr lang="en-US" sz="1800" baseline="-25000" dirty="0"/>
              <a:t>P:</a:t>
            </a:r>
            <a:r>
              <a:rPr lang="en-US" sz="1800" dirty="0"/>
              <a:t> pump pressure</a:t>
            </a:r>
            <a:endParaRPr lang="en-US" sz="1800" baseline="-25000" dirty="0"/>
          </a:p>
          <a:p>
            <a:pPr marL="285750" indent="-285750">
              <a:buFont typeface="Arial" panose="020B0604020202020204" pitchFamily="34" charset="0"/>
              <a:buChar char="•"/>
            </a:pPr>
            <a:r>
              <a:rPr lang="en-US" sz="1800" dirty="0" err="1"/>
              <a:t>q</a:t>
            </a:r>
            <a:r>
              <a:rPr lang="en-US" sz="1800" baseline="-25000" dirty="0" err="1"/>
              <a:t>A</a:t>
            </a:r>
            <a:r>
              <a:rPr lang="en-US" sz="1800" dirty="0"/>
              <a:t>: specific outgassing</a:t>
            </a:r>
          </a:p>
          <a:p>
            <a:pPr marL="285750" indent="-285750">
              <a:buFont typeface="Arial" panose="020B0604020202020204" pitchFamily="34" charset="0"/>
              <a:buChar char="•"/>
            </a:pPr>
            <a:r>
              <a:rPr lang="en-US" sz="1800" dirty="0" err="1"/>
              <a:t>q</a:t>
            </a:r>
            <a:r>
              <a:rPr lang="en-US" sz="1800" baseline="-25000" dirty="0" err="1"/>
              <a:t>M</a:t>
            </a:r>
            <a:r>
              <a:rPr lang="en-US" sz="1800" dirty="0"/>
              <a:t>: specific massive outgassing</a:t>
            </a:r>
          </a:p>
          <a:p>
            <a:pPr marL="285750" indent="-285750">
              <a:buFont typeface="Arial" panose="020B0604020202020204" pitchFamily="34" charset="0"/>
              <a:buChar char="•"/>
            </a:pPr>
            <a:r>
              <a:rPr lang="en-US" sz="1800" dirty="0"/>
              <a:t>S</a:t>
            </a:r>
            <a:r>
              <a:rPr lang="en-US" sz="1800" baseline="-25000" dirty="0"/>
              <a:t>P</a:t>
            </a:r>
            <a:r>
              <a:rPr lang="en-US" sz="1800" dirty="0"/>
              <a:t> &gt;&gt; S</a:t>
            </a:r>
            <a:r>
              <a:rPr lang="en-US" sz="1800" baseline="-25000" dirty="0"/>
              <a:t>1</a:t>
            </a:r>
            <a:r>
              <a:rPr lang="en-US" sz="1800" dirty="0"/>
              <a:t> and S</a:t>
            </a:r>
            <a:r>
              <a:rPr lang="en-US" sz="1800" baseline="-25000" dirty="0"/>
              <a:t>2</a:t>
            </a:r>
          </a:p>
          <a:p>
            <a:pPr marL="285750" indent="-285750">
              <a:buFont typeface="Arial" panose="020B0604020202020204" pitchFamily="34" charset="0"/>
              <a:buChar char="•"/>
            </a:pPr>
            <a:r>
              <a:rPr lang="en-US" sz="1800" dirty="0"/>
              <a:t>P</a:t>
            </a:r>
            <a:r>
              <a:rPr lang="en-US" sz="1800" baseline="-25000" dirty="0"/>
              <a:t>P</a:t>
            </a:r>
            <a:r>
              <a:rPr lang="en-US" sz="1800" dirty="0"/>
              <a:t>: unchanged  for position 1 and 2 (same Q)</a:t>
            </a:r>
          </a:p>
          <a:p>
            <a:pPr marL="285750" indent="-285750">
              <a:buFont typeface="Arial" panose="020B0604020202020204" pitchFamily="34" charset="0"/>
              <a:buChar char="•"/>
            </a:pPr>
            <a:r>
              <a:rPr lang="en-US" sz="1800" dirty="0"/>
              <a:t>Q must be independent on S</a:t>
            </a:r>
            <a:r>
              <a:rPr lang="en-US" sz="1800" baseline="-25000" dirty="0"/>
              <a:t>1,2</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mc:AlternateContent xmlns:mc="http://schemas.openxmlformats.org/markup-compatibility/2006" xmlns:a14="http://schemas.microsoft.com/office/drawing/2010/main">
        <mc:Choice Requires="a14">
          <p:sp>
            <p:nvSpPr>
              <p:cNvPr id="24" name="CasellaDiTesto 23"/>
              <p:cNvSpPr txBox="1"/>
              <p:nvPr/>
            </p:nvSpPr>
            <p:spPr>
              <a:xfrm>
                <a:off x="3707904" y="5021208"/>
                <a:ext cx="5760640" cy="11440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𝑞</m:t>
                          </m:r>
                        </m:e>
                        <m:sub>
                          <m:r>
                            <a:rPr lang="it-IT" sz="2400" b="0" i="1" smtClean="0">
                              <a:latin typeface="Cambria Math" panose="02040503050406030204" pitchFamily="18" charset="0"/>
                              <a:ea typeface="Cambria Math" panose="02040503050406030204" pitchFamily="18" charset="0"/>
                            </a:rPr>
                            <m:t>𝐴</m:t>
                          </m:r>
                        </m:sub>
                      </m:sSub>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f>
                        <m:fPr>
                          <m:ctrlPr>
                            <a:rPr lang="it-IT" sz="2400" b="0" i="1" smtClean="0">
                              <a:latin typeface="Cambria Math" panose="02040503050406030204" pitchFamily="18" charset="0"/>
                              <a:ea typeface="Cambria Math" panose="02040503050406030204" pitchFamily="18" charset="0"/>
                            </a:rPr>
                          </m:ctrlPr>
                        </m:fPr>
                        <m:num>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sub>
                          </m:sSub>
                          <m:r>
                            <a:rPr lang="it-IT" sz="2400" b="0" i="1" smtClean="0">
                              <a:latin typeface="Cambria Math" panose="02040503050406030204" pitchFamily="18" charset="0"/>
                              <a:ea typeface="Cambria Math" panose="02040503050406030204" pitchFamily="18" charset="0"/>
                            </a:rPr>
                            <m:t> −</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sub>
                          </m:sSub>
                        </m:num>
                        <m:den>
                          <m:r>
                            <a:rPr lang="it-IT" sz="2400" b="0" i="1" smtClean="0">
                              <a:latin typeface="Cambria Math" panose="02040503050406030204" pitchFamily="18" charset="0"/>
                              <a:ea typeface="Cambria Math" panose="02040503050406030204" pitchFamily="18" charset="0"/>
                            </a:rPr>
                            <m:t>𝐴</m:t>
                          </m:r>
                          <m:sSub>
                            <m:sSubPr>
                              <m:ctrlPr>
                                <a:rPr lang="it-IT" sz="2400" b="0" i="1" smtClean="0">
                                  <a:latin typeface="Cambria Math" panose="02040503050406030204" pitchFamily="18" charset="0"/>
                                  <a:ea typeface="Cambria Math" panose="02040503050406030204" pitchFamily="18" charset="0"/>
                                </a:rPr>
                              </m:ctrlPr>
                            </m:sSubPr>
                            <m:e>
                              <m:d>
                                <m:dPr>
                                  <m:ctrlPr>
                                    <a:rPr lang="it-IT" sz="2400" b="0" i="1" smtClean="0">
                                      <a:latin typeface="Cambria Math" panose="02040503050406030204" pitchFamily="18" charset="0"/>
                                      <a:ea typeface="Cambria Math" panose="02040503050406030204" pitchFamily="18" charset="0"/>
                                    </a:rPr>
                                  </m:ctrlPr>
                                </m:dPr>
                                <m:e>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1</m:t>
                                      </m:r>
                                    </m:num>
                                    <m:den>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𝐶</m:t>
                                          </m:r>
                                        </m:e>
                                        <m:sub>
                                          <m:r>
                                            <a:rPr lang="it-IT" sz="2400" b="0" i="1" smtClean="0">
                                              <a:latin typeface="Cambria Math" panose="02040503050406030204" pitchFamily="18" charset="0"/>
                                              <a:ea typeface="Cambria Math" panose="02040503050406030204" pitchFamily="18" charset="0"/>
                                            </a:rPr>
                                            <m:t>1</m:t>
                                          </m:r>
                                        </m:sub>
                                      </m:sSub>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1</m:t>
                                      </m:r>
                                    </m:num>
                                    <m:den>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𝐶</m:t>
                                          </m:r>
                                        </m:e>
                                        <m:sub>
                                          <m:r>
                                            <a:rPr lang="it-IT" sz="2400" b="0" i="1" smtClean="0">
                                              <a:latin typeface="Cambria Math" panose="02040503050406030204" pitchFamily="18" charset="0"/>
                                              <a:ea typeface="Cambria Math" panose="02040503050406030204" pitchFamily="18" charset="0"/>
                                            </a:rPr>
                                            <m:t>2</m:t>
                                          </m:r>
                                        </m:sub>
                                      </m:sSub>
                                    </m:den>
                                  </m:f>
                                </m:e>
                              </m:d>
                            </m:e>
                            <m:sub/>
                          </m:sSub>
                        </m:den>
                      </m:f>
                    </m:oMath>
                  </m:oMathPara>
                </a14:m>
                <a:endParaRPr lang="en-US" sz="2400" dirty="0"/>
              </a:p>
            </p:txBody>
          </p:sp>
        </mc:Choice>
        <mc:Fallback xmlns="">
          <p:sp>
            <p:nvSpPr>
              <p:cNvPr id="24" name="CasellaDiTesto 23"/>
              <p:cNvSpPr txBox="1">
                <a:spLocks noRot="1" noChangeAspect="1" noMove="1" noResize="1" noEditPoints="1" noAdjustHandles="1" noChangeArrowheads="1" noChangeShapeType="1" noTextEdit="1"/>
              </p:cNvSpPr>
              <p:nvPr/>
            </p:nvSpPr>
            <p:spPr>
              <a:xfrm>
                <a:off x="3707904" y="5021208"/>
                <a:ext cx="5760640" cy="1144096"/>
              </a:xfrm>
              <a:prstGeom prst="rect">
                <a:avLst/>
              </a:prstGeom>
              <a:blipFill>
                <a:blip r:embed="rId3"/>
                <a:stretch>
                  <a:fillRect/>
                </a:stretch>
              </a:blipFill>
            </p:spPr>
            <p:txBody>
              <a:bodyPr/>
              <a:lstStyle/>
              <a:p>
                <a:r>
                  <a:rPr lang="en-US">
                    <a:noFill/>
                  </a:rPr>
                  <a:t> </a:t>
                </a:r>
              </a:p>
            </p:txBody>
          </p:sp>
        </mc:Fallback>
      </mc:AlternateContent>
      <p:sp>
        <p:nvSpPr>
          <p:cNvPr id="11" name="CasellaDiTesto 10"/>
          <p:cNvSpPr txBox="1"/>
          <p:nvPr/>
        </p:nvSpPr>
        <p:spPr>
          <a:xfrm>
            <a:off x="2403020" y="688369"/>
            <a:ext cx="4373313" cy="338554"/>
          </a:xfrm>
          <a:prstGeom prst="rect">
            <a:avLst/>
          </a:prstGeom>
          <a:noFill/>
        </p:spPr>
        <p:txBody>
          <a:bodyPr wrap="none" rtlCol="0">
            <a:spAutoFit/>
          </a:bodyPr>
          <a:lstStyle/>
          <a:p>
            <a:r>
              <a:rPr lang="en-US" b="1" dirty="0"/>
              <a:t>CONDUCTANCE MODULATION METHOD</a:t>
            </a:r>
          </a:p>
        </p:txBody>
      </p:sp>
      <p:sp>
        <p:nvSpPr>
          <p:cNvPr id="26" name="Rettangolo 25"/>
          <p:cNvSpPr/>
          <p:nvPr/>
        </p:nvSpPr>
        <p:spPr>
          <a:xfrm>
            <a:off x="139477" y="6443431"/>
            <a:ext cx="6264696" cy="338554"/>
          </a:xfrm>
          <a:prstGeom prst="rect">
            <a:avLst/>
          </a:prstGeom>
        </p:spPr>
        <p:txBody>
          <a:bodyPr wrap="square">
            <a:spAutoFit/>
          </a:bodyPr>
          <a:lstStyle/>
          <a:p>
            <a:r>
              <a:rPr lang="en-US" b="1" dirty="0">
                <a:latin typeface="Arial" panose="020B0604020202020204" pitchFamily="34" charset="0"/>
              </a:rPr>
              <a:t>Redhead, J. Vac. Sci. Technol. A, Vol. 20, No. 5, Sep</a:t>
            </a:r>
            <a:r>
              <a:rPr lang="en-US" b="1" dirty="0">
                <a:latin typeface="BoldSym1"/>
              </a:rPr>
              <a:t>/</a:t>
            </a:r>
            <a:r>
              <a:rPr lang="en-US" b="1" dirty="0">
                <a:latin typeface="Arial" panose="020B0604020202020204" pitchFamily="34" charset="0"/>
              </a:rPr>
              <a:t>Oct 2002</a:t>
            </a:r>
            <a:endParaRPr lang="en-US" dirty="0"/>
          </a:p>
        </p:txBody>
      </p:sp>
    </p:spTree>
    <p:extLst>
      <p:ext uri="{BB962C8B-B14F-4D97-AF65-F5344CB8AC3E}">
        <p14:creationId xmlns:p14="http://schemas.microsoft.com/office/powerpoint/2010/main" val="2682895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3"/>
          <p:cNvSpPr>
            <a:spLocks noChangeArrowheads="1"/>
          </p:cNvSpPr>
          <p:nvPr/>
        </p:nvSpPr>
        <p:spPr bwMode="auto">
          <a:xfrm>
            <a:off x="0" y="0"/>
            <a:ext cx="9144000" cy="54868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Outgassing measurement methods (3/3)</a:t>
            </a:r>
          </a:p>
        </p:txBody>
      </p:sp>
      <p:sp>
        <p:nvSpPr>
          <p:cNvPr id="2" name="Rettangolo 1"/>
          <p:cNvSpPr/>
          <p:nvPr/>
        </p:nvSpPr>
        <p:spPr>
          <a:xfrm>
            <a:off x="2286000" y="2233603"/>
            <a:ext cx="4572000" cy="3539430"/>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9" name="CasellaDiTesto 18"/>
          <p:cNvSpPr txBox="1"/>
          <p:nvPr/>
        </p:nvSpPr>
        <p:spPr>
          <a:xfrm>
            <a:off x="4543946" y="1074127"/>
            <a:ext cx="4212620" cy="4206280"/>
          </a:xfrm>
          <a:prstGeom prst="rect">
            <a:avLst/>
          </a:prstGeom>
          <a:noFill/>
        </p:spPr>
        <p:txBody>
          <a:bodyPr wrap="square" rtlCol="0">
            <a:spAutoFit/>
          </a:bodyPr>
          <a:lstStyle/>
          <a:p>
            <a:pPr marL="285750" indent="-285750">
              <a:buFont typeface="Arial" panose="020B0604020202020204" pitchFamily="34" charset="0"/>
              <a:buChar char="•"/>
            </a:pPr>
            <a:r>
              <a:rPr lang="en-US" sz="1800" dirty="0"/>
              <a:t>A: sample area</a:t>
            </a:r>
          </a:p>
          <a:p>
            <a:pPr marL="285750" indent="-285750">
              <a:buFont typeface="Arial" panose="020B0604020202020204" pitchFamily="34" charset="0"/>
              <a:buChar char="•"/>
            </a:pPr>
            <a:r>
              <a:rPr lang="en-US" sz="1800" dirty="0"/>
              <a:t>M: sample mass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err="1"/>
              <a:t>V</a:t>
            </a:r>
            <a:r>
              <a:rPr lang="en-US" sz="2000" b="1" baseline="-25000" dirty="0" err="1"/>
              <a:t>a</a:t>
            </a:r>
            <a:r>
              <a:rPr lang="en-US" sz="2000" b="1" dirty="0"/>
              <a:t>: P</a:t>
            </a:r>
            <a:r>
              <a:rPr lang="en-US" sz="2000" b="1" baseline="-25000" dirty="0"/>
              <a:t>1a</a:t>
            </a:r>
            <a:r>
              <a:rPr lang="en-US" sz="2000" b="1" dirty="0"/>
              <a:t>, P</a:t>
            </a:r>
            <a:r>
              <a:rPr lang="en-US" sz="2000" b="1" baseline="-25000" dirty="0"/>
              <a:t>2a</a:t>
            </a:r>
          </a:p>
          <a:p>
            <a:pPr marL="285750" indent="-285750">
              <a:buFont typeface="Arial" panose="020B0604020202020204" pitchFamily="34" charset="0"/>
              <a:buChar char="•"/>
            </a:pPr>
            <a:r>
              <a:rPr lang="en-US" sz="2000" b="1" dirty="0" err="1"/>
              <a:t>V</a:t>
            </a:r>
            <a:r>
              <a:rPr lang="en-US" sz="2000" b="1" baseline="-25000" dirty="0" err="1"/>
              <a:t>b</a:t>
            </a:r>
            <a:r>
              <a:rPr lang="en-US" sz="2000" b="1" dirty="0"/>
              <a:t>: P</a:t>
            </a:r>
            <a:r>
              <a:rPr lang="en-US" sz="2000" b="1" baseline="-25000" dirty="0"/>
              <a:t>1b</a:t>
            </a:r>
            <a:r>
              <a:rPr lang="en-US" sz="2000" b="1" dirty="0"/>
              <a:t>, P</a:t>
            </a:r>
            <a:r>
              <a:rPr lang="en-US" sz="2000" b="1" baseline="-25000" dirty="0"/>
              <a:t>2b</a:t>
            </a:r>
          </a:p>
          <a:p>
            <a:pPr marL="285750" indent="-285750">
              <a:buFont typeface="Arial" panose="020B0604020202020204" pitchFamily="34" charset="0"/>
              <a:buChar char="•"/>
            </a:pPr>
            <a:endParaRPr lang="en-US" sz="2000" b="1" baseline="-25000" dirty="0"/>
          </a:p>
          <a:p>
            <a:pPr marL="285750" indent="-285750">
              <a:buFont typeface="Arial" panose="020B0604020202020204" pitchFamily="34" charset="0"/>
              <a:buChar char="•"/>
            </a:pPr>
            <a:r>
              <a:rPr lang="en-US" sz="2000" b="1" dirty="0"/>
              <a:t>P</a:t>
            </a:r>
            <a:r>
              <a:rPr lang="en-US" sz="2000" b="1" baseline="-25000" dirty="0"/>
              <a:t>2a</a:t>
            </a:r>
            <a:r>
              <a:rPr lang="en-US" sz="2000" b="1" dirty="0"/>
              <a:t> = P</a:t>
            </a:r>
            <a:r>
              <a:rPr lang="en-US" sz="2000" b="1" baseline="-25000" dirty="0"/>
              <a:t>2b</a:t>
            </a:r>
          </a:p>
          <a:p>
            <a:pPr marL="285750" indent="-285750">
              <a:buFont typeface="Arial" panose="020B0604020202020204" pitchFamily="34" charset="0"/>
              <a:buChar char="•"/>
            </a:pPr>
            <a:endParaRPr lang="en-US" sz="1800" baseline="-25000" dirty="0"/>
          </a:p>
          <a:p>
            <a:pPr marL="285750" indent="-285750">
              <a:buFont typeface="Arial" panose="020B0604020202020204" pitchFamily="34" charset="0"/>
              <a:buChar char="•"/>
            </a:pPr>
            <a:r>
              <a:rPr lang="en-US" sz="1800" dirty="0" err="1"/>
              <a:t>q</a:t>
            </a:r>
            <a:r>
              <a:rPr lang="en-US" sz="1800" baseline="-25000" dirty="0" err="1"/>
              <a:t>A</a:t>
            </a:r>
            <a:r>
              <a:rPr lang="en-US" sz="1800" dirty="0"/>
              <a:t>: specific outgassing</a:t>
            </a:r>
          </a:p>
          <a:p>
            <a:pPr marL="285750" indent="-285750">
              <a:buFont typeface="Arial" panose="020B0604020202020204" pitchFamily="34" charset="0"/>
              <a:buChar char="•"/>
            </a:pPr>
            <a:r>
              <a:rPr lang="en-US" sz="1800" dirty="0" err="1"/>
              <a:t>q</a:t>
            </a:r>
            <a:r>
              <a:rPr lang="en-US" sz="1800" baseline="-25000" dirty="0" err="1"/>
              <a:t>M</a:t>
            </a:r>
            <a:r>
              <a:rPr lang="en-US" sz="1800" dirty="0"/>
              <a:t>: specific massive outgassing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mc:AlternateContent xmlns:mc="http://schemas.openxmlformats.org/markup-compatibility/2006" xmlns:a14="http://schemas.microsoft.com/office/drawing/2010/main">
        <mc:Choice Requires="a14">
          <p:sp>
            <p:nvSpPr>
              <p:cNvPr id="24" name="CasellaDiTesto 23"/>
              <p:cNvSpPr txBox="1"/>
              <p:nvPr/>
            </p:nvSpPr>
            <p:spPr>
              <a:xfrm>
                <a:off x="971600" y="4615442"/>
                <a:ext cx="7560840"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latin typeface="Cambria Math" panose="02040503050406030204" pitchFamily="18" charset="0"/>
                              <a:ea typeface="Cambria Math" panose="02040503050406030204" pitchFamily="18" charset="0"/>
                            </a:rPr>
                          </m:ctrlPr>
                        </m:sSubPr>
                        <m:e>
                          <m:r>
                            <a:rPr lang="it-IT" sz="2400" b="1" i="1" smtClean="0">
                              <a:latin typeface="Cambria Math" panose="02040503050406030204" pitchFamily="18" charset="0"/>
                              <a:ea typeface="Cambria Math" panose="02040503050406030204" pitchFamily="18" charset="0"/>
                            </a:rPr>
                            <m:t>𝒒</m:t>
                          </m:r>
                        </m:e>
                        <m:sub>
                          <m:r>
                            <a:rPr lang="it-IT" sz="2400" b="1" i="1" smtClean="0">
                              <a:latin typeface="Cambria Math" panose="02040503050406030204" pitchFamily="18" charset="0"/>
                              <a:ea typeface="Cambria Math" panose="02040503050406030204" pitchFamily="18" charset="0"/>
                            </a:rPr>
                            <m:t>𝑨</m:t>
                          </m:r>
                        </m:sub>
                      </m:sSub>
                      <m:r>
                        <a:rPr lang="en-US"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 </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𝐶</m:t>
                          </m:r>
                        </m:num>
                        <m:den>
                          <m:r>
                            <a:rPr lang="it-IT" sz="2400" b="0" i="1" smtClean="0">
                              <a:latin typeface="Cambria Math" panose="02040503050406030204" pitchFamily="18" charset="0"/>
                              <a:ea typeface="Cambria Math" panose="02040503050406030204" pitchFamily="18" charset="0"/>
                            </a:rPr>
                            <m:t>𝐴</m:t>
                          </m:r>
                        </m:den>
                      </m:f>
                      <m:r>
                        <a:rPr lang="it-IT" sz="2400" b="0" i="1" smtClean="0">
                          <a:latin typeface="Cambria Math" panose="02040503050406030204" pitchFamily="18" charset="0"/>
                          <a:ea typeface="Cambria Math" panose="02040503050406030204" pitchFamily="18" charset="0"/>
                        </a:rPr>
                        <m:t>∙</m:t>
                      </m:r>
                      <m:d>
                        <m:dPr>
                          <m:begChr m:val="{"/>
                          <m:endChr m:val="}"/>
                          <m:ctrlPr>
                            <a:rPr lang="it-IT" sz="2400" b="0" i="1" smtClean="0">
                              <a:latin typeface="Cambria Math" panose="02040503050406030204" pitchFamily="18" charset="0"/>
                              <a:ea typeface="Cambria Math" panose="02040503050406030204" pitchFamily="18" charset="0"/>
                            </a:rPr>
                          </m:ctrlPr>
                        </m:dPr>
                        <m:e>
                          <m:d>
                            <m:dPr>
                              <m:ctrlPr>
                                <a:rPr lang="it-IT" sz="2400" b="0" i="1" smtClean="0">
                                  <a:latin typeface="Cambria Math" panose="02040503050406030204" pitchFamily="18" charset="0"/>
                                  <a:ea typeface="Cambria Math" panose="02040503050406030204" pitchFamily="18" charset="0"/>
                                </a:rPr>
                              </m:ctrlPr>
                            </m:dPr>
                            <m:e>
                              <m:sSub>
                                <m:sSubPr>
                                  <m:ctrlPr>
                                    <a:rPr lang="it-IT" sz="2400" i="1">
                                      <a:latin typeface="Cambria Math" panose="02040503050406030204" pitchFamily="18" charset="0"/>
                                      <a:ea typeface="Cambria Math" panose="02040503050406030204" pitchFamily="18" charset="0"/>
                                    </a:rPr>
                                  </m:ctrlPr>
                                </m:sSubPr>
                                <m:e>
                                  <m:r>
                                    <a:rPr lang="it-IT" sz="2400" i="1">
                                      <a:latin typeface="Cambria Math" panose="02040503050406030204" pitchFamily="18" charset="0"/>
                                      <a:ea typeface="Cambria Math" panose="02040503050406030204" pitchFamily="18" charset="0"/>
                                    </a:rPr>
                                    <m:t>𝑃</m:t>
                                  </m:r>
                                </m:e>
                                <m:sub>
                                  <m:r>
                                    <a:rPr lang="it-IT" sz="2400" i="1">
                                      <a:latin typeface="Cambria Math" panose="02040503050406030204" pitchFamily="18" charset="0"/>
                                      <a:ea typeface="Cambria Math" panose="02040503050406030204" pitchFamily="18" charset="0"/>
                                    </a:rPr>
                                    <m:t>1</m:t>
                                  </m:r>
                                  <m:r>
                                    <a:rPr lang="it-IT" sz="2400" b="0" i="1" smtClean="0">
                                      <a:latin typeface="Cambria Math" panose="02040503050406030204" pitchFamily="18" charset="0"/>
                                      <a:ea typeface="Cambria Math" panose="02040503050406030204" pitchFamily="18" charset="0"/>
                                    </a:rPr>
                                    <m:t>𝑎</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r>
                                    <a:rPr lang="it-IT" sz="2400" b="0" i="1" smtClean="0">
                                      <a:latin typeface="Cambria Math" panose="02040503050406030204" pitchFamily="18" charset="0"/>
                                      <a:ea typeface="Cambria Math" panose="02040503050406030204" pitchFamily="18" charset="0"/>
                                    </a:rPr>
                                    <m:t>𝑎</m:t>
                                  </m:r>
                                </m:sub>
                              </m:sSub>
                            </m:e>
                          </m:d>
                          <m:r>
                            <a:rPr lang="it-IT" sz="2400" b="0" i="1" smtClean="0">
                              <a:latin typeface="Cambria Math" panose="02040503050406030204" pitchFamily="18" charset="0"/>
                              <a:ea typeface="Cambria Math" panose="02040503050406030204" pitchFamily="18" charset="0"/>
                            </a:rPr>
                            <m:t>−</m:t>
                          </m:r>
                          <m:d>
                            <m:dPr>
                              <m:ctrlPr>
                                <a:rPr lang="it-IT" sz="2400" b="0" i="1" smtClean="0">
                                  <a:latin typeface="Cambria Math" panose="02040503050406030204" pitchFamily="18" charset="0"/>
                                  <a:ea typeface="Cambria Math" panose="02040503050406030204" pitchFamily="18" charset="0"/>
                                </a:rPr>
                              </m:ctrlPr>
                            </m:dPr>
                            <m:e>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1</m:t>
                                  </m:r>
                                  <m:r>
                                    <a:rPr lang="it-IT" sz="2400" b="0" i="1" smtClean="0">
                                      <a:latin typeface="Cambria Math" panose="02040503050406030204" pitchFamily="18" charset="0"/>
                                      <a:ea typeface="Cambria Math" panose="02040503050406030204" pitchFamily="18" charset="0"/>
                                    </a:rPr>
                                    <m:t>𝑏</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𝑃</m:t>
                                  </m:r>
                                </m:e>
                                <m:sub>
                                  <m:r>
                                    <a:rPr lang="it-IT" sz="2400" b="0" i="1" smtClean="0">
                                      <a:latin typeface="Cambria Math" panose="02040503050406030204" pitchFamily="18" charset="0"/>
                                      <a:ea typeface="Cambria Math" panose="02040503050406030204" pitchFamily="18" charset="0"/>
                                    </a:rPr>
                                    <m:t>2</m:t>
                                  </m:r>
                                  <m:r>
                                    <a:rPr lang="it-IT" sz="2400" b="0" i="1" smtClean="0">
                                      <a:latin typeface="Cambria Math" panose="02040503050406030204" pitchFamily="18" charset="0"/>
                                      <a:ea typeface="Cambria Math" panose="02040503050406030204" pitchFamily="18" charset="0"/>
                                    </a:rPr>
                                    <m:t>𝑏</m:t>
                                  </m:r>
                                </m:sub>
                              </m:sSub>
                            </m:e>
                          </m:d>
                        </m:e>
                      </m:d>
                      <m:r>
                        <a:rPr lang="it-IT" sz="2400" b="0" i="1" smtClean="0">
                          <a:latin typeface="Cambria Math" panose="02040503050406030204" pitchFamily="18" charset="0"/>
                          <a:ea typeface="Cambria Math" panose="02040503050406030204" pitchFamily="18" charset="0"/>
                        </a:rPr>
                        <m:t>=</m:t>
                      </m:r>
                      <m:f>
                        <m:fPr>
                          <m:ctrlPr>
                            <a:rPr lang="it-IT" sz="2400" b="1" i="1">
                              <a:latin typeface="Cambria Math" panose="02040503050406030204" pitchFamily="18" charset="0"/>
                              <a:ea typeface="Cambria Math" panose="02040503050406030204" pitchFamily="18" charset="0"/>
                            </a:rPr>
                          </m:ctrlPr>
                        </m:fPr>
                        <m:num>
                          <m:r>
                            <a:rPr lang="it-IT" sz="2400" b="1" i="1">
                              <a:latin typeface="Cambria Math" panose="02040503050406030204" pitchFamily="18" charset="0"/>
                              <a:ea typeface="Cambria Math" panose="02040503050406030204" pitchFamily="18" charset="0"/>
                            </a:rPr>
                            <m:t>𝑪</m:t>
                          </m:r>
                        </m:num>
                        <m:den>
                          <m:r>
                            <a:rPr lang="it-IT" sz="2400" b="1" i="1">
                              <a:latin typeface="Cambria Math" panose="02040503050406030204" pitchFamily="18" charset="0"/>
                              <a:ea typeface="Cambria Math" panose="02040503050406030204" pitchFamily="18" charset="0"/>
                            </a:rPr>
                            <m:t>𝑨</m:t>
                          </m:r>
                        </m:den>
                      </m:f>
                      <m:r>
                        <a:rPr lang="it-IT" sz="2400" b="1" i="1">
                          <a:latin typeface="Cambria Math" panose="02040503050406030204" pitchFamily="18" charset="0"/>
                          <a:ea typeface="Cambria Math" panose="02040503050406030204" pitchFamily="18" charset="0"/>
                        </a:rPr>
                        <m:t>∙</m:t>
                      </m:r>
                      <m:d>
                        <m:dPr>
                          <m:ctrlPr>
                            <a:rPr lang="it-IT" sz="2400" b="1" i="1" smtClean="0">
                              <a:latin typeface="Cambria Math" panose="02040503050406030204" pitchFamily="18" charset="0"/>
                              <a:ea typeface="Cambria Math" panose="02040503050406030204" pitchFamily="18" charset="0"/>
                            </a:rPr>
                          </m:ctrlPr>
                        </m:dPr>
                        <m:e>
                          <m:sSub>
                            <m:sSubPr>
                              <m:ctrlPr>
                                <a:rPr lang="it-IT" sz="2400" b="1" i="1" smtClean="0">
                                  <a:latin typeface="Cambria Math" panose="02040503050406030204" pitchFamily="18" charset="0"/>
                                  <a:ea typeface="Cambria Math" panose="02040503050406030204" pitchFamily="18" charset="0"/>
                                </a:rPr>
                              </m:ctrlPr>
                            </m:sSubPr>
                            <m:e>
                              <m:r>
                                <a:rPr lang="it-IT" sz="2400" b="1" i="1" smtClean="0">
                                  <a:latin typeface="Cambria Math" panose="02040503050406030204" pitchFamily="18" charset="0"/>
                                  <a:ea typeface="Cambria Math" panose="02040503050406030204" pitchFamily="18" charset="0"/>
                                </a:rPr>
                                <m:t>𝑷</m:t>
                              </m:r>
                            </m:e>
                            <m:sub>
                              <m:r>
                                <a:rPr lang="it-IT" sz="2400" b="1" i="1" smtClean="0">
                                  <a:latin typeface="Cambria Math" panose="02040503050406030204" pitchFamily="18" charset="0"/>
                                  <a:ea typeface="Cambria Math" panose="02040503050406030204" pitchFamily="18" charset="0"/>
                                </a:rPr>
                                <m:t>𝟏</m:t>
                              </m:r>
                              <m:r>
                                <a:rPr lang="it-IT" sz="2400" b="1" i="1" smtClean="0">
                                  <a:latin typeface="Cambria Math" panose="02040503050406030204" pitchFamily="18" charset="0"/>
                                  <a:ea typeface="Cambria Math" panose="02040503050406030204" pitchFamily="18" charset="0"/>
                                </a:rPr>
                                <m:t>𝒂</m:t>
                              </m:r>
                            </m:sub>
                          </m:sSub>
                          <m:r>
                            <a:rPr lang="it-IT" sz="2400" b="1" i="1" smtClean="0">
                              <a:latin typeface="Cambria Math" panose="02040503050406030204" pitchFamily="18" charset="0"/>
                              <a:ea typeface="Cambria Math" panose="02040503050406030204" pitchFamily="18" charset="0"/>
                            </a:rPr>
                            <m:t>−</m:t>
                          </m:r>
                          <m:sSub>
                            <m:sSubPr>
                              <m:ctrlPr>
                                <a:rPr lang="it-IT" sz="2400" b="1" i="1" smtClean="0">
                                  <a:latin typeface="Cambria Math" panose="02040503050406030204" pitchFamily="18" charset="0"/>
                                  <a:ea typeface="Cambria Math" panose="02040503050406030204" pitchFamily="18" charset="0"/>
                                </a:rPr>
                              </m:ctrlPr>
                            </m:sSubPr>
                            <m:e>
                              <m:r>
                                <a:rPr lang="it-IT" sz="2400" b="1" i="1" smtClean="0">
                                  <a:latin typeface="Cambria Math" panose="02040503050406030204" pitchFamily="18" charset="0"/>
                                  <a:ea typeface="Cambria Math" panose="02040503050406030204" pitchFamily="18" charset="0"/>
                                </a:rPr>
                                <m:t>𝑷</m:t>
                              </m:r>
                            </m:e>
                            <m:sub>
                              <m:r>
                                <a:rPr lang="it-IT" sz="2400" b="1" i="1" smtClean="0">
                                  <a:latin typeface="Cambria Math" panose="02040503050406030204" pitchFamily="18" charset="0"/>
                                  <a:ea typeface="Cambria Math" panose="02040503050406030204" pitchFamily="18" charset="0"/>
                                </a:rPr>
                                <m:t>𝟏</m:t>
                              </m:r>
                              <m:r>
                                <a:rPr lang="it-IT" sz="2400" b="1" i="1" smtClean="0">
                                  <a:latin typeface="Cambria Math" panose="02040503050406030204" pitchFamily="18" charset="0"/>
                                  <a:ea typeface="Cambria Math" panose="02040503050406030204" pitchFamily="18" charset="0"/>
                                </a:rPr>
                                <m:t>𝒃</m:t>
                              </m:r>
                            </m:sub>
                          </m:sSub>
                        </m:e>
                      </m:d>
                    </m:oMath>
                  </m:oMathPara>
                </a14:m>
                <a:endParaRPr lang="en-US" sz="2400" b="1" dirty="0"/>
              </a:p>
            </p:txBody>
          </p:sp>
        </mc:Choice>
        <mc:Fallback xmlns="">
          <p:sp>
            <p:nvSpPr>
              <p:cNvPr id="24" name="CasellaDiTesto 23"/>
              <p:cNvSpPr txBox="1">
                <a:spLocks noRot="1" noChangeAspect="1" noMove="1" noResize="1" noEditPoints="1" noAdjustHandles="1" noChangeArrowheads="1" noChangeShapeType="1" noTextEdit="1"/>
              </p:cNvSpPr>
              <p:nvPr/>
            </p:nvSpPr>
            <p:spPr>
              <a:xfrm>
                <a:off x="971600" y="4615442"/>
                <a:ext cx="7560840" cy="691471"/>
              </a:xfrm>
              <a:prstGeom prst="rect">
                <a:avLst/>
              </a:prstGeom>
              <a:blipFill>
                <a:blip r:embed="rId2"/>
                <a:stretch>
                  <a:fillRect/>
                </a:stretch>
              </a:blipFill>
            </p:spPr>
            <p:txBody>
              <a:bodyPr/>
              <a:lstStyle/>
              <a:p>
                <a:r>
                  <a:rPr lang="en-US">
                    <a:noFill/>
                  </a:rPr>
                  <a:t> </a:t>
                </a:r>
              </a:p>
            </p:txBody>
          </p:sp>
        </mc:Fallback>
      </mc:AlternateContent>
      <p:sp>
        <p:nvSpPr>
          <p:cNvPr id="11" name="CasellaDiTesto 10"/>
          <p:cNvSpPr txBox="1"/>
          <p:nvPr/>
        </p:nvSpPr>
        <p:spPr>
          <a:xfrm>
            <a:off x="21750" y="695685"/>
            <a:ext cx="6918882" cy="338554"/>
          </a:xfrm>
          <a:prstGeom prst="rect">
            <a:avLst/>
          </a:prstGeom>
          <a:noFill/>
        </p:spPr>
        <p:txBody>
          <a:bodyPr wrap="none" rtlCol="0">
            <a:spAutoFit/>
          </a:bodyPr>
          <a:lstStyle/>
          <a:p>
            <a:r>
              <a:rPr lang="en-US" b="1" dirty="0"/>
              <a:t>TWO-PATH METHOD: </a:t>
            </a:r>
            <a:r>
              <a:rPr lang="en-US" b="1"/>
              <a:t>LOW OUTGASSING </a:t>
            </a:r>
            <a:r>
              <a:rPr lang="en-US" b="1" dirty="0"/>
              <a:t>RATE MEASUREMENT</a:t>
            </a:r>
          </a:p>
        </p:txBody>
      </p:sp>
      <p:pic>
        <p:nvPicPr>
          <p:cNvPr id="3" name="Immagine 2"/>
          <p:cNvPicPr>
            <a:picLocks noChangeAspect="1"/>
          </p:cNvPicPr>
          <p:nvPr/>
        </p:nvPicPr>
        <p:blipFill rotWithShape="1">
          <a:blip r:embed="rId3"/>
          <a:srcRect l="4427" t="5524" r="6347"/>
          <a:stretch/>
        </p:blipFill>
        <p:spPr>
          <a:xfrm>
            <a:off x="-12492" y="1173069"/>
            <a:ext cx="4248472" cy="3167879"/>
          </a:xfrm>
          <a:prstGeom prst="rect">
            <a:avLst/>
          </a:prstGeom>
        </p:spPr>
      </p:pic>
      <p:sp>
        <p:nvSpPr>
          <p:cNvPr id="10" name="Rettangolo 9"/>
          <p:cNvSpPr/>
          <p:nvPr/>
        </p:nvSpPr>
        <p:spPr>
          <a:xfrm>
            <a:off x="107504" y="6416971"/>
            <a:ext cx="6264696" cy="338554"/>
          </a:xfrm>
          <a:prstGeom prst="rect">
            <a:avLst/>
          </a:prstGeom>
        </p:spPr>
        <p:txBody>
          <a:bodyPr wrap="square">
            <a:spAutoFit/>
          </a:bodyPr>
          <a:lstStyle/>
          <a:p>
            <a:r>
              <a:rPr lang="en-US" b="1" dirty="0">
                <a:latin typeface="Arial" panose="020B0604020202020204" pitchFamily="34" charset="0"/>
              </a:rPr>
              <a:t>Redhead, J. Vac. Sci. Technol. A, Vol. 20, No. 5, Sep</a:t>
            </a:r>
            <a:r>
              <a:rPr lang="en-US" b="1" dirty="0">
                <a:latin typeface="BoldSym1"/>
              </a:rPr>
              <a:t>/</a:t>
            </a:r>
            <a:r>
              <a:rPr lang="en-US" b="1" dirty="0">
                <a:latin typeface="Arial" panose="020B0604020202020204" pitchFamily="34" charset="0"/>
              </a:rPr>
              <a:t>Oct 2002</a:t>
            </a:r>
            <a:endParaRPr lang="en-US" dirty="0"/>
          </a:p>
        </p:txBody>
      </p:sp>
    </p:spTree>
    <p:extLst>
      <p:ext uri="{BB962C8B-B14F-4D97-AF65-F5344CB8AC3E}">
        <p14:creationId xmlns:p14="http://schemas.microsoft.com/office/powerpoint/2010/main" val="3129233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75" name="Rectangle 27"/>
          <p:cNvSpPr>
            <a:spLocks noGrp="1" noChangeArrowheads="1"/>
          </p:cNvSpPr>
          <p:nvPr>
            <p:ph type="body" idx="1"/>
          </p:nvPr>
        </p:nvSpPr>
        <p:spPr>
          <a:xfrm>
            <a:off x="107950" y="692150"/>
            <a:ext cx="8928100" cy="5400675"/>
          </a:xfrm>
          <a:noFill/>
          <a:ln/>
        </p:spPr>
        <p:txBody>
          <a:bodyPr/>
          <a:lstStyle/>
          <a:p>
            <a:r>
              <a:rPr lang="en-GB" altLang="en-US" b="1" dirty="0" err="1"/>
              <a:t>Misura</a:t>
            </a:r>
            <a:r>
              <a:rPr lang="en-GB" altLang="en-US" b="1" dirty="0"/>
              <a:t> del Outgassing rate con la </a:t>
            </a:r>
            <a:r>
              <a:rPr lang="en-GB" altLang="en-US" b="1" dirty="0" err="1"/>
              <a:t>misura</a:t>
            </a:r>
            <a:r>
              <a:rPr lang="en-GB" altLang="en-US" b="1" dirty="0"/>
              <a:t> di </a:t>
            </a:r>
            <a:r>
              <a:rPr lang="en-GB" altLang="en-US" b="1" dirty="0" err="1"/>
              <a:t>portata</a:t>
            </a:r>
            <a:endParaRPr lang="en-GB" altLang="en-US" b="1" dirty="0"/>
          </a:p>
          <a:p>
            <a:endParaRPr lang="en-GB" altLang="en-US" b="1" dirty="0"/>
          </a:p>
          <a:p>
            <a:endParaRPr lang="en-GB" altLang="en-US" dirty="0"/>
          </a:p>
          <a:p>
            <a:endParaRPr lang="en-GB" altLang="en-US" dirty="0"/>
          </a:p>
          <a:p>
            <a:endParaRPr lang="en-GB" altLang="en-US" dirty="0"/>
          </a:p>
          <a:p>
            <a:pPr marL="0" indent="0">
              <a:buNone/>
            </a:pPr>
            <a:endParaRPr lang="en-GB" altLang="en-US" dirty="0"/>
          </a:p>
          <a:p>
            <a:pPr marL="0" indent="0">
              <a:buNone/>
            </a:pPr>
            <a:endParaRPr lang="en-GB" altLang="en-US" dirty="0"/>
          </a:p>
          <a:p>
            <a:pPr lvl="2"/>
            <a:r>
              <a:rPr lang="en-GB" altLang="en-US" dirty="0"/>
              <a:t>Test </a:t>
            </a:r>
            <a:r>
              <a:rPr lang="en-GB" altLang="en-US" dirty="0" err="1"/>
              <a:t>comparativi</a:t>
            </a:r>
            <a:endParaRPr lang="en-GB" altLang="en-US" dirty="0"/>
          </a:p>
          <a:p>
            <a:pPr lvl="2"/>
            <a:r>
              <a:rPr lang="en-GB" altLang="en-US" dirty="0" err="1"/>
              <a:t>Necessità</a:t>
            </a:r>
            <a:r>
              <a:rPr lang="en-GB" altLang="en-US" dirty="0"/>
              <a:t> di </a:t>
            </a:r>
            <a:r>
              <a:rPr lang="en-GB" altLang="en-US" dirty="0" err="1"/>
              <a:t>misura</a:t>
            </a:r>
            <a:r>
              <a:rPr lang="en-GB" altLang="en-US" dirty="0"/>
              <a:t> di </a:t>
            </a:r>
            <a:r>
              <a:rPr lang="en-GB" altLang="en-US" dirty="0" err="1"/>
              <a:t>fondo</a:t>
            </a:r>
            <a:endParaRPr lang="en-GB" altLang="en-US" dirty="0"/>
          </a:p>
          <a:p>
            <a:pPr lvl="2"/>
            <a:r>
              <a:rPr lang="en-GB" altLang="en-US" dirty="0"/>
              <a:t>Per </a:t>
            </a:r>
            <a:r>
              <a:rPr lang="en-GB" altLang="en-US" dirty="0" err="1"/>
              <a:t>componenti</a:t>
            </a:r>
            <a:r>
              <a:rPr lang="en-GB" altLang="en-US" dirty="0"/>
              <a:t> a basso </a:t>
            </a:r>
            <a:r>
              <a:rPr lang="en-GB" altLang="en-US" dirty="0" err="1"/>
              <a:t>degasaggio</a:t>
            </a:r>
            <a:r>
              <a:rPr lang="en-GB" altLang="en-US" dirty="0"/>
              <a:t>, </a:t>
            </a:r>
            <a:r>
              <a:rPr lang="en-GB" altLang="en-US" dirty="0" err="1"/>
              <a:t>necessarie</a:t>
            </a:r>
            <a:r>
              <a:rPr lang="en-GB" altLang="en-US" dirty="0"/>
              <a:t> </a:t>
            </a:r>
            <a:r>
              <a:rPr lang="en-GB" altLang="en-US" dirty="0" err="1"/>
              <a:t>superfici</a:t>
            </a:r>
            <a:r>
              <a:rPr lang="en-GB" altLang="en-US" dirty="0"/>
              <a:t> </a:t>
            </a:r>
            <a:r>
              <a:rPr lang="en-GB" altLang="en-US" dirty="0" err="1"/>
              <a:t>ampie</a:t>
            </a:r>
            <a:endParaRPr lang="en-GB" altLang="en-US" dirty="0"/>
          </a:p>
          <a:p>
            <a:pPr>
              <a:buFont typeface="Wingdings" pitchFamily="2" charset="2"/>
              <a:buChar char=" "/>
            </a:pPr>
            <a:endParaRPr lang="en-GB" altLang="en-US" dirty="0"/>
          </a:p>
        </p:txBody>
      </p:sp>
      <p:sp>
        <p:nvSpPr>
          <p:cNvPr id="1486850" name="Rectangle 2"/>
          <p:cNvSpPr>
            <a:spLocks noGrp="1" noChangeArrowheads="1"/>
          </p:cNvSpPr>
          <p:nvPr>
            <p:ph type="title"/>
          </p:nvPr>
        </p:nvSpPr>
        <p:spPr>
          <a:ln/>
        </p:spPr>
        <p:txBody>
          <a:bodyPr/>
          <a:lstStyle/>
          <a:p>
            <a:r>
              <a:rPr lang="it-IT" altLang="en-US"/>
              <a:t>Sistema di misura del degasaggio</a:t>
            </a:r>
            <a:endParaRPr lang="en-GB" altLang="en-US"/>
          </a:p>
        </p:txBody>
      </p:sp>
      <p:grpSp>
        <p:nvGrpSpPr>
          <p:cNvPr id="1486874" name="Group 26"/>
          <p:cNvGrpSpPr>
            <a:grpSpLocks/>
          </p:cNvGrpSpPr>
          <p:nvPr/>
        </p:nvGrpSpPr>
        <p:grpSpPr bwMode="auto">
          <a:xfrm>
            <a:off x="1000125" y="1557338"/>
            <a:ext cx="6019800" cy="2819400"/>
            <a:chOff x="432" y="1776"/>
            <a:chExt cx="3792" cy="1776"/>
          </a:xfrm>
        </p:grpSpPr>
        <p:sp>
          <p:nvSpPr>
            <p:cNvPr id="1486852" name="Rectangle 4"/>
            <p:cNvSpPr>
              <a:spLocks noChangeArrowheads="1"/>
            </p:cNvSpPr>
            <p:nvPr/>
          </p:nvSpPr>
          <p:spPr bwMode="auto">
            <a:xfrm>
              <a:off x="432" y="1776"/>
              <a:ext cx="1440" cy="86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1800">
                <a:latin typeface="Arial" charset="0"/>
              </a:endParaRPr>
            </a:p>
          </p:txBody>
        </p:sp>
        <p:sp>
          <p:nvSpPr>
            <p:cNvPr id="1486853" name="Line 5"/>
            <p:cNvSpPr>
              <a:spLocks noChangeShapeType="1"/>
            </p:cNvSpPr>
            <p:nvPr/>
          </p:nvSpPr>
          <p:spPr bwMode="auto">
            <a:xfrm>
              <a:off x="1920" y="2160"/>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54" name="Rectangle 6"/>
            <p:cNvSpPr>
              <a:spLocks noChangeArrowheads="1"/>
            </p:cNvSpPr>
            <p:nvPr/>
          </p:nvSpPr>
          <p:spPr bwMode="auto">
            <a:xfrm>
              <a:off x="3648" y="2016"/>
              <a:ext cx="576" cy="2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latin typeface="Arial" charset="0"/>
                </a:rPr>
                <a:t>Pump</a:t>
              </a:r>
            </a:p>
          </p:txBody>
        </p:sp>
        <p:sp>
          <p:nvSpPr>
            <p:cNvPr id="1486855" name="Line 7"/>
            <p:cNvSpPr>
              <a:spLocks noChangeShapeType="1"/>
            </p:cNvSpPr>
            <p:nvPr/>
          </p:nvSpPr>
          <p:spPr bwMode="auto">
            <a:xfrm>
              <a:off x="2880" y="1872"/>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56" name="Line 8"/>
            <p:cNvSpPr>
              <a:spLocks noChangeShapeType="1"/>
            </p:cNvSpPr>
            <p:nvPr/>
          </p:nvSpPr>
          <p:spPr bwMode="auto">
            <a:xfrm>
              <a:off x="2880" y="2208"/>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57" name="Line 9"/>
            <p:cNvSpPr>
              <a:spLocks noChangeShapeType="1"/>
            </p:cNvSpPr>
            <p:nvPr/>
          </p:nvSpPr>
          <p:spPr bwMode="auto">
            <a:xfrm>
              <a:off x="3360" y="196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58" name="Oval 10"/>
            <p:cNvSpPr>
              <a:spLocks noChangeArrowheads="1"/>
            </p:cNvSpPr>
            <p:nvPr/>
          </p:nvSpPr>
          <p:spPr bwMode="auto">
            <a:xfrm>
              <a:off x="2256" y="1776"/>
              <a:ext cx="240" cy="1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latin typeface="Arial" charset="0"/>
                </a:rPr>
                <a:t>P1</a:t>
              </a:r>
            </a:p>
          </p:txBody>
        </p:sp>
        <p:sp>
          <p:nvSpPr>
            <p:cNvPr id="1486859" name="Oval 11"/>
            <p:cNvSpPr>
              <a:spLocks noChangeArrowheads="1"/>
            </p:cNvSpPr>
            <p:nvPr/>
          </p:nvSpPr>
          <p:spPr bwMode="auto">
            <a:xfrm>
              <a:off x="720" y="2016"/>
              <a:ext cx="96"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60" name="Line 12"/>
            <p:cNvSpPr>
              <a:spLocks noChangeShapeType="1"/>
            </p:cNvSpPr>
            <p:nvPr/>
          </p:nvSpPr>
          <p:spPr bwMode="auto">
            <a:xfrm>
              <a:off x="768" y="2016"/>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61" name="Line 13"/>
            <p:cNvSpPr>
              <a:spLocks noChangeShapeType="1"/>
            </p:cNvSpPr>
            <p:nvPr/>
          </p:nvSpPr>
          <p:spPr bwMode="auto">
            <a:xfrm>
              <a:off x="768" y="2304"/>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62" name="Oval 14"/>
            <p:cNvSpPr>
              <a:spLocks noChangeArrowheads="1"/>
            </p:cNvSpPr>
            <p:nvPr/>
          </p:nvSpPr>
          <p:spPr bwMode="auto">
            <a:xfrm>
              <a:off x="1392" y="2016"/>
              <a:ext cx="96" cy="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63" name="Line 15"/>
            <p:cNvSpPr>
              <a:spLocks noChangeShapeType="1"/>
            </p:cNvSpPr>
            <p:nvPr/>
          </p:nvSpPr>
          <p:spPr bwMode="auto">
            <a:xfrm>
              <a:off x="2400" y="196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64" name="Oval 16"/>
            <p:cNvSpPr>
              <a:spLocks noChangeArrowheads="1"/>
            </p:cNvSpPr>
            <p:nvPr/>
          </p:nvSpPr>
          <p:spPr bwMode="auto">
            <a:xfrm>
              <a:off x="3264" y="1776"/>
              <a:ext cx="240" cy="1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800">
                  <a:latin typeface="Arial" charset="0"/>
                </a:rPr>
                <a:t>P2</a:t>
              </a:r>
            </a:p>
          </p:txBody>
        </p:sp>
        <p:sp>
          <p:nvSpPr>
            <p:cNvPr id="1486865" name="Text Box 17"/>
            <p:cNvSpPr txBox="1">
              <a:spLocks noChangeArrowheads="1"/>
            </p:cNvSpPr>
            <p:nvPr/>
          </p:nvSpPr>
          <p:spPr bwMode="auto">
            <a:xfrm>
              <a:off x="2256" y="2640"/>
              <a:ext cx="11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a:latin typeface="Arial" charset="0"/>
                </a:rPr>
                <a:t>Conductance, C</a:t>
              </a:r>
            </a:p>
          </p:txBody>
        </p:sp>
        <p:sp>
          <p:nvSpPr>
            <p:cNvPr id="1486866" name="Text Box 18"/>
            <p:cNvSpPr txBox="1">
              <a:spLocks noChangeArrowheads="1"/>
            </p:cNvSpPr>
            <p:nvPr/>
          </p:nvSpPr>
          <p:spPr bwMode="auto">
            <a:xfrm>
              <a:off x="816" y="2304"/>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a:latin typeface="Arial" charset="0"/>
                </a:rPr>
                <a:t>Sample</a:t>
              </a:r>
            </a:p>
          </p:txBody>
        </p:sp>
        <p:sp>
          <p:nvSpPr>
            <p:cNvPr id="1486867" name="Text Box 19"/>
            <p:cNvSpPr txBox="1">
              <a:spLocks noChangeArrowheads="1"/>
            </p:cNvSpPr>
            <p:nvPr/>
          </p:nvSpPr>
          <p:spPr bwMode="auto">
            <a:xfrm>
              <a:off x="1574" y="3049"/>
              <a:ext cx="4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solidFill>
                    <a:srgbClr val="FF6600"/>
                  </a:solidFill>
                  <a:latin typeface="Arial" charset="0"/>
                </a:rPr>
                <a:t>Q =</a:t>
              </a:r>
              <a:r>
                <a:rPr lang="en-GB" altLang="en-US" sz="1800">
                  <a:latin typeface="Arial" charset="0"/>
                </a:rPr>
                <a:t> </a:t>
              </a:r>
            </a:p>
          </p:txBody>
        </p:sp>
        <p:sp>
          <p:nvSpPr>
            <p:cNvPr id="1486868" name="Text Box 20"/>
            <p:cNvSpPr txBox="1">
              <a:spLocks noChangeArrowheads="1"/>
            </p:cNvSpPr>
            <p:nvPr/>
          </p:nvSpPr>
          <p:spPr bwMode="auto">
            <a:xfrm>
              <a:off x="2006" y="2953"/>
              <a:ext cx="7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solidFill>
                    <a:srgbClr val="FF6600"/>
                  </a:solidFill>
                  <a:latin typeface="Arial" charset="0"/>
                </a:rPr>
                <a:t>P1 - P2</a:t>
              </a:r>
              <a:endParaRPr lang="en-GB" altLang="en-US" sz="1800">
                <a:latin typeface="Arial" charset="0"/>
              </a:endParaRPr>
            </a:p>
          </p:txBody>
        </p:sp>
        <p:sp>
          <p:nvSpPr>
            <p:cNvPr id="1486869" name="Line 21"/>
            <p:cNvSpPr>
              <a:spLocks noChangeShapeType="1"/>
            </p:cNvSpPr>
            <p:nvPr/>
          </p:nvSpPr>
          <p:spPr bwMode="auto">
            <a:xfrm>
              <a:off x="2064" y="321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6870" name="Text Box 22"/>
            <p:cNvSpPr txBox="1">
              <a:spLocks noChangeArrowheads="1"/>
            </p:cNvSpPr>
            <p:nvPr/>
          </p:nvSpPr>
          <p:spPr bwMode="auto">
            <a:xfrm>
              <a:off x="2256" y="3264"/>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solidFill>
                    <a:srgbClr val="FF6600"/>
                  </a:solidFill>
                  <a:latin typeface="Arial" charset="0"/>
                </a:rPr>
                <a:t>A</a:t>
              </a:r>
              <a:endParaRPr lang="en-GB" altLang="en-US" sz="1800">
                <a:latin typeface="Arial" charset="0"/>
              </a:endParaRPr>
            </a:p>
          </p:txBody>
        </p:sp>
        <p:sp>
          <p:nvSpPr>
            <p:cNvPr id="1486871" name="Text Box 23"/>
            <p:cNvSpPr txBox="1">
              <a:spLocks noChangeArrowheads="1"/>
            </p:cNvSpPr>
            <p:nvPr/>
          </p:nvSpPr>
          <p:spPr bwMode="auto">
            <a:xfrm>
              <a:off x="2736" y="3072"/>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solidFill>
                    <a:srgbClr val="FF6600"/>
                  </a:solidFill>
                  <a:latin typeface="Arial" charset="0"/>
                </a:rPr>
                <a:t>C</a:t>
              </a:r>
              <a:endParaRPr lang="en-GB" altLang="en-US" sz="1800">
                <a:solidFill>
                  <a:srgbClr val="FF6600"/>
                </a:solidFill>
                <a:latin typeface="Arial" charset="0"/>
              </a:endParaRPr>
            </a:p>
          </p:txBody>
        </p:sp>
        <p:sp>
          <p:nvSpPr>
            <p:cNvPr id="1486872" name="Rectangle 24"/>
            <p:cNvSpPr>
              <a:spLocks noChangeArrowheads="1"/>
            </p:cNvSpPr>
            <p:nvPr/>
          </p:nvSpPr>
          <p:spPr bwMode="auto">
            <a:xfrm>
              <a:off x="1392" y="2928"/>
              <a:ext cx="1872" cy="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0186506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6" name="Rectangle 2"/>
          <p:cNvSpPr>
            <a:spLocks noGrp="1" noChangeArrowheads="1"/>
          </p:cNvSpPr>
          <p:nvPr>
            <p:ph type="title"/>
          </p:nvPr>
        </p:nvSpPr>
        <p:spPr>
          <a:ln/>
        </p:spPr>
        <p:txBody>
          <a:bodyPr/>
          <a:lstStyle/>
          <a:p>
            <a:r>
              <a:rPr lang="it-IT" altLang="en-US"/>
              <a:t>Sistema di misura del degasaggio</a:t>
            </a:r>
          </a:p>
        </p:txBody>
      </p:sp>
      <p:pic>
        <p:nvPicPr>
          <p:cNvPr id="1368067" name="Picture 3"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836613"/>
            <a:ext cx="7777163" cy="582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193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a:ln/>
        </p:spPr>
        <p:txBody>
          <a:bodyPr/>
          <a:lstStyle/>
          <a:p>
            <a:r>
              <a:rPr lang="en-GB" altLang="en-US"/>
              <a:t>Esempio di risultati test outgassing</a:t>
            </a:r>
          </a:p>
        </p:txBody>
      </p:sp>
      <p:graphicFrame>
        <p:nvGraphicFramePr>
          <p:cNvPr id="1370115" name="Object 3"/>
          <p:cNvGraphicFramePr>
            <a:graphicFrameLocks noChangeAspect="1"/>
          </p:cNvGraphicFramePr>
          <p:nvPr/>
        </p:nvGraphicFramePr>
        <p:xfrm>
          <a:off x="611188" y="1125538"/>
          <a:ext cx="8069262" cy="5683250"/>
        </p:xfrm>
        <a:graphic>
          <a:graphicData uri="http://schemas.openxmlformats.org/presentationml/2006/ole">
            <mc:AlternateContent xmlns:mc="http://schemas.openxmlformats.org/markup-compatibility/2006">
              <mc:Choice xmlns:v="urn:schemas-microsoft-com:vml" Requires="v">
                <p:oleObj name="Documento" r:id="rId3" imgW="8599093" imgH="6061951" progId="Word.Document.8">
                  <p:embed/>
                </p:oleObj>
              </mc:Choice>
              <mc:Fallback>
                <p:oleObj name="Documento" r:id="rId3" imgW="8599093" imgH="6061951" progId="Word.Document.8">
                  <p:embed/>
                  <p:pic>
                    <p:nvPicPr>
                      <p:cNvPr id="137011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8069262" cy="568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0116" name="Line 4"/>
          <p:cNvSpPr>
            <a:spLocks noChangeShapeType="1"/>
          </p:cNvSpPr>
          <p:nvPr/>
        </p:nvSpPr>
        <p:spPr bwMode="auto">
          <a:xfrm>
            <a:off x="381000" y="28067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17" name="Line 5"/>
          <p:cNvSpPr>
            <a:spLocks noChangeShapeType="1"/>
          </p:cNvSpPr>
          <p:nvPr/>
        </p:nvSpPr>
        <p:spPr bwMode="auto">
          <a:xfrm>
            <a:off x="381000" y="40259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18" name="Line 6"/>
          <p:cNvSpPr>
            <a:spLocks noChangeShapeType="1"/>
          </p:cNvSpPr>
          <p:nvPr/>
        </p:nvSpPr>
        <p:spPr bwMode="auto">
          <a:xfrm>
            <a:off x="381000" y="1054100"/>
            <a:ext cx="0" cy="518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19" name="Line 7"/>
          <p:cNvSpPr>
            <a:spLocks noChangeShapeType="1"/>
          </p:cNvSpPr>
          <p:nvPr/>
        </p:nvSpPr>
        <p:spPr bwMode="auto">
          <a:xfrm>
            <a:off x="8305800" y="1054100"/>
            <a:ext cx="0" cy="518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0" name="Line 8"/>
          <p:cNvSpPr>
            <a:spLocks noChangeShapeType="1"/>
          </p:cNvSpPr>
          <p:nvPr/>
        </p:nvSpPr>
        <p:spPr bwMode="auto">
          <a:xfrm>
            <a:off x="381000" y="62357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1" name="Line 9"/>
          <p:cNvSpPr>
            <a:spLocks noChangeShapeType="1"/>
          </p:cNvSpPr>
          <p:nvPr/>
        </p:nvSpPr>
        <p:spPr bwMode="auto">
          <a:xfrm>
            <a:off x="381000" y="47879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2" name="Line 10"/>
          <p:cNvSpPr>
            <a:spLocks noChangeShapeType="1"/>
          </p:cNvSpPr>
          <p:nvPr/>
        </p:nvSpPr>
        <p:spPr bwMode="auto">
          <a:xfrm>
            <a:off x="381000" y="21209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3" name="Line 11"/>
          <p:cNvSpPr>
            <a:spLocks noChangeShapeType="1"/>
          </p:cNvSpPr>
          <p:nvPr/>
        </p:nvSpPr>
        <p:spPr bwMode="auto">
          <a:xfrm>
            <a:off x="381000" y="1052513"/>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4" name="Line 12"/>
          <p:cNvSpPr>
            <a:spLocks noChangeShapeType="1"/>
          </p:cNvSpPr>
          <p:nvPr/>
        </p:nvSpPr>
        <p:spPr bwMode="auto">
          <a:xfrm>
            <a:off x="3048000" y="1054100"/>
            <a:ext cx="0" cy="518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125" name="Line 13"/>
          <p:cNvSpPr>
            <a:spLocks noChangeShapeType="1"/>
          </p:cNvSpPr>
          <p:nvPr/>
        </p:nvSpPr>
        <p:spPr bwMode="auto">
          <a:xfrm>
            <a:off x="5334000" y="1054100"/>
            <a:ext cx="0" cy="518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6379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a:solidFill>
            <a:srgbClr val="FFFF99"/>
          </a:solidFill>
          <a:ln>
            <a:solidFill>
              <a:srgbClr val="FF0000"/>
            </a:solidFill>
          </a:ln>
        </p:spPr>
        <p:txBody>
          <a:bodyPr/>
          <a:lstStyle/>
          <a:p>
            <a:r>
              <a:rPr lang="it-IT" dirty="0" err="1"/>
              <a:t>Evaporation</a:t>
            </a:r>
            <a:r>
              <a:rPr lang="it-IT" dirty="0"/>
              <a:t>: </a:t>
            </a:r>
            <a:r>
              <a:rPr lang="it-IT" dirty="0" err="1"/>
              <a:t>vapor</a:t>
            </a:r>
            <a:r>
              <a:rPr lang="it-IT" dirty="0"/>
              <a:t> pressure of </a:t>
            </a:r>
            <a:r>
              <a:rPr lang="it-IT" dirty="0" err="1"/>
              <a:t>elements</a:t>
            </a:r>
            <a:endParaRPr lang="en-US" dirty="0"/>
          </a:p>
        </p:txBody>
      </p:sp>
      <p:pic>
        <p:nvPicPr>
          <p:cNvPr id="1148932" name="Picture 4" descr="vapor3"/>
          <p:cNvPicPr>
            <a:picLocks noChangeAspect="1" noChangeArrowheads="1"/>
          </p:cNvPicPr>
          <p:nvPr/>
        </p:nvPicPr>
        <p:blipFill>
          <a:blip r:embed="rId3">
            <a:extLst>
              <a:ext uri="{28A0092B-C50C-407E-A947-70E740481C1C}">
                <a14:useLocalDpi xmlns:a14="http://schemas.microsoft.com/office/drawing/2010/main" val="0"/>
              </a:ext>
            </a:extLst>
          </a:blip>
          <a:srcRect t="1981" b="7076"/>
          <a:stretch>
            <a:fillRect/>
          </a:stretch>
        </p:blipFill>
        <p:spPr bwMode="auto">
          <a:xfrm>
            <a:off x="938213" y="620713"/>
            <a:ext cx="7267575" cy="61214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79512" y="4869160"/>
            <a:ext cx="2304256" cy="1569660"/>
          </a:xfrm>
          <a:prstGeom prst="rect">
            <a:avLst/>
          </a:prstGeom>
          <a:solidFill>
            <a:srgbClr val="FFFF00"/>
          </a:solidFill>
        </p:spPr>
        <p:txBody>
          <a:bodyPr wrap="square" rtlCol="0">
            <a:spAutoFit/>
          </a:bodyPr>
          <a:lstStyle/>
          <a:p>
            <a:r>
              <a:rPr lang="it-IT" dirty="0"/>
              <a:t>RCA </a:t>
            </a:r>
            <a:r>
              <a:rPr lang="it-IT" dirty="0" err="1"/>
              <a:t>Charts</a:t>
            </a:r>
            <a:endParaRPr lang="it-IT" dirty="0"/>
          </a:p>
          <a:p>
            <a:r>
              <a:rPr lang="it-IT" dirty="0" err="1"/>
              <a:t>See</a:t>
            </a:r>
            <a:r>
              <a:rPr lang="it-IT" dirty="0"/>
              <a:t> for </a:t>
            </a:r>
            <a:r>
              <a:rPr lang="it-IT" dirty="0" err="1"/>
              <a:t>instance</a:t>
            </a:r>
            <a:r>
              <a:rPr lang="it-IT" dirty="0"/>
              <a:t>:</a:t>
            </a:r>
          </a:p>
          <a:p>
            <a:endParaRPr lang="it-IT" dirty="0"/>
          </a:p>
          <a:p>
            <a:r>
              <a:rPr lang="it-IT" dirty="0">
                <a:hlinkClick r:id="rId4"/>
              </a:rPr>
              <a:t>https://old.mcallister.com/vacuum.html</a:t>
            </a:r>
            <a:endParaRPr lang="it-IT" dirty="0"/>
          </a:p>
          <a:p>
            <a:endParaRPr lang="it-IT"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2"/>
          <p:cNvSpPr>
            <a:spLocks noGrp="1" noChangeArrowheads="1"/>
          </p:cNvSpPr>
          <p:nvPr>
            <p:ph type="title"/>
          </p:nvPr>
        </p:nvSpPr>
        <p:spPr>
          <a:ln/>
        </p:spPr>
        <p:txBody>
          <a:bodyPr/>
          <a:lstStyle/>
          <a:p>
            <a:r>
              <a:rPr lang="en-GB" altLang="en-US"/>
              <a:t>Considerazioni finali sulla pulizia</a:t>
            </a:r>
          </a:p>
        </p:txBody>
      </p:sp>
      <p:sp>
        <p:nvSpPr>
          <p:cNvPr id="1372163" name="Rectangle 3"/>
          <p:cNvSpPr>
            <a:spLocks noGrp="1" noChangeArrowheads="1"/>
          </p:cNvSpPr>
          <p:nvPr>
            <p:ph type="body" idx="1"/>
          </p:nvPr>
        </p:nvSpPr>
        <p:spPr>
          <a:xfrm>
            <a:off x="323850" y="692150"/>
            <a:ext cx="8642350" cy="4937125"/>
          </a:xfrm>
        </p:spPr>
        <p:txBody>
          <a:bodyPr/>
          <a:lstStyle/>
          <a:p>
            <a:pPr marL="855663" indent="-855663"/>
            <a:r>
              <a:rPr lang="it-IT" altLang="en-US">
                <a:solidFill>
                  <a:srgbClr val="0000FF"/>
                </a:solidFill>
              </a:rPr>
              <a:t>Il livello di vuoto richiesto e/o il processo determina lo standard di pulizia richiesto</a:t>
            </a:r>
          </a:p>
          <a:p>
            <a:pPr marL="855663" indent="-855663"/>
            <a:endParaRPr lang="it-IT" altLang="en-US">
              <a:solidFill>
                <a:srgbClr val="0000FF"/>
              </a:solidFill>
            </a:endParaRPr>
          </a:p>
          <a:p>
            <a:pPr marL="855663" indent="-855663"/>
            <a:r>
              <a:rPr lang="it-IT" altLang="en-US">
                <a:solidFill>
                  <a:srgbClr val="0000FF"/>
                </a:solidFill>
              </a:rPr>
              <a:t>La qualità del vuoto e le pressioni raggiungibili sono limitate dalla proprietà delle superfici del sistema </a:t>
            </a:r>
          </a:p>
          <a:p>
            <a:pPr marL="855663" indent="-855663"/>
            <a:endParaRPr lang="it-IT" altLang="en-US">
              <a:solidFill>
                <a:srgbClr val="0000FF"/>
              </a:solidFill>
            </a:endParaRPr>
          </a:p>
          <a:p>
            <a:pPr marL="855663" indent="-855663"/>
            <a:r>
              <a:rPr lang="it-IT" altLang="en-US">
                <a:solidFill>
                  <a:srgbClr val="0000FF"/>
                </a:solidFill>
              </a:rPr>
              <a:t>Esistono moltissimi metodi e strategie per il condizionamento delle superfici</a:t>
            </a:r>
          </a:p>
          <a:p>
            <a:pPr marL="855663" indent="-855663"/>
            <a:endParaRPr lang="it-IT" altLang="en-US">
              <a:solidFill>
                <a:srgbClr val="0000FF"/>
              </a:solidFill>
            </a:endParaRPr>
          </a:p>
          <a:p>
            <a:pPr marL="855663" indent="-855663"/>
            <a:r>
              <a:rPr lang="it-IT" altLang="en-US">
                <a:solidFill>
                  <a:srgbClr val="0000FF"/>
                </a:solidFill>
              </a:rPr>
              <a:t>Non esiste un metodo universale per la pulizia dei componenti</a:t>
            </a:r>
            <a:endParaRPr lang="it-IT" altLang="en-US"/>
          </a:p>
        </p:txBody>
      </p:sp>
    </p:spTree>
    <p:extLst>
      <p:ext uri="{BB962C8B-B14F-4D97-AF65-F5344CB8AC3E}">
        <p14:creationId xmlns:p14="http://schemas.microsoft.com/office/powerpoint/2010/main" val="12509368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2" descr="Pagine da elsey_2-9"/>
          <p:cNvPicPr>
            <a:picLocks noChangeAspect="1" noChangeArrowheads="1"/>
          </p:cNvPicPr>
          <p:nvPr/>
        </p:nvPicPr>
        <p:blipFill>
          <a:blip r:embed="rId2">
            <a:extLst>
              <a:ext uri="{28A0092B-C50C-407E-A947-70E740481C1C}">
                <a14:useLocalDpi xmlns:a14="http://schemas.microsoft.com/office/drawing/2010/main" val="0"/>
              </a:ext>
            </a:extLst>
          </a:blip>
          <a:srcRect l="6311" t="7790" r="7216" b="1776"/>
          <a:stretch>
            <a:fillRect/>
          </a:stretch>
        </p:blipFill>
        <p:spPr bwMode="auto">
          <a:xfrm>
            <a:off x="2135188" y="1268413"/>
            <a:ext cx="487362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3"/>
          <p:cNvSpPr>
            <a:spLocks noChangeArrowheads="1"/>
          </p:cNvSpPr>
          <p:nvPr/>
        </p:nvSpPr>
        <p:spPr bwMode="auto">
          <a:xfrm>
            <a:off x="0" y="0"/>
            <a:ext cx="9144000" cy="1125538"/>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The vacuum microbalance: a tool for measurement of mass loss / mass increase (degassing /adsorption)</a:t>
            </a:r>
          </a:p>
        </p:txBody>
      </p:sp>
    </p:spTree>
    <p:extLst>
      <p:ext uri="{BB962C8B-B14F-4D97-AF65-F5344CB8AC3E}">
        <p14:creationId xmlns:p14="http://schemas.microsoft.com/office/powerpoint/2010/main" val="2559353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a:srcRect l="851" t="5499" r="-851" b="4919"/>
          <a:stretch/>
        </p:blipFill>
        <p:spPr>
          <a:xfrm>
            <a:off x="3635896" y="835917"/>
            <a:ext cx="5265524" cy="2345878"/>
          </a:xfrm>
          <a:prstGeom prst="rect">
            <a:avLst/>
          </a:prstGeom>
        </p:spPr>
      </p:pic>
      <p:sp>
        <p:nvSpPr>
          <p:cNvPr id="140292" name="Rectangle 3"/>
          <p:cNvSpPr>
            <a:spLocks noChangeArrowheads="1"/>
          </p:cNvSpPr>
          <p:nvPr/>
        </p:nvSpPr>
        <p:spPr bwMode="auto">
          <a:xfrm>
            <a:off x="0" y="0"/>
            <a:ext cx="9144000" cy="54868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Mass loss measurement</a:t>
            </a:r>
          </a:p>
        </p:txBody>
      </p:sp>
      <p:sp>
        <p:nvSpPr>
          <p:cNvPr id="2" name="Rettangolo 1"/>
          <p:cNvSpPr/>
          <p:nvPr/>
        </p:nvSpPr>
        <p:spPr>
          <a:xfrm>
            <a:off x="2286000" y="1659285"/>
            <a:ext cx="4572000" cy="3539430"/>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ettangolo 4"/>
          <p:cNvSpPr/>
          <p:nvPr/>
        </p:nvSpPr>
        <p:spPr>
          <a:xfrm>
            <a:off x="14519" y="558130"/>
            <a:ext cx="6120680" cy="338554"/>
          </a:xfrm>
          <a:prstGeom prst="rect">
            <a:avLst/>
          </a:prstGeom>
        </p:spPr>
        <p:txBody>
          <a:bodyPr wrap="square">
            <a:spAutoFit/>
          </a:bodyPr>
          <a:lstStyle/>
          <a:p>
            <a:r>
              <a:rPr lang="en-US" dirty="0">
                <a:hlinkClick r:id="rId3"/>
              </a:rPr>
              <a:t>European Cooperation for Space Standardization</a:t>
            </a:r>
            <a:endParaRPr lang="en-US" dirty="0"/>
          </a:p>
        </p:txBody>
      </p:sp>
      <p:sp>
        <p:nvSpPr>
          <p:cNvPr id="15" name="Rettangolo 14"/>
          <p:cNvSpPr/>
          <p:nvPr/>
        </p:nvSpPr>
        <p:spPr>
          <a:xfrm>
            <a:off x="14519" y="6522538"/>
            <a:ext cx="9721079" cy="307777"/>
          </a:xfrm>
          <a:prstGeom prst="rect">
            <a:avLst/>
          </a:prstGeom>
        </p:spPr>
        <p:txBody>
          <a:bodyPr wrap="square">
            <a:spAutoFit/>
          </a:bodyPr>
          <a:lstStyle/>
          <a:p>
            <a:r>
              <a:rPr lang="en-US" sz="1400" dirty="0">
                <a:hlinkClick r:id="rId4"/>
              </a:rPr>
              <a:t>https://www.aac-research.at/wp-content/uploads/2016/02/AAC_Advanced_Outgassing_V02.pdf</a:t>
            </a:r>
            <a:endParaRPr lang="en-US" sz="1400" dirty="0"/>
          </a:p>
        </p:txBody>
      </p:sp>
      <p:sp>
        <p:nvSpPr>
          <p:cNvPr id="16" name="Rettangolo 15"/>
          <p:cNvSpPr/>
          <p:nvPr/>
        </p:nvSpPr>
        <p:spPr>
          <a:xfrm>
            <a:off x="14519" y="3335109"/>
            <a:ext cx="9129481" cy="3108543"/>
          </a:xfrm>
          <a:prstGeom prst="rect">
            <a:avLst/>
          </a:prstGeom>
        </p:spPr>
        <p:txBody>
          <a:bodyPr wrap="square">
            <a:spAutoFit/>
          </a:bodyPr>
          <a:lstStyle/>
          <a:p>
            <a:pPr marR="1150" algn="just"/>
            <a:r>
              <a:rPr lang="en-US" b="1" dirty="0">
                <a:latin typeface="+mn-lt"/>
              </a:rPr>
              <a:t>Dynamic test: The temperature is increased with constant rate until heavy mass loss is gained.</a:t>
            </a:r>
          </a:p>
          <a:p>
            <a:pPr algn="just"/>
            <a:endParaRPr lang="en-US" sz="1200" b="1" dirty="0">
              <a:latin typeface="+mn-lt"/>
            </a:endParaRPr>
          </a:p>
          <a:p>
            <a:pPr marR="1190" algn="just"/>
            <a:r>
              <a:rPr lang="en-US" b="1" dirty="0">
                <a:latin typeface="+mn-lt"/>
              </a:rPr>
              <a:t>Static test: Temperature is increased as fast as possible to a certain level and then held constant, until a constant sublimation rate is gained.</a:t>
            </a:r>
          </a:p>
          <a:p>
            <a:pPr algn="just"/>
            <a:endParaRPr lang="en-US" sz="1200" b="1" dirty="0">
              <a:latin typeface="+mn-lt"/>
            </a:endParaRPr>
          </a:p>
          <a:p>
            <a:pPr marR="1090" algn="just"/>
            <a:r>
              <a:rPr lang="en-US" b="1" dirty="0">
                <a:latin typeface="+mn-lt"/>
              </a:rPr>
              <a:t>Kinetic outgassing test: Stepwise increase of temperature: In steps of e.g. 25°C the temperature is increased and held constant for e.g. 24hours for long-term TML prediction (ECSS-Q-TM-70-52A)</a:t>
            </a:r>
          </a:p>
          <a:p>
            <a:pPr algn="just"/>
            <a:endParaRPr lang="en-US" sz="1200" b="1" dirty="0">
              <a:latin typeface="+mn-lt"/>
            </a:endParaRPr>
          </a:p>
          <a:p>
            <a:pPr marR="1220" algn="just"/>
            <a:r>
              <a:rPr lang="en-US" b="1" dirty="0" err="1">
                <a:latin typeface="+mn-lt"/>
              </a:rPr>
              <a:t>Vapour</a:t>
            </a:r>
            <a:r>
              <a:rPr lang="en-US" b="1" dirty="0">
                <a:latin typeface="+mn-lt"/>
              </a:rPr>
              <a:t> pressure test: The </a:t>
            </a:r>
            <a:r>
              <a:rPr lang="en-US" b="1" dirty="0" err="1">
                <a:latin typeface="+mn-lt"/>
              </a:rPr>
              <a:t>vapour</a:t>
            </a:r>
            <a:r>
              <a:rPr lang="en-US" b="1" dirty="0">
                <a:latin typeface="+mn-lt"/>
              </a:rPr>
              <a:t> pressure of an outgassing material is calculated using Langmuir's equations. For low temperatures only poor accuracy is obtained (detection limit: 5.1o-10mbar) but temperatures up to 800°(are available.</a:t>
            </a:r>
          </a:p>
        </p:txBody>
      </p:sp>
    </p:spTree>
    <p:extLst>
      <p:ext uri="{BB962C8B-B14F-4D97-AF65-F5344CB8AC3E}">
        <p14:creationId xmlns:p14="http://schemas.microsoft.com/office/powerpoint/2010/main" val="198559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3"/>
          <p:cNvSpPr>
            <a:spLocks noChangeArrowheads="1"/>
          </p:cNvSpPr>
          <p:nvPr/>
        </p:nvSpPr>
        <p:spPr bwMode="auto">
          <a:xfrm>
            <a:off x="0" y="0"/>
            <a:ext cx="9144000" cy="54868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Mass loss measurement</a:t>
            </a:r>
          </a:p>
        </p:txBody>
      </p:sp>
      <p:sp>
        <p:nvSpPr>
          <p:cNvPr id="2" name="Rettangolo 1"/>
          <p:cNvSpPr/>
          <p:nvPr/>
        </p:nvSpPr>
        <p:spPr>
          <a:xfrm>
            <a:off x="2286000" y="1659285"/>
            <a:ext cx="4572000" cy="3539430"/>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Rectangle 1"/>
          <p:cNvSpPr>
            <a:spLocks noChangeArrowheads="1"/>
          </p:cNvSpPr>
          <p:nvPr/>
        </p:nvSpPr>
        <p:spPr bwMode="auto">
          <a:xfrm>
            <a:off x="179512" y="908720"/>
            <a:ext cx="849694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b="1" i="0" u="none" strike="noStrike" cap="none" normalizeH="0" baseline="0" dirty="0">
                <a:ln>
                  <a:noFill/>
                </a:ln>
                <a:solidFill>
                  <a:schemeClr val="tx1"/>
                </a:solidFill>
                <a:effectLst/>
                <a:latin typeface="Arial" panose="020B0604020202020204" pitchFamily="34" charset="0"/>
              </a:rPr>
              <a:t>ASTM E595 - 15   </a:t>
            </a:r>
            <a:endParaRPr lang="en-US" altLang="it-IT" sz="20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sz="2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1" i="0" u="none" strike="noStrike" cap="none" normalizeH="0" baseline="0" dirty="0">
                <a:ln>
                  <a:noFill/>
                </a:ln>
                <a:solidFill>
                  <a:schemeClr val="tx1"/>
                </a:solidFill>
                <a:effectLst/>
                <a:latin typeface="Arial" panose="020B0604020202020204" pitchFamily="34" charset="0"/>
              </a:rPr>
              <a:t>Standard Test Method for Total Mass Loss and Collected Volatile Condensable Materials from Outgassing in a Vacuum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dirty="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210820" y="3131810"/>
            <a:ext cx="846563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b="1" i="0" u="none" strike="noStrike" cap="none" normalizeH="0" baseline="0" dirty="0">
                <a:ln>
                  <a:noFill/>
                </a:ln>
                <a:solidFill>
                  <a:schemeClr val="tx1"/>
                </a:solidFill>
                <a:effectLst/>
                <a:latin typeface="Arial" panose="020B0604020202020204" pitchFamily="34" charset="0"/>
              </a:rPr>
              <a:t>ASTM E2311 - 04(2016)   </a:t>
            </a:r>
            <a:endParaRPr kumimoji="0" lang="en-US" altLang="it-IT"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sz="2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1" i="0" u="none" strike="noStrike" cap="none" normalizeH="0" baseline="0" dirty="0">
                <a:ln>
                  <a:noFill/>
                </a:ln>
                <a:solidFill>
                  <a:schemeClr val="tx1"/>
                </a:solidFill>
                <a:effectLst/>
                <a:latin typeface="Arial" panose="020B0604020202020204" pitchFamily="34" charset="0"/>
              </a:rPr>
              <a:t>Standard Practice for QCM (Quartz Cristal Microbalance)</a:t>
            </a:r>
            <a:r>
              <a:rPr kumimoji="0" lang="en-US" altLang="it-IT" sz="2400" b="1" i="0" u="none" strike="noStrike" cap="none" normalizeH="0" dirty="0">
                <a:ln>
                  <a:noFill/>
                </a:ln>
                <a:solidFill>
                  <a:schemeClr val="tx1"/>
                </a:solidFill>
                <a:effectLst/>
                <a:latin typeface="Arial" panose="020B0604020202020204" pitchFamily="34" charset="0"/>
              </a:rPr>
              <a:t> </a:t>
            </a:r>
            <a:r>
              <a:rPr kumimoji="0" lang="en-US" altLang="it-IT" sz="2400" b="1" i="0" u="none" strike="noStrike" cap="none" normalizeH="0" baseline="0" dirty="0">
                <a:ln>
                  <a:noFill/>
                </a:ln>
                <a:solidFill>
                  <a:schemeClr val="tx1"/>
                </a:solidFill>
                <a:effectLst/>
                <a:latin typeface="Arial" panose="020B0604020202020204" pitchFamily="34" charset="0"/>
              </a:rPr>
              <a:t>Measurement of Spacecraft Molecular Contamination in Space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1003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3"/>
          <p:cNvSpPr>
            <a:spLocks noChangeArrowheads="1"/>
          </p:cNvSpPr>
          <p:nvPr/>
        </p:nvSpPr>
        <p:spPr bwMode="auto">
          <a:xfrm>
            <a:off x="0" y="1"/>
            <a:ext cx="9144000" cy="764704"/>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NASA site: data on mass loss in vacuum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t="7945" r="9995" b="12904"/>
          <a:stretch>
            <a:fillRect/>
          </a:stretch>
        </p:blipFill>
        <p:spPr bwMode="auto">
          <a:xfrm>
            <a:off x="245033" y="764705"/>
            <a:ext cx="8653933" cy="608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formazioni 1">
            <a:hlinkClick r:id="rId3" highlightClick="1"/>
          </p:cNvPr>
          <p:cNvSpPr/>
          <p:nvPr/>
        </p:nvSpPr>
        <p:spPr>
          <a:xfrm>
            <a:off x="8172400" y="5301208"/>
            <a:ext cx="648072" cy="64807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20634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F672CA-6160-6FC8-FE9E-F6D070098C1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E9CC764-FF23-B1C7-95D1-55BA017E1B95}"/>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6140523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tx2"/>
                </a:solidFill>
              </a:rPr>
              <a:t>Choice of structural vacuum chamber material </a:t>
            </a:r>
          </a:p>
        </p:txBody>
      </p:sp>
      <p:sp>
        <p:nvSpPr>
          <p:cNvPr id="1331203" name="Text Box 3"/>
          <p:cNvSpPr txBox="1">
            <a:spLocks noChangeArrowheads="1"/>
          </p:cNvSpPr>
          <p:nvPr/>
        </p:nvSpPr>
        <p:spPr bwMode="auto">
          <a:xfrm>
            <a:off x="664657" y="2781300"/>
            <a:ext cx="1548822" cy="338554"/>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dirty="0" err="1"/>
              <a:t>low</a:t>
            </a:r>
            <a:r>
              <a:rPr lang="it-IT" dirty="0"/>
              <a:t> </a:t>
            </a:r>
            <a:r>
              <a:rPr lang="it-IT" dirty="0" err="1"/>
              <a:t>outgassing</a:t>
            </a:r>
            <a:endParaRPr lang="en-US" dirty="0"/>
          </a:p>
        </p:txBody>
      </p:sp>
      <p:sp>
        <p:nvSpPr>
          <p:cNvPr id="1331204" name="Text Box 4"/>
          <p:cNvSpPr txBox="1">
            <a:spLocks noChangeArrowheads="1"/>
          </p:cNvSpPr>
          <p:nvPr/>
        </p:nvSpPr>
        <p:spPr bwMode="auto">
          <a:xfrm>
            <a:off x="6332680" y="5805488"/>
            <a:ext cx="2236510" cy="338554"/>
          </a:xfrm>
          <a:prstGeom prst="rect">
            <a:avLst/>
          </a:prstGeom>
          <a:noFill/>
          <a:ln w="2857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dirty="0" err="1"/>
              <a:t>Reduced</a:t>
            </a:r>
            <a:r>
              <a:rPr lang="it-IT" dirty="0"/>
              <a:t> </a:t>
            </a:r>
            <a:r>
              <a:rPr lang="it-IT" dirty="0" err="1"/>
              <a:t>risk</a:t>
            </a:r>
            <a:r>
              <a:rPr lang="it-IT" dirty="0"/>
              <a:t> of </a:t>
            </a:r>
            <a:r>
              <a:rPr lang="it-IT" dirty="0" err="1"/>
              <a:t>leaks</a:t>
            </a:r>
            <a:endParaRPr lang="en-US" dirty="0"/>
          </a:p>
        </p:txBody>
      </p:sp>
      <p:sp>
        <p:nvSpPr>
          <p:cNvPr id="1331205" name="Text Box 5"/>
          <p:cNvSpPr txBox="1">
            <a:spLocks noChangeArrowheads="1"/>
          </p:cNvSpPr>
          <p:nvPr/>
        </p:nvSpPr>
        <p:spPr bwMode="auto">
          <a:xfrm>
            <a:off x="4776030" y="4581525"/>
            <a:ext cx="1766829" cy="584775"/>
          </a:xfrm>
          <a:prstGeom prst="rect">
            <a:avLst/>
          </a:prstGeom>
          <a:noFill/>
          <a:ln w="2857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dirty="0" err="1"/>
              <a:t>Easyness</a:t>
            </a:r>
            <a:r>
              <a:rPr lang="it-IT" dirty="0"/>
              <a:t> of </a:t>
            </a:r>
            <a:r>
              <a:rPr lang="it-IT" dirty="0" err="1"/>
              <a:t>find</a:t>
            </a:r>
            <a:endParaRPr lang="it-IT" dirty="0"/>
          </a:p>
          <a:p>
            <a:pPr algn="ctr"/>
            <a:r>
              <a:rPr lang="it-IT" dirty="0"/>
              <a:t> </a:t>
            </a:r>
            <a:r>
              <a:rPr lang="it-IT" dirty="0" err="1"/>
              <a:t>inclusions</a:t>
            </a:r>
            <a:endParaRPr lang="en-US" dirty="0"/>
          </a:p>
        </p:txBody>
      </p:sp>
      <p:sp>
        <p:nvSpPr>
          <p:cNvPr id="1331206" name="Text Box 6"/>
          <p:cNvSpPr txBox="1">
            <a:spLocks noChangeArrowheads="1"/>
          </p:cNvSpPr>
          <p:nvPr/>
        </p:nvSpPr>
        <p:spPr bwMode="auto">
          <a:xfrm>
            <a:off x="6011863" y="2997200"/>
            <a:ext cx="1928812" cy="584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Cracks and leaks risk</a:t>
            </a:r>
          </a:p>
        </p:txBody>
      </p:sp>
      <p:sp>
        <p:nvSpPr>
          <p:cNvPr id="1331207" name="Text Box 7"/>
          <p:cNvSpPr txBox="1">
            <a:spLocks noChangeArrowheads="1"/>
          </p:cNvSpPr>
          <p:nvPr/>
        </p:nvSpPr>
        <p:spPr bwMode="auto">
          <a:xfrm>
            <a:off x="1692275" y="3716338"/>
            <a:ext cx="2089150" cy="584775"/>
          </a:xfrm>
          <a:prstGeom prst="rect">
            <a:avLst/>
          </a:prstGeom>
          <a:noFill/>
          <a:ln w="28575">
            <a:solidFill>
              <a:srgbClr val="99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dirty="0" err="1"/>
              <a:t>Good</a:t>
            </a:r>
            <a:r>
              <a:rPr lang="it-IT" dirty="0"/>
              <a:t> </a:t>
            </a:r>
            <a:r>
              <a:rPr lang="it-IT" dirty="0" err="1"/>
              <a:t>thermal</a:t>
            </a:r>
            <a:r>
              <a:rPr lang="it-IT" dirty="0"/>
              <a:t> </a:t>
            </a:r>
            <a:r>
              <a:rPr lang="it-IT" dirty="0" err="1"/>
              <a:t>conductivity</a:t>
            </a:r>
            <a:endParaRPr lang="en-US" dirty="0"/>
          </a:p>
        </p:txBody>
      </p:sp>
      <p:sp>
        <p:nvSpPr>
          <p:cNvPr id="1331208" name="Rectangle 8"/>
          <p:cNvSpPr>
            <a:spLocks noChangeArrowheads="1"/>
          </p:cNvSpPr>
          <p:nvPr/>
        </p:nvSpPr>
        <p:spPr bwMode="auto">
          <a:xfrm>
            <a:off x="179388" y="4797425"/>
            <a:ext cx="1871662" cy="854075"/>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dirty="0" err="1"/>
              <a:t>Radiation</a:t>
            </a:r>
            <a:r>
              <a:rPr lang="it-IT" dirty="0"/>
              <a:t> </a:t>
            </a:r>
            <a:r>
              <a:rPr lang="it-IT" dirty="0" err="1"/>
              <a:t>induced</a:t>
            </a:r>
            <a:r>
              <a:rPr lang="it-IT" dirty="0"/>
              <a:t> </a:t>
            </a:r>
          </a:p>
          <a:p>
            <a:pPr algn="ctr"/>
            <a:r>
              <a:rPr lang="it-IT" dirty="0" err="1"/>
              <a:t>outgassing</a:t>
            </a:r>
            <a:endParaRPr lang="en-US" dirty="0"/>
          </a:p>
        </p:txBody>
      </p:sp>
      <p:sp>
        <p:nvSpPr>
          <p:cNvPr id="1331209" name="Rectangle 9"/>
          <p:cNvSpPr>
            <a:spLocks noChangeArrowheads="1"/>
          </p:cNvSpPr>
          <p:nvPr/>
        </p:nvSpPr>
        <p:spPr bwMode="auto">
          <a:xfrm>
            <a:off x="1692275" y="5876925"/>
            <a:ext cx="1349375" cy="609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t>Thermal </a:t>
            </a:r>
          </a:p>
          <a:p>
            <a:pPr algn="ctr"/>
            <a:r>
              <a:rPr lang="it-IT"/>
              <a:t>outgassing</a:t>
            </a:r>
            <a:endParaRPr lang="en-US"/>
          </a:p>
        </p:txBody>
      </p:sp>
      <p:sp>
        <p:nvSpPr>
          <p:cNvPr id="1331210" name="Text Box 10"/>
          <p:cNvSpPr txBox="1">
            <a:spLocks noChangeArrowheads="1"/>
          </p:cNvSpPr>
          <p:nvPr/>
        </p:nvSpPr>
        <p:spPr bwMode="auto">
          <a:xfrm>
            <a:off x="7594187" y="1955800"/>
            <a:ext cx="1037463" cy="830997"/>
          </a:xfrm>
          <a:prstGeom prst="rect">
            <a:avLst/>
          </a:prstGeom>
          <a:noFill/>
          <a:ln w="28575">
            <a:solidFill>
              <a:srgbClr val="0066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dirty="0"/>
              <a:t>Soft </a:t>
            </a:r>
          </a:p>
          <a:p>
            <a:pPr algn="ctr"/>
            <a:r>
              <a:rPr lang="it-IT" dirty="0"/>
              <a:t> </a:t>
            </a:r>
            <a:r>
              <a:rPr lang="it-IT" dirty="0" err="1"/>
              <a:t>material</a:t>
            </a:r>
            <a:endParaRPr lang="it-IT" dirty="0"/>
          </a:p>
          <a:p>
            <a:pPr algn="ctr"/>
            <a:r>
              <a:rPr lang="it-IT" dirty="0"/>
              <a:t>e.g. Al?</a:t>
            </a:r>
            <a:endParaRPr lang="en-US" dirty="0"/>
          </a:p>
        </p:txBody>
      </p:sp>
      <p:sp>
        <p:nvSpPr>
          <p:cNvPr id="1331211" name="Text Box 11"/>
          <p:cNvSpPr txBox="1">
            <a:spLocks noChangeArrowheads="1"/>
          </p:cNvSpPr>
          <p:nvPr/>
        </p:nvSpPr>
        <p:spPr bwMode="auto">
          <a:xfrm>
            <a:off x="3492500" y="1466850"/>
            <a:ext cx="2363788" cy="830997"/>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Mechanical properties at the operative conditions</a:t>
            </a:r>
          </a:p>
        </p:txBody>
      </p:sp>
      <p:sp>
        <p:nvSpPr>
          <p:cNvPr id="1331212" name="Text Box 12"/>
          <p:cNvSpPr txBox="1">
            <a:spLocks noChangeArrowheads="1"/>
          </p:cNvSpPr>
          <p:nvPr/>
        </p:nvSpPr>
        <p:spPr bwMode="auto">
          <a:xfrm>
            <a:off x="6659563" y="3933825"/>
            <a:ext cx="1441450" cy="830997"/>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dirty="0"/>
              <a:t>Can be joint with (</a:t>
            </a:r>
            <a:r>
              <a:rPr lang="it-IT" dirty="0" err="1"/>
              <a:t>welding</a:t>
            </a:r>
            <a:r>
              <a:rPr lang="it-IT" dirty="0"/>
              <a:t> / </a:t>
            </a:r>
            <a:r>
              <a:rPr lang="it-IT" dirty="0" err="1"/>
              <a:t>soldering</a:t>
            </a:r>
            <a:r>
              <a:rPr lang="it-IT" dirty="0"/>
              <a:t>)</a:t>
            </a:r>
            <a:endParaRPr lang="en-US" dirty="0"/>
          </a:p>
        </p:txBody>
      </p:sp>
      <p:sp>
        <p:nvSpPr>
          <p:cNvPr id="1331213" name="Text Box 13"/>
          <p:cNvSpPr txBox="1">
            <a:spLocks noChangeArrowheads="1"/>
          </p:cNvSpPr>
          <p:nvPr/>
        </p:nvSpPr>
        <p:spPr bwMode="auto">
          <a:xfrm>
            <a:off x="1116013" y="1628775"/>
            <a:ext cx="1152525" cy="338554"/>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dirty="0" err="1"/>
              <a:t>Cost</a:t>
            </a:r>
            <a:endParaRPr lang="en-US" dirty="0"/>
          </a:p>
        </p:txBody>
      </p:sp>
      <p:sp>
        <p:nvSpPr>
          <p:cNvPr id="1331214" name="Text Box 14"/>
          <p:cNvSpPr txBox="1">
            <a:spLocks noChangeArrowheads="1"/>
          </p:cNvSpPr>
          <p:nvPr/>
        </p:nvSpPr>
        <p:spPr bwMode="auto">
          <a:xfrm>
            <a:off x="3359094" y="3141663"/>
            <a:ext cx="963725" cy="338554"/>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dirty="0" err="1"/>
              <a:t>NORMS</a:t>
            </a:r>
            <a:endParaRPr lang="en-US" dirty="0"/>
          </a:p>
        </p:txBody>
      </p:sp>
      <p:cxnSp>
        <p:nvCxnSpPr>
          <p:cNvPr id="1331215" name="AutoShape 15"/>
          <p:cNvCxnSpPr>
            <a:cxnSpLocks noChangeShapeType="1"/>
            <a:stCxn id="1331218" idx="1"/>
            <a:endCxn id="1331213" idx="0"/>
          </p:cNvCxnSpPr>
          <p:nvPr/>
        </p:nvCxnSpPr>
        <p:spPr bwMode="auto">
          <a:xfrm rot="10800000" flipV="1">
            <a:off x="1692277" y="922983"/>
            <a:ext cx="1608137" cy="705792"/>
          </a:xfrm>
          <a:prstGeom prst="curvedConnector2">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16" name="AutoShape 16"/>
          <p:cNvCxnSpPr>
            <a:cxnSpLocks noChangeShapeType="1"/>
            <a:stCxn id="1331218" idx="1"/>
            <a:endCxn id="1331211" idx="0"/>
          </p:cNvCxnSpPr>
          <p:nvPr/>
        </p:nvCxnSpPr>
        <p:spPr bwMode="auto">
          <a:xfrm rot="10800000" flipH="1" flipV="1">
            <a:off x="3300412" y="922982"/>
            <a:ext cx="1373981" cy="543867"/>
          </a:xfrm>
          <a:prstGeom prst="curvedConnector4">
            <a:avLst>
              <a:gd name="adj1" fmla="val -16638"/>
              <a:gd name="adj2" fmla="val 7122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17" name="AutoShape 17"/>
          <p:cNvCxnSpPr>
            <a:cxnSpLocks noChangeShapeType="1"/>
            <a:stCxn id="1331213" idx="2"/>
            <a:endCxn id="1331203" idx="0"/>
          </p:cNvCxnSpPr>
          <p:nvPr/>
        </p:nvCxnSpPr>
        <p:spPr bwMode="auto">
          <a:xfrm rot="5400000">
            <a:off x="1158687" y="2247710"/>
            <a:ext cx="813971" cy="253208"/>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218" name="Rectangle 18"/>
          <p:cNvSpPr>
            <a:spLocks noChangeArrowheads="1"/>
          </p:cNvSpPr>
          <p:nvPr/>
        </p:nvSpPr>
        <p:spPr bwMode="auto">
          <a:xfrm>
            <a:off x="3300413" y="692150"/>
            <a:ext cx="2515432" cy="46166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tx2"/>
                </a:solidFill>
              </a:rPr>
              <a:t>Material Choice</a:t>
            </a:r>
          </a:p>
        </p:txBody>
      </p:sp>
      <p:cxnSp>
        <p:nvCxnSpPr>
          <p:cNvPr id="1331219" name="AutoShape 19"/>
          <p:cNvCxnSpPr>
            <a:cxnSpLocks noChangeShapeType="1"/>
            <a:stCxn id="1331218" idx="3"/>
          </p:cNvCxnSpPr>
          <p:nvPr/>
        </p:nvCxnSpPr>
        <p:spPr bwMode="auto">
          <a:xfrm>
            <a:off x="5815845" y="922983"/>
            <a:ext cx="2212143" cy="1010592"/>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0" name="AutoShape 20"/>
          <p:cNvCxnSpPr>
            <a:cxnSpLocks noChangeShapeType="1"/>
            <a:stCxn id="1331203" idx="2"/>
            <a:endCxn id="1331208" idx="0"/>
          </p:cNvCxnSpPr>
          <p:nvPr/>
        </p:nvCxnSpPr>
        <p:spPr bwMode="auto">
          <a:xfrm rot="5400000">
            <a:off x="438359" y="3796715"/>
            <a:ext cx="1677571" cy="323849"/>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1" name="AutoShape 21"/>
          <p:cNvCxnSpPr>
            <a:cxnSpLocks noChangeShapeType="1"/>
            <a:stCxn id="1331207" idx="2"/>
            <a:endCxn id="1331203" idx="2"/>
          </p:cNvCxnSpPr>
          <p:nvPr/>
        </p:nvCxnSpPr>
        <p:spPr bwMode="auto">
          <a:xfrm rot="5400000" flipH="1">
            <a:off x="1497329" y="3061593"/>
            <a:ext cx="1181259" cy="1297782"/>
          </a:xfrm>
          <a:prstGeom prst="curvedConnector3">
            <a:avLst>
              <a:gd name="adj1" fmla="val -19352"/>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2" name="AutoShape 22"/>
          <p:cNvCxnSpPr>
            <a:cxnSpLocks noChangeShapeType="1"/>
            <a:stCxn id="1331207" idx="2"/>
            <a:endCxn id="1331209" idx="0"/>
          </p:cNvCxnSpPr>
          <p:nvPr/>
        </p:nvCxnSpPr>
        <p:spPr bwMode="auto">
          <a:xfrm rot="5400000">
            <a:off x="1764001" y="4904076"/>
            <a:ext cx="1575812" cy="369887"/>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3" name="AutoShape 23"/>
          <p:cNvCxnSpPr>
            <a:cxnSpLocks noChangeShapeType="1"/>
            <a:stCxn id="1331211" idx="2"/>
            <a:endCxn id="1331214" idx="0"/>
          </p:cNvCxnSpPr>
          <p:nvPr/>
        </p:nvCxnSpPr>
        <p:spPr bwMode="auto">
          <a:xfrm rot="5400000">
            <a:off x="3835768" y="2303037"/>
            <a:ext cx="843816" cy="833437"/>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4" name="AutoShape 24"/>
          <p:cNvCxnSpPr>
            <a:cxnSpLocks noChangeShapeType="1"/>
            <a:stCxn id="1331211" idx="3"/>
            <a:endCxn id="1331206" idx="0"/>
          </p:cNvCxnSpPr>
          <p:nvPr/>
        </p:nvCxnSpPr>
        <p:spPr bwMode="auto">
          <a:xfrm>
            <a:off x="5856288" y="1882349"/>
            <a:ext cx="1119981" cy="1114851"/>
          </a:xfrm>
          <a:prstGeom prst="curvedConnector2">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5" name="AutoShape 25"/>
          <p:cNvCxnSpPr>
            <a:cxnSpLocks noChangeShapeType="1"/>
            <a:stCxn id="1331206" idx="2"/>
            <a:endCxn id="1331205" idx="0"/>
          </p:cNvCxnSpPr>
          <p:nvPr/>
        </p:nvCxnSpPr>
        <p:spPr bwMode="auto">
          <a:xfrm rot="5400000">
            <a:off x="5818082" y="3423338"/>
            <a:ext cx="999550" cy="1316824"/>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6" name="AutoShape 26"/>
          <p:cNvCxnSpPr>
            <a:cxnSpLocks noChangeShapeType="1"/>
            <a:stCxn id="1331205" idx="2"/>
            <a:endCxn id="1331204" idx="0"/>
          </p:cNvCxnSpPr>
          <p:nvPr/>
        </p:nvCxnSpPr>
        <p:spPr bwMode="auto">
          <a:xfrm rot="16200000" flipH="1">
            <a:off x="6235596" y="4590149"/>
            <a:ext cx="639188" cy="1791490"/>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7" name="AutoShape 27"/>
          <p:cNvCxnSpPr>
            <a:cxnSpLocks noChangeShapeType="1"/>
            <a:stCxn id="1331212" idx="0"/>
            <a:endCxn id="1331211" idx="2"/>
          </p:cNvCxnSpPr>
          <p:nvPr/>
        </p:nvCxnSpPr>
        <p:spPr bwMode="auto">
          <a:xfrm rot="16200000" flipV="1">
            <a:off x="5209352" y="1762889"/>
            <a:ext cx="1635978" cy="2705894"/>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8" name="AutoShape 28"/>
          <p:cNvCxnSpPr>
            <a:cxnSpLocks noChangeShapeType="1"/>
          </p:cNvCxnSpPr>
          <p:nvPr/>
        </p:nvCxnSpPr>
        <p:spPr bwMode="auto">
          <a:xfrm rot="5400000">
            <a:off x="6443663" y="3860800"/>
            <a:ext cx="2881312" cy="865188"/>
          </a:xfrm>
          <a:prstGeom prst="curvedConnector3">
            <a:avLst>
              <a:gd name="adj1" fmla="val 90963"/>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29" name="AutoShape 29"/>
          <p:cNvCxnSpPr>
            <a:cxnSpLocks noChangeShapeType="1"/>
            <a:stCxn id="1331212" idx="2"/>
            <a:endCxn id="1331214" idx="2"/>
          </p:cNvCxnSpPr>
          <p:nvPr/>
        </p:nvCxnSpPr>
        <p:spPr bwMode="auto">
          <a:xfrm rot="5400000" flipH="1">
            <a:off x="4968320" y="2352855"/>
            <a:ext cx="1284605" cy="3539331"/>
          </a:xfrm>
          <a:prstGeom prst="curvedConnector3">
            <a:avLst>
              <a:gd name="adj1" fmla="val -17795"/>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230" name="Rectangle 30"/>
          <p:cNvSpPr>
            <a:spLocks noChangeArrowheads="1"/>
          </p:cNvSpPr>
          <p:nvPr/>
        </p:nvSpPr>
        <p:spPr bwMode="auto">
          <a:xfrm>
            <a:off x="179388" y="836613"/>
            <a:ext cx="1349375" cy="5847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Boundary conditions</a:t>
            </a:r>
          </a:p>
        </p:txBody>
      </p:sp>
      <p:cxnSp>
        <p:nvCxnSpPr>
          <p:cNvPr id="1331231" name="AutoShape 31"/>
          <p:cNvCxnSpPr>
            <a:cxnSpLocks noChangeShapeType="1"/>
            <a:endCxn id="1331230" idx="0"/>
          </p:cNvCxnSpPr>
          <p:nvPr/>
        </p:nvCxnSpPr>
        <p:spPr bwMode="auto">
          <a:xfrm rot="10800000">
            <a:off x="854077" y="836613"/>
            <a:ext cx="2349501" cy="71438"/>
          </a:xfrm>
          <a:prstGeom prst="curvedConnector4">
            <a:avLst>
              <a:gd name="adj1" fmla="val 35642"/>
              <a:gd name="adj2" fmla="val 419998"/>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32" name="AutoShape 32"/>
          <p:cNvCxnSpPr>
            <a:cxnSpLocks noChangeShapeType="1"/>
            <a:stCxn id="1331211" idx="1"/>
            <a:endCxn id="1331230" idx="3"/>
          </p:cNvCxnSpPr>
          <p:nvPr/>
        </p:nvCxnSpPr>
        <p:spPr bwMode="auto">
          <a:xfrm rot="10800000">
            <a:off x="1528764" y="1129001"/>
            <a:ext cx="1963737" cy="753348"/>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33" name="AutoShape 33"/>
          <p:cNvCxnSpPr>
            <a:cxnSpLocks noChangeShapeType="1"/>
            <a:endCxn id="1331207" idx="0"/>
          </p:cNvCxnSpPr>
          <p:nvPr/>
        </p:nvCxnSpPr>
        <p:spPr bwMode="auto">
          <a:xfrm rot="5400000">
            <a:off x="2610645" y="3483768"/>
            <a:ext cx="358776" cy="106365"/>
          </a:xfrm>
          <a:prstGeom prst="curvedConnector3">
            <a:avLst>
              <a:gd name="adj1" fmla="val 50000"/>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234" name="AutoShape 34"/>
          <p:cNvCxnSpPr>
            <a:cxnSpLocks noChangeShapeType="1"/>
          </p:cNvCxnSpPr>
          <p:nvPr/>
        </p:nvCxnSpPr>
        <p:spPr bwMode="auto">
          <a:xfrm rot="10800000">
            <a:off x="900113" y="1484313"/>
            <a:ext cx="5734050" cy="290512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15369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a:t>
            </a:r>
          </a:p>
        </p:txBody>
      </p:sp>
      <p:pic>
        <p:nvPicPr>
          <p:cNvPr id="38915" name="Picture 3" descr="Vacuum_001_flanges_general_1-3_Pagina_1"/>
          <p:cNvPicPr>
            <a:picLocks noChangeAspect="1" noChangeArrowheads="1"/>
          </p:cNvPicPr>
          <p:nvPr/>
        </p:nvPicPr>
        <p:blipFill>
          <a:blip r:embed="rId3">
            <a:extLst>
              <a:ext uri="{28A0092B-C50C-407E-A947-70E740481C1C}">
                <a14:useLocalDpi xmlns:a14="http://schemas.microsoft.com/office/drawing/2010/main" val="0"/>
              </a:ext>
            </a:extLst>
          </a:blip>
          <a:srcRect l="10683" t="11000" r="11940" b="29779"/>
          <a:stretch>
            <a:fillRect/>
          </a:stretch>
        </p:blipFill>
        <p:spPr bwMode="auto">
          <a:xfrm>
            <a:off x="1755775" y="765175"/>
            <a:ext cx="56324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245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39939" name="Picture 3" descr="Vacuum_001_flanges_general_1-3_Pagina_3"/>
          <p:cNvPicPr>
            <a:picLocks noChangeAspect="1" noChangeArrowheads="1"/>
          </p:cNvPicPr>
          <p:nvPr/>
        </p:nvPicPr>
        <p:blipFill>
          <a:blip r:embed="rId3">
            <a:extLst>
              <a:ext uri="{28A0092B-C50C-407E-A947-70E740481C1C}">
                <a14:useLocalDpi xmlns:a14="http://schemas.microsoft.com/office/drawing/2010/main" val="0"/>
              </a:ext>
            </a:extLst>
          </a:blip>
          <a:srcRect l="13794" t="13466" r="10959" b="24573"/>
          <a:stretch>
            <a:fillRect/>
          </a:stretch>
        </p:blipFill>
        <p:spPr bwMode="auto">
          <a:xfrm>
            <a:off x="1912938" y="620713"/>
            <a:ext cx="5318125"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4"/>
          <p:cNvSpPr>
            <a:spLocks noChangeShapeType="1"/>
          </p:cNvSpPr>
          <p:nvPr/>
        </p:nvSpPr>
        <p:spPr bwMode="auto">
          <a:xfrm>
            <a:off x="611188" y="6453188"/>
            <a:ext cx="1152525" cy="0"/>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39941" name="Picture 5" descr="Vacuum_002_forged_blanks_14429_1-2_Pagina_1"/>
          <p:cNvPicPr>
            <a:picLocks noChangeAspect="1" noChangeArrowheads="1"/>
          </p:cNvPicPr>
          <p:nvPr/>
        </p:nvPicPr>
        <p:blipFill>
          <a:blip r:embed="rId4" cstate="print">
            <a:extLst>
              <a:ext uri="{28A0092B-C50C-407E-A947-70E740481C1C}">
                <a14:useLocalDpi xmlns:a14="http://schemas.microsoft.com/office/drawing/2010/main" val="0"/>
              </a:ext>
            </a:extLst>
          </a:blip>
          <a:srcRect l="10976" t="11432" r="74733" b="78479"/>
          <a:stretch>
            <a:fillRect/>
          </a:stretch>
        </p:blipFill>
        <p:spPr bwMode="auto">
          <a:xfrm>
            <a:off x="8532813" y="6246813"/>
            <a:ext cx="6111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282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5492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omic Sans MS" pitchFamily="66" charset="0"/>
                <a:ea typeface="+mn-ea"/>
                <a:cs typeface="+mn-cs"/>
              </a:rPr>
              <a:t>Materiali: SS per flange e componenti</a:t>
            </a:r>
          </a:p>
        </p:txBody>
      </p:sp>
      <p:pic>
        <p:nvPicPr>
          <p:cNvPr id="40963" name="Picture 3" descr="Vacuum_002_forged_blanks_14429_1-2_Pagina_1"/>
          <p:cNvPicPr>
            <a:picLocks noChangeAspect="1" noChangeArrowheads="1"/>
          </p:cNvPicPr>
          <p:nvPr/>
        </p:nvPicPr>
        <p:blipFill>
          <a:blip r:embed="rId3">
            <a:extLst>
              <a:ext uri="{28A0092B-C50C-407E-A947-70E740481C1C}">
                <a14:useLocalDpi xmlns:a14="http://schemas.microsoft.com/office/drawing/2010/main" val="0"/>
              </a:ext>
            </a:extLst>
          </a:blip>
          <a:srcRect l="10976" t="11432" r="10010" b="38065"/>
          <a:stretch>
            <a:fillRect/>
          </a:stretch>
        </p:blipFill>
        <p:spPr bwMode="auto">
          <a:xfrm>
            <a:off x="1187450" y="620713"/>
            <a:ext cx="6767513"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119982"/>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47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8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9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EN ITER NEW 60 years">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3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4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5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6_Struttura predefinita">
  <a:themeElements>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3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44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5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6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65784</TotalTime>
  <Words>8443</Words>
  <Application>Microsoft Office PowerPoint</Application>
  <PresentationFormat>Presentazione su schermo (4:3)</PresentationFormat>
  <Paragraphs>1329</Paragraphs>
  <Slides>209</Slides>
  <Notes>181</Notes>
  <HiddenSlides>4</HiddenSlides>
  <MMClips>1</MMClips>
  <ScaleCrop>false</ScaleCrop>
  <HeadingPairs>
    <vt:vector size="8" baseType="variant">
      <vt:variant>
        <vt:lpstr>Caratteri utilizzati</vt:lpstr>
      </vt:variant>
      <vt:variant>
        <vt:i4>12</vt:i4>
      </vt:variant>
      <vt:variant>
        <vt:lpstr>Tema</vt:lpstr>
      </vt:variant>
      <vt:variant>
        <vt:i4>13</vt:i4>
      </vt:variant>
      <vt:variant>
        <vt:lpstr>Server OLE incorporati</vt:lpstr>
      </vt:variant>
      <vt:variant>
        <vt:i4>5</vt:i4>
      </vt:variant>
      <vt:variant>
        <vt:lpstr>Titoli diapositive</vt:lpstr>
      </vt:variant>
      <vt:variant>
        <vt:i4>209</vt:i4>
      </vt:variant>
    </vt:vector>
  </HeadingPairs>
  <TitlesOfParts>
    <vt:vector size="239" baseType="lpstr">
      <vt:lpstr>Arial</vt:lpstr>
      <vt:lpstr>BoldSym1</vt:lpstr>
      <vt:lpstr>Calibri</vt:lpstr>
      <vt:lpstr>Cambria Math</vt:lpstr>
      <vt:lpstr>Century Gothic</vt:lpstr>
      <vt:lpstr>Comic Sans MS</vt:lpstr>
      <vt:lpstr>Symbol</vt:lpstr>
      <vt:lpstr>Tahoma</vt:lpstr>
      <vt:lpstr>Times</vt:lpstr>
      <vt:lpstr>Times New Roman</vt:lpstr>
      <vt:lpstr>Wingdings</vt:lpstr>
      <vt:lpstr>Wingdings 2</vt:lpstr>
      <vt:lpstr>Struttura predefinita</vt:lpstr>
      <vt:lpstr>113_Struttura predefinita</vt:lpstr>
      <vt:lpstr>114_Struttura predefinita</vt:lpstr>
      <vt:lpstr>115_Struttura predefinita</vt:lpstr>
      <vt:lpstr>116_Struttura predefinita</vt:lpstr>
      <vt:lpstr>243_Struttura predefinita</vt:lpstr>
      <vt:lpstr>244_Struttura predefinita</vt:lpstr>
      <vt:lpstr>245_Struttura predefinita</vt:lpstr>
      <vt:lpstr>246_Struttura predefinita</vt:lpstr>
      <vt:lpstr>247_Struttura predefinita</vt:lpstr>
      <vt:lpstr>248_Struttura predefinita</vt:lpstr>
      <vt:lpstr>249_Struttura predefinita</vt:lpstr>
      <vt:lpstr>EN ITER NEW 60 years</vt:lpstr>
      <vt:lpstr>Equazione</vt:lpstr>
      <vt:lpstr>Equation</vt:lpstr>
      <vt:lpstr>Documento</vt:lpstr>
      <vt:lpstr>Document</vt:lpstr>
      <vt:lpstr>Photo Editor Photo</vt:lpstr>
      <vt:lpstr>Presentazione standard di PowerPoint</vt:lpstr>
      <vt:lpstr>Pulizia e condizionamento materiali</vt:lpstr>
      <vt:lpstr>Presentazione standard di PowerPoint</vt:lpstr>
      <vt:lpstr>Equilibrium condition</vt:lpstr>
      <vt:lpstr>Evaporation and equilibrium vapor pressure</vt:lpstr>
      <vt:lpstr>Latent heat of evaporation</vt:lpstr>
      <vt:lpstr>Vapor pressure</vt:lpstr>
      <vt:lpstr>Vapour pressure vs. temperature</vt:lpstr>
      <vt:lpstr>Evaporation: vapor pressure of elements</vt:lpstr>
      <vt:lpstr>Evaporation: vapor pressure of elements</vt:lpstr>
      <vt:lpstr>Evaporation: vapor pressure of elements</vt:lpstr>
      <vt:lpstr>Evaporation: vapor pressure of elements</vt:lpstr>
      <vt:lpstr>Phase diagram for water</vt:lpstr>
      <vt:lpstr>Preparation and Cleaning of Vacuum Components</vt:lpstr>
      <vt:lpstr>Processi di pulizia e condizionamento dei materiali</vt:lpstr>
      <vt:lpstr>Condizioni di equilibrio</vt:lpstr>
      <vt:lpstr>Pulizia componenti per sistemi da vuoto</vt:lpstr>
      <vt:lpstr>É  INDISPENSABILE  pulire i componenti da vuoto?</vt:lpstr>
      <vt:lpstr>Pulizia e UHV</vt:lpstr>
      <vt:lpstr>Qualche esempio di analisi e di problematiche</vt:lpstr>
      <vt:lpstr>Esempio: perchè deve essere “pulito” il sistema da vuoto di un acceleratore?</vt:lpstr>
      <vt:lpstr>La pulizia nella fase di design dei sistemi da vuoto</vt:lpstr>
      <vt:lpstr>La pulizia nella fase di design dei sistemi da vuoto</vt:lpstr>
      <vt:lpstr>(3) Simple Cleanliness Checks</vt:lpstr>
      <vt:lpstr>Water break test </vt:lpstr>
      <vt:lpstr>Presentazione standard di PowerPoint</vt:lpstr>
      <vt:lpstr>More Extensive Testing - B</vt:lpstr>
      <vt:lpstr>More Extensive Testing - B</vt:lpstr>
      <vt:lpstr>More Extensive Testing - B</vt:lpstr>
      <vt:lpstr>Esempio: Applicazione per Storage Ring</vt:lpstr>
      <vt:lpstr>Ricordiamoci delle condizioni di equilibrio</vt:lpstr>
      <vt:lpstr>La scienza e la tecnica del processo di pulizia</vt:lpstr>
      <vt:lpstr>Il processo di pulizia: I SOLVENTI</vt:lpstr>
      <vt:lpstr>Il processo di pulizia: I SOLVENTI (cont.)</vt:lpstr>
      <vt:lpstr>Processo di pulizia con SOLVENTI </vt:lpstr>
      <vt:lpstr>Il processo di pulizia: I SOLVENTI (cont.)</vt:lpstr>
      <vt:lpstr>Le tecniche di pulizia: gli ultrasuoni</vt:lpstr>
      <vt:lpstr>Il processo di pulizia: I SOLVENTI (cont.)</vt:lpstr>
      <vt:lpstr>Il processo di pulizia: I SOLVENTI (cont.)</vt:lpstr>
      <vt:lpstr>Il processo di pulizia: I SOLVENTI (cont.)</vt:lpstr>
      <vt:lpstr>Il processo di pulizia: i tensioattivi</vt:lpstr>
      <vt:lpstr>Detergenti in acqua</vt:lpstr>
      <vt:lpstr>Il processo di pulizia: i tensioattivi</vt:lpstr>
      <vt:lpstr>Detergenti in acqua</vt:lpstr>
      <vt:lpstr>Il processo di pulizia: i tensioattivi. Cautele</vt:lpstr>
      <vt:lpstr>Aluminum cleaning</vt:lpstr>
      <vt:lpstr>Al cleaning</vt:lpstr>
      <vt:lpstr>Henkel ALMECO 18 ?</vt:lpstr>
      <vt:lpstr>Il processo di pulizia: I METODI “FISICI”</vt:lpstr>
      <vt:lpstr>DRY ICE CLEANING (DIC) @DESY</vt:lpstr>
      <vt:lpstr>DRY ICE (CO2) CLEANING (DIC) @DESY</vt:lpstr>
      <vt:lpstr>Acqua alta pressione: High Pressure Rinsing</vt:lpstr>
      <vt:lpstr>Il processo di pulizia: I METODI “chimici”</vt:lpstr>
      <vt:lpstr>Il processo di pulizia: I METODI “chimici”</vt:lpstr>
      <vt:lpstr>Il processo di pulizia: passivazione + rid. degasaggio</vt:lpstr>
      <vt:lpstr>Large vacuum chambers cleaning?</vt:lpstr>
      <vt:lpstr>Large vacuum chambers</vt:lpstr>
      <vt:lpstr>Large vacuum chambers</vt:lpstr>
      <vt:lpstr>Il processo di pulizia: passivazione + rid. degasaggio</vt:lpstr>
      <vt:lpstr>Il processo di pulizia: riduzione degasaggio</vt:lpstr>
      <vt:lpstr>Vacuum firing</vt:lpstr>
      <vt:lpstr>Vacuum Firing acciai: la produzione</vt:lpstr>
      <vt:lpstr>Vacuum firing</vt:lpstr>
      <vt:lpstr>OZONO (O3)</vt:lpstr>
      <vt:lpstr>Tipiche sostanze impiegate nei processi di pulizia</vt:lpstr>
      <vt:lpstr>Tipiche sostanze impiegate nei processi di pulizia </vt:lpstr>
      <vt:lpstr>Esempi di procedure di pulizia</vt:lpstr>
      <vt:lpstr>Procedure di pulizia @ LASA</vt:lpstr>
      <vt:lpstr>Conservazione parti</vt:lpstr>
      <vt:lpstr>Conservazione parti</vt:lpstr>
      <vt:lpstr>Problems with Large Cleaning Facilities</vt:lpstr>
      <vt:lpstr>Cautele</vt:lpstr>
      <vt:lpstr>Presentazione standard di PowerPoint</vt:lpstr>
      <vt:lpstr>Il bake out</vt:lpstr>
      <vt:lpstr>Presentazione standard di PowerPoint</vt:lpstr>
      <vt:lpstr>Il bake out</vt:lpstr>
      <vt:lpstr>Il bake out</vt:lpstr>
      <vt:lpstr>Presentazione standard di PowerPoint</vt:lpstr>
      <vt:lpstr>Presentazione standard di PowerPoint</vt:lpstr>
      <vt:lpstr>Presentazione standard di PowerPoint</vt:lpstr>
      <vt:lpstr>Presentazione standard di PowerPoint</vt:lpstr>
      <vt:lpstr>Presentazione standard di PowerPoint</vt:lpstr>
      <vt:lpstr>DEFINITION (Redhead, JVST A 2002)</vt:lpstr>
      <vt:lpstr>Presentazione standard di PowerPoint</vt:lpstr>
      <vt:lpstr>Presentazione standard di PowerPoint</vt:lpstr>
      <vt:lpstr>Presentazione standard di PowerPoint</vt:lpstr>
      <vt:lpstr>Sistema di misura del degasaggio</vt:lpstr>
      <vt:lpstr>Sistema di misura del degasaggio</vt:lpstr>
      <vt:lpstr>Esempio di risultati test outgassing</vt:lpstr>
      <vt:lpstr>Considerazioni finali sulla pulizia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2.a Stainless steels</vt:lpstr>
      <vt:lpstr>Acciai</vt:lpstr>
      <vt:lpstr>2.a Stainless steels, inclusions</vt:lpstr>
      <vt:lpstr>2.a Stainless steels, macroinclusions</vt:lpstr>
      <vt:lpstr>2.a Stainless steels, steelmaking</vt:lpstr>
      <vt:lpstr>2.a Stainless steels, steelmaking: ESR</vt:lpstr>
      <vt:lpstr>2.a Stainless steels, steelmaking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Vacuum: Cleaning at DESY</vt:lpstr>
      <vt:lpstr>Pump-down of a vacuum system</vt:lpstr>
      <vt:lpstr>SPSV: slow pumping slow venting (cnt)</vt:lpstr>
      <vt:lpstr>Ventilation of vacuum systems</vt:lpstr>
      <vt:lpstr>Cleaning of components at DESY</vt:lpstr>
      <vt:lpstr>Fine cleaning @ DESY</vt:lpstr>
      <vt:lpstr>Cleaning procedure of power couplers</vt:lpstr>
      <vt:lpstr>Clean room operation @DESY</vt:lpstr>
      <vt:lpstr>Assembly under cleanroom conditions</vt:lpstr>
      <vt:lpstr>Vacuum: Cleaning</vt:lpstr>
      <vt:lpstr>Presentazione standard di PowerPoint</vt:lpstr>
      <vt:lpstr>Dimensionamento del vessel e scelta dei materiali</vt:lpstr>
      <vt:lpstr>Dimensionamento del vessel</vt:lpstr>
      <vt:lpstr>Normative</vt:lpstr>
      <vt:lpstr>ASME – Boiler and Pressure Vessel Code</vt:lpstr>
      <vt:lpstr>Una camera da vuoto è un recipiente in pressione</vt:lpstr>
      <vt:lpstr>Recipienti in pressione: considerazioni generali</vt:lpstr>
      <vt:lpstr>Recipienti in pressione</vt:lpstr>
      <vt:lpstr>Pressione interna e pressione esterna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Fughe reali e virtuali 1/</vt:lpstr>
      <vt:lpstr>Fughe reali e virtuali 2/</vt:lpstr>
      <vt:lpstr>Fughe reali e virtuali 3/</vt:lpstr>
      <vt:lpstr>Fughe reali e virtuali 4/</vt:lpstr>
      <vt:lpstr>Fughe reali e virtuali 5/</vt:lpstr>
      <vt:lpstr>Fughe reali e virtuali 6/</vt:lpstr>
      <vt:lpstr>Volumi intrappolati e diagnostica/1</vt:lpstr>
      <vt:lpstr>Volumi intrappolati e diagnostica/2</vt:lpstr>
      <vt:lpstr>Saldature/1</vt:lpstr>
      <vt:lpstr>Saldature/2</vt:lpstr>
      <vt:lpstr>Saldature/3</vt:lpstr>
      <vt:lpstr>Saldature/4</vt:lpstr>
      <vt:lpstr>Presentazione standard di PowerPoint</vt:lpstr>
      <vt:lpstr>Presentazione standard di PowerPoint</vt:lpstr>
      <vt:lpstr>Presentazione standard di PowerPoint</vt:lpstr>
      <vt:lpstr>Componenti: flange ISO-K</vt:lpstr>
      <vt:lpstr>Componenti: flange ISO-K</vt:lpstr>
      <vt:lpstr>Componenti: flange ISO-K</vt:lpstr>
      <vt:lpstr>Componenti: flange CONFLAT</vt:lpstr>
      <vt:lpstr>Tecnologia del vuoto: normative e standard</vt:lpstr>
      <vt:lpstr>Tecnologia del vuoto: normative e standard</vt:lpstr>
      <vt:lpstr>Tecnologia del vuoto: normative DIN</vt:lpstr>
      <vt:lpstr>Tecnologia del vuoto: normative DIN – EN/ISO</vt:lpstr>
      <vt:lpstr>Tecnologia del vuoto: normative DIN</vt:lpstr>
      <vt:lpstr>Tecnologia del vuoto: normative DIN</vt:lpstr>
      <vt:lpstr>Tecnologia del vuoto: normative DIN</vt:lpstr>
      <vt:lpstr>Tecnologia del vuoto: normative DIN</vt:lpstr>
      <vt:lpstr>Tecnologia del vuoto: normative DIN</vt:lpstr>
      <vt:lpstr>Tecnologia del vuoto: normative EN, DIN/EN</vt:lpstr>
      <vt:lpstr>Tecnologia del vuoto: normative UNI/ISO</vt:lpstr>
      <vt:lpstr>Tecnologia del vuoto: normative PNEUROP</vt:lpstr>
      <vt:lpstr>Osservazioni</vt:lpstr>
      <vt:lpstr>Osservazioni</vt:lpstr>
      <vt:lpstr>Osservazioni</vt:lpstr>
      <vt:lpstr>Osservazioni</vt:lpstr>
      <vt:lpstr>Osservazioni</vt:lpstr>
      <vt:lpstr>Osservazioni</vt:lpstr>
      <vt:lpstr>Osservazioni</vt:lpstr>
      <vt:lpstr>Bibliografia</vt:lpstr>
      <vt:lpstr>Bibliografia</vt:lpstr>
      <vt:lpstr>Bibliografia: altro</vt:lpstr>
      <vt:lpstr>Elenco testi scaricabile dal sito AVS</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michelato</dc:creator>
  <cp:lastModifiedBy>paolo michelato</cp:lastModifiedBy>
  <cp:revision>1144</cp:revision>
  <cp:lastPrinted>2018-09-26T18:08:49Z</cp:lastPrinted>
  <dcterms:created xsi:type="dcterms:W3CDTF">2004-05-31T22:42:49Z</dcterms:created>
  <dcterms:modified xsi:type="dcterms:W3CDTF">2024-06-20T22:26:45Z</dcterms:modified>
</cp:coreProperties>
</file>