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sldIdLst>
    <p:sldId id="259" r:id="rId2"/>
    <p:sldId id="281" r:id="rId3"/>
    <p:sldId id="282" r:id="rId4"/>
    <p:sldId id="283" r:id="rId5"/>
    <p:sldId id="284" r:id="rId6"/>
    <p:sldId id="285" r:id="rId7"/>
    <p:sldId id="286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414" r:id="rId30"/>
    <p:sldId id="310" r:id="rId31"/>
    <p:sldId id="311" r:id="rId32"/>
    <p:sldId id="417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97" r:id="rId50"/>
    <p:sldId id="398" r:id="rId51"/>
    <p:sldId id="413" r:id="rId52"/>
    <p:sldId id="399" r:id="rId53"/>
    <p:sldId id="400" r:id="rId54"/>
    <p:sldId id="401" r:id="rId55"/>
    <p:sldId id="402" r:id="rId56"/>
    <p:sldId id="404" r:id="rId57"/>
    <p:sldId id="386" r:id="rId58"/>
    <p:sldId id="387" r:id="rId59"/>
    <p:sldId id="388" r:id="rId60"/>
    <p:sldId id="389" r:id="rId61"/>
    <p:sldId id="390" r:id="rId62"/>
    <p:sldId id="391" r:id="rId63"/>
    <p:sldId id="328" r:id="rId64"/>
    <p:sldId id="329" r:id="rId65"/>
    <p:sldId id="330" r:id="rId66"/>
    <p:sldId id="331" r:id="rId67"/>
    <p:sldId id="332" r:id="rId68"/>
    <p:sldId id="411" r:id="rId69"/>
    <p:sldId id="333" r:id="rId70"/>
    <p:sldId id="334" r:id="rId71"/>
    <p:sldId id="335" r:id="rId72"/>
    <p:sldId id="336" r:id="rId73"/>
    <p:sldId id="412" r:id="rId74"/>
    <p:sldId id="337" r:id="rId75"/>
    <p:sldId id="338" r:id="rId76"/>
    <p:sldId id="339" r:id="rId77"/>
    <p:sldId id="341" r:id="rId78"/>
    <p:sldId id="342" r:id="rId79"/>
    <p:sldId id="344" r:id="rId80"/>
    <p:sldId id="343" r:id="rId81"/>
    <p:sldId id="345" r:id="rId82"/>
    <p:sldId id="346" r:id="rId83"/>
    <p:sldId id="347" r:id="rId84"/>
    <p:sldId id="407" r:id="rId85"/>
    <p:sldId id="408" r:id="rId86"/>
    <p:sldId id="349" r:id="rId87"/>
    <p:sldId id="350" r:id="rId88"/>
    <p:sldId id="409" r:id="rId89"/>
    <p:sldId id="410" r:id="rId90"/>
    <p:sldId id="415" r:id="rId91"/>
    <p:sldId id="416" r:id="rId92"/>
    <p:sldId id="354" r:id="rId93"/>
    <p:sldId id="355" r:id="rId94"/>
    <p:sldId id="356" r:id="rId95"/>
    <p:sldId id="357" r:id="rId96"/>
    <p:sldId id="358" r:id="rId97"/>
    <p:sldId id="359" r:id="rId98"/>
    <p:sldId id="392" r:id="rId99"/>
    <p:sldId id="393" r:id="rId100"/>
    <p:sldId id="396" r:id="rId101"/>
    <p:sldId id="394" r:id="rId102"/>
    <p:sldId id="360" r:id="rId103"/>
    <p:sldId id="361" r:id="rId104"/>
    <p:sldId id="362" r:id="rId105"/>
    <p:sldId id="363" r:id="rId106"/>
    <p:sldId id="364" r:id="rId107"/>
    <p:sldId id="365" r:id="rId108"/>
    <p:sldId id="366" r:id="rId109"/>
    <p:sldId id="367" r:id="rId110"/>
    <p:sldId id="368" r:id="rId111"/>
    <p:sldId id="369" r:id="rId112"/>
    <p:sldId id="370" r:id="rId113"/>
    <p:sldId id="371" r:id="rId114"/>
    <p:sldId id="372" r:id="rId115"/>
    <p:sldId id="373" r:id="rId116"/>
    <p:sldId id="374" r:id="rId117"/>
    <p:sldId id="375" r:id="rId118"/>
    <p:sldId id="376" r:id="rId119"/>
    <p:sldId id="377" r:id="rId120"/>
    <p:sldId id="378" r:id="rId121"/>
    <p:sldId id="379" r:id="rId122"/>
    <p:sldId id="380" r:id="rId123"/>
    <p:sldId id="381" r:id="rId124"/>
    <p:sldId id="382" r:id="rId125"/>
    <p:sldId id="383" r:id="rId126"/>
    <p:sldId id="384" r:id="rId127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2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0103D-7543-439C-B90F-70574B7E1888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6EAFA-D5B2-4502-942B-9196983858B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2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CB6A5B-367B-C147-91D3-5B042ECB13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46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/>
          </a:p>
        </p:txBody>
      </p:sp>
      <p:sp>
        <p:nvSpPr>
          <p:cNvPr id="5530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mtClean="0"/>
          </a:p>
        </p:txBody>
      </p:sp>
      <p:sp>
        <p:nvSpPr>
          <p:cNvPr id="204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F61B9D-718A-46FB-BF43-0E385F5CFB22}" type="slidenum">
              <a:rPr lang="de-DE" altLang="de-DE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</a:t>
            </a:fld>
            <a:endParaRPr lang="de-DE" altLang="de-DE" smtClean="0">
              <a:latin typeface="Arial" panose="020B0604020202020204" pitchFamily="34" charset="0"/>
            </a:endParaRPr>
          </a:p>
        </p:txBody>
      </p:sp>
      <p:sp>
        <p:nvSpPr>
          <p:cNvPr id="204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152564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2062DAD-485F-422B-88B1-83CD17BB9CB5}" type="slidenum">
              <a:rPr lang="en-US" altLang="en-US" smtClean="0"/>
              <a:pPr>
                <a:spcBef>
                  <a:spcPct val="0"/>
                </a:spcBef>
              </a:pPr>
              <a:t>30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0814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200" b="0" smtClean="0"/>
          </a:p>
        </p:txBody>
      </p:sp>
      <p:sp>
        <p:nvSpPr>
          <p:cNvPr id="16896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200" b="0" smtClean="0"/>
          </a:p>
        </p:txBody>
      </p:sp>
      <p:sp>
        <p:nvSpPr>
          <p:cNvPr id="16896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200" b="0" smtClean="0"/>
          </a:p>
        </p:txBody>
      </p:sp>
      <p:sp>
        <p:nvSpPr>
          <p:cNvPr id="1689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3A9AAF-E598-45F7-9F3D-DDA97F417D66}" type="slidenum">
              <a:rPr lang="de-DE" altLang="de-DE" sz="1200" b="0"/>
              <a:pPr/>
              <a:t>51</a:t>
            </a:fld>
            <a:endParaRPr lang="de-DE" altLang="de-DE" sz="1200" b="0"/>
          </a:p>
        </p:txBody>
      </p:sp>
      <p:sp>
        <p:nvSpPr>
          <p:cNvPr id="1689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571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 sz="1200" b="0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 sz="1200" b="0"/>
          </a:p>
        </p:txBody>
      </p:sp>
      <p:sp>
        <p:nvSpPr>
          <p:cNvPr id="61444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 sz="1200" b="0"/>
          </a:p>
        </p:txBody>
      </p:sp>
      <p:sp>
        <p:nvSpPr>
          <p:cNvPr id="614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88FF270-C7CB-43EA-93C9-02BF4AA73858}" type="slidenum">
              <a:rPr lang="de-DE" altLang="de-DE" sz="1200" b="0"/>
              <a:pPr/>
              <a:t>52</a:t>
            </a:fld>
            <a:endParaRPr lang="de-DE" altLang="de-DE" sz="1200" b="0"/>
          </a:p>
        </p:txBody>
      </p:sp>
      <p:sp>
        <p:nvSpPr>
          <p:cNvPr id="614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88975"/>
            <a:ext cx="6073775" cy="3417888"/>
          </a:xfrm>
          <a:ln/>
        </p:spPr>
      </p:sp>
      <p:sp>
        <p:nvSpPr>
          <p:cNvPr id="6144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5138" y="4342722"/>
            <a:ext cx="5027724" cy="4116459"/>
          </a:xfrm>
          <a:noFill/>
        </p:spPr>
        <p:txBody>
          <a:bodyPr wrap="square" lIns="89891" tIns="44945" rIns="89891" bIns="44945" anchor="t"/>
          <a:lstStyle/>
          <a:p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418580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 sz="1200" b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 sz="1200" b="0"/>
          </a:p>
        </p:txBody>
      </p:sp>
      <p:sp>
        <p:nvSpPr>
          <p:cNvPr id="62468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de-DE" altLang="de-DE" sz="1200" b="0"/>
          </a:p>
        </p:txBody>
      </p:sp>
      <p:sp>
        <p:nvSpPr>
          <p:cNvPr id="624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900" b="1">
                <a:solidFill>
                  <a:schemeClr val="tx1"/>
                </a:solidFill>
                <a:latin typeface="Arial" charset="0"/>
              </a:defRPr>
            </a:lvl1pPr>
            <a:lvl2pPr marL="719993" indent="-276920">
              <a:defRPr sz="1900" b="1">
                <a:solidFill>
                  <a:schemeClr val="tx1"/>
                </a:solidFill>
                <a:latin typeface="Arial" charset="0"/>
              </a:defRPr>
            </a:lvl2pPr>
            <a:lvl3pPr marL="1107681" indent="-221536">
              <a:defRPr sz="1900" b="1">
                <a:solidFill>
                  <a:schemeClr val="tx1"/>
                </a:solidFill>
                <a:latin typeface="Arial" charset="0"/>
              </a:defRPr>
            </a:lvl3pPr>
            <a:lvl4pPr marL="1550754" indent="-221536">
              <a:defRPr sz="1900" b="1">
                <a:solidFill>
                  <a:schemeClr val="tx1"/>
                </a:solidFill>
                <a:latin typeface="Arial" charset="0"/>
              </a:defRPr>
            </a:lvl4pPr>
            <a:lvl5pPr marL="1993826" indent="-221536">
              <a:defRPr sz="1900" b="1">
                <a:solidFill>
                  <a:schemeClr val="tx1"/>
                </a:solidFill>
                <a:latin typeface="Arial" charset="0"/>
              </a:defRPr>
            </a:lvl5pPr>
            <a:lvl6pPr marL="2436899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6pPr>
            <a:lvl7pPr marL="2879971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7pPr>
            <a:lvl8pPr marL="3323044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8pPr>
            <a:lvl9pPr marL="3766116" indent="-221536" algn="ctr" eaLnBrk="0" fontAlgn="base" hangingPunct="0">
              <a:spcBef>
                <a:spcPct val="0"/>
              </a:spcBef>
              <a:spcAft>
                <a:spcPct val="0"/>
              </a:spcAft>
              <a:defRPr sz="19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4DD7ECBF-9B61-46C6-AB4A-EF8CF51E268C}" type="slidenum">
              <a:rPr lang="de-DE" altLang="de-DE" sz="1200" b="0"/>
              <a:pPr/>
              <a:t>54</a:t>
            </a:fld>
            <a:endParaRPr lang="de-DE" altLang="de-DE" sz="1200" b="0"/>
          </a:p>
        </p:txBody>
      </p:sp>
      <p:sp>
        <p:nvSpPr>
          <p:cNvPr id="624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88975"/>
            <a:ext cx="6073775" cy="3417888"/>
          </a:xfrm>
          <a:ln/>
        </p:spPr>
      </p:sp>
      <p:sp>
        <p:nvSpPr>
          <p:cNvPr id="624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138" y="4342722"/>
            <a:ext cx="5027724" cy="4116459"/>
          </a:xfrm>
          <a:noFill/>
        </p:spPr>
        <p:txBody>
          <a:bodyPr wrap="square" lIns="89891" tIns="44945" rIns="89891" bIns="44945" anchor="t"/>
          <a:lstStyle/>
          <a:p>
            <a:endParaRPr lang="de-CH" altLang="en-US" smtClean="0"/>
          </a:p>
        </p:txBody>
      </p:sp>
    </p:spTree>
    <p:extLst>
      <p:ext uri="{BB962C8B-B14F-4D97-AF65-F5344CB8AC3E}">
        <p14:creationId xmlns:p14="http://schemas.microsoft.com/office/powerpoint/2010/main" val="3850924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200" b="0" smtClean="0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200" b="0" smtClean="0"/>
          </a:p>
        </p:txBody>
      </p:sp>
      <p:sp>
        <p:nvSpPr>
          <p:cNvPr id="19661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de-DE" altLang="de-DE" sz="1200" b="0" smtClean="0"/>
          </a:p>
        </p:txBody>
      </p:sp>
      <p:sp>
        <p:nvSpPr>
          <p:cNvPr id="1966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57840FC-8E32-48A6-864E-DD911C7182C8}" type="slidenum">
              <a:rPr lang="de-DE" altLang="de-DE" sz="1200" b="0"/>
              <a:pPr/>
              <a:t>85</a:t>
            </a:fld>
            <a:endParaRPr lang="de-DE" altLang="de-DE" sz="1200" b="0"/>
          </a:p>
        </p:txBody>
      </p:sp>
      <p:sp>
        <p:nvSpPr>
          <p:cNvPr id="1966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CH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637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07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9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39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368800"/>
          </a:xfrm>
          <a:prstGeom prst="rect">
            <a:avLst/>
          </a:prstGeom>
          <a:solidFill>
            <a:srgbClr val="3D4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2682" y="4879105"/>
            <a:ext cx="9238961" cy="541393"/>
          </a:xfr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anchor="t">
            <a:normAutofit/>
          </a:bodyPr>
          <a:lstStyle>
            <a:lvl1pPr marL="7938" indent="0">
              <a:lnSpc>
                <a:spcPct val="80000"/>
              </a:lnSpc>
              <a:tabLst/>
              <a:defRPr sz="3600" b="1" cap="none">
                <a:solidFill>
                  <a:srgbClr val="3D4C6A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INF Logo 1C-Re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2682" y="2734060"/>
            <a:ext cx="8773453" cy="1327195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1162052" y="5419725"/>
            <a:ext cx="9239249" cy="369332"/>
          </a:xfrm>
        </p:spPr>
        <p:txBody>
          <a:bodyPr>
            <a:spAutoFit/>
          </a:bodyPr>
          <a:lstStyle>
            <a:lvl1pPr marL="0" indent="0">
              <a:buNone/>
              <a:defRPr sz="2400" b="1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1540EC-BE77-BE42-8D6C-2EF4372DC829}"/>
              </a:ext>
            </a:extLst>
          </p:cNvPr>
          <p:cNvSpPr/>
          <p:nvPr userDrawn="1"/>
        </p:nvSpPr>
        <p:spPr>
          <a:xfrm>
            <a:off x="0" y="0"/>
            <a:ext cx="12192000" cy="4368800"/>
          </a:xfrm>
          <a:prstGeom prst="rect">
            <a:avLst/>
          </a:prstGeom>
          <a:solidFill>
            <a:srgbClr val="3D4C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FD3230-003A-2A44-B9BC-85A7DBF8FB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1537" y="2123954"/>
            <a:ext cx="10293141" cy="154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45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492" y="992190"/>
            <a:ext cx="10464800" cy="454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6493" y="1905000"/>
            <a:ext cx="5228492" cy="4114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6072555" y="1905000"/>
            <a:ext cx="5228492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6072555" y="4038600"/>
            <a:ext cx="5228492" cy="19812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25450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 (20ptx)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>
            <a:off x="609600" y="6429375"/>
            <a:ext cx="109728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>
            <a:outerShdw blurRad="40000" dist="20000" dir="5400000" rotWithShape="0">
              <a:schemeClr val="tx1">
                <a:lumMod val="75000"/>
                <a:lumOff val="2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 userDrawn="1"/>
        </p:nvCxnSpPr>
        <p:spPr>
          <a:xfrm>
            <a:off x="609600" y="6429375"/>
            <a:ext cx="109728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>
            <a:outerShdw blurRad="40000" dist="20000" dir="5400000" rotWithShape="0">
              <a:schemeClr val="tx1">
                <a:lumMod val="75000"/>
                <a:lumOff val="2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93157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lang="en-US" sz="20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14375" indent="-257175" algn="l" defTabSz="457200" rtl="0" eaLnBrk="1" latinLnBrk="0" hangingPunct="1">
              <a:spcBef>
                <a:spcPct val="20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Char char="•"/>
              <a:defRPr lang="en-US" sz="20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Tx/>
              <a:buSzPct val="100000"/>
              <a:buChar char="•"/>
              <a:defRPr lang="en-US" sz="20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Char char="•"/>
              <a:defRPr lang="en-US" sz="2000" kern="1200" baseline="0" dirty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8C67DA83-4401-4CEC-B613-613FC37F89EF}" type="datetime1">
              <a:rPr lang="de-LI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B61F5-B2D7-4CC5-85A0-C96CD91C3A9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2308471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 (28ptx und 24ptx) grün_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/>
        </p:nvCxnSpPr>
        <p:spPr>
          <a:xfrm>
            <a:off x="609600" y="6429375"/>
            <a:ext cx="109728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>
            <a:outerShdw blurRad="40000" dist="20000" dir="5400000" rotWithShape="0">
              <a:schemeClr val="tx1">
                <a:lumMod val="75000"/>
                <a:lumOff val="2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8"/>
          <p:cNvCxnSpPr/>
          <p:nvPr userDrawn="1"/>
        </p:nvCxnSpPr>
        <p:spPr>
          <a:xfrm>
            <a:off x="609600" y="6429375"/>
            <a:ext cx="109728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>
            <a:outerShdw blurRad="40000" dist="20000" dir="5400000" rotWithShape="0">
              <a:schemeClr val="tx1">
                <a:lumMod val="75000"/>
                <a:lumOff val="2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lang="en-US" sz="2800" kern="1200" dirty="0" smtClean="0">
                <a:solidFill>
                  <a:srgbClr val="487D26"/>
                </a:solidFill>
                <a:effectLst/>
                <a:latin typeface="+mn-lt"/>
                <a:ea typeface="+mn-ea"/>
                <a:cs typeface="+mn-cs"/>
              </a:defRPr>
            </a:lvl1pPr>
            <a:lvl2pPr marL="714375" indent="-257175" algn="l" defTabSz="457200" rtl="0" eaLnBrk="1" latinLnBrk="0" hangingPunct="1">
              <a:spcBef>
                <a:spcPct val="20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Char char="•"/>
              <a:defRPr lang="en-US" sz="24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Tx/>
              <a:buSzPct val="100000"/>
              <a:buChar char="•"/>
              <a:defRPr lang="en-US" sz="24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Char char="•"/>
              <a:defRPr lang="en-US" sz="2400" kern="1200" baseline="0" dirty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43092D87-341D-42A0-94A9-C95156A8CC6E}" type="datetime1">
              <a:rPr lang="de-LI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22500" y="6403976"/>
            <a:ext cx="7992533" cy="365125"/>
          </a:xfrm>
        </p:spPr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51BC0-A43F-468B-87B8-7A0131A2E299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08053145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halt (28ptx und 24ptx)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SzPct val="100000"/>
              <a:buFontTx/>
              <a:buNone/>
              <a:defRPr lang="en-US" sz="28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14375" indent="-257175" algn="l" defTabSz="457200" rtl="0" eaLnBrk="1" latinLnBrk="0" hangingPunct="1">
              <a:spcBef>
                <a:spcPct val="20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24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Char char="•"/>
              <a:defRPr lang="en-US" sz="24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Tx/>
              <a:buSzPct val="100000"/>
              <a:buChar char="•"/>
              <a:defRPr lang="en-US" sz="2400" kern="1200" dirty="0" smtClean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Char char="•"/>
              <a:defRPr lang="en-US" sz="2400" kern="1200" baseline="0" dirty="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85E31-7B66-4483-9AF4-E14FDA0C1980}" type="datetime1">
              <a:rPr lang="de-LI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B4A7D-82EA-4DFD-A538-DDF9DCDAA58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74931806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Zwei Inhalte (28ptx und 24ptx) schwar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8"/>
          <p:cNvCxnSpPr/>
          <p:nvPr/>
        </p:nvCxnSpPr>
        <p:spPr>
          <a:xfrm>
            <a:off x="609600" y="6429375"/>
            <a:ext cx="109728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>
            <a:outerShdw blurRad="40000" dist="20000" dir="5400000" rotWithShape="0">
              <a:schemeClr val="tx1">
                <a:lumMod val="75000"/>
                <a:lumOff val="2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8"/>
          <p:cNvCxnSpPr/>
          <p:nvPr userDrawn="1"/>
        </p:nvCxnSpPr>
        <p:spPr>
          <a:xfrm>
            <a:off x="609600" y="6429375"/>
            <a:ext cx="10972800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>
            <a:outerShdw blurRad="40000" dist="20000" dir="5400000" rotWithShape="0">
              <a:schemeClr val="tx1">
                <a:lumMod val="75000"/>
                <a:lumOff val="25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 marL="0" indent="0">
              <a:buNone/>
              <a:defRPr sz="2800">
                <a:solidFill>
                  <a:srgbClr val="424141"/>
                </a:solidFill>
              </a:defRPr>
            </a:lvl1pPr>
            <a:lvl2pPr marL="285750" indent="-285750">
              <a:buClrTx/>
              <a:defRPr sz="2400">
                <a:solidFill>
                  <a:srgbClr val="424141"/>
                </a:solidFill>
              </a:defRPr>
            </a:lvl2pPr>
            <a:lvl3pPr marL="923925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rgbClr val="424141"/>
                </a:solidFill>
              </a:defRPr>
            </a:lvl3pPr>
            <a:lvl4pPr marL="1257300" indent="-228600">
              <a:buClrTx/>
              <a:defRPr sz="2400">
                <a:solidFill>
                  <a:srgbClr val="424141"/>
                </a:solidFill>
              </a:defRPr>
            </a:lvl4pPr>
            <a:lvl5pPr marL="1704975" indent="-228600">
              <a:buClr>
                <a:schemeClr val="bg1">
                  <a:lumMod val="50000"/>
                </a:schemeClr>
              </a:buClr>
              <a:defRPr sz="2400">
                <a:solidFill>
                  <a:srgbClr val="4241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0"/>
          </p:nvPr>
        </p:nvSpPr>
        <p:spPr>
          <a:xfrm>
            <a:off x="6197600" y="1590678"/>
            <a:ext cx="5384800" cy="4525963"/>
          </a:xfrm>
        </p:spPr>
        <p:txBody>
          <a:bodyPr/>
          <a:lstStyle>
            <a:lvl1pPr marL="0" indent="0">
              <a:buNone/>
              <a:defRPr sz="2800">
                <a:solidFill>
                  <a:srgbClr val="424141"/>
                </a:solidFill>
              </a:defRPr>
            </a:lvl1pPr>
            <a:lvl2pPr marL="285750" indent="-285750">
              <a:buClrTx/>
              <a:defRPr sz="2400">
                <a:solidFill>
                  <a:srgbClr val="424141"/>
                </a:solidFill>
              </a:defRPr>
            </a:lvl2pPr>
            <a:lvl3pPr marL="923925" indent="-342900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2400">
                <a:solidFill>
                  <a:srgbClr val="424141"/>
                </a:solidFill>
              </a:defRPr>
            </a:lvl3pPr>
            <a:lvl4pPr marL="1257300" indent="-228600">
              <a:buClrTx/>
              <a:defRPr sz="2400">
                <a:solidFill>
                  <a:srgbClr val="424141"/>
                </a:solidFill>
              </a:defRPr>
            </a:lvl4pPr>
            <a:lvl5pPr marL="1704975" indent="-228600">
              <a:buClr>
                <a:schemeClr val="bg1">
                  <a:lumMod val="50000"/>
                </a:schemeClr>
              </a:buClr>
              <a:defRPr sz="2400">
                <a:solidFill>
                  <a:srgbClr val="42414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B007631-0B9B-4E0E-AEAF-74E9F76F65FC}" type="datetime1">
              <a:rPr lang="de-LI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ECAD6-FCB1-4865-A900-97588802235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228657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8"/>
          <p:cNvSpPr>
            <a:spLocks noChangeArrowheads="1"/>
          </p:cNvSpPr>
          <p:nvPr userDrawn="1"/>
        </p:nvSpPr>
        <p:spPr bwMode="auto">
          <a:xfrm>
            <a:off x="11680092" y="4581525"/>
            <a:ext cx="353647" cy="1727200"/>
          </a:xfrm>
          <a:prstGeom prst="rect">
            <a:avLst/>
          </a:prstGeom>
          <a:solidFill>
            <a:schemeClr val="bg1"/>
          </a:solidFill>
          <a:ln w="0" algn="ctr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de-DE" sz="2000"/>
          </a:p>
        </p:txBody>
      </p:sp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656492" y="992188"/>
            <a:ext cx="10644554" cy="502761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37138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534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95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3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647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46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62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4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4D41C-C652-4F11-A632-6A0AA0FDA2B9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EED99-1EC7-4519-8687-3D6CE9A4C333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14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em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emf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image" Target="../media/image18.wmf"/><Relationship Id="rId4" Type="http://schemas.openxmlformats.org/officeDocument/2006/relationships/image" Target="../media/image1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image" Target="../media/image37.wmf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image" Target="../media/image50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.emf"/><Relationship Id="rId5" Type="http://schemas.openxmlformats.org/officeDocument/2006/relationships/image" Target="../media/image52.wmf"/><Relationship Id="rId4" Type="http://schemas.openxmlformats.org/officeDocument/2006/relationships/oleObject" Target="../embeddings/oleObject6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5.emf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oleObject" Target="../embeddings/oleObject13.bin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6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3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5.emf"/><Relationship Id="rId10" Type="http://schemas.openxmlformats.org/officeDocument/2006/relationships/image" Target="../media/image65.wmf"/><Relationship Id="rId4" Type="http://schemas.openxmlformats.org/officeDocument/2006/relationships/image" Target="../media/image62.wmf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6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.emf"/><Relationship Id="rId4" Type="http://schemas.openxmlformats.org/officeDocument/2006/relationships/image" Target="../media/image68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5.emf"/><Relationship Id="rId4" Type="http://schemas.openxmlformats.org/officeDocument/2006/relationships/image" Target="../media/image6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.emf"/><Relationship Id="rId4" Type="http://schemas.openxmlformats.org/officeDocument/2006/relationships/image" Target="../media/image5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5.emf"/><Relationship Id="rId4" Type="http://schemas.openxmlformats.org/officeDocument/2006/relationships/image" Target="../media/image7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5.emf"/><Relationship Id="rId4" Type="http://schemas.openxmlformats.org/officeDocument/2006/relationships/image" Target="../media/image74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emf"/><Relationship Id="rId4" Type="http://schemas.openxmlformats.org/officeDocument/2006/relationships/image" Target="../media/image7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.emf"/><Relationship Id="rId4" Type="http://schemas.openxmlformats.org/officeDocument/2006/relationships/image" Target="../media/image83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7ED75-F974-774F-9F73-C2C0801FF0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159" y="4711278"/>
            <a:ext cx="10830026" cy="541393"/>
          </a:xfrm>
        </p:spPr>
        <p:txBody>
          <a:bodyPr>
            <a:noAutofit/>
          </a:bodyPr>
          <a:lstStyle/>
          <a:p>
            <a:r>
              <a:rPr lang="de-CH" altLang="en-US" dirty="0" err="1" smtClean="0"/>
              <a:t>Introduction</a:t>
            </a:r>
            <a:r>
              <a:rPr lang="de-CH" altLang="en-US" dirty="0" smtClean="0"/>
              <a:t> </a:t>
            </a:r>
            <a:r>
              <a:rPr lang="de-CH" altLang="en-US" dirty="0" err="1" smtClean="0"/>
              <a:t>to</a:t>
            </a:r>
            <a:r>
              <a:rPr lang="de-CH" altLang="en-US" dirty="0" smtClean="0"/>
              <a:t> Quadrupole </a:t>
            </a:r>
            <a:r>
              <a:rPr lang="de-CH" altLang="en-US" dirty="0"/>
              <a:t>Mass </a:t>
            </a:r>
            <a:r>
              <a:rPr lang="de-CH" altLang="en-US" dirty="0" err="1" smtClean="0"/>
              <a:t>Spectrometry</a:t>
            </a:r>
            <a:r>
              <a:rPr lang="de-CH" altLang="en-US" dirty="0"/>
              <a:t/>
            </a:r>
            <a:br>
              <a:rPr lang="de-CH" alt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0540C0-A182-944D-A3CB-D56087CCDF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6159" y="5252671"/>
            <a:ext cx="9239249" cy="885371"/>
          </a:xfrm>
        </p:spPr>
        <p:txBody>
          <a:bodyPr/>
          <a:lstStyle/>
          <a:p>
            <a:r>
              <a:rPr lang="de-CH" dirty="0" smtClean="0"/>
              <a:t>2024-06-12</a:t>
            </a:r>
          </a:p>
          <a:p>
            <a:r>
              <a:rPr lang="de-CH" dirty="0" smtClean="0"/>
              <a:t>Valerie </a:t>
            </a:r>
            <a:r>
              <a:rPr lang="de-CH" dirty="0" err="1" smtClean="0"/>
              <a:t>Derpmann</a:t>
            </a:r>
            <a:r>
              <a:rPr lang="de-CH" dirty="0" smtClean="0"/>
              <a:t>, Norbert Müller</a:t>
            </a:r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3423104" y="5084387"/>
            <a:ext cx="7746797" cy="102948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 marL="7938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/>
              <a:defRPr sz="3600" b="1" kern="1200" cap="none">
                <a:solidFill>
                  <a:srgbClr val="3D4C6A"/>
                </a:solidFill>
                <a:effectLst/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>
              <a:defRPr/>
            </a:pPr>
            <a:endParaRPr lang="de-CH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6025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457200"/>
            <a:ext cx="10081260" cy="8284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r>
              <a:rPr lang="de-CH" altLang="en-US" dirty="0" smtClean="0"/>
              <a:t/>
            </a:r>
            <a:br>
              <a:rPr lang="de-CH" altLang="en-US" dirty="0" smtClean="0"/>
            </a:br>
            <a:endParaRPr lang="de-CH" altLang="en-US" sz="1800" dirty="0">
              <a:solidFill>
                <a:schemeClr val="accent2"/>
              </a:solidFill>
            </a:endParaRPr>
          </a:p>
        </p:txBody>
      </p:sp>
      <p:sp>
        <p:nvSpPr>
          <p:cNvPr id="30723" name="Freeform 7"/>
          <p:cNvSpPr>
            <a:spLocks/>
          </p:cNvSpPr>
          <p:nvPr/>
        </p:nvSpPr>
        <p:spPr bwMode="auto">
          <a:xfrm>
            <a:off x="4598989" y="2087563"/>
            <a:ext cx="871537" cy="715962"/>
          </a:xfrm>
          <a:custGeom>
            <a:avLst/>
            <a:gdLst>
              <a:gd name="T0" fmla="*/ 2147483646 w 549"/>
              <a:gd name="T1" fmla="*/ 0 h 451"/>
              <a:gd name="T2" fmla="*/ 2147483646 w 549"/>
              <a:gd name="T3" fmla="*/ 0 h 451"/>
              <a:gd name="T4" fmla="*/ 2147483646 w 549"/>
              <a:gd name="T5" fmla="*/ 2147483646 h 451"/>
              <a:gd name="T6" fmla="*/ 2147483646 w 549"/>
              <a:gd name="T7" fmla="*/ 2147483646 h 451"/>
              <a:gd name="T8" fmla="*/ 0 w 549"/>
              <a:gd name="T9" fmla="*/ 2147483646 h 451"/>
              <a:gd name="T10" fmla="*/ 0 w 549"/>
              <a:gd name="T11" fmla="*/ 2147483646 h 451"/>
              <a:gd name="T12" fmla="*/ 2147483646 w 549"/>
              <a:gd name="T13" fmla="*/ 2147483646 h 451"/>
              <a:gd name="T14" fmla="*/ 2147483646 w 549"/>
              <a:gd name="T15" fmla="*/ 2147483646 h 451"/>
              <a:gd name="T16" fmla="*/ 2147483646 w 549"/>
              <a:gd name="T17" fmla="*/ 2147483646 h 451"/>
              <a:gd name="T18" fmla="*/ 2147483646 w 549"/>
              <a:gd name="T19" fmla="*/ 2147483646 h 451"/>
              <a:gd name="T20" fmla="*/ 2147483646 w 549"/>
              <a:gd name="T21" fmla="*/ 2147483646 h 451"/>
              <a:gd name="T22" fmla="*/ 2147483646 w 549"/>
              <a:gd name="T23" fmla="*/ 2147483646 h 451"/>
              <a:gd name="T24" fmla="*/ 2147483646 w 549"/>
              <a:gd name="T25" fmla="*/ 2147483646 h 451"/>
              <a:gd name="T26" fmla="*/ 2147483646 w 549"/>
              <a:gd name="T27" fmla="*/ 2147483646 h 451"/>
              <a:gd name="T28" fmla="*/ 2147483646 w 549"/>
              <a:gd name="T29" fmla="*/ 2147483646 h 451"/>
              <a:gd name="T30" fmla="*/ 0 w 549"/>
              <a:gd name="T31" fmla="*/ 2147483646 h 451"/>
              <a:gd name="T32" fmla="*/ 0 w 549"/>
              <a:gd name="T33" fmla="*/ 2147483646 h 451"/>
              <a:gd name="T34" fmla="*/ 2147483646 w 549"/>
              <a:gd name="T35" fmla="*/ 2147483646 h 451"/>
              <a:gd name="T36" fmla="*/ 2147483646 w 549"/>
              <a:gd name="T37" fmla="*/ 2147483646 h 451"/>
              <a:gd name="T38" fmla="*/ 2147483646 w 549"/>
              <a:gd name="T39" fmla="*/ 2147483646 h 451"/>
              <a:gd name="T40" fmla="*/ 2147483646 w 549"/>
              <a:gd name="T41" fmla="*/ 2147483646 h 451"/>
              <a:gd name="T42" fmla="*/ 2147483646 w 549"/>
              <a:gd name="T43" fmla="*/ 2147483646 h 451"/>
              <a:gd name="T44" fmla="*/ 2147483646 w 549"/>
              <a:gd name="T45" fmla="*/ 2147483646 h 451"/>
              <a:gd name="T46" fmla="*/ 2147483646 w 549"/>
              <a:gd name="T47" fmla="*/ 2147483646 h 451"/>
              <a:gd name="T48" fmla="*/ 2147483646 w 549"/>
              <a:gd name="T49" fmla="*/ 2147483646 h 451"/>
              <a:gd name="T50" fmla="*/ 2147483646 w 549"/>
              <a:gd name="T51" fmla="*/ 2147483646 h 451"/>
              <a:gd name="T52" fmla="*/ 2147483646 w 549"/>
              <a:gd name="T53" fmla="*/ 2147483646 h 451"/>
              <a:gd name="T54" fmla="*/ 2147483646 w 549"/>
              <a:gd name="T55" fmla="*/ 2147483646 h 451"/>
              <a:gd name="T56" fmla="*/ 2147483646 w 549"/>
              <a:gd name="T57" fmla="*/ 2147483646 h 451"/>
              <a:gd name="T58" fmla="*/ 2147483646 w 549"/>
              <a:gd name="T59" fmla="*/ 2147483646 h 451"/>
              <a:gd name="T60" fmla="*/ 2147483646 w 549"/>
              <a:gd name="T61" fmla="*/ 2147483646 h 451"/>
              <a:gd name="T62" fmla="*/ 2147483646 w 549"/>
              <a:gd name="T63" fmla="*/ 2147483646 h 451"/>
              <a:gd name="T64" fmla="*/ 2147483646 w 549"/>
              <a:gd name="T65" fmla="*/ 0 h 451"/>
              <a:gd name="T66" fmla="*/ 2147483646 w 549"/>
              <a:gd name="T67" fmla="*/ 0 h 451"/>
              <a:gd name="T68" fmla="*/ 2147483646 w 549"/>
              <a:gd name="T69" fmla="*/ 0 h 45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49" h="451">
                <a:moveTo>
                  <a:pt x="17" y="0"/>
                </a:moveTo>
                <a:lnTo>
                  <a:pt x="13" y="0"/>
                </a:lnTo>
                <a:lnTo>
                  <a:pt x="9" y="2"/>
                </a:lnTo>
                <a:lnTo>
                  <a:pt x="2" y="9"/>
                </a:lnTo>
                <a:lnTo>
                  <a:pt x="0" y="13"/>
                </a:lnTo>
                <a:lnTo>
                  <a:pt x="0" y="20"/>
                </a:lnTo>
                <a:lnTo>
                  <a:pt x="2" y="25"/>
                </a:lnTo>
                <a:lnTo>
                  <a:pt x="6" y="27"/>
                </a:lnTo>
                <a:lnTo>
                  <a:pt x="9" y="31"/>
                </a:lnTo>
                <a:lnTo>
                  <a:pt x="13" y="33"/>
                </a:lnTo>
                <a:lnTo>
                  <a:pt x="517" y="33"/>
                </a:lnTo>
                <a:lnTo>
                  <a:pt x="517" y="419"/>
                </a:lnTo>
                <a:lnTo>
                  <a:pt x="13" y="419"/>
                </a:lnTo>
                <a:lnTo>
                  <a:pt x="9" y="421"/>
                </a:lnTo>
                <a:lnTo>
                  <a:pt x="2" y="428"/>
                </a:lnTo>
                <a:lnTo>
                  <a:pt x="0" y="431"/>
                </a:lnTo>
                <a:lnTo>
                  <a:pt x="0" y="439"/>
                </a:lnTo>
                <a:lnTo>
                  <a:pt x="2" y="444"/>
                </a:lnTo>
                <a:lnTo>
                  <a:pt x="6" y="446"/>
                </a:lnTo>
                <a:lnTo>
                  <a:pt x="9" y="449"/>
                </a:lnTo>
                <a:lnTo>
                  <a:pt x="13" y="451"/>
                </a:lnTo>
                <a:lnTo>
                  <a:pt x="17" y="451"/>
                </a:lnTo>
                <a:lnTo>
                  <a:pt x="533" y="451"/>
                </a:lnTo>
                <a:lnTo>
                  <a:pt x="537" y="451"/>
                </a:lnTo>
                <a:lnTo>
                  <a:pt x="542" y="449"/>
                </a:lnTo>
                <a:lnTo>
                  <a:pt x="544" y="446"/>
                </a:lnTo>
                <a:lnTo>
                  <a:pt x="547" y="444"/>
                </a:lnTo>
                <a:lnTo>
                  <a:pt x="549" y="439"/>
                </a:lnTo>
                <a:lnTo>
                  <a:pt x="549" y="13"/>
                </a:lnTo>
                <a:lnTo>
                  <a:pt x="547" y="9"/>
                </a:lnTo>
                <a:lnTo>
                  <a:pt x="544" y="6"/>
                </a:lnTo>
                <a:lnTo>
                  <a:pt x="542" y="2"/>
                </a:lnTo>
                <a:lnTo>
                  <a:pt x="537" y="0"/>
                </a:lnTo>
                <a:lnTo>
                  <a:pt x="533" y="0"/>
                </a:lnTo>
                <a:lnTo>
                  <a:pt x="17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4" name="Line 8"/>
          <p:cNvSpPr>
            <a:spLocks noChangeShapeType="1"/>
          </p:cNvSpPr>
          <p:nvPr/>
        </p:nvSpPr>
        <p:spPr bwMode="auto">
          <a:xfrm>
            <a:off x="4837114" y="1930400"/>
            <a:ext cx="4841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5" name="Freeform 9"/>
          <p:cNvSpPr>
            <a:spLocks/>
          </p:cNvSpPr>
          <p:nvPr/>
        </p:nvSpPr>
        <p:spPr bwMode="auto">
          <a:xfrm>
            <a:off x="5141914" y="1870076"/>
            <a:ext cx="242887" cy="92075"/>
          </a:xfrm>
          <a:custGeom>
            <a:avLst/>
            <a:gdLst>
              <a:gd name="T0" fmla="*/ 2147483646 w 153"/>
              <a:gd name="T1" fmla="*/ 2147483646 h 58"/>
              <a:gd name="T2" fmla="*/ 0 w 153"/>
              <a:gd name="T3" fmla="*/ 0 h 58"/>
              <a:gd name="T4" fmla="*/ 0 w 153"/>
              <a:gd name="T5" fmla="*/ 2147483646 h 58"/>
              <a:gd name="T6" fmla="*/ 2147483646 w 153"/>
              <a:gd name="T7" fmla="*/ 2147483646 h 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3" h="58">
                <a:moveTo>
                  <a:pt x="153" y="38"/>
                </a:moveTo>
                <a:lnTo>
                  <a:pt x="0" y="0"/>
                </a:lnTo>
                <a:lnTo>
                  <a:pt x="0" y="58"/>
                </a:lnTo>
                <a:lnTo>
                  <a:pt x="153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26" name="Rectangle 10"/>
          <p:cNvSpPr>
            <a:spLocks noChangeArrowheads="1"/>
          </p:cNvSpPr>
          <p:nvPr/>
        </p:nvSpPr>
        <p:spPr bwMode="auto">
          <a:xfrm>
            <a:off x="4724400" y="1600200"/>
            <a:ext cx="4969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rgbClr val="000000"/>
                </a:solidFill>
              </a:rPr>
              <a:t>I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27" name="Rectangle 11"/>
          <p:cNvSpPr>
            <a:spLocks noChangeArrowheads="1"/>
          </p:cNvSpPr>
          <p:nvPr/>
        </p:nvSpPr>
        <p:spPr bwMode="auto">
          <a:xfrm>
            <a:off x="4800600" y="1676400"/>
            <a:ext cx="6858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rgbClr val="000000"/>
                </a:solidFill>
              </a:rPr>
              <a:t>Filament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28" name="Freeform 12"/>
          <p:cNvSpPr>
            <a:spLocks/>
          </p:cNvSpPr>
          <p:nvPr/>
        </p:nvSpPr>
        <p:spPr bwMode="auto">
          <a:xfrm>
            <a:off x="6869113" y="1749426"/>
            <a:ext cx="74612" cy="460375"/>
          </a:xfrm>
          <a:custGeom>
            <a:avLst/>
            <a:gdLst>
              <a:gd name="T0" fmla="*/ 2147483646 w 36"/>
              <a:gd name="T1" fmla="*/ 2147483646 h 381"/>
              <a:gd name="T2" fmla="*/ 2147483646 w 36"/>
              <a:gd name="T3" fmla="*/ 2147483646 h 381"/>
              <a:gd name="T4" fmla="*/ 2147483646 w 36"/>
              <a:gd name="T5" fmla="*/ 2147483646 h 381"/>
              <a:gd name="T6" fmla="*/ 2147483646 w 36"/>
              <a:gd name="T7" fmla="*/ 2147483646 h 381"/>
              <a:gd name="T8" fmla="*/ 2147483646 w 36"/>
              <a:gd name="T9" fmla="*/ 0 h 381"/>
              <a:gd name="T10" fmla="*/ 2147483646 w 36"/>
              <a:gd name="T11" fmla="*/ 0 h 381"/>
              <a:gd name="T12" fmla="*/ 2147483646 w 36"/>
              <a:gd name="T13" fmla="*/ 2147483646 h 381"/>
              <a:gd name="T14" fmla="*/ 2147483646 w 36"/>
              <a:gd name="T15" fmla="*/ 2147483646 h 381"/>
              <a:gd name="T16" fmla="*/ 0 w 36"/>
              <a:gd name="T17" fmla="*/ 2147483646 h 381"/>
              <a:gd name="T18" fmla="*/ 0 w 36"/>
              <a:gd name="T19" fmla="*/ 2147483646 h 381"/>
              <a:gd name="T20" fmla="*/ 2147483646 w 36"/>
              <a:gd name="T21" fmla="*/ 2147483646 h 381"/>
              <a:gd name="T22" fmla="*/ 2147483646 w 36"/>
              <a:gd name="T23" fmla="*/ 2147483646 h 381"/>
              <a:gd name="T24" fmla="*/ 2147483646 w 36"/>
              <a:gd name="T25" fmla="*/ 2147483646 h 381"/>
              <a:gd name="T26" fmla="*/ 2147483646 w 36"/>
              <a:gd name="T27" fmla="*/ 2147483646 h 381"/>
              <a:gd name="T28" fmla="*/ 2147483646 w 36"/>
              <a:gd name="T29" fmla="*/ 2147483646 h 381"/>
              <a:gd name="T30" fmla="*/ 2147483646 w 36"/>
              <a:gd name="T31" fmla="*/ 2147483646 h 381"/>
              <a:gd name="T32" fmla="*/ 2147483646 w 36"/>
              <a:gd name="T33" fmla="*/ 2147483646 h 381"/>
              <a:gd name="T34" fmla="*/ 2147483646 w 36"/>
              <a:gd name="T35" fmla="*/ 2147483646 h 381"/>
              <a:gd name="T36" fmla="*/ 2147483646 w 36"/>
              <a:gd name="T37" fmla="*/ 2147483646 h 38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6" h="381">
                <a:moveTo>
                  <a:pt x="36" y="18"/>
                </a:moveTo>
                <a:lnTo>
                  <a:pt x="36" y="13"/>
                </a:lnTo>
                <a:lnTo>
                  <a:pt x="34" y="9"/>
                </a:lnTo>
                <a:lnTo>
                  <a:pt x="27" y="2"/>
                </a:lnTo>
                <a:lnTo>
                  <a:pt x="23" y="0"/>
                </a:lnTo>
                <a:lnTo>
                  <a:pt x="13" y="0"/>
                </a:lnTo>
                <a:lnTo>
                  <a:pt x="9" y="2"/>
                </a:lnTo>
                <a:lnTo>
                  <a:pt x="2" y="9"/>
                </a:lnTo>
                <a:lnTo>
                  <a:pt x="0" y="13"/>
                </a:lnTo>
                <a:lnTo>
                  <a:pt x="0" y="368"/>
                </a:lnTo>
                <a:lnTo>
                  <a:pt x="2" y="372"/>
                </a:lnTo>
                <a:lnTo>
                  <a:pt x="9" y="379"/>
                </a:lnTo>
                <a:lnTo>
                  <a:pt x="13" y="381"/>
                </a:lnTo>
                <a:lnTo>
                  <a:pt x="23" y="381"/>
                </a:lnTo>
                <a:lnTo>
                  <a:pt x="27" y="379"/>
                </a:lnTo>
                <a:lnTo>
                  <a:pt x="34" y="372"/>
                </a:lnTo>
                <a:lnTo>
                  <a:pt x="36" y="368"/>
                </a:lnTo>
                <a:lnTo>
                  <a:pt x="36" y="363"/>
                </a:lnTo>
                <a:lnTo>
                  <a:pt x="36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Freeform 13"/>
          <p:cNvSpPr>
            <a:spLocks/>
          </p:cNvSpPr>
          <p:nvPr/>
        </p:nvSpPr>
        <p:spPr bwMode="auto">
          <a:xfrm>
            <a:off x="6869114" y="2590800"/>
            <a:ext cx="79375" cy="547688"/>
          </a:xfrm>
          <a:custGeom>
            <a:avLst/>
            <a:gdLst>
              <a:gd name="T0" fmla="*/ 2147483646 w 36"/>
              <a:gd name="T1" fmla="*/ 2147483646 h 436"/>
              <a:gd name="T2" fmla="*/ 2147483646 w 36"/>
              <a:gd name="T3" fmla="*/ 2147483646 h 436"/>
              <a:gd name="T4" fmla="*/ 2147483646 w 36"/>
              <a:gd name="T5" fmla="*/ 2147483646 h 436"/>
              <a:gd name="T6" fmla="*/ 2147483646 w 36"/>
              <a:gd name="T7" fmla="*/ 2147483646 h 436"/>
              <a:gd name="T8" fmla="*/ 2147483646 w 36"/>
              <a:gd name="T9" fmla="*/ 0 h 436"/>
              <a:gd name="T10" fmla="*/ 2147483646 w 36"/>
              <a:gd name="T11" fmla="*/ 0 h 436"/>
              <a:gd name="T12" fmla="*/ 2147483646 w 36"/>
              <a:gd name="T13" fmla="*/ 2147483646 h 436"/>
              <a:gd name="T14" fmla="*/ 2147483646 w 36"/>
              <a:gd name="T15" fmla="*/ 2147483646 h 436"/>
              <a:gd name="T16" fmla="*/ 0 w 36"/>
              <a:gd name="T17" fmla="*/ 2147483646 h 436"/>
              <a:gd name="T18" fmla="*/ 0 w 36"/>
              <a:gd name="T19" fmla="*/ 2147483646 h 436"/>
              <a:gd name="T20" fmla="*/ 2147483646 w 36"/>
              <a:gd name="T21" fmla="*/ 2147483646 h 436"/>
              <a:gd name="T22" fmla="*/ 2147483646 w 36"/>
              <a:gd name="T23" fmla="*/ 2147483646 h 436"/>
              <a:gd name="T24" fmla="*/ 2147483646 w 36"/>
              <a:gd name="T25" fmla="*/ 2147483646 h 436"/>
              <a:gd name="T26" fmla="*/ 2147483646 w 36"/>
              <a:gd name="T27" fmla="*/ 2147483646 h 436"/>
              <a:gd name="T28" fmla="*/ 2147483646 w 36"/>
              <a:gd name="T29" fmla="*/ 2147483646 h 436"/>
              <a:gd name="T30" fmla="*/ 2147483646 w 36"/>
              <a:gd name="T31" fmla="*/ 2147483646 h 436"/>
              <a:gd name="T32" fmla="*/ 2147483646 w 36"/>
              <a:gd name="T33" fmla="*/ 2147483646 h 436"/>
              <a:gd name="T34" fmla="*/ 2147483646 w 36"/>
              <a:gd name="T35" fmla="*/ 2147483646 h 436"/>
              <a:gd name="T36" fmla="*/ 2147483646 w 36"/>
              <a:gd name="T37" fmla="*/ 2147483646 h 4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36" h="436">
                <a:moveTo>
                  <a:pt x="36" y="18"/>
                </a:moveTo>
                <a:lnTo>
                  <a:pt x="36" y="12"/>
                </a:lnTo>
                <a:lnTo>
                  <a:pt x="34" y="9"/>
                </a:lnTo>
                <a:lnTo>
                  <a:pt x="27" y="2"/>
                </a:lnTo>
                <a:lnTo>
                  <a:pt x="23" y="0"/>
                </a:lnTo>
                <a:lnTo>
                  <a:pt x="13" y="0"/>
                </a:lnTo>
                <a:lnTo>
                  <a:pt x="9" y="2"/>
                </a:lnTo>
                <a:lnTo>
                  <a:pt x="2" y="9"/>
                </a:lnTo>
                <a:lnTo>
                  <a:pt x="0" y="12"/>
                </a:lnTo>
                <a:lnTo>
                  <a:pt x="0" y="424"/>
                </a:lnTo>
                <a:lnTo>
                  <a:pt x="2" y="427"/>
                </a:lnTo>
                <a:lnTo>
                  <a:pt x="9" y="435"/>
                </a:lnTo>
                <a:lnTo>
                  <a:pt x="13" y="436"/>
                </a:lnTo>
                <a:lnTo>
                  <a:pt x="23" y="436"/>
                </a:lnTo>
                <a:lnTo>
                  <a:pt x="27" y="435"/>
                </a:lnTo>
                <a:lnTo>
                  <a:pt x="34" y="427"/>
                </a:lnTo>
                <a:lnTo>
                  <a:pt x="36" y="424"/>
                </a:lnTo>
                <a:lnTo>
                  <a:pt x="36" y="418"/>
                </a:lnTo>
                <a:lnTo>
                  <a:pt x="36" y="1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Freeform 14"/>
          <p:cNvSpPr>
            <a:spLocks/>
          </p:cNvSpPr>
          <p:nvPr/>
        </p:nvSpPr>
        <p:spPr bwMode="auto">
          <a:xfrm>
            <a:off x="3565525" y="2112963"/>
            <a:ext cx="939800" cy="1604962"/>
          </a:xfrm>
          <a:custGeom>
            <a:avLst/>
            <a:gdLst>
              <a:gd name="T0" fmla="*/ 2147483646 w 592"/>
              <a:gd name="T1" fmla="*/ 0 h 1011"/>
              <a:gd name="T2" fmla="*/ 0 w 592"/>
              <a:gd name="T3" fmla="*/ 0 h 1011"/>
              <a:gd name="T4" fmla="*/ 0 w 592"/>
              <a:gd name="T5" fmla="*/ 2147483646 h 101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92" h="1011">
                <a:moveTo>
                  <a:pt x="592" y="0"/>
                </a:moveTo>
                <a:lnTo>
                  <a:pt x="0" y="0"/>
                </a:lnTo>
                <a:lnTo>
                  <a:pt x="0" y="1011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Freeform 15"/>
          <p:cNvSpPr>
            <a:spLocks/>
          </p:cNvSpPr>
          <p:nvPr/>
        </p:nvSpPr>
        <p:spPr bwMode="auto">
          <a:xfrm>
            <a:off x="4324350" y="2778125"/>
            <a:ext cx="241300" cy="908050"/>
          </a:xfrm>
          <a:custGeom>
            <a:avLst/>
            <a:gdLst>
              <a:gd name="T0" fmla="*/ 2147483646 w 152"/>
              <a:gd name="T1" fmla="*/ 0 h 572"/>
              <a:gd name="T2" fmla="*/ 0 w 152"/>
              <a:gd name="T3" fmla="*/ 0 h 572"/>
              <a:gd name="T4" fmla="*/ 0 w 152"/>
              <a:gd name="T5" fmla="*/ 2147483646 h 57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52" h="572">
                <a:moveTo>
                  <a:pt x="152" y="0"/>
                </a:moveTo>
                <a:lnTo>
                  <a:pt x="0" y="0"/>
                </a:lnTo>
                <a:lnTo>
                  <a:pt x="0" y="572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2" name="Line 16"/>
          <p:cNvSpPr>
            <a:spLocks noChangeShapeType="1"/>
          </p:cNvSpPr>
          <p:nvPr/>
        </p:nvSpPr>
        <p:spPr bwMode="auto">
          <a:xfrm>
            <a:off x="6897689" y="3109913"/>
            <a:ext cx="1587" cy="6080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3" name="Oval 17"/>
          <p:cNvSpPr>
            <a:spLocks noChangeArrowheads="1"/>
          </p:cNvSpPr>
          <p:nvPr/>
        </p:nvSpPr>
        <p:spPr bwMode="auto">
          <a:xfrm>
            <a:off x="3505201" y="3717926"/>
            <a:ext cx="123825" cy="12382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30734" name="Oval 18"/>
          <p:cNvSpPr>
            <a:spLocks noChangeArrowheads="1"/>
          </p:cNvSpPr>
          <p:nvPr/>
        </p:nvSpPr>
        <p:spPr bwMode="auto">
          <a:xfrm>
            <a:off x="4252914" y="3706813"/>
            <a:ext cx="123825" cy="125412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30735" name="Oval 19"/>
          <p:cNvSpPr>
            <a:spLocks noChangeArrowheads="1"/>
          </p:cNvSpPr>
          <p:nvPr/>
        </p:nvSpPr>
        <p:spPr bwMode="auto">
          <a:xfrm>
            <a:off x="6848475" y="3697289"/>
            <a:ext cx="127000" cy="12382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30736" name="Rectangle 20"/>
          <p:cNvSpPr>
            <a:spLocks noChangeArrowheads="1"/>
          </p:cNvSpPr>
          <p:nvPr/>
        </p:nvSpPr>
        <p:spPr bwMode="auto">
          <a:xfrm>
            <a:off x="3536950" y="3852863"/>
            <a:ext cx="85883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chemeClr val="tx1"/>
                </a:solidFill>
              </a:rPr>
              <a:t>+              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37" name="Line 21"/>
          <p:cNvSpPr>
            <a:spLocks noChangeShapeType="1"/>
          </p:cNvSpPr>
          <p:nvPr/>
        </p:nvSpPr>
        <p:spPr bwMode="auto">
          <a:xfrm>
            <a:off x="4324350" y="4110039"/>
            <a:ext cx="1588" cy="7572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8" name="Line 22"/>
          <p:cNvSpPr>
            <a:spLocks noChangeShapeType="1"/>
          </p:cNvSpPr>
          <p:nvPr/>
        </p:nvSpPr>
        <p:spPr bwMode="auto">
          <a:xfrm>
            <a:off x="6897689" y="4138614"/>
            <a:ext cx="1587" cy="7588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9" name="Rectangle 23"/>
          <p:cNvSpPr>
            <a:spLocks noChangeArrowheads="1"/>
          </p:cNvSpPr>
          <p:nvPr/>
        </p:nvSpPr>
        <p:spPr bwMode="auto">
          <a:xfrm>
            <a:off x="6837364" y="3800476"/>
            <a:ext cx="149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b="1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0740" name="Freeform 24"/>
          <p:cNvSpPr>
            <a:spLocks/>
          </p:cNvSpPr>
          <p:nvPr/>
        </p:nvSpPr>
        <p:spPr bwMode="auto">
          <a:xfrm>
            <a:off x="5445126" y="1778001"/>
            <a:ext cx="1452563" cy="1331913"/>
          </a:xfrm>
          <a:custGeom>
            <a:avLst/>
            <a:gdLst>
              <a:gd name="T0" fmla="*/ 0 w 915"/>
              <a:gd name="T1" fmla="*/ 2147483646 h 839"/>
              <a:gd name="T2" fmla="*/ 2147483646 w 915"/>
              <a:gd name="T3" fmla="*/ 0 h 839"/>
              <a:gd name="T4" fmla="*/ 2147483646 w 915"/>
              <a:gd name="T5" fmla="*/ 2147483646 h 839"/>
              <a:gd name="T6" fmla="*/ 0 w 915"/>
              <a:gd name="T7" fmla="*/ 2147483646 h 839"/>
              <a:gd name="T8" fmla="*/ 0 w 915"/>
              <a:gd name="T9" fmla="*/ 2147483646 h 83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15" h="839">
                <a:moveTo>
                  <a:pt x="0" y="211"/>
                </a:moveTo>
                <a:lnTo>
                  <a:pt x="915" y="0"/>
                </a:lnTo>
                <a:lnTo>
                  <a:pt x="915" y="839"/>
                </a:lnTo>
                <a:lnTo>
                  <a:pt x="0" y="630"/>
                </a:lnTo>
                <a:lnTo>
                  <a:pt x="0" y="211"/>
                </a:lnTo>
                <a:close/>
              </a:path>
            </a:pathLst>
          </a:cu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1" name="Rectangle 25"/>
          <p:cNvSpPr>
            <a:spLocks noChangeArrowheads="1"/>
          </p:cNvSpPr>
          <p:nvPr/>
        </p:nvSpPr>
        <p:spPr bwMode="auto">
          <a:xfrm>
            <a:off x="5445125" y="2325688"/>
            <a:ext cx="2122488" cy="152400"/>
          </a:xfrm>
          <a:prstGeom prst="rect">
            <a:avLst/>
          </a:prstGeom>
          <a:solidFill>
            <a:srgbClr val="C0C0C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30742" name="Freeform 26"/>
          <p:cNvSpPr>
            <a:spLocks/>
          </p:cNvSpPr>
          <p:nvPr/>
        </p:nvSpPr>
        <p:spPr bwMode="auto">
          <a:xfrm>
            <a:off x="7200901" y="2233614"/>
            <a:ext cx="728663" cy="363537"/>
          </a:xfrm>
          <a:custGeom>
            <a:avLst/>
            <a:gdLst>
              <a:gd name="T0" fmla="*/ 2147483646 w 459"/>
              <a:gd name="T1" fmla="*/ 2147483646 h 229"/>
              <a:gd name="T2" fmla="*/ 0 w 459"/>
              <a:gd name="T3" fmla="*/ 0 h 229"/>
              <a:gd name="T4" fmla="*/ 0 w 459"/>
              <a:gd name="T5" fmla="*/ 2147483646 h 229"/>
              <a:gd name="T6" fmla="*/ 2147483646 w 459"/>
              <a:gd name="T7" fmla="*/ 2147483646 h 2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9" h="229">
                <a:moveTo>
                  <a:pt x="459" y="96"/>
                </a:moveTo>
                <a:lnTo>
                  <a:pt x="0" y="0"/>
                </a:lnTo>
                <a:lnTo>
                  <a:pt x="0" y="229"/>
                </a:lnTo>
                <a:lnTo>
                  <a:pt x="459" y="96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3" name="Rectangle 27"/>
          <p:cNvSpPr>
            <a:spLocks noChangeArrowheads="1"/>
          </p:cNvSpPr>
          <p:nvPr/>
        </p:nvSpPr>
        <p:spPr bwMode="auto">
          <a:xfrm>
            <a:off x="6019800" y="2057400"/>
            <a:ext cx="5143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000">
                <a:solidFill>
                  <a:srgbClr val="000000"/>
                </a:solidFill>
              </a:rPr>
              <a:t>Emission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44" name="Rectangle 28"/>
          <p:cNvSpPr>
            <a:spLocks noChangeArrowheads="1"/>
          </p:cNvSpPr>
          <p:nvPr/>
        </p:nvSpPr>
        <p:spPr bwMode="auto">
          <a:xfrm>
            <a:off x="7292975" y="2282825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45" name="Rectangle 29"/>
          <p:cNvSpPr>
            <a:spLocks noChangeArrowheads="1"/>
          </p:cNvSpPr>
          <p:nvPr/>
        </p:nvSpPr>
        <p:spPr bwMode="auto">
          <a:xfrm>
            <a:off x="7407275" y="2301875"/>
            <a:ext cx="43282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0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46" name="Line 30"/>
          <p:cNvSpPr>
            <a:spLocks noChangeShapeType="1"/>
          </p:cNvSpPr>
          <p:nvPr/>
        </p:nvSpPr>
        <p:spPr bwMode="auto">
          <a:xfrm>
            <a:off x="4324351" y="4502150"/>
            <a:ext cx="11207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7" name="Line 31"/>
          <p:cNvSpPr>
            <a:spLocks noChangeShapeType="1"/>
          </p:cNvSpPr>
          <p:nvPr/>
        </p:nvSpPr>
        <p:spPr bwMode="auto">
          <a:xfrm>
            <a:off x="6110288" y="4502150"/>
            <a:ext cx="78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8" name="Freeform 32"/>
          <p:cNvSpPr>
            <a:spLocks/>
          </p:cNvSpPr>
          <p:nvPr/>
        </p:nvSpPr>
        <p:spPr bwMode="auto">
          <a:xfrm>
            <a:off x="4324350" y="4441825"/>
            <a:ext cx="361950" cy="120650"/>
          </a:xfrm>
          <a:custGeom>
            <a:avLst/>
            <a:gdLst>
              <a:gd name="T0" fmla="*/ 0 w 228"/>
              <a:gd name="T1" fmla="*/ 2147483646 h 76"/>
              <a:gd name="T2" fmla="*/ 2147483646 w 228"/>
              <a:gd name="T3" fmla="*/ 0 h 76"/>
              <a:gd name="T4" fmla="*/ 2147483646 w 228"/>
              <a:gd name="T5" fmla="*/ 2147483646 h 76"/>
              <a:gd name="T6" fmla="*/ 0 w 228"/>
              <a:gd name="T7" fmla="*/ 2147483646 h 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8" h="76">
                <a:moveTo>
                  <a:pt x="0" y="38"/>
                </a:moveTo>
                <a:lnTo>
                  <a:pt x="228" y="0"/>
                </a:lnTo>
                <a:lnTo>
                  <a:pt x="228" y="76"/>
                </a:lnTo>
                <a:lnTo>
                  <a:pt x="0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49" name="Freeform 33"/>
          <p:cNvSpPr>
            <a:spLocks/>
          </p:cNvSpPr>
          <p:nvPr/>
        </p:nvSpPr>
        <p:spPr bwMode="auto">
          <a:xfrm>
            <a:off x="6656388" y="4441825"/>
            <a:ext cx="241300" cy="152400"/>
          </a:xfrm>
          <a:custGeom>
            <a:avLst/>
            <a:gdLst>
              <a:gd name="T0" fmla="*/ 2147483646 w 152"/>
              <a:gd name="T1" fmla="*/ 2147483646 h 96"/>
              <a:gd name="T2" fmla="*/ 0 w 152"/>
              <a:gd name="T3" fmla="*/ 0 h 96"/>
              <a:gd name="T4" fmla="*/ 0 w 152"/>
              <a:gd name="T5" fmla="*/ 2147483646 h 96"/>
              <a:gd name="T6" fmla="*/ 2147483646 w 152"/>
              <a:gd name="T7" fmla="*/ 2147483646 h 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2" h="96">
                <a:moveTo>
                  <a:pt x="152" y="38"/>
                </a:moveTo>
                <a:lnTo>
                  <a:pt x="0" y="0"/>
                </a:lnTo>
                <a:lnTo>
                  <a:pt x="0" y="96"/>
                </a:lnTo>
                <a:lnTo>
                  <a:pt x="152" y="3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750" name="Rectangle 34"/>
          <p:cNvSpPr>
            <a:spLocks noChangeArrowheads="1"/>
          </p:cNvSpPr>
          <p:nvPr/>
        </p:nvSpPr>
        <p:spPr bwMode="auto">
          <a:xfrm>
            <a:off x="5776913" y="4402139"/>
            <a:ext cx="1571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chemeClr val="tx1"/>
                </a:solidFill>
              </a:rPr>
              <a:t>U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51" name="Freeform 35"/>
          <p:cNvSpPr>
            <a:spLocks/>
          </p:cNvSpPr>
          <p:nvPr/>
        </p:nvSpPr>
        <p:spPr bwMode="auto">
          <a:xfrm>
            <a:off x="5656264" y="4502151"/>
            <a:ext cx="92075" cy="92075"/>
          </a:xfrm>
          <a:custGeom>
            <a:avLst/>
            <a:gdLst>
              <a:gd name="T0" fmla="*/ 2147483646 w 58"/>
              <a:gd name="T1" fmla="*/ 0 h 58"/>
              <a:gd name="T2" fmla="*/ 0 w 58"/>
              <a:gd name="T3" fmla="*/ 2147483646 h 58"/>
              <a:gd name="T4" fmla="*/ 2147483646 w 58"/>
              <a:gd name="T5" fmla="*/ 2147483646 h 58"/>
              <a:gd name="T6" fmla="*/ 2147483646 w 58"/>
              <a:gd name="T7" fmla="*/ 0 h 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8" h="58">
                <a:moveTo>
                  <a:pt x="38" y="0"/>
                </a:moveTo>
                <a:lnTo>
                  <a:pt x="0" y="58"/>
                </a:lnTo>
                <a:lnTo>
                  <a:pt x="58" y="58"/>
                </a:lnTo>
                <a:lnTo>
                  <a:pt x="38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752" name="Group 47"/>
          <p:cNvGrpSpPr>
            <a:grpSpLocks/>
          </p:cNvGrpSpPr>
          <p:nvPr/>
        </p:nvGrpSpPr>
        <p:grpSpPr bwMode="auto">
          <a:xfrm>
            <a:off x="7086600" y="1752600"/>
            <a:ext cx="1828800" cy="261938"/>
            <a:chOff x="3558" y="1681"/>
            <a:chExt cx="1152" cy="165"/>
          </a:xfrm>
        </p:grpSpPr>
        <p:sp>
          <p:nvSpPr>
            <p:cNvPr id="30768" name="Rectangle 36"/>
            <p:cNvSpPr>
              <a:spLocks noChangeArrowheads="1"/>
            </p:cNvSpPr>
            <p:nvPr/>
          </p:nvSpPr>
          <p:spPr bwMode="auto">
            <a:xfrm>
              <a:off x="3558" y="1739"/>
              <a:ext cx="72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>
                  <a:solidFill>
                    <a:srgbClr val="000000"/>
                  </a:solidFill>
                </a:rPr>
                <a:t>Electron-Enenergy =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30769" name="Rectangle 37"/>
            <p:cNvSpPr>
              <a:spLocks noChangeArrowheads="1"/>
            </p:cNvSpPr>
            <p:nvPr/>
          </p:nvSpPr>
          <p:spPr bwMode="auto">
            <a:xfrm>
              <a:off x="4392" y="1681"/>
              <a:ext cx="99" cy="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700">
                  <a:solidFill>
                    <a:srgbClr val="000000"/>
                  </a:solidFill>
                </a:rPr>
                <a:t>U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30770" name="Freeform 38"/>
            <p:cNvSpPr>
              <a:spLocks/>
            </p:cNvSpPr>
            <p:nvPr/>
          </p:nvSpPr>
          <p:spPr bwMode="auto">
            <a:xfrm>
              <a:off x="4314" y="1745"/>
              <a:ext cx="58" cy="57"/>
            </a:xfrm>
            <a:custGeom>
              <a:avLst/>
              <a:gdLst>
                <a:gd name="T0" fmla="*/ 38 w 58"/>
                <a:gd name="T1" fmla="*/ 0 h 57"/>
                <a:gd name="T2" fmla="*/ 0 w 58"/>
                <a:gd name="T3" fmla="*/ 57 h 57"/>
                <a:gd name="T4" fmla="*/ 58 w 58"/>
                <a:gd name="T5" fmla="*/ 57 h 57"/>
                <a:gd name="T6" fmla="*/ 38 w 58"/>
                <a:gd name="T7" fmla="*/ 0 h 5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8" h="57">
                  <a:moveTo>
                    <a:pt x="38" y="0"/>
                  </a:moveTo>
                  <a:lnTo>
                    <a:pt x="0" y="57"/>
                  </a:lnTo>
                  <a:lnTo>
                    <a:pt x="58" y="57"/>
                  </a:lnTo>
                  <a:lnTo>
                    <a:pt x="38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71" name="Rectangle 39"/>
            <p:cNvSpPr>
              <a:spLocks noChangeArrowheads="1"/>
            </p:cNvSpPr>
            <p:nvPr/>
          </p:nvSpPr>
          <p:spPr bwMode="auto">
            <a:xfrm>
              <a:off x="4569" y="1719"/>
              <a:ext cx="141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>
                  <a:solidFill>
                    <a:srgbClr val="000000"/>
                  </a:solidFill>
                </a:rPr>
                <a:t>[eV]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30753" name="Rectangle 40"/>
          <p:cNvSpPr>
            <a:spLocks noChangeArrowheads="1"/>
          </p:cNvSpPr>
          <p:nvPr/>
        </p:nvSpPr>
        <p:spPr bwMode="auto">
          <a:xfrm>
            <a:off x="7534276" y="3319463"/>
            <a:ext cx="4520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rgbClr val="000000"/>
                </a:solidFill>
              </a:rPr>
              <a:t>M + 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54" name="Rectangle 41"/>
          <p:cNvSpPr>
            <a:spLocks noChangeArrowheads="1"/>
          </p:cNvSpPr>
          <p:nvPr/>
        </p:nvSpPr>
        <p:spPr bwMode="auto">
          <a:xfrm>
            <a:off x="7969250" y="3333751"/>
            <a:ext cx="3366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55" name="Rectangle 42"/>
          <p:cNvSpPr>
            <a:spLocks noChangeArrowheads="1"/>
          </p:cNvSpPr>
          <p:nvPr/>
        </p:nvSpPr>
        <p:spPr bwMode="auto">
          <a:xfrm>
            <a:off x="8001001" y="3319463"/>
            <a:ext cx="62998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rgbClr val="000000"/>
                </a:solidFill>
              </a:rPr>
              <a:t>   ---&gt; M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56" name="Rectangle 43"/>
          <p:cNvSpPr>
            <a:spLocks noChangeArrowheads="1"/>
          </p:cNvSpPr>
          <p:nvPr/>
        </p:nvSpPr>
        <p:spPr bwMode="auto">
          <a:xfrm>
            <a:off x="8610600" y="3333751"/>
            <a:ext cx="59312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rgbClr val="000000"/>
                </a:solidFill>
              </a:rPr>
              <a:t>+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57" name="Rectangle 44"/>
          <p:cNvSpPr>
            <a:spLocks noChangeArrowheads="1"/>
          </p:cNvSpPr>
          <p:nvPr/>
        </p:nvSpPr>
        <p:spPr bwMode="auto">
          <a:xfrm>
            <a:off x="8667751" y="3319463"/>
            <a:ext cx="45204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rgbClr val="000000"/>
                </a:solidFill>
              </a:rPr>
              <a:t>  + 2e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58" name="Rectangle 45"/>
          <p:cNvSpPr>
            <a:spLocks noChangeArrowheads="1"/>
          </p:cNvSpPr>
          <p:nvPr/>
        </p:nvSpPr>
        <p:spPr bwMode="auto">
          <a:xfrm>
            <a:off x="9104313" y="3333751"/>
            <a:ext cx="3366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30759" name="Text Box 4"/>
          <p:cNvSpPr txBox="1">
            <a:spLocks noChangeArrowheads="1"/>
          </p:cNvSpPr>
          <p:nvPr/>
        </p:nvSpPr>
        <p:spPr bwMode="auto">
          <a:xfrm>
            <a:off x="2803526" y="5116514"/>
            <a:ext cx="61118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30760" name="Text Box 5"/>
          <p:cNvSpPr txBox="1">
            <a:spLocks noChangeArrowheads="1"/>
          </p:cNvSpPr>
          <p:nvPr/>
        </p:nvSpPr>
        <p:spPr bwMode="auto">
          <a:xfrm>
            <a:off x="2879726" y="5116514"/>
            <a:ext cx="7178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30761" name="Text Box 6"/>
          <p:cNvSpPr txBox="1">
            <a:spLocks noChangeArrowheads="1"/>
          </p:cNvSpPr>
          <p:nvPr/>
        </p:nvSpPr>
        <p:spPr bwMode="auto">
          <a:xfrm>
            <a:off x="2286000" y="5181600"/>
            <a:ext cx="8305800" cy="84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400" dirty="0">
                <a:solidFill>
                  <a:schemeClr val="tx1"/>
                </a:solidFill>
              </a:rPr>
              <a:t>The </a:t>
            </a:r>
            <a:r>
              <a:rPr lang="de-CH" altLang="en-US" sz="1400" dirty="0" err="1">
                <a:solidFill>
                  <a:schemeClr val="tx1"/>
                </a:solidFill>
              </a:rPr>
              <a:t>emission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is</a:t>
            </a:r>
            <a:r>
              <a:rPr lang="de-CH" altLang="en-US" sz="1400" dirty="0">
                <a:solidFill>
                  <a:schemeClr val="tx1"/>
                </a:solidFill>
              </a:rPr>
              <a:t> a </a:t>
            </a:r>
            <a:r>
              <a:rPr lang="de-CH" altLang="en-US" sz="1400" dirty="0" err="1">
                <a:solidFill>
                  <a:schemeClr val="tx1"/>
                </a:solidFill>
              </a:rPr>
              <a:t>function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of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the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filament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temperature</a:t>
            </a:r>
            <a:r>
              <a:rPr lang="de-CH" altLang="en-US" sz="1400" dirty="0">
                <a:solidFill>
                  <a:schemeClr val="tx1"/>
                </a:solidFill>
              </a:rPr>
              <a:t>, </a:t>
            </a:r>
            <a:r>
              <a:rPr lang="de-CH" altLang="en-US" sz="1400" dirty="0" err="1">
                <a:solidFill>
                  <a:schemeClr val="tx1"/>
                </a:solidFill>
              </a:rPr>
              <a:t>the</a:t>
            </a:r>
            <a:r>
              <a:rPr lang="de-CH" altLang="en-US" sz="1400" dirty="0">
                <a:solidFill>
                  <a:schemeClr val="tx1"/>
                </a:solidFill>
              </a:rPr>
              <a:t> material (</a:t>
            </a:r>
            <a:r>
              <a:rPr lang="de-CH" altLang="en-US" sz="1400" dirty="0" err="1">
                <a:solidFill>
                  <a:schemeClr val="tx1"/>
                </a:solidFill>
              </a:rPr>
              <a:t>work-function</a:t>
            </a:r>
            <a:r>
              <a:rPr lang="de-CH" altLang="en-US" sz="1400" dirty="0">
                <a:solidFill>
                  <a:schemeClr val="tx1"/>
                </a:solidFill>
              </a:rPr>
              <a:t>), </a:t>
            </a:r>
            <a:r>
              <a:rPr lang="de-CH" altLang="en-US" sz="1400" dirty="0" err="1">
                <a:solidFill>
                  <a:schemeClr val="tx1"/>
                </a:solidFill>
              </a:rPr>
              <a:t>the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applied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voltage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and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the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geometry</a:t>
            </a:r>
            <a:r>
              <a:rPr lang="de-CH" altLang="en-US" sz="1400" dirty="0">
                <a:solidFill>
                  <a:schemeClr val="tx1"/>
                </a:solidFill>
              </a:rPr>
              <a:t> (</a:t>
            </a:r>
            <a:r>
              <a:rPr lang="de-CH" altLang="en-US" sz="1400" dirty="0" err="1">
                <a:solidFill>
                  <a:schemeClr val="tx1"/>
                </a:solidFill>
              </a:rPr>
              <a:t>local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field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strength</a:t>
            </a:r>
            <a:r>
              <a:rPr lang="de-CH" altLang="en-US" sz="1400" dirty="0">
                <a:solidFill>
                  <a:schemeClr val="tx1"/>
                </a:solidFill>
              </a:rPr>
              <a:t>).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400" dirty="0">
                <a:solidFill>
                  <a:schemeClr val="tx1"/>
                </a:solidFill>
              </a:rPr>
              <a:t>The </a:t>
            </a:r>
            <a:r>
              <a:rPr lang="de-CH" altLang="en-US" sz="1400" dirty="0" err="1">
                <a:solidFill>
                  <a:schemeClr val="tx1"/>
                </a:solidFill>
              </a:rPr>
              <a:t>filament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is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heating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up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the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ion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source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by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radiation</a:t>
            </a:r>
            <a:r>
              <a:rPr lang="de-CH" altLang="en-US" sz="1400" dirty="0">
                <a:solidFill>
                  <a:schemeClr val="tx1"/>
                </a:solidFill>
              </a:rPr>
              <a:t>, </a:t>
            </a:r>
            <a:r>
              <a:rPr lang="de-CH" altLang="en-US" sz="1400" dirty="0" err="1">
                <a:solidFill>
                  <a:schemeClr val="tx1"/>
                </a:solidFill>
              </a:rPr>
              <a:t>and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can</a:t>
            </a:r>
            <a:r>
              <a:rPr lang="de-CH" altLang="en-US" sz="1400" dirty="0">
                <a:solidFill>
                  <a:schemeClr val="tx1"/>
                </a:solidFill>
              </a:rPr>
              <a:t> so </a:t>
            </a:r>
            <a:r>
              <a:rPr lang="de-CH" altLang="en-US" sz="1400" dirty="0" err="1">
                <a:solidFill>
                  <a:schemeClr val="tx1"/>
                </a:solidFill>
              </a:rPr>
              <a:t>increase</a:t>
            </a:r>
            <a:r>
              <a:rPr lang="de-CH" altLang="en-US" sz="1400" dirty="0">
                <a:solidFill>
                  <a:schemeClr val="tx1"/>
                </a:solidFill>
              </a:rPr>
              <a:t> </a:t>
            </a:r>
            <a:r>
              <a:rPr lang="de-CH" altLang="en-US" sz="1400" dirty="0" err="1">
                <a:solidFill>
                  <a:schemeClr val="tx1"/>
                </a:solidFill>
              </a:rPr>
              <a:t>the</a:t>
            </a:r>
            <a:r>
              <a:rPr lang="de-CH" altLang="en-US" sz="1400" dirty="0">
                <a:solidFill>
                  <a:schemeClr val="tx1"/>
                </a:solidFill>
              </a:rPr>
              <a:t> outgassing rate</a:t>
            </a:r>
          </a:p>
        </p:txBody>
      </p:sp>
      <p:sp>
        <p:nvSpPr>
          <p:cNvPr id="30762" name="Text Box 48"/>
          <p:cNvSpPr txBox="1">
            <a:spLocks noChangeArrowheads="1"/>
          </p:cNvSpPr>
          <p:nvPr/>
        </p:nvSpPr>
        <p:spPr bwMode="auto">
          <a:xfrm>
            <a:off x="4572001" y="2895600"/>
            <a:ext cx="8540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chemeClr val="tx1"/>
                </a:solidFill>
              </a:rPr>
              <a:t>Cathode</a:t>
            </a:r>
            <a:endParaRPr lang="de-DE" altLang="en-US" sz="1400" b="1">
              <a:solidFill>
                <a:schemeClr val="tx1"/>
              </a:solidFill>
            </a:endParaRPr>
          </a:p>
        </p:txBody>
      </p:sp>
      <p:sp>
        <p:nvSpPr>
          <p:cNvPr id="30763" name="Text Box 49"/>
          <p:cNvSpPr txBox="1">
            <a:spLocks noChangeArrowheads="1"/>
          </p:cNvSpPr>
          <p:nvPr/>
        </p:nvSpPr>
        <p:spPr bwMode="auto">
          <a:xfrm>
            <a:off x="9374188" y="2286000"/>
            <a:ext cx="696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chemeClr val="tx1"/>
                </a:solidFill>
              </a:rPr>
              <a:t>Anode</a:t>
            </a:r>
            <a:endParaRPr lang="de-DE" altLang="en-US" sz="1400" b="1">
              <a:solidFill>
                <a:schemeClr val="tx1"/>
              </a:solidFill>
            </a:endParaRPr>
          </a:p>
        </p:txBody>
      </p:sp>
      <p:sp>
        <p:nvSpPr>
          <p:cNvPr id="30764" name="Line 50"/>
          <p:cNvSpPr>
            <a:spLocks noChangeShapeType="1"/>
          </p:cNvSpPr>
          <p:nvPr/>
        </p:nvSpPr>
        <p:spPr bwMode="auto">
          <a:xfrm>
            <a:off x="6934200" y="1752600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5" name="Line 51"/>
          <p:cNvSpPr>
            <a:spLocks noChangeShapeType="1"/>
          </p:cNvSpPr>
          <p:nvPr/>
        </p:nvSpPr>
        <p:spPr bwMode="auto">
          <a:xfrm>
            <a:off x="6934200" y="3124200"/>
            <a:ext cx="2209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6" name="Line 52"/>
          <p:cNvSpPr>
            <a:spLocks noChangeShapeType="1"/>
          </p:cNvSpPr>
          <p:nvPr/>
        </p:nvSpPr>
        <p:spPr bwMode="auto">
          <a:xfrm>
            <a:off x="9144000" y="1752600"/>
            <a:ext cx="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7" name="Textfeld 54"/>
          <p:cNvSpPr txBox="1">
            <a:spLocks noChangeArrowheads="1"/>
          </p:cNvSpPr>
          <p:nvPr/>
        </p:nvSpPr>
        <p:spPr bwMode="auto">
          <a:xfrm>
            <a:off x="1974851" y="1230314"/>
            <a:ext cx="4494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 dirty="0">
                <a:solidFill>
                  <a:schemeClr val="tx1"/>
                </a:solidFill>
              </a:rPr>
              <a:t>- Ion Source </a:t>
            </a:r>
            <a:r>
              <a:rPr lang="de-CH" altLang="en-US" sz="1800" dirty="0" err="1">
                <a:solidFill>
                  <a:schemeClr val="tx1"/>
                </a:solidFill>
              </a:rPr>
              <a:t>for</a:t>
            </a:r>
            <a:r>
              <a:rPr lang="de-CH" altLang="en-US" sz="1800" dirty="0">
                <a:solidFill>
                  <a:schemeClr val="tx1"/>
                </a:solidFill>
              </a:rPr>
              <a:t> </a:t>
            </a:r>
            <a:r>
              <a:rPr lang="de-CH" altLang="en-US" sz="1800" dirty="0" err="1">
                <a:solidFill>
                  <a:schemeClr val="tx1"/>
                </a:solidFill>
              </a:rPr>
              <a:t>Electron</a:t>
            </a:r>
            <a:r>
              <a:rPr lang="de-CH" altLang="en-US" sz="1800" dirty="0">
                <a:solidFill>
                  <a:schemeClr val="tx1"/>
                </a:solidFill>
              </a:rPr>
              <a:t> Impact </a:t>
            </a:r>
            <a:r>
              <a:rPr lang="de-CH" altLang="en-US" sz="1800" dirty="0" err="1">
                <a:solidFill>
                  <a:schemeClr val="tx1"/>
                </a:solidFill>
              </a:rPr>
              <a:t>Ionization</a:t>
            </a:r>
            <a:endParaRPr lang="en-US" altLang="en-US" sz="1800" dirty="0">
              <a:solidFill>
                <a:schemeClr val="tx1"/>
              </a:solidFill>
            </a:endParaRPr>
          </a:p>
        </p:txBody>
      </p:sp>
      <p:pic>
        <p:nvPicPr>
          <p:cNvPr id="52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76108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043" y="1138844"/>
            <a:ext cx="3809528" cy="5095702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7606307" y="1138844"/>
            <a:ext cx="29092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Protocol of a sample run over several hours with background  data for comparison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7400" y="370396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smtClean="0"/>
              <a:t>Industrial, modular </a:t>
            </a:r>
            <a:r>
              <a:rPr lang="de-CH" altLang="en-US" sz="2800" dirty="0" err="1" smtClean="0"/>
              <a:t>systems</a:t>
            </a:r>
            <a:r>
              <a:rPr lang="de-CH" altLang="en-US" sz="2800" dirty="0" smtClean="0"/>
              <a:t> </a:t>
            </a:r>
            <a:r>
              <a:rPr lang="de-CH" altLang="en-US" sz="2800" dirty="0" err="1" smtClean="0"/>
              <a:t>for</a:t>
            </a:r>
            <a:r>
              <a:rPr lang="de-CH" altLang="en-US" sz="2800" dirty="0" smtClean="0"/>
              <a:t> outgassing </a:t>
            </a:r>
            <a:r>
              <a:rPr lang="de-CH" altLang="en-US" sz="2800" dirty="0" err="1" smtClean="0"/>
              <a:t>measurements</a:t>
            </a:r>
            <a:endParaRPr lang="de-DE" altLang="en-US" sz="28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6058765" y="1189546"/>
            <a:ext cx="864524" cy="123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6946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7400" y="370396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smtClean="0"/>
              <a:t>Industrial, modular </a:t>
            </a:r>
            <a:r>
              <a:rPr lang="de-CH" altLang="en-US" sz="2800" dirty="0" err="1" smtClean="0"/>
              <a:t>systems</a:t>
            </a:r>
            <a:r>
              <a:rPr lang="de-CH" altLang="en-US" sz="2800" dirty="0" smtClean="0"/>
              <a:t> </a:t>
            </a:r>
            <a:r>
              <a:rPr lang="de-CH" altLang="en-US" sz="2800" dirty="0" err="1" smtClean="0"/>
              <a:t>for</a:t>
            </a:r>
            <a:r>
              <a:rPr lang="de-CH" altLang="en-US" sz="2800" dirty="0" smtClean="0"/>
              <a:t> outgassing </a:t>
            </a:r>
            <a:r>
              <a:rPr lang="de-CH" altLang="en-US" sz="2800" dirty="0" err="1" smtClean="0"/>
              <a:t>measurements</a:t>
            </a:r>
            <a:endParaRPr lang="de-DE" altLang="en-US" sz="2800" dirty="0"/>
          </a:p>
        </p:txBody>
      </p:sp>
      <p:sp>
        <p:nvSpPr>
          <p:cNvPr id="5" name="Rechteck 4"/>
          <p:cNvSpPr/>
          <p:nvPr/>
        </p:nvSpPr>
        <p:spPr>
          <a:xfrm>
            <a:off x="495055" y="5866522"/>
            <a:ext cx="74347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 smtClean="0">
                <a:solidFill>
                  <a:srgbClr val="4D5156"/>
                </a:solidFill>
                <a:latin typeface="Google Sans"/>
              </a:rPr>
              <a:t>Pfeiffer </a:t>
            </a:r>
            <a:r>
              <a:rPr lang="de-CH" sz="1400" dirty="0" err="1" smtClean="0">
                <a:solidFill>
                  <a:srgbClr val="4D5156"/>
                </a:solidFill>
                <a:latin typeface="Google Sans"/>
              </a:rPr>
              <a:t>Vacuum</a:t>
            </a:r>
            <a:endParaRPr lang="de-CH" sz="1400" b="0" i="0" dirty="0">
              <a:solidFill>
                <a:srgbClr val="4D5156"/>
              </a:solidFill>
              <a:effectLst/>
              <a:latin typeface="Google Sans"/>
            </a:endParaRPr>
          </a:p>
          <a:p>
            <a:r>
              <a:rPr lang="de-CH" sz="1400" dirty="0">
                <a:solidFill>
                  <a:srgbClr val="4D5156"/>
                </a:solidFill>
                <a:latin typeface="Google Sans"/>
              </a:rPr>
              <a:t>https://www.pfeiffer-vacuum.com/global/de/products/systems/residual-gas-analysis-systems</a:t>
            </a:r>
            <a:endParaRPr lang="de-CH" sz="1400" b="0" i="0" dirty="0">
              <a:solidFill>
                <a:srgbClr val="4D5156"/>
              </a:solidFill>
              <a:effectLst/>
              <a:latin typeface="Google San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55" y="1290767"/>
            <a:ext cx="5267365" cy="421151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09" y="1290767"/>
            <a:ext cx="5998622" cy="444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3065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40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9C5CA7F-6975-4409-872D-41F6FA0E6C4A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102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0" y="457200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err="1"/>
              <a:t>Introduction</a:t>
            </a:r>
            <a:r>
              <a:rPr lang="de-CH" altLang="en-US" sz="2800" dirty="0"/>
              <a:t> </a:t>
            </a:r>
            <a:r>
              <a:rPr lang="de-CH" altLang="en-US" sz="2800" dirty="0" err="1"/>
              <a:t>into</a:t>
            </a:r>
            <a:r>
              <a:rPr lang="de-CH" altLang="en-US" sz="2800" dirty="0"/>
              <a:t> Quadrupole Mass </a:t>
            </a:r>
            <a:r>
              <a:rPr lang="de-CH" altLang="en-US" sz="2800" dirty="0" err="1"/>
              <a:t>Spectrometry</a:t>
            </a:r>
            <a:r>
              <a:rPr lang="de-CH" altLang="en-US" sz="2800" dirty="0"/>
              <a:t> </a:t>
            </a:r>
            <a:br>
              <a:rPr lang="de-CH" altLang="en-US" sz="2800" dirty="0"/>
            </a:br>
            <a:endParaRPr lang="de-CH" altLang="en-US" sz="2800" dirty="0">
              <a:solidFill>
                <a:schemeClr val="accent2"/>
              </a:solidFill>
            </a:endParaRPr>
          </a:p>
        </p:txBody>
      </p:sp>
      <p:sp>
        <p:nvSpPr>
          <p:cNvPr id="102406" name="Rectangle 7"/>
          <p:cNvSpPr>
            <a:spLocks noChangeArrowheads="1"/>
          </p:cNvSpPr>
          <p:nvPr/>
        </p:nvSpPr>
        <p:spPr bwMode="auto">
          <a:xfrm>
            <a:off x="6281739" y="1797050"/>
            <a:ext cx="4511675" cy="4311650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>
              <a:solidFill>
                <a:schemeClr val="tx1"/>
              </a:solidFill>
            </a:endParaRPr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>
            <a:off x="3497263" y="3908425"/>
            <a:ext cx="69850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3497263" y="3954464"/>
            <a:ext cx="69850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9" name="Oval 10"/>
          <p:cNvSpPr>
            <a:spLocks noChangeArrowheads="1"/>
          </p:cNvSpPr>
          <p:nvPr/>
        </p:nvSpPr>
        <p:spPr bwMode="auto">
          <a:xfrm>
            <a:off x="3497264" y="4000500"/>
            <a:ext cx="65087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3497264" y="4046538"/>
            <a:ext cx="65087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3497263" y="4087813"/>
            <a:ext cx="69850" cy="49212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2" name="Oval 13"/>
          <p:cNvSpPr>
            <a:spLocks noChangeArrowheads="1"/>
          </p:cNvSpPr>
          <p:nvPr/>
        </p:nvSpPr>
        <p:spPr bwMode="auto">
          <a:xfrm>
            <a:off x="3497263" y="4137025"/>
            <a:ext cx="69850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3" name="Oval 14"/>
          <p:cNvSpPr>
            <a:spLocks noChangeArrowheads="1"/>
          </p:cNvSpPr>
          <p:nvPr/>
        </p:nvSpPr>
        <p:spPr bwMode="auto">
          <a:xfrm>
            <a:off x="3497264" y="4183064"/>
            <a:ext cx="65087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497264" y="4229100"/>
            <a:ext cx="65087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3497263" y="4270375"/>
            <a:ext cx="69850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6" name="Oval 17"/>
          <p:cNvSpPr>
            <a:spLocks noChangeArrowheads="1"/>
          </p:cNvSpPr>
          <p:nvPr/>
        </p:nvSpPr>
        <p:spPr bwMode="auto">
          <a:xfrm>
            <a:off x="3497263" y="4316413"/>
            <a:ext cx="69850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7" name="Oval 18"/>
          <p:cNvSpPr>
            <a:spLocks noChangeArrowheads="1"/>
          </p:cNvSpPr>
          <p:nvPr/>
        </p:nvSpPr>
        <p:spPr bwMode="auto">
          <a:xfrm>
            <a:off x="3497264" y="4360864"/>
            <a:ext cx="65087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8" name="Oval 19"/>
          <p:cNvSpPr>
            <a:spLocks noChangeArrowheads="1"/>
          </p:cNvSpPr>
          <p:nvPr/>
        </p:nvSpPr>
        <p:spPr bwMode="auto">
          <a:xfrm>
            <a:off x="3497264" y="4406900"/>
            <a:ext cx="65087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9" name="Oval 20"/>
          <p:cNvSpPr>
            <a:spLocks noChangeArrowheads="1"/>
          </p:cNvSpPr>
          <p:nvPr/>
        </p:nvSpPr>
        <p:spPr bwMode="auto">
          <a:xfrm>
            <a:off x="3497263" y="4449763"/>
            <a:ext cx="69850" cy="49212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20" name="Oval 21"/>
          <p:cNvSpPr>
            <a:spLocks noChangeArrowheads="1"/>
          </p:cNvSpPr>
          <p:nvPr/>
        </p:nvSpPr>
        <p:spPr bwMode="auto">
          <a:xfrm>
            <a:off x="3497263" y="4498975"/>
            <a:ext cx="69850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21" name="Oval 22"/>
          <p:cNvSpPr>
            <a:spLocks noChangeArrowheads="1"/>
          </p:cNvSpPr>
          <p:nvPr/>
        </p:nvSpPr>
        <p:spPr bwMode="auto">
          <a:xfrm>
            <a:off x="3497264" y="4545013"/>
            <a:ext cx="65087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22" name="Oval 23"/>
          <p:cNvSpPr>
            <a:spLocks noChangeArrowheads="1"/>
          </p:cNvSpPr>
          <p:nvPr/>
        </p:nvSpPr>
        <p:spPr bwMode="auto">
          <a:xfrm>
            <a:off x="3497264" y="4589464"/>
            <a:ext cx="65087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H="1">
            <a:off x="2763839" y="3919539"/>
            <a:ext cx="733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 flipH="1">
            <a:off x="2805114" y="4632325"/>
            <a:ext cx="7207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2716213" y="4681539"/>
            <a:ext cx="49853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100" b="0">
                <a:solidFill>
                  <a:srgbClr val="000000"/>
                </a:solidFill>
                <a:latin typeface="+mn-lt"/>
                <a:cs typeface="Arial" charset="0"/>
              </a:rPr>
              <a:t>Filament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26" name="Rectangle 27"/>
          <p:cNvSpPr>
            <a:spLocks noChangeArrowheads="1"/>
          </p:cNvSpPr>
          <p:nvPr/>
        </p:nvSpPr>
        <p:spPr bwMode="auto">
          <a:xfrm>
            <a:off x="3897314" y="4327526"/>
            <a:ext cx="28575" cy="5365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27" name="Rectangle 28"/>
          <p:cNvSpPr>
            <a:spLocks noChangeArrowheads="1"/>
          </p:cNvSpPr>
          <p:nvPr/>
        </p:nvSpPr>
        <p:spPr bwMode="auto">
          <a:xfrm>
            <a:off x="3897314" y="3635375"/>
            <a:ext cx="28575" cy="539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3351214" y="4638676"/>
            <a:ext cx="1587" cy="449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30"/>
          <p:cNvSpPr>
            <a:spLocks noChangeShapeType="1"/>
          </p:cNvSpPr>
          <p:nvPr/>
        </p:nvSpPr>
        <p:spPr bwMode="auto">
          <a:xfrm>
            <a:off x="3911600" y="4872038"/>
            <a:ext cx="1588" cy="1889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 flipV="1">
            <a:off x="3638550" y="4152900"/>
            <a:ext cx="400050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Freeform 32"/>
          <p:cNvSpPr>
            <a:spLocks/>
          </p:cNvSpPr>
          <p:nvPr/>
        </p:nvSpPr>
        <p:spPr bwMode="auto">
          <a:xfrm>
            <a:off x="3948114" y="4144963"/>
            <a:ext cx="136525" cy="49212"/>
          </a:xfrm>
          <a:custGeom>
            <a:avLst/>
            <a:gdLst>
              <a:gd name="T0" fmla="*/ 216733438 w 86"/>
              <a:gd name="T1" fmla="*/ 0 h 31"/>
              <a:gd name="T2" fmla="*/ 0 w 86"/>
              <a:gd name="T3" fmla="*/ 0 h 31"/>
              <a:gd name="T4" fmla="*/ 22682200 w 86"/>
              <a:gd name="T5" fmla="*/ 78123256 h 31"/>
              <a:gd name="T6" fmla="*/ 216733438 w 86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6" h="31">
                <a:moveTo>
                  <a:pt x="86" y="0"/>
                </a:moveTo>
                <a:lnTo>
                  <a:pt x="0" y="0"/>
                </a:lnTo>
                <a:lnTo>
                  <a:pt x="9" y="31"/>
                </a:lnTo>
                <a:lnTo>
                  <a:pt x="8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33"/>
          <p:cNvSpPr>
            <a:spLocks noChangeShapeType="1"/>
          </p:cNvSpPr>
          <p:nvPr/>
        </p:nvSpPr>
        <p:spPr bwMode="auto">
          <a:xfrm>
            <a:off x="3624263" y="4240213"/>
            <a:ext cx="38100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Freeform 34"/>
          <p:cNvSpPr>
            <a:spLocks/>
          </p:cNvSpPr>
          <p:nvPr/>
        </p:nvSpPr>
        <p:spPr bwMode="auto">
          <a:xfrm>
            <a:off x="3952876" y="4289425"/>
            <a:ext cx="100013" cy="46038"/>
          </a:xfrm>
          <a:custGeom>
            <a:avLst/>
            <a:gdLst>
              <a:gd name="T0" fmla="*/ 158771431 w 63"/>
              <a:gd name="T1" fmla="*/ 73086119 h 29"/>
              <a:gd name="T2" fmla="*/ 37803326 w 63"/>
              <a:gd name="T3" fmla="*/ 0 h 29"/>
              <a:gd name="T4" fmla="*/ 0 w 63"/>
              <a:gd name="T5" fmla="*/ 73086119 h 29"/>
              <a:gd name="T6" fmla="*/ 158771431 w 63"/>
              <a:gd name="T7" fmla="*/ 73086119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3" h="29">
                <a:moveTo>
                  <a:pt x="63" y="29"/>
                </a:moveTo>
                <a:lnTo>
                  <a:pt x="15" y="0"/>
                </a:lnTo>
                <a:lnTo>
                  <a:pt x="0" y="29"/>
                </a:lnTo>
                <a:lnTo>
                  <a:pt x="63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Line 35"/>
          <p:cNvSpPr>
            <a:spLocks noChangeShapeType="1"/>
          </p:cNvSpPr>
          <p:nvPr/>
        </p:nvSpPr>
        <p:spPr bwMode="auto">
          <a:xfrm>
            <a:off x="3633789" y="4235450"/>
            <a:ext cx="3952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5" name="Freeform 36"/>
          <p:cNvSpPr>
            <a:spLocks/>
          </p:cNvSpPr>
          <p:nvPr/>
        </p:nvSpPr>
        <p:spPr bwMode="auto">
          <a:xfrm>
            <a:off x="3897314" y="4216401"/>
            <a:ext cx="173037" cy="42863"/>
          </a:xfrm>
          <a:custGeom>
            <a:avLst/>
            <a:gdLst>
              <a:gd name="T0" fmla="*/ 274695444 w 109"/>
              <a:gd name="T1" fmla="*/ 37803578 h 27"/>
              <a:gd name="T2" fmla="*/ 0 w 109"/>
              <a:gd name="T3" fmla="*/ 0 h 27"/>
              <a:gd name="T4" fmla="*/ 7559653 w 109"/>
              <a:gd name="T5" fmla="*/ 68045806 h 27"/>
              <a:gd name="T6" fmla="*/ 274695444 w 109"/>
              <a:gd name="T7" fmla="*/ 37803578 h 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" h="27">
                <a:moveTo>
                  <a:pt x="109" y="15"/>
                </a:moveTo>
                <a:lnTo>
                  <a:pt x="0" y="0"/>
                </a:lnTo>
                <a:lnTo>
                  <a:pt x="3" y="27"/>
                </a:lnTo>
                <a:lnTo>
                  <a:pt x="109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36" name="Rectangle 37"/>
          <p:cNvSpPr>
            <a:spLocks noChangeArrowheads="1"/>
          </p:cNvSpPr>
          <p:nvPr/>
        </p:nvSpPr>
        <p:spPr bwMode="auto">
          <a:xfrm>
            <a:off x="3698875" y="4014788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37" name="Rectangle 38"/>
          <p:cNvSpPr>
            <a:spLocks noChangeArrowheads="1"/>
          </p:cNvSpPr>
          <p:nvPr/>
        </p:nvSpPr>
        <p:spPr bwMode="auto">
          <a:xfrm>
            <a:off x="3794125" y="4030664"/>
            <a:ext cx="320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38" name="Oval 39"/>
          <p:cNvSpPr>
            <a:spLocks noChangeArrowheads="1"/>
          </p:cNvSpPr>
          <p:nvPr/>
        </p:nvSpPr>
        <p:spPr bwMode="auto">
          <a:xfrm>
            <a:off x="3267076" y="5095876"/>
            <a:ext cx="187325" cy="144463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39" name="Rectangle 40"/>
          <p:cNvSpPr>
            <a:spLocks noChangeArrowheads="1"/>
          </p:cNvSpPr>
          <p:nvPr/>
        </p:nvSpPr>
        <p:spPr bwMode="auto">
          <a:xfrm>
            <a:off x="3322638" y="5060950"/>
            <a:ext cx="545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40" name="Oval 41"/>
          <p:cNvSpPr>
            <a:spLocks noChangeArrowheads="1"/>
          </p:cNvSpPr>
          <p:nvPr/>
        </p:nvSpPr>
        <p:spPr bwMode="auto">
          <a:xfrm>
            <a:off x="3816351" y="5114926"/>
            <a:ext cx="188913" cy="144463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41" name="Rectangle 42"/>
          <p:cNvSpPr>
            <a:spLocks noChangeArrowheads="1"/>
          </p:cNvSpPr>
          <p:nvPr/>
        </p:nvSpPr>
        <p:spPr bwMode="auto">
          <a:xfrm>
            <a:off x="3844925" y="5084763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+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42" name="Rectangle 43"/>
          <p:cNvSpPr>
            <a:spLocks noChangeArrowheads="1"/>
          </p:cNvSpPr>
          <p:nvPr/>
        </p:nvSpPr>
        <p:spPr bwMode="auto">
          <a:xfrm>
            <a:off x="1939925" y="3295650"/>
            <a:ext cx="4267200" cy="234473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43" name="Line 44"/>
          <p:cNvSpPr>
            <a:spLocks noChangeShapeType="1"/>
          </p:cNvSpPr>
          <p:nvPr/>
        </p:nvSpPr>
        <p:spPr bwMode="auto">
          <a:xfrm>
            <a:off x="4541839" y="5635626"/>
            <a:ext cx="1587" cy="3921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44" name="Line 45"/>
          <p:cNvSpPr>
            <a:spLocks noChangeShapeType="1"/>
          </p:cNvSpPr>
          <p:nvPr/>
        </p:nvSpPr>
        <p:spPr bwMode="auto">
          <a:xfrm>
            <a:off x="4395789" y="6027739"/>
            <a:ext cx="333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45" name="Line 46"/>
          <p:cNvSpPr>
            <a:spLocks noChangeShapeType="1"/>
          </p:cNvSpPr>
          <p:nvPr/>
        </p:nvSpPr>
        <p:spPr bwMode="auto">
          <a:xfrm>
            <a:off x="4465638" y="6100764"/>
            <a:ext cx="1651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46" name="Rectangle 47"/>
          <p:cNvSpPr>
            <a:spLocks noChangeArrowheads="1"/>
          </p:cNvSpPr>
          <p:nvPr/>
        </p:nvSpPr>
        <p:spPr bwMode="auto">
          <a:xfrm>
            <a:off x="4098926" y="3927475"/>
            <a:ext cx="1006475" cy="738188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4146550" y="4148138"/>
            <a:ext cx="7228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Ionisation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48" name="Line 49"/>
          <p:cNvSpPr>
            <a:spLocks noChangeShapeType="1"/>
          </p:cNvSpPr>
          <p:nvPr/>
        </p:nvSpPr>
        <p:spPr bwMode="auto">
          <a:xfrm flipV="1">
            <a:off x="3614738" y="3875089"/>
            <a:ext cx="150812" cy="3000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49" name="Freeform 50"/>
          <p:cNvSpPr>
            <a:spLocks/>
          </p:cNvSpPr>
          <p:nvPr/>
        </p:nvSpPr>
        <p:spPr bwMode="auto">
          <a:xfrm>
            <a:off x="3717925" y="3836989"/>
            <a:ext cx="71438" cy="109537"/>
          </a:xfrm>
          <a:custGeom>
            <a:avLst/>
            <a:gdLst>
              <a:gd name="T0" fmla="*/ 113408619 w 45"/>
              <a:gd name="T1" fmla="*/ 0 h 69"/>
              <a:gd name="T2" fmla="*/ 0 w 45"/>
              <a:gd name="T3" fmla="*/ 151208685 h 69"/>
              <a:gd name="T4" fmla="*/ 90726260 w 45"/>
              <a:gd name="T5" fmla="*/ 173889194 h 69"/>
              <a:gd name="T6" fmla="*/ 113408619 w 45"/>
              <a:gd name="T7" fmla="*/ 0 h 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69">
                <a:moveTo>
                  <a:pt x="45" y="0"/>
                </a:moveTo>
                <a:lnTo>
                  <a:pt x="0" y="60"/>
                </a:lnTo>
                <a:lnTo>
                  <a:pt x="36" y="69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0" name="Line 51"/>
          <p:cNvSpPr>
            <a:spLocks noChangeShapeType="1"/>
          </p:cNvSpPr>
          <p:nvPr/>
        </p:nvSpPr>
        <p:spPr bwMode="auto">
          <a:xfrm flipV="1">
            <a:off x="3525839" y="3622676"/>
            <a:ext cx="153987" cy="3016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Freeform 52"/>
          <p:cNvSpPr>
            <a:spLocks/>
          </p:cNvSpPr>
          <p:nvPr/>
        </p:nvSpPr>
        <p:spPr bwMode="auto">
          <a:xfrm>
            <a:off x="3629025" y="3586164"/>
            <a:ext cx="69850" cy="109537"/>
          </a:xfrm>
          <a:custGeom>
            <a:avLst/>
            <a:gdLst>
              <a:gd name="T0" fmla="*/ 110886875 w 44"/>
              <a:gd name="T1" fmla="*/ 0 h 69"/>
              <a:gd name="T2" fmla="*/ 0 w 44"/>
              <a:gd name="T3" fmla="*/ 156248974 h 69"/>
              <a:gd name="T4" fmla="*/ 88206263 w 44"/>
              <a:gd name="T5" fmla="*/ 173889194 h 69"/>
              <a:gd name="T6" fmla="*/ 110886875 w 44"/>
              <a:gd name="T7" fmla="*/ 0 h 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" h="69">
                <a:moveTo>
                  <a:pt x="44" y="0"/>
                </a:moveTo>
                <a:lnTo>
                  <a:pt x="0" y="62"/>
                </a:lnTo>
                <a:lnTo>
                  <a:pt x="35" y="69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2" name="Line 53"/>
          <p:cNvSpPr>
            <a:spLocks noChangeShapeType="1"/>
          </p:cNvSpPr>
          <p:nvPr/>
        </p:nvSpPr>
        <p:spPr bwMode="auto">
          <a:xfrm flipH="1">
            <a:off x="3962401" y="4433888"/>
            <a:ext cx="334963" cy="171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3" name="Freeform 54"/>
          <p:cNvSpPr>
            <a:spLocks/>
          </p:cNvSpPr>
          <p:nvPr/>
        </p:nvSpPr>
        <p:spPr bwMode="auto">
          <a:xfrm>
            <a:off x="3916363" y="4562476"/>
            <a:ext cx="93662" cy="53975"/>
          </a:xfrm>
          <a:custGeom>
            <a:avLst/>
            <a:gdLst>
              <a:gd name="T0" fmla="*/ 0 w 59"/>
              <a:gd name="T1" fmla="*/ 85685313 h 34"/>
              <a:gd name="T2" fmla="*/ 148687631 w 59"/>
              <a:gd name="T3" fmla="*/ 73085325 h 34"/>
              <a:gd name="T4" fmla="*/ 103325061 w 59"/>
              <a:gd name="T5" fmla="*/ 0 h 34"/>
              <a:gd name="T6" fmla="*/ 0 w 59"/>
              <a:gd name="T7" fmla="*/ 85685313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" h="34">
                <a:moveTo>
                  <a:pt x="0" y="34"/>
                </a:moveTo>
                <a:lnTo>
                  <a:pt x="59" y="29"/>
                </a:lnTo>
                <a:lnTo>
                  <a:pt x="41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4" name="Line 55"/>
          <p:cNvSpPr>
            <a:spLocks noChangeShapeType="1"/>
          </p:cNvSpPr>
          <p:nvPr/>
        </p:nvSpPr>
        <p:spPr bwMode="auto">
          <a:xfrm>
            <a:off x="4654551" y="4589464"/>
            <a:ext cx="201613" cy="2746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5" name="Freeform 56"/>
          <p:cNvSpPr>
            <a:spLocks/>
          </p:cNvSpPr>
          <p:nvPr/>
        </p:nvSpPr>
        <p:spPr bwMode="auto">
          <a:xfrm>
            <a:off x="4805364" y="4826000"/>
            <a:ext cx="65087" cy="76200"/>
          </a:xfrm>
          <a:custGeom>
            <a:avLst/>
            <a:gdLst>
              <a:gd name="T0" fmla="*/ 103324819 w 41"/>
              <a:gd name="T1" fmla="*/ 120967500 h 48"/>
              <a:gd name="T2" fmla="*/ 88203997 w 41"/>
              <a:gd name="T3" fmla="*/ 0 h 48"/>
              <a:gd name="T4" fmla="*/ 0 w 41"/>
              <a:gd name="T5" fmla="*/ 30241875 h 48"/>
              <a:gd name="T6" fmla="*/ 103324819 w 41"/>
              <a:gd name="T7" fmla="*/ 120967500 h 4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8">
                <a:moveTo>
                  <a:pt x="41" y="48"/>
                </a:moveTo>
                <a:lnTo>
                  <a:pt x="35" y="0"/>
                </a:lnTo>
                <a:lnTo>
                  <a:pt x="0" y="12"/>
                </a:lnTo>
                <a:lnTo>
                  <a:pt x="41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6" name="Line 57"/>
          <p:cNvSpPr>
            <a:spLocks noChangeShapeType="1"/>
          </p:cNvSpPr>
          <p:nvPr/>
        </p:nvSpPr>
        <p:spPr bwMode="auto">
          <a:xfrm flipV="1">
            <a:off x="4767264" y="3684589"/>
            <a:ext cx="155575" cy="3000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7" name="Freeform 58"/>
          <p:cNvSpPr>
            <a:spLocks/>
          </p:cNvSpPr>
          <p:nvPr/>
        </p:nvSpPr>
        <p:spPr bwMode="auto">
          <a:xfrm>
            <a:off x="4870450" y="3646489"/>
            <a:ext cx="71438" cy="109537"/>
          </a:xfrm>
          <a:custGeom>
            <a:avLst/>
            <a:gdLst>
              <a:gd name="T0" fmla="*/ 113408619 w 45"/>
              <a:gd name="T1" fmla="*/ 0 h 69"/>
              <a:gd name="T2" fmla="*/ 0 w 45"/>
              <a:gd name="T3" fmla="*/ 151208685 h 69"/>
              <a:gd name="T4" fmla="*/ 90726260 w 45"/>
              <a:gd name="T5" fmla="*/ 173889194 h 69"/>
              <a:gd name="T6" fmla="*/ 113408619 w 45"/>
              <a:gd name="T7" fmla="*/ 0 h 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69">
                <a:moveTo>
                  <a:pt x="45" y="0"/>
                </a:moveTo>
                <a:lnTo>
                  <a:pt x="0" y="60"/>
                </a:lnTo>
                <a:lnTo>
                  <a:pt x="36" y="69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58" name="Rectangle 59"/>
          <p:cNvSpPr>
            <a:spLocks noChangeArrowheads="1"/>
          </p:cNvSpPr>
          <p:nvPr/>
        </p:nvSpPr>
        <p:spPr bwMode="auto">
          <a:xfrm>
            <a:off x="4800600" y="3529013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59" name="Rectangle 60"/>
          <p:cNvSpPr>
            <a:spLocks noChangeArrowheads="1"/>
          </p:cNvSpPr>
          <p:nvPr/>
        </p:nvSpPr>
        <p:spPr bwMode="auto">
          <a:xfrm>
            <a:off x="4899025" y="3543301"/>
            <a:ext cx="320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0" name="Rectangle 61"/>
          <p:cNvSpPr>
            <a:spLocks noChangeArrowheads="1"/>
          </p:cNvSpPr>
          <p:nvPr/>
        </p:nvSpPr>
        <p:spPr bwMode="auto">
          <a:xfrm>
            <a:off x="4865688" y="4848225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1" name="Rectangle 62"/>
          <p:cNvSpPr>
            <a:spLocks noChangeArrowheads="1"/>
          </p:cNvSpPr>
          <p:nvPr/>
        </p:nvSpPr>
        <p:spPr bwMode="auto">
          <a:xfrm>
            <a:off x="4964114" y="4864101"/>
            <a:ext cx="333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2" name="Rectangle 63"/>
          <p:cNvSpPr>
            <a:spLocks noChangeArrowheads="1"/>
          </p:cNvSpPr>
          <p:nvPr/>
        </p:nvSpPr>
        <p:spPr bwMode="auto">
          <a:xfrm>
            <a:off x="4057650" y="4581525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3" name="Rectangle 64"/>
          <p:cNvSpPr>
            <a:spLocks noChangeArrowheads="1"/>
          </p:cNvSpPr>
          <p:nvPr/>
        </p:nvSpPr>
        <p:spPr bwMode="auto">
          <a:xfrm>
            <a:off x="4156075" y="4594226"/>
            <a:ext cx="320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4" name="Rectangle 65"/>
          <p:cNvSpPr>
            <a:spLocks noChangeArrowheads="1"/>
          </p:cNvSpPr>
          <p:nvPr/>
        </p:nvSpPr>
        <p:spPr bwMode="auto">
          <a:xfrm>
            <a:off x="3454400" y="3494088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5" name="Rectangle 66"/>
          <p:cNvSpPr>
            <a:spLocks noChangeArrowheads="1"/>
          </p:cNvSpPr>
          <p:nvPr/>
        </p:nvSpPr>
        <p:spPr bwMode="auto">
          <a:xfrm>
            <a:off x="3552825" y="3509964"/>
            <a:ext cx="320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6" name="Line 67"/>
          <p:cNvSpPr>
            <a:spLocks noChangeShapeType="1"/>
          </p:cNvSpPr>
          <p:nvPr/>
        </p:nvSpPr>
        <p:spPr bwMode="auto">
          <a:xfrm>
            <a:off x="5218114" y="4262439"/>
            <a:ext cx="395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7" name="Freeform 68"/>
          <p:cNvSpPr>
            <a:spLocks/>
          </p:cNvSpPr>
          <p:nvPr/>
        </p:nvSpPr>
        <p:spPr bwMode="auto">
          <a:xfrm>
            <a:off x="5481639" y="4248151"/>
            <a:ext cx="179387" cy="41275"/>
          </a:xfrm>
          <a:custGeom>
            <a:avLst/>
            <a:gdLst>
              <a:gd name="T0" fmla="*/ 284776069 w 113"/>
              <a:gd name="T1" fmla="*/ 35282188 h 26"/>
              <a:gd name="T2" fmla="*/ 0 w 113"/>
              <a:gd name="T3" fmla="*/ 0 h 26"/>
              <a:gd name="T4" fmla="*/ 15120895 w 113"/>
              <a:gd name="T5" fmla="*/ 65524063 h 26"/>
              <a:gd name="T6" fmla="*/ 284776069 w 113"/>
              <a:gd name="T7" fmla="*/ 35282188 h 2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" h="26">
                <a:moveTo>
                  <a:pt x="113" y="14"/>
                </a:moveTo>
                <a:lnTo>
                  <a:pt x="0" y="0"/>
                </a:lnTo>
                <a:lnTo>
                  <a:pt x="6" y="26"/>
                </a:lnTo>
                <a:lnTo>
                  <a:pt x="113" y="1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5337175" y="4117976"/>
            <a:ext cx="23724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100" b="0">
                <a:solidFill>
                  <a:srgbClr val="FF0000"/>
                </a:solidFill>
                <a:latin typeface="+mn-lt"/>
                <a:cs typeface="Arial" charset="0"/>
              </a:rPr>
              <a:t>Ions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69" name="Rectangle 70"/>
          <p:cNvSpPr>
            <a:spLocks noChangeArrowheads="1"/>
          </p:cNvSpPr>
          <p:nvPr/>
        </p:nvSpPr>
        <p:spPr bwMode="auto">
          <a:xfrm>
            <a:off x="5816601" y="4327526"/>
            <a:ext cx="23813" cy="5365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0" name="Rectangle 71"/>
          <p:cNvSpPr>
            <a:spLocks noChangeArrowheads="1"/>
          </p:cNvSpPr>
          <p:nvPr/>
        </p:nvSpPr>
        <p:spPr bwMode="auto">
          <a:xfrm>
            <a:off x="5816601" y="3635375"/>
            <a:ext cx="23813" cy="539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1" name="Line 72"/>
          <p:cNvSpPr>
            <a:spLocks noChangeShapeType="1"/>
          </p:cNvSpPr>
          <p:nvPr/>
        </p:nvSpPr>
        <p:spPr bwMode="auto">
          <a:xfrm>
            <a:off x="5830889" y="4872038"/>
            <a:ext cx="1587" cy="1889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72" name="Oval 73"/>
          <p:cNvSpPr>
            <a:spLocks noChangeArrowheads="1"/>
          </p:cNvSpPr>
          <p:nvPr/>
        </p:nvSpPr>
        <p:spPr bwMode="auto">
          <a:xfrm>
            <a:off x="5740401" y="5060950"/>
            <a:ext cx="188913" cy="1460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3" name="Rectangle 74"/>
          <p:cNvSpPr>
            <a:spLocks noChangeArrowheads="1"/>
          </p:cNvSpPr>
          <p:nvPr/>
        </p:nvSpPr>
        <p:spPr bwMode="auto">
          <a:xfrm>
            <a:off x="5797550" y="5019675"/>
            <a:ext cx="5450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74" name="Oval 75"/>
          <p:cNvSpPr>
            <a:spLocks noChangeArrowheads="1"/>
          </p:cNvSpPr>
          <p:nvPr/>
        </p:nvSpPr>
        <p:spPr bwMode="auto">
          <a:xfrm>
            <a:off x="7966075" y="3908425"/>
            <a:ext cx="71438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5" name="Oval 76"/>
          <p:cNvSpPr>
            <a:spLocks noChangeArrowheads="1"/>
          </p:cNvSpPr>
          <p:nvPr/>
        </p:nvSpPr>
        <p:spPr bwMode="auto">
          <a:xfrm>
            <a:off x="7966075" y="3954464"/>
            <a:ext cx="71438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6" name="Oval 77"/>
          <p:cNvSpPr>
            <a:spLocks noChangeArrowheads="1"/>
          </p:cNvSpPr>
          <p:nvPr/>
        </p:nvSpPr>
        <p:spPr bwMode="auto">
          <a:xfrm>
            <a:off x="7961314" y="4000500"/>
            <a:ext cx="71437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7" name="Oval 78"/>
          <p:cNvSpPr>
            <a:spLocks noChangeArrowheads="1"/>
          </p:cNvSpPr>
          <p:nvPr/>
        </p:nvSpPr>
        <p:spPr bwMode="auto">
          <a:xfrm>
            <a:off x="7961314" y="4046538"/>
            <a:ext cx="71437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8" name="Oval 79"/>
          <p:cNvSpPr>
            <a:spLocks noChangeArrowheads="1"/>
          </p:cNvSpPr>
          <p:nvPr/>
        </p:nvSpPr>
        <p:spPr bwMode="auto">
          <a:xfrm>
            <a:off x="7966075" y="4087813"/>
            <a:ext cx="71438" cy="49212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79" name="Oval 80"/>
          <p:cNvSpPr>
            <a:spLocks noChangeArrowheads="1"/>
          </p:cNvSpPr>
          <p:nvPr/>
        </p:nvSpPr>
        <p:spPr bwMode="auto">
          <a:xfrm>
            <a:off x="7966075" y="4137025"/>
            <a:ext cx="71438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0" name="Oval 81"/>
          <p:cNvSpPr>
            <a:spLocks noChangeArrowheads="1"/>
          </p:cNvSpPr>
          <p:nvPr/>
        </p:nvSpPr>
        <p:spPr bwMode="auto">
          <a:xfrm>
            <a:off x="7961314" y="4183064"/>
            <a:ext cx="71437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1" name="Oval 82"/>
          <p:cNvSpPr>
            <a:spLocks noChangeArrowheads="1"/>
          </p:cNvSpPr>
          <p:nvPr/>
        </p:nvSpPr>
        <p:spPr bwMode="auto">
          <a:xfrm>
            <a:off x="7961314" y="4229100"/>
            <a:ext cx="71437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2" name="Oval 83"/>
          <p:cNvSpPr>
            <a:spLocks noChangeArrowheads="1"/>
          </p:cNvSpPr>
          <p:nvPr/>
        </p:nvSpPr>
        <p:spPr bwMode="auto">
          <a:xfrm>
            <a:off x="7966075" y="4270375"/>
            <a:ext cx="71438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3" name="Oval 84"/>
          <p:cNvSpPr>
            <a:spLocks noChangeArrowheads="1"/>
          </p:cNvSpPr>
          <p:nvPr/>
        </p:nvSpPr>
        <p:spPr bwMode="auto">
          <a:xfrm>
            <a:off x="7966075" y="4316413"/>
            <a:ext cx="71438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4" name="Oval 85"/>
          <p:cNvSpPr>
            <a:spLocks noChangeArrowheads="1"/>
          </p:cNvSpPr>
          <p:nvPr/>
        </p:nvSpPr>
        <p:spPr bwMode="auto">
          <a:xfrm>
            <a:off x="7961314" y="4360864"/>
            <a:ext cx="71437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5" name="Oval 86"/>
          <p:cNvSpPr>
            <a:spLocks noChangeArrowheads="1"/>
          </p:cNvSpPr>
          <p:nvPr/>
        </p:nvSpPr>
        <p:spPr bwMode="auto">
          <a:xfrm>
            <a:off x="7961314" y="4406900"/>
            <a:ext cx="71437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6" name="Oval 87"/>
          <p:cNvSpPr>
            <a:spLocks noChangeArrowheads="1"/>
          </p:cNvSpPr>
          <p:nvPr/>
        </p:nvSpPr>
        <p:spPr bwMode="auto">
          <a:xfrm>
            <a:off x="7966075" y="4449763"/>
            <a:ext cx="71438" cy="49212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7" name="Oval 88"/>
          <p:cNvSpPr>
            <a:spLocks noChangeArrowheads="1"/>
          </p:cNvSpPr>
          <p:nvPr/>
        </p:nvSpPr>
        <p:spPr bwMode="auto">
          <a:xfrm>
            <a:off x="7966075" y="4498975"/>
            <a:ext cx="71438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8" name="Oval 89"/>
          <p:cNvSpPr>
            <a:spLocks noChangeArrowheads="1"/>
          </p:cNvSpPr>
          <p:nvPr/>
        </p:nvSpPr>
        <p:spPr bwMode="auto">
          <a:xfrm>
            <a:off x="7961314" y="4545013"/>
            <a:ext cx="71437" cy="44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89" name="Oval 90"/>
          <p:cNvSpPr>
            <a:spLocks noChangeArrowheads="1"/>
          </p:cNvSpPr>
          <p:nvPr/>
        </p:nvSpPr>
        <p:spPr bwMode="auto">
          <a:xfrm>
            <a:off x="7961314" y="4589464"/>
            <a:ext cx="71437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90" name="Line 91"/>
          <p:cNvSpPr>
            <a:spLocks noChangeShapeType="1"/>
          </p:cNvSpPr>
          <p:nvPr/>
        </p:nvSpPr>
        <p:spPr bwMode="auto">
          <a:xfrm flipH="1">
            <a:off x="7227889" y="3919539"/>
            <a:ext cx="7334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91" name="Line 92"/>
          <p:cNvSpPr>
            <a:spLocks noChangeShapeType="1"/>
          </p:cNvSpPr>
          <p:nvPr/>
        </p:nvSpPr>
        <p:spPr bwMode="auto">
          <a:xfrm flipH="1">
            <a:off x="7269164" y="4632325"/>
            <a:ext cx="725487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92" name="Rectangle 93"/>
          <p:cNvSpPr>
            <a:spLocks noChangeArrowheads="1"/>
          </p:cNvSpPr>
          <p:nvPr/>
        </p:nvSpPr>
        <p:spPr bwMode="auto">
          <a:xfrm>
            <a:off x="7185025" y="4681539"/>
            <a:ext cx="49853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100" b="0">
                <a:solidFill>
                  <a:srgbClr val="000000"/>
                </a:solidFill>
                <a:latin typeface="+mn-lt"/>
                <a:cs typeface="Arial" charset="0"/>
              </a:rPr>
              <a:t>Filament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93" name="Rectangle 94"/>
          <p:cNvSpPr>
            <a:spLocks noChangeArrowheads="1"/>
          </p:cNvSpPr>
          <p:nvPr/>
        </p:nvSpPr>
        <p:spPr bwMode="auto">
          <a:xfrm>
            <a:off x="8366126" y="4327526"/>
            <a:ext cx="23813" cy="5365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94" name="Rectangle 95"/>
          <p:cNvSpPr>
            <a:spLocks noChangeArrowheads="1"/>
          </p:cNvSpPr>
          <p:nvPr/>
        </p:nvSpPr>
        <p:spPr bwMode="auto">
          <a:xfrm>
            <a:off x="8366126" y="3635375"/>
            <a:ext cx="23813" cy="539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95" name="Line 96"/>
          <p:cNvSpPr>
            <a:spLocks noChangeShapeType="1"/>
          </p:cNvSpPr>
          <p:nvPr/>
        </p:nvSpPr>
        <p:spPr bwMode="auto">
          <a:xfrm>
            <a:off x="7820025" y="4638676"/>
            <a:ext cx="1588" cy="449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96" name="Line 97"/>
          <p:cNvSpPr>
            <a:spLocks noChangeShapeType="1"/>
          </p:cNvSpPr>
          <p:nvPr/>
        </p:nvSpPr>
        <p:spPr bwMode="auto">
          <a:xfrm>
            <a:off x="8380414" y="4872038"/>
            <a:ext cx="1587" cy="1889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97" name="Line 98"/>
          <p:cNvSpPr>
            <a:spLocks noChangeShapeType="1"/>
          </p:cNvSpPr>
          <p:nvPr/>
        </p:nvSpPr>
        <p:spPr bwMode="auto">
          <a:xfrm flipV="1">
            <a:off x="8107364" y="4152900"/>
            <a:ext cx="395287" cy="44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98" name="Freeform 99"/>
          <p:cNvSpPr>
            <a:spLocks/>
          </p:cNvSpPr>
          <p:nvPr/>
        </p:nvSpPr>
        <p:spPr bwMode="auto">
          <a:xfrm>
            <a:off x="8413750" y="4144963"/>
            <a:ext cx="139700" cy="49212"/>
          </a:xfrm>
          <a:custGeom>
            <a:avLst/>
            <a:gdLst>
              <a:gd name="T0" fmla="*/ 221773750 w 88"/>
              <a:gd name="T1" fmla="*/ 0 h 31"/>
              <a:gd name="T2" fmla="*/ 0 w 88"/>
              <a:gd name="T3" fmla="*/ 0 h 31"/>
              <a:gd name="T4" fmla="*/ 20161250 w 88"/>
              <a:gd name="T5" fmla="*/ 78123256 h 31"/>
              <a:gd name="T6" fmla="*/ 221773750 w 88"/>
              <a:gd name="T7" fmla="*/ 0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8" h="31">
                <a:moveTo>
                  <a:pt x="88" y="0"/>
                </a:moveTo>
                <a:lnTo>
                  <a:pt x="0" y="0"/>
                </a:lnTo>
                <a:lnTo>
                  <a:pt x="8" y="31"/>
                </a:lnTo>
                <a:lnTo>
                  <a:pt x="8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99" name="Line 100"/>
          <p:cNvSpPr>
            <a:spLocks noChangeShapeType="1"/>
          </p:cNvSpPr>
          <p:nvPr/>
        </p:nvSpPr>
        <p:spPr bwMode="auto">
          <a:xfrm>
            <a:off x="8093075" y="4240213"/>
            <a:ext cx="381000" cy="762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00" name="Freeform 101"/>
          <p:cNvSpPr>
            <a:spLocks/>
          </p:cNvSpPr>
          <p:nvPr/>
        </p:nvSpPr>
        <p:spPr bwMode="auto">
          <a:xfrm>
            <a:off x="8423276" y="4289425"/>
            <a:ext cx="93663" cy="46038"/>
          </a:xfrm>
          <a:custGeom>
            <a:avLst/>
            <a:gdLst>
              <a:gd name="T0" fmla="*/ 148690806 w 59"/>
              <a:gd name="T1" fmla="*/ 73086119 h 29"/>
              <a:gd name="T2" fmla="*/ 35282376 w 59"/>
              <a:gd name="T3" fmla="*/ 0 h 29"/>
              <a:gd name="T4" fmla="*/ 0 w 59"/>
              <a:gd name="T5" fmla="*/ 73086119 h 29"/>
              <a:gd name="T6" fmla="*/ 148690806 w 59"/>
              <a:gd name="T7" fmla="*/ 73086119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" h="29">
                <a:moveTo>
                  <a:pt x="59" y="29"/>
                </a:moveTo>
                <a:lnTo>
                  <a:pt x="14" y="0"/>
                </a:lnTo>
                <a:lnTo>
                  <a:pt x="0" y="29"/>
                </a:lnTo>
                <a:lnTo>
                  <a:pt x="59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01" name="Line 102"/>
          <p:cNvSpPr>
            <a:spLocks noChangeShapeType="1"/>
          </p:cNvSpPr>
          <p:nvPr/>
        </p:nvSpPr>
        <p:spPr bwMode="auto">
          <a:xfrm>
            <a:off x="8097838" y="4235450"/>
            <a:ext cx="4000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02" name="Freeform 103"/>
          <p:cNvSpPr>
            <a:spLocks/>
          </p:cNvSpPr>
          <p:nvPr/>
        </p:nvSpPr>
        <p:spPr bwMode="auto">
          <a:xfrm>
            <a:off x="8361364" y="4216401"/>
            <a:ext cx="179387" cy="42863"/>
          </a:xfrm>
          <a:custGeom>
            <a:avLst/>
            <a:gdLst>
              <a:gd name="T0" fmla="*/ 284776069 w 113"/>
              <a:gd name="T1" fmla="*/ 37803578 h 27"/>
              <a:gd name="T2" fmla="*/ 0 w 113"/>
              <a:gd name="T3" fmla="*/ 0 h 27"/>
              <a:gd name="T4" fmla="*/ 15120895 w 113"/>
              <a:gd name="T5" fmla="*/ 68045806 h 27"/>
              <a:gd name="T6" fmla="*/ 284776069 w 113"/>
              <a:gd name="T7" fmla="*/ 37803578 h 2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13" h="27">
                <a:moveTo>
                  <a:pt x="113" y="15"/>
                </a:moveTo>
                <a:lnTo>
                  <a:pt x="0" y="0"/>
                </a:lnTo>
                <a:lnTo>
                  <a:pt x="6" y="27"/>
                </a:lnTo>
                <a:lnTo>
                  <a:pt x="113" y="1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03" name="Rectangle 104"/>
          <p:cNvSpPr>
            <a:spLocks noChangeArrowheads="1"/>
          </p:cNvSpPr>
          <p:nvPr/>
        </p:nvSpPr>
        <p:spPr bwMode="auto">
          <a:xfrm>
            <a:off x="8164513" y="4014788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04" name="Rectangle 105"/>
          <p:cNvSpPr>
            <a:spLocks noChangeArrowheads="1"/>
          </p:cNvSpPr>
          <p:nvPr/>
        </p:nvSpPr>
        <p:spPr bwMode="auto">
          <a:xfrm>
            <a:off x="8262939" y="4030664"/>
            <a:ext cx="333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05" name="Rectangle 106"/>
          <p:cNvSpPr>
            <a:spLocks noChangeArrowheads="1"/>
          </p:cNvSpPr>
          <p:nvPr/>
        </p:nvSpPr>
        <p:spPr bwMode="auto">
          <a:xfrm>
            <a:off x="6408739" y="3295650"/>
            <a:ext cx="4262437" cy="2344738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06" name="Line 107"/>
          <p:cNvSpPr>
            <a:spLocks noChangeShapeType="1"/>
          </p:cNvSpPr>
          <p:nvPr/>
        </p:nvSpPr>
        <p:spPr bwMode="auto">
          <a:xfrm>
            <a:off x="9005889" y="5635626"/>
            <a:ext cx="1587" cy="3921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07" name="Line 108"/>
          <p:cNvSpPr>
            <a:spLocks noChangeShapeType="1"/>
          </p:cNvSpPr>
          <p:nvPr/>
        </p:nvSpPr>
        <p:spPr bwMode="auto">
          <a:xfrm>
            <a:off x="8859839" y="6027739"/>
            <a:ext cx="3381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08" name="Line 109"/>
          <p:cNvSpPr>
            <a:spLocks noChangeShapeType="1"/>
          </p:cNvSpPr>
          <p:nvPr/>
        </p:nvSpPr>
        <p:spPr bwMode="auto">
          <a:xfrm>
            <a:off x="8936038" y="6100764"/>
            <a:ext cx="1587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09" name="Rectangle 110"/>
          <p:cNvSpPr>
            <a:spLocks noChangeArrowheads="1"/>
          </p:cNvSpPr>
          <p:nvPr/>
        </p:nvSpPr>
        <p:spPr bwMode="auto">
          <a:xfrm>
            <a:off x="8567738" y="3927475"/>
            <a:ext cx="1003300" cy="738188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10" name="Rectangle 111"/>
          <p:cNvSpPr>
            <a:spLocks noChangeArrowheads="1"/>
          </p:cNvSpPr>
          <p:nvPr/>
        </p:nvSpPr>
        <p:spPr bwMode="auto">
          <a:xfrm>
            <a:off x="8610600" y="4148138"/>
            <a:ext cx="72289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Ionisation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11" name="Line 112"/>
          <p:cNvSpPr>
            <a:spLocks noChangeShapeType="1"/>
          </p:cNvSpPr>
          <p:nvPr/>
        </p:nvSpPr>
        <p:spPr bwMode="auto">
          <a:xfrm flipV="1">
            <a:off x="8083551" y="3875089"/>
            <a:ext cx="150813" cy="3000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12" name="Freeform 113"/>
          <p:cNvSpPr>
            <a:spLocks/>
          </p:cNvSpPr>
          <p:nvPr/>
        </p:nvSpPr>
        <p:spPr bwMode="auto">
          <a:xfrm>
            <a:off x="8181975" y="3836989"/>
            <a:ext cx="71438" cy="109537"/>
          </a:xfrm>
          <a:custGeom>
            <a:avLst/>
            <a:gdLst>
              <a:gd name="T0" fmla="*/ 113408619 w 45"/>
              <a:gd name="T1" fmla="*/ 0 h 69"/>
              <a:gd name="T2" fmla="*/ 0 w 45"/>
              <a:gd name="T3" fmla="*/ 151208685 h 69"/>
              <a:gd name="T4" fmla="*/ 90726260 w 45"/>
              <a:gd name="T5" fmla="*/ 173889194 h 69"/>
              <a:gd name="T6" fmla="*/ 113408619 w 45"/>
              <a:gd name="T7" fmla="*/ 0 h 6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69">
                <a:moveTo>
                  <a:pt x="45" y="0"/>
                </a:moveTo>
                <a:lnTo>
                  <a:pt x="0" y="60"/>
                </a:lnTo>
                <a:lnTo>
                  <a:pt x="36" y="69"/>
                </a:lnTo>
                <a:lnTo>
                  <a:pt x="45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13" name="Line 114"/>
          <p:cNvSpPr>
            <a:spLocks noChangeShapeType="1"/>
          </p:cNvSpPr>
          <p:nvPr/>
        </p:nvSpPr>
        <p:spPr bwMode="auto">
          <a:xfrm flipH="1">
            <a:off x="8431213" y="4433888"/>
            <a:ext cx="330200" cy="171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14" name="Freeform 115"/>
          <p:cNvSpPr>
            <a:spLocks/>
          </p:cNvSpPr>
          <p:nvPr/>
        </p:nvSpPr>
        <p:spPr bwMode="auto">
          <a:xfrm>
            <a:off x="8385176" y="4562476"/>
            <a:ext cx="93663" cy="53975"/>
          </a:xfrm>
          <a:custGeom>
            <a:avLst/>
            <a:gdLst>
              <a:gd name="T0" fmla="*/ 0 w 59"/>
              <a:gd name="T1" fmla="*/ 85685313 h 34"/>
              <a:gd name="T2" fmla="*/ 148690806 w 59"/>
              <a:gd name="T3" fmla="*/ 73085325 h 34"/>
              <a:gd name="T4" fmla="*/ 103327752 w 59"/>
              <a:gd name="T5" fmla="*/ 0 h 34"/>
              <a:gd name="T6" fmla="*/ 0 w 59"/>
              <a:gd name="T7" fmla="*/ 85685313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" h="34">
                <a:moveTo>
                  <a:pt x="0" y="34"/>
                </a:moveTo>
                <a:lnTo>
                  <a:pt x="59" y="29"/>
                </a:lnTo>
                <a:lnTo>
                  <a:pt x="41" y="0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15" name="Rectangle 116"/>
          <p:cNvSpPr>
            <a:spLocks noChangeArrowheads="1"/>
          </p:cNvSpPr>
          <p:nvPr/>
        </p:nvSpPr>
        <p:spPr bwMode="auto">
          <a:xfrm>
            <a:off x="8512175" y="4513263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16" name="Rectangle 117"/>
          <p:cNvSpPr>
            <a:spLocks noChangeArrowheads="1"/>
          </p:cNvSpPr>
          <p:nvPr/>
        </p:nvSpPr>
        <p:spPr bwMode="auto">
          <a:xfrm>
            <a:off x="8605839" y="4529139"/>
            <a:ext cx="3333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17" name="Line 118"/>
          <p:cNvSpPr>
            <a:spLocks noChangeShapeType="1"/>
          </p:cNvSpPr>
          <p:nvPr/>
        </p:nvSpPr>
        <p:spPr bwMode="auto">
          <a:xfrm>
            <a:off x="9688514" y="4262439"/>
            <a:ext cx="3952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18" name="Freeform 119"/>
          <p:cNvSpPr>
            <a:spLocks/>
          </p:cNvSpPr>
          <p:nvPr/>
        </p:nvSpPr>
        <p:spPr bwMode="auto">
          <a:xfrm>
            <a:off x="9952039" y="4248151"/>
            <a:ext cx="173037" cy="41275"/>
          </a:xfrm>
          <a:custGeom>
            <a:avLst/>
            <a:gdLst>
              <a:gd name="T0" fmla="*/ 274695444 w 109"/>
              <a:gd name="T1" fmla="*/ 35282188 h 26"/>
              <a:gd name="T2" fmla="*/ 0 w 109"/>
              <a:gd name="T3" fmla="*/ 0 h 26"/>
              <a:gd name="T4" fmla="*/ 7559653 w 109"/>
              <a:gd name="T5" fmla="*/ 65524063 h 26"/>
              <a:gd name="T6" fmla="*/ 274695444 w 109"/>
              <a:gd name="T7" fmla="*/ 35282188 h 2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9" h="26">
                <a:moveTo>
                  <a:pt x="109" y="14"/>
                </a:moveTo>
                <a:lnTo>
                  <a:pt x="0" y="0"/>
                </a:lnTo>
                <a:lnTo>
                  <a:pt x="3" y="26"/>
                </a:lnTo>
                <a:lnTo>
                  <a:pt x="109" y="14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19" name="Rectangle 120"/>
          <p:cNvSpPr>
            <a:spLocks noChangeArrowheads="1"/>
          </p:cNvSpPr>
          <p:nvPr/>
        </p:nvSpPr>
        <p:spPr bwMode="auto">
          <a:xfrm>
            <a:off x="9805988" y="4117976"/>
            <a:ext cx="23724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100" b="0">
                <a:solidFill>
                  <a:srgbClr val="FF0000"/>
                </a:solidFill>
                <a:latin typeface="+mn-lt"/>
                <a:cs typeface="Arial" charset="0"/>
              </a:rPr>
              <a:t>Ions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20" name="Rectangle 121"/>
          <p:cNvSpPr>
            <a:spLocks noChangeArrowheads="1"/>
          </p:cNvSpPr>
          <p:nvPr/>
        </p:nvSpPr>
        <p:spPr bwMode="auto">
          <a:xfrm>
            <a:off x="10280651" y="4327526"/>
            <a:ext cx="28575" cy="5365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21" name="Rectangle 122"/>
          <p:cNvSpPr>
            <a:spLocks noChangeArrowheads="1"/>
          </p:cNvSpPr>
          <p:nvPr/>
        </p:nvSpPr>
        <p:spPr bwMode="auto">
          <a:xfrm>
            <a:off x="10280651" y="3635375"/>
            <a:ext cx="28575" cy="5397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22" name="Line 123"/>
          <p:cNvSpPr>
            <a:spLocks noChangeShapeType="1"/>
          </p:cNvSpPr>
          <p:nvPr/>
        </p:nvSpPr>
        <p:spPr bwMode="auto">
          <a:xfrm>
            <a:off x="10294939" y="4872038"/>
            <a:ext cx="1587" cy="1889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23" name="Rectangle 124"/>
          <p:cNvSpPr>
            <a:spLocks noChangeArrowheads="1"/>
          </p:cNvSpPr>
          <p:nvPr/>
        </p:nvSpPr>
        <p:spPr bwMode="auto">
          <a:xfrm>
            <a:off x="7651750" y="5308601"/>
            <a:ext cx="208390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+90V        +150V                                                    +145V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24" name="Oval 125"/>
          <p:cNvSpPr>
            <a:spLocks noChangeArrowheads="1"/>
          </p:cNvSpPr>
          <p:nvPr/>
        </p:nvSpPr>
        <p:spPr bwMode="auto">
          <a:xfrm>
            <a:off x="7726364" y="5087939"/>
            <a:ext cx="187325" cy="14922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25" name="Oval 126"/>
          <p:cNvSpPr>
            <a:spLocks noChangeArrowheads="1"/>
          </p:cNvSpPr>
          <p:nvPr/>
        </p:nvSpPr>
        <p:spPr bwMode="auto">
          <a:xfrm>
            <a:off x="8291514" y="5065714"/>
            <a:ext cx="187325" cy="1476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26" name="Oval 127"/>
          <p:cNvSpPr>
            <a:spLocks noChangeArrowheads="1"/>
          </p:cNvSpPr>
          <p:nvPr/>
        </p:nvSpPr>
        <p:spPr bwMode="auto">
          <a:xfrm>
            <a:off x="10215564" y="5054600"/>
            <a:ext cx="187325" cy="1476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 b="0">
              <a:latin typeface="+mn-lt"/>
              <a:cs typeface="Arial" charset="0"/>
            </a:endParaRPr>
          </a:p>
        </p:txBody>
      </p:sp>
      <p:sp>
        <p:nvSpPr>
          <p:cNvPr id="127" name="Line 128"/>
          <p:cNvSpPr>
            <a:spLocks noChangeShapeType="1"/>
          </p:cNvSpPr>
          <p:nvPr/>
        </p:nvSpPr>
        <p:spPr bwMode="auto">
          <a:xfrm flipH="1" flipV="1">
            <a:off x="8418513" y="3913188"/>
            <a:ext cx="366712" cy="1206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28" name="Freeform 129"/>
          <p:cNvSpPr>
            <a:spLocks/>
          </p:cNvSpPr>
          <p:nvPr/>
        </p:nvSpPr>
        <p:spPr bwMode="auto">
          <a:xfrm>
            <a:off x="8380413" y="3889375"/>
            <a:ext cx="93662" cy="57150"/>
          </a:xfrm>
          <a:custGeom>
            <a:avLst/>
            <a:gdLst>
              <a:gd name="T0" fmla="*/ 0 w 59"/>
              <a:gd name="T1" fmla="*/ 0 h 36"/>
              <a:gd name="T2" fmla="*/ 95765426 w 59"/>
              <a:gd name="T3" fmla="*/ 90725625 h 36"/>
              <a:gd name="T4" fmla="*/ 148687631 w 59"/>
              <a:gd name="T5" fmla="*/ 17641888 h 36"/>
              <a:gd name="T6" fmla="*/ 0 w 59"/>
              <a:gd name="T7" fmla="*/ 0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9" h="36">
                <a:moveTo>
                  <a:pt x="0" y="0"/>
                </a:moveTo>
                <a:lnTo>
                  <a:pt x="38" y="36"/>
                </a:lnTo>
                <a:lnTo>
                  <a:pt x="59" y="7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29" name="Rectangle 130"/>
          <p:cNvSpPr>
            <a:spLocks noChangeArrowheads="1"/>
          </p:cNvSpPr>
          <p:nvPr/>
        </p:nvSpPr>
        <p:spPr bwMode="auto">
          <a:xfrm>
            <a:off x="8582025" y="3813175"/>
            <a:ext cx="897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30" name="Rectangle 131"/>
          <p:cNvSpPr>
            <a:spLocks noChangeArrowheads="1"/>
          </p:cNvSpPr>
          <p:nvPr/>
        </p:nvSpPr>
        <p:spPr bwMode="auto">
          <a:xfrm>
            <a:off x="8680450" y="3829051"/>
            <a:ext cx="3206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800" b="0">
                <a:solidFill>
                  <a:srgbClr val="000000"/>
                </a:solidFill>
                <a:latin typeface="+mn-lt"/>
                <a:cs typeface="Arial" charset="0"/>
              </a:rPr>
              <a:t>-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31" name="Line 132"/>
          <p:cNvSpPr>
            <a:spLocks noChangeShapeType="1"/>
          </p:cNvSpPr>
          <p:nvPr/>
        </p:nvSpPr>
        <p:spPr bwMode="auto">
          <a:xfrm>
            <a:off x="8054975" y="4414839"/>
            <a:ext cx="254000" cy="2428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32" name="Freeform 133"/>
          <p:cNvSpPr>
            <a:spLocks/>
          </p:cNvSpPr>
          <p:nvPr/>
        </p:nvSpPr>
        <p:spPr bwMode="auto">
          <a:xfrm>
            <a:off x="8258176" y="4619626"/>
            <a:ext cx="74613" cy="73025"/>
          </a:xfrm>
          <a:custGeom>
            <a:avLst/>
            <a:gdLst>
              <a:gd name="T0" fmla="*/ 118448931 w 47"/>
              <a:gd name="T1" fmla="*/ 115927188 h 46"/>
              <a:gd name="T2" fmla="*/ 80645540 w 47"/>
              <a:gd name="T3" fmla="*/ 0 h 46"/>
              <a:gd name="T4" fmla="*/ 0 w 47"/>
              <a:gd name="T5" fmla="*/ 50403125 h 46"/>
              <a:gd name="T6" fmla="*/ 118448931 w 47"/>
              <a:gd name="T7" fmla="*/ 115927188 h 4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46">
                <a:moveTo>
                  <a:pt x="47" y="46"/>
                </a:moveTo>
                <a:lnTo>
                  <a:pt x="32" y="0"/>
                </a:lnTo>
                <a:lnTo>
                  <a:pt x="0" y="20"/>
                </a:lnTo>
                <a:lnTo>
                  <a:pt x="47" y="4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33" name="Rectangle 134"/>
          <p:cNvSpPr>
            <a:spLocks noChangeArrowheads="1"/>
          </p:cNvSpPr>
          <p:nvPr/>
        </p:nvSpPr>
        <p:spPr bwMode="auto">
          <a:xfrm>
            <a:off x="2263776" y="2584450"/>
            <a:ext cx="286482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Electrons can impact onto the chamber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34" name="Rectangle 135"/>
          <p:cNvSpPr>
            <a:spLocks noChangeArrowheads="1"/>
          </p:cNvSpPr>
          <p:nvPr/>
        </p:nvSpPr>
        <p:spPr bwMode="auto">
          <a:xfrm>
            <a:off x="2263775" y="2790825"/>
            <a:ext cx="263129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walls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--&gt;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electron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impact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desorption</a:t>
            </a:r>
            <a:endParaRPr lang="de-DE" altLang="en-US" b="0" dirty="0">
              <a:latin typeface="+mn-lt"/>
              <a:cs typeface="Arial" charset="0"/>
            </a:endParaRPr>
          </a:p>
        </p:txBody>
      </p:sp>
      <p:sp>
        <p:nvSpPr>
          <p:cNvPr id="135" name="Rectangle 136"/>
          <p:cNvSpPr>
            <a:spLocks noChangeArrowheads="1"/>
          </p:cNvSpPr>
          <p:nvPr/>
        </p:nvSpPr>
        <p:spPr bwMode="auto">
          <a:xfrm>
            <a:off x="2476501" y="4110039"/>
            <a:ext cx="787075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900" b="0">
                <a:solidFill>
                  <a:srgbClr val="000000"/>
                </a:solidFill>
                <a:latin typeface="+mn-lt"/>
                <a:cs typeface="Arial" charset="0"/>
              </a:rPr>
              <a:t>Emissioncurrent 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36" name="Rectangle 137"/>
          <p:cNvSpPr>
            <a:spLocks noChangeArrowheads="1"/>
          </p:cNvSpPr>
          <p:nvPr/>
        </p:nvSpPr>
        <p:spPr bwMode="auto">
          <a:xfrm>
            <a:off x="2476501" y="4248151"/>
            <a:ext cx="545021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900" b="0">
                <a:solidFill>
                  <a:srgbClr val="000000"/>
                </a:solidFill>
                <a:latin typeface="+mn-lt"/>
                <a:cs typeface="Arial" charset="0"/>
              </a:rPr>
              <a:t>about 1 mA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37" name="Rectangle 138"/>
          <p:cNvSpPr>
            <a:spLocks noChangeArrowheads="1"/>
          </p:cNvSpPr>
          <p:nvPr/>
        </p:nvSpPr>
        <p:spPr bwMode="auto">
          <a:xfrm>
            <a:off x="4184650" y="5343526"/>
            <a:ext cx="1224694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100" b="0">
                <a:solidFill>
                  <a:srgbClr val="FF0000"/>
                </a:solidFill>
                <a:latin typeface="+mn-lt"/>
                <a:cs typeface="Arial" charset="0"/>
              </a:rPr>
              <a:t>Ioncurrent &lt; 1e-5 mA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38" name="Rectangle 139"/>
          <p:cNvSpPr>
            <a:spLocks noChangeArrowheads="1"/>
          </p:cNvSpPr>
          <p:nvPr/>
        </p:nvSpPr>
        <p:spPr bwMode="auto">
          <a:xfrm>
            <a:off x="6442075" y="2576513"/>
            <a:ext cx="307642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>
                <a:solidFill>
                  <a:srgbClr val="000000"/>
                </a:solidFill>
                <a:latin typeface="+mn-lt"/>
                <a:cs typeface="Arial" charset="0"/>
              </a:rPr>
              <a:t>Electrons only can impact onto the anode,</a:t>
            </a:r>
            <a:endParaRPr lang="de-DE" altLang="en-US" b="0">
              <a:latin typeface="+mn-lt"/>
              <a:cs typeface="Arial" charset="0"/>
            </a:endParaRPr>
          </a:p>
        </p:txBody>
      </p:sp>
      <p:sp>
        <p:nvSpPr>
          <p:cNvPr id="139" name="Rectangle 140"/>
          <p:cNvSpPr>
            <a:spLocks noChangeArrowheads="1"/>
          </p:cNvSpPr>
          <p:nvPr/>
        </p:nvSpPr>
        <p:spPr bwMode="auto">
          <a:xfrm>
            <a:off x="6442076" y="2782888"/>
            <a:ext cx="39184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if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there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is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electron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impact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desorption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,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then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only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from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endParaRPr lang="de-DE" altLang="en-US" b="0" dirty="0">
              <a:latin typeface="+mn-lt"/>
              <a:cs typeface="Arial" charset="0"/>
            </a:endParaRPr>
          </a:p>
        </p:txBody>
      </p:sp>
      <p:sp>
        <p:nvSpPr>
          <p:cNvPr id="140" name="Rectangle 141"/>
          <p:cNvSpPr>
            <a:spLocks noChangeArrowheads="1"/>
          </p:cNvSpPr>
          <p:nvPr/>
        </p:nvSpPr>
        <p:spPr bwMode="auto">
          <a:xfrm>
            <a:off x="6442076" y="2987675"/>
            <a:ext cx="153856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well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defined</a:t>
            </a:r>
            <a:r>
              <a:rPr lang="de-DE" altLang="en-US" sz="1400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sz="1400" b="0" dirty="0" err="1">
                <a:solidFill>
                  <a:srgbClr val="000000"/>
                </a:solidFill>
                <a:latin typeface="+mn-lt"/>
                <a:cs typeface="Arial" charset="0"/>
              </a:rPr>
              <a:t>surfaces</a:t>
            </a:r>
            <a:endParaRPr lang="de-DE" altLang="en-US" b="0" dirty="0">
              <a:latin typeface="+mn-lt"/>
              <a:cs typeface="Arial" charset="0"/>
            </a:endParaRPr>
          </a:p>
        </p:txBody>
      </p:sp>
      <p:sp>
        <p:nvSpPr>
          <p:cNvPr id="141" name="Rectangle 142"/>
          <p:cNvSpPr>
            <a:spLocks noChangeArrowheads="1"/>
          </p:cNvSpPr>
          <p:nvPr/>
        </p:nvSpPr>
        <p:spPr bwMode="auto">
          <a:xfrm>
            <a:off x="2028826" y="2058989"/>
            <a:ext cx="75981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b="0" dirty="0" err="1">
                <a:solidFill>
                  <a:srgbClr val="000000"/>
                </a:solidFill>
                <a:latin typeface="+mn-lt"/>
                <a:cs typeface="Arial" charset="0"/>
              </a:rPr>
              <a:t>commonly</a:t>
            </a:r>
            <a:r>
              <a:rPr lang="de-DE" altLang="en-US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b="0" dirty="0" err="1">
                <a:solidFill>
                  <a:srgbClr val="000000"/>
                </a:solidFill>
                <a:latin typeface="+mn-lt"/>
                <a:cs typeface="Arial" charset="0"/>
              </a:rPr>
              <a:t>used</a:t>
            </a:r>
            <a:r>
              <a:rPr lang="de-DE" altLang="en-US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b="0" dirty="0" err="1">
                <a:solidFill>
                  <a:srgbClr val="000000"/>
                </a:solidFill>
                <a:latin typeface="+mn-lt"/>
                <a:cs typeface="Arial" charset="0"/>
              </a:rPr>
              <a:t>technique</a:t>
            </a:r>
            <a:r>
              <a:rPr lang="de-DE" altLang="en-US" b="0" dirty="0">
                <a:solidFill>
                  <a:srgbClr val="000000"/>
                </a:solidFill>
                <a:latin typeface="+mn-lt"/>
                <a:cs typeface="Arial" charset="0"/>
              </a:rPr>
              <a:t>                 </a:t>
            </a:r>
            <a:r>
              <a:rPr lang="de-DE" altLang="en-US" b="0" dirty="0" smtClean="0">
                <a:solidFill>
                  <a:srgbClr val="000000"/>
                </a:solidFill>
                <a:latin typeface="+mn-lt"/>
                <a:cs typeface="Arial" charset="0"/>
              </a:rPr>
              <a:t>            </a:t>
            </a:r>
            <a:r>
              <a:rPr lang="de-DE" altLang="en-US" b="0" dirty="0" err="1" smtClean="0">
                <a:solidFill>
                  <a:srgbClr val="000000"/>
                </a:solidFill>
                <a:latin typeface="+mn-lt"/>
                <a:cs typeface="Arial" charset="0"/>
              </a:rPr>
              <a:t>advantage</a:t>
            </a:r>
            <a:r>
              <a:rPr lang="de-DE" altLang="en-US" b="0" dirty="0" smtClean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b="0" dirty="0" err="1">
                <a:solidFill>
                  <a:srgbClr val="000000"/>
                </a:solidFill>
                <a:latin typeface="+mn-lt"/>
                <a:cs typeface="Arial" charset="0"/>
              </a:rPr>
              <a:t>of</a:t>
            </a:r>
            <a:r>
              <a:rPr lang="de-DE" altLang="en-US" b="0" dirty="0">
                <a:solidFill>
                  <a:srgbClr val="000000"/>
                </a:solidFill>
                <a:latin typeface="+mn-lt"/>
                <a:cs typeface="Arial" charset="0"/>
              </a:rPr>
              <a:t> a </a:t>
            </a:r>
            <a:r>
              <a:rPr lang="de-DE" altLang="en-US" b="0" dirty="0" err="1">
                <a:solidFill>
                  <a:srgbClr val="000000"/>
                </a:solidFill>
                <a:latin typeface="+mn-lt"/>
                <a:cs typeface="Arial" charset="0"/>
              </a:rPr>
              <a:t>biased</a:t>
            </a:r>
            <a:r>
              <a:rPr lang="de-DE" altLang="en-US" b="0" dirty="0">
                <a:solidFill>
                  <a:srgbClr val="000000"/>
                </a:solidFill>
                <a:latin typeface="+mn-lt"/>
                <a:cs typeface="Arial" charset="0"/>
              </a:rPr>
              <a:t> </a:t>
            </a:r>
            <a:r>
              <a:rPr lang="de-DE" altLang="en-US" b="0" dirty="0" err="1">
                <a:solidFill>
                  <a:srgbClr val="000000"/>
                </a:solidFill>
                <a:latin typeface="+mn-lt"/>
                <a:cs typeface="Arial" charset="0"/>
              </a:rPr>
              <a:t>system</a:t>
            </a:r>
            <a:endParaRPr lang="de-DE" altLang="en-US" b="0" dirty="0">
              <a:latin typeface="+mn-lt"/>
              <a:cs typeface="Arial" charset="0"/>
            </a:endParaRPr>
          </a:p>
        </p:txBody>
      </p:sp>
      <p:sp>
        <p:nvSpPr>
          <p:cNvPr id="142" name="Text Box 6"/>
          <p:cNvSpPr txBox="1">
            <a:spLocks noChangeArrowheads="1"/>
          </p:cNvSpPr>
          <p:nvPr/>
        </p:nvSpPr>
        <p:spPr bwMode="auto">
          <a:xfrm>
            <a:off x="8686801" y="5181601"/>
            <a:ext cx="8050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400" b="0">
                <a:solidFill>
                  <a:schemeClr val="accent2"/>
                </a:solidFill>
                <a:latin typeface="+mn-lt"/>
                <a:cs typeface="Arial" charset="0"/>
              </a:rPr>
              <a:t>Voltages</a:t>
            </a:r>
          </a:p>
        </p:txBody>
      </p:sp>
      <p:sp>
        <p:nvSpPr>
          <p:cNvPr id="102543" name="Textfeld 142"/>
          <p:cNvSpPr txBox="1">
            <a:spLocks noChangeArrowheads="1"/>
          </p:cNvSpPr>
          <p:nvPr/>
        </p:nvSpPr>
        <p:spPr bwMode="auto">
          <a:xfrm>
            <a:off x="2012950" y="1049338"/>
            <a:ext cx="47894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 dirty="0" err="1">
                <a:solidFill>
                  <a:schemeClr val="tx1"/>
                </a:solidFill>
              </a:rPr>
              <a:t>method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</a:rPr>
              <a:t>for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</a:rPr>
              <a:t>background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</a:rPr>
              <a:t>reduction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14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110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0342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A45FF68-0855-4FD4-B982-10365B4BBF38}" type="slidenum">
              <a:rPr lang="en-US" altLang="de-DE" sz="100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103</a:t>
            </a:fld>
            <a:endParaRPr lang="en-US" altLang="de-DE" sz="100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200" y="304800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err="1"/>
              <a:t>Introduction</a:t>
            </a:r>
            <a:r>
              <a:rPr lang="de-CH" altLang="en-US" sz="2800" dirty="0"/>
              <a:t> </a:t>
            </a:r>
            <a:r>
              <a:rPr lang="de-CH" altLang="en-US" sz="2800" dirty="0" err="1"/>
              <a:t>into</a:t>
            </a:r>
            <a:r>
              <a:rPr lang="de-CH" altLang="en-US" sz="2800" dirty="0"/>
              <a:t> Quadrupole Mass </a:t>
            </a:r>
            <a:r>
              <a:rPr lang="de-CH" altLang="en-US" sz="2800" dirty="0" err="1"/>
              <a:t>Spectrometry</a:t>
            </a:r>
            <a:r>
              <a:rPr lang="de-CH" altLang="en-US" sz="2800" dirty="0"/>
              <a:t> </a:t>
            </a:r>
            <a:br>
              <a:rPr lang="de-CH" altLang="en-US" sz="2800" dirty="0"/>
            </a:br>
            <a:endParaRPr lang="de-CH" altLang="en-US" sz="2800" dirty="0">
              <a:solidFill>
                <a:schemeClr val="accent2"/>
              </a:solidFill>
            </a:endParaRPr>
          </a:p>
        </p:txBody>
      </p:sp>
      <p:sp>
        <p:nvSpPr>
          <p:cNvPr id="103430" name="Freeform 8"/>
          <p:cNvSpPr>
            <a:spLocks/>
          </p:cNvSpPr>
          <p:nvPr/>
        </p:nvSpPr>
        <p:spPr bwMode="auto">
          <a:xfrm>
            <a:off x="5297489" y="3140076"/>
            <a:ext cx="141287" cy="269875"/>
          </a:xfrm>
          <a:custGeom>
            <a:avLst/>
            <a:gdLst>
              <a:gd name="T0" fmla="*/ 0 w 89"/>
              <a:gd name="T1" fmla="*/ 2147483646 h 170"/>
              <a:gd name="T2" fmla="*/ 2147483646 w 89"/>
              <a:gd name="T3" fmla="*/ 2147483646 h 170"/>
              <a:gd name="T4" fmla="*/ 2147483646 w 89"/>
              <a:gd name="T5" fmla="*/ 2147483646 h 170"/>
              <a:gd name="T6" fmla="*/ 2147483646 w 89"/>
              <a:gd name="T7" fmla="*/ 2147483646 h 170"/>
              <a:gd name="T8" fmla="*/ 2147483646 w 89"/>
              <a:gd name="T9" fmla="*/ 2147483646 h 170"/>
              <a:gd name="T10" fmla="*/ 2147483646 w 89"/>
              <a:gd name="T11" fmla="*/ 2147483646 h 170"/>
              <a:gd name="T12" fmla="*/ 2147483646 w 89"/>
              <a:gd name="T13" fmla="*/ 2147483646 h 170"/>
              <a:gd name="T14" fmla="*/ 2147483646 w 89"/>
              <a:gd name="T15" fmla="*/ 2147483646 h 170"/>
              <a:gd name="T16" fmla="*/ 2147483646 w 89"/>
              <a:gd name="T17" fmla="*/ 2147483646 h 170"/>
              <a:gd name="T18" fmla="*/ 2147483646 w 89"/>
              <a:gd name="T19" fmla="*/ 2147483646 h 170"/>
              <a:gd name="T20" fmla="*/ 2147483646 w 89"/>
              <a:gd name="T21" fmla="*/ 2147483646 h 170"/>
              <a:gd name="T22" fmla="*/ 2147483646 w 89"/>
              <a:gd name="T23" fmla="*/ 2147483646 h 170"/>
              <a:gd name="T24" fmla="*/ 2147483646 w 89"/>
              <a:gd name="T25" fmla="*/ 0 h 170"/>
              <a:gd name="T26" fmla="*/ 2147483646 w 89"/>
              <a:gd name="T27" fmla="*/ 2147483646 h 170"/>
              <a:gd name="T28" fmla="*/ 2147483646 w 89"/>
              <a:gd name="T29" fmla="*/ 2147483646 h 170"/>
              <a:gd name="T30" fmla="*/ 2147483646 w 89"/>
              <a:gd name="T31" fmla="*/ 2147483646 h 170"/>
              <a:gd name="T32" fmla="*/ 0 w 89"/>
              <a:gd name="T33" fmla="*/ 2147483646 h 170"/>
              <a:gd name="T34" fmla="*/ 2147483646 w 89"/>
              <a:gd name="T35" fmla="*/ 2147483646 h 170"/>
              <a:gd name="T36" fmla="*/ 2147483646 w 89"/>
              <a:gd name="T37" fmla="*/ 2147483646 h 170"/>
              <a:gd name="T38" fmla="*/ 2147483646 w 89"/>
              <a:gd name="T39" fmla="*/ 2147483646 h 170"/>
              <a:gd name="T40" fmla="*/ 2147483646 w 89"/>
              <a:gd name="T41" fmla="*/ 2147483646 h 170"/>
              <a:gd name="T42" fmla="*/ 2147483646 w 89"/>
              <a:gd name="T43" fmla="*/ 2147483646 h 170"/>
              <a:gd name="T44" fmla="*/ 2147483646 w 89"/>
              <a:gd name="T45" fmla="*/ 2147483646 h 170"/>
              <a:gd name="T46" fmla="*/ 2147483646 w 89"/>
              <a:gd name="T47" fmla="*/ 2147483646 h 170"/>
              <a:gd name="T48" fmla="*/ 2147483646 w 89"/>
              <a:gd name="T49" fmla="*/ 2147483646 h 170"/>
              <a:gd name="T50" fmla="*/ 2147483646 w 89"/>
              <a:gd name="T51" fmla="*/ 2147483646 h 170"/>
              <a:gd name="T52" fmla="*/ 2147483646 w 89"/>
              <a:gd name="T53" fmla="*/ 2147483646 h 170"/>
              <a:gd name="T54" fmla="*/ 2147483646 w 89"/>
              <a:gd name="T55" fmla="*/ 2147483646 h 170"/>
              <a:gd name="T56" fmla="*/ 2147483646 w 89"/>
              <a:gd name="T57" fmla="*/ 2147483646 h 170"/>
              <a:gd name="T58" fmla="*/ 2147483646 w 89"/>
              <a:gd name="T59" fmla="*/ 2147483646 h 170"/>
              <a:gd name="T60" fmla="*/ 2147483646 w 89"/>
              <a:gd name="T61" fmla="*/ 2147483646 h 170"/>
              <a:gd name="T62" fmla="*/ 2147483646 w 89"/>
              <a:gd name="T63" fmla="*/ 2147483646 h 170"/>
              <a:gd name="T64" fmla="*/ 2147483646 w 89"/>
              <a:gd name="T65" fmla="*/ 2147483646 h 170"/>
              <a:gd name="T66" fmla="*/ 2147483646 w 89"/>
              <a:gd name="T67" fmla="*/ 2147483646 h 170"/>
              <a:gd name="T68" fmla="*/ 0 w 89"/>
              <a:gd name="T69" fmla="*/ 2147483646 h 17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170">
                <a:moveTo>
                  <a:pt x="0" y="83"/>
                </a:moveTo>
                <a:lnTo>
                  <a:pt x="3" y="117"/>
                </a:lnTo>
                <a:lnTo>
                  <a:pt x="11" y="142"/>
                </a:lnTo>
                <a:lnTo>
                  <a:pt x="25" y="161"/>
                </a:lnTo>
                <a:lnTo>
                  <a:pt x="45" y="170"/>
                </a:lnTo>
                <a:lnTo>
                  <a:pt x="64" y="161"/>
                </a:lnTo>
                <a:lnTo>
                  <a:pt x="78" y="142"/>
                </a:lnTo>
                <a:lnTo>
                  <a:pt x="86" y="117"/>
                </a:lnTo>
                <a:lnTo>
                  <a:pt x="89" y="83"/>
                </a:lnTo>
                <a:lnTo>
                  <a:pt x="86" y="50"/>
                </a:lnTo>
                <a:lnTo>
                  <a:pt x="78" y="28"/>
                </a:lnTo>
                <a:lnTo>
                  <a:pt x="64" y="8"/>
                </a:lnTo>
                <a:lnTo>
                  <a:pt x="45" y="0"/>
                </a:lnTo>
                <a:lnTo>
                  <a:pt x="25" y="8"/>
                </a:lnTo>
                <a:lnTo>
                  <a:pt x="11" y="28"/>
                </a:lnTo>
                <a:lnTo>
                  <a:pt x="3" y="50"/>
                </a:lnTo>
                <a:lnTo>
                  <a:pt x="0" y="83"/>
                </a:lnTo>
                <a:lnTo>
                  <a:pt x="17" y="83"/>
                </a:lnTo>
                <a:lnTo>
                  <a:pt x="20" y="55"/>
                </a:lnTo>
                <a:lnTo>
                  <a:pt x="28" y="33"/>
                </a:lnTo>
                <a:lnTo>
                  <a:pt x="36" y="19"/>
                </a:lnTo>
                <a:lnTo>
                  <a:pt x="45" y="16"/>
                </a:lnTo>
                <a:lnTo>
                  <a:pt x="53" y="19"/>
                </a:lnTo>
                <a:lnTo>
                  <a:pt x="61" y="33"/>
                </a:lnTo>
                <a:lnTo>
                  <a:pt x="70" y="55"/>
                </a:lnTo>
                <a:lnTo>
                  <a:pt x="73" y="83"/>
                </a:lnTo>
                <a:lnTo>
                  <a:pt x="70" y="111"/>
                </a:lnTo>
                <a:lnTo>
                  <a:pt x="61" y="136"/>
                </a:lnTo>
                <a:lnTo>
                  <a:pt x="53" y="150"/>
                </a:lnTo>
                <a:lnTo>
                  <a:pt x="45" y="153"/>
                </a:lnTo>
                <a:lnTo>
                  <a:pt x="36" y="150"/>
                </a:lnTo>
                <a:lnTo>
                  <a:pt x="28" y="136"/>
                </a:lnTo>
                <a:lnTo>
                  <a:pt x="20" y="111"/>
                </a:lnTo>
                <a:lnTo>
                  <a:pt x="17" y="83"/>
                </a:lnTo>
                <a:lnTo>
                  <a:pt x="0" y="8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1" name="Freeform 9"/>
          <p:cNvSpPr>
            <a:spLocks/>
          </p:cNvSpPr>
          <p:nvPr/>
        </p:nvSpPr>
        <p:spPr bwMode="auto">
          <a:xfrm>
            <a:off x="8208964" y="3140076"/>
            <a:ext cx="79375" cy="269875"/>
          </a:xfrm>
          <a:custGeom>
            <a:avLst/>
            <a:gdLst>
              <a:gd name="T0" fmla="*/ 2147483646 w 50"/>
              <a:gd name="T1" fmla="*/ 2147483646 h 170"/>
              <a:gd name="T2" fmla="*/ 2147483646 w 50"/>
              <a:gd name="T3" fmla="*/ 2147483646 h 170"/>
              <a:gd name="T4" fmla="*/ 2147483646 w 50"/>
              <a:gd name="T5" fmla="*/ 2147483646 h 170"/>
              <a:gd name="T6" fmla="*/ 2147483646 w 50"/>
              <a:gd name="T7" fmla="*/ 2147483646 h 170"/>
              <a:gd name="T8" fmla="*/ 2147483646 w 50"/>
              <a:gd name="T9" fmla="*/ 2147483646 h 170"/>
              <a:gd name="T10" fmla="*/ 2147483646 w 50"/>
              <a:gd name="T11" fmla="*/ 2147483646 h 170"/>
              <a:gd name="T12" fmla="*/ 2147483646 w 50"/>
              <a:gd name="T13" fmla="*/ 2147483646 h 170"/>
              <a:gd name="T14" fmla="*/ 2147483646 w 50"/>
              <a:gd name="T15" fmla="*/ 2147483646 h 170"/>
              <a:gd name="T16" fmla="*/ 2147483646 w 50"/>
              <a:gd name="T17" fmla="*/ 2147483646 h 170"/>
              <a:gd name="T18" fmla="*/ 2147483646 w 50"/>
              <a:gd name="T19" fmla="*/ 2147483646 h 170"/>
              <a:gd name="T20" fmla="*/ 2147483646 w 50"/>
              <a:gd name="T21" fmla="*/ 0 h 170"/>
              <a:gd name="T22" fmla="*/ 0 w 50"/>
              <a:gd name="T23" fmla="*/ 2147483646 h 170"/>
              <a:gd name="T24" fmla="*/ 2147483646 w 50"/>
              <a:gd name="T25" fmla="*/ 2147483646 h 170"/>
              <a:gd name="T26" fmla="*/ 2147483646 w 50"/>
              <a:gd name="T27" fmla="*/ 2147483646 h 170"/>
              <a:gd name="T28" fmla="*/ 2147483646 w 50"/>
              <a:gd name="T29" fmla="*/ 2147483646 h 170"/>
              <a:gd name="T30" fmla="*/ 2147483646 w 50"/>
              <a:gd name="T31" fmla="*/ 2147483646 h 170"/>
              <a:gd name="T32" fmla="*/ 2147483646 w 50"/>
              <a:gd name="T33" fmla="*/ 2147483646 h 170"/>
              <a:gd name="T34" fmla="*/ 2147483646 w 50"/>
              <a:gd name="T35" fmla="*/ 2147483646 h 170"/>
              <a:gd name="T36" fmla="*/ 2147483646 w 50"/>
              <a:gd name="T37" fmla="*/ 2147483646 h 170"/>
              <a:gd name="T38" fmla="*/ 0 w 50"/>
              <a:gd name="T39" fmla="*/ 2147483646 h 170"/>
              <a:gd name="T40" fmla="*/ 2147483646 w 50"/>
              <a:gd name="T41" fmla="*/ 2147483646 h 17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50" h="170">
                <a:moveTo>
                  <a:pt x="11" y="170"/>
                </a:moveTo>
                <a:lnTo>
                  <a:pt x="25" y="159"/>
                </a:lnTo>
                <a:lnTo>
                  <a:pt x="42" y="139"/>
                </a:lnTo>
                <a:lnTo>
                  <a:pt x="48" y="114"/>
                </a:lnTo>
                <a:lnTo>
                  <a:pt x="48" y="111"/>
                </a:lnTo>
                <a:lnTo>
                  <a:pt x="50" y="83"/>
                </a:lnTo>
                <a:lnTo>
                  <a:pt x="48" y="55"/>
                </a:lnTo>
                <a:lnTo>
                  <a:pt x="48" y="53"/>
                </a:lnTo>
                <a:lnTo>
                  <a:pt x="42" y="30"/>
                </a:lnTo>
                <a:lnTo>
                  <a:pt x="25" y="11"/>
                </a:lnTo>
                <a:lnTo>
                  <a:pt x="11" y="0"/>
                </a:lnTo>
                <a:lnTo>
                  <a:pt x="0" y="16"/>
                </a:lnTo>
                <a:lnTo>
                  <a:pt x="14" y="22"/>
                </a:lnTo>
                <a:lnTo>
                  <a:pt x="25" y="36"/>
                </a:lnTo>
                <a:lnTo>
                  <a:pt x="31" y="58"/>
                </a:lnTo>
                <a:lnTo>
                  <a:pt x="34" y="83"/>
                </a:lnTo>
                <a:lnTo>
                  <a:pt x="31" y="108"/>
                </a:lnTo>
                <a:lnTo>
                  <a:pt x="25" y="134"/>
                </a:lnTo>
                <a:lnTo>
                  <a:pt x="14" y="147"/>
                </a:lnTo>
                <a:lnTo>
                  <a:pt x="0" y="153"/>
                </a:lnTo>
                <a:lnTo>
                  <a:pt x="11" y="1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2" name="Rectangle 10"/>
          <p:cNvSpPr>
            <a:spLocks noChangeArrowheads="1"/>
          </p:cNvSpPr>
          <p:nvPr/>
        </p:nvSpPr>
        <p:spPr bwMode="auto">
          <a:xfrm>
            <a:off x="5368926" y="3140075"/>
            <a:ext cx="2849563" cy="254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33" name="Rectangle 11"/>
          <p:cNvSpPr>
            <a:spLocks noChangeArrowheads="1"/>
          </p:cNvSpPr>
          <p:nvPr/>
        </p:nvSpPr>
        <p:spPr bwMode="auto">
          <a:xfrm>
            <a:off x="5368926" y="3382964"/>
            <a:ext cx="2849563" cy="269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34" name="Freeform 12"/>
          <p:cNvSpPr>
            <a:spLocks/>
          </p:cNvSpPr>
          <p:nvPr/>
        </p:nvSpPr>
        <p:spPr bwMode="auto">
          <a:xfrm>
            <a:off x="5205414" y="2514601"/>
            <a:ext cx="141287" cy="271463"/>
          </a:xfrm>
          <a:custGeom>
            <a:avLst/>
            <a:gdLst>
              <a:gd name="T0" fmla="*/ 0 w 89"/>
              <a:gd name="T1" fmla="*/ 2147483646 h 171"/>
              <a:gd name="T2" fmla="*/ 2147483646 w 89"/>
              <a:gd name="T3" fmla="*/ 2147483646 h 171"/>
              <a:gd name="T4" fmla="*/ 2147483646 w 89"/>
              <a:gd name="T5" fmla="*/ 2147483646 h 171"/>
              <a:gd name="T6" fmla="*/ 2147483646 w 89"/>
              <a:gd name="T7" fmla="*/ 2147483646 h 171"/>
              <a:gd name="T8" fmla="*/ 2147483646 w 89"/>
              <a:gd name="T9" fmla="*/ 2147483646 h 171"/>
              <a:gd name="T10" fmla="*/ 2147483646 w 89"/>
              <a:gd name="T11" fmla="*/ 2147483646 h 171"/>
              <a:gd name="T12" fmla="*/ 2147483646 w 89"/>
              <a:gd name="T13" fmla="*/ 2147483646 h 171"/>
              <a:gd name="T14" fmla="*/ 2147483646 w 89"/>
              <a:gd name="T15" fmla="*/ 2147483646 h 171"/>
              <a:gd name="T16" fmla="*/ 2147483646 w 89"/>
              <a:gd name="T17" fmla="*/ 2147483646 h 171"/>
              <a:gd name="T18" fmla="*/ 2147483646 w 89"/>
              <a:gd name="T19" fmla="*/ 2147483646 h 171"/>
              <a:gd name="T20" fmla="*/ 2147483646 w 89"/>
              <a:gd name="T21" fmla="*/ 2147483646 h 171"/>
              <a:gd name="T22" fmla="*/ 2147483646 w 89"/>
              <a:gd name="T23" fmla="*/ 2147483646 h 171"/>
              <a:gd name="T24" fmla="*/ 2147483646 w 89"/>
              <a:gd name="T25" fmla="*/ 0 h 171"/>
              <a:gd name="T26" fmla="*/ 2147483646 w 89"/>
              <a:gd name="T27" fmla="*/ 2147483646 h 171"/>
              <a:gd name="T28" fmla="*/ 2147483646 w 89"/>
              <a:gd name="T29" fmla="*/ 2147483646 h 171"/>
              <a:gd name="T30" fmla="*/ 2147483646 w 89"/>
              <a:gd name="T31" fmla="*/ 2147483646 h 171"/>
              <a:gd name="T32" fmla="*/ 0 w 89"/>
              <a:gd name="T33" fmla="*/ 2147483646 h 171"/>
              <a:gd name="T34" fmla="*/ 2147483646 w 89"/>
              <a:gd name="T35" fmla="*/ 2147483646 h 171"/>
              <a:gd name="T36" fmla="*/ 2147483646 w 89"/>
              <a:gd name="T37" fmla="*/ 2147483646 h 171"/>
              <a:gd name="T38" fmla="*/ 2147483646 w 89"/>
              <a:gd name="T39" fmla="*/ 2147483646 h 171"/>
              <a:gd name="T40" fmla="*/ 2147483646 w 89"/>
              <a:gd name="T41" fmla="*/ 2147483646 h 171"/>
              <a:gd name="T42" fmla="*/ 2147483646 w 89"/>
              <a:gd name="T43" fmla="*/ 2147483646 h 171"/>
              <a:gd name="T44" fmla="*/ 2147483646 w 89"/>
              <a:gd name="T45" fmla="*/ 2147483646 h 171"/>
              <a:gd name="T46" fmla="*/ 2147483646 w 89"/>
              <a:gd name="T47" fmla="*/ 2147483646 h 171"/>
              <a:gd name="T48" fmla="*/ 2147483646 w 89"/>
              <a:gd name="T49" fmla="*/ 2147483646 h 171"/>
              <a:gd name="T50" fmla="*/ 2147483646 w 89"/>
              <a:gd name="T51" fmla="*/ 2147483646 h 171"/>
              <a:gd name="T52" fmla="*/ 2147483646 w 89"/>
              <a:gd name="T53" fmla="*/ 2147483646 h 171"/>
              <a:gd name="T54" fmla="*/ 2147483646 w 89"/>
              <a:gd name="T55" fmla="*/ 2147483646 h 171"/>
              <a:gd name="T56" fmla="*/ 2147483646 w 89"/>
              <a:gd name="T57" fmla="*/ 2147483646 h 171"/>
              <a:gd name="T58" fmla="*/ 2147483646 w 89"/>
              <a:gd name="T59" fmla="*/ 2147483646 h 171"/>
              <a:gd name="T60" fmla="*/ 2147483646 w 89"/>
              <a:gd name="T61" fmla="*/ 2147483646 h 171"/>
              <a:gd name="T62" fmla="*/ 2147483646 w 89"/>
              <a:gd name="T63" fmla="*/ 2147483646 h 171"/>
              <a:gd name="T64" fmla="*/ 2147483646 w 89"/>
              <a:gd name="T65" fmla="*/ 2147483646 h 171"/>
              <a:gd name="T66" fmla="*/ 2147483646 w 89"/>
              <a:gd name="T67" fmla="*/ 2147483646 h 171"/>
              <a:gd name="T68" fmla="*/ 0 w 89"/>
              <a:gd name="T69" fmla="*/ 2147483646 h 1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171">
                <a:moveTo>
                  <a:pt x="0" y="84"/>
                </a:moveTo>
                <a:lnTo>
                  <a:pt x="2" y="118"/>
                </a:lnTo>
                <a:lnTo>
                  <a:pt x="11" y="143"/>
                </a:lnTo>
                <a:lnTo>
                  <a:pt x="25" y="162"/>
                </a:lnTo>
                <a:lnTo>
                  <a:pt x="44" y="171"/>
                </a:lnTo>
                <a:lnTo>
                  <a:pt x="64" y="162"/>
                </a:lnTo>
                <a:lnTo>
                  <a:pt x="78" y="143"/>
                </a:lnTo>
                <a:lnTo>
                  <a:pt x="86" y="118"/>
                </a:lnTo>
                <a:lnTo>
                  <a:pt x="89" y="84"/>
                </a:lnTo>
                <a:lnTo>
                  <a:pt x="86" y="51"/>
                </a:lnTo>
                <a:lnTo>
                  <a:pt x="78" y="28"/>
                </a:lnTo>
                <a:lnTo>
                  <a:pt x="64" y="9"/>
                </a:lnTo>
                <a:lnTo>
                  <a:pt x="44" y="0"/>
                </a:lnTo>
                <a:lnTo>
                  <a:pt x="25" y="9"/>
                </a:lnTo>
                <a:lnTo>
                  <a:pt x="11" y="28"/>
                </a:lnTo>
                <a:lnTo>
                  <a:pt x="2" y="51"/>
                </a:lnTo>
                <a:lnTo>
                  <a:pt x="0" y="84"/>
                </a:lnTo>
                <a:lnTo>
                  <a:pt x="16" y="84"/>
                </a:lnTo>
                <a:lnTo>
                  <a:pt x="19" y="56"/>
                </a:lnTo>
                <a:lnTo>
                  <a:pt x="27" y="34"/>
                </a:lnTo>
                <a:lnTo>
                  <a:pt x="36" y="20"/>
                </a:lnTo>
                <a:lnTo>
                  <a:pt x="44" y="17"/>
                </a:lnTo>
                <a:lnTo>
                  <a:pt x="53" y="20"/>
                </a:lnTo>
                <a:lnTo>
                  <a:pt x="61" y="34"/>
                </a:lnTo>
                <a:lnTo>
                  <a:pt x="69" y="56"/>
                </a:lnTo>
                <a:lnTo>
                  <a:pt x="72" y="84"/>
                </a:lnTo>
                <a:lnTo>
                  <a:pt x="69" y="112"/>
                </a:lnTo>
                <a:lnTo>
                  <a:pt x="61" y="137"/>
                </a:lnTo>
                <a:lnTo>
                  <a:pt x="53" y="151"/>
                </a:lnTo>
                <a:lnTo>
                  <a:pt x="44" y="154"/>
                </a:lnTo>
                <a:lnTo>
                  <a:pt x="36" y="151"/>
                </a:lnTo>
                <a:lnTo>
                  <a:pt x="27" y="137"/>
                </a:lnTo>
                <a:lnTo>
                  <a:pt x="19" y="112"/>
                </a:lnTo>
                <a:lnTo>
                  <a:pt x="16" y="84"/>
                </a:lnTo>
                <a:lnTo>
                  <a:pt x="0" y="8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5" name="Freeform 13"/>
          <p:cNvSpPr>
            <a:spLocks/>
          </p:cNvSpPr>
          <p:nvPr/>
        </p:nvSpPr>
        <p:spPr bwMode="auto">
          <a:xfrm>
            <a:off x="8120063" y="2514601"/>
            <a:ext cx="80962" cy="271463"/>
          </a:xfrm>
          <a:custGeom>
            <a:avLst/>
            <a:gdLst>
              <a:gd name="T0" fmla="*/ 2147483646 w 51"/>
              <a:gd name="T1" fmla="*/ 2147483646 h 171"/>
              <a:gd name="T2" fmla="*/ 2147483646 w 51"/>
              <a:gd name="T3" fmla="*/ 2147483646 h 171"/>
              <a:gd name="T4" fmla="*/ 2147483646 w 51"/>
              <a:gd name="T5" fmla="*/ 2147483646 h 171"/>
              <a:gd name="T6" fmla="*/ 2147483646 w 51"/>
              <a:gd name="T7" fmla="*/ 2147483646 h 171"/>
              <a:gd name="T8" fmla="*/ 2147483646 w 51"/>
              <a:gd name="T9" fmla="*/ 2147483646 h 171"/>
              <a:gd name="T10" fmla="*/ 2147483646 w 51"/>
              <a:gd name="T11" fmla="*/ 2147483646 h 171"/>
              <a:gd name="T12" fmla="*/ 2147483646 w 51"/>
              <a:gd name="T13" fmla="*/ 2147483646 h 171"/>
              <a:gd name="T14" fmla="*/ 2147483646 w 51"/>
              <a:gd name="T15" fmla="*/ 2147483646 h 171"/>
              <a:gd name="T16" fmla="*/ 2147483646 w 51"/>
              <a:gd name="T17" fmla="*/ 0 h 171"/>
              <a:gd name="T18" fmla="*/ 0 w 51"/>
              <a:gd name="T19" fmla="*/ 2147483646 h 171"/>
              <a:gd name="T20" fmla="*/ 2147483646 w 51"/>
              <a:gd name="T21" fmla="*/ 2147483646 h 171"/>
              <a:gd name="T22" fmla="*/ 2147483646 w 51"/>
              <a:gd name="T23" fmla="*/ 2147483646 h 171"/>
              <a:gd name="T24" fmla="*/ 2147483646 w 51"/>
              <a:gd name="T25" fmla="*/ 2147483646 h 171"/>
              <a:gd name="T26" fmla="*/ 2147483646 w 51"/>
              <a:gd name="T27" fmla="*/ 2147483646 h 171"/>
              <a:gd name="T28" fmla="*/ 2147483646 w 51"/>
              <a:gd name="T29" fmla="*/ 2147483646 h 171"/>
              <a:gd name="T30" fmla="*/ 2147483646 w 51"/>
              <a:gd name="T31" fmla="*/ 2147483646 h 171"/>
              <a:gd name="T32" fmla="*/ 2147483646 w 51"/>
              <a:gd name="T33" fmla="*/ 2147483646 h 171"/>
              <a:gd name="T34" fmla="*/ 0 w 51"/>
              <a:gd name="T35" fmla="*/ 2147483646 h 171"/>
              <a:gd name="T36" fmla="*/ 2147483646 w 51"/>
              <a:gd name="T37" fmla="*/ 2147483646 h 17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171">
                <a:moveTo>
                  <a:pt x="12" y="171"/>
                </a:moveTo>
                <a:lnTo>
                  <a:pt x="26" y="159"/>
                </a:lnTo>
                <a:lnTo>
                  <a:pt x="39" y="140"/>
                </a:lnTo>
                <a:lnTo>
                  <a:pt x="48" y="115"/>
                </a:lnTo>
                <a:lnTo>
                  <a:pt x="51" y="84"/>
                </a:lnTo>
                <a:lnTo>
                  <a:pt x="48" y="53"/>
                </a:lnTo>
                <a:lnTo>
                  <a:pt x="39" y="31"/>
                </a:lnTo>
                <a:lnTo>
                  <a:pt x="26" y="12"/>
                </a:lnTo>
                <a:lnTo>
                  <a:pt x="12" y="0"/>
                </a:lnTo>
                <a:lnTo>
                  <a:pt x="0" y="17"/>
                </a:lnTo>
                <a:lnTo>
                  <a:pt x="14" y="23"/>
                </a:lnTo>
                <a:lnTo>
                  <a:pt x="23" y="37"/>
                </a:lnTo>
                <a:lnTo>
                  <a:pt x="31" y="59"/>
                </a:lnTo>
                <a:lnTo>
                  <a:pt x="34" y="84"/>
                </a:lnTo>
                <a:lnTo>
                  <a:pt x="31" y="109"/>
                </a:lnTo>
                <a:lnTo>
                  <a:pt x="23" y="134"/>
                </a:lnTo>
                <a:lnTo>
                  <a:pt x="14" y="148"/>
                </a:lnTo>
                <a:lnTo>
                  <a:pt x="0" y="154"/>
                </a:lnTo>
                <a:lnTo>
                  <a:pt x="12" y="1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6" name="Rectangle 14"/>
          <p:cNvSpPr>
            <a:spLocks noChangeArrowheads="1"/>
          </p:cNvSpPr>
          <p:nvPr/>
        </p:nvSpPr>
        <p:spPr bwMode="auto">
          <a:xfrm>
            <a:off x="5275264" y="2514600"/>
            <a:ext cx="2854325" cy="26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37" name="Rectangle 15"/>
          <p:cNvSpPr>
            <a:spLocks noChangeArrowheads="1"/>
          </p:cNvSpPr>
          <p:nvPr/>
        </p:nvSpPr>
        <p:spPr bwMode="auto">
          <a:xfrm>
            <a:off x="5275264" y="2759075"/>
            <a:ext cx="2854325" cy="269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38" name="Freeform 16"/>
          <p:cNvSpPr>
            <a:spLocks/>
          </p:cNvSpPr>
          <p:nvPr/>
        </p:nvSpPr>
        <p:spPr bwMode="auto">
          <a:xfrm>
            <a:off x="5487989" y="2382839"/>
            <a:ext cx="2911475" cy="242887"/>
          </a:xfrm>
          <a:custGeom>
            <a:avLst/>
            <a:gdLst>
              <a:gd name="T0" fmla="*/ 2147483646 w 1834"/>
              <a:gd name="T1" fmla="*/ 2147483646 h 153"/>
              <a:gd name="T2" fmla="*/ 2147483646 w 1834"/>
              <a:gd name="T3" fmla="*/ 2147483646 h 153"/>
              <a:gd name="T4" fmla="*/ 2147483646 w 1834"/>
              <a:gd name="T5" fmla="*/ 2147483646 h 153"/>
              <a:gd name="T6" fmla="*/ 2147483646 w 1834"/>
              <a:gd name="T7" fmla="*/ 2147483646 h 153"/>
              <a:gd name="T8" fmla="*/ 2147483646 w 1834"/>
              <a:gd name="T9" fmla="*/ 2147483646 h 153"/>
              <a:gd name="T10" fmla="*/ 2147483646 w 1834"/>
              <a:gd name="T11" fmla="*/ 2147483646 h 153"/>
              <a:gd name="T12" fmla="*/ 2147483646 w 1834"/>
              <a:gd name="T13" fmla="*/ 2147483646 h 153"/>
              <a:gd name="T14" fmla="*/ 2147483646 w 1834"/>
              <a:gd name="T15" fmla="*/ 2147483646 h 153"/>
              <a:gd name="T16" fmla="*/ 2147483646 w 1834"/>
              <a:gd name="T17" fmla="*/ 0 h 153"/>
              <a:gd name="T18" fmla="*/ 0 w 1834"/>
              <a:gd name="T19" fmla="*/ 0 h 153"/>
              <a:gd name="T20" fmla="*/ 0 w 1834"/>
              <a:gd name="T21" fmla="*/ 2147483646 h 153"/>
              <a:gd name="T22" fmla="*/ 2147483646 w 1834"/>
              <a:gd name="T23" fmla="*/ 2147483646 h 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34" h="153">
                <a:moveTo>
                  <a:pt x="1798" y="153"/>
                </a:moveTo>
                <a:lnTo>
                  <a:pt x="1812" y="145"/>
                </a:lnTo>
                <a:lnTo>
                  <a:pt x="1823" y="128"/>
                </a:lnTo>
                <a:lnTo>
                  <a:pt x="1831" y="106"/>
                </a:lnTo>
                <a:lnTo>
                  <a:pt x="1834" y="78"/>
                </a:lnTo>
                <a:lnTo>
                  <a:pt x="1831" y="50"/>
                </a:lnTo>
                <a:lnTo>
                  <a:pt x="1823" y="28"/>
                </a:lnTo>
                <a:lnTo>
                  <a:pt x="1812" y="8"/>
                </a:lnTo>
                <a:lnTo>
                  <a:pt x="1798" y="0"/>
                </a:lnTo>
                <a:lnTo>
                  <a:pt x="0" y="0"/>
                </a:lnTo>
                <a:lnTo>
                  <a:pt x="0" y="153"/>
                </a:lnTo>
                <a:lnTo>
                  <a:pt x="1798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9" name="Freeform 17"/>
          <p:cNvSpPr>
            <a:spLocks/>
          </p:cNvSpPr>
          <p:nvPr/>
        </p:nvSpPr>
        <p:spPr bwMode="auto">
          <a:xfrm>
            <a:off x="5475289" y="2368551"/>
            <a:ext cx="2936875" cy="269875"/>
          </a:xfrm>
          <a:custGeom>
            <a:avLst/>
            <a:gdLst>
              <a:gd name="T0" fmla="*/ 2147483646 w 1850"/>
              <a:gd name="T1" fmla="*/ 2147483646 h 170"/>
              <a:gd name="T2" fmla="*/ 2147483646 w 1850"/>
              <a:gd name="T3" fmla="*/ 2147483646 h 170"/>
              <a:gd name="T4" fmla="*/ 2147483646 w 1850"/>
              <a:gd name="T5" fmla="*/ 2147483646 h 170"/>
              <a:gd name="T6" fmla="*/ 2147483646 w 1850"/>
              <a:gd name="T7" fmla="*/ 2147483646 h 170"/>
              <a:gd name="T8" fmla="*/ 2147483646 w 1850"/>
              <a:gd name="T9" fmla="*/ 2147483646 h 170"/>
              <a:gd name="T10" fmla="*/ 2147483646 w 1850"/>
              <a:gd name="T11" fmla="*/ 2147483646 h 170"/>
              <a:gd name="T12" fmla="*/ 2147483646 w 1850"/>
              <a:gd name="T13" fmla="*/ 2147483646 h 170"/>
              <a:gd name="T14" fmla="*/ 2147483646 w 1850"/>
              <a:gd name="T15" fmla="*/ 2147483646 h 170"/>
              <a:gd name="T16" fmla="*/ 2147483646 w 1850"/>
              <a:gd name="T17" fmla="*/ 0 h 170"/>
              <a:gd name="T18" fmla="*/ 0 w 1850"/>
              <a:gd name="T19" fmla="*/ 0 h 170"/>
              <a:gd name="T20" fmla="*/ 0 w 1850"/>
              <a:gd name="T21" fmla="*/ 2147483646 h 170"/>
              <a:gd name="T22" fmla="*/ 2147483646 w 1850"/>
              <a:gd name="T23" fmla="*/ 2147483646 h 170"/>
              <a:gd name="T24" fmla="*/ 2147483646 w 1850"/>
              <a:gd name="T25" fmla="*/ 2147483646 h 170"/>
              <a:gd name="T26" fmla="*/ 2147483646 w 1850"/>
              <a:gd name="T27" fmla="*/ 2147483646 h 170"/>
              <a:gd name="T28" fmla="*/ 2147483646 w 1850"/>
              <a:gd name="T29" fmla="*/ 2147483646 h 170"/>
              <a:gd name="T30" fmla="*/ 2147483646 w 1850"/>
              <a:gd name="T31" fmla="*/ 2147483646 h 170"/>
              <a:gd name="T32" fmla="*/ 2147483646 w 1850"/>
              <a:gd name="T33" fmla="*/ 2147483646 h 170"/>
              <a:gd name="T34" fmla="*/ 2147483646 w 1850"/>
              <a:gd name="T35" fmla="*/ 2147483646 h 170"/>
              <a:gd name="T36" fmla="*/ 2147483646 w 1850"/>
              <a:gd name="T37" fmla="*/ 2147483646 h 170"/>
              <a:gd name="T38" fmla="*/ 2147483646 w 1850"/>
              <a:gd name="T39" fmla="*/ 2147483646 h 170"/>
              <a:gd name="T40" fmla="*/ 2147483646 w 1850"/>
              <a:gd name="T41" fmla="*/ 2147483646 h 170"/>
              <a:gd name="T42" fmla="*/ 2147483646 w 1850"/>
              <a:gd name="T43" fmla="*/ 2147483646 h 170"/>
              <a:gd name="T44" fmla="*/ 2147483646 w 1850"/>
              <a:gd name="T45" fmla="*/ 2147483646 h 170"/>
              <a:gd name="T46" fmla="*/ 2147483646 w 1850"/>
              <a:gd name="T47" fmla="*/ 2147483646 h 170"/>
              <a:gd name="T48" fmla="*/ 2147483646 w 1850"/>
              <a:gd name="T49" fmla="*/ 2147483646 h 1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50" h="170">
                <a:moveTo>
                  <a:pt x="1809" y="170"/>
                </a:moveTo>
                <a:lnTo>
                  <a:pt x="1825" y="159"/>
                </a:lnTo>
                <a:lnTo>
                  <a:pt x="1839" y="140"/>
                </a:lnTo>
                <a:lnTo>
                  <a:pt x="1848" y="117"/>
                </a:lnTo>
                <a:lnTo>
                  <a:pt x="1850" y="87"/>
                </a:lnTo>
                <a:lnTo>
                  <a:pt x="1848" y="56"/>
                </a:lnTo>
                <a:lnTo>
                  <a:pt x="1839" y="34"/>
                </a:lnTo>
                <a:lnTo>
                  <a:pt x="1825" y="11"/>
                </a:lnTo>
                <a:lnTo>
                  <a:pt x="1809" y="0"/>
                </a:lnTo>
                <a:lnTo>
                  <a:pt x="0" y="0"/>
                </a:lnTo>
                <a:lnTo>
                  <a:pt x="0" y="170"/>
                </a:lnTo>
                <a:lnTo>
                  <a:pt x="1809" y="170"/>
                </a:lnTo>
                <a:lnTo>
                  <a:pt x="1803" y="154"/>
                </a:lnTo>
                <a:lnTo>
                  <a:pt x="16" y="154"/>
                </a:lnTo>
                <a:lnTo>
                  <a:pt x="16" y="17"/>
                </a:lnTo>
                <a:lnTo>
                  <a:pt x="1803" y="17"/>
                </a:lnTo>
                <a:lnTo>
                  <a:pt x="1814" y="23"/>
                </a:lnTo>
                <a:lnTo>
                  <a:pt x="1823" y="39"/>
                </a:lnTo>
                <a:lnTo>
                  <a:pt x="1831" y="62"/>
                </a:lnTo>
                <a:lnTo>
                  <a:pt x="1834" y="87"/>
                </a:lnTo>
                <a:lnTo>
                  <a:pt x="1831" y="112"/>
                </a:lnTo>
                <a:lnTo>
                  <a:pt x="1823" y="134"/>
                </a:lnTo>
                <a:lnTo>
                  <a:pt x="1814" y="148"/>
                </a:lnTo>
                <a:lnTo>
                  <a:pt x="1803" y="154"/>
                </a:lnTo>
                <a:lnTo>
                  <a:pt x="1809" y="1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Freeform 18"/>
          <p:cNvSpPr>
            <a:spLocks/>
          </p:cNvSpPr>
          <p:nvPr/>
        </p:nvSpPr>
        <p:spPr bwMode="auto">
          <a:xfrm>
            <a:off x="5438775" y="2382839"/>
            <a:ext cx="115888" cy="242887"/>
          </a:xfrm>
          <a:custGeom>
            <a:avLst/>
            <a:gdLst>
              <a:gd name="T0" fmla="*/ 0 w 73"/>
              <a:gd name="T1" fmla="*/ 2147483646 h 153"/>
              <a:gd name="T2" fmla="*/ 2147483646 w 73"/>
              <a:gd name="T3" fmla="*/ 2147483646 h 153"/>
              <a:gd name="T4" fmla="*/ 2147483646 w 73"/>
              <a:gd name="T5" fmla="*/ 2147483646 h 153"/>
              <a:gd name="T6" fmla="*/ 2147483646 w 73"/>
              <a:gd name="T7" fmla="*/ 2147483646 h 153"/>
              <a:gd name="T8" fmla="*/ 2147483646 w 73"/>
              <a:gd name="T9" fmla="*/ 2147483646 h 153"/>
              <a:gd name="T10" fmla="*/ 2147483646 w 73"/>
              <a:gd name="T11" fmla="*/ 2147483646 h 153"/>
              <a:gd name="T12" fmla="*/ 2147483646 w 73"/>
              <a:gd name="T13" fmla="*/ 2147483646 h 153"/>
              <a:gd name="T14" fmla="*/ 2147483646 w 73"/>
              <a:gd name="T15" fmla="*/ 2147483646 h 153"/>
              <a:gd name="T16" fmla="*/ 2147483646 w 73"/>
              <a:gd name="T17" fmla="*/ 2147483646 h 153"/>
              <a:gd name="T18" fmla="*/ 2147483646 w 73"/>
              <a:gd name="T19" fmla="*/ 2147483646 h 153"/>
              <a:gd name="T20" fmla="*/ 2147483646 w 73"/>
              <a:gd name="T21" fmla="*/ 2147483646 h 153"/>
              <a:gd name="T22" fmla="*/ 2147483646 w 73"/>
              <a:gd name="T23" fmla="*/ 2147483646 h 153"/>
              <a:gd name="T24" fmla="*/ 2147483646 w 73"/>
              <a:gd name="T25" fmla="*/ 0 h 153"/>
              <a:gd name="T26" fmla="*/ 2147483646 w 73"/>
              <a:gd name="T27" fmla="*/ 2147483646 h 153"/>
              <a:gd name="T28" fmla="*/ 2147483646 w 73"/>
              <a:gd name="T29" fmla="*/ 2147483646 h 153"/>
              <a:gd name="T30" fmla="*/ 2147483646 w 73"/>
              <a:gd name="T31" fmla="*/ 2147483646 h 153"/>
              <a:gd name="T32" fmla="*/ 0 w 73"/>
              <a:gd name="T33" fmla="*/ 2147483646 h 1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3" h="153">
                <a:moveTo>
                  <a:pt x="0" y="78"/>
                </a:moveTo>
                <a:lnTo>
                  <a:pt x="3" y="108"/>
                </a:lnTo>
                <a:lnTo>
                  <a:pt x="11" y="131"/>
                </a:lnTo>
                <a:lnTo>
                  <a:pt x="23" y="148"/>
                </a:lnTo>
                <a:lnTo>
                  <a:pt x="37" y="153"/>
                </a:lnTo>
                <a:lnTo>
                  <a:pt x="50" y="148"/>
                </a:lnTo>
                <a:lnTo>
                  <a:pt x="64" y="131"/>
                </a:lnTo>
                <a:lnTo>
                  <a:pt x="70" y="108"/>
                </a:lnTo>
                <a:lnTo>
                  <a:pt x="73" y="78"/>
                </a:lnTo>
                <a:lnTo>
                  <a:pt x="70" y="47"/>
                </a:lnTo>
                <a:lnTo>
                  <a:pt x="64" y="22"/>
                </a:lnTo>
                <a:lnTo>
                  <a:pt x="50" y="5"/>
                </a:lnTo>
                <a:lnTo>
                  <a:pt x="37" y="0"/>
                </a:lnTo>
                <a:lnTo>
                  <a:pt x="23" y="5"/>
                </a:lnTo>
                <a:lnTo>
                  <a:pt x="11" y="22"/>
                </a:lnTo>
                <a:lnTo>
                  <a:pt x="3" y="47"/>
                </a:lnTo>
                <a:lnTo>
                  <a:pt x="0" y="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Freeform 19"/>
          <p:cNvSpPr>
            <a:spLocks/>
          </p:cNvSpPr>
          <p:nvPr/>
        </p:nvSpPr>
        <p:spPr bwMode="auto">
          <a:xfrm>
            <a:off x="5426075" y="2368551"/>
            <a:ext cx="141288" cy="269875"/>
          </a:xfrm>
          <a:custGeom>
            <a:avLst/>
            <a:gdLst>
              <a:gd name="T0" fmla="*/ 0 w 89"/>
              <a:gd name="T1" fmla="*/ 2147483646 h 170"/>
              <a:gd name="T2" fmla="*/ 2147483646 w 89"/>
              <a:gd name="T3" fmla="*/ 2147483646 h 170"/>
              <a:gd name="T4" fmla="*/ 2147483646 w 89"/>
              <a:gd name="T5" fmla="*/ 2147483646 h 170"/>
              <a:gd name="T6" fmla="*/ 2147483646 w 89"/>
              <a:gd name="T7" fmla="*/ 2147483646 h 170"/>
              <a:gd name="T8" fmla="*/ 2147483646 w 89"/>
              <a:gd name="T9" fmla="*/ 2147483646 h 170"/>
              <a:gd name="T10" fmla="*/ 2147483646 w 89"/>
              <a:gd name="T11" fmla="*/ 2147483646 h 170"/>
              <a:gd name="T12" fmla="*/ 2147483646 w 89"/>
              <a:gd name="T13" fmla="*/ 2147483646 h 170"/>
              <a:gd name="T14" fmla="*/ 2147483646 w 89"/>
              <a:gd name="T15" fmla="*/ 2147483646 h 170"/>
              <a:gd name="T16" fmla="*/ 2147483646 w 89"/>
              <a:gd name="T17" fmla="*/ 2147483646 h 170"/>
              <a:gd name="T18" fmla="*/ 2147483646 w 89"/>
              <a:gd name="T19" fmla="*/ 2147483646 h 170"/>
              <a:gd name="T20" fmla="*/ 2147483646 w 89"/>
              <a:gd name="T21" fmla="*/ 2147483646 h 170"/>
              <a:gd name="T22" fmla="*/ 2147483646 w 89"/>
              <a:gd name="T23" fmla="*/ 2147483646 h 170"/>
              <a:gd name="T24" fmla="*/ 2147483646 w 89"/>
              <a:gd name="T25" fmla="*/ 2147483646 h 170"/>
              <a:gd name="T26" fmla="*/ 2147483646 w 89"/>
              <a:gd name="T27" fmla="*/ 2147483646 h 170"/>
              <a:gd name="T28" fmla="*/ 2147483646 w 89"/>
              <a:gd name="T29" fmla="*/ 0 h 170"/>
              <a:gd name="T30" fmla="*/ 2147483646 w 89"/>
              <a:gd name="T31" fmla="*/ 2147483646 h 170"/>
              <a:gd name="T32" fmla="*/ 2147483646 w 89"/>
              <a:gd name="T33" fmla="*/ 2147483646 h 170"/>
              <a:gd name="T34" fmla="*/ 2147483646 w 89"/>
              <a:gd name="T35" fmla="*/ 2147483646 h 170"/>
              <a:gd name="T36" fmla="*/ 0 w 89"/>
              <a:gd name="T37" fmla="*/ 2147483646 h 170"/>
              <a:gd name="T38" fmla="*/ 2147483646 w 89"/>
              <a:gd name="T39" fmla="*/ 2147483646 h 170"/>
              <a:gd name="T40" fmla="*/ 2147483646 w 89"/>
              <a:gd name="T41" fmla="*/ 2147483646 h 170"/>
              <a:gd name="T42" fmla="*/ 2147483646 w 89"/>
              <a:gd name="T43" fmla="*/ 2147483646 h 170"/>
              <a:gd name="T44" fmla="*/ 2147483646 w 89"/>
              <a:gd name="T45" fmla="*/ 2147483646 h 170"/>
              <a:gd name="T46" fmla="*/ 2147483646 w 89"/>
              <a:gd name="T47" fmla="*/ 2147483646 h 170"/>
              <a:gd name="T48" fmla="*/ 2147483646 w 89"/>
              <a:gd name="T49" fmla="*/ 2147483646 h 170"/>
              <a:gd name="T50" fmla="*/ 2147483646 w 89"/>
              <a:gd name="T51" fmla="*/ 2147483646 h 170"/>
              <a:gd name="T52" fmla="*/ 2147483646 w 89"/>
              <a:gd name="T53" fmla="*/ 2147483646 h 170"/>
              <a:gd name="T54" fmla="*/ 2147483646 w 89"/>
              <a:gd name="T55" fmla="*/ 2147483646 h 170"/>
              <a:gd name="T56" fmla="*/ 2147483646 w 89"/>
              <a:gd name="T57" fmla="*/ 2147483646 h 170"/>
              <a:gd name="T58" fmla="*/ 2147483646 w 89"/>
              <a:gd name="T59" fmla="*/ 2147483646 h 170"/>
              <a:gd name="T60" fmla="*/ 2147483646 w 89"/>
              <a:gd name="T61" fmla="*/ 2147483646 h 170"/>
              <a:gd name="T62" fmla="*/ 2147483646 w 89"/>
              <a:gd name="T63" fmla="*/ 2147483646 h 170"/>
              <a:gd name="T64" fmla="*/ 2147483646 w 89"/>
              <a:gd name="T65" fmla="*/ 2147483646 h 170"/>
              <a:gd name="T66" fmla="*/ 2147483646 w 89"/>
              <a:gd name="T67" fmla="*/ 2147483646 h 170"/>
              <a:gd name="T68" fmla="*/ 2147483646 w 89"/>
              <a:gd name="T69" fmla="*/ 2147483646 h 170"/>
              <a:gd name="T70" fmla="*/ 2147483646 w 89"/>
              <a:gd name="T71" fmla="*/ 2147483646 h 170"/>
              <a:gd name="T72" fmla="*/ 0 w 89"/>
              <a:gd name="T73" fmla="*/ 2147483646 h 170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89" h="170">
                <a:moveTo>
                  <a:pt x="0" y="87"/>
                </a:moveTo>
                <a:lnTo>
                  <a:pt x="3" y="120"/>
                </a:lnTo>
                <a:lnTo>
                  <a:pt x="11" y="143"/>
                </a:lnTo>
                <a:lnTo>
                  <a:pt x="25" y="162"/>
                </a:lnTo>
                <a:lnTo>
                  <a:pt x="45" y="170"/>
                </a:lnTo>
                <a:lnTo>
                  <a:pt x="64" y="165"/>
                </a:lnTo>
                <a:lnTo>
                  <a:pt x="81" y="143"/>
                </a:lnTo>
                <a:lnTo>
                  <a:pt x="86" y="120"/>
                </a:lnTo>
                <a:lnTo>
                  <a:pt x="86" y="117"/>
                </a:lnTo>
                <a:lnTo>
                  <a:pt x="89" y="87"/>
                </a:lnTo>
                <a:lnTo>
                  <a:pt x="86" y="56"/>
                </a:lnTo>
                <a:lnTo>
                  <a:pt x="86" y="53"/>
                </a:lnTo>
                <a:lnTo>
                  <a:pt x="81" y="28"/>
                </a:lnTo>
                <a:lnTo>
                  <a:pt x="64" y="9"/>
                </a:lnTo>
                <a:lnTo>
                  <a:pt x="45" y="0"/>
                </a:lnTo>
                <a:lnTo>
                  <a:pt x="25" y="9"/>
                </a:lnTo>
                <a:lnTo>
                  <a:pt x="11" y="28"/>
                </a:lnTo>
                <a:lnTo>
                  <a:pt x="3" y="53"/>
                </a:lnTo>
                <a:lnTo>
                  <a:pt x="0" y="87"/>
                </a:lnTo>
                <a:lnTo>
                  <a:pt x="17" y="87"/>
                </a:lnTo>
                <a:lnTo>
                  <a:pt x="19" y="59"/>
                </a:lnTo>
                <a:lnTo>
                  <a:pt x="28" y="34"/>
                </a:lnTo>
                <a:lnTo>
                  <a:pt x="36" y="20"/>
                </a:lnTo>
                <a:lnTo>
                  <a:pt x="45" y="17"/>
                </a:lnTo>
                <a:lnTo>
                  <a:pt x="53" y="23"/>
                </a:lnTo>
                <a:lnTo>
                  <a:pt x="64" y="34"/>
                </a:lnTo>
                <a:lnTo>
                  <a:pt x="70" y="56"/>
                </a:lnTo>
                <a:lnTo>
                  <a:pt x="72" y="87"/>
                </a:lnTo>
                <a:lnTo>
                  <a:pt x="70" y="117"/>
                </a:lnTo>
                <a:lnTo>
                  <a:pt x="64" y="137"/>
                </a:lnTo>
                <a:lnTo>
                  <a:pt x="53" y="148"/>
                </a:lnTo>
                <a:lnTo>
                  <a:pt x="45" y="154"/>
                </a:lnTo>
                <a:lnTo>
                  <a:pt x="36" y="151"/>
                </a:lnTo>
                <a:lnTo>
                  <a:pt x="28" y="137"/>
                </a:lnTo>
                <a:lnTo>
                  <a:pt x="19" y="115"/>
                </a:lnTo>
                <a:lnTo>
                  <a:pt x="17" y="87"/>
                </a:lnTo>
                <a:lnTo>
                  <a:pt x="0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Freeform 20"/>
          <p:cNvSpPr>
            <a:spLocks/>
          </p:cNvSpPr>
          <p:nvPr/>
        </p:nvSpPr>
        <p:spPr bwMode="auto">
          <a:xfrm>
            <a:off x="5594351" y="3011489"/>
            <a:ext cx="2911475" cy="242887"/>
          </a:xfrm>
          <a:custGeom>
            <a:avLst/>
            <a:gdLst>
              <a:gd name="T0" fmla="*/ 2147483646 w 1834"/>
              <a:gd name="T1" fmla="*/ 2147483646 h 153"/>
              <a:gd name="T2" fmla="*/ 2147483646 w 1834"/>
              <a:gd name="T3" fmla="*/ 2147483646 h 153"/>
              <a:gd name="T4" fmla="*/ 2147483646 w 1834"/>
              <a:gd name="T5" fmla="*/ 2147483646 h 153"/>
              <a:gd name="T6" fmla="*/ 2147483646 w 1834"/>
              <a:gd name="T7" fmla="*/ 2147483646 h 153"/>
              <a:gd name="T8" fmla="*/ 2147483646 w 1834"/>
              <a:gd name="T9" fmla="*/ 2147483646 h 153"/>
              <a:gd name="T10" fmla="*/ 2147483646 w 1834"/>
              <a:gd name="T11" fmla="*/ 2147483646 h 153"/>
              <a:gd name="T12" fmla="*/ 2147483646 w 1834"/>
              <a:gd name="T13" fmla="*/ 2147483646 h 153"/>
              <a:gd name="T14" fmla="*/ 2147483646 w 1834"/>
              <a:gd name="T15" fmla="*/ 2147483646 h 153"/>
              <a:gd name="T16" fmla="*/ 2147483646 w 1834"/>
              <a:gd name="T17" fmla="*/ 0 h 153"/>
              <a:gd name="T18" fmla="*/ 0 w 1834"/>
              <a:gd name="T19" fmla="*/ 0 h 153"/>
              <a:gd name="T20" fmla="*/ 0 w 1834"/>
              <a:gd name="T21" fmla="*/ 2147483646 h 153"/>
              <a:gd name="T22" fmla="*/ 2147483646 w 1834"/>
              <a:gd name="T23" fmla="*/ 2147483646 h 15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834" h="153">
                <a:moveTo>
                  <a:pt x="1798" y="153"/>
                </a:moveTo>
                <a:lnTo>
                  <a:pt x="1812" y="145"/>
                </a:lnTo>
                <a:lnTo>
                  <a:pt x="1823" y="128"/>
                </a:lnTo>
                <a:lnTo>
                  <a:pt x="1831" y="106"/>
                </a:lnTo>
                <a:lnTo>
                  <a:pt x="1834" y="78"/>
                </a:lnTo>
                <a:lnTo>
                  <a:pt x="1831" y="50"/>
                </a:lnTo>
                <a:lnTo>
                  <a:pt x="1823" y="25"/>
                </a:lnTo>
                <a:lnTo>
                  <a:pt x="1812" y="8"/>
                </a:lnTo>
                <a:lnTo>
                  <a:pt x="1798" y="0"/>
                </a:lnTo>
                <a:lnTo>
                  <a:pt x="0" y="0"/>
                </a:lnTo>
                <a:lnTo>
                  <a:pt x="0" y="153"/>
                </a:lnTo>
                <a:lnTo>
                  <a:pt x="1798" y="1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Freeform 21"/>
          <p:cNvSpPr>
            <a:spLocks/>
          </p:cNvSpPr>
          <p:nvPr/>
        </p:nvSpPr>
        <p:spPr bwMode="auto">
          <a:xfrm>
            <a:off x="5580063" y="2997201"/>
            <a:ext cx="2938462" cy="271463"/>
          </a:xfrm>
          <a:custGeom>
            <a:avLst/>
            <a:gdLst>
              <a:gd name="T0" fmla="*/ 2147483646 w 1851"/>
              <a:gd name="T1" fmla="*/ 2147483646 h 171"/>
              <a:gd name="T2" fmla="*/ 2147483646 w 1851"/>
              <a:gd name="T3" fmla="*/ 2147483646 h 171"/>
              <a:gd name="T4" fmla="*/ 2147483646 w 1851"/>
              <a:gd name="T5" fmla="*/ 2147483646 h 171"/>
              <a:gd name="T6" fmla="*/ 2147483646 w 1851"/>
              <a:gd name="T7" fmla="*/ 2147483646 h 171"/>
              <a:gd name="T8" fmla="*/ 2147483646 w 1851"/>
              <a:gd name="T9" fmla="*/ 2147483646 h 171"/>
              <a:gd name="T10" fmla="*/ 2147483646 w 1851"/>
              <a:gd name="T11" fmla="*/ 2147483646 h 171"/>
              <a:gd name="T12" fmla="*/ 2147483646 w 1851"/>
              <a:gd name="T13" fmla="*/ 2147483646 h 171"/>
              <a:gd name="T14" fmla="*/ 2147483646 w 1851"/>
              <a:gd name="T15" fmla="*/ 2147483646 h 171"/>
              <a:gd name="T16" fmla="*/ 2147483646 w 1851"/>
              <a:gd name="T17" fmla="*/ 0 h 171"/>
              <a:gd name="T18" fmla="*/ 0 w 1851"/>
              <a:gd name="T19" fmla="*/ 0 h 171"/>
              <a:gd name="T20" fmla="*/ 0 w 1851"/>
              <a:gd name="T21" fmla="*/ 2147483646 h 171"/>
              <a:gd name="T22" fmla="*/ 2147483646 w 1851"/>
              <a:gd name="T23" fmla="*/ 2147483646 h 171"/>
              <a:gd name="T24" fmla="*/ 2147483646 w 1851"/>
              <a:gd name="T25" fmla="*/ 2147483646 h 171"/>
              <a:gd name="T26" fmla="*/ 2147483646 w 1851"/>
              <a:gd name="T27" fmla="*/ 2147483646 h 171"/>
              <a:gd name="T28" fmla="*/ 2147483646 w 1851"/>
              <a:gd name="T29" fmla="*/ 2147483646 h 171"/>
              <a:gd name="T30" fmla="*/ 2147483646 w 1851"/>
              <a:gd name="T31" fmla="*/ 2147483646 h 171"/>
              <a:gd name="T32" fmla="*/ 2147483646 w 1851"/>
              <a:gd name="T33" fmla="*/ 2147483646 h 171"/>
              <a:gd name="T34" fmla="*/ 2147483646 w 1851"/>
              <a:gd name="T35" fmla="*/ 2147483646 h 171"/>
              <a:gd name="T36" fmla="*/ 2147483646 w 1851"/>
              <a:gd name="T37" fmla="*/ 2147483646 h 171"/>
              <a:gd name="T38" fmla="*/ 2147483646 w 1851"/>
              <a:gd name="T39" fmla="*/ 2147483646 h 171"/>
              <a:gd name="T40" fmla="*/ 2147483646 w 1851"/>
              <a:gd name="T41" fmla="*/ 2147483646 h 171"/>
              <a:gd name="T42" fmla="*/ 2147483646 w 1851"/>
              <a:gd name="T43" fmla="*/ 2147483646 h 171"/>
              <a:gd name="T44" fmla="*/ 2147483646 w 1851"/>
              <a:gd name="T45" fmla="*/ 2147483646 h 171"/>
              <a:gd name="T46" fmla="*/ 2147483646 w 1851"/>
              <a:gd name="T47" fmla="*/ 2147483646 h 171"/>
              <a:gd name="T48" fmla="*/ 2147483646 w 1851"/>
              <a:gd name="T49" fmla="*/ 2147483646 h 17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851" h="171">
                <a:moveTo>
                  <a:pt x="1810" y="171"/>
                </a:moveTo>
                <a:lnTo>
                  <a:pt x="1826" y="159"/>
                </a:lnTo>
                <a:lnTo>
                  <a:pt x="1840" y="140"/>
                </a:lnTo>
                <a:lnTo>
                  <a:pt x="1849" y="118"/>
                </a:lnTo>
                <a:lnTo>
                  <a:pt x="1851" y="87"/>
                </a:lnTo>
                <a:lnTo>
                  <a:pt x="1849" y="56"/>
                </a:lnTo>
                <a:lnTo>
                  <a:pt x="1840" y="31"/>
                </a:lnTo>
                <a:lnTo>
                  <a:pt x="1826" y="12"/>
                </a:lnTo>
                <a:lnTo>
                  <a:pt x="1810" y="0"/>
                </a:lnTo>
                <a:lnTo>
                  <a:pt x="0" y="0"/>
                </a:lnTo>
                <a:lnTo>
                  <a:pt x="0" y="171"/>
                </a:lnTo>
                <a:lnTo>
                  <a:pt x="1810" y="171"/>
                </a:lnTo>
                <a:lnTo>
                  <a:pt x="1804" y="154"/>
                </a:lnTo>
                <a:lnTo>
                  <a:pt x="17" y="154"/>
                </a:lnTo>
                <a:lnTo>
                  <a:pt x="17" y="17"/>
                </a:lnTo>
                <a:lnTo>
                  <a:pt x="1804" y="17"/>
                </a:lnTo>
                <a:lnTo>
                  <a:pt x="1815" y="23"/>
                </a:lnTo>
                <a:lnTo>
                  <a:pt x="1823" y="37"/>
                </a:lnTo>
                <a:lnTo>
                  <a:pt x="1832" y="62"/>
                </a:lnTo>
                <a:lnTo>
                  <a:pt x="1835" y="87"/>
                </a:lnTo>
                <a:lnTo>
                  <a:pt x="1832" y="112"/>
                </a:lnTo>
                <a:lnTo>
                  <a:pt x="1823" y="134"/>
                </a:lnTo>
                <a:lnTo>
                  <a:pt x="1815" y="148"/>
                </a:lnTo>
                <a:lnTo>
                  <a:pt x="1804" y="154"/>
                </a:lnTo>
                <a:lnTo>
                  <a:pt x="1810" y="17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Freeform 22"/>
          <p:cNvSpPr>
            <a:spLocks/>
          </p:cNvSpPr>
          <p:nvPr/>
        </p:nvSpPr>
        <p:spPr bwMode="auto">
          <a:xfrm>
            <a:off x="5545139" y="3011489"/>
            <a:ext cx="115887" cy="242887"/>
          </a:xfrm>
          <a:custGeom>
            <a:avLst/>
            <a:gdLst>
              <a:gd name="T0" fmla="*/ 0 w 73"/>
              <a:gd name="T1" fmla="*/ 2147483646 h 153"/>
              <a:gd name="T2" fmla="*/ 2147483646 w 73"/>
              <a:gd name="T3" fmla="*/ 2147483646 h 153"/>
              <a:gd name="T4" fmla="*/ 2147483646 w 73"/>
              <a:gd name="T5" fmla="*/ 2147483646 h 153"/>
              <a:gd name="T6" fmla="*/ 2147483646 w 73"/>
              <a:gd name="T7" fmla="*/ 2147483646 h 153"/>
              <a:gd name="T8" fmla="*/ 2147483646 w 73"/>
              <a:gd name="T9" fmla="*/ 2147483646 h 153"/>
              <a:gd name="T10" fmla="*/ 2147483646 w 73"/>
              <a:gd name="T11" fmla="*/ 2147483646 h 153"/>
              <a:gd name="T12" fmla="*/ 2147483646 w 73"/>
              <a:gd name="T13" fmla="*/ 2147483646 h 153"/>
              <a:gd name="T14" fmla="*/ 2147483646 w 73"/>
              <a:gd name="T15" fmla="*/ 2147483646 h 153"/>
              <a:gd name="T16" fmla="*/ 2147483646 w 73"/>
              <a:gd name="T17" fmla="*/ 2147483646 h 153"/>
              <a:gd name="T18" fmla="*/ 2147483646 w 73"/>
              <a:gd name="T19" fmla="*/ 2147483646 h 153"/>
              <a:gd name="T20" fmla="*/ 2147483646 w 73"/>
              <a:gd name="T21" fmla="*/ 2147483646 h 153"/>
              <a:gd name="T22" fmla="*/ 2147483646 w 73"/>
              <a:gd name="T23" fmla="*/ 2147483646 h 153"/>
              <a:gd name="T24" fmla="*/ 2147483646 w 73"/>
              <a:gd name="T25" fmla="*/ 0 h 153"/>
              <a:gd name="T26" fmla="*/ 2147483646 w 73"/>
              <a:gd name="T27" fmla="*/ 2147483646 h 153"/>
              <a:gd name="T28" fmla="*/ 2147483646 w 73"/>
              <a:gd name="T29" fmla="*/ 2147483646 h 153"/>
              <a:gd name="T30" fmla="*/ 2147483646 w 73"/>
              <a:gd name="T31" fmla="*/ 2147483646 h 153"/>
              <a:gd name="T32" fmla="*/ 0 w 73"/>
              <a:gd name="T33" fmla="*/ 2147483646 h 15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3" h="153">
                <a:moveTo>
                  <a:pt x="0" y="78"/>
                </a:moveTo>
                <a:lnTo>
                  <a:pt x="3" y="109"/>
                </a:lnTo>
                <a:lnTo>
                  <a:pt x="11" y="131"/>
                </a:lnTo>
                <a:lnTo>
                  <a:pt x="22" y="148"/>
                </a:lnTo>
                <a:lnTo>
                  <a:pt x="36" y="153"/>
                </a:lnTo>
                <a:lnTo>
                  <a:pt x="50" y="148"/>
                </a:lnTo>
                <a:lnTo>
                  <a:pt x="61" y="131"/>
                </a:lnTo>
                <a:lnTo>
                  <a:pt x="70" y="109"/>
                </a:lnTo>
                <a:lnTo>
                  <a:pt x="73" y="78"/>
                </a:lnTo>
                <a:lnTo>
                  <a:pt x="70" y="47"/>
                </a:lnTo>
                <a:lnTo>
                  <a:pt x="61" y="22"/>
                </a:lnTo>
                <a:lnTo>
                  <a:pt x="50" y="5"/>
                </a:lnTo>
                <a:lnTo>
                  <a:pt x="36" y="0"/>
                </a:lnTo>
                <a:lnTo>
                  <a:pt x="22" y="5"/>
                </a:lnTo>
                <a:lnTo>
                  <a:pt x="11" y="22"/>
                </a:lnTo>
                <a:lnTo>
                  <a:pt x="3" y="47"/>
                </a:lnTo>
                <a:lnTo>
                  <a:pt x="0" y="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5" name="Freeform 23"/>
          <p:cNvSpPr>
            <a:spLocks/>
          </p:cNvSpPr>
          <p:nvPr/>
        </p:nvSpPr>
        <p:spPr bwMode="auto">
          <a:xfrm>
            <a:off x="5532439" y="2997201"/>
            <a:ext cx="141287" cy="271463"/>
          </a:xfrm>
          <a:custGeom>
            <a:avLst/>
            <a:gdLst>
              <a:gd name="T0" fmla="*/ 0 w 89"/>
              <a:gd name="T1" fmla="*/ 2147483646 h 171"/>
              <a:gd name="T2" fmla="*/ 2147483646 w 89"/>
              <a:gd name="T3" fmla="*/ 2147483646 h 171"/>
              <a:gd name="T4" fmla="*/ 2147483646 w 89"/>
              <a:gd name="T5" fmla="*/ 2147483646 h 171"/>
              <a:gd name="T6" fmla="*/ 2147483646 w 89"/>
              <a:gd name="T7" fmla="*/ 2147483646 h 171"/>
              <a:gd name="T8" fmla="*/ 2147483646 w 89"/>
              <a:gd name="T9" fmla="*/ 2147483646 h 171"/>
              <a:gd name="T10" fmla="*/ 2147483646 w 89"/>
              <a:gd name="T11" fmla="*/ 2147483646 h 171"/>
              <a:gd name="T12" fmla="*/ 2147483646 w 89"/>
              <a:gd name="T13" fmla="*/ 2147483646 h 171"/>
              <a:gd name="T14" fmla="*/ 2147483646 w 89"/>
              <a:gd name="T15" fmla="*/ 2147483646 h 171"/>
              <a:gd name="T16" fmla="*/ 2147483646 w 89"/>
              <a:gd name="T17" fmla="*/ 2147483646 h 171"/>
              <a:gd name="T18" fmla="*/ 2147483646 w 89"/>
              <a:gd name="T19" fmla="*/ 2147483646 h 171"/>
              <a:gd name="T20" fmla="*/ 2147483646 w 89"/>
              <a:gd name="T21" fmla="*/ 2147483646 h 171"/>
              <a:gd name="T22" fmla="*/ 2147483646 w 89"/>
              <a:gd name="T23" fmla="*/ 2147483646 h 171"/>
              <a:gd name="T24" fmla="*/ 2147483646 w 89"/>
              <a:gd name="T25" fmla="*/ 0 h 171"/>
              <a:gd name="T26" fmla="*/ 2147483646 w 89"/>
              <a:gd name="T27" fmla="*/ 2147483646 h 171"/>
              <a:gd name="T28" fmla="*/ 2147483646 w 89"/>
              <a:gd name="T29" fmla="*/ 2147483646 h 171"/>
              <a:gd name="T30" fmla="*/ 2147483646 w 89"/>
              <a:gd name="T31" fmla="*/ 2147483646 h 171"/>
              <a:gd name="T32" fmla="*/ 0 w 89"/>
              <a:gd name="T33" fmla="*/ 2147483646 h 171"/>
              <a:gd name="T34" fmla="*/ 2147483646 w 89"/>
              <a:gd name="T35" fmla="*/ 2147483646 h 171"/>
              <a:gd name="T36" fmla="*/ 2147483646 w 89"/>
              <a:gd name="T37" fmla="*/ 2147483646 h 171"/>
              <a:gd name="T38" fmla="*/ 2147483646 w 89"/>
              <a:gd name="T39" fmla="*/ 2147483646 h 171"/>
              <a:gd name="T40" fmla="*/ 2147483646 w 89"/>
              <a:gd name="T41" fmla="*/ 2147483646 h 171"/>
              <a:gd name="T42" fmla="*/ 2147483646 w 89"/>
              <a:gd name="T43" fmla="*/ 2147483646 h 171"/>
              <a:gd name="T44" fmla="*/ 2147483646 w 89"/>
              <a:gd name="T45" fmla="*/ 2147483646 h 171"/>
              <a:gd name="T46" fmla="*/ 2147483646 w 89"/>
              <a:gd name="T47" fmla="*/ 2147483646 h 171"/>
              <a:gd name="T48" fmla="*/ 2147483646 w 89"/>
              <a:gd name="T49" fmla="*/ 2147483646 h 171"/>
              <a:gd name="T50" fmla="*/ 2147483646 w 89"/>
              <a:gd name="T51" fmla="*/ 2147483646 h 171"/>
              <a:gd name="T52" fmla="*/ 2147483646 w 89"/>
              <a:gd name="T53" fmla="*/ 2147483646 h 171"/>
              <a:gd name="T54" fmla="*/ 2147483646 w 89"/>
              <a:gd name="T55" fmla="*/ 2147483646 h 171"/>
              <a:gd name="T56" fmla="*/ 2147483646 w 89"/>
              <a:gd name="T57" fmla="*/ 2147483646 h 171"/>
              <a:gd name="T58" fmla="*/ 2147483646 w 89"/>
              <a:gd name="T59" fmla="*/ 2147483646 h 171"/>
              <a:gd name="T60" fmla="*/ 2147483646 w 89"/>
              <a:gd name="T61" fmla="*/ 2147483646 h 171"/>
              <a:gd name="T62" fmla="*/ 2147483646 w 89"/>
              <a:gd name="T63" fmla="*/ 2147483646 h 171"/>
              <a:gd name="T64" fmla="*/ 2147483646 w 89"/>
              <a:gd name="T65" fmla="*/ 2147483646 h 171"/>
              <a:gd name="T66" fmla="*/ 2147483646 w 89"/>
              <a:gd name="T67" fmla="*/ 2147483646 h 171"/>
              <a:gd name="T68" fmla="*/ 0 w 89"/>
              <a:gd name="T69" fmla="*/ 2147483646 h 171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9" h="171">
                <a:moveTo>
                  <a:pt x="0" y="87"/>
                </a:moveTo>
                <a:lnTo>
                  <a:pt x="3" y="120"/>
                </a:lnTo>
                <a:lnTo>
                  <a:pt x="11" y="143"/>
                </a:lnTo>
                <a:lnTo>
                  <a:pt x="25" y="162"/>
                </a:lnTo>
                <a:lnTo>
                  <a:pt x="44" y="171"/>
                </a:lnTo>
                <a:lnTo>
                  <a:pt x="64" y="162"/>
                </a:lnTo>
                <a:lnTo>
                  <a:pt x="78" y="143"/>
                </a:lnTo>
                <a:lnTo>
                  <a:pt x="86" y="120"/>
                </a:lnTo>
                <a:lnTo>
                  <a:pt x="89" y="87"/>
                </a:lnTo>
                <a:lnTo>
                  <a:pt x="86" y="53"/>
                </a:lnTo>
                <a:lnTo>
                  <a:pt x="78" y="28"/>
                </a:lnTo>
                <a:lnTo>
                  <a:pt x="64" y="9"/>
                </a:lnTo>
                <a:lnTo>
                  <a:pt x="44" y="0"/>
                </a:lnTo>
                <a:lnTo>
                  <a:pt x="25" y="9"/>
                </a:lnTo>
                <a:lnTo>
                  <a:pt x="11" y="28"/>
                </a:lnTo>
                <a:lnTo>
                  <a:pt x="3" y="53"/>
                </a:lnTo>
                <a:lnTo>
                  <a:pt x="0" y="87"/>
                </a:lnTo>
                <a:lnTo>
                  <a:pt x="17" y="87"/>
                </a:lnTo>
                <a:lnTo>
                  <a:pt x="19" y="59"/>
                </a:lnTo>
                <a:lnTo>
                  <a:pt x="28" y="34"/>
                </a:lnTo>
                <a:lnTo>
                  <a:pt x="36" y="20"/>
                </a:lnTo>
                <a:lnTo>
                  <a:pt x="44" y="17"/>
                </a:lnTo>
                <a:lnTo>
                  <a:pt x="53" y="20"/>
                </a:lnTo>
                <a:lnTo>
                  <a:pt x="61" y="34"/>
                </a:lnTo>
                <a:lnTo>
                  <a:pt x="69" y="59"/>
                </a:lnTo>
                <a:lnTo>
                  <a:pt x="72" y="87"/>
                </a:lnTo>
                <a:lnTo>
                  <a:pt x="69" y="115"/>
                </a:lnTo>
                <a:lnTo>
                  <a:pt x="61" y="137"/>
                </a:lnTo>
                <a:lnTo>
                  <a:pt x="53" y="151"/>
                </a:lnTo>
                <a:lnTo>
                  <a:pt x="44" y="154"/>
                </a:lnTo>
                <a:lnTo>
                  <a:pt x="36" y="151"/>
                </a:lnTo>
                <a:lnTo>
                  <a:pt x="28" y="137"/>
                </a:lnTo>
                <a:lnTo>
                  <a:pt x="19" y="115"/>
                </a:lnTo>
                <a:lnTo>
                  <a:pt x="17" y="87"/>
                </a:lnTo>
                <a:lnTo>
                  <a:pt x="0" y="8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6" name="Rectangle 24"/>
          <p:cNvSpPr>
            <a:spLocks noChangeArrowheads="1"/>
          </p:cNvSpPr>
          <p:nvPr/>
        </p:nvSpPr>
        <p:spPr bwMode="auto">
          <a:xfrm>
            <a:off x="6523038" y="2400300"/>
            <a:ext cx="95218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rgbClr val="000000"/>
                </a:solidFill>
              </a:rPr>
              <a:t>Mass-Filter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47" name="Oval 25"/>
          <p:cNvSpPr>
            <a:spLocks noChangeArrowheads="1"/>
          </p:cNvSpPr>
          <p:nvPr/>
        </p:nvSpPr>
        <p:spPr bwMode="auto">
          <a:xfrm>
            <a:off x="2890838" y="2489200"/>
            <a:ext cx="61912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48" name="Oval 26"/>
          <p:cNvSpPr>
            <a:spLocks noChangeArrowheads="1"/>
          </p:cNvSpPr>
          <p:nvPr/>
        </p:nvSpPr>
        <p:spPr bwMode="auto">
          <a:xfrm>
            <a:off x="2890838" y="2541588"/>
            <a:ext cx="61912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49" name="Oval 27"/>
          <p:cNvSpPr>
            <a:spLocks noChangeArrowheads="1"/>
          </p:cNvSpPr>
          <p:nvPr/>
        </p:nvSpPr>
        <p:spPr bwMode="auto">
          <a:xfrm>
            <a:off x="2886076" y="2595563"/>
            <a:ext cx="66675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0" name="Oval 28"/>
          <p:cNvSpPr>
            <a:spLocks noChangeArrowheads="1"/>
          </p:cNvSpPr>
          <p:nvPr/>
        </p:nvSpPr>
        <p:spPr bwMode="auto">
          <a:xfrm>
            <a:off x="2886076" y="2652714"/>
            <a:ext cx="66675" cy="5238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1" name="Oval 29"/>
          <p:cNvSpPr>
            <a:spLocks noChangeArrowheads="1"/>
          </p:cNvSpPr>
          <p:nvPr/>
        </p:nvSpPr>
        <p:spPr bwMode="auto">
          <a:xfrm>
            <a:off x="2890838" y="2701925"/>
            <a:ext cx="61912" cy="5238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2" name="Oval 30"/>
          <p:cNvSpPr>
            <a:spLocks noChangeArrowheads="1"/>
          </p:cNvSpPr>
          <p:nvPr/>
        </p:nvSpPr>
        <p:spPr bwMode="auto">
          <a:xfrm>
            <a:off x="2890838" y="2754314"/>
            <a:ext cx="61912" cy="5238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3" name="Oval 31"/>
          <p:cNvSpPr>
            <a:spLocks noChangeArrowheads="1"/>
          </p:cNvSpPr>
          <p:nvPr/>
        </p:nvSpPr>
        <p:spPr bwMode="auto">
          <a:xfrm>
            <a:off x="2886076" y="2806700"/>
            <a:ext cx="66675" cy="587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4" name="Oval 32"/>
          <p:cNvSpPr>
            <a:spLocks noChangeArrowheads="1"/>
          </p:cNvSpPr>
          <p:nvPr/>
        </p:nvSpPr>
        <p:spPr bwMode="auto">
          <a:xfrm>
            <a:off x="2886076" y="2860675"/>
            <a:ext cx="66675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5" name="Oval 33"/>
          <p:cNvSpPr>
            <a:spLocks noChangeArrowheads="1"/>
          </p:cNvSpPr>
          <p:nvPr/>
        </p:nvSpPr>
        <p:spPr bwMode="auto">
          <a:xfrm>
            <a:off x="2890838" y="2909889"/>
            <a:ext cx="61912" cy="5238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6" name="Oval 34"/>
          <p:cNvSpPr>
            <a:spLocks noChangeArrowheads="1"/>
          </p:cNvSpPr>
          <p:nvPr/>
        </p:nvSpPr>
        <p:spPr bwMode="auto">
          <a:xfrm>
            <a:off x="2890838" y="2962275"/>
            <a:ext cx="61912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7" name="Oval 35"/>
          <p:cNvSpPr>
            <a:spLocks noChangeArrowheads="1"/>
          </p:cNvSpPr>
          <p:nvPr/>
        </p:nvSpPr>
        <p:spPr bwMode="auto">
          <a:xfrm>
            <a:off x="2886076" y="3016250"/>
            <a:ext cx="66675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8" name="Oval 36"/>
          <p:cNvSpPr>
            <a:spLocks noChangeArrowheads="1"/>
          </p:cNvSpPr>
          <p:nvPr/>
        </p:nvSpPr>
        <p:spPr bwMode="auto">
          <a:xfrm>
            <a:off x="2886076" y="3068638"/>
            <a:ext cx="66675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59" name="Oval 37"/>
          <p:cNvSpPr>
            <a:spLocks noChangeArrowheads="1"/>
          </p:cNvSpPr>
          <p:nvPr/>
        </p:nvSpPr>
        <p:spPr bwMode="auto">
          <a:xfrm>
            <a:off x="2890838" y="3122614"/>
            <a:ext cx="61912" cy="5238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60" name="Oval 38"/>
          <p:cNvSpPr>
            <a:spLocks noChangeArrowheads="1"/>
          </p:cNvSpPr>
          <p:nvPr/>
        </p:nvSpPr>
        <p:spPr bwMode="auto">
          <a:xfrm>
            <a:off x="2890838" y="3175000"/>
            <a:ext cx="61912" cy="5238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61" name="Oval 39"/>
          <p:cNvSpPr>
            <a:spLocks noChangeArrowheads="1"/>
          </p:cNvSpPr>
          <p:nvPr/>
        </p:nvSpPr>
        <p:spPr bwMode="auto">
          <a:xfrm>
            <a:off x="2886076" y="3227389"/>
            <a:ext cx="66675" cy="587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62" name="Oval 40"/>
          <p:cNvSpPr>
            <a:spLocks noChangeArrowheads="1"/>
          </p:cNvSpPr>
          <p:nvPr/>
        </p:nvSpPr>
        <p:spPr bwMode="auto">
          <a:xfrm>
            <a:off x="2886076" y="3281363"/>
            <a:ext cx="66675" cy="571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63" name="Line 41"/>
          <p:cNvSpPr>
            <a:spLocks noChangeShapeType="1"/>
          </p:cNvSpPr>
          <p:nvPr/>
        </p:nvSpPr>
        <p:spPr bwMode="auto">
          <a:xfrm flipH="1">
            <a:off x="2195513" y="2501900"/>
            <a:ext cx="6905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64" name="Line 42"/>
          <p:cNvSpPr>
            <a:spLocks noChangeShapeType="1"/>
          </p:cNvSpPr>
          <p:nvPr/>
        </p:nvSpPr>
        <p:spPr bwMode="auto">
          <a:xfrm flipH="1">
            <a:off x="2235201" y="3333750"/>
            <a:ext cx="677863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65" name="Rectangle 43"/>
          <p:cNvSpPr>
            <a:spLocks noChangeArrowheads="1"/>
          </p:cNvSpPr>
          <p:nvPr/>
        </p:nvSpPr>
        <p:spPr bwMode="auto">
          <a:xfrm>
            <a:off x="2155826" y="3392488"/>
            <a:ext cx="5492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t>Filament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66" name="Rectangle 44"/>
          <p:cNvSpPr>
            <a:spLocks noChangeArrowheads="1"/>
          </p:cNvSpPr>
          <p:nvPr/>
        </p:nvSpPr>
        <p:spPr bwMode="auto">
          <a:xfrm>
            <a:off x="3267076" y="2974975"/>
            <a:ext cx="22225" cy="63023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67" name="Rectangle 45"/>
          <p:cNvSpPr>
            <a:spLocks noChangeArrowheads="1"/>
          </p:cNvSpPr>
          <p:nvPr/>
        </p:nvSpPr>
        <p:spPr bwMode="auto">
          <a:xfrm>
            <a:off x="3267076" y="2174875"/>
            <a:ext cx="22225" cy="6238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68" name="Freeform 46"/>
          <p:cNvSpPr>
            <a:spLocks/>
          </p:cNvSpPr>
          <p:nvPr/>
        </p:nvSpPr>
        <p:spPr bwMode="auto">
          <a:xfrm>
            <a:off x="2749551" y="3338514"/>
            <a:ext cx="3175" cy="1031875"/>
          </a:xfrm>
          <a:custGeom>
            <a:avLst/>
            <a:gdLst>
              <a:gd name="T0" fmla="*/ 2147483646 w 2"/>
              <a:gd name="T1" fmla="*/ 0 h 650"/>
              <a:gd name="T2" fmla="*/ 2147483646 w 2"/>
              <a:gd name="T3" fmla="*/ 2147483646 h 650"/>
              <a:gd name="T4" fmla="*/ 0 w 2"/>
              <a:gd name="T5" fmla="*/ 2147483646 h 65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" h="650">
                <a:moveTo>
                  <a:pt x="2" y="0"/>
                </a:moveTo>
                <a:lnTo>
                  <a:pt x="2" y="332"/>
                </a:lnTo>
                <a:lnTo>
                  <a:pt x="0" y="65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69" name="Freeform 47"/>
          <p:cNvSpPr>
            <a:spLocks/>
          </p:cNvSpPr>
          <p:nvPr/>
        </p:nvSpPr>
        <p:spPr bwMode="auto">
          <a:xfrm>
            <a:off x="3275013" y="3608389"/>
            <a:ext cx="4762" cy="727075"/>
          </a:xfrm>
          <a:custGeom>
            <a:avLst/>
            <a:gdLst>
              <a:gd name="T0" fmla="*/ 0 w 3"/>
              <a:gd name="T1" fmla="*/ 0 h 458"/>
              <a:gd name="T2" fmla="*/ 0 w 3"/>
              <a:gd name="T3" fmla="*/ 2147483646 h 458"/>
              <a:gd name="T4" fmla="*/ 2147483646 w 3"/>
              <a:gd name="T5" fmla="*/ 2147483646 h 4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" h="458">
                <a:moveTo>
                  <a:pt x="0" y="0"/>
                </a:moveTo>
                <a:lnTo>
                  <a:pt x="0" y="140"/>
                </a:lnTo>
                <a:lnTo>
                  <a:pt x="3" y="45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70" name="Line 48"/>
          <p:cNvSpPr>
            <a:spLocks noChangeShapeType="1"/>
          </p:cNvSpPr>
          <p:nvPr/>
        </p:nvSpPr>
        <p:spPr bwMode="auto">
          <a:xfrm flipV="1">
            <a:off x="3022601" y="2771775"/>
            <a:ext cx="371475" cy="571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71" name="Freeform 49"/>
          <p:cNvSpPr>
            <a:spLocks/>
          </p:cNvSpPr>
          <p:nvPr/>
        </p:nvSpPr>
        <p:spPr bwMode="auto">
          <a:xfrm>
            <a:off x="3311526" y="2767014"/>
            <a:ext cx="131763" cy="53975"/>
          </a:xfrm>
          <a:custGeom>
            <a:avLst/>
            <a:gdLst>
              <a:gd name="T0" fmla="*/ 2147483646 w 83"/>
              <a:gd name="T1" fmla="*/ 0 h 34"/>
              <a:gd name="T2" fmla="*/ 0 w 83"/>
              <a:gd name="T3" fmla="*/ 0 h 34"/>
              <a:gd name="T4" fmla="*/ 2147483646 w 83"/>
              <a:gd name="T5" fmla="*/ 2147483646 h 34"/>
              <a:gd name="T6" fmla="*/ 2147483646 w 83"/>
              <a:gd name="T7" fmla="*/ 0 h 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3" h="34">
                <a:moveTo>
                  <a:pt x="83" y="0"/>
                </a:moveTo>
                <a:lnTo>
                  <a:pt x="0" y="0"/>
                </a:lnTo>
                <a:lnTo>
                  <a:pt x="8" y="34"/>
                </a:lnTo>
                <a:lnTo>
                  <a:pt x="83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72" name="Line 50"/>
          <p:cNvSpPr>
            <a:spLocks noChangeShapeType="1"/>
          </p:cNvSpPr>
          <p:nvPr/>
        </p:nvSpPr>
        <p:spPr bwMode="auto">
          <a:xfrm>
            <a:off x="3009901" y="2878138"/>
            <a:ext cx="358775" cy="889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73" name="Freeform 51"/>
          <p:cNvSpPr>
            <a:spLocks/>
          </p:cNvSpPr>
          <p:nvPr/>
        </p:nvSpPr>
        <p:spPr bwMode="auto">
          <a:xfrm>
            <a:off x="3319463" y="2932113"/>
            <a:ext cx="88900" cy="57150"/>
          </a:xfrm>
          <a:custGeom>
            <a:avLst/>
            <a:gdLst>
              <a:gd name="T0" fmla="*/ 2147483646 w 56"/>
              <a:gd name="T1" fmla="*/ 2147483646 h 36"/>
              <a:gd name="T2" fmla="*/ 2147483646 w 56"/>
              <a:gd name="T3" fmla="*/ 0 h 36"/>
              <a:gd name="T4" fmla="*/ 0 w 56"/>
              <a:gd name="T5" fmla="*/ 2147483646 h 36"/>
              <a:gd name="T6" fmla="*/ 2147483646 w 56"/>
              <a:gd name="T7" fmla="*/ 2147483646 h 3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36">
                <a:moveTo>
                  <a:pt x="56" y="36"/>
                </a:moveTo>
                <a:lnTo>
                  <a:pt x="11" y="0"/>
                </a:lnTo>
                <a:lnTo>
                  <a:pt x="0" y="36"/>
                </a:lnTo>
                <a:lnTo>
                  <a:pt x="56" y="3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74" name="Line 52"/>
          <p:cNvSpPr>
            <a:spLocks noChangeShapeType="1"/>
          </p:cNvSpPr>
          <p:nvPr/>
        </p:nvSpPr>
        <p:spPr bwMode="auto">
          <a:xfrm>
            <a:off x="3014664" y="2870200"/>
            <a:ext cx="3714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75" name="Freeform 53"/>
          <p:cNvSpPr>
            <a:spLocks/>
          </p:cNvSpPr>
          <p:nvPr/>
        </p:nvSpPr>
        <p:spPr bwMode="auto">
          <a:xfrm>
            <a:off x="3262314" y="2847976"/>
            <a:ext cx="168275" cy="47625"/>
          </a:xfrm>
          <a:custGeom>
            <a:avLst/>
            <a:gdLst>
              <a:gd name="T0" fmla="*/ 2147483646 w 106"/>
              <a:gd name="T1" fmla="*/ 2147483646 h 30"/>
              <a:gd name="T2" fmla="*/ 0 w 106"/>
              <a:gd name="T3" fmla="*/ 0 h 30"/>
              <a:gd name="T4" fmla="*/ 2147483646 w 106"/>
              <a:gd name="T5" fmla="*/ 2147483646 h 30"/>
              <a:gd name="T6" fmla="*/ 2147483646 w 106"/>
              <a:gd name="T7" fmla="*/ 2147483646 h 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" h="30">
                <a:moveTo>
                  <a:pt x="106" y="19"/>
                </a:moveTo>
                <a:lnTo>
                  <a:pt x="0" y="0"/>
                </a:lnTo>
                <a:lnTo>
                  <a:pt x="5" y="30"/>
                </a:lnTo>
                <a:lnTo>
                  <a:pt x="106" y="1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76" name="Rectangle 54"/>
          <p:cNvSpPr>
            <a:spLocks noChangeArrowheads="1"/>
          </p:cNvSpPr>
          <p:nvPr/>
        </p:nvSpPr>
        <p:spPr bwMode="auto">
          <a:xfrm>
            <a:off x="3076575" y="2617789"/>
            <a:ext cx="913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77" name="Rectangle 55"/>
          <p:cNvSpPr>
            <a:spLocks noChangeArrowheads="1"/>
          </p:cNvSpPr>
          <p:nvPr/>
        </p:nvSpPr>
        <p:spPr bwMode="auto">
          <a:xfrm>
            <a:off x="3168650" y="2630489"/>
            <a:ext cx="3847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78" name="Rectangle 56"/>
          <p:cNvSpPr>
            <a:spLocks noChangeArrowheads="1"/>
          </p:cNvSpPr>
          <p:nvPr/>
        </p:nvSpPr>
        <p:spPr bwMode="auto">
          <a:xfrm>
            <a:off x="3457575" y="2511426"/>
            <a:ext cx="941388" cy="862013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79" name="Rectangle 57"/>
          <p:cNvSpPr>
            <a:spLocks noChangeArrowheads="1"/>
          </p:cNvSpPr>
          <p:nvPr/>
        </p:nvSpPr>
        <p:spPr bwMode="auto">
          <a:xfrm>
            <a:off x="3497263" y="2767013"/>
            <a:ext cx="8239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Ionisation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80" name="Line 58"/>
          <p:cNvSpPr>
            <a:spLocks noChangeShapeType="1"/>
          </p:cNvSpPr>
          <p:nvPr/>
        </p:nvSpPr>
        <p:spPr bwMode="auto">
          <a:xfrm flipV="1">
            <a:off x="3000376" y="2452689"/>
            <a:ext cx="142875" cy="3460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1" name="Freeform 59"/>
          <p:cNvSpPr>
            <a:spLocks/>
          </p:cNvSpPr>
          <p:nvPr/>
        </p:nvSpPr>
        <p:spPr bwMode="auto">
          <a:xfrm>
            <a:off x="3094039" y="2405063"/>
            <a:ext cx="66675" cy="131762"/>
          </a:xfrm>
          <a:custGeom>
            <a:avLst/>
            <a:gdLst>
              <a:gd name="T0" fmla="*/ 2147483646 w 42"/>
              <a:gd name="T1" fmla="*/ 0 h 83"/>
              <a:gd name="T2" fmla="*/ 0 w 42"/>
              <a:gd name="T3" fmla="*/ 2147483646 h 83"/>
              <a:gd name="T4" fmla="*/ 2147483646 w 42"/>
              <a:gd name="T5" fmla="*/ 2147483646 h 83"/>
              <a:gd name="T6" fmla="*/ 2147483646 w 42"/>
              <a:gd name="T7" fmla="*/ 0 h 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83">
                <a:moveTo>
                  <a:pt x="42" y="0"/>
                </a:moveTo>
                <a:lnTo>
                  <a:pt x="0" y="72"/>
                </a:lnTo>
                <a:lnTo>
                  <a:pt x="33" y="83"/>
                </a:lnTo>
                <a:lnTo>
                  <a:pt x="42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82" name="Line 60"/>
          <p:cNvSpPr>
            <a:spLocks noChangeShapeType="1"/>
          </p:cNvSpPr>
          <p:nvPr/>
        </p:nvSpPr>
        <p:spPr bwMode="auto">
          <a:xfrm flipH="1">
            <a:off x="3324226" y="3103563"/>
            <a:ext cx="314325" cy="1952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3" name="Freeform 61"/>
          <p:cNvSpPr>
            <a:spLocks/>
          </p:cNvSpPr>
          <p:nvPr/>
        </p:nvSpPr>
        <p:spPr bwMode="auto">
          <a:xfrm>
            <a:off x="3284539" y="3249614"/>
            <a:ext cx="84137" cy="66675"/>
          </a:xfrm>
          <a:custGeom>
            <a:avLst/>
            <a:gdLst>
              <a:gd name="T0" fmla="*/ 0 w 53"/>
              <a:gd name="T1" fmla="*/ 2147483646 h 42"/>
              <a:gd name="T2" fmla="*/ 2147483646 w 53"/>
              <a:gd name="T3" fmla="*/ 2147483646 h 42"/>
              <a:gd name="T4" fmla="*/ 2147483646 w 53"/>
              <a:gd name="T5" fmla="*/ 0 h 42"/>
              <a:gd name="T6" fmla="*/ 0 w 53"/>
              <a:gd name="T7" fmla="*/ 2147483646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3" h="42">
                <a:moveTo>
                  <a:pt x="0" y="42"/>
                </a:moveTo>
                <a:lnTo>
                  <a:pt x="53" y="34"/>
                </a:lnTo>
                <a:lnTo>
                  <a:pt x="39" y="0"/>
                </a:lnTo>
                <a:lnTo>
                  <a:pt x="0" y="42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84" name="Rectangle 62"/>
          <p:cNvSpPr>
            <a:spLocks noChangeArrowheads="1"/>
          </p:cNvSpPr>
          <p:nvPr/>
        </p:nvSpPr>
        <p:spPr bwMode="auto">
          <a:xfrm>
            <a:off x="3403601" y="3197226"/>
            <a:ext cx="920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85" name="Rectangle 63"/>
          <p:cNvSpPr>
            <a:spLocks noChangeArrowheads="1"/>
          </p:cNvSpPr>
          <p:nvPr/>
        </p:nvSpPr>
        <p:spPr bwMode="auto">
          <a:xfrm>
            <a:off x="3492500" y="3214688"/>
            <a:ext cx="38100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chemeClr val="tx1"/>
                </a:solidFill>
                <a:latin typeface="Times New Roman" panose="02020603050405020304" pitchFamily="18" charset="0"/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86" name="Line 64"/>
          <p:cNvSpPr>
            <a:spLocks noChangeShapeType="1"/>
          </p:cNvSpPr>
          <p:nvPr/>
        </p:nvSpPr>
        <p:spPr bwMode="auto">
          <a:xfrm>
            <a:off x="4354514" y="2905125"/>
            <a:ext cx="3714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87" name="Freeform 65"/>
          <p:cNvSpPr>
            <a:spLocks/>
          </p:cNvSpPr>
          <p:nvPr/>
        </p:nvSpPr>
        <p:spPr bwMode="auto">
          <a:xfrm>
            <a:off x="4602164" y="2882901"/>
            <a:ext cx="168275" cy="49213"/>
          </a:xfrm>
          <a:custGeom>
            <a:avLst/>
            <a:gdLst>
              <a:gd name="T0" fmla="*/ 2147483646 w 106"/>
              <a:gd name="T1" fmla="*/ 2147483646 h 31"/>
              <a:gd name="T2" fmla="*/ 0 w 106"/>
              <a:gd name="T3" fmla="*/ 0 h 31"/>
              <a:gd name="T4" fmla="*/ 2147483646 w 106"/>
              <a:gd name="T5" fmla="*/ 2147483646 h 31"/>
              <a:gd name="T6" fmla="*/ 2147483646 w 106"/>
              <a:gd name="T7" fmla="*/ 2147483646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" h="31">
                <a:moveTo>
                  <a:pt x="106" y="17"/>
                </a:moveTo>
                <a:lnTo>
                  <a:pt x="0" y="0"/>
                </a:lnTo>
                <a:lnTo>
                  <a:pt x="6" y="31"/>
                </a:lnTo>
                <a:lnTo>
                  <a:pt x="106" y="1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88" name="Rectangle 66"/>
          <p:cNvSpPr>
            <a:spLocks noChangeArrowheads="1"/>
          </p:cNvSpPr>
          <p:nvPr/>
        </p:nvSpPr>
        <p:spPr bwMode="auto">
          <a:xfrm>
            <a:off x="4465638" y="2736850"/>
            <a:ext cx="2651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t>Ions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89" name="Oval 67"/>
          <p:cNvSpPr>
            <a:spLocks noChangeArrowheads="1"/>
          </p:cNvSpPr>
          <p:nvPr/>
        </p:nvSpPr>
        <p:spPr bwMode="auto">
          <a:xfrm>
            <a:off x="2686050" y="4370389"/>
            <a:ext cx="177800" cy="16827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90" name="Oval 68"/>
          <p:cNvSpPr>
            <a:spLocks noChangeArrowheads="1"/>
          </p:cNvSpPr>
          <p:nvPr/>
        </p:nvSpPr>
        <p:spPr bwMode="auto">
          <a:xfrm>
            <a:off x="3222626" y="4340225"/>
            <a:ext cx="176213" cy="17145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491" name="Line 69"/>
          <p:cNvSpPr>
            <a:spLocks noChangeShapeType="1"/>
          </p:cNvSpPr>
          <p:nvPr/>
        </p:nvSpPr>
        <p:spPr bwMode="auto">
          <a:xfrm flipH="1" flipV="1">
            <a:off x="3314701" y="2492376"/>
            <a:ext cx="341313" cy="1428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92" name="Freeform 70"/>
          <p:cNvSpPr>
            <a:spLocks/>
          </p:cNvSpPr>
          <p:nvPr/>
        </p:nvSpPr>
        <p:spPr bwMode="auto">
          <a:xfrm>
            <a:off x="3279775" y="2466976"/>
            <a:ext cx="88900" cy="66675"/>
          </a:xfrm>
          <a:custGeom>
            <a:avLst/>
            <a:gdLst>
              <a:gd name="T0" fmla="*/ 0 w 56"/>
              <a:gd name="T1" fmla="*/ 0 h 42"/>
              <a:gd name="T2" fmla="*/ 2147483646 w 56"/>
              <a:gd name="T3" fmla="*/ 2147483646 h 42"/>
              <a:gd name="T4" fmla="*/ 2147483646 w 56"/>
              <a:gd name="T5" fmla="*/ 2147483646 h 42"/>
              <a:gd name="T6" fmla="*/ 0 w 56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" h="42">
                <a:moveTo>
                  <a:pt x="0" y="0"/>
                </a:moveTo>
                <a:lnTo>
                  <a:pt x="36" y="42"/>
                </a:lnTo>
                <a:lnTo>
                  <a:pt x="56" y="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93" name="Rectangle 71"/>
          <p:cNvSpPr>
            <a:spLocks noChangeArrowheads="1"/>
          </p:cNvSpPr>
          <p:nvPr/>
        </p:nvSpPr>
        <p:spPr bwMode="auto">
          <a:xfrm>
            <a:off x="3470275" y="2382839"/>
            <a:ext cx="913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  <a:latin typeface="Times New Roman" panose="02020603050405020304" pitchFamily="18" charset="0"/>
              </a:rPr>
              <a:t>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94" name="Rectangle 72"/>
          <p:cNvSpPr>
            <a:spLocks noChangeArrowheads="1"/>
          </p:cNvSpPr>
          <p:nvPr/>
        </p:nvSpPr>
        <p:spPr bwMode="auto">
          <a:xfrm>
            <a:off x="3562350" y="2395539"/>
            <a:ext cx="3847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rgbClr val="000000"/>
                </a:solidFill>
                <a:latin typeface="Times New Roman" panose="02020603050405020304" pitchFamily="18" charset="0"/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95" name="Line 73"/>
          <p:cNvSpPr>
            <a:spLocks noChangeShapeType="1"/>
          </p:cNvSpPr>
          <p:nvPr/>
        </p:nvSpPr>
        <p:spPr bwMode="auto">
          <a:xfrm>
            <a:off x="2974976" y="3081338"/>
            <a:ext cx="238125" cy="2841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96" name="Freeform 74"/>
          <p:cNvSpPr>
            <a:spLocks/>
          </p:cNvSpPr>
          <p:nvPr/>
        </p:nvSpPr>
        <p:spPr bwMode="auto">
          <a:xfrm>
            <a:off x="3160713" y="3321050"/>
            <a:ext cx="74612" cy="84138"/>
          </a:xfrm>
          <a:custGeom>
            <a:avLst/>
            <a:gdLst>
              <a:gd name="T0" fmla="*/ 2147483646 w 47"/>
              <a:gd name="T1" fmla="*/ 2147483646 h 53"/>
              <a:gd name="T2" fmla="*/ 2147483646 w 47"/>
              <a:gd name="T3" fmla="*/ 0 h 53"/>
              <a:gd name="T4" fmla="*/ 0 w 47"/>
              <a:gd name="T5" fmla="*/ 2147483646 h 53"/>
              <a:gd name="T6" fmla="*/ 2147483646 w 47"/>
              <a:gd name="T7" fmla="*/ 2147483646 h 5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7" h="53">
                <a:moveTo>
                  <a:pt x="47" y="53"/>
                </a:moveTo>
                <a:lnTo>
                  <a:pt x="30" y="0"/>
                </a:lnTo>
                <a:lnTo>
                  <a:pt x="0" y="20"/>
                </a:lnTo>
                <a:lnTo>
                  <a:pt x="47" y="53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97" name="Rectangle 75"/>
          <p:cNvSpPr>
            <a:spLocks noChangeArrowheads="1"/>
          </p:cNvSpPr>
          <p:nvPr/>
        </p:nvSpPr>
        <p:spPr bwMode="auto">
          <a:xfrm>
            <a:off x="2651125" y="4632326"/>
            <a:ext cx="3505200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chemeClr val="tx1"/>
                </a:solidFill>
                <a:latin typeface="Times New Roman" panose="02020603050405020304" pitchFamily="18" charset="0"/>
              </a:rPr>
              <a:t>+90V        +150V                                                                                  +140V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498" name="Freeform 76"/>
          <p:cNvSpPr>
            <a:spLocks/>
          </p:cNvSpPr>
          <p:nvPr/>
        </p:nvSpPr>
        <p:spPr bwMode="auto">
          <a:xfrm>
            <a:off x="4930775" y="2922588"/>
            <a:ext cx="4000500" cy="779462"/>
          </a:xfrm>
          <a:custGeom>
            <a:avLst/>
            <a:gdLst>
              <a:gd name="T0" fmla="*/ 2147483646 w 2520"/>
              <a:gd name="T1" fmla="*/ 2147483646 h 491"/>
              <a:gd name="T2" fmla="*/ 2147483646 w 2520"/>
              <a:gd name="T3" fmla="*/ 2147483646 h 491"/>
              <a:gd name="T4" fmla="*/ 2147483646 w 2520"/>
              <a:gd name="T5" fmla="*/ 2147483646 h 491"/>
              <a:gd name="T6" fmla="*/ 2147483646 w 2520"/>
              <a:gd name="T7" fmla="*/ 2147483646 h 491"/>
              <a:gd name="T8" fmla="*/ 2147483646 w 2520"/>
              <a:gd name="T9" fmla="*/ 2147483646 h 491"/>
              <a:gd name="T10" fmla="*/ 2147483646 w 2520"/>
              <a:gd name="T11" fmla="*/ 0 h 491"/>
              <a:gd name="T12" fmla="*/ 2147483646 w 2520"/>
              <a:gd name="T13" fmla="*/ 0 h 491"/>
              <a:gd name="T14" fmla="*/ 2147483646 w 2520"/>
              <a:gd name="T15" fmla="*/ 2147483646 h 491"/>
              <a:gd name="T16" fmla="*/ 2147483646 w 2520"/>
              <a:gd name="T17" fmla="*/ 2147483646 h 491"/>
              <a:gd name="T18" fmla="*/ 2147483646 w 2520"/>
              <a:gd name="T19" fmla="*/ 2147483646 h 491"/>
              <a:gd name="T20" fmla="*/ 0 w 2520"/>
              <a:gd name="T21" fmla="*/ 2147483646 h 491"/>
              <a:gd name="T22" fmla="*/ 0 w 2520"/>
              <a:gd name="T23" fmla="*/ 2147483646 h 491"/>
              <a:gd name="T24" fmla="*/ 2147483646 w 2520"/>
              <a:gd name="T25" fmla="*/ 2147483646 h 491"/>
              <a:gd name="T26" fmla="*/ 2147483646 w 2520"/>
              <a:gd name="T27" fmla="*/ 2147483646 h 491"/>
              <a:gd name="T28" fmla="*/ 2147483646 w 2520"/>
              <a:gd name="T29" fmla="*/ 2147483646 h 491"/>
              <a:gd name="T30" fmla="*/ 2147483646 w 2520"/>
              <a:gd name="T31" fmla="*/ 2147483646 h 491"/>
              <a:gd name="T32" fmla="*/ 2147483646 w 2520"/>
              <a:gd name="T33" fmla="*/ 2147483646 h 491"/>
              <a:gd name="T34" fmla="*/ 2147483646 w 2520"/>
              <a:gd name="T35" fmla="*/ 2147483646 h 491"/>
              <a:gd name="T36" fmla="*/ 2147483646 w 2520"/>
              <a:gd name="T37" fmla="*/ 2147483646 h 491"/>
              <a:gd name="T38" fmla="*/ 2147483646 w 2520"/>
              <a:gd name="T39" fmla="*/ 2147483646 h 491"/>
              <a:gd name="T40" fmla="*/ 2147483646 w 2520"/>
              <a:gd name="T41" fmla="*/ 2147483646 h 491"/>
              <a:gd name="T42" fmla="*/ 2147483646 w 2520"/>
              <a:gd name="T43" fmla="*/ 2147483646 h 491"/>
              <a:gd name="T44" fmla="*/ 2147483646 w 2520"/>
              <a:gd name="T45" fmla="*/ 2147483646 h 491"/>
              <a:gd name="T46" fmla="*/ 2147483646 w 2520"/>
              <a:gd name="T47" fmla="*/ 2147483646 h 491"/>
              <a:gd name="T48" fmla="*/ 2147483646 w 2520"/>
              <a:gd name="T49" fmla="*/ 2147483646 h 491"/>
              <a:gd name="T50" fmla="*/ 2147483646 w 2520"/>
              <a:gd name="T51" fmla="*/ 2147483646 h 491"/>
              <a:gd name="T52" fmla="*/ 2147483646 w 2520"/>
              <a:gd name="T53" fmla="*/ 2147483646 h 491"/>
              <a:gd name="T54" fmla="*/ 2147483646 w 2520"/>
              <a:gd name="T55" fmla="*/ 2147483646 h 491"/>
              <a:gd name="T56" fmla="*/ 2147483646 w 2520"/>
              <a:gd name="T57" fmla="*/ 2147483646 h 491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2520" h="491">
                <a:moveTo>
                  <a:pt x="22" y="11"/>
                </a:moveTo>
                <a:lnTo>
                  <a:pt x="22" y="8"/>
                </a:lnTo>
                <a:lnTo>
                  <a:pt x="19" y="6"/>
                </a:lnTo>
                <a:lnTo>
                  <a:pt x="19" y="3"/>
                </a:lnTo>
                <a:lnTo>
                  <a:pt x="16" y="3"/>
                </a:lnTo>
                <a:lnTo>
                  <a:pt x="14" y="0"/>
                </a:lnTo>
                <a:lnTo>
                  <a:pt x="8" y="0"/>
                </a:lnTo>
                <a:lnTo>
                  <a:pt x="5" y="3"/>
                </a:lnTo>
                <a:lnTo>
                  <a:pt x="3" y="3"/>
                </a:lnTo>
                <a:lnTo>
                  <a:pt x="3" y="6"/>
                </a:lnTo>
                <a:lnTo>
                  <a:pt x="0" y="8"/>
                </a:lnTo>
                <a:lnTo>
                  <a:pt x="0" y="483"/>
                </a:lnTo>
                <a:lnTo>
                  <a:pt x="3" y="485"/>
                </a:lnTo>
                <a:lnTo>
                  <a:pt x="3" y="488"/>
                </a:lnTo>
                <a:lnTo>
                  <a:pt x="5" y="488"/>
                </a:lnTo>
                <a:lnTo>
                  <a:pt x="8" y="491"/>
                </a:lnTo>
                <a:lnTo>
                  <a:pt x="2511" y="491"/>
                </a:lnTo>
                <a:lnTo>
                  <a:pt x="2514" y="488"/>
                </a:lnTo>
                <a:lnTo>
                  <a:pt x="2517" y="488"/>
                </a:lnTo>
                <a:lnTo>
                  <a:pt x="2517" y="485"/>
                </a:lnTo>
                <a:lnTo>
                  <a:pt x="2520" y="483"/>
                </a:lnTo>
                <a:lnTo>
                  <a:pt x="2520" y="477"/>
                </a:lnTo>
                <a:lnTo>
                  <a:pt x="2517" y="474"/>
                </a:lnTo>
                <a:lnTo>
                  <a:pt x="2517" y="471"/>
                </a:lnTo>
                <a:lnTo>
                  <a:pt x="2514" y="471"/>
                </a:lnTo>
                <a:lnTo>
                  <a:pt x="2511" y="469"/>
                </a:lnTo>
                <a:lnTo>
                  <a:pt x="2508" y="469"/>
                </a:lnTo>
                <a:lnTo>
                  <a:pt x="22" y="469"/>
                </a:lnTo>
                <a:lnTo>
                  <a:pt x="22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99" name="Freeform 77"/>
          <p:cNvSpPr>
            <a:spLocks/>
          </p:cNvSpPr>
          <p:nvPr/>
        </p:nvSpPr>
        <p:spPr bwMode="auto">
          <a:xfrm>
            <a:off x="4930776" y="2120901"/>
            <a:ext cx="4429125" cy="779463"/>
          </a:xfrm>
          <a:custGeom>
            <a:avLst/>
            <a:gdLst>
              <a:gd name="T0" fmla="*/ 0 w 2790"/>
              <a:gd name="T1" fmla="*/ 2147483646 h 491"/>
              <a:gd name="T2" fmla="*/ 0 w 2790"/>
              <a:gd name="T3" fmla="*/ 2147483646 h 491"/>
              <a:gd name="T4" fmla="*/ 2147483646 w 2790"/>
              <a:gd name="T5" fmla="*/ 2147483646 h 491"/>
              <a:gd name="T6" fmla="*/ 2147483646 w 2790"/>
              <a:gd name="T7" fmla="*/ 2147483646 h 491"/>
              <a:gd name="T8" fmla="*/ 2147483646 w 2790"/>
              <a:gd name="T9" fmla="*/ 2147483646 h 491"/>
              <a:gd name="T10" fmla="*/ 2147483646 w 2790"/>
              <a:gd name="T11" fmla="*/ 2147483646 h 491"/>
              <a:gd name="T12" fmla="*/ 2147483646 w 2790"/>
              <a:gd name="T13" fmla="*/ 2147483646 h 491"/>
              <a:gd name="T14" fmla="*/ 2147483646 w 2790"/>
              <a:gd name="T15" fmla="*/ 2147483646 h 491"/>
              <a:gd name="T16" fmla="*/ 2147483646 w 2790"/>
              <a:gd name="T17" fmla="*/ 2147483646 h 491"/>
              <a:gd name="T18" fmla="*/ 2147483646 w 2790"/>
              <a:gd name="T19" fmla="*/ 2147483646 h 491"/>
              <a:gd name="T20" fmla="*/ 2147483646 w 2790"/>
              <a:gd name="T21" fmla="*/ 2147483646 h 491"/>
              <a:gd name="T22" fmla="*/ 2147483646 w 2790"/>
              <a:gd name="T23" fmla="*/ 2147483646 h 491"/>
              <a:gd name="T24" fmla="*/ 2147483646 w 2790"/>
              <a:gd name="T25" fmla="*/ 2147483646 h 491"/>
              <a:gd name="T26" fmla="*/ 2147483646 w 2790"/>
              <a:gd name="T27" fmla="*/ 2147483646 h 491"/>
              <a:gd name="T28" fmla="*/ 2147483646 w 2790"/>
              <a:gd name="T29" fmla="*/ 2147483646 h 491"/>
              <a:gd name="T30" fmla="*/ 2147483646 w 2790"/>
              <a:gd name="T31" fmla="*/ 2147483646 h 491"/>
              <a:gd name="T32" fmla="*/ 2147483646 w 2790"/>
              <a:gd name="T33" fmla="*/ 2147483646 h 491"/>
              <a:gd name="T34" fmla="*/ 2147483646 w 2790"/>
              <a:gd name="T35" fmla="*/ 2147483646 h 491"/>
              <a:gd name="T36" fmla="*/ 2147483646 w 2790"/>
              <a:gd name="T37" fmla="*/ 2147483646 h 491"/>
              <a:gd name="T38" fmla="*/ 2147483646 w 2790"/>
              <a:gd name="T39" fmla="*/ 2147483646 h 491"/>
              <a:gd name="T40" fmla="*/ 2147483646 w 2790"/>
              <a:gd name="T41" fmla="*/ 2147483646 h 491"/>
              <a:gd name="T42" fmla="*/ 2147483646 w 2790"/>
              <a:gd name="T43" fmla="*/ 0 h 491"/>
              <a:gd name="T44" fmla="*/ 2147483646 w 2790"/>
              <a:gd name="T45" fmla="*/ 0 h 491"/>
              <a:gd name="T46" fmla="*/ 2147483646 w 2790"/>
              <a:gd name="T47" fmla="*/ 0 h 491"/>
              <a:gd name="T48" fmla="*/ 2147483646 w 2790"/>
              <a:gd name="T49" fmla="*/ 0 h 491"/>
              <a:gd name="T50" fmla="*/ 2147483646 w 2790"/>
              <a:gd name="T51" fmla="*/ 2147483646 h 491"/>
              <a:gd name="T52" fmla="*/ 2147483646 w 2790"/>
              <a:gd name="T53" fmla="*/ 2147483646 h 491"/>
              <a:gd name="T54" fmla="*/ 2147483646 w 2790"/>
              <a:gd name="T55" fmla="*/ 2147483646 h 491"/>
              <a:gd name="T56" fmla="*/ 0 w 2790"/>
              <a:gd name="T57" fmla="*/ 2147483646 h 491"/>
              <a:gd name="T58" fmla="*/ 0 w 2790"/>
              <a:gd name="T59" fmla="*/ 2147483646 h 491"/>
              <a:gd name="T60" fmla="*/ 0 w 2790"/>
              <a:gd name="T61" fmla="*/ 2147483646 h 491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2790" h="491">
                <a:moveTo>
                  <a:pt x="0" y="480"/>
                </a:moveTo>
                <a:lnTo>
                  <a:pt x="0" y="483"/>
                </a:lnTo>
                <a:lnTo>
                  <a:pt x="3" y="485"/>
                </a:lnTo>
                <a:lnTo>
                  <a:pt x="3" y="488"/>
                </a:lnTo>
                <a:lnTo>
                  <a:pt x="5" y="488"/>
                </a:lnTo>
                <a:lnTo>
                  <a:pt x="8" y="491"/>
                </a:lnTo>
                <a:lnTo>
                  <a:pt x="14" y="491"/>
                </a:lnTo>
                <a:lnTo>
                  <a:pt x="16" y="488"/>
                </a:lnTo>
                <a:lnTo>
                  <a:pt x="19" y="488"/>
                </a:lnTo>
                <a:lnTo>
                  <a:pt x="19" y="485"/>
                </a:lnTo>
                <a:lnTo>
                  <a:pt x="22" y="483"/>
                </a:lnTo>
                <a:lnTo>
                  <a:pt x="22" y="22"/>
                </a:lnTo>
                <a:lnTo>
                  <a:pt x="2782" y="22"/>
                </a:lnTo>
                <a:lnTo>
                  <a:pt x="2784" y="20"/>
                </a:lnTo>
                <a:lnTo>
                  <a:pt x="2787" y="20"/>
                </a:lnTo>
                <a:lnTo>
                  <a:pt x="2787" y="17"/>
                </a:lnTo>
                <a:lnTo>
                  <a:pt x="2790" y="14"/>
                </a:lnTo>
                <a:lnTo>
                  <a:pt x="2790" y="9"/>
                </a:lnTo>
                <a:lnTo>
                  <a:pt x="2787" y="6"/>
                </a:lnTo>
                <a:lnTo>
                  <a:pt x="2787" y="3"/>
                </a:lnTo>
                <a:lnTo>
                  <a:pt x="2784" y="3"/>
                </a:lnTo>
                <a:lnTo>
                  <a:pt x="2782" y="0"/>
                </a:lnTo>
                <a:lnTo>
                  <a:pt x="2779" y="0"/>
                </a:lnTo>
                <a:lnTo>
                  <a:pt x="11" y="0"/>
                </a:lnTo>
                <a:lnTo>
                  <a:pt x="8" y="0"/>
                </a:lnTo>
                <a:lnTo>
                  <a:pt x="5" y="3"/>
                </a:lnTo>
                <a:lnTo>
                  <a:pt x="3" y="3"/>
                </a:lnTo>
                <a:lnTo>
                  <a:pt x="3" y="6"/>
                </a:lnTo>
                <a:lnTo>
                  <a:pt x="0" y="9"/>
                </a:lnTo>
                <a:lnTo>
                  <a:pt x="0" y="11"/>
                </a:lnTo>
                <a:lnTo>
                  <a:pt x="0" y="4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00" name="Freeform 78"/>
          <p:cNvSpPr>
            <a:spLocks/>
          </p:cNvSpPr>
          <p:nvPr/>
        </p:nvSpPr>
        <p:spPr bwMode="auto">
          <a:xfrm>
            <a:off x="5876925" y="3395663"/>
            <a:ext cx="101600" cy="996950"/>
          </a:xfrm>
          <a:custGeom>
            <a:avLst/>
            <a:gdLst>
              <a:gd name="T0" fmla="*/ 0 w 64"/>
              <a:gd name="T1" fmla="*/ 0 h 628"/>
              <a:gd name="T2" fmla="*/ 0 w 64"/>
              <a:gd name="T3" fmla="*/ 2147483646 h 628"/>
              <a:gd name="T4" fmla="*/ 2147483646 w 64"/>
              <a:gd name="T5" fmla="*/ 2147483646 h 628"/>
              <a:gd name="T6" fmla="*/ 2147483646 w 64"/>
              <a:gd name="T7" fmla="*/ 2147483646 h 628"/>
              <a:gd name="T8" fmla="*/ 2147483646 w 64"/>
              <a:gd name="T9" fmla="*/ 2147483646 h 628"/>
              <a:gd name="T10" fmla="*/ 2147483646 w 64"/>
              <a:gd name="T11" fmla="*/ 2147483646 h 628"/>
              <a:gd name="T12" fmla="*/ 2147483646 w 64"/>
              <a:gd name="T13" fmla="*/ 2147483646 h 628"/>
              <a:gd name="T14" fmla="*/ 2147483646 w 64"/>
              <a:gd name="T15" fmla="*/ 2147483646 h 628"/>
              <a:gd name="T16" fmla="*/ 2147483646 w 64"/>
              <a:gd name="T17" fmla="*/ 2147483646 h 628"/>
              <a:gd name="T18" fmla="*/ 2147483646 w 64"/>
              <a:gd name="T19" fmla="*/ 2147483646 h 628"/>
              <a:gd name="T20" fmla="*/ 2147483646 w 64"/>
              <a:gd name="T21" fmla="*/ 2147483646 h 62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64" h="628">
                <a:moveTo>
                  <a:pt x="0" y="0"/>
                </a:moveTo>
                <a:lnTo>
                  <a:pt x="0" y="148"/>
                </a:lnTo>
                <a:lnTo>
                  <a:pt x="31" y="157"/>
                </a:lnTo>
                <a:lnTo>
                  <a:pt x="53" y="168"/>
                </a:lnTo>
                <a:lnTo>
                  <a:pt x="64" y="187"/>
                </a:lnTo>
                <a:lnTo>
                  <a:pt x="59" y="204"/>
                </a:lnTo>
                <a:lnTo>
                  <a:pt x="45" y="221"/>
                </a:lnTo>
                <a:lnTo>
                  <a:pt x="28" y="229"/>
                </a:lnTo>
                <a:lnTo>
                  <a:pt x="20" y="235"/>
                </a:lnTo>
                <a:lnTo>
                  <a:pt x="14" y="235"/>
                </a:lnTo>
                <a:lnTo>
                  <a:pt x="14" y="628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01" name="Oval 79"/>
          <p:cNvSpPr>
            <a:spLocks noChangeArrowheads="1"/>
          </p:cNvSpPr>
          <p:nvPr/>
        </p:nvSpPr>
        <p:spPr bwMode="auto">
          <a:xfrm>
            <a:off x="5815013" y="4392614"/>
            <a:ext cx="177800" cy="16827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502" name="Rectangle 80"/>
          <p:cNvSpPr>
            <a:spLocks noChangeArrowheads="1"/>
          </p:cNvSpPr>
          <p:nvPr/>
        </p:nvSpPr>
        <p:spPr bwMode="auto">
          <a:xfrm>
            <a:off x="4899025" y="2759076"/>
            <a:ext cx="115888" cy="2825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103503" name="Rectangle 81"/>
          <p:cNvSpPr>
            <a:spLocks noChangeArrowheads="1"/>
          </p:cNvSpPr>
          <p:nvPr/>
        </p:nvSpPr>
        <p:spPr bwMode="auto">
          <a:xfrm>
            <a:off x="4443414" y="2997201"/>
            <a:ext cx="376237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100">
                <a:solidFill>
                  <a:schemeClr val="tx1"/>
                </a:solidFill>
                <a:latin typeface="Times New Roman" panose="02020603050405020304" pitchFamily="18" charset="0"/>
              </a:rPr>
              <a:t>150eV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504" name="Rectangle 82"/>
          <p:cNvSpPr>
            <a:spLocks noChangeArrowheads="1"/>
          </p:cNvSpPr>
          <p:nvPr/>
        </p:nvSpPr>
        <p:spPr bwMode="auto">
          <a:xfrm>
            <a:off x="4443413" y="3152776"/>
            <a:ext cx="4064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100">
                <a:solidFill>
                  <a:schemeClr val="tx1"/>
                </a:solidFill>
                <a:latin typeface="Times New Roman" panose="02020603050405020304" pitchFamily="18" charset="0"/>
              </a:rPr>
              <a:t>Energy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505" name="Rectangle 83"/>
          <p:cNvSpPr>
            <a:spLocks noChangeArrowheads="1"/>
          </p:cNvSpPr>
          <p:nvPr/>
        </p:nvSpPr>
        <p:spPr bwMode="auto">
          <a:xfrm>
            <a:off x="5080001" y="2786063"/>
            <a:ext cx="2651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  <a:latin typeface="Times New Roman" panose="02020603050405020304" pitchFamily="18" charset="0"/>
              </a:rPr>
              <a:t>Ions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506" name="Rectangle 84"/>
          <p:cNvSpPr>
            <a:spLocks noChangeArrowheads="1"/>
          </p:cNvSpPr>
          <p:nvPr/>
        </p:nvSpPr>
        <p:spPr bwMode="auto">
          <a:xfrm>
            <a:off x="5354638" y="2794000"/>
            <a:ext cx="4445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7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507" name="Rectangle 85"/>
          <p:cNvSpPr>
            <a:spLocks noChangeArrowheads="1"/>
          </p:cNvSpPr>
          <p:nvPr/>
        </p:nvSpPr>
        <p:spPr bwMode="auto">
          <a:xfrm>
            <a:off x="5434013" y="2828926"/>
            <a:ext cx="609600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chemeClr val="tx1"/>
                </a:solidFill>
                <a:latin typeface="Times New Roman" panose="02020603050405020304" pitchFamily="18" charset="0"/>
              </a:rPr>
              <a:t>(10eV Energy)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508" name="Rectangle 86"/>
          <p:cNvSpPr>
            <a:spLocks noChangeArrowheads="1"/>
          </p:cNvSpPr>
          <p:nvPr/>
        </p:nvSpPr>
        <p:spPr bwMode="auto">
          <a:xfrm>
            <a:off x="4908550" y="1851025"/>
            <a:ext cx="19524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rgbClr val="000000"/>
                </a:solidFill>
                <a:latin typeface="Times New Roman" panose="02020603050405020304" pitchFamily="18" charset="0"/>
              </a:rPr>
              <a:t>Chassis at ground potential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509" name="Line 87"/>
          <p:cNvSpPr>
            <a:spLocks noChangeShapeType="1"/>
          </p:cNvSpPr>
          <p:nvPr/>
        </p:nvSpPr>
        <p:spPr bwMode="auto">
          <a:xfrm>
            <a:off x="7015164" y="3533776"/>
            <a:ext cx="1671637" cy="898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510" name="Rectangle 88"/>
          <p:cNvSpPr>
            <a:spLocks noChangeArrowheads="1"/>
          </p:cNvSpPr>
          <p:nvPr/>
        </p:nvSpPr>
        <p:spPr bwMode="auto">
          <a:xfrm>
            <a:off x="7832725" y="4565651"/>
            <a:ext cx="27574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chemeClr val="tx1"/>
                </a:solidFill>
                <a:latin typeface="Times New Roman" panose="02020603050405020304" pitchFamily="18" charset="0"/>
              </a:rPr>
              <a:t>electrically isolated RF-generator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103511" name="Text Box 6"/>
          <p:cNvSpPr txBox="1">
            <a:spLocks noChangeArrowheads="1"/>
          </p:cNvSpPr>
          <p:nvPr/>
        </p:nvSpPr>
        <p:spPr bwMode="auto">
          <a:xfrm>
            <a:off x="2012950" y="4953000"/>
            <a:ext cx="888365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 b="1" dirty="0">
                <a:solidFill>
                  <a:schemeClr val="tx1"/>
                </a:solidFill>
              </a:rPr>
              <a:t>Ions </a:t>
            </a:r>
            <a:r>
              <a:rPr lang="de-CH" altLang="en-US" sz="1200" b="1" dirty="0" err="1">
                <a:solidFill>
                  <a:schemeClr val="tx1"/>
                </a:solidFill>
              </a:rPr>
              <a:t>generated</a:t>
            </a:r>
            <a:r>
              <a:rPr lang="de-CH" altLang="en-US" sz="1200" b="1" dirty="0">
                <a:solidFill>
                  <a:schemeClr val="tx1"/>
                </a:solidFill>
              </a:rPr>
              <a:t> in </a:t>
            </a:r>
            <a:r>
              <a:rPr lang="de-CH" altLang="en-US" sz="1200" b="1" dirty="0" err="1">
                <a:solidFill>
                  <a:schemeClr val="tx1"/>
                </a:solidFill>
              </a:rPr>
              <a:t>the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ionisation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room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are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accelerated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by</a:t>
            </a:r>
            <a:r>
              <a:rPr lang="de-CH" altLang="en-US" sz="1200" b="1" dirty="0">
                <a:solidFill>
                  <a:schemeClr val="tx1"/>
                </a:solidFill>
              </a:rPr>
              <a:t> a high </a:t>
            </a:r>
            <a:r>
              <a:rPr lang="de-CH" altLang="en-US" sz="1200" b="1" dirty="0" err="1">
                <a:solidFill>
                  <a:schemeClr val="tx1"/>
                </a:solidFill>
              </a:rPr>
              <a:t>electrical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field</a:t>
            </a:r>
            <a:r>
              <a:rPr lang="de-CH" altLang="en-US" sz="1200" b="1" dirty="0">
                <a:solidFill>
                  <a:schemeClr val="tx1"/>
                </a:solidFill>
              </a:rPr>
              <a:t>, </a:t>
            </a:r>
            <a:r>
              <a:rPr lang="de-CH" altLang="en-US" sz="1200" b="1" dirty="0" err="1">
                <a:solidFill>
                  <a:schemeClr val="tx1"/>
                </a:solidFill>
              </a:rPr>
              <a:t>they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move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with</a:t>
            </a:r>
            <a:r>
              <a:rPr lang="de-CH" altLang="en-US" sz="1200" b="1" dirty="0">
                <a:solidFill>
                  <a:schemeClr val="tx1"/>
                </a:solidFill>
              </a:rPr>
              <a:t> an </a:t>
            </a:r>
            <a:r>
              <a:rPr lang="de-CH" altLang="en-US" sz="1200" b="1" dirty="0" err="1">
                <a:solidFill>
                  <a:schemeClr val="tx1"/>
                </a:solidFill>
              </a:rPr>
              <a:t>energy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of</a:t>
            </a:r>
            <a:r>
              <a:rPr lang="de-CH" altLang="en-US" sz="1200" b="1" dirty="0">
                <a:solidFill>
                  <a:schemeClr val="tx1"/>
                </a:solidFill>
              </a:rPr>
              <a:t> 150 eV (in </a:t>
            </a:r>
            <a:r>
              <a:rPr lang="de-CH" altLang="en-US" sz="1200" b="1" dirty="0" err="1">
                <a:solidFill>
                  <a:schemeClr val="tx1"/>
                </a:solidFill>
              </a:rPr>
              <a:t>this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example</a:t>
            </a:r>
            <a:r>
              <a:rPr lang="de-CH" altLang="en-US" sz="1200" b="1" dirty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 b="1" dirty="0">
                <a:solidFill>
                  <a:schemeClr val="tx1"/>
                </a:solidFill>
              </a:rPr>
              <a:t>Thus </a:t>
            </a:r>
            <a:r>
              <a:rPr lang="de-CH" altLang="en-US" sz="1200" b="1" dirty="0" err="1">
                <a:solidFill>
                  <a:schemeClr val="tx1"/>
                </a:solidFill>
              </a:rPr>
              <a:t>the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ions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can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cross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fringing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fields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very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easily</a:t>
            </a:r>
            <a:r>
              <a:rPr lang="de-CH" altLang="en-US" sz="1200" b="1" dirty="0">
                <a:solidFill>
                  <a:schemeClr val="tx1"/>
                </a:solidFill>
              </a:rPr>
              <a:t>, </a:t>
            </a:r>
            <a:r>
              <a:rPr lang="de-CH" altLang="en-US" sz="1200" b="1" dirty="0" err="1">
                <a:solidFill>
                  <a:schemeClr val="tx1"/>
                </a:solidFill>
              </a:rPr>
              <a:t>excellent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injection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conditions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into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the</a:t>
            </a:r>
            <a:r>
              <a:rPr lang="de-CH" altLang="en-US" sz="1200" b="1" dirty="0">
                <a:solidFill>
                  <a:schemeClr val="tx1"/>
                </a:solidFill>
              </a:rPr>
              <a:t> mass </a:t>
            </a:r>
            <a:r>
              <a:rPr lang="de-CH" altLang="en-US" sz="1200" b="1" dirty="0" err="1">
                <a:solidFill>
                  <a:schemeClr val="tx1"/>
                </a:solidFill>
              </a:rPr>
              <a:t>filter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are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achieved</a:t>
            </a:r>
            <a:r>
              <a:rPr lang="de-CH" altLang="en-US" sz="1200" b="1" dirty="0">
                <a:solidFill>
                  <a:schemeClr val="tx1"/>
                </a:solidFill>
              </a:rPr>
              <a:t>, </a:t>
            </a:r>
            <a:br>
              <a:rPr lang="de-CH" altLang="en-US" sz="1200" b="1" dirty="0">
                <a:solidFill>
                  <a:schemeClr val="tx1"/>
                </a:solidFill>
              </a:rPr>
            </a:br>
            <a:r>
              <a:rPr lang="de-CH" altLang="en-US" sz="1200" b="1" dirty="0">
                <a:solidFill>
                  <a:schemeClr val="tx1"/>
                </a:solidFill>
              </a:rPr>
              <a:t>a high </a:t>
            </a:r>
            <a:r>
              <a:rPr lang="de-CH" altLang="en-US" sz="1200" b="1" dirty="0" err="1">
                <a:solidFill>
                  <a:schemeClr val="tx1"/>
                </a:solidFill>
              </a:rPr>
              <a:t>transmission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and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excellent</a:t>
            </a:r>
            <a:r>
              <a:rPr lang="de-CH" altLang="en-US" sz="1200" b="1" dirty="0">
                <a:solidFill>
                  <a:schemeClr val="tx1"/>
                </a:solidFill>
              </a:rPr>
              <a:t> mass </a:t>
            </a:r>
            <a:r>
              <a:rPr lang="de-CH" altLang="en-US" sz="1200" b="1" dirty="0" err="1">
                <a:solidFill>
                  <a:schemeClr val="tx1"/>
                </a:solidFill>
              </a:rPr>
              <a:t>seperation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is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achieved</a:t>
            </a:r>
            <a:r>
              <a:rPr lang="de-CH" altLang="en-US" sz="1200" b="1" dirty="0">
                <a:solidFill>
                  <a:schemeClr val="tx1"/>
                </a:solidFill>
              </a:rPr>
              <a:t>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 b="1" dirty="0">
                <a:solidFill>
                  <a:schemeClr val="tx1"/>
                </a:solidFill>
              </a:rPr>
              <a:t>Inside </a:t>
            </a:r>
            <a:r>
              <a:rPr lang="de-CH" altLang="en-US" sz="1200" b="1" dirty="0" err="1">
                <a:solidFill>
                  <a:schemeClr val="tx1"/>
                </a:solidFill>
              </a:rPr>
              <a:t>the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filter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the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ions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travel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with</a:t>
            </a:r>
            <a:r>
              <a:rPr lang="de-CH" altLang="en-US" sz="1200" b="1" dirty="0">
                <a:solidFill>
                  <a:schemeClr val="tx1"/>
                </a:solidFill>
              </a:rPr>
              <a:t> a </a:t>
            </a:r>
            <a:r>
              <a:rPr lang="de-CH" altLang="en-US" sz="1200" b="1" dirty="0" err="1">
                <a:solidFill>
                  <a:schemeClr val="tx1"/>
                </a:solidFill>
              </a:rPr>
              <a:t>well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defined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energy</a:t>
            </a:r>
            <a:r>
              <a:rPr lang="de-CH" altLang="en-US" sz="1200" b="1" dirty="0">
                <a:solidFill>
                  <a:schemeClr val="tx1"/>
                </a:solidFill>
              </a:rPr>
              <a:t>, </a:t>
            </a:r>
            <a:r>
              <a:rPr lang="de-CH" altLang="en-US" sz="1200" b="1" dirty="0" err="1">
                <a:solidFill>
                  <a:schemeClr val="tx1"/>
                </a:solidFill>
              </a:rPr>
              <a:t>given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by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the</a:t>
            </a:r>
            <a:r>
              <a:rPr lang="de-CH" altLang="en-US" sz="1200" b="1" dirty="0">
                <a:solidFill>
                  <a:schemeClr val="tx1"/>
                </a:solidFill>
              </a:rPr>
              <a:t> so </a:t>
            </a:r>
            <a:r>
              <a:rPr lang="de-CH" altLang="en-US" sz="1200" b="1" dirty="0" err="1">
                <a:solidFill>
                  <a:schemeClr val="tx1"/>
                </a:solidFill>
              </a:rPr>
              <a:t>called</a:t>
            </a:r>
            <a:r>
              <a:rPr lang="de-CH" altLang="en-US" sz="1200" b="1" dirty="0">
                <a:solidFill>
                  <a:schemeClr val="tx1"/>
                </a:solidFill>
              </a:rPr>
              <a:t> „</a:t>
            </a:r>
            <a:r>
              <a:rPr lang="de-CH" altLang="en-US" sz="1200" b="1" dirty="0" err="1">
                <a:solidFill>
                  <a:schemeClr val="tx1"/>
                </a:solidFill>
              </a:rPr>
              <a:t>field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axis</a:t>
            </a:r>
            <a:r>
              <a:rPr lang="de-CH" altLang="en-US" sz="1200" b="1" dirty="0">
                <a:solidFill>
                  <a:schemeClr val="tx1"/>
                </a:solidFill>
              </a:rPr>
              <a:t> </a:t>
            </a:r>
            <a:r>
              <a:rPr lang="de-CH" altLang="en-US" sz="1200" b="1" dirty="0" err="1">
                <a:solidFill>
                  <a:schemeClr val="tx1"/>
                </a:solidFill>
              </a:rPr>
              <a:t>voltage</a:t>
            </a:r>
            <a:r>
              <a:rPr lang="de-CH" altLang="en-US" sz="1200" b="1" dirty="0">
                <a:solidFill>
                  <a:schemeClr val="tx1"/>
                </a:solidFill>
              </a:rPr>
              <a:t>“ (</a:t>
            </a:r>
            <a:r>
              <a:rPr lang="de-CH" altLang="en-US" sz="1200" b="1" dirty="0" err="1">
                <a:solidFill>
                  <a:schemeClr val="tx1"/>
                </a:solidFill>
              </a:rPr>
              <a:t>here</a:t>
            </a:r>
            <a:r>
              <a:rPr lang="de-CH" altLang="en-US" sz="1200" b="1" dirty="0">
                <a:solidFill>
                  <a:schemeClr val="tx1"/>
                </a:solidFill>
              </a:rPr>
              <a:t> 10 eV)</a:t>
            </a:r>
          </a:p>
        </p:txBody>
      </p:sp>
      <p:sp>
        <p:nvSpPr>
          <p:cNvPr id="103512" name="Text Box 7"/>
          <p:cNvSpPr txBox="1">
            <a:spLocks noChangeArrowheads="1"/>
          </p:cNvSpPr>
          <p:nvPr/>
        </p:nvSpPr>
        <p:spPr bwMode="auto">
          <a:xfrm>
            <a:off x="4029075" y="4489450"/>
            <a:ext cx="10302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Voltages</a:t>
            </a:r>
          </a:p>
        </p:txBody>
      </p:sp>
      <p:sp>
        <p:nvSpPr>
          <p:cNvPr id="103513" name="Textfeld 88"/>
          <p:cNvSpPr txBox="1">
            <a:spLocks noChangeArrowheads="1"/>
          </p:cNvSpPr>
          <p:nvPr/>
        </p:nvSpPr>
        <p:spPr bwMode="auto">
          <a:xfrm>
            <a:off x="1981200" y="1001713"/>
            <a:ext cx="31305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>
                <a:solidFill>
                  <a:schemeClr val="tx1"/>
                </a:solidFill>
              </a:rPr>
              <a:t> “field-axis“-technique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90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64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445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1D34E3B-3BBF-4558-9F66-9F390D266D88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104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0" y="992189"/>
            <a:ext cx="85026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/>
              <a:t>Spectra interpretation</a:t>
            </a:r>
            <a:endParaRPr lang="de-DE" altLang="en-US"/>
          </a:p>
        </p:txBody>
      </p:sp>
      <p:sp>
        <p:nvSpPr>
          <p:cNvPr id="104454" name="Rectangle 3"/>
          <p:cNvSpPr txBox="1">
            <a:spLocks noChangeArrowheads="1"/>
          </p:cNvSpPr>
          <p:nvPr/>
        </p:nvSpPr>
        <p:spPr bwMode="auto">
          <a:xfrm>
            <a:off x="2743200" y="2057400"/>
            <a:ext cx="426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600"/>
              <a:t>Exercises</a:t>
            </a:r>
            <a:endParaRPr lang="de-DE" alt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9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547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E16393-3F57-4FBC-B564-091D0AA8CC74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105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771650" y="538164"/>
            <a:ext cx="842010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/>
              <a:t>Spectra interpretation - exercises</a:t>
            </a:r>
          </a:p>
        </p:txBody>
      </p:sp>
      <p:sp>
        <p:nvSpPr>
          <p:cNvPr id="105478" name="Rectangle 3"/>
          <p:cNvSpPr txBox="1">
            <a:spLocks noChangeArrowheads="1"/>
          </p:cNvSpPr>
          <p:nvPr/>
        </p:nvSpPr>
        <p:spPr bwMode="auto">
          <a:xfrm>
            <a:off x="2163763" y="1543050"/>
            <a:ext cx="81470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/>
              <a:t>Basic steps: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Look for major peaks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Check the library/key fragment ion listing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If you suspect a certain substance, look for additional typical peaks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800"/>
              <a:t>Remember: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Molecular peaks, represent the molecular weight of the substance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Fragment peaks, represent functional groups of a sample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Atomic peaks, represent the atomic weight of the element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/>
              <a:t>Isotope peaks, occur in the same abundance as they occur in nature (if not intentionally changed)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3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650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E8A4DD1-7CD1-43B8-A73E-2207D3ED2D8A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106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065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4"/>
          <a:stretch>
            <a:fillRect/>
          </a:stretch>
        </p:blipFill>
        <p:spPr bwMode="auto">
          <a:xfrm>
            <a:off x="2308225" y="1028700"/>
            <a:ext cx="7677150" cy="48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02" name="Text Box 3"/>
          <p:cNvSpPr txBox="1">
            <a:spLocks noChangeArrowheads="1"/>
          </p:cNvSpPr>
          <p:nvPr/>
        </p:nvSpPr>
        <p:spPr bwMode="auto">
          <a:xfrm>
            <a:off x="6183314" y="1238251"/>
            <a:ext cx="352107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2400" b="1">
                <a:solidFill>
                  <a:schemeClr val="tx1"/>
                </a:solidFill>
              </a:rPr>
              <a:t>Air</a:t>
            </a:r>
            <a:br>
              <a:rPr lang="de-CH" altLang="en-US" sz="2400" b="1">
                <a:solidFill>
                  <a:schemeClr val="tx1"/>
                </a:solidFill>
              </a:rPr>
            </a:br>
            <a:r>
              <a:rPr lang="de-CH" altLang="en-US" sz="2400">
                <a:solidFill>
                  <a:schemeClr val="tx1"/>
                </a:solidFill>
              </a:rPr>
              <a:t>residual gas in system</a:t>
            </a: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130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752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7360681-55E3-47E0-B030-F346E34ED4E7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107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075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8"/>
          <a:stretch>
            <a:fillRect/>
          </a:stretch>
        </p:blipFill>
        <p:spPr bwMode="auto">
          <a:xfrm>
            <a:off x="2287588" y="1028700"/>
            <a:ext cx="7924800" cy="498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14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854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FE62831-0150-4F06-B85D-23FCB63FA889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108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085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9"/>
          <a:stretch>
            <a:fillRect/>
          </a:stretch>
        </p:blipFill>
        <p:spPr bwMode="auto">
          <a:xfrm>
            <a:off x="2268539" y="1112839"/>
            <a:ext cx="7712075" cy="483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8550" name="Text Box 3"/>
          <p:cNvSpPr txBox="1">
            <a:spLocks noChangeArrowheads="1"/>
          </p:cNvSpPr>
          <p:nvPr/>
        </p:nvSpPr>
        <p:spPr bwMode="auto">
          <a:xfrm>
            <a:off x="6081714" y="1257301"/>
            <a:ext cx="363378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2400" b="1">
                <a:solidFill>
                  <a:schemeClr val="tx1"/>
                </a:solidFill>
              </a:rPr>
              <a:t>Helium</a:t>
            </a:r>
            <a:r>
              <a:rPr lang="de-CH" altLang="en-US" sz="2400">
                <a:solidFill>
                  <a:schemeClr val="tx1"/>
                </a:solidFill>
              </a:rPr>
              <a:t/>
            </a:r>
            <a:br>
              <a:rPr lang="de-CH" altLang="en-US" sz="2400">
                <a:solidFill>
                  <a:schemeClr val="tx1"/>
                </a:solidFill>
              </a:rPr>
            </a:br>
            <a:r>
              <a:rPr lang="de-CH" altLang="en-US" sz="2400">
                <a:solidFill>
                  <a:schemeClr val="tx1"/>
                </a:solidFill>
              </a:rPr>
              <a:t>used for leak detection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08551" name="Text Box 4"/>
          <p:cNvSpPr txBox="1">
            <a:spLocks noChangeArrowheads="1"/>
          </p:cNvSpPr>
          <p:nvPr/>
        </p:nvSpPr>
        <p:spPr bwMode="auto">
          <a:xfrm>
            <a:off x="3422650" y="1166813"/>
            <a:ext cx="7429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4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53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957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C428062-F756-4CD2-82C5-0A25F37C64DD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109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095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6"/>
          <a:stretch>
            <a:fillRect/>
          </a:stretch>
        </p:blipFill>
        <p:spPr bwMode="auto">
          <a:xfrm>
            <a:off x="2287589" y="1158875"/>
            <a:ext cx="7648575" cy="479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03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381001"/>
            <a:ext cx="9342120" cy="59236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H2O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fragmentation</a:t>
            </a:r>
            <a:endParaRPr lang="en-US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133600" y="1447800"/>
            <a:ext cx="7620000" cy="31813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66700" indent="-266700" algn="l" defTabSz="457200" rtl="0" eaLnBrk="1" latinLnBrk="0" hangingPunct="1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r>
              <a:rPr lang="en-US" altLang="en-US" sz="1600" dirty="0"/>
              <a:t>Let's suppose that we put some water vapor into the ion source of the mass spectrometer. If we shoot a beam of electrons through the water vapor, some of the electrons will hit water molecules and</a:t>
            </a:r>
            <a:r>
              <a:rPr lang="de-CH" altLang="en-US" sz="1600" dirty="0"/>
              <a:t> </a:t>
            </a:r>
            <a:r>
              <a:rPr lang="en-US" altLang="en-US" sz="1600" dirty="0"/>
              <a:t>knock off an electron. If we loose a (negatively charged) electron from the (neutral) water molecule, the water will be left with a net positive charge. In other words, we</a:t>
            </a:r>
            <a:r>
              <a:rPr lang="de-CH" altLang="en-US" sz="1600" dirty="0"/>
              <a:t> </a:t>
            </a:r>
            <a:r>
              <a:rPr lang="en-US" altLang="en-US" sz="1600" dirty="0"/>
              <a:t>have produced charged particles, or "ions" from the water:</a:t>
            </a:r>
          </a:p>
          <a:p>
            <a:pPr algn="ctr">
              <a:buNone/>
              <a:defRPr/>
            </a:pPr>
            <a:endParaRPr lang="en-US" altLang="en-US" sz="1600" dirty="0"/>
          </a:p>
          <a:p>
            <a:pPr algn="ctr" fontAlgn="auto"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en-US" altLang="en-US" sz="1600" dirty="0"/>
              <a:t>H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O + 1 (</a:t>
            </a:r>
            <a:r>
              <a:rPr lang="de-CH" altLang="en-US" sz="1600" dirty="0"/>
              <a:t>fast</a:t>
            </a:r>
            <a:r>
              <a:rPr lang="en-US" altLang="en-US" sz="1600" dirty="0"/>
              <a:t>) </a:t>
            </a:r>
            <a:r>
              <a:rPr lang="de-CH" altLang="en-US" sz="1600" dirty="0"/>
              <a:t>e</a:t>
            </a:r>
            <a:r>
              <a:rPr lang="en-US" altLang="en-US" sz="1600" dirty="0"/>
              <a:t>le</a:t>
            </a:r>
            <a:r>
              <a:rPr lang="de-CH" altLang="en-US" sz="1600" dirty="0"/>
              <a:t>c</a:t>
            </a:r>
            <a:r>
              <a:rPr lang="en-US" altLang="en-US" sz="1600" dirty="0" err="1"/>
              <a:t>tron</a:t>
            </a:r>
            <a:r>
              <a:rPr lang="en-US" altLang="en-US" sz="1600" dirty="0"/>
              <a:t> --&gt; [H</a:t>
            </a:r>
            <a:r>
              <a:rPr lang="en-US" altLang="en-US" sz="1600" baseline="-25000" dirty="0"/>
              <a:t>2</a:t>
            </a:r>
            <a:r>
              <a:rPr lang="en-US" altLang="en-US" sz="1600" dirty="0"/>
              <a:t>O]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 + 2 </a:t>
            </a:r>
            <a:r>
              <a:rPr lang="de-CH" altLang="en-US" sz="1600" dirty="0"/>
              <a:t>e</a:t>
            </a:r>
            <a:r>
              <a:rPr lang="en-US" altLang="en-US" sz="1600" dirty="0"/>
              <a:t>le</a:t>
            </a:r>
            <a:r>
              <a:rPr lang="de-CH" altLang="en-US" sz="1600" dirty="0"/>
              <a:t>c</a:t>
            </a:r>
            <a:r>
              <a:rPr lang="en-US" altLang="en-US" sz="1600" dirty="0" err="1"/>
              <a:t>tron</a:t>
            </a:r>
            <a:r>
              <a:rPr lang="de-CH" altLang="en-US" sz="1600" dirty="0"/>
              <a:t>s</a:t>
            </a:r>
          </a:p>
          <a:p>
            <a:pPr>
              <a:buNone/>
              <a:defRPr/>
            </a:pPr>
            <a:endParaRPr lang="de-CH" altLang="en-US" sz="1600" dirty="0"/>
          </a:p>
          <a:p>
            <a:pPr>
              <a:buNone/>
              <a:defRPr/>
            </a:pPr>
            <a:r>
              <a:rPr lang="en-US" altLang="en-US" sz="1600" dirty="0"/>
              <a:t>Some of the collisions between the water molecules and the electrons will be so hard that the water molecules will be broken into smaller pieces, or "fragments". For</a:t>
            </a:r>
            <a:r>
              <a:rPr lang="de-CH" altLang="en-US" sz="1600" dirty="0"/>
              <a:t> </a:t>
            </a:r>
            <a:r>
              <a:rPr lang="en-US" altLang="en-US" sz="1600" dirty="0"/>
              <a:t>water, the only possible fragments </a:t>
            </a:r>
            <a:r>
              <a:rPr lang="de-CH" altLang="en-US" sz="1600" dirty="0" err="1"/>
              <a:t>are</a:t>
            </a:r>
            <a:r>
              <a:rPr lang="en-US" altLang="en-US" sz="1600" dirty="0"/>
              <a:t>  [OH]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, O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 </a:t>
            </a:r>
            <a:r>
              <a:rPr lang="de-CH" altLang="en-US" sz="1600" dirty="0"/>
              <a:t>a</a:t>
            </a:r>
            <a:r>
              <a:rPr lang="en-US" altLang="en-US" sz="1600" dirty="0" err="1"/>
              <a:t>nd</a:t>
            </a:r>
            <a:r>
              <a:rPr lang="en-US" altLang="en-US" sz="1600" dirty="0"/>
              <a:t> H</a:t>
            </a:r>
            <a:r>
              <a:rPr lang="en-US" altLang="en-US" sz="1600" baseline="30000" dirty="0"/>
              <a:t>+</a:t>
            </a:r>
            <a:r>
              <a:rPr lang="en-US" altLang="en-US" sz="1600" dirty="0"/>
              <a:t>.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6431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059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DCD1129-3B79-4009-803F-A03547C3B80A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110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05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/>
          <a:stretch>
            <a:fillRect/>
          </a:stretch>
        </p:blipFill>
        <p:spPr bwMode="auto">
          <a:xfrm>
            <a:off x="2260601" y="974725"/>
            <a:ext cx="7866063" cy="494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8" name="Text Box 3"/>
          <p:cNvSpPr txBox="1">
            <a:spLocks noChangeArrowheads="1"/>
          </p:cNvSpPr>
          <p:nvPr/>
        </p:nvSpPr>
        <p:spPr bwMode="auto">
          <a:xfrm>
            <a:off x="7343775" y="1001714"/>
            <a:ext cx="26162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</a:rPr>
              <a:t>Acetone in air</a:t>
            </a:r>
            <a:r>
              <a:rPr lang="en-US" altLang="en-US" sz="2400">
                <a:solidFill>
                  <a:schemeClr val="tx1"/>
                </a:solidFill>
              </a:rPr>
              <a:t/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e.g. cleaning residue</a:t>
            </a:r>
          </a:p>
        </p:txBody>
      </p:sp>
      <p:sp>
        <p:nvSpPr>
          <p:cNvPr id="110599" name="Text Box 4"/>
          <p:cNvSpPr txBox="1">
            <a:spLocks noChangeArrowheads="1"/>
          </p:cNvSpPr>
          <p:nvPr/>
        </p:nvSpPr>
        <p:spPr bwMode="auto">
          <a:xfrm>
            <a:off x="5807075" y="1730376"/>
            <a:ext cx="1073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43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0600" name="Text Box 5"/>
          <p:cNvSpPr txBox="1">
            <a:spLocks noChangeArrowheads="1"/>
          </p:cNvSpPr>
          <p:nvPr/>
        </p:nvSpPr>
        <p:spPr bwMode="auto">
          <a:xfrm>
            <a:off x="7148513" y="2643188"/>
            <a:ext cx="11557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58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81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162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42B641B-063C-4BF1-8D10-1D00885EB597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111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/>
          <a:stretch>
            <a:fillRect/>
          </a:stretch>
        </p:blipFill>
        <p:spPr bwMode="auto">
          <a:xfrm>
            <a:off x="2265364" y="1006476"/>
            <a:ext cx="794067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9372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8583613" y="5667376"/>
            <a:ext cx="906462" cy="365125"/>
          </a:xfrm>
        </p:spPr>
        <p:txBody>
          <a:bodyPr/>
          <a:lstStyle/>
          <a:p>
            <a:pPr>
              <a:defRPr/>
            </a:pPr>
            <a:fld id="{6208235D-DC0E-479F-AE86-271C7F5958CA}" type="datetime1">
              <a:rPr lang="de-LI" smtClean="0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2644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9369426" y="5667376"/>
            <a:ext cx="576263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F5FDBE-02BB-4ECF-B61F-461F08C6E3FF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112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26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"/>
          <a:stretch>
            <a:fillRect/>
          </a:stretch>
        </p:blipFill>
        <p:spPr bwMode="auto">
          <a:xfrm>
            <a:off x="2352675" y="1143001"/>
            <a:ext cx="7804150" cy="490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6" name="Text Box 3"/>
          <p:cNvSpPr txBox="1">
            <a:spLocks noChangeArrowheads="1"/>
          </p:cNvSpPr>
          <p:nvPr/>
        </p:nvSpPr>
        <p:spPr bwMode="auto">
          <a:xfrm>
            <a:off x="7599364" y="1220789"/>
            <a:ext cx="240823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</a:rPr>
              <a:t>Ethanol in air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e.g. cleaning residue</a:t>
            </a:r>
          </a:p>
        </p:txBody>
      </p:sp>
      <p:sp>
        <p:nvSpPr>
          <p:cNvPr id="112647" name="Text Box 4"/>
          <p:cNvSpPr txBox="1">
            <a:spLocks noChangeArrowheads="1"/>
          </p:cNvSpPr>
          <p:nvPr/>
        </p:nvSpPr>
        <p:spPr bwMode="auto">
          <a:xfrm>
            <a:off x="5969000" y="1771651"/>
            <a:ext cx="1073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45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2648" name="Text Box 5"/>
          <p:cNvSpPr txBox="1">
            <a:spLocks noChangeArrowheads="1"/>
          </p:cNvSpPr>
          <p:nvPr/>
        </p:nvSpPr>
        <p:spPr bwMode="auto">
          <a:xfrm>
            <a:off x="5357813" y="1096963"/>
            <a:ext cx="1073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31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2649" name="Line 6"/>
          <p:cNvSpPr>
            <a:spLocks noChangeShapeType="1"/>
          </p:cNvSpPr>
          <p:nvPr/>
        </p:nvSpPr>
        <p:spPr bwMode="auto">
          <a:xfrm flipH="1">
            <a:off x="5149850" y="1573213"/>
            <a:ext cx="24765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34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366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BEF39B1-8E50-4C2D-9793-3A599E68977D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113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4"/>
          <a:stretch>
            <a:fillRect/>
          </a:stretch>
        </p:blipFill>
        <p:spPr bwMode="auto">
          <a:xfrm>
            <a:off x="2271713" y="876301"/>
            <a:ext cx="7948612" cy="498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16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469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B7174C-2574-425C-9BC2-1E8F1F880098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114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469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"/>
          <a:stretch>
            <a:fillRect/>
          </a:stretch>
        </p:blipFill>
        <p:spPr bwMode="auto">
          <a:xfrm>
            <a:off x="2265364" y="974726"/>
            <a:ext cx="7970837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4694" name="Text Box 3"/>
          <p:cNvSpPr txBox="1">
            <a:spLocks noChangeArrowheads="1"/>
          </p:cNvSpPr>
          <p:nvPr/>
        </p:nvSpPr>
        <p:spPr bwMode="auto">
          <a:xfrm>
            <a:off x="6811963" y="1766888"/>
            <a:ext cx="34274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2400" b="1">
                <a:solidFill>
                  <a:schemeClr val="tx1"/>
                </a:solidFill>
              </a:rPr>
              <a:t>Carbon tetrafluoride</a:t>
            </a:r>
            <a:r>
              <a:rPr lang="de-CH" altLang="en-US" sz="2400">
                <a:solidFill>
                  <a:schemeClr val="tx1"/>
                </a:solidFill>
              </a:rPr>
              <a:t> (</a:t>
            </a:r>
            <a:r>
              <a:rPr lang="en-US" altLang="en-US" sz="2400">
                <a:solidFill>
                  <a:schemeClr val="tx1"/>
                </a:solidFill>
              </a:rPr>
              <a:t>CF</a:t>
            </a:r>
            <a:r>
              <a:rPr lang="en-US" altLang="en-US" sz="2400" baseline="-25000">
                <a:solidFill>
                  <a:schemeClr val="tx1"/>
                </a:solidFill>
              </a:rPr>
              <a:t>4</a:t>
            </a:r>
            <a:r>
              <a:rPr lang="de-CH" altLang="en-US" sz="2400">
                <a:solidFill>
                  <a:schemeClr val="tx1"/>
                </a:solidFill>
              </a:rPr>
              <a:t>)</a:t>
            </a:r>
            <a:r>
              <a:rPr lang="de-CH" altLang="en-US" sz="2400" baseline="-25000">
                <a:solidFill>
                  <a:schemeClr val="tx1"/>
                </a:solidFill>
              </a:rPr>
              <a:t> </a:t>
            </a:r>
            <a:r>
              <a:rPr lang="de-CH" altLang="en-US" sz="2400">
                <a:solidFill>
                  <a:schemeClr val="tx1"/>
                </a:solidFill>
              </a:rPr>
              <a:t>in air</a:t>
            </a:r>
            <a:r>
              <a:rPr lang="en-US" altLang="en-US" sz="2400">
                <a:solidFill>
                  <a:schemeClr val="tx1"/>
                </a:solidFill>
              </a:rPr>
              <a:t/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Etch gas</a:t>
            </a:r>
            <a:r>
              <a:rPr lang="de-CH" altLang="en-US" sz="2400">
                <a:solidFill>
                  <a:schemeClr val="tx1"/>
                </a:solidFill>
              </a:rPr>
              <a:t/>
            </a:r>
            <a:br>
              <a:rPr lang="de-CH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for Semi processes</a:t>
            </a:r>
          </a:p>
        </p:txBody>
      </p:sp>
      <p:sp>
        <p:nvSpPr>
          <p:cNvPr id="114695" name="Text Box 4"/>
          <p:cNvSpPr txBox="1">
            <a:spLocks noChangeArrowheads="1"/>
          </p:cNvSpPr>
          <p:nvPr/>
        </p:nvSpPr>
        <p:spPr bwMode="auto">
          <a:xfrm>
            <a:off x="5965825" y="955676"/>
            <a:ext cx="1073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69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4696" name="Text Box 5"/>
          <p:cNvSpPr txBox="1">
            <a:spLocks noChangeArrowheads="1"/>
          </p:cNvSpPr>
          <p:nvPr/>
        </p:nvSpPr>
        <p:spPr bwMode="auto">
          <a:xfrm>
            <a:off x="4999038" y="1327151"/>
            <a:ext cx="1073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50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3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571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33FDF15-FCB0-418F-93FF-5DD2730D464B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115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2"/>
          <a:stretch>
            <a:fillRect/>
          </a:stretch>
        </p:blipFill>
        <p:spPr bwMode="auto">
          <a:xfrm>
            <a:off x="2268538" y="1028700"/>
            <a:ext cx="7924800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583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674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475C51A-C4A8-4A23-98CB-2A1BF0B7A032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116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674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3"/>
          <a:stretch>
            <a:fillRect/>
          </a:stretch>
        </p:blipFill>
        <p:spPr bwMode="auto">
          <a:xfrm>
            <a:off x="2306638" y="960439"/>
            <a:ext cx="7999412" cy="502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42" name="Text Box 3"/>
          <p:cNvSpPr txBox="1">
            <a:spLocks noChangeArrowheads="1"/>
          </p:cNvSpPr>
          <p:nvPr/>
        </p:nvSpPr>
        <p:spPr bwMode="auto">
          <a:xfrm>
            <a:off x="6735763" y="995364"/>
            <a:ext cx="357346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2400" b="1">
                <a:solidFill>
                  <a:schemeClr val="tx1"/>
                </a:solidFill>
              </a:rPr>
              <a:t>Hydrogen Chloride</a:t>
            </a:r>
            <a:r>
              <a:rPr lang="en-US" altLang="en-US" sz="2400">
                <a:solidFill>
                  <a:schemeClr val="tx1"/>
                </a:solidFill>
              </a:rPr>
              <a:t> (</a:t>
            </a:r>
            <a:r>
              <a:rPr lang="de-CH" altLang="en-US" sz="2400">
                <a:solidFill>
                  <a:schemeClr val="tx1"/>
                </a:solidFill>
              </a:rPr>
              <a:t>HCl</a:t>
            </a:r>
            <a:r>
              <a:rPr lang="en-US" altLang="en-US" sz="2400">
                <a:solidFill>
                  <a:schemeClr val="tx1"/>
                </a:solidFill>
              </a:rPr>
              <a:t>) in air 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e.g. </a:t>
            </a:r>
            <a:r>
              <a:rPr lang="de-CH" altLang="en-US" sz="2400">
                <a:solidFill>
                  <a:schemeClr val="tx1"/>
                </a:solidFill>
              </a:rPr>
              <a:t>Product from PVC</a:t>
            </a:r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116743" name="Text Box 4"/>
          <p:cNvSpPr txBox="1">
            <a:spLocks noChangeArrowheads="1"/>
          </p:cNvSpPr>
          <p:nvPr/>
        </p:nvSpPr>
        <p:spPr bwMode="auto">
          <a:xfrm>
            <a:off x="7148513" y="2562226"/>
            <a:ext cx="9906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70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6744" name="Text Box 5"/>
          <p:cNvSpPr txBox="1">
            <a:spLocks noChangeArrowheads="1"/>
          </p:cNvSpPr>
          <p:nvPr/>
        </p:nvSpPr>
        <p:spPr bwMode="auto">
          <a:xfrm>
            <a:off x="5043488" y="858838"/>
            <a:ext cx="1073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36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6745" name="Text Box 6"/>
          <p:cNvSpPr txBox="1">
            <a:spLocks noChangeArrowheads="1"/>
          </p:cNvSpPr>
          <p:nvPr/>
        </p:nvSpPr>
        <p:spPr bwMode="auto">
          <a:xfrm>
            <a:off x="5726113" y="1192213"/>
            <a:ext cx="10731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38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6746" name="Line 7"/>
          <p:cNvSpPr>
            <a:spLocks noChangeShapeType="1"/>
          </p:cNvSpPr>
          <p:nvPr/>
        </p:nvSpPr>
        <p:spPr bwMode="auto">
          <a:xfrm flipH="1">
            <a:off x="5513389" y="1485900"/>
            <a:ext cx="7937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7" name="Line 8"/>
          <p:cNvSpPr>
            <a:spLocks noChangeShapeType="1"/>
          </p:cNvSpPr>
          <p:nvPr/>
        </p:nvSpPr>
        <p:spPr bwMode="auto">
          <a:xfrm flipH="1">
            <a:off x="5845175" y="1793875"/>
            <a:ext cx="330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8" name="Text Box 9"/>
          <p:cNvSpPr txBox="1">
            <a:spLocks noChangeArrowheads="1"/>
          </p:cNvSpPr>
          <p:nvPr/>
        </p:nvSpPr>
        <p:spPr bwMode="auto">
          <a:xfrm>
            <a:off x="7996238" y="2627313"/>
            <a:ext cx="9906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72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6749" name="Text Box 10"/>
          <p:cNvSpPr txBox="1">
            <a:spLocks noChangeArrowheads="1"/>
          </p:cNvSpPr>
          <p:nvPr/>
        </p:nvSpPr>
        <p:spPr bwMode="auto">
          <a:xfrm>
            <a:off x="8161338" y="3335338"/>
            <a:ext cx="99060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74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02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776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87E048F-381E-40B8-A7F0-2E6B7CFDBDC1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117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776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4"/>
          <a:stretch>
            <a:fillRect/>
          </a:stretch>
        </p:blipFill>
        <p:spPr bwMode="auto">
          <a:xfrm>
            <a:off x="2286000" y="998538"/>
            <a:ext cx="7924800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766" name="Rectangle 3"/>
          <p:cNvSpPr>
            <a:spLocks noChangeArrowheads="1"/>
          </p:cNvSpPr>
          <p:nvPr/>
        </p:nvSpPr>
        <p:spPr bwMode="auto">
          <a:xfrm>
            <a:off x="3636963" y="752475"/>
            <a:ext cx="1028700" cy="82550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993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878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5B4644-A189-4633-86A3-F3447EB6191D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118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87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/>
          <a:stretch>
            <a:fillRect/>
          </a:stretch>
        </p:blipFill>
        <p:spPr bwMode="auto">
          <a:xfrm>
            <a:off x="2282826" y="990600"/>
            <a:ext cx="7878763" cy="495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8790" name="Text Box 3"/>
          <p:cNvSpPr txBox="1">
            <a:spLocks noChangeArrowheads="1"/>
          </p:cNvSpPr>
          <p:nvPr/>
        </p:nvSpPr>
        <p:spPr bwMode="auto">
          <a:xfrm>
            <a:off x="5291139" y="1143001"/>
            <a:ext cx="49482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</a:rPr>
              <a:t>Sulfur hexafluoride</a:t>
            </a:r>
            <a:r>
              <a:rPr lang="en-US" altLang="en-US" sz="2400">
                <a:solidFill>
                  <a:schemeClr val="tx1"/>
                </a:solidFill>
              </a:rPr>
              <a:t> (SF</a:t>
            </a:r>
            <a:r>
              <a:rPr lang="en-US" altLang="en-US" sz="2400" baseline="-25000">
                <a:solidFill>
                  <a:schemeClr val="tx1"/>
                </a:solidFill>
              </a:rPr>
              <a:t>6</a:t>
            </a:r>
            <a:r>
              <a:rPr lang="en-US" altLang="en-US" sz="2400">
                <a:solidFill>
                  <a:schemeClr val="tx1"/>
                </a:solidFill>
              </a:rPr>
              <a:t>) in air</a:t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e.g. Tracer gas, isolation gas</a:t>
            </a:r>
          </a:p>
        </p:txBody>
      </p:sp>
      <p:sp>
        <p:nvSpPr>
          <p:cNvPr id="118791" name="Text Box 4"/>
          <p:cNvSpPr txBox="1">
            <a:spLocks noChangeArrowheads="1"/>
          </p:cNvSpPr>
          <p:nvPr/>
        </p:nvSpPr>
        <p:spPr bwMode="auto">
          <a:xfrm>
            <a:off x="8512175" y="3081338"/>
            <a:ext cx="1733550" cy="82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127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8792" name="Text Box 5"/>
          <p:cNvSpPr txBox="1">
            <a:spLocks noChangeArrowheads="1"/>
          </p:cNvSpPr>
          <p:nvPr/>
        </p:nvSpPr>
        <p:spPr bwMode="auto">
          <a:xfrm>
            <a:off x="5930900" y="3352801"/>
            <a:ext cx="10731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89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sp>
        <p:nvSpPr>
          <p:cNvPr id="118793" name="Text Box 6"/>
          <p:cNvSpPr txBox="1">
            <a:spLocks noChangeArrowheads="1"/>
          </p:cNvSpPr>
          <p:nvPr/>
        </p:nvSpPr>
        <p:spPr bwMode="auto">
          <a:xfrm>
            <a:off x="6800850" y="4127501"/>
            <a:ext cx="156845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4800" b="1">
                <a:solidFill>
                  <a:schemeClr val="tx1"/>
                </a:solidFill>
              </a:rPr>
              <a:t>108</a:t>
            </a:r>
            <a:endParaRPr lang="en-US" altLang="en-US" sz="4800" b="1">
              <a:solidFill>
                <a:schemeClr val="tx1"/>
              </a:solidFill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888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Quadrupole Mass </a:t>
            </a:r>
            <a:r>
              <a:rPr lang="de-CH" dirty="0" err="1" smtClean="0"/>
              <a:t>Spectrometry</a:t>
            </a:r>
            <a:endParaRPr lang="de-CH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11981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2559EF6-7A03-4E46-885C-02304548C151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119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198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2"/>
          <a:stretch>
            <a:fillRect/>
          </a:stretch>
        </p:blipFill>
        <p:spPr bwMode="auto">
          <a:xfrm>
            <a:off x="2268539" y="1089026"/>
            <a:ext cx="7712075" cy="4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74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457201"/>
            <a:ext cx="85026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H2O</a:t>
            </a:r>
          </a:p>
        </p:txBody>
      </p:sp>
      <p:sp>
        <p:nvSpPr>
          <p:cNvPr id="32771" name="Rectangle 3"/>
          <p:cNvSpPr txBox="1">
            <a:spLocks noChangeArrowheads="1"/>
          </p:cNvSpPr>
          <p:nvPr/>
        </p:nvSpPr>
        <p:spPr bwMode="auto">
          <a:xfrm>
            <a:off x="1981200" y="1295400"/>
            <a:ext cx="472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600"/>
              <a:t>The mass spectrum of water will show peaks that can be assigned to masses of </a:t>
            </a:r>
            <a:br>
              <a:rPr lang="en-US" altLang="en-US" sz="1600"/>
            </a:br>
            <a:r>
              <a:rPr lang="en-US" altLang="en-US" sz="1600"/>
              <a:t>1 (H+), 16 (O+), 17 (OH+), und 18 (H2O+) m/e.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600"/>
              <a:t>The relative abundance and the fragmentation pattern are like a finger print of a substance.</a:t>
            </a:r>
            <a:r>
              <a:rPr lang="en-US" altLang="en-US" sz="1100"/>
              <a:t> </a:t>
            </a:r>
          </a:p>
        </p:txBody>
      </p:sp>
      <p:pic>
        <p:nvPicPr>
          <p:cNvPr id="32772" name="Picture 4" descr="h2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971801"/>
            <a:ext cx="3943350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45710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083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1845792-76D5-4D2B-BA2F-608CC72B2926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120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2083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/>
          <a:stretch>
            <a:fillRect/>
          </a:stretch>
        </p:blipFill>
        <p:spPr bwMode="auto">
          <a:xfrm>
            <a:off x="2266950" y="952500"/>
            <a:ext cx="8013700" cy="503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0838" name="Text Box 3"/>
          <p:cNvSpPr txBox="1">
            <a:spLocks noChangeArrowheads="1"/>
          </p:cNvSpPr>
          <p:nvPr/>
        </p:nvSpPr>
        <p:spPr bwMode="auto">
          <a:xfrm>
            <a:off x="5972175" y="977901"/>
            <a:ext cx="4457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</a:rPr>
              <a:t>Solvent in air</a:t>
            </a:r>
            <a:br>
              <a:rPr lang="en-US" altLang="en-US" sz="2400" b="1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(Thinner for Rubber cement)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56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186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4BA36F-A36E-4E77-9895-3EEB08A801D4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121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2186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2"/>
          <a:stretch>
            <a:fillRect/>
          </a:stretch>
        </p:blipFill>
        <p:spPr bwMode="auto">
          <a:xfrm>
            <a:off x="2279650" y="1006476"/>
            <a:ext cx="79311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862" name="Rectangle 3"/>
          <p:cNvSpPr>
            <a:spLocks noChangeArrowheads="1"/>
          </p:cNvSpPr>
          <p:nvPr/>
        </p:nvSpPr>
        <p:spPr bwMode="auto">
          <a:xfrm>
            <a:off x="4187826" y="808039"/>
            <a:ext cx="1012825" cy="96837"/>
          </a:xfrm>
          <a:prstGeom prst="rect">
            <a:avLst/>
          </a:prstGeom>
          <a:solidFill>
            <a:srgbClr val="000099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9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28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16D2547-CCDF-4BD7-A5CA-A93E5998D7E4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122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228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2"/>
          <a:stretch>
            <a:fillRect/>
          </a:stretch>
        </p:blipFill>
        <p:spPr bwMode="auto">
          <a:xfrm>
            <a:off x="2270126" y="898525"/>
            <a:ext cx="8120063" cy="5100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886" name="Text Box 3"/>
          <p:cNvSpPr txBox="1">
            <a:spLocks noChangeArrowheads="1"/>
          </p:cNvSpPr>
          <p:nvPr/>
        </p:nvSpPr>
        <p:spPr bwMode="auto">
          <a:xfrm>
            <a:off x="6853238" y="1019176"/>
            <a:ext cx="36052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</a:rPr>
              <a:t>Solvent</a:t>
            </a:r>
            <a:r>
              <a:rPr lang="de-CH" altLang="en-US" sz="2400" b="1">
                <a:solidFill>
                  <a:schemeClr val="tx1"/>
                </a:solidFill>
              </a:rPr>
              <a:t> in air</a:t>
            </a:r>
            <a:r>
              <a:rPr lang="en-US" altLang="en-US" sz="2400">
                <a:solidFill>
                  <a:schemeClr val="tx1"/>
                </a:solidFill>
              </a:rPr>
              <a:t/>
            </a:r>
            <a:br>
              <a:rPr lang="en-US" altLang="en-US" sz="2400">
                <a:solidFill>
                  <a:schemeClr val="tx1"/>
                </a:solidFill>
              </a:rPr>
            </a:br>
            <a:r>
              <a:rPr lang="en-US" altLang="en-US" sz="2400">
                <a:solidFill>
                  <a:schemeClr val="tx1"/>
                </a:solidFill>
              </a:rPr>
              <a:t>Filling of </a:t>
            </a:r>
            <a:r>
              <a:rPr lang="de-CH" altLang="en-US" sz="2400">
                <a:solidFill>
                  <a:schemeClr val="tx1"/>
                </a:solidFill>
              </a:rPr>
              <a:t>Zippo-</a:t>
            </a:r>
            <a:r>
              <a:rPr lang="en-US" altLang="en-US" sz="2400">
                <a:solidFill>
                  <a:schemeClr val="tx1"/>
                </a:solidFill>
              </a:rPr>
              <a:t>Lighter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30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F01D7F-42F9-472E-90B8-4E76E6785FFB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123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239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3"/>
          <a:stretch>
            <a:fillRect/>
          </a:stretch>
        </p:blipFill>
        <p:spPr bwMode="auto">
          <a:xfrm>
            <a:off x="2265364" y="1012825"/>
            <a:ext cx="7940675" cy="497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C91104A-04B0-48A8-921E-4FF9441A78DD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124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12493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/>
          <a:stretch>
            <a:fillRect/>
          </a:stretch>
        </p:blipFill>
        <p:spPr bwMode="auto">
          <a:xfrm>
            <a:off x="2284414" y="1020763"/>
            <a:ext cx="7947025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934" name="Text Box 3"/>
          <p:cNvSpPr txBox="1">
            <a:spLocks noChangeArrowheads="1"/>
          </p:cNvSpPr>
          <p:nvPr/>
        </p:nvSpPr>
        <p:spPr bwMode="auto">
          <a:xfrm>
            <a:off x="2192338" y="69851"/>
            <a:ext cx="5943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Solvent</a:t>
            </a:r>
            <a:r>
              <a:rPr lang="de-CH" altLang="en-US">
                <a:solidFill>
                  <a:schemeClr val="tx1"/>
                </a:solidFill>
              </a:rPr>
              <a:t> in air, </a:t>
            </a:r>
            <a:r>
              <a:rPr lang="en-US" altLang="en-US">
                <a:solidFill>
                  <a:schemeClr val="tx1"/>
                </a:solidFill>
              </a:rPr>
              <a:t>Solvent of Tippex</a:t>
            </a:r>
            <a:r>
              <a:rPr lang="de-CH" altLang="en-US">
                <a:solidFill>
                  <a:schemeClr val="tx1"/>
                </a:solidFill>
              </a:rPr>
              <a:t> (whiteout) </a:t>
            </a:r>
            <a:br>
              <a:rPr lang="de-CH" altLang="en-US">
                <a:solidFill>
                  <a:schemeClr val="tx1"/>
                </a:solidFill>
              </a:rPr>
            </a:br>
            <a:r>
              <a:rPr lang="en-US" altLang="en-US">
                <a:solidFill>
                  <a:schemeClr val="tx1"/>
                </a:solidFill>
              </a:rPr>
              <a:t>Linear Alkanes are characterized by CH</a:t>
            </a:r>
            <a:r>
              <a:rPr lang="en-US" altLang="en-US" baseline="-25000">
                <a:solidFill>
                  <a:schemeClr val="tx1"/>
                </a:solidFill>
              </a:rPr>
              <a:t>2</a:t>
            </a:r>
            <a:r>
              <a:rPr lang="en-US" altLang="en-US">
                <a:solidFill>
                  <a:schemeClr val="tx1"/>
                </a:solidFill>
              </a:rPr>
              <a:t> steps</a:t>
            </a:r>
          </a:p>
        </p:txBody>
      </p:sp>
      <p:sp>
        <p:nvSpPr>
          <p:cNvPr id="124935" name="Text Box 4"/>
          <p:cNvSpPr txBox="1">
            <a:spLocks noChangeArrowheads="1"/>
          </p:cNvSpPr>
          <p:nvPr/>
        </p:nvSpPr>
        <p:spPr bwMode="auto">
          <a:xfrm>
            <a:off x="6681788" y="2209801"/>
            <a:ext cx="198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55,56,57   +14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24936" name="Text Box 5"/>
          <p:cNvSpPr txBox="1">
            <a:spLocks noChangeArrowheads="1"/>
          </p:cNvSpPr>
          <p:nvPr/>
        </p:nvSpPr>
        <p:spPr bwMode="auto">
          <a:xfrm>
            <a:off x="5494338" y="1955801"/>
            <a:ext cx="1898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41,42,43   +14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24937" name="Text Box 6"/>
          <p:cNvSpPr txBox="1">
            <a:spLocks noChangeArrowheads="1"/>
          </p:cNvSpPr>
          <p:nvPr/>
        </p:nvSpPr>
        <p:spPr bwMode="auto">
          <a:xfrm>
            <a:off x="7607300" y="2543176"/>
            <a:ext cx="18161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69,70,71   +14</a:t>
            </a: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24938" name="Text Box 7"/>
          <p:cNvSpPr txBox="1">
            <a:spLocks noChangeArrowheads="1"/>
          </p:cNvSpPr>
          <p:nvPr/>
        </p:nvSpPr>
        <p:spPr bwMode="auto">
          <a:xfrm>
            <a:off x="8737600" y="2860676"/>
            <a:ext cx="1651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83,84,85....</a:t>
            </a: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1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595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5F4E66A-0BCE-4313-8052-D584055B4B1F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125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698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698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BF47C1-0954-4FF6-BE98-9CBAB47FBE39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126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316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447800"/>
            <a:ext cx="6657975" cy="430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sp>
        <p:nvSpPr>
          <p:cNvPr id="33795" name="Text Box 6"/>
          <p:cNvSpPr txBox="1">
            <a:spLocks noChangeArrowheads="1"/>
          </p:cNvSpPr>
          <p:nvPr/>
        </p:nvSpPr>
        <p:spPr bwMode="auto">
          <a:xfrm>
            <a:off x="2057401" y="5715001"/>
            <a:ext cx="77898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92526"/>
                </a:solidFill>
              </a:rPr>
              <a:t>Ionization produced by electron impact, as a function of the electron energy</a:t>
            </a:r>
            <a:endParaRPr lang="de-DE" altLang="en-US" sz="1600" b="1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1600" b="1">
              <a:solidFill>
                <a:schemeClr val="tx1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457201"/>
            <a:ext cx="949452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953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97074" y="564746"/>
            <a:ext cx="9402445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4819" name="Object 6"/>
          <p:cNvGraphicFramePr>
            <a:graphicFrameLocks noChangeAspect="1"/>
          </p:cNvGraphicFramePr>
          <p:nvPr/>
        </p:nvGraphicFramePr>
        <p:xfrm>
          <a:off x="2947988" y="2087563"/>
          <a:ext cx="5905500" cy="4005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Photo Editor Photo" r:id="rId3" imgW="21780952" imgH="14771429" progId="MSPhotoEd.3">
                  <p:embed/>
                </p:oleObj>
              </mc:Choice>
              <mc:Fallback>
                <p:oleObj name="Photo Editor Photo" r:id="rId3" imgW="21780952" imgH="14771429" progId="MSPhotoEd.3">
                  <p:embed/>
                  <p:pic>
                    <p:nvPicPr>
                      <p:cNvPr id="3481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7988" y="2087563"/>
                        <a:ext cx="5905500" cy="4005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7"/>
          <p:cNvSpPr txBox="1">
            <a:spLocks noChangeArrowheads="1"/>
          </p:cNvSpPr>
          <p:nvPr/>
        </p:nvSpPr>
        <p:spPr bwMode="auto">
          <a:xfrm>
            <a:off x="2968625" y="1519239"/>
            <a:ext cx="487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b="1">
                <a:solidFill>
                  <a:schemeClr val="accent2"/>
                </a:solidFill>
              </a:rPr>
              <a:t>Ionisation Probability compared to N</a:t>
            </a:r>
            <a:r>
              <a:rPr lang="de-CH" altLang="en-US" b="1" baseline="-25000">
                <a:solidFill>
                  <a:schemeClr val="accent2"/>
                </a:solidFill>
              </a:rPr>
              <a:t>2</a:t>
            </a:r>
          </a:p>
        </p:txBody>
      </p:sp>
      <p:sp>
        <p:nvSpPr>
          <p:cNvPr id="34821" name="Text Box 8"/>
          <p:cNvSpPr txBox="1">
            <a:spLocks noChangeArrowheads="1"/>
          </p:cNvSpPr>
          <p:nvPr/>
        </p:nvSpPr>
        <p:spPr bwMode="auto">
          <a:xfrm>
            <a:off x="6248400" y="5410201"/>
            <a:ext cx="48768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600" b="1">
                <a:solidFill>
                  <a:schemeClr val="accent2"/>
                </a:solidFill>
              </a:rPr>
              <a:t>The sensitivity of any mass-spectrometer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600" b="1">
                <a:solidFill>
                  <a:schemeClr val="accent2"/>
                </a:solidFill>
              </a:rPr>
              <a:t>and ionization gauge is gas-specific!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3236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2266950" y="1295400"/>
            <a:ext cx="817245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6075" indent="-346075" defTabSz="92075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</a:rPr>
              <a:t>Molecule  +  electron</a:t>
            </a:r>
            <a:r>
              <a:rPr lang="en-US" altLang="en-US" sz="1800" b="1">
                <a:solidFill>
                  <a:schemeClr val="tx1"/>
                </a:solidFill>
              </a:rPr>
              <a:t>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 Ionization of molecule</a:t>
            </a:r>
            <a:r>
              <a:rPr lang="en-US" altLang="en-US" sz="1800" b="1">
                <a:solidFill>
                  <a:schemeClr val="tx1"/>
                </a:solidFill>
              </a:rPr>
              <a:t> </a:t>
            </a:r>
            <a:br>
              <a:rPr lang="en-US" altLang="en-US" sz="1800" b="1">
                <a:solidFill>
                  <a:schemeClr val="tx1"/>
                </a:solidFill>
              </a:rPr>
            </a:br>
            <a:r>
              <a:rPr lang="en-US" altLang="en-US" sz="1800" b="1">
                <a:solidFill>
                  <a:schemeClr val="tx1"/>
                </a:solidFill>
              </a:rPr>
              <a:t>		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 Fragmentation of molecule					 Multiple charged ions </a:t>
            </a:r>
            <a:r>
              <a:rPr lang="en-US" altLang="en-US" sz="1800" b="1">
                <a:solidFill>
                  <a:schemeClr val="tx1"/>
                </a:solidFill>
              </a:rPr>
              <a:t/>
            </a:r>
            <a:br>
              <a:rPr lang="en-US" altLang="en-US" sz="1800" b="1">
                <a:solidFill>
                  <a:schemeClr val="tx1"/>
                </a:solidFill>
              </a:rPr>
            </a:br>
            <a:r>
              <a:rPr lang="en-US" altLang="en-US" sz="1800" b="1">
                <a:solidFill>
                  <a:schemeClr val="tx1"/>
                </a:solidFill>
              </a:rPr>
              <a:t>		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 Isotopic effects are shown</a:t>
            </a:r>
            <a:r>
              <a:rPr lang="en-US" altLang="en-US" sz="1800" b="1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1"/>
                </a:solidFill>
              </a:rPr>
              <a:t>Example:</a:t>
            </a:r>
            <a:br>
              <a:rPr lang="en-US" altLang="en-US" sz="1800">
                <a:solidFill>
                  <a:schemeClr val="tx1"/>
                </a:solidFill>
              </a:rPr>
            </a:br>
            <a:r>
              <a:rPr lang="en-US" altLang="en-US" sz="1800" b="1">
                <a:solidFill>
                  <a:schemeClr val="tx1"/>
                </a:solidFill>
              </a:rPr>
              <a:t>CO</a:t>
            </a:r>
            <a:r>
              <a:rPr lang="en-US" altLang="en-US" sz="1800" b="1" baseline="-25000">
                <a:solidFill>
                  <a:schemeClr val="tx1"/>
                </a:solidFill>
              </a:rPr>
              <a:t>2</a:t>
            </a:r>
            <a:r>
              <a:rPr lang="en-US" altLang="en-US" sz="1800" b="1">
                <a:solidFill>
                  <a:schemeClr val="tx1"/>
                </a:solidFill>
              </a:rPr>
              <a:t> + e</a:t>
            </a:r>
            <a:r>
              <a:rPr lang="en-US" altLang="en-US" sz="1800" b="1" baseline="30000">
                <a:solidFill>
                  <a:schemeClr val="tx1"/>
                </a:solidFill>
              </a:rPr>
              <a:t>-</a:t>
            </a:r>
            <a:r>
              <a:rPr lang="en-US" altLang="en-US" sz="1800" b="1">
                <a:solidFill>
                  <a:schemeClr val="tx1"/>
                </a:solidFill>
              </a:rPr>
              <a:t> (70eV)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</a:t>
            </a:r>
            <a:r>
              <a:rPr lang="en-US" altLang="en-US" sz="1800" b="1">
                <a:solidFill>
                  <a:schemeClr val="tx1"/>
                </a:solidFill>
              </a:rPr>
              <a:t> CO</a:t>
            </a:r>
            <a:r>
              <a:rPr lang="en-US" altLang="en-US" sz="1800" b="1" baseline="-25000">
                <a:solidFill>
                  <a:schemeClr val="tx1"/>
                </a:solidFill>
              </a:rPr>
              <a:t>2</a:t>
            </a:r>
            <a:r>
              <a:rPr lang="en-US" altLang="en-US" sz="1800" b="1" baseline="30000">
                <a:solidFill>
                  <a:schemeClr val="tx1"/>
                </a:solidFill>
              </a:rPr>
              <a:t>+			</a:t>
            </a:r>
            <a:r>
              <a:rPr lang="en-US" altLang="en-US" sz="1800" b="1">
                <a:solidFill>
                  <a:schemeClr val="tx1"/>
                </a:solidFill>
              </a:rPr>
              <a:t>44 m/e</a:t>
            </a:r>
            <a:br>
              <a:rPr lang="en-US" altLang="en-US" sz="1800" b="1">
                <a:solidFill>
                  <a:schemeClr val="tx1"/>
                </a:solidFill>
              </a:rPr>
            </a:br>
            <a:r>
              <a:rPr lang="en-US" altLang="en-US" sz="1800" b="1">
                <a:solidFill>
                  <a:schemeClr val="tx1"/>
                </a:solidFill>
              </a:rPr>
              <a:t>		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 C</a:t>
            </a:r>
            <a:r>
              <a:rPr lang="en-US" altLang="en-US" sz="1800" b="1" baseline="30000">
                <a:solidFill>
                  <a:schemeClr val="tx1"/>
                </a:solidFill>
                <a:sym typeface="Wingdings" panose="05000000000000000000" pitchFamily="2" charset="2"/>
              </a:rPr>
              <a:t>+	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12 m/e</a:t>
            </a:r>
            <a:b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				 O</a:t>
            </a:r>
            <a:r>
              <a:rPr lang="en-US" altLang="en-US" sz="1800" b="1" baseline="30000">
                <a:solidFill>
                  <a:schemeClr val="tx1"/>
                </a:solidFill>
                <a:sym typeface="Wingdings" panose="05000000000000000000" pitchFamily="2" charset="2"/>
              </a:rPr>
              <a:t>+	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16 m/e</a:t>
            </a:r>
            <a:b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				 CO</a:t>
            </a:r>
            <a:r>
              <a:rPr lang="en-US" altLang="en-US" sz="1800" b="1" baseline="30000">
                <a:solidFill>
                  <a:schemeClr val="tx1"/>
                </a:solidFill>
                <a:sym typeface="Wingdings" panose="05000000000000000000" pitchFamily="2" charset="2"/>
              </a:rPr>
              <a:t>+	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28 m/e</a:t>
            </a:r>
            <a:b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				 CO2</a:t>
            </a:r>
            <a:r>
              <a:rPr lang="en-US" altLang="en-US" sz="1800" b="1" baseline="30000">
                <a:solidFill>
                  <a:schemeClr val="tx1"/>
                </a:solidFill>
                <a:sym typeface="Wingdings" panose="05000000000000000000" pitchFamily="2" charset="2"/>
              </a:rPr>
              <a:t>++		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22 m/e</a:t>
            </a:r>
            <a:b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				 </a:t>
            </a:r>
            <a:r>
              <a:rPr lang="en-US" altLang="en-US" sz="1800" b="1" baseline="30000">
                <a:solidFill>
                  <a:schemeClr val="tx1"/>
                </a:solidFill>
                <a:sym typeface="Wingdings" panose="05000000000000000000" pitchFamily="2" charset="2"/>
              </a:rPr>
              <a:t>12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C </a:t>
            </a:r>
            <a:r>
              <a:rPr lang="en-US" altLang="en-US" sz="1800" b="1" baseline="30000">
                <a:solidFill>
                  <a:schemeClr val="tx1"/>
                </a:solidFill>
                <a:sym typeface="Wingdings" panose="05000000000000000000" pitchFamily="2" charset="2"/>
              </a:rPr>
              <a:t>16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O </a:t>
            </a:r>
            <a:r>
              <a:rPr lang="en-US" altLang="en-US" sz="1800" b="1" baseline="30000">
                <a:solidFill>
                  <a:schemeClr val="tx1"/>
                </a:solidFill>
                <a:sym typeface="Wingdings" panose="05000000000000000000" pitchFamily="2" charset="2"/>
              </a:rPr>
              <a:t>18</a:t>
            </a: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O		46 m/e</a:t>
            </a:r>
            <a:r>
              <a:rPr lang="en-US" altLang="en-US" sz="1800" b="1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1981200" y="457201"/>
            <a:ext cx="971550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4450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199" y="274639"/>
            <a:ext cx="9439275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1600201"/>
            <a:ext cx="6215062" cy="437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55576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685801"/>
            <a:ext cx="1013460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1"/>
            <a:ext cx="8077200" cy="464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6957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0357" y="521337"/>
            <a:ext cx="10051618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1752601"/>
            <a:ext cx="6710363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84709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40357" y="399657"/>
            <a:ext cx="9594418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9939" name="Object 4"/>
          <p:cNvGraphicFramePr>
            <a:graphicFrameLocks noChangeAspect="1"/>
          </p:cNvGraphicFramePr>
          <p:nvPr/>
        </p:nvGraphicFramePr>
        <p:xfrm>
          <a:off x="2743200" y="1524000"/>
          <a:ext cx="65532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Photo Editor Photo" r:id="rId3" imgW="27076190" imgH="18885714" progId="MSPhotoEd.3">
                  <p:embed/>
                </p:oleObj>
              </mc:Choice>
              <mc:Fallback>
                <p:oleObj name="Photo Editor Photo" r:id="rId3" imgW="27076190" imgH="18885714" progId="MSPhotoEd.3">
                  <p:embed/>
                  <p:pic>
                    <p:nvPicPr>
                      <p:cNvPr id="3993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524000"/>
                        <a:ext cx="6553200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1034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75" y="3938741"/>
            <a:ext cx="5645196" cy="3435048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75338" y="404813"/>
            <a:ext cx="7848600" cy="5762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Quadrupole </a:t>
            </a:r>
            <a:r>
              <a:rPr lang="de-DE" alt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altLang="en-US" sz="3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6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874838" y="843483"/>
            <a:ext cx="450215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ClrTx/>
              <a:buSzTx/>
              <a:buFont typeface="Courier New" panose="02070309020205020404" pitchFamily="49" charset="0"/>
              <a:buChar char="o"/>
            </a:pPr>
            <a:endParaRPr lang="de-DE" altLang="en-US" b="1" dirty="0">
              <a:solidFill>
                <a:schemeClr val="tx1"/>
              </a:solidFill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SzPct val="140000"/>
            </a:pPr>
            <a:r>
              <a:rPr lang="de-DE" altLang="en-US" sz="1800" dirty="0">
                <a:solidFill>
                  <a:schemeClr val="tx1"/>
                </a:solidFill>
              </a:rPr>
              <a:t>  Basics </a:t>
            </a:r>
            <a:r>
              <a:rPr lang="de-DE" altLang="en-US" sz="1800" dirty="0" err="1">
                <a:solidFill>
                  <a:schemeClr val="tx1"/>
                </a:solidFill>
              </a:rPr>
              <a:t>of</a:t>
            </a:r>
            <a:r>
              <a:rPr lang="de-DE" altLang="en-US" sz="1800" dirty="0">
                <a:solidFill>
                  <a:schemeClr val="tx1"/>
                </a:solidFill>
              </a:rPr>
              <a:t> Quadrupole </a:t>
            </a:r>
            <a:r>
              <a:rPr lang="de-DE" altLang="en-US" sz="1800" dirty="0" err="1">
                <a:solidFill>
                  <a:schemeClr val="tx1"/>
                </a:solidFill>
              </a:rPr>
              <a:t>Mass</a:t>
            </a:r>
            <a:r>
              <a:rPr lang="de-DE" altLang="en-US" sz="1800" dirty="0">
                <a:solidFill>
                  <a:schemeClr val="tx1"/>
                </a:solidFill>
              </a:rPr>
              <a:t/>
            </a:r>
            <a:br>
              <a:rPr lang="de-DE" altLang="en-US" sz="1800" dirty="0">
                <a:solidFill>
                  <a:schemeClr val="tx1"/>
                </a:solidFill>
              </a:rPr>
            </a:br>
            <a:r>
              <a:rPr lang="de-DE" altLang="en-US" sz="1800" dirty="0">
                <a:solidFill>
                  <a:schemeClr val="tx1"/>
                </a:solidFill>
              </a:rPr>
              <a:t>      </a:t>
            </a:r>
            <a:r>
              <a:rPr lang="de-DE" altLang="en-US" sz="1800" dirty="0" err="1">
                <a:solidFill>
                  <a:schemeClr val="tx1"/>
                </a:solidFill>
              </a:rPr>
              <a:t>Spectrometry</a:t>
            </a:r>
            <a:endParaRPr lang="de-DE" altLang="en-US" sz="180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SzPct val="140000"/>
              <a:buFont typeface="Symbol" panose="05050102010706020507" pitchFamily="18" charset="2"/>
              <a:buChar char="-"/>
            </a:pPr>
            <a:r>
              <a:rPr lang="de-DE" altLang="en-US" sz="1800" dirty="0">
                <a:solidFill>
                  <a:schemeClr val="tx1"/>
                </a:solidFill>
              </a:rPr>
              <a:t>  </a:t>
            </a:r>
            <a:r>
              <a:rPr lang="de-DE" altLang="en-US" sz="1800" dirty="0" err="1">
                <a:solidFill>
                  <a:schemeClr val="tx1"/>
                </a:solidFill>
              </a:rPr>
              <a:t>Ionization</a:t>
            </a:r>
            <a:endParaRPr lang="de-DE" altLang="en-US" sz="180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SzPct val="140000"/>
              <a:buFont typeface="Symbol" panose="05050102010706020507" pitchFamily="18" charset="2"/>
              <a:buChar char="-"/>
            </a:pPr>
            <a:r>
              <a:rPr lang="de-DE" altLang="en-US" sz="1800" dirty="0">
                <a:solidFill>
                  <a:schemeClr val="tx1"/>
                </a:solidFill>
              </a:rPr>
              <a:t>  </a:t>
            </a:r>
            <a:r>
              <a:rPr lang="de-DE" altLang="en-US" sz="1800" dirty="0" err="1">
                <a:solidFill>
                  <a:schemeClr val="tx1"/>
                </a:solidFill>
              </a:rPr>
              <a:t>Mass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>
                <a:solidFill>
                  <a:schemeClr val="tx1"/>
                </a:solidFill>
              </a:rPr>
              <a:t>separation</a:t>
            </a:r>
            <a:endParaRPr lang="de-DE" altLang="en-US" sz="1800" dirty="0">
              <a:solidFill>
                <a:schemeClr val="tx1"/>
              </a:solidFill>
            </a:endParaRPr>
          </a:p>
          <a:p>
            <a:pPr marL="742950" lvl="1" indent="-285750">
              <a:spcBef>
                <a:spcPct val="50000"/>
              </a:spcBef>
              <a:buClr>
                <a:schemeClr val="tx2"/>
              </a:buClr>
              <a:buSzPct val="140000"/>
              <a:buFont typeface="Symbol" panose="05050102010706020507" pitchFamily="18" charset="2"/>
              <a:buChar char="-"/>
            </a:pPr>
            <a:r>
              <a:rPr lang="de-DE" altLang="en-US" sz="1800" dirty="0">
                <a:solidFill>
                  <a:schemeClr val="tx1"/>
                </a:solidFill>
              </a:rPr>
              <a:t>  </a:t>
            </a:r>
            <a:r>
              <a:rPr lang="de-DE" altLang="en-US" sz="1800" dirty="0" err="1">
                <a:solidFill>
                  <a:schemeClr val="tx1"/>
                </a:solidFill>
              </a:rPr>
              <a:t>Detection</a:t>
            </a:r>
            <a:endParaRPr lang="de-DE" altLang="en-US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SzPct val="140000"/>
            </a:pPr>
            <a:r>
              <a:rPr lang="de-DE" altLang="en-US" sz="1800" dirty="0" smtClean="0">
                <a:solidFill>
                  <a:schemeClr val="tx1"/>
                </a:solidFill>
              </a:rPr>
              <a:t>Data </a:t>
            </a:r>
            <a:r>
              <a:rPr lang="de-DE" altLang="en-US" sz="1800" dirty="0" err="1">
                <a:solidFill>
                  <a:schemeClr val="tx1"/>
                </a:solidFill>
              </a:rPr>
              <a:t>acquisition</a:t>
            </a:r>
            <a:r>
              <a:rPr lang="de-DE" altLang="en-US" sz="1800" dirty="0">
                <a:solidFill>
                  <a:schemeClr val="tx1"/>
                </a:solidFill>
              </a:rPr>
              <a:t> </a:t>
            </a:r>
            <a:r>
              <a:rPr lang="de-DE" altLang="en-US" sz="1800" dirty="0" err="1" smtClean="0">
                <a:solidFill>
                  <a:schemeClr val="tx1"/>
                </a:solidFill>
              </a:rPr>
              <a:t>modes</a:t>
            </a:r>
            <a:endParaRPr lang="de-DE" altLang="en-US" sz="1800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SzPct val="140000"/>
            </a:pPr>
            <a:r>
              <a:rPr lang="de-DE" altLang="en-US" sz="1800" dirty="0" err="1" smtClean="0">
                <a:solidFill>
                  <a:schemeClr val="tx1"/>
                </a:solidFill>
              </a:rPr>
              <a:t>Applications</a:t>
            </a:r>
            <a:endParaRPr lang="de-DE" altLang="en-US" sz="1800" dirty="0" smtClean="0">
              <a:solidFill>
                <a:schemeClr val="tx1"/>
              </a:solidFill>
            </a:endParaRPr>
          </a:p>
          <a:p>
            <a:pPr marL="285750" indent="-285750">
              <a:spcBef>
                <a:spcPct val="50000"/>
              </a:spcBef>
              <a:buClr>
                <a:schemeClr val="tx2"/>
              </a:buClr>
              <a:buSzPct val="140000"/>
            </a:pPr>
            <a:r>
              <a:rPr lang="de-DE" altLang="en-US" sz="1800" dirty="0" err="1" smtClean="0">
                <a:solidFill>
                  <a:schemeClr val="tx1"/>
                </a:solidFill>
              </a:rPr>
              <a:t>Exercises</a:t>
            </a:r>
            <a:endParaRPr lang="de-DE" altLang="en-US" sz="1800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Clr>
                <a:schemeClr val="tx2"/>
              </a:buClr>
              <a:buSzPct val="140000"/>
              <a:buFont typeface="Wingdings" panose="05000000000000000000" pitchFamily="2" charset="2"/>
              <a:buChar char="Ø"/>
            </a:pPr>
            <a:endParaRPr lang="de-DE" altLang="en-US" b="1" dirty="0">
              <a:solidFill>
                <a:schemeClr val="tx1"/>
              </a:solidFill>
            </a:endParaRPr>
          </a:p>
        </p:txBody>
      </p:sp>
      <p:pic>
        <p:nvPicPr>
          <p:cNvPr id="19460" name="Grafi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081" y="1201739"/>
            <a:ext cx="4452031" cy="352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8170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898650" y="1482726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Diagramm" r:id="rId3" imgW="6096000" imgH="4067230" progId="MSGraph.Chart.8">
                  <p:embed followColorScheme="full"/>
                </p:oleObj>
              </mc:Choice>
              <mc:Fallback>
                <p:oleObj name="Diagramm" r:id="rId3" imgW="6096000" imgH="4067230" progId="MSGraph.Chart.8">
                  <p:embed followColorScheme="full"/>
                  <p:pic>
                    <p:nvPicPr>
                      <p:cNvPr id="4096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650" y="1482726"/>
                        <a:ext cx="6096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3" name="Picture 12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8" y="711201"/>
            <a:ext cx="8159750" cy="543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940357" y="399657"/>
            <a:ext cx="9746818" cy="4877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40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0" y="381001"/>
            <a:ext cx="55308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Measurement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pure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Argon</a:t>
            </a:r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0" y="1143001"/>
            <a:ext cx="6438900" cy="435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581401"/>
            <a:ext cx="4648200" cy="238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Rectangle 5"/>
          <p:cNvSpPr txBox="1">
            <a:spLocks noChangeArrowheads="1"/>
          </p:cNvSpPr>
          <p:nvPr/>
        </p:nvSpPr>
        <p:spPr bwMode="auto">
          <a:xfrm>
            <a:off x="1897064" y="4191000"/>
            <a:ext cx="62309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>
                <a:solidFill>
                  <a:srgbClr val="FF0000"/>
                </a:solidFill>
              </a:rPr>
              <a:t>Information </a:t>
            </a:r>
            <a:r>
              <a:rPr lang="de-CH" altLang="en-US" sz="2600">
                <a:solidFill>
                  <a:srgbClr val="FF0000"/>
                </a:solidFill>
              </a:rPr>
              <a:t>from</a:t>
            </a:r>
            <a:r>
              <a:rPr lang="en-US" altLang="en-US" sz="2600">
                <a:solidFill>
                  <a:srgbClr val="FF0000"/>
                </a:solidFill>
              </a:rPr>
              <a:t> </a:t>
            </a:r>
            <a:r>
              <a:rPr lang="de-CH" altLang="en-US" sz="2600">
                <a:solidFill>
                  <a:srgbClr val="FF0000"/>
                </a:solidFill>
              </a:rPr>
              <a:t>sp</a:t>
            </a:r>
            <a:r>
              <a:rPr lang="en-US" altLang="en-US" sz="2600">
                <a:solidFill>
                  <a:srgbClr val="FF0000"/>
                </a:solidFill>
              </a:rPr>
              <a:t>e</a:t>
            </a:r>
            <a:r>
              <a:rPr lang="de-CH" altLang="en-US" sz="2600">
                <a:solidFill>
                  <a:srgbClr val="FF0000"/>
                </a:solidFill>
              </a:rPr>
              <a:t>ctra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CH" altLang="en-US" sz="2600">
                <a:solidFill>
                  <a:srgbClr val="FF0000"/>
                </a:solidFill>
              </a:rPr>
              <a:t>library</a:t>
            </a:r>
            <a:endParaRPr lang="en-US" altLang="en-US" sz="2600">
              <a:solidFill>
                <a:srgbClr val="FF0000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8154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8"/>
          <a:stretch>
            <a:fillRect/>
          </a:stretch>
        </p:blipFill>
        <p:spPr bwMode="auto">
          <a:xfrm>
            <a:off x="6996113" y="1600200"/>
            <a:ext cx="3632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1936750" y="228601"/>
            <a:ext cx="58610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not??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08"/>
          <a:stretch>
            <a:fillRect/>
          </a:stretch>
        </p:blipFill>
        <p:spPr bwMode="auto">
          <a:xfrm>
            <a:off x="2293938" y="1736726"/>
            <a:ext cx="2093912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3"/>
          <a:stretch>
            <a:fillRect/>
          </a:stretch>
        </p:blipFill>
        <p:spPr bwMode="auto">
          <a:xfrm>
            <a:off x="4645026" y="1744664"/>
            <a:ext cx="2093913" cy="419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225675" y="838201"/>
            <a:ext cx="6438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Analog</a:t>
            </a:r>
            <a:r>
              <a:rPr lang="de-CH" altLang="en-US">
                <a:solidFill>
                  <a:schemeClr val="tx1"/>
                </a:solidFill>
              </a:rPr>
              <a:t> </a:t>
            </a:r>
            <a:r>
              <a:rPr lang="en-US" altLang="en-US">
                <a:solidFill>
                  <a:schemeClr val="tx1"/>
                </a:solidFill>
              </a:rPr>
              <a:t>spe</a:t>
            </a:r>
            <a:r>
              <a:rPr lang="de-CH" altLang="en-US">
                <a:solidFill>
                  <a:schemeClr val="tx1"/>
                </a:solidFill>
              </a:rPr>
              <a:t>ctra from </a:t>
            </a:r>
            <a:r>
              <a:rPr lang="en-US" altLang="en-US">
                <a:solidFill>
                  <a:schemeClr val="tx1"/>
                </a:solidFill>
              </a:rPr>
              <a:t>MS, linear</a:t>
            </a:r>
            <a:r>
              <a:rPr lang="de-CH" altLang="en-US">
                <a:solidFill>
                  <a:schemeClr val="tx1"/>
                </a:solidFill>
              </a:rPr>
              <a:t> display</a:t>
            </a:r>
            <a:endParaRPr lang="en-US" altLang="en-US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18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0" y="228601"/>
            <a:ext cx="50355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not???</a:t>
            </a:r>
            <a:endParaRPr lang="en-US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"/>
          <a:stretch>
            <a:fillRect/>
          </a:stretch>
        </p:blipFill>
        <p:spPr bwMode="auto">
          <a:xfrm>
            <a:off x="2897188" y="1684338"/>
            <a:ext cx="6221412" cy="426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844800" y="898526"/>
            <a:ext cx="5778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</a:rPr>
              <a:t>Analog spectrum from MS, logarithmic display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0031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9300" y="304801"/>
            <a:ext cx="528320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Argon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Quality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5.6</a:t>
            </a:r>
          </a:p>
        </p:txBody>
      </p:sp>
      <p:sp>
        <p:nvSpPr>
          <p:cNvPr id="45059" name="Rectangle 3"/>
          <p:cNvSpPr txBox="1">
            <a:spLocks noChangeArrowheads="1"/>
          </p:cNvSpPr>
          <p:nvPr/>
        </p:nvSpPr>
        <p:spPr bwMode="auto">
          <a:xfrm>
            <a:off x="2266950" y="1143000"/>
            <a:ext cx="8255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In the MS we see more then just a peak at mass 40.</a:t>
            </a:r>
            <a:br>
              <a:rPr lang="en-US" altLang="en-US" sz="1800" dirty="0"/>
            </a:br>
            <a:r>
              <a:rPr lang="en-US" altLang="en-US" sz="1800" dirty="0"/>
              <a:t>Why???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36, 38: Argon has stable Isotopes with Mass 36 and 38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20: Argon is partially double ionized in the ion source and appears as </a:t>
            </a:r>
            <a:r>
              <a:rPr lang="en-US" altLang="en-US" sz="1800" dirty="0" err="1"/>
              <a:t>Ar</a:t>
            </a:r>
            <a:r>
              <a:rPr lang="en-US" altLang="en-US" sz="1800" baseline="30000" dirty="0"/>
              <a:t>++</a:t>
            </a:r>
          </a:p>
          <a:p>
            <a:pPr eaLnBrk="1" hangingPunct="1">
              <a:lnSpc>
                <a:spcPct val="90000"/>
              </a:lnSpc>
            </a:pPr>
            <a:endParaRPr lang="en-US" altLang="en-US" sz="1000" baseline="30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The following peaks are system related (background):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18: Water vapor from the vacuum chamber, seals, etc.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14, 28: Nitrogen from the vacuum chamber, seals, etc.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16, 32: Oxygen from the vacuum chamber, seals, etc.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44: Carbon dioxide from the vacuum chamber, seals, etc.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1800" dirty="0"/>
              <a:t>1,2: Hydrogen from the vacuum chamber and from water vapor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10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1800" dirty="0"/>
              <a:t>All these are just traces in the level of &lt;100ppm!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11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771650" y="152401"/>
            <a:ext cx="561340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find in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???</a:t>
            </a:r>
          </a:p>
        </p:txBody>
      </p:sp>
      <p:grpSp>
        <p:nvGrpSpPr>
          <p:cNvPr id="46083" name="Gruppieren 1"/>
          <p:cNvGrpSpPr>
            <a:grpSpLocks/>
          </p:cNvGrpSpPr>
          <p:nvPr/>
        </p:nvGrpSpPr>
        <p:grpSpPr bwMode="auto">
          <a:xfrm>
            <a:off x="2497138" y="1349376"/>
            <a:ext cx="7504112" cy="4976813"/>
            <a:chOff x="972820" y="1348740"/>
            <a:chExt cx="7504430" cy="4976673"/>
          </a:xfrm>
        </p:grpSpPr>
        <p:pic>
          <p:nvPicPr>
            <p:cNvPr id="46084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64"/>
            <a:stretch>
              <a:fillRect/>
            </a:stretch>
          </p:blipFill>
          <p:spPr bwMode="auto">
            <a:xfrm>
              <a:off x="972820" y="1363205"/>
              <a:ext cx="7239000" cy="4962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085" name="Text Box 4"/>
            <p:cNvSpPr txBox="1">
              <a:spLocks noChangeArrowheads="1"/>
            </p:cNvSpPr>
            <p:nvPr/>
          </p:nvSpPr>
          <p:spPr bwMode="auto">
            <a:xfrm>
              <a:off x="4044950" y="1348740"/>
              <a:ext cx="2286000" cy="3539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1,</a:t>
              </a:r>
              <a:r>
                <a:rPr lang="de-CH" altLang="en-US" sz="1400">
                  <a:solidFill>
                    <a:schemeClr val="tx1"/>
                  </a:solidFill>
                </a:rPr>
                <a:t> </a:t>
              </a:r>
              <a:r>
                <a:rPr lang="en-US" altLang="en-US" sz="1400">
                  <a:solidFill>
                    <a:schemeClr val="tx1"/>
                  </a:solidFill>
                </a:rPr>
                <a:t>2: H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2</a:t>
              </a:r>
              <a:r>
                <a:rPr lang="en-US" altLang="en-US" sz="1400">
                  <a:solidFill>
                    <a:schemeClr val="tx1"/>
                  </a:solidFill>
                </a:rPr>
                <a:t> from water vapor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4: He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7, 8: N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++</a:t>
              </a:r>
              <a:r>
                <a:rPr lang="en-US" altLang="en-US" sz="1400">
                  <a:solidFill>
                    <a:schemeClr val="tx1"/>
                  </a:solidFill>
                </a:rPr>
                <a:t>, O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++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12: C von CO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2</a:t>
              </a:r>
              <a:r>
                <a:rPr lang="en-US" altLang="en-US" sz="1400">
                  <a:solidFill>
                    <a:schemeClr val="tx1"/>
                  </a:solidFill>
                </a:rPr>
                <a:t>,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 </a:t>
              </a:r>
              <a:r>
                <a:rPr lang="en-US" altLang="en-US" sz="1400">
                  <a:solidFill>
                    <a:schemeClr val="tx1"/>
                  </a:solidFill>
                </a:rPr>
                <a:t>C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X</a:t>
              </a:r>
              <a:r>
                <a:rPr lang="en-US" altLang="en-US" sz="1400">
                  <a:solidFill>
                    <a:schemeClr val="tx1"/>
                  </a:solidFill>
                </a:rPr>
                <a:t>H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Y</a:t>
              </a:r>
              <a:r>
                <a:rPr lang="en-US" altLang="en-US" sz="1400">
                  <a:solidFill>
                    <a:schemeClr val="tx1"/>
                  </a:solidFill>
                </a:rPr>
                <a:t>...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14, 15: 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14</a:t>
              </a:r>
              <a:r>
                <a:rPr lang="en-US" altLang="en-US" sz="1400">
                  <a:solidFill>
                    <a:schemeClr val="tx1"/>
                  </a:solidFill>
                </a:rPr>
                <a:t>N, 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15</a:t>
              </a:r>
              <a:r>
                <a:rPr lang="en-US" altLang="en-US" sz="1400">
                  <a:solidFill>
                    <a:schemeClr val="tx1"/>
                  </a:solidFill>
                </a:rPr>
                <a:t>N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16: O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17: HO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18: H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2</a:t>
              </a:r>
              <a:r>
                <a:rPr lang="en-US" altLang="en-US" sz="1400">
                  <a:solidFill>
                    <a:schemeClr val="tx1"/>
                  </a:solidFill>
                </a:rPr>
                <a:t>O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20: Ar</a:t>
              </a:r>
              <a:endParaRPr lang="en-US" altLang="en-US" sz="1400" baseline="3000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28: N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2</a:t>
              </a:r>
              <a:r>
                <a:rPr lang="en-US" altLang="en-US" sz="1400">
                  <a:solidFill>
                    <a:schemeClr val="tx1"/>
                  </a:solidFill>
                </a:rPr>
                <a:t>, CO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endParaRPr lang="en-US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46086" name="Text Box 5"/>
            <p:cNvSpPr txBox="1">
              <a:spLocks noChangeArrowheads="1"/>
            </p:cNvSpPr>
            <p:nvPr/>
          </p:nvSpPr>
          <p:spPr bwMode="auto">
            <a:xfrm>
              <a:off x="6191250" y="1405027"/>
              <a:ext cx="2286000" cy="28930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29: 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14</a:t>
              </a:r>
              <a:r>
                <a:rPr lang="en-US" altLang="en-US" sz="1400">
                  <a:solidFill>
                    <a:schemeClr val="tx1"/>
                  </a:solidFill>
                </a:rPr>
                <a:t>N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15</a:t>
              </a:r>
              <a:r>
                <a:rPr lang="en-US" altLang="en-US" sz="1400">
                  <a:solidFill>
                    <a:schemeClr val="tx1"/>
                  </a:solidFill>
                </a:rPr>
                <a:t>N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30: NO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32: O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34: 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16</a:t>
              </a:r>
              <a:r>
                <a:rPr lang="en-US" altLang="en-US" sz="1400">
                  <a:solidFill>
                    <a:schemeClr val="tx1"/>
                  </a:solidFill>
                </a:rPr>
                <a:t>O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18</a:t>
              </a:r>
              <a:r>
                <a:rPr lang="en-US" altLang="en-US" sz="1400">
                  <a:solidFill>
                    <a:schemeClr val="tx1"/>
                  </a:solidFill>
                </a:rPr>
                <a:t>O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36, 38: 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36</a:t>
              </a:r>
              <a:r>
                <a:rPr lang="en-US" altLang="en-US" sz="1400">
                  <a:solidFill>
                    <a:schemeClr val="tx1"/>
                  </a:solidFill>
                </a:rPr>
                <a:t>Ar, </a:t>
              </a:r>
              <a:r>
                <a:rPr lang="en-US" altLang="en-US" sz="1400" baseline="30000">
                  <a:solidFill>
                    <a:schemeClr val="tx1"/>
                  </a:solidFill>
                </a:rPr>
                <a:t>38</a:t>
              </a:r>
              <a:r>
                <a:rPr lang="en-US" altLang="en-US" sz="1400">
                  <a:solidFill>
                    <a:schemeClr val="tx1"/>
                  </a:solidFill>
                </a:rPr>
                <a:t>Ar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40: Ar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44: CO</a:t>
              </a:r>
              <a:r>
                <a:rPr lang="en-US" altLang="en-US" sz="1400" baseline="-25000">
                  <a:solidFill>
                    <a:schemeClr val="tx1"/>
                  </a:solidFill>
                </a:rPr>
                <a:t>2</a:t>
              </a:r>
              <a:endParaRPr lang="en-US" altLang="en-US" sz="140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82,</a:t>
              </a:r>
              <a:r>
                <a:rPr lang="de-CH" altLang="en-US" sz="1400">
                  <a:solidFill>
                    <a:schemeClr val="tx1"/>
                  </a:solidFill>
                </a:rPr>
                <a:t> </a:t>
              </a:r>
              <a:r>
                <a:rPr lang="en-US" altLang="en-US" sz="1400">
                  <a:solidFill>
                    <a:schemeClr val="tx1"/>
                  </a:solidFill>
                </a:rPr>
                <a:t>83,</a:t>
              </a:r>
              <a:r>
                <a:rPr lang="de-CH" altLang="en-US" sz="1400">
                  <a:solidFill>
                    <a:schemeClr val="tx1"/>
                  </a:solidFill>
                </a:rPr>
                <a:t> </a:t>
              </a:r>
              <a:r>
                <a:rPr lang="en-US" altLang="en-US" sz="1400">
                  <a:solidFill>
                    <a:schemeClr val="tx1"/>
                  </a:solidFill>
                </a:rPr>
                <a:t>84,</a:t>
              </a:r>
              <a:r>
                <a:rPr lang="de-CH" altLang="en-US" sz="1400">
                  <a:solidFill>
                    <a:schemeClr val="tx1"/>
                  </a:solidFill>
                </a:rPr>
                <a:t> </a:t>
              </a:r>
              <a:r>
                <a:rPr lang="en-US" altLang="en-US" sz="1400">
                  <a:solidFill>
                    <a:schemeClr val="tx1"/>
                  </a:solidFill>
                </a:rPr>
                <a:t>86: Kr</a:t>
              </a:r>
            </a:p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1400">
                  <a:solidFill>
                    <a:schemeClr val="tx1"/>
                  </a:solidFill>
                </a:rPr>
                <a:t>129,</a:t>
              </a:r>
              <a:r>
                <a:rPr lang="de-CH" altLang="en-US" sz="1400">
                  <a:solidFill>
                    <a:schemeClr val="tx1"/>
                  </a:solidFill>
                </a:rPr>
                <a:t> </a:t>
              </a:r>
              <a:r>
                <a:rPr lang="en-US" altLang="en-US" sz="1400">
                  <a:solidFill>
                    <a:schemeClr val="tx1"/>
                  </a:solidFill>
                </a:rPr>
                <a:t>131,</a:t>
              </a:r>
              <a:r>
                <a:rPr lang="de-CH" altLang="en-US" sz="1400">
                  <a:solidFill>
                    <a:schemeClr val="tx1"/>
                  </a:solidFill>
                </a:rPr>
                <a:t> </a:t>
              </a:r>
              <a:r>
                <a:rPr lang="en-US" altLang="en-US" sz="1400">
                  <a:solidFill>
                    <a:schemeClr val="tx1"/>
                  </a:solidFill>
                </a:rPr>
                <a:t>132: Xe</a:t>
              </a:r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54287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0" y="228601"/>
            <a:ext cx="330200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Possible errors</a:t>
            </a:r>
          </a:p>
        </p:txBody>
      </p:sp>
      <p:sp>
        <p:nvSpPr>
          <p:cNvPr id="47107" name="Rectangle 3"/>
          <p:cNvSpPr txBox="1">
            <a:spLocks noChangeArrowheads="1"/>
          </p:cNvSpPr>
          <p:nvPr/>
        </p:nvSpPr>
        <p:spPr bwMode="auto">
          <a:xfrm>
            <a:off x="2349500" y="914400"/>
            <a:ext cx="8255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500"/>
              <a:t>The last slide showed the most simple interpretation.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500"/>
              <a:t>In detail it can be much more difficult. </a:t>
            </a:r>
          </a:p>
          <a:p>
            <a:pPr eaLnBrk="1" hangingPunct="1"/>
            <a:r>
              <a:rPr lang="en-US" altLang="en-US" sz="1500"/>
              <a:t>16: Could be CH</a:t>
            </a:r>
            <a:r>
              <a:rPr lang="en-US" altLang="en-US" sz="1500" baseline="-25000"/>
              <a:t>4 </a:t>
            </a:r>
            <a:r>
              <a:rPr lang="en-US" altLang="en-US" sz="1500"/>
              <a:t>instead of O</a:t>
            </a:r>
          </a:p>
          <a:p>
            <a:pPr eaLnBrk="1" hangingPunct="1"/>
            <a:r>
              <a:rPr lang="en-US" altLang="en-US" sz="1500"/>
              <a:t>17: Could be NH</a:t>
            </a:r>
            <a:r>
              <a:rPr lang="en-US" altLang="en-US" sz="1500" baseline="-25000"/>
              <a:t>3</a:t>
            </a:r>
            <a:r>
              <a:rPr lang="en-US" altLang="en-US" sz="1500"/>
              <a:t> instead of HO</a:t>
            </a:r>
          </a:p>
          <a:p>
            <a:pPr eaLnBrk="1" hangingPunct="1"/>
            <a:r>
              <a:rPr lang="en-US" altLang="en-US" sz="1500"/>
              <a:t>20: Could be Ne instead of Ar</a:t>
            </a:r>
            <a:r>
              <a:rPr lang="en-US" altLang="en-US" sz="1500" baseline="30000"/>
              <a:t>++</a:t>
            </a:r>
            <a:endParaRPr lang="en-US" altLang="en-US" sz="1500"/>
          </a:p>
          <a:p>
            <a:pPr eaLnBrk="1" hangingPunct="1"/>
            <a:r>
              <a:rPr lang="en-US" altLang="en-US" sz="1500"/>
              <a:t>29: Could be C</a:t>
            </a:r>
            <a:r>
              <a:rPr lang="en-US" altLang="en-US" sz="1500" baseline="-25000"/>
              <a:t>2</a:t>
            </a:r>
            <a:r>
              <a:rPr lang="en-US" altLang="en-US" sz="1500"/>
              <a:t>H</a:t>
            </a:r>
            <a:r>
              <a:rPr lang="en-US" altLang="en-US" sz="1500" baseline="-25000"/>
              <a:t>5</a:t>
            </a:r>
            <a:r>
              <a:rPr lang="en-US" altLang="en-US" sz="1500"/>
              <a:t> (Ethanol) instead of </a:t>
            </a:r>
            <a:r>
              <a:rPr lang="en-US" altLang="en-US" sz="1500" baseline="30000"/>
              <a:t>14</a:t>
            </a:r>
            <a:r>
              <a:rPr lang="en-US" altLang="en-US" sz="1500"/>
              <a:t>N</a:t>
            </a:r>
            <a:r>
              <a:rPr lang="en-US" altLang="en-US" sz="1500" baseline="30000"/>
              <a:t>15</a:t>
            </a:r>
            <a:r>
              <a:rPr lang="en-US" altLang="en-US" sz="1500"/>
              <a:t>N</a:t>
            </a:r>
          </a:p>
          <a:p>
            <a:pPr eaLnBrk="1" hangingPunct="1"/>
            <a:r>
              <a:rPr lang="en-US" altLang="en-US" sz="1500"/>
              <a:t>36: Could be HCl instead of </a:t>
            </a:r>
            <a:r>
              <a:rPr lang="en-US" altLang="en-US" sz="1500" baseline="30000"/>
              <a:t>36</a:t>
            </a:r>
            <a:r>
              <a:rPr lang="en-US" altLang="en-US" sz="1500"/>
              <a:t>Ar</a:t>
            </a:r>
          </a:p>
          <a:p>
            <a:pPr eaLnBrk="1" hangingPunct="1"/>
            <a:r>
              <a:rPr lang="en-US" altLang="en-US" sz="1500"/>
              <a:t>44: Could be N</a:t>
            </a:r>
            <a:r>
              <a:rPr lang="en-US" altLang="en-US" sz="1500" baseline="-25000"/>
              <a:t>2</a:t>
            </a:r>
            <a:r>
              <a:rPr lang="en-US" altLang="en-US" sz="1500"/>
              <a:t>O instead of CO</a:t>
            </a:r>
            <a:r>
              <a:rPr lang="en-US" altLang="en-US" sz="1500" baseline="-25000"/>
              <a:t>2</a:t>
            </a:r>
            <a:r>
              <a:rPr lang="en-US" altLang="en-US" sz="1500"/>
              <a:t/>
            </a:r>
            <a:br>
              <a:rPr lang="en-US" altLang="en-US" sz="1500"/>
            </a:br>
            <a:r>
              <a:rPr lang="en-US" altLang="en-US" sz="1500"/>
              <a:t>Knowledge about the sample and possible reactions are necessary for an exact interpretation of the measurements.</a:t>
            </a:r>
            <a:br>
              <a:rPr lang="en-US" altLang="en-US" sz="1500"/>
            </a:br>
            <a:r>
              <a:rPr lang="en-US" altLang="en-US" sz="1500"/>
              <a:t>Mass spectra are  reproducible, spectra libraries (e.g. Wiley, NIST) can help with the identification of unknown substances.</a:t>
            </a:r>
          </a:p>
          <a:p>
            <a:pPr eaLnBrk="1" hangingPunct="1"/>
            <a:r>
              <a:rPr lang="en-US" altLang="en-US" sz="1500"/>
              <a:t>Nevertheless it should be noted that spectra vary from one mass spec to another and also by specific MS settings.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7859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0" y="304801"/>
            <a:ext cx="47053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fragments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8131" name="Rectangle 3"/>
          <p:cNvSpPr txBox="1">
            <a:spLocks noChangeArrowheads="1"/>
          </p:cNvSpPr>
          <p:nvPr/>
        </p:nvSpPr>
        <p:spPr bwMode="auto">
          <a:xfrm>
            <a:off x="2463800" y="1905000"/>
            <a:ext cx="35179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1	H+	H</a:t>
            </a:r>
            <a:r>
              <a:rPr lang="en-US" altLang="en-US" sz="900" baseline="-25000"/>
              <a:t>2</a:t>
            </a:r>
            <a:r>
              <a:rPr lang="en-US" altLang="en-US" sz="900"/>
              <a:t>	2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H+	H</a:t>
            </a:r>
            <a:r>
              <a:rPr lang="en-US" altLang="en-US" sz="900" baseline="-25000"/>
              <a:t>2</a:t>
            </a:r>
            <a:r>
              <a:rPr lang="en-US" altLang="en-US" sz="900"/>
              <a:t>O	18, 17, 16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H+	CxHy	12, 13, 14, 26, 27 etc.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2	H</a:t>
            </a:r>
            <a:r>
              <a:rPr lang="en-US" altLang="en-US" sz="900" baseline="-25000"/>
              <a:t>2</a:t>
            </a:r>
            <a:r>
              <a:rPr lang="en-US" altLang="en-US" sz="900"/>
              <a:t>+	H</a:t>
            </a:r>
            <a:r>
              <a:rPr lang="en-US" altLang="en-US" sz="900" baseline="-25000"/>
              <a:t>2</a:t>
            </a:r>
            <a:r>
              <a:rPr lang="en-US" altLang="en-US" sz="900"/>
              <a:t>	1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He++	He	4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4	He+	He	2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6	C++	CO	12, 28, 29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C++	CO</a:t>
            </a:r>
            <a:r>
              <a:rPr lang="en-US" altLang="en-US" sz="900" baseline="-25000"/>
              <a:t>2</a:t>
            </a:r>
            <a:r>
              <a:rPr lang="en-US" altLang="en-US" sz="900"/>
              <a:t>	12, 28, 44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C++	CxHy	12, 13, 14, 26, 27 etc.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7	N++	N</a:t>
            </a:r>
            <a:r>
              <a:rPr lang="en-US" altLang="en-US" sz="900" baseline="-25000"/>
              <a:t>2</a:t>
            </a:r>
            <a:r>
              <a:rPr lang="en-US" altLang="en-US" sz="900"/>
              <a:t>	14, 28, 29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8	O++	O</a:t>
            </a:r>
            <a:r>
              <a:rPr lang="en-US" altLang="en-US" sz="900" baseline="-25000"/>
              <a:t>2</a:t>
            </a:r>
            <a:r>
              <a:rPr lang="en-US" altLang="en-US" sz="900"/>
              <a:t>	16, 32, 34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O++	H</a:t>
            </a:r>
            <a:r>
              <a:rPr lang="en-US" altLang="en-US" sz="900" baseline="-25000"/>
              <a:t>2</a:t>
            </a:r>
            <a:r>
              <a:rPr lang="en-US" altLang="en-US" sz="900"/>
              <a:t>O	16, 17, 18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12	C+	CO	28, 29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C+	CO</a:t>
            </a:r>
            <a:r>
              <a:rPr lang="en-US" altLang="en-US" sz="900" baseline="-25000"/>
              <a:t>2</a:t>
            </a:r>
            <a:r>
              <a:rPr lang="en-US" altLang="en-US" sz="900"/>
              <a:t>	28, 29, 44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C+	CxHy	13, 14, 26, 27 etc.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13	CH+	CxHy	12, 14, 26, 27 etc.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14	N+	N</a:t>
            </a:r>
            <a:r>
              <a:rPr lang="en-US" altLang="en-US" sz="900" baseline="-25000"/>
              <a:t>2</a:t>
            </a:r>
            <a:r>
              <a:rPr lang="en-US" altLang="en-US" sz="900"/>
              <a:t>	28, 29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N+	NH</a:t>
            </a:r>
            <a:r>
              <a:rPr lang="en-US" altLang="en-US" sz="900" baseline="-25000"/>
              <a:t>3</a:t>
            </a:r>
            <a:r>
              <a:rPr lang="en-US" altLang="en-US" sz="900"/>
              <a:t>	15, 16, 17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CH</a:t>
            </a:r>
            <a:r>
              <a:rPr lang="en-US" altLang="en-US" sz="900" baseline="-25000"/>
              <a:t>2</a:t>
            </a:r>
            <a:r>
              <a:rPr lang="en-US" altLang="en-US" sz="900"/>
              <a:t>+	CxHy	12, 13, 26, 27 etc.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900"/>
              <a:t>	CO++	CO	28, 29</a:t>
            </a:r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2609494" y="990600"/>
            <a:ext cx="2400657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</a:rPr>
              <a:t>Add. masses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1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1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</a:rPr>
              <a:t>Possible origin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200" b="1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</a:rPr>
              <a:t>Fragment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accent2"/>
                </a:solidFill>
              </a:rPr>
              <a:t>Masse (m/e)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6889750" y="1371600"/>
            <a:ext cx="371475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6075" indent="-346075" defTabSz="92075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15	CH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+	CxHy	12, 13, 14, 26, 27 etc.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NH+	NH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	14, 16, 17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16	O+	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32, 34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O+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O	17, 18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CH</a:t>
            </a:r>
            <a:r>
              <a:rPr lang="en-US" altLang="en-US" sz="900" b="1" baseline="-25000">
                <a:solidFill>
                  <a:schemeClr val="tx1"/>
                </a:solidFill>
              </a:rPr>
              <a:t>4</a:t>
            </a:r>
            <a:r>
              <a:rPr lang="en-US" altLang="en-US" sz="900" b="1">
                <a:solidFill>
                  <a:schemeClr val="tx1"/>
                </a:solidFill>
              </a:rPr>
              <a:t>+	CH</a:t>
            </a:r>
            <a:r>
              <a:rPr lang="en-US" altLang="en-US" sz="900" b="1" baseline="-25000">
                <a:solidFill>
                  <a:schemeClr val="tx1"/>
                </a:solidFill>
              </a:rPr>
              <a:t>4</a:t>
            </a:r>
            <a:r>
              <a:rPr lang="en-US" altLang="en-US" sz="900" b="1">
                <a:solidFill>
                  <a:schemeClr val="tx1"/>
                </a:solidFill>
              </a:rPr>
              <a:t>	12, 13, 14, 15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NH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NH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	14, 15, 17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17	OH+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O	16, 18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NH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+	NH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	14, 15, 16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18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O+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O	16, 17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19 	F+	F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38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F+	HF	20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20	HF+	HF	19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20</a:t>
            </a:r>
            <a:r>
              <a:rPr lang="en-US" altLang="en-US" sz="900" b="1">
                <a:solidFill>
                  <a:schemeClr val="tx1"/>
                </a:solidFill>
              </a:rPr>
              <a:t>Ne+	</a:t>
            </a:r>
            <a:r>
              <a:rPr lang="en-US" altLang="en-US" sz="900" b="1" baseline="30000">
                <a:solidFill>
                  <a:schemeClr val="tx1"/>
                </a:solidFill>
              </a:rPr>
              <a:t>20</a:t>
            </a:r>
            <a:r>
              <a:rPr lang="en-US" altLang="en-US" sz="900" b="1">
                <a:solidFill>
                  <a:schemeClr val="tx1"/>
                </a:solidFill>
              </a:rPr>
              <a:t>Ne	22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Ar++	Ar	40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22	CO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++	CO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6, 12, 28, 29, 44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22</a:t>
            </a:r>
            <a:r>
              <a:rPr lang="en-US" altLang="en-US" sz="900" b="1">
                <a:solidFill>
                  <a:schemeClr val="tx1"/>
                </a:solidFill>
              </a:rPr>
              <a:t>Ne+	</a:t>
            </a:r>
            <a:r>
              <a:rPr lang="en-US" altLang="en-US" sz="900" b="1" baseline="30000">
                <a:solidFill>
                  <a:schemeClr val="tx1"/>
                </a:solidFill>
              </a:rPr>
              <a:t>22</a:t>
            </a:r>
            <a:r>
              <a:rPr lang="en-US" altLang="en-US" sz="900" b="1">
                <a:solidFill>
                  <a:schemeClr val="tx1"/>
                </a:solidFill>
              </a:rPr>
              <a:t>Ne	20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24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CxHy	12, 13, 14, 26, 27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26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27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27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28	N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N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7, 14, 29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4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CO+	CO	6, 12, 29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CO+	CO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6, 12, 29, 44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29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26, 27, 28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14</a:t>
            </a:r>
            <a:r>
              <a:rPr lang="en-US" altLang="en-US" sz="900" b="1">
                <a:solidFill>
                  <a:schemeClr val="tx1"/>
                </a:solidFill>
              </a:rPr>
              <a:t>N</a:t>
            </a:r>
            <a:r>
              <a:rPr lang="en-US" altLang="en-US" sz="900" b="1" baseline="30000">
                <a:solidFill>
                  <a:schemeClr val="tx1"/>
                </a:solidFill>
              </a:rPr>
              <a:t>15</a:t>
            </a:r>
            <a:r>
              <a:rPr lang="en-US" altLang="en-US" sz="900" b="1">
                <a:solidFill>
                  <a:schemeClr val="tx1"/>
                </a:solidFill>
              </a:rPr>
              <a:t>N+	N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7, 14, 28</a:t>
            </a: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697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854200" y="304801"/>
            <a:ext cx="47053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fragments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1906588" y="990600"/>
            <a:ext cx="4189412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6075" indent="-346075" defTabSz="92075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30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+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	12, 13, 14, 24, 26, 27, 28, 29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NO+	NO	14, 16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31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OH+C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OH	26, 28, 29 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32	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8, 16, 34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S+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S	33, 34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S+	SO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34, 64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34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 baseline="30000">
                <a:solidFill>
                  <a:schemeClr val="tx1"/>
                </a:solidFill>
              </a:rPr>
              <a:t>32</a:t>
            </a:r>
            <a:r>
              <a:rPr lang="en-US" altLang="en-US" sz="900" b="1">
                <a:solidFill>
                  <a:schemeClr val="tx1"/>
                </a:solidFill>
              </a:rPr>
              <a:t>S+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S	32, 33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34</a:t>
            </a:r>
            <a:r>
              <a:rPr lang="en-US" altLang="en-US" sz="900" b="1">
                <a:solidFill>
                  <a:schemeClr val="tx1"/>
                </a:solidFill>
              </a:rPr>
              <a:t>S +	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S	32, 33, 34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16</a:t>
            </a:r>
            <a:r>
              <a:rPr lang="en-US" altLang="en-US" sz="900" b="1">
                <a:solidFill>
                  <a:schemeClr val="tx1"/>
                </a:solidFill>
              </a:rPr>
              <a:t>O</a:t>
            </a:r>
            <a:r>
              <a:rPr lang="en-US" altLang="en-US" sz="900" b="1" baseline="30000">
                <a:solidFill>
                  <a:schemeClr val="tx1"/>
                </a:solidFill>
              </a:rPr>
              <a:t>18</a:t>
            </a:r>
            <a:r>
              <a:rPr lang="en-US" altLang="en-US" sz="900" b="1">
                <a:solidFill>
                  <a:schemeClr val="tx1"/>
                </a:solidFill>
              </a:rPr>
              <a:t>O+	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8, 16, 32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35	</a:t>
            </a:r>
            <a:r>
              <a:rPr lang="en-US" altLang="en-US" sz="900" b="1" baseline="30000">
                <a:solidFill>
                  <a:schemeClr val="tx1"/>
                </a:solidFill>
              </a:rPr>
              <a:t>35</a:t>
            </a:r>
            <a:r>
              <a:rPr lang="en-US" altLang="en-US" sz="900" b="1">
                <a:solidFill>
                  <a:schemeClr val="tx1"/>
                </a:solidFill>
              </a:rPr>
              <a:t>Cl+	Cl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37, 70, 72,74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35</a:t>
            </a:r>
            <a:r>
              <a:rPr lang="en-US" altLang="en-US" sz="900" b="1">
                <a:solidFill>
                  <a:schemeClr val="tx1"/>
                </a:solidFill>
              </a:rPr>
              <a:t>Cl+	HCL	36, 37, 38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36	H</a:t>
            </a:r>
            <a:r>
              <a:rPr lang="en-US" altLang="en-US" sz="900" b="1" baseline="30000">
                <a:solidFill>
                  <a:schemeClr val="tx1"/>
                </a:solidFill>
              </a:rPr>
              <a:t>35</a:t>
            </a:r>
            <a:r>
              <a:rPr lang="en-US" altLang="en-US" sz="900" b="1">
                <a:solidFill>
                  <a:schemeClr val="tx1"/>
                </a:solidFill>
              </a:rPr>
              <a:t>Cl+	HCl	35, 37, 38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36</a:t>
            </a:r>
            <a:r>
              <a:rPr lang="en-US" altLang="en-US" sz="900" b="1">
                <a:solidFill>
                  <a:schemeClr val="tx1"/>
                </a:solidFill>
              </a:rPr>
              <a:t>Ar+	Ar	20, 38, 40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37	</a:t>
            </a:r>
            <a:r>
              <a:rPr lang="en-US" altLang="en-US" sz="900" b="1" baseline="30000">
                <a:solidFill>
                  <a:schemeClr val="tx1"/>
                </a:solidFill>
              </a:rPr>
              <a:t>37</a:t>
            </a:r>
            <a:r>
              <a:rPr lang="en-US" altLang="en-US" sz="900" b="1">
                <a:solidFill>
                  <a:schemeClr val="tx1"/>
                </a:solidFill>
              </a:rPr>
              <a:t>Cl+	Cl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35, 70, 72, 74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37</a:t>
            </a:r>
            <a:r>
              <a:rPr lang="en-US" altLang="en-US" sz="900" b="1">
                <a:solidFill>
                  <a:schemeClr val="tx1"/>
                </a:solidFill>
              </a:rPr>
              <a:t>Cl+	HCl	35, 36, 38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38	H</a:t>
            </a:r>
            <a:r>
              <a:rPr lang="en-US" altLang="en-US" sz="900" b="1" baseline="30000">
                <a:solidFill>
                  <a:schemeClr val="tx1"/>
                </a:solidFill>
              </a:rPr>
              <a:t>37</a:t>
            </a:r>
            <a:r>
              <a:rPr lang="en-US" altLang="en-US" sz="900" b="1">
                <a:solidFill>
                  <a:schemeClr val="tx1"/>
                </a:solidFill>
              </a:rPr>
              <a:t>Cl+	HCl	35,36,37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26, 27, 28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38</a:t>
            </a:r>
            <a:r>
              <a:rPr lang="en-US" altLang="en-US" sz="900" b="1">
                <a:solidFill>
                  <a:schemeClr val="tx1"/>
                </a:solidFill>
              </a:rPr>
              <a:t>Ar+	Ar	20, 36, 40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39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26, 27, 28, 38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39</a:t>
            </a:r>
            <a:r>
              <a:rPr lang="en-US" altLang="en-US" sz="900" b="1">
                <a:solidFill>
                  <a:schemeClr val="tx1"/>
                </a:solidFill>
              </a:rPr>
              <a:t>K+	K	41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40	Ar+	Ar	36, 38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4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26, 27, 28, 38, 39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41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26, 27, 28, 38, 39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41</a:t>
            </a:r>
            <a:r>
              <a:rPr lang="en-US" altLang="en-US" sz="900" b="1">
                <a:solidFill>
                  <a:schemeClr val="tx1"/>
                </a:solidFill>
              </a:rPr>
              <a:t>K+	K	39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42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26, 27, 28, 38, 39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43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7</a:t>
            </a:r>
            <a:r>
              <a:rPr lang="en-US" altLang="en-US" sz="900" b="1">
                <a:solidFill>
                  <a:schemeClr val="tx1"/>
                </a:solidFill>
              </a:rPr>
              <a:t>+	CxHy	12, 13, 14, 24, 26, 27, 28, 38, 39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O+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OH 	31, 44, 45, 46	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6064250" y="1003300"/>
            <a:ext cx="4802188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/>
          <a:lstStyle>
            <a:lvl1pPr marL="346075" indent="-346075" defTabSz="92075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 defTabSz="920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 defTabSz="92075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92075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44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8</a:t>
            </a:r>
            <a:r>
              <a:rPr lang="en-US" altLang="en-US" sz="900" b="1">
                <a:solidFill>
                  <a:schemeClr val="tx1"/>
                </a:solidFill>
              </a:rPr>
              <a:t>+	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8</a:t>
            </a:r>
            <a:r>
              <a:rPr lang="en-US" altLang="en-US" sz="900" b="1">
                <a:solidFill>
                  <a:schemeClr val="tx1"/>
                </a:solidFill>
              </a:rPr>
              <a:t>		41, 42, 43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CO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	6, 12, 28, 29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4</a:t>
            </a:r>
            <a:r>
              <a:rPr lang="en-US" altLang="en-US" sz="900" b="1">
                <a:solidFill>
                  <a:schemeClr val="tx1"/>
                </a:solidFill>
              </a:rPr>
              <a:t>OH+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OH (alcohol)	31, 43, 45, 46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N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O+	N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O		14, 16, 28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45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O+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OH (alcohol)	31, 43, 44, 46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</a:t>
            </a:r>
            <a:r>
              <a:rPr lang="en-US" altLang="en-US" sz="900" b="1" baseline="30000">
                <a:solidFill>
                  <a:schemeClr val="tx1"/>
                </a:solidFill>
              </a:rPr>
              <a:t>13</a:t>
            </a:r>
            <a:r>
              <a:rPr lang="en-US" altLang="en-US" sz="900" b="1">
                <a:solidFill>
                  <a:schemeClr val="tx1"/>
                </a:solidFill>
              </a:rPr>
              <a:t>CO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CO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	6, 12, 28, 29, 44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46	NO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NO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	14, 16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OH+	C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OH (alcohol)	31, 43, 44, 45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48	SO+	SO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	32, 64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55	C</a:t>
            </a:r>
            <a:r>
              <a:rPr lang="en-US" altLang="en-US" sz="900" b="1" baseline="-25000">
                <a:solidFill>
                  <a:schemeClr val="tx1"/>
                </a:solidFill>
              </a:rPr>
              <a:t>4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7</a:t>
            </a:r>
            <a:r>
              <a:rPr lang="en-US" altLang="en-US" sz="900" b="1">
                <a:solidFill>
                  <a:schemeClr val="tx1"/>
                </a:solidFill>
              </a:rPr>
              <a:t>+	CxHy		12, 13, 14, 24, 26, 27, 28, 38, 39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57	C</a:t>
            </a:r>
            <a:r>
              <a:rPr lang="en-US" altLang="en-US" sz="900" b="1" baseline="-25000">
                <a:solidFill>
                  <a:schemeClr val="tx1"/>
                </a:solidFill>
              </a:rPr>
              <a:t>4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9</a:t>
            </a:r>
            <a:r>
              <a:rPr lang="en-US" altLang="en-US" sz="900" b="1">
                <a:solidFill>
                  <a:schemeClr val="tx1"/>
                </a:solidFill>
              </a:rPr>
              <a:t>+	CxHy		12, 13, 14, 24, 26, 27, 28, 38, 39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58	(CH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)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CO+,C</a:t>
            </a:r>
            <a:r>
              <a:rPr lang="en-US" altLang="en-US" sz="900" b="1" baseline="-25000">
                <a:solidFill>
                  <a:schemeClr val="tx1"/>
                </a:solidFill>
              </a:rPr>
              <a:t>3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O (acetone)	43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64	SO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+	SO</a:t>
            </a:r>
            <a:r>
              <a:rPr lang="en-US" altLang="en-US" sz="900" b="1" baseline="-25000">
                <a:solidFill>
                  <a:schemeClr val="tx1"/>
                </a:solidFill>
              </a:rPr>
              <a:t>2</a:t>
            </a:r>
            <a:r>
              <a:rPr lang="en-US" altLang="en-US" sz="900" b="1">
                <a:solidFill>
                  <a:schemeClr val="tx1"/>
                </a:solidFill>
              </a:rPr>
              <a:t>		32, 48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77	C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5</a:t>
            </a:r>
            <a:r>
              <a:rPr lang="en-US" altLang="en-US" sz="900" b="1">
                <a:solidFill>
                  <a:schemeClr val="tx1"/>
                </a:solidFill>
              </a:rPr>
              <a:t>+	Phenyl		50, 51, 52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78	C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+	C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H</a:t>
            </a:r>
            <a:r>
              <a:rPr lang="en-US" altLang="en-US" sz="900" b="1" baseline="-25000">
                <a:solidFill>
                  <a:schemeClr val="tx1"/>
                </a:solidFill>
              </a:rPr>
              <a:t>6</a:t>
            </a:r>
            <a:r>
              <a:rPr lang="en-US" altLang="en-US" sz="900" b="1">
                <a:solidFill>
                  <a:schemeClr val="tx1"/>
                </a:solidFill>
              </a:rPr>
              <a:t> (benzene)		50, 51, 52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92.5	</a:t>
            </a:r>
            <a:r>
              <a:rPr lang="en-US" altLang="en-US" sz="900" b="1" baseline="30000">
                <a:solidFill>
                  <a:schemeClr val="tx1"/>
                </a:solidFill>
              </a:rPr>
              <a:t>185</a:t>
            </a:r>
            <a:r>
              <a:rPr lang="en-US" altLang="en-US" sz="900" b="1">
                <a:solidFill>
                  <a:schemeClr val="tx1"/>
                </a:solidFill>
              </a:rPr>
              <a:t>Re++	Rhenium (filament)	93.5, 185, 187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93.5	</a:t>
            </a:r>
            <a:r>
              <a:rPr lang="en-US" altLang="en-US" sz="900" b="1" baseline="30000">
                <a:solidFill>
                  <a:schemeClr val="tx1"/>
                </a:solidFill>
              </a:rPr>
              <a:t>187</a:t>
            </a:r>
            <a:r>
              <a:rPr lang="en-US" altLang="en-US" sz="900" b="1">
                <a:solidFill>
                  <a:schemeClr val="tx1"/>
                </a:solidFill>
              </a:rPr>
              <a:t>Re++	Rhenium (filament)	92.5, 185, 187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149		Phthalic ester (softening agent)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182	</a:t>
            </a:r>
            <a:r>
              <a:rPr lang="en-US" altLang="en-US" sz="900" b="1" baseline="30000">
                <a:solidFill>
                  <a:schemeClr val="tx1"/>
                </a:solidFill>
              </a:rPr>
              <a:t>182</a:t>
            </a:r>
            <a:r>
              <a:rPr lang="en-US" altLang="en-US" sz="900" b="1">
                <a:solidFill>
                  <a:schemeClr val="tx1"/>
                </a:solidFill>
              </a:rPr>
              <a:t>W+	Tungsten (filament)	183, 184, 186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183	</a:t>
            </a:r>
            <a:r>
              <a:rPr lang="en-US" altLang="en-US" sz="900" b="1" baseline="30000">
                <a:solidFill>
                  <a:schemeClr val="tx1"/>
                </a:solidFill>
              </a:rPr>
              <a:t>183</a:t>
            </a:r>
            <a:r>
              <a:rPr lang="en-US" altLang="en-US" sz="900" b="1">
                <a:solidFill>
                  <a:schemeClr val="tx1"/>
                </a:solidFill>
              </a:rPr>
              <a:t>W+	Tungsten (filament)	182, 184, 186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184	</a:t>
            </a:r>
            <a:r>
              <a:rPr lang="en-US" altLang="en-US" sz="900" b="1" baseline="30000">
                <a:solidFill>
                  <a:schemeClr val="tx1"/>
                </a:solidFill>
              </a:rPr>
              <a:t>184</a:t>
            </a:r>
            <a:r>
              <a:rPr lang="en-US" altLang="en-US" sz="900" b="1">
                <a:solidFill>
                  <a:schemeClr val="tx1"/>
                </a:solidFill>
              </a:rPr>
              <a:t>W+	Tungsten (filament)	182, 183, 186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185	</a:t>
            </a:r>
            <a:r>
              <a:rPr lang="en-US" altLang="en-US" sz="900" b="1" baseline="30000">
                <a:solidFill>
                  <a:schemeClr val="tx1"/>
                </a:solidFill>
              </a:rPr>
              <a:t>185</a:t>
            </a:r>
            <a:r>
              <a:rPr lang="en-US" altLang="en-US" sz="900" b="1">
                <a:solidFill>
                  <a:schemeClr val="tx1"/>
                </a:solidFill>
              </a:rPr>
              <a:t>Re+	Rhenium (filament)	187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r>
              <a:rPr lang="en-US" altLang="en-US" sz="900" b="1">
                <a:solidFill>
                  <a:schemeClr val="tx1"/>
                </a:solidFill>
              </a:rPr>
              <a:t>187	</a:t>
            </a:r>
            <a:r>
              <a:rPr lang="en-US" altLang="en-US" sz="900" b="1" baseline="30000">
                <a:solidFill>
                  <a:schemeClr val="tx1"/>
                </a:solidFill>
              </a:rPr>
              <a:t>187</a:t>
            </a:r>
            <a:r>
              <a:rPr lang="en-US" altLang="en-US" sz="900" b="1">
                <a:solidFill>
                  <a:schemeClr val="tx1"/>
                </a:solidFill>
              </a:rPr>
              <a:t>Re+	Rhenium (filament)	185	</a:t>
            </a:r>
          </a:p>
          <a:p>
            <a:pPr eaLnBrk="1" hangingPunct="1">
              <a:lnSpc>
                <a:spcPct val="90000"/>
              </a:lnSpc>
              <a:buClr>
                <a:srgbClr val="D40041"/>
              </a:buClr>
              <a:buFont typeface="Wingdings" panose="05000000000000000000" pitchFamily="2" charset="2"/>
              <a:buNone/>
            </a:pPr>
            <a:endParaRPr lang="en-US" altLang="en-US" sz="900" b="1">
              <a:solidFill>
                <a:schemeClr val="tx1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25209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4105" y="244478"/>
            <a:ext cx="10464800" cy="45402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Spectra library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56493" y="1905000"/>
            <a:ext cx="8801832" cy="4114800"/>
          </a:xfrm>
        </p:spPr>
        <p:txBody>
          <a:bodyPr/>
          <a:lstStyle/>
          <a:p>
            <a:r>
              <a:rPr lang="en-US" dirty="0" smtClean="0"/>
              <a:t>Most RGA </a:t>
            </a:r>
            <a:r>
              <a:rPr lang="en-US" dirty="0" smtClean="0"/>
              <a:t>software packages contain </a:t>
            </a:r>
            <a:r>
              <a:rPr lang="en-US" dirty="0" smtClean="0"/>
              <a:t>a spectra library</a:t>
            </a:r>
          </a:p>
          <a:p>
            <a:endParaRPr lang="en-US" dirty="0"/>
          </a:p>
          <a:p>
            <a:r>
              <a:rPr lang="en-US" dirty="0" smtClean="0"/>
              <a:t>Additional spectra </a:t>
            </a:r>
            <a:r>
              <a:rPr lang="en-US" dirty="0"/>
              <a:t>are available </a:t>
            </a:r>
            <a:r>
              <a:rPr lang="en-US" dirty="0" smtClean="0"/>
              <a:t>from the NIST library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https://webbook.nist.gov/chemistry/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38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8991600" y="6403976"/>
            <a:ext cx="858838" cy="365125"/>
          </a:xfrm>
        </p:spPr>
        <p:txBody>
          <a:bodyPr/>
          <a:lstStyle/>
          <a:p>
            <a:pPr>
              <a:defRPr/>
            </a:pPr>
            <a:fld id="{1BFC5E79-B31B-4F88-A327-1DB810665B05}" type="datetime1">
              <a:rPr lang="de-LI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CH" dirty="0" smtClean="0"/>
              <a:t>Quadrupole Mass </a:t>
            </a:r>
            <a:r>
              <a:rPr lang="de-CH" dirty="0" err="1" smtClean="0"/>
              <a:t>Spectrometry</a:t>
            </a:r>
            <a:endParaRPr lang="en-US" dirty="0"/>
          </a:p>
        </p:txBody>
      </p:sp>
      <p:sp>
        <p:nvSpPr>
          <p:cNvPr id="2150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F2F4FD6-F110-44C4-AAD1-62D1DFAF4ED5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91088" y="327028"/>
            <a:ext cx="9857350" cy="45402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193157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de-DE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de-DE" alt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Partial </a:t>
            </a:r>
            <a:r>
              <a:rPr lang="de-DE" alt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alt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</a:t>
            </a:r>
            <a:r>
              <a:rPr lang="de-DE" altLang="en-US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  <a:endParaRPr lang="de-DE" altLang="en-US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1"/>
          <a:stretch>
            <a:fillRect/>
          </a:stretch>
        </p:blipFill>
        <p:spPr bwMode="auto">
          <a:xfrm>
            <a:off x="2157413" y="1077914"/>
            <a:ext cx="7124700" cy="4981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96828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39"/>
          <p:cNvSpPr>
            <a:spLocks noChangeArrowheads="1"/>
          </p:cNvSpPr>
          <p:nvPr/>
        </p:nvSpPr>
        <p:spPr bwMode="auto">
          <a:xfrm>
            <a:off x="7881938" y="3072143"/>
            <a:ext cx="2260600" cy="5619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sz="1400" b="1">
              <a:solidFill>
                <a:schemeClr val="tx1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4536" y="633744"/>
            <a:ext cx="9739313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179" name="Rectangle 5"/>
          <p:cNvSpPr>
            <a:spLocks noChangeArrowheads="1"/>
          </p:cNvSpPr>
          <p:nvPr/>
        </p:nvSpPr>
        <p:spPr bwMode="auto">
          <a:xfrm>
            <a:off x="2895601" y="2252663"/>
            <a:ext cx="150177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 b="1">
                <a:solidFill>
                  <a:srgbClr val="000000"/>
                </a:solidFill>
              </a:rPr>
              <a:t>Axial Ion-Source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180" name="Freeform 6"/>
          <p:cNvSpPr>
            <a:spLocks/>
          </p:cNvSpPr>
          <p:nvPr/>
        </p:nvSpPr>
        <p:spPr bwMode="auto">
          <a:xfrm>
            <a:off x="6715126" y="2501900"/>
            <a:ext cx="112713" cy="215900"/>
          </a:xfrm>
          <a:custGeom>
            <a:avLst/>
            <a:gdLst>
              <a:gd name="T0" fmla="*/ 0 w 71"/>
              <a:gd name="T1" fmla="*/ 2147483646 h 136"/>
              <a:gd name="T2" fmla="*/ 2147483646 w 71"/>
              <a:gd name="T3" fmla="*/ 2147483646 h 136"/>
              <a:gd name="T4" fmla="*/ 2147483646 w 71"/>
              <a:gd name="T5" fmla="*/ 2147483646 h 136"/>
              <a:gd name="T6" fmla="*/ 2147483646 w 71"/>
              <a:gd name="T7" fmla="*/ 2147483646 h 136"/>
              <a:gd name="T8" fmla="*/ 2147483646 w 71"/>
              <a:gd name="T9" fmla="*/ 2147483646 h 136"/>
              <a:gd name="T10" fmla="*/ 2147483646 w 71"/>
              <a:gd name="T11" fmla="*/ 2147483646 h 136"/>
              <a:gd name="T12" fmla="*/ 2147483646 w 71"/>
              <a:gd name="T13" fmla="*/ 2147483646 h 136"/>
              <a:gd name="T14" fmla="*/ 2147483646 w 71"/>
              <a:gd name="T15" fmla="*/ 2147483646 h 136"/>
              <a:gd name="T16" fmla="*/ 2147483646 w 71"/>
              <a:gd name="T17" fmla="*/ 2147483646 h 136"/>
              <a:gd name="T18" fmla="*/ 2147483646 w 71"/>
              <a:gd name="T19" fmla="*/ 2147483646 h 136"/>
              <a:gd name="T20" fmla="*/ 2147483646 w 71"/>
              <a:gd name="T21" fmla="*/ 2147483646 h 136"/>
              <a:gd name="T22" fmla="*/ 2147483646 w 71"/>
              <a:gd name="T23" fmla="*/ 2147483646 h 136"/>
              <a:gd name="T24" fmla="*/ 2147483646 w 71"/>
              <a:gd name="T25" fmla="*/ 0 h 136"/>
              <a:gd name="T26" fmla="*/ 2147483646 w 71"/>
              <a:gd name="T27" fmla="*/ 2147483646 h 136"/>
              <a:gd name="T28" fmla="*/ 2147483646 w 71"/>
              <a:gd name="T29" fmla="*/ 2147483646 h 136"/>
              <a:gd name="T30" fmla="*/ 2147483646 w 71"/>
              <a:gd name="T31" fmla="*/ 2147483646 h 136"/>
              <a:gd name="T32" fmla="*/ 0 w 71"/>
              <a:gd name="T33" fmla="*/ 2147483646 h 136"/>
              <a:gd name="T34" fmla="*/ 2147483646 w 71"/>
              <a:gd name="T35" fmla="*/ 2147483646 h 136"/>
              <a:gd name="T36" fmla="*/ 2147483646 w 71"/>
              <a:gd name="T37" fmla="*/ 2147483646 h 136"/>
              <a:gd name="T38" fmla="*/ 2147483646 w 71"/>
              <a:gd name="T39" fmla="*/ 2147483646 h 136"/>
              <a:gd name="T40" fmla="*/ 2147483646 w 71"/>
              <a:gd name="T41" fmla="*/ 2147483646 h 136"/>
              <a:gd name="T42" fmla="*/ 2147483646 w 71"/>
              <a:gd name="T43" fmla="*/ 2147483646 h 136"/>
              <a:gd name="T44" fmla="*/ 2147483646 w 71"/>
              <a:gd name="T45" fmla="*/ 2147483646 h 136"/>
              <a:gd name="T46" fmla="*/ 2147483646 w 71"/>
              <a:gd name="T47" fmla="*/ 2147483646 h 136"/>
              <a:gd name="T48" fmla="*/ 2147483646 w 71"/>
              <a:gd name="T49" fmla="*/ 2147483646 h 136"/>
              <a:gd name="T50" fmla="*/ 2147483646 w 71"/>
              <a:gd name="T51" fmla="*/ 2147483646 h 136"/>
              <a:gd name="T52" fmla="*/ 2147483646 w 71"/>
              <a:gd name="T53" fmla="*/ 2147483646 h 136"/>
              <a:gd name="T54" fmla="*/ 2147483646 w 71"/>
              <a:gd name="T55" fmla="*/ 2147483646 h 136"/>
              <a:gd name="T56" fmla="*/ 2147483646 w 71"/>
              <a:gd name="T57" fmla="*/ 2147483646 h 136"/>
              <a:gd name="T58" fmla="*/ 2147483646 w 71"/>
              <a:gd name="T59" fmla="*/ 2147483646 h 136"/>
              <a:gd name="T60" fmla="*/ 2147483646 w 71"/>
              <a:gd name="T61" fmla="*/ 2147483646 h 136"/>
              <a:gd name="T62" fmla="*/ 2147483646 w 71"/>
              <a:gd name="T63" fmla="*/ 2147483646 h 136"/>
              <a:gd name="T64" fmla="*/ 2147483646 w 71"/>
              <a:gd name="T65" fmla="*/ 2147483646 h 136"/>
              <a:gd name="T66" fmla="*/ 2147483646 w 71"/>
              <a:gd name="T67" fmla="*/ 2147483646 h 136"/>
              <a:gd name="T68" fmla="*/ 0 w 71"/>
              <a:gd name="T69" fmla="*/ 2147483646 h 1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" h="136">
                <a:moveTo>
                  <a:pt x="0" y="69"/>
                </a:moveTo>
                <a:lnTo>
                  <a:pt x="2" y="96"/>
                </a:lnTo>
                <a:lnTo>
                  <a:pt x="9" y="114"/>
                </a:lnTo>
                <a:lnTo>
                  <a:pt x="20" y="130"/>
                </a:lnTo>
                <a:lnTo>
                  <a:pt x="35" y="136"/>
                </a:lnTo>
                <a:lnTo>
                  <a:pt x="51" y="130"/>
                </a:lnTo>
                <a:lnTo>
                  <a:pt x="62" y="114"/>
                </a:lnTo>
                <a:lnTo>
                  <a:pt x="69" y="96"/>
                </a:lnTo>
                <a:lnTo>
                  <a:pt x="71" y="69"/>
                </a:lnTo>
                <a:lnTo>
                  <a:pt x="69" y="42"/>
                </a:lnTo>
                <a:lnTo>
                  <a:pt x="62" y="22"/>
                </a:lnTo>
                <a:lnTo>
                  <a:pt x="51" y="6"/>
                </a:lnTo>
                <a:lnTo>
                  <a:pt x="35" y="0"/>
                </a:lnTo>
                <a:lnTo>
                  <a:pt x="20" y="6"/>
                </a:lnTo>
                <a:lnTo>
                  <a:pt x="9" y="22"/>
                </a:lnTo>
                <a:lnTo>
                  <a:pt x="2" y="42"/>
                </a:lnTo>
                <a:lnTo>
                  <a:pt x="0" y="69"/>
                </a:lnTo>
                <a:lnTo>
                  <a:pt x="13" y="69"/>
                </a:lnTo>
                <a:lnTo>
                  <a:pt x="15" y="47"/>
                </a:lnTo>
                <a:lnTo>
                  <a:pt x="22" y="27"/>
                </a:lnTo>
                <a:lnTo>
                  <a:pt x="29" y="15"/>
                </a:lnTo>
                <a:lnTo>
                  <a:pt x="35" y="13"/>
                </a:lnTo>
                <a:lnTo>
                  <a:pt x="42" y="15"/>
                </a:lnTo>
                <a:lnTo>
                  <a:pt x="49" y="27"/>
                </a:lnTo>
                <a:lnTo>
                  <a:pt x="56" y="47"/>
                </a:lnTo>
                <a:lnTo>
                  <a:pt x="58" y="69"/>
                </a:lnTo>
                <a:lnTo>
                  <a:pt x="56" y="92"/>
                </a:lnTo>
                <a:lnTo>
                  <a:pt x="49" y="110"/>
                </a:lnTo>
                <a:lnTo>
                  <a:pt x="42" y="121"/>
                </a:lnTo>
                <a:lnTo>
                  <a:pt x="35" y="123"/>
                </a:lnTo>
                <a:lnTo>
                  <a:pt x="29" y="121"/>
                </a:lnTo>
                <a:lnTo>
                  <a:pt x="22" y="110"/>
                </a:lnTo>
                <a:lnTo>
                  <a:pt x="15" y="92"/>
                </a:lnTo>
                <a:lnTo>
                  <a:pt x="1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1" name="Freeform 7"/>
          <p:cNvSpPr>
            <a:spLocks/>
          </p:cNvSpPr>
          <p:nvPr/>
        </p:nvSpPr>
        <p:spPr bwMode="auto">
          <a:xfrm>
            <a:off x="9067800" y="2501900"/>
            <a:ext cx="65088" cy="215900"/>
          </a:xfrm>
          <a:custGeom>
            <a:avLst/>
            <a:gdLst>
              <a:gd name="T0" fmla="*/ 2147483646 w 41"/>
              <a:gd name="T1" fmla="*/ 2147483646 h 136"/>
              <a:gd name="T2" fmla="*/ 2147483646 w 41"/>
              <a:gd name="T3" fmla="*/ 2147483646 h 136"/>
              <a:gd name="T4" fmla="*/ 2147483646 w 41"/>
              <a:gd name="T5" fmla="*/ 2147483646 h 136"/>
              <a:gd name="T6" fmla="*/ 2147483646 w 41"/>
              <a:gd name="T7" fmla="*/ 2147483646 h 136"/>
              <a:gd name="T8" fmla="*/ 2147483646 w 41"/>
              <a:gd name="T9" fmla="*/ 2147483646 h 136"/>
              <a:gd name="T10" fmla="*/ 2147483646 w 41"/>
              <a:gd name="T11" fmla="*/ 2147483646 h 136"/>
              <a:gd name="T12" fmla="*/ 2147483646 w 41"/>
              <a:gd name="T13" fmla="*/ 2147483646 h 136"/>
              <a:gd name="T14" fmla="*/ 2147483646 w 41"/>
              <a:gd name="T15" fmla="*/ 2147483646 h 136"/>
              <a:gd name="T16" fmla="*/ 2147483646 w 41"/>
              <a:gd name="T17" fmla="*/ 0 h 136"/>
              <a:gd name="T18" fmla="*/ 0 w 41"/>
              <a:gd name="T19" fmla="*/ 2147483646 h 136"/>
              <a:gd name="T20" fmla="*/ 2147483646 w 41"/>
              <a:gd name="T21" fmla="*/ 2147483646 h 136"/>
              <a:gd name="T22" fmla="*/ 2147483646 w 41"/>
              <a:gd name="T23" fmla="*/ 2147483646 h 136"/>
              <a:gd name="T24" fmla="*/ 2147483646 w 41"/>
              <a:gd name="T25" fmla="*/ 2147483646 h 136"/>
              <a:gd name="T26" fmla="*/ 2147483646 w 41"/>
              <a:gd name="T27" fmla="*/ 2147483646 h 136"/>
              <a:gd name="T28" fmla="*/ 2147483646 w 41"/>
              <a:gd name="T29" fmla="*/ 2147483646 h 136"/>
              <a:gd name="T30" fmla="*/ 2147483646 w 41"/>
              <a:gd name="T31" fmla="*/ 2147483646 h 136"/>
              <a:gd name="T32" fmla="*/ 2147483646 w 41"/>
              <a:gd name="T33" fmla="*/ 2147483646 h 136"/>
              <a:gd name="T34" fmla="*/ 0 w 41"/>
              <a:gd name="T35" fmla="*/ 2147483646 h 136"/>
              <a:gd name="T36" fmla="*/ 2147483646 w 41"/>
              <a:gd name="T37" fmla="*/ 2147483646 h 1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1" h="136">
                <a:moveTo>
                  <a:pt x="5" y="136"/>
                </a:moveTo>
                <a:lnTo>
                  <a:pt x="21" y="127"/>
                </a:lnTo>
                <a:lnTo>
                  <a:pt x="32" y="112"/>
                </a:lnTo>
                <a:lnTo>
                  <a:pt x="38" y="94"/>
                </a:lnTo>
                <a:lnTo>
                  <a:pt x="41" y="69"/>
                </a:lnTo>
                <a:lnTo>
                  <a:pt x="38" y="42"/>
                </a:lnTo>
                <a:lnTo>
                  <a:pt x="32" y="24"/>
                </a:lnTo>
                <a:lnTo>
                  <a:pt x="21" y="9"/>
                </a:lnTo>
                <a:lnTo>
                  <a:pt x="5" y="0"/>
                </a:lnTo>
                <a:lnTo>
                  <a:pt x="0" y="13"/>
                </a:lnTo>
                <a:lnTo>
                  <a:pt x="12" y="18"/>
                </a:lnTo>
                <a:lnTo>
                  <a:pt x="18" y="29"/>
                </a:lnTo>
                <a:lnTo>
                  <a:pt x="25" y="47"/>
                </a:lnTo>
                <a:lnTo>
                  <a:pt x="27" y="69"/>
                </a:lnTo>
                <a:lnTo>
                  <a:pt x="25" y="89"/>
                </a:lnTo>
                <a:lnTo>
                  <a:pt x="18" y="107"/>
                </a:lnTo>
                <a:lnTo>
                  <a:pt x="12" y="119"/>
                </a:lnTo>
                <a:lnTo>
                  <a:pt x="0" y="123"/>
                </a:lnTo>
                <a:lnTo>
                  <a:pt x="5" y="1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Rectangle 8"/>
          <p:cNvSpPr>
            <a:spLocks noChangeArrowheads="1"/>
          </p:cNvSpPr>
          <p:nvPr/>
        </p:nvSpPr>
        <p:spPr bwMode="auto">
          <a:xfrm>
            <a:off x="6770689" y="2501900"/>
            <a:ext cx="2301875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183" name="Rectangle 9"/>
          <p:cNvSpPr>
            <a:spLocks noChangeArrowheads="1"/>
          </p:cNvSpPr>
          <p:nvPr/>
        </p:nvSpPr>
        <p:spPr bwMode="auto">
          <a:xfrm>
            <a:off x="6770689" y="2697164"/>
            <a:ext cx="2301875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184" name="Freeform 10"/>
          <p:cNvSpPr>
            <a:spLocks/>
          </p:cNvSpPr>
          <p:nvPr/>
        </p:nvSpPr>
        <p:spPr bwMode="auto">
          <a:xfrm>
            <a:off x="6640513" y="1997076"/>
            <a:ext cx="112712" cy="220663"/>
          </a:xfrm>
          <a:custGeom>
            <a:avLst/>
            <a:gdLst>
              <a:gd name="T0" fmla="*/ 0 w 71"/>
              <a:gd name="T1" fmla="*/ 2147483646 h 139"/>
              <a:gd name="T2" fmla="*/ 2147483646 w 71"/>
              <a:gd name="T3" fmla="*/ 2147483646 h 139"/>
              <a:gd name="T4" fmla="*/ 2147483646 w 71"/>
              <a:gd name="T5" fmla="*/ 2147483646 h 139"/>
              <a:gd name="T6" fmla="*/ 2147483646 w 71"/>
              <a:gd name="T7" fmla="*/ 2147483646 h 139"/>
              <a:gd name="T8" fmla="*/ 2147483646 w 71"/>
              <a:gd name="T9" fmla="*/ 2147483646 h 139"/>
              <a:gd name="T10" fmla="*/ 2147483646 w 71"/>
              <a:gd name="T11" fmla="*/ 2147483646 h 139"/>
              <a:gd name="T12" fmla="*/ 2147483646 w 71"/>
              <a:gd name="T13" fmla="*/ 2147483646 h 139"/>
              <a:gd name="T14" fmla="*/ 2147483646 w 71"/>
              <a:gd name="T15" fmla="*/ 2147483646 h 139"/>
              <a:gd name="T16" fmla="*/ 2147483646 w 71"/>
              <a:gd name="T17" fmla="*/ 2147483646 h 139"/>
              <a:gd name="T18" fmla="*/ 2147483646 w 71"/>
              <a:gd name="T19" fmla="*/ 2147483646 h 139"/>
              <a:gd name="T20" fmla="*/ 2147483646 w 71"/>
              <a:gd name="T21" fmla="*/ 2147483646 h 139"/>
              <a:gd name="T22" fmla="*/ 2147483646 w 71"/>
              <a:gd name="T23" fmla="*/ 2147483646 h 139"/>
              <a:gd name="T24" fmla="*/ 2147483646 w 71"/>
              <a:gd name="T25" fmla="*/ 2147483646 h 139"/>
              <a:gd name="T26" fmla="*/ 2147483646 w 71"/>
              <a:gd name="T27" fmla="*/ 2147483646 h 139"/>
              <a:gd name="T28" fmla="*/ 2147483646 w 71"/>
              <a:gd name="T29" fmla="*/ 0 h 139"/>
              <a:gd name="T30" fmla="*/ 2147483646 w 71"/>
              <a:gd name="T31" fmla="*/ 2147483646 h 139"/>
              <a:gd name="T32" fmla="*/ 2147483646 w 71"/>
              <a:gd name="T33" fmla="*/ 2147483646 h 139"/>
              <a:gd name="T34" fmla="*/ 2147483646 w 71"/>
              <a:gd name="T35" fmla="*/ 2147483646 h 139"/>
              <a:gd name="T36" fmla="*/ 0 w 71"/>
              <a:gd name="T37" fmla="*/ 2147483646 h 139"/>
              <a:gd name="T38" fmla="*/ 2147483646 w 71"/>
              <a:gd name="T39" fmla="*/ 2147483646 h 139"/>
              <a:gd name="T40" fmla="*/ 2147483646 w 71"/>
              <a:gd name="T41" fmla="*/ 2147483646 h 139"/>
              <a:gd name="T42" fmla="*/ 2147483646 w 71"/>
              <a:gd name="T43" fmla="*/ 2147483646 h 139"/>
              <a:gd name="T44" fmla="*/ 2147483646 w 71"/>
              <a:gd name="T45" fmla="*/ 2147483646 h 139"/>
              <a:gd name="T46" fmla="*/ 2147483646 w 71"/>
              <a:gd name="T47" fmla="*/ 2147483646 h 139"/>
              <a:gd name="T48" fmla="*/ 2147483646 w 71"/>
              <a:gd name="T49" fmla="*/ 2147483646 h 139"/>
              <a:gd name="T50" fmla="*/ 2147483646 w 71"/>
              <a:gd name="T51" fmla="*/ 2147483646 h 139"/>
              <a:gd name="T52" fmla="*/ 2147483646 w 71"/>
              <a:gd name="T53" fmla="*/ 2147483646 h 139"/>
              <a:gd name="T54" fmla="*/ 2147483646 w 71"/>
              <a:gd name="T55" fmla="*/ 2147483646 h 139"/>
              <a:gd name="T56" fmla="*/ 2147483646 w 71"/>
              <a:gd name="T57" fmla="*/ 2147483646 h 139"/>
              <a:gd name="T58" fmla="*/ 2147483646 w 71"/>
              <a:gd name="T59" fmla="*/ 2147483646 h 139"/>
              <a:gd name="T60" fmla="*/ 2147483646 w 71"/>
              <a:gd name="T61" fmla="*/ 2147483646 h 139"/>
              <a:gd name="T62" fmla="*/ 2147483646 w 71"/>
              <a:gd name="T63" fmla="*/ 2147483646 h 139"/>
              <a:gd name="T64" fmla="*/ 2147483646 w 71"/>
              <a:gd name="T65" fmla="*/ 2147483646 h 139"/>
              <a:gd name="T66" fmla="*/ 2147483646 w 71"/>
              <a:gd name="T67" fmla="*/ 2147483646 h 139"/>
              <a:gd name="T68" fmla="*/ 2147483646 w 71"/>
              <a:gd name="T69" fmla="*/ 2147483646 h 139"/>
              <a:gd name="T70" fmla="*/ 2147483646 w 71"/>
              <a:gd name="T71" fmla="*/ 2147483646 h 139"/>
              <a:gd name="T72" fmla="*/ 0 w 71"/>
              <a:gd name="T73" fmla="*/ 2147483646 h 13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1" h="139">
                <a:moveTo>
                  <a:pt x="0" y="69"/>
                </a:moveTo>
                <a:lnTo>
                  <a:pt x="2" y="96"/>
                </a:lnTo>
                <a:lnTo>
                  <a:pt x="9" y="116"/>
                </a:lnTo>
                <a:lnTo>
                  <a:pt x="20" y="132"/>
                </a:lnTo>
                <a:lnTo>
                  <a:pt x="35" y="139"/>
                </a:lnTo>
                <a:lnTo>
                  <a:pt x="51" y="134"/>
                </a:lnTo>
                <a:lnTo>
                  <a:pt x="65" y="116"/>
                </a:lnTo>
                <a:lnTo>
                  <a:pt x="69" y="96"/>
                </a:lnTo>
                <a:lnTo>
                  <a:pt x="69" y="94"/>
                </a:lnTo>
                <a:lnTo>
                  <a:pt x="71" y="69"/>
                </a:lnTo>
                <a:lnTo>
                  <a:pt x="69" y="44"/>
                </a:lnTo>
                <a:lnTo>
                  <a:pt x="69" y="42"/>
                </a:lnTo>
                <a:lnTo>
                  <a:pt x="65" y="22"/>
                </a:lnTo>
                <a:lnTo>
                  <a:pt x="51" y="6"/>
                </a:lnTo>
                <a:lnTo>
                  <a:pt x="35" y="0"/>
                </a:lnTo>
                <a:lnTo>
                  <a:pt x="20" y="6"/>
                </a:lnTo>
                <a:lnTo>
                  <a:pt x="9" y="22"/>
                </a:lnTo>
                <a:lnTo>
                  <a:pt x="2" y="42"/>
                </a:lnTo>
                <a:lnTo>
                  <a:pt x="0" y="69"/>
                </a:lnTo>
                <a:lnTo>
                  <a:pt x="13" y="69"/>
                </a:lnTo>
                <a:lnTo>
                  <a:pt x="15" y="47"/>
                </a:lnTo>
                <a:lnTo>
                  <a:pt x="22" y="27"/>
                </a:lnTo>
                <a:lnTo>
                  <a:pt x="29" y="15"/>
                </a:lnTo>
                <a:lnTo>
                  <a:pt x="35" y="13"/>
                </a:lnTo>
                <a:lnTo>
                  <a:pt x="42" y="18"/>
                </a:lnTo>
                <a:lnTo>
                  <a:pt x="51" y="27"/>
                </a:lnTo>
                <a:lnTo>
                  <a:pt x="56" y="44"/>
                </a:lnTo>
                <a:lnTo>
                  <a:pt x="58" y="69"/>
                </a:lnTo>
                <a:lnTo>
                  <a:pt x="56" y="94"/>
                </a:lnTo>
                <a:lnTo>
                  <a:pt x="51" y="112"/>
                </a:lnTo>
                <a:lnTo>
                  <a:pt x="42" y="121"/>
                </a:lnTo>
                <a:lnTo>
                  <a:pt x="35" y="125"/>
                </a:lnTo>
                <a:lnTo>
                  <a:pt x="29" y="123"/>
                </a:lnTo>
                <a:lnTo>
                  <a:pt x="22" y="112"/>
                </a:lnTo>
                <a:lnTo>
                  <a:pt x="15" y="91"/>
                </a:lnTo>
                <a:lnTo>
                  <a:pt x="1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Freeform 11"/>
          <p:cNvSpPr>
            <a:spLocks/>
          </p:cNvSpPr>
          <p:nvPr/>
        </p:nvSpPr>
        <p:spPr bwMode="auto">
          <a:xfrm>
            <a:off x="8993189" y="1997076"/>
            <a:ext cx="65087" cy="220663"/>
          </a:xfrm>
          <a:custGeom>
            <a:avLst/>
            <a:gdLst>
              <a:gd name="T0" fmla="*/ 2147483646 w 41"/>
              <a:gd name="T1" fmla="*/ 2147483646 h 139"/>
              <a:gd name="T2" fmla="*/ 2147483646 w 41"/>
              <a:gd name="T3" fmla="*/ 2147483646 h 139"/>
              <a:gd name="T4" fmla="*/ 2147483646 w 41"/>
              <a:gd name="T5" fmla="*/ 2147483646 h 139"/>
              <a:gd name="T6" fmla="*/ 2147483646 w 41"/>
              <a:gd name="T7" fmla="*/ 2147483646 h 139"/>
              <a:gd name="T8" fmla="*/ 2147483646 w 41"/>
              <a:gd name="T9" fmla="*/ 2147483646 h 139"/>
              <a:gd name="T10" fmla="*/ 2147483646 w 41"/>
              <a:gd name="T11" fmla="*/ 2147483646 h 139"/>
              <a:gd name="T12" fmla="*/ 2147483646 w 41"/>
              <a:gd name="T13" fmla="*/ 2147483646 h 139"/>
              <a:gd name="T14" fmla="*/ 2147483646 w 41"/>
              <a:gd name="T15" fmla="*/ 2147483646 h 139"/>
              <a:gd name="T16" fmla="*/ 2147483646 w 41"/>
              <a:gd name="T17" fmla="*/ 0 h 139"/>
              <a:gd name="T18" fmla="*/ 0 w 41"/>
              <a:gd name="T19" fmla="*/ 2147483646 h 139"/>
              <a:gd name="T20" fmla="*/ 2147483646 w 41"/>
              <a:gd name="T21" fmla="*/ 2147483646 h 139"/>
              <a:gd name="T22" fmla="*/ 2147483646 w 41"/>
              <a:gd name="T23" fmla="*/ 2147483646 h 139"/>
              <a:gd name="T24" fmla="*/ 2147483646 w 41"/>
              <a:gd name="T25" fmla="*/ 2147483646 h 139"/>
              <a:gd name="T26" fmla="*/ 2147483646 w 41"/>
              <a:gd name="T27" fmla="*/ 2147483646 h 139"/>
              <a:gd name="T28" fmla="*/ 2147483646 w 41"/>
              <a:gd name="T29" fmla="*/ 2147483646 h 139"/>
              <a:gd name="T30" fmla="*/ 2147483646 w 41"/>
              <a:gd name="T31" fmla="*/ 2147483646 h 139"/>
              <a:gd name="T32" fmla="*/ 2147483646 w 41"/>
              <a:gd name="T33" fmla="*/ 2147483646 h 139"/>
              <a:gd name="T34" fmla="*/ 0 w 41"/>
              <a:gd name="T35" fmla="*/ 2147483646 h 139"/>
              <a:gd name="T36" fmla="*/ 2147483646 w 41"/>
              <a:gd name="T37" fmla="*/ 2147483646 h 13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1" h="139">
                <a:moveTo>
                  <a:pt x="9" y="139"/>
                </a:moveTo>
                <a:lnTo>
                  <a:pt x="20" y="130"/>
                </a:lnTo>
                <a:lnTo>
                  <a:pt x="32" y="114"/>
                </a:lnTo>
                <a:lnTo>
                  <a:pt x="38" y="94"/>
                </a:lnTo>
                <a:lnTo>
                  <a:pt x="41" y="69"/>
                </a:lnTo>
                <a:lnTo>
                  <a:pt x="38" y="44"/>
                </a:lnTo>
                <a:lnTo>
                  <a:pt x="32" y="27"/>
                </a:lnTo>
                <a:lnTo>
                  <a:pt x="20" y="9"/>
                </a:lnTo>
                <a:lnTo>
                  <a:pt x="9" y="0"/>
                </a:lnTo>
                <a:lnTo>
                  <a:pt x="0" y="13"/>
                </a:lnTo>
                <a:lnTo>
                  <a:pt x="12" y="18"/>
                </a:lnTo>
                <a:lnTo>
                  <a:pt x="18" y="31"/>
                </a:lnTo>
                <a:lnTo>
                  <a:pt x="25" y="49"/>
                </a:lnTo>
                <a:lnTo>
                  <a:pt x="27" y="69"/>
                </a:lnTo>
                <a:lnTo>
                  <a:pt x="25" y="89"/>
                </a:lnTo>
                <a:lnTo>
                  <a:pt x="18" y="109"/>
                </a:lnTo>
                <a:lnTo>
                  <a:pt x="12" y="121"/>
                </a:lnTo>
                <a:lnTo>
                  <a:pt x="0" y="125"/>
                </a:lnTo>
                <a:lnTo>
                  <a:pt x="9" y="1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6" name="Rectangle 12"/>
          <p:cNvSpPr>
            <a:spLocks noChangeArrowheads="1"/>
          </p:cNvSpPr>
          <p:nvPr/>
        </p:nvSpPr>
        <p:spPr bwMode="auto">
          <a:xfrm>
            <a:off x="6696075" y="1997075"/>
            <a:ext cx="2305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187" name="Rectangle 13"/>
          <p:cNvSpPr>
            <a:spLocks noChangeArrowheads="1"/>
          </p:cNvSpPr>
          <p:nvPr/>
        </p:nvSpPr>
        <p:spPr bwMode="auto">
          <a:xfrm>
            <a:off x="6696075" y="2195514"/>
            <a:ext cx="2305050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188" name="Freeform 14"/>
          <p:cNvSpPr>
            <a:spLocks/>
          </p:cNvSpPr>
          <p:nvPr/>
        </p:nvSpPr>
        <p:spPr bwMode="auto">
          <a:xfrm>
            <a:off x="6870701" y="1893888"/>
            <a:ext cx="2346325" cy="195262"/>
          </a:xfrm>
          <a:custGeom>
            <a:avLst/>
            <a:gdLst>
              <a:gd name="T0" fmla="*/ 2147483646 w 1478"/>
              <a:gd name="T1" fmla="*/ 2147483646 h 123"/>
              <a:gd name="T2" fmla="*/ 2147483646 w 1478"/>
              <a:gd name="T3" fmla="*/ 2147483646 h 123"/>
              <a:gd name="T4" fmla="*/ 2147483646 w 1478"/>
              <a:gd name="T5" fmla="*/ 2147483646 h 123"/>
              <a:gd name="T6" fmla="*/ 2147483646 w 1478"/>
              <a:gd name="T7" fmla="*/ 2147483646 h 123"/>
              <a:gd name="T8" fmla="*/ 2147483646 w 1478"/>
              <a:gd name="T9" fmla="*/ 2147483646 h 123"/>
              <a:gd name="T10" fmla="*/ 2147483646 w 1478"/>
              <a:gd name="T11" fmla="*/ 2147483646 h 123"/>
              <a:gd name="T12" fmla="*/ 2147483646 w 1478"/>
              <a:gd name="T13" fmla="*/ 2147483646 h 123"/>
              <a:gd name="T14" fmla="*/ 2147483646 w 1478"/>
              <a:gd name="T15" fmla="*/ 2147483646 h 123"/>
              <a:gd name="T16" fmla="*/ 2147483646 w 1478"/>
              <a:gd name="T17" fmla="*/ 0 h 123"/>
              <a:gd name="T18" fmla="*/ 0 w 1478"/>
              <a:gd name="T19" fmla="*/ 0 h 123"/>
              <a:gd name="T20" fmla="*/ 0 w 1478"/>
              <a:gd name="T21" fmla="*/ 2147483646 h 123"/>
              <a:gd name="T22" fmla="*/ 2147483646 w 1478"/>
              <a:gd name="T23" fmla="*/ 2147483646 h 1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78" h="123">
                <a:moveTo>
                  <a:pt x="1449" y="123"/>
                </a:moveTo>
                <a:lnTo>
                  <a:pt x="1461" y="116"/>
                </a:lnTo>
                <a:lnTo>
                  <a:pt x="1472" y="103"/>
                </a:lnTo>
                <a:lnTo>
                  <a:pt x="1476" y="85"/>
                </a:lnTo>
                <a:lnTo>
                  <a:pt x="1478" y="62"/>
                </a:lnTo>
                <a:lnTo>
                  <a:pt x="1476" y="38"/>
                </a:lnTo>
                <a:lnTo>
                  <a:pt x="1472" y="20"/>
                </a:lnTo>
                <a:lnTo>
                  <a:pt x="1461" y="6"/>
                </a:lnTo>
                <a:lnTo>
                  <a:pt x="1449" y="0"/>
                </a:lnTo>
                <a:lnTo>
                  <a:pt x="0" y="0"/>
                </a:lnTo>
                <a:lnTo>
                  <a:pt x="0" y="123"/>
                </a:lnTo>
                <a:lnTo>
                  <a:pt x="1449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9" name="Freeform 15"/>
          <p:cNvSpPr>
            <a:spLocks/>
          </p:cNvSpPr>
          <p:nvPr/>
        </p:nvSpPr>
        <p:spPr bwMode="auto">
          <a:xfrm>
            <a:off x="6859588" y="1882775"/>
            <a:ext cx="2368550" cy="217488"/>
          </a:xfrm>
          <a:custGeom>
            <a:avLst/>
            <a:gdLst>
              <a:gd name="T0" fmla="*/ 2147483646 w 1492"/>
              <a:gd name="T1" fmla="*/ 2147483646 h 137"/>
              <a:gd name="T2" fmla="*/ 2147483646 w 1492"/>
              <a:gd name="T3" fmla="*/ 2147483646 h 137"/>
              <a:gd name="T4" fmla="*/ 2147483646 w 1492"/>
              <a:gd name="T5" fmla="*/ 2147483646 h 137"/>
              <a:gd name="T6" fmla="*/ 2147483646 w 1492"/>
              <a:gd name="T7" fmla="*/ 2147483646 h 137"/>
              <a:gd name="T8" fmla="*/ 2147483646 w 1492"/>
              <a:gd name="T9" fmla="*/ 2147483646 h 137"/>
              <a:gd name="T10" fmla="*/ 2147483646 w 1492"/>
              <a:gd name="T11" fmla="*/ 2147483646 h 137"/>
              <a:gd name="T12" fmla="*/ 2147483646 w 1492"/>
              <a:gd name="T13" fmla="*/ 2147483646 h 137"/>
              <a:gd name="T14" fmla="*/ 2147483646 w 1492"/>
              <a:gd name="T15" fmla="*/ 2147483646 h 137"/>
              <a:gd name="T16" fmla="*/ 2147483646 w 1492"/>
              <a:gd name="T17" fmla="*/ 2147483646 h 137"/>
              <a:gd name="T18" fmla="*/ 2147483646 w 1492"/>
              <a:gd name="T19" fmla="*/ 2147483646 h 137"/>
              <a:gd name="T20" fmla="*/ 2147483646 w 1492"/>
              <a:gd name="T21" fmla="*/ 0 h 137"/>
              <a:gd name="T22" fmla="*/ 0 w 1492"/>
              <a:gd name="T23" fmla="*/ 0 h 137"/>
              <a:gd name="T24" fmla="*/ 0 w 1492"/>
              <a:gd name="T25" fmla="*/ 2147483646 h 137"/>
              <a:gd name="T26" fmla="*/ 2147483646 w 1492"/>
              <a:gd name="T27" fmla="*/ 2147483646 h 137"/>
              <a:gd name="T28" fmla="*/ 2147483646 w 1492"/>
              <a:gd name="T29" fmla="*/ 2147483646 h 137"/>
              <a:gd name="T30" fmla="*/ 2147483646 w 1492"/>
              <a:gd name="T31" fmla="*/ 2147483646 h 137"/>
              <a:gd name="T32" fmla="*/ 2147483646 w 1492"/>
              <a:gd name="T33" fmla="*/ 2147483646 h 137"/>
              <a:gd name="T34" fmla="*/ 2147483646 w 1492"/>
              <a:gd name="T35" fmla="*/ 2147483646 h 137"/>
              <a:gd name="T36" fmla="*/ 2147483646 w 1492"/>
              <a:gd name="T37" fmla="*/ 2147483646 h 137"/>
              <a:gd name="T38" fmla="*/ 2147483646 w 1492"/>
              <a:gd name="T39" fmla="*/ 2147483646 h 137"/>
              <a:gd name="T40" fmla="*/ 2147483646 w 1492"/>
              <a:gd name="T41" fmla="*/ 2147483646 h 137"/>
              <a:gd name="T42" fmla="*/ 2147483646 w 1492"/>
              <a:gd name="T43" fmla="*/ 2147483646 h 137"/>
              <a:gd name="T44" fmla="*/ 2147483646 w 1492"/>
              <a:gd name="T45" fmla="*/ 2147483646 h 137"/>
              <a:gd name="T46" fmla="*/ 2147483646 w 1492"/>
              <a:gd name="T47" fmla="*/ 2147483646 h 137"/>
              <a:gd name="T48" fmla="*/ 2147483646 w 1492"/>
              <a:gd name="T49" fmla="*/ 2147483646 h 137"/>
              <a:gd name="T50" fmla="*/ 2147483646 w 1492"/>
              <a:gd name="T51" fmla="*/ 2147483646 h 137"/>
              <a:gd name="T52" fmla="*/ 2147483646 w 1492"/>
              <a:gd name="T53" fmla="*/ 2147483646 h 1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492" h="137">
                <a:moveTo>
                  <a:pt x="1459" y="137"/>
                </a:moveTo>
                <a:lnTo>
                  <a:pt x="1472" y="128"/>
                </a:lnTo>
                <a:lnTo>
                  <a:pt x="1485" y="112"/>
                </a:lnTo>
                <a:lnTo>
                  <a:pt x="1490" y="94"/>
                </a:lnTo>
                <a:lnTo>
                  <a:pt x="1490" y="92"/>
                </a:lnTo>
                <a:lnTo>
                  <a:pt x="1492" y="69"/>
                </a:lnTo>
                <a:lnTo>
                  <a:pt x="1490" y="45"/>
                </a:lnTo>
                <a:lnTo>
                  <a:pt x="1490" y="43"/>
                </a:lnTo>
                <a:lnTo>
                  <a:pt x="1485" y="25"/>
                </a:lnTo>
                <a:lnTo>
                  <a:pt x="1472" y="9"/>
                </a:lnTo>
                <a:lnTo>
                  <a:pt x="1459" y="0"/>
                </a:lnTo>
                <a:lnTo>
                  <a:pt x="0" y="0"/>
                </a:lnTo>
                <a:lnTo>
                  <a:pt x="0" y="137"/>
                </a:lnTo>
                <a:lnTo>
                  <a:pt x="1459" y="137"/>
                </a:lnTo>
                <a:lnTo>
                  <a:pt x="1454" y="123"/>
                </a:lnTo>
                <a:lnTo>
                  <a:pt x="14" y="123"/>
                </a:lnTo>
                <a:lnTo>
                  <a:pt x="14" y="13"/>
                </a:lnTo>
                <a:lnTo>
                  <a:pt x="1454" y="13"/>
                </a:lnTo>
                <a:lnTo>
                  <a:pt x="1463" y="18"/>
                </a:lnTo>
                <a:lnTo>
                  <a:pt x="1472" y="29"/>
                </a:lnTo>
                <a:lnTo>
                  <a:pt x="1476" y="45"/>
                </a:lnTo>
                <a:lnTo>
                  <a:pt x="1479" y="69"/>
                </a:lnTo>
                <a:lnTo>
                  <a:pt x="1476" y="90"/>
                </a:lnTo>
                <a:lnTo>
                  <a:pt x="1472" y="107"/>
                </a:lnTo>
                <a:lnTo>
                  <a:pt x="1463" y="119"/>
                </a:lnTo>
                <a:lnTo>
                  <a:pt x="1454" y="123"/>
                </a:lnTo>
                <a:lnTo>
                  <a:pt x="1459" y="1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Freeform 16"/>
          <p:cNvSpPr>
            <a:spLocks/>
          </p:cNvSpPr>
          <p:nvPr/>
        </p:nvSpPr>
        <p:spPr bwMode="auto">
          <a:xfrm>
            <a:off x="6832601" y="1893888"/>
            <a:ext cx="92075" cy="195262"/>
          </a:xfrm>
          <a:custGeom>
            <a:avLst/>
            <a:gdLst>
              <a:gd name="T0" fmla="*/ 0 w 58"/>
              <a:gd name="T1" fmla="*/ 2147483646 h 123"/>
              <a:gd name="T2" fmla="*/ 2147483646 w 58"/>
              <a:gd name="T3" fmla="*/ 2147483646 h 123"/>
              <a:gd name="T4" fmla="*/ 2147483646 w 58"/>
              <a:gd name="T5" fmla="*/ 2147483646 h 123"/>
              <a:gd name="T6" fmla="*/ 2147483646 w 58"/>
              <a:gd name="T7" fmla="*/ 2147483646 h 123"/>
              <a:gd name="T8" fmla="*/ 2147483646 w 58"/>
              <a:gd name="T9" fmla="*/ 2147483646 h 123"/>
              <a:gd name="T10" fmla="*/ 2147483646 w 58"/>
              <a:gd name="T11" fmla="*/ 2147483646 h 123"/>
              <a:gd name="T12" fmla="*/ 2147483646 w 58"/>
              <a:gd name="T13" fmla="*/ 2147483646 h 123"/>
              <a:gd name="T14" fmla="*/ 2147483646 w 58"/>
              <a:gd name="T15" fmla="*/ 2147483646 h 123"/>
              <a:gd name="T16" fmla="*/ 2147483646 w 58"/>
              <a:gd name="T17" fmla="*/ 2147483646 h 123"/>
              <a:gd name="T18" fmla="*/ 2147483646 w 58"/>
              <a:gd name="T19" fmla="*/ 2147483646 h 123"/>
              <a:gd name="T20" fmla="*/ 2147483646 w 58"/>
              <a:gd name="T21" fmla="*/ 2147483646 h 123"/>
              <a:gd name="T22" fmla="*/ 2147483646 w 58"/>
              <a:gd name="T23" fmla="*/ 2147483646 h 123"/>
              <a:gd name="T24" fmla="*/ 2147483646 w 58"/>
              <a:gd name="T25" fmla="*/ 0 h 123"/>
              <a:gd name="T26" fmla="*/ 2147483646 w 58"/>
              <a:gd name="T27" fmla="*/ 2147483646 h 123"/>
              <a:gd name="T28" fmla="*/ 2147483646 w 58"/>
              <a:gd name="T29" fmla="*/ 2147483646 h 123"/>
              <a:gd name="T30" fmla="*/ 2147483646 w 58"/>
              <a:gd name="T31" fmla="*/ 2147483646 h 123"/>
              <a:gd name="T32" fmla="*/ 0 w 58"/>
              <a:gd name="T33" fmla="*/ 2147483646 h 1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8" h="123">
                <a:moveTo>
                  <a:pt x="0" y="62"/>
                </a:moveTo>
                <a:lnTo>
                  <a:pt x="2" y="87"/>
                </a:lnTo>
                <a:lnTo>
                  <a:pt x="8" y="105"/>
                </a:lnTo>
                <a:lnTo>
                  <a:pt x="17" y="118"/>
                </a:lnTo>
                <a:lnTo>
                  <a:pt x="29" y="123"/>
                </a:lnTo>
                <a:lnTo>
                  <a:pt x="40" y="118"/>
                </a:lnTo>
                <a:lnTo>
                  <a:pt x="49" y="105"/>
                </a:lnTo>
                <a:lnTo>
                  <a:pt x="55" y="87"/>
                </a:lnTo>
                <a:lnTo>
                  <a:pt x="58" y="62"/>
                </a:lnTo>
                <a:lnTo>
                  <a:pt x="55" y="38"/>
                </a:lnTo>
                <a:lnTo>
                  <a:pt x="49" y="18"/>
                </a:lnTo>
                <a:lnTo>
                  <a:pt x="40" y="4"/>
                </a:lnTo>
                <a:lnTo>
                  <a:pt x="29" y="0"/>
                </a:lnTo>
                <a:lnTo>
                  <a:pt x="17" y="4"/>
                </a:lnTo>
                <a:lnTo>
                  <a:pt x="8" y="18"/>
                </a:lnTo>
                <a:lnTo>
                  <a:pt x="2" y="38"/>
                </a:lnTo>
                <a:lnTo>
                  <a:pt x="0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Freeform 17"/>
          <p:cNvSpPr>
            <a:spLocks/>
          </p:cNvSpPr>
          <p:nvPr/>
        </p:nvSpPr>
        <p:spPr bwMode="auto">
          <a:xfrm>
            <a:off x="6821488" y="1882775"/>
            <a:ext cx="112712" cy="217488"/>
          </a:xfrm>
          <a:custGeom>
            <a:avLst/>
            <a:gdLst>
              <a:gd name="T0" fmla="*/ 0 w 71"/>
              <a:gd name="T1" fmla="*/ 2147483646 h 137"/>
              <a:gd name="T2" fmla="*/ 2147483646 w 71"/>
              <a:gd name="T3" fmla="*/ 2147483646 h 137"/>
              <a:gd name="T4" fmla="*/ 2147483646 w 71"/>
              <a:gd name="T5" fmla="*/ 2147483646 h 137"/>
              <a:gd name="T6" fmla="*/ 2147483646 w 71"/>
              <a:gd name="T7" fmla="*/ 2147483646 h 137"/>
              <a:gd name="T8" fmla="*/ 2147483646 w 71"/>
              <a:gd name="T9" fmla="*/ 2147483646 h 137"/>
              <a:gd name="T10" fmla="*/ 2147483646 w 71"/>
              <a:gd name="T11" fmla="*/ 2147483646 h 137"/>
              <a:gd name="T12" fmla="*/ 2147483646 w 71"/>
              <a:gd name="T13" fmla="*/ 2147483646 h 137"/>
              <a:gd name="T14" fmla="*/ 2147483646 w 71"/>
              <a:gd name="T15" fmla="*/ 2147483646 h 137"/>
              <a:gd name="T16" fmla="*/ 2147483646 w 71"/>
              <a:gd name="T17" fmla="*/ 2147483646 h 137"/>
              <a:gd name="T18" fmla="*/ 2147483646 w 71"/>
              <a:gd name="T19" fmla="*/ 2147483646 h 137"/>
              <a:gd name="T20" fmla="*/ 2147483646 w 71"/>
              <a:gd name="T21" fmla="*/ 2147483646 h 137"/>
              <a:gd name="T22" fmla="*/ 2147483646 w 71"/>
              <a:gd name="T23" fmla="*/ 2147483646 h 137"/>
              <a:gd name="T24" fmla="*/ 2147483646 w 71"/>
              <a:gd name="T25" fmla="*/ 0 h 137"/>
              <a:gd name="T26" fmla="*/ 2147483646 w 71"/>
              <a:gd name="T27" fmla="*/ 2147483646 h 137"/>
              <a:gd name="T28" fmla="*/ 2147483646 w 71"/>
              <a:gd name="T29" fmla="*/ 2147483646 h 137"/>
              <a:gd name="T30" fmla="*/ 2147483646 w 71"/>
              <a:gd name="T31" fmla="*/ 2147483646 h 137"/>
              <a:gd name="T32" fmla="*/ 0 w 71"/>
              <a:gd name="T33" fmla="*/ 2147483646 h 137"/>
              <a:gd name="T34" fmla="*/ 2147483646 w 71"/>
              <a:gd name="T35" fmla="*/ 2147483646 h 137"/>
              <a:gd name="T36" fmla="*/ 2147483646 w 71"/>
              <a:gd name="T37" fmla="*/ 2147483646 h 137"/>
              <a:gd name="T38" fmla="*/ 2147483646 w 71"/>
              <a:gd name="T39" fmla="*/ 2147483646 h 137"/>
              <a:gd name="T40" fmla="*/ 2147483646 w 71"/>
              <a:gd name="T41" fmla="*/ 2147483646 h 137"/>
              <a:gd name="T42" fmla="*/ 2147483646 w 71"/>
              <a:gd name="T43" fmla="*/ 2147483646 h 137"/>
              <a:gd name="T44" fmla="*/ 2147483646 w 71"/>
              <a:gd name="T45" fmla="*/ 2147483646 h 137"/>
              <a:gd name="T46" fmla="*/ 2147483646 w 71"/>
              <a:gd name="T47" fmla="*/ 2147483646 h 137"/>
              <a:gd name="T48" fmla="*/ 2147483646 w 71"/>
              <a:gd name="T49" fmla="*/ 2147483646 h 137"/>
              <a:gd name="T50" fmla="*/ 2147483646 w 71"/>
              <a:gd name="T51" fmla="*/ 2147483646 h 137"/>
              <a:gd name="T52" fmla="*/ 2147483646 w 71"/>
              <a:gd name="T53" fmla="*/ 2147483646 h 137"/>
              <a:gd name="T54" fmla="*/ 2147483646 w 71"/>
              <a:gd name="T55" fmla="*/ 2147483646 h 137"/>
              <a:gd name="T56" fmla="*/ 2147483646 w 71"/>
              <a:gd name="T57" fmla="*/ 2147483646 h 137"/>
              <a:gd name="T58" fmla="*/ 2147483646 w 71"/>
              <a:gd name="T59" fmla="*/ 2147483646 h 137"/>
              <a:gd name="T60" fmla="*/ 2147483646 w 71"/>
              <a:gd name="T61" fmla="*/ 2147483646 h 137"/>
              <a:gd name="T62" fmla="*/ 2147483646 w 71"/>
              <a:gd name="T63" fmla="*/ 2147483646 h 137"/>
              <a:gd name="T64" fmla="*/ 2147483646 w 71"/>
              <a:gd name="T65" fmla="*/ 2147483646 h 137"/>
              <a:gd name="T66" fmla="*/ 2147483646 w 71"/>
              <a:gd name="T67" fmla="*/ 2147483646 h 137"/>
              <a:gd name="T68" fmla="*/ 0 w 71"/>
              <a:gd name="T69" fmla="*/ 2147483646 h 1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" h="137">
                <a:moveTo>
                  <a:pt x="0" y="69"/>
                </a:moveTo>
                <a:lnTo>
                  <a:pt x="2" y="96"/>
                </a:lnTo>
                <a:lnTo>
                  <a:pt x="9" y="114"/>
                </a:lnTo>
                <a:lnTo>
                  <a:pt x="20" y="130"/>
                </a:lnTo>
                <a:lnTo>
                  <a:pt x="36" y="137"/>
                </a:lnTo>
                <a:lnTo>
                  <a:pt x="51" y="130"/>
                </a:lnTo>
                <a:lnTo>
                  <a:pt x="62" y="114"/>
                </a:lnTo>
                <a:lnTo>
                  <a:pt x="69" y="96"/>
                </a:lnTo>
                <a:lnTo>
                  <a:pt x="71" y="69"/>
                </a:lnTo>
                <a:lnTo>
                  <a:pt x="69" y="43"/>
                </a:lnTo>
                <a:lnTo>
                  <a:pt x="62" y="22"/>
                </a:lnTo>
                <a:lnTo>
                  <a:pt x="51" y="7"/>
                </a:lnTo>
                <a:lnTo>
                  <a:pt x="36" y="0"/>
                </a:lnTo>
                <a:lnTo>
                  <a:pt x="20" y="7"/>
                </a:lnTo>
                <a:lnTo>
                  <a:pt x="9" y="22"/>
                </a:lnTo>
                <a:lnTo>
                  <a:pt x="2" y="43"/>
                </a:lnTo>
                <a:lnTo>
                  <a:pt x="0" y="69"/>
                </a:lnTo>
                <a:lnTo>
                  <a:pt x="13" y="69"/>
                </a:lnTo>
                <a:lnTo>
                  <a:pt x="15" y="47"/>
                </a:lnTo>
                <a:lnTo>
                  <a:pt x="22" y="27"/>
                </a:lnTo>
                <a:lnTo>
                  <a:pt x="29" y="16"/>
                </a:lnTo>
                <a:lnTo>
                  <a:pt x="36" y="13"/>
                </a:lnTo>
                <a:lnTo>
                  <a:pt x="42" y="16"/>
                </a:lnTo>
                <a:lnTo>
                  <a:pt x="49" y="27"/>
                </a:lnTo>
                <a:lnTo>
                  <a:pt x="56" y="47"/>
                </a:lnTo>
                <a:lnTo>
                  <a:pt x="58" y="69"/>
                </a:lnTo>
                <a:lnTo>
                  <a:pt x="56" y="92"/>
                </a:lnTo>
                <a:lnTo>
                  <a:pt x="49" y="110"/>
                </a:lnTo>
                <a:lnTo>
                  <a:pt x="42" y="121"/>
                </a:lnTo>
                <a:lnTo>
                  <a:pt x="36" y="123"/>
                </a:lnTo>
                <a:lnTo>
                  <a:pt x="29" y="121"/>
                </a:lnTo>
                <a:lnTo>
                  <a:pt x="22" y="110"/>
                </a:lnTo>
                <a:lnTo>
                  <a:pt x="15" y="92"/>
                </a:lnTo>
                <a:lnTo>
                  <a:pt x="1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2" name="Freeform 18"/>
          <p:cNvSpPr>
            <a:spLocks/>
          </p:cNvSpPr>
          <p:nvPr/>
        </p:nvSpPr>
        <p:spPr bwMode="auto">
          <a:xfrm>
            <a:off x="6956426" y="2401888"/>
            <a:ext cx="2346325" cy="195262"/>
          </a:xfrm>
          <a:custGeom>
            <a:avLst/>
            <a:gdLst>
              <a:gd name="T0" fmla="*/ 2147483646 w 1478"/>
              <a:gd name="T1" fmla="*/ 2147483646 h 123"/>
              <a:gd name="T2" fmla="*/ 2147483646 w 1478"/>
              <a:gd name="T3" fmla="*/ 2147483646 h 123"/>
              <a:gd name="T4" fmla="*/ 2147483646 w 1478"/>
              <a:gd name="T5" fmla="*/ 2147483646 h 123"/>
              <a:gd name="T6" fmla="*/ 2147483646 w 1478"/>
              <a:gd name="T7" fmla="*/ 2147483646 h 123"/>
              <a:gd name="T8" fmla="*/ 2147483646 w 1478"/>
              <a:gd name="T9" fmla="*/ 2147483646 h 123"/>
              <a:gd name="T10" fmla="*/ 2147483646 w 1478"/>
              <a:gd name="T11" fmla="*/ 2147483646 h 123"/>
              <a:gd name="T12" fmla="*/ 2147483646 w 1478"/>
              <a:gd name="T13" fmla="*/ 2147483646 h 123"/>
              <a:gd name="T14" fmla="*/ 2147483646 w 1478"/>
              <a:gd name="T15" fmla="*/ 2147483646 h 123"/>
              <a:gd name="T16" fmla="*/ 2147483646 w 1478"/>
              <a:gd name="T17" fmla="*/ 0 h 123"/>
              <a:gd name="T18" fmla="*/ 0 w 1478"/>
              <a:gd name="T19" fmla="*/ 0 h 123"/>
              <a:gd name="T20" fmla="*/ 0 w 1478"/>
              <a:gd name="T21" fmla="*/ 2147483646 h 123"/>
              <a:gd name="T22" fmla="*/ 2147483646 w 1478"/>
              <a:gd name="T23" fmla="*/ 2147483646 h 12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78" h="123">
                <a:moveTo>
                  <a:pt x="1449" y="123"/>
                </a:moveTo>
                <a:lnTo>
                  <a:pt x="1460" y="117"/>
                </a:lnTo>
                <a:lnTo>
                  <a:pt x="1471" y="103"/>
                </a:lnTo>
                <a:lnTo>
                  <a:pt x="1476" y="83"/>
                </a:lnTo>
                <a:lnTo>
                  <a:pt x="1478" y="61"/>
                </a:lnTo>
                <a:lnTo>
                  <a:pt x="1476" y="38"/>
                </a:lnTo>
                <a:lnTo>
                  <a:pt x="1471" y="20"/>
                </a:lnTo>
                <a:lnTo>
                  <a:pt x="1460" y="7"/>
                </a:lnTo>
                <a:lnTo>
                  <a:pt x="1449" y="0"/>
                </a:lnTo>
                <a:lnTo>
                  <a:pt x="0" y="0"/>
                </a:lnTo>
                <a:lnTo>
                  <a:pt x="0" y="123"/>
                </a:lnTo>
                <a:lnTo>
                  <a:pt x="1449" y="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3" name="Freeform 19"/>
          <p:cNvSpPr>
            <a:spLocks/>
          </p:cNvSpPr>
          <p:nvPr/>
        </p:nvSpPr>
        <p:spPr bwMode="auto">
          <a:xfrm>
            <a:off x="6945313" y="2390775"/>
            <a:ext cx="2368550" cy="217488"/>
          </a:xfrm>
          <a:custGeom>
            <a:avLst/>
            <a:gdLst>
              <a:gd name="T0" fmla="*/ 2147483646 w 1492"/>
              <a:gd name="T1" fmla="*/ 2147483646 h 137"/>
              <a:gd name="T2" fmla="*/ 2147483646 w 1492"/>
              <a:gd name="T3" fmla="*/ 2147483646 h 137"/>
              <a:gd name="T4" fmla="*/ 2147483646 w 1492"/>
              <a:gd name="T5" fmla="*/ 2147483646 h 137"/>
              <a:gd name="T6" fmla="*/ 2147483646 w 1492"/>
              <a:gd name="T7" fmla="*/ 2147483646 h 137"/>
              <a:gd name="T8" fmla="*/ 2147483646 w 1492"/>
              <a:gd name="T9" fmla="*/ 2147483646 h 137"/>
              <a:gd name="T10" fmla="*/ 2147483646 w 1492"/>
              <a:gd name="T11" fmla="*/ 2147483646 h 137"/>
              <a:gd name="T12" fmla="*/ 2147483646 w 1492"/>
              <a:gd name="T13" fmla="*/ 2147483646 h 137"/>
              <a:gd name="T14" fmla="*/ 2147483646 w 1492"/>
              <a:gd name="T15" fmla="*/ 2147483646 h 137"/>
              <a:gd name="T16" fmla="*/ 2147483646 w 1492"/>
              <a:gd name="T17" fmla="*/ 2147483646 h 137"/>
              <a:gd name="T18" fmla="*/ 2147483646 w 1492"/>
              <a:gd name="T19" fmla="*/ 2147483646 h 137"/>
              <a:gd name="T20" fmla="*/ 2147483646 w 1492"/>
              <a:gd name="T21" fmla="*/ 0 h 137"/>
              <a:gd name="T22" fmla="*/ 0 w 1492"/>
              <a:gd name="T23" fmla="*/ 0 h 137"/>
              <a:gd name="T24" fmla="*/ 0 w 1492"/>
              <a:gd name="T25" fmla="*/ 2147483646 h 137"/>
              <a:gd name="T26" fmla="*/ 2147483646 w 1492"/>
              <a:gd name="T27" fmla="*/ 2147483646 h 137"/>
              <a:gd name="T28" fmla="*/ 2147483646 w 1492"/>
              <a:gd name="T29" fmla="*/ 2147483646 h 137"/>
              <a:gd name="T30" fmla="*/ 2147483646 w 1492"/>
              <a:gd name="T31" fmla="*/ 2147483646 h 137"/>
              <a:gd name="T32" fmla="*/ 2147483646 w 1492"/>
              <a:gd name="T33" fmla="*/ 2147483646 h 137"/>
              <a:gd name="T34" fmla="*/ 2147483646 w 1492"/>
              <a:gd name="T35" fmla="*/ 2147483646 h 137"/>
              <a:gd name="T36" fmla="*/ 2147483646 w 1492"/>
              <a:gd name="T37" fmla="*/ 2147483646 h 137"/>
              <a:gd name="T38" fmla="*/ 2147483646 w 1492"/>
              <a:gd name="T39" fmla="*/ 2147483646 h 137"/>
              <a:gd name="T40" fmla="*/ 2147483646 w 1492"/>
              <a:gd name="T41" fmla="*/ 2147483646 h 137"/>
              <a:gd name="T42" fmla="*/ 2147483646 w 1492"/>
              <a:gd name="T43" fmla="*/ 2147483646 h 137"/>
              <a:gd name="T44" fmla="*/ 2147483646 w 1492"/>
              <a:gd name="T45" fmla="*/ 2147483646 h 137"/>
              <a:gd name="T46" fmla="*/ 2147483646 w 1492"/>
              <a:gd name="T47" fmla="*/ 2147483646 h 137"/>
              <a:gd name="T48" fmla="*/ 2147483646 w 1492"/>
              <a:gd name="T49" fmla="*/ 2147483646 h 137"/>
              <a:gd name="T50" fmla="*/ 2147483646 w 1492"/>
              <a:gd name="T51" fmla="*/ 2147483646 h 137"/>
              <a:gd name="T52" fmla="*/ 2147483646 w 1492"/>
              <a:gd name="T53" fmla="*/ 2147483646 h 137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492" h="137">
                <a:moveTo>
                  <a:pt x="1458" y="137"/>
                </a:moveTo>
                <a:lnTo>
                  <a:pt x="1472" y="128"/>
                </a:lnTo>
                <a:lnTo>
                  <a:pt x="1485" y="112"/>
                </a:lnTo>
                <a:lnTo>
                  <a:pt x="1490" y="92"/>
                </a:lnTo>
                <a:lnTo>
                  <a:pt x="1490" y="90"/>
                </a:lnTo>
                <a:lnTo>
                  <a:pt x="1492" y="68"/>
                </a:lnTo>
                <a:lnTo>
                  <a:pt x="1490" y="45"/>
                </a:lnTo>
                <a:lnTo>
                  <a:pt x="1490" y="43"/>
                </a:lnTo>
                <a:lnTo>
                  <a:pt x="1485" y="25"/>
                </a:lnTo>
                <a:lnTo>
                  <a:pt x="1472" y="9"/>
                </a:lnTo>
                <a:lnTo>
                  <a:pt x="1458" y="0"/>
                </a:lnTo>
                <a:lnTo>
                  <a:pt x="0" y="0"/>
                </a:lnTo>
                <a:lnTo>
                  <a:pt x="0" y="137"/>
                </a:lnTo>
                <a:lnTo>
                  <a:pt x="1458" y="137"/>
                </a:lnTo>
                <a:lnTo>
                  <a:pt x="1454" y="124"/>
                </a:lnTo>
                <a:lnTo>
                  <a:pt x="14" y="124"/>
                </a:lnTo>
                <a:lnTo>
                  <a:pt x="14" y="14"/>
                </a:lnTo>
                <a:lnTo>
                  <a:pt x="1454" y="14"/>
                </a:lnTo>
                <a:lnTo>
                  <a:pt x="1463" y="18"/>
                </a:lnTo>
                <a:lnTo>
                  <a:pt x="1472" y="29"/>
                </a:lnTo>
                <a:lnTo>
                  <a:pt x="1476" y="47"/>
                </a:lnTo>
                <a:lnTo>
                  <a:pt x="1478" y="68"/>
                </a:lnTo>
                <a:lnTo>
                  <a:pt x="1476" y="88"/>
                </a:lnTo>
                <a:lnTo>
                  <a:pt x="1472" y="108"/>
                </a:lnTo>
                <a:lnTo>
                  <a:pt x="1463" y="119"/>
                </a:lnTo>
                <a:lnTo>
                  <a:pt x="1454" y="124"/>
                </a:lnTo>
                <a:lnTo>
                  <a:pt x="1458" y="1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4" name="Freeform 20"/>
          <p:cNvSpPr>
            <a:spLocks/>
          </p:cNvSpPr>
          <p:nvPr/>
        </p:nvSpPr>
        <p:spPr bwMode="auto">
          <a:xfrm>
            <a:off x="6916739" y="2401888"/>
            <a:ext cx="92075" cy="195262"/>
          </a:xfrm>
          <a:custGeom>
            <a:avLst/>
            <a:gdLst>
              <a:gd name="T0" fmla="*/ 0 w 58"/>
              <a:gd name="T1" fmla="*/ 2147483646 h 123"/>
              <a:gd name="T2" fmla="*/ 2147483646 w 58"/>
              <a:gd name="T3" fmla="*/ 2147483646 h 123"/>
              <a:gd name="T4" fmla="*/ 2147483646 w 58"/>
              <a:gd name="T5" fmla="*/ 2147483646 h 123"/>
              <a:gd name="T6" fmla="*/ 2147483646 w 58"/>
              <a:gd name="T7" fmla="*/ 2147483646 h 123"/>
              <a:gd name="T8" fmla="*/ 2147483646 w 58"/>
              <a:gd name="T9" fmla="*/ 2147483646 h 123"/>
              <a:gd name="T10" fmla="*/ 2147483646 w 58"/>
              <a:gd name="T11" fmla="*/ 2147483646 h 123"/>
              <a:gd name="T12" fmla="*/ 2147483646 w 58"/>
              <a:gd name="T13" fmla="*/ 2147483646 h 123"/>
              <a:gd name="T14" fmla="*/ 2147483646 w 58"/>
              <a:gd name="T15" fmla="*/ 2147483646 h 123"/>
              <a:gd name="T16" fmla="*/ 2147483646 w 58"/>
              <a:gd name="T17" fmla="*/ 2147483646 h 123"/>
              <a:gd name="T18" fmla="*/ 2147483646 w 58"/>
              <a:gd name="T19" fmla="*/ 2147483646 h 123"/>
              <a:gd name="T20" fmla="*/ 2147483646 w 58"/>
              <a:gd name="T21" fmla="*/ 2147483646 h 123"/>
              <a:gd name="T22" fmla="*/ 2147483646 w 58"/>
              <a:gd name="T23" fmla="*/ 2147483646 h 123"/>
              <a:gd name="T24" fmla="*/ 2147483646 w 58"/>
              <a:gd name="T25" fmla="*/ 0 h 123"/>
              <a:gd name="T26" fmla="*/ 2147483646 w 58"/>
              <a:gd name="T27" fmla="*/ 2147483646 h 123"/>
              <a:gd name="T28" fmla="*/ 2147483646 w 58"/>
              <a:gd name="T29" fmla="*/ 2147483646 h 123"/>
              <a:gd name="T30" fmla="*/ 2147483646 w 58"/>
              <a:gd name="T31" fmla="*/ 2147483646 h 123"/>
              <a:gd name="T32" fmla="*/ 0 w 58"/>
              <a:gd name="T33" fmla="*/ 2147483646 h 12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58" h="123">
                <a:moveTo>
                  <a:pt x="0" y="61"/>
                </a:moveTo>
                <a:lnTo>
                  <a:pt x="2" y="85"/>
                </a:lnTo>
                <a:lnTo>
                  <a:pt x="9" y="105"/>
                </a:lnTo>
                <a:lnTo>
                  <a:pt x="18" y="119"/>
                </a:lnTo>
                <a:lnTo>
                  <a:pt x="29" y="123"/>
                </a:lnTo>
                <a:lnTo>
                  <a:pt x="41" y="119"/>
                </a:lnTo>
                <a:lnTo>
                  <a:pt x="50" y="105"/>
                </a:lnTo>
                <a:lnTo>
                  <a:pt x="56" y="85"/>
                </a:lnTo>
                <a:lnTo>
                  <a:pt x="58" y="61"/>
                </a:lnTo>
                <a:lnTo>
                  <a:pt x="56" y="36"/>
                </a:lnTo>
                <a:lnTo>
                  <a:pt x="50" y="18"/>
                </a:lnTo>
                <a:lnTo>
                  <a:pt x="41" y="5"/>
                </a:lnTo>
                <a:lnTo>
                  <a:pt x="29" y="0"/>
                </a:lnTo>
                <a:lnTo>
                  <a:pt x="18" y="5"/>
                </a:lnTo>
                <a:lnTo>
                  <a:pt x="9" y="18"/>
                </a:lnTo>
                <a:lnTo>
                  <a:pt x="2" y="36"/>
                </a:lnTo>
                <a:lnTo>
                  <a:pt x="0" y="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5" name="Freeform 21"/>
          <p:cNvSpPr>
            <a:spLocks/>
          </p:cNvSpPr>
          <p:nvPr/>
        </p:nvSpPr>
        <p:spPr bwMode="auto">
          <a:xfrm>
            <a:off x="6907213" y="2390775"/>
            <a:ext cx="112712" cy="217488"/>
          </a:xfrm>
          <a:custGeom>
            <a:avLst/>
            <a:gdLst>
              <a:gd name="T0" fmla="*/ 0 w 71"/>
              <a:gd name="T1" fmla="*/ 2147483646 h 137"/>
              <a:gd name="T2" fmla="*/ 2147483646 w 71"/>
              <a:gd name="T3" fmla="*/ 2147483646 h 137"/>
              <a:gd name="T4" fmla="*/ 2147483646 w 71"/>
              <a:gd name="T5" fmla="*/ 2147483646 h 137"/>
              <a:gd name="T6" fmla="*/ 2147483646 w 71"/>
              <a:gd name="T7" fmla="*/ 2147483646 h 137"/>
              <a:gd name="T8" fmla="*/ 2147483646 w 71"/>
              <a:gd name="T9" fmla="*/ 2147483646 h 137"/>
              <a:gd name="T10" fmla="*/ 2147483646 w 71"/>
              <a:gd name="T11" fmla="*/ 2147483646 h 137"/>
              <a:gd name="T12" fmla="*/ 2147483646 w 71"/>
              <a:gd name="T13" fmla="*/ 2147483646 h 137"/>
              <a:gd name="T14" fmla="*/ 2147483646 w 71"/>
              <a:gd name="T15" fmla="*/ 2147483646 h 137"/>
              <a:gd name="T16" fmla="*/ 2147483646 w 71"/>
              <a:gd name="T17" fmla="*/ 2147483646 h 137"/>
              <a:gd name="T18" fmla="*/ 2147483646 w 71"/>
              <a:gd name="T19" fmla="*/ 2147483646 h 137"/>
              <a:gd name="T20" fmla="*/ 2147483646 w 71"/>
              <a:gd name="T21" fmla="*/ 2147483646 h 137"/>
              <a:gd name="T22" fmla="*/ 2147483646 w 71"/>
              <a:gd name="T23" fmla="*/ 2147483646 h 137"/>
              <a:gd name="T24" fmla="*/ 2147483646 w 71"/>
              <a:gd name="T25" fmla="*/ 0 h 137"/>
              <a:gd name="T26" fmla="*/ 2147483646 w 71"/>
              <a:gd name="T27" fmla="*/ 2147483646 h 137"/>
              <a:gd name="T28" fmla="*/ 2147483646 w 71"/>
              <a:gd name="T29" fmla="*/ 2147483646 h 137"/>
              <a:gd name="T30" fmla="*/ 2147483646 w 71"/>
              <a:gd name="T31" fmla="*/ 2147483646 h 137"/>
              <a:gd name="T32" fmla="*/ 0 w 71"/>
              <a:gd name="T33" fmla="*/ 2147483646 h 137"/>
              <a:gd name="T34" fmla="*/ 2147483646 w 71"/>
              <a:gd name="T35" fmla="*/ 2147483646 h 137"/>
              <a:gd name="T36" fmla="*/ 2147483646 w 71"/>
              <a:gd name="T37" fmla="*/ 2147483646 h 137"/>
              <a:gd name="T38" fmla="*/ 2147483646 w 71"/>
              <a:gd name="T39" fmla="*/ 2147483646 h 137"/>
              <a:gd name="T40" fmla="*/ 2147483646 w 71"/>
              <a:gd name="T41" fmla="*/ 2147483646 h 137"/>
              <a:gd name="T42" fmla="*/ 2147483646 w 71"/>
              <a:gd name="T43" fmla="*/ 2147483646 h 137"/>
              <a:gd name="T44" fmla="*/ 2147483646 w 71"/>
              <a:gd name="T45" fmla="*/ 2147483646 h 137"/>
              <a:gd name="T46" fmla="*/ 2147483646 w 71"/>
              <a:gd name="T47" fmla="*/ 2147483646 h 137"/>
              <a:gd name="T48" fmla="*/ 2147483646 w 71"/>
              <a:gd name="T49" fmla="*/ 2147483646 h 137"/>
              <a:gd name="T50" fmla="*/ 2147483646 w 71"/>
              <a:gd name="T51" fmla="*/ 2147483646 h 137"/>
              <a:gd name="T52" fmla="*/ 2147483646 w 71"/>
              <a:gd name="T53" fmla="*/ 2147483646 h 137"/>
              <a:gd name="T54" fmla="*/ 2147483646 w 71"/>
              <a:gd name="T55" fmla="*/ 2147483646 h 137"/>
              <a:gd name="T56" fmla="*/ 2147483646 w 71"/>
              <a:gd name="T57" fmla="*/ 2147483646 h 137"/>
              <a:gd name="T58" fmla="*/ 2147483646 w 71"/>
              <a:gd name="T59" fmla="*/ 2147483646 h 137"/>
              <a:gd name="T60" fmla="*/ 2147483646 w 71"/>
              <a:gd name="T61" fmla="*/ 2147483646 h 137"/>
              <a:gd name="T62" fmla="*/ 2147483646 w 71"/>
              <a:gd name="T63" fmla="*/ 2147483646 h 137"/>
              <a:gd name="T64" fmla="*/ 2147483646 w 71"/>
              <a:gd name="T65" fmla="*/ 2147483646 h 137"/>
              <a:gd name="T66" fmla="*/ 2147483646 w 71"/>
              <a:gd name="T67" fmla="*/ 2147483646 h 137"/>
              <a:gd name="T68" fmla="*/ 0 w 71"/>
              <a:gd name="T69" fmla="*/ 2147483646 h 1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1" h="137">
                <a:moveTo>
                  <a:pt x="0" y="68"/>
                </a:moveTo>
                <a:lnTo>
                  <a:pt x="2" y="94"/>
                </a:lnTo>
                <a:lnTo>
                  <a:pt x="8" y="115"/>
                </a:lnTo>
                <a:lnTo>
                  <a:pt x="20" y="130"/>
                </a:lnTo>
                <a:lnTo>
                  <a:pt x="35" y="137"/>
                </a:lnTo>
                <a:lnTo>
                  <a:pt x="51" y="130"/>
                </a:lnTo>
                <a:lnTo>
                  <a:pt x="62" y="115"/>
                </a:lnTo>
                <a:lnTo>
                  <a:pt x="69" y="94"/>
                </a:lnTo>
                <a:lnTo>
                  <a:pt x="71" y="68"/>
                </a:lnTo>
                <a:lnTo>
                  <a:pt x="69" y="41"/>
                </a:lnTo>
                <a:lnTo>
                  <a:pt x="62" y="23"/>
                </a:lnTo>
                <a:lnTo>
                  <a:pt x="51" y="7"/>
                </a:lnTo>
                <a:lnTo>
                  <a:pt x="35" y="0"/>
                </a:lnTo>
                <a:lnTo>
                  <a:pt x="20" y="7"/>
                </a:lnTo>
                <a:lnTo>
                  <a:pt x="8" y="23"/>
                </a:lnTo>
                <a:lnTo>
                  <a:pt x="2" y="41"/>
                </a:lnTo>
                <a:lnTo>
                  <a:pt x="0" y="68"/>
                </a:lnTo>
                <a:lnTo>
                  <a:pt x="13" y="68"/>
                </a:lnTo>
                <a:lnTo>
                  <a:pt x="15" y="45"/>
                </a:lnTo>
                <a:lnTo>
                  <a:pt x="22" y="27"/>
                </a:lnTo>
                <a:lnTo>
                  <a:pt x="29" y="16"/>
                </a:lnTo>
                <a:lnTo>
                  <a:pt x="35" y="14"/>
                </a:lnTo>
                <a:lnTo>
                  <a:pt x="42" y="16"/>
                </a:lnTo>
                <a:lnTo>
                  <a:pt x="49" y="27"/>
                </a:lnTo>
                <a:lnTo>
                  <a:pt x="56" y="45"/>
                </a:lnTo>
                <a:lnTo>
                  <a:pt x="58" y="68"/>
                </a:lnTo>
                <a:lnTo>
                  <a:pt x="56" y="90"/>
                </a:lnTo>
                <a:lnTo>
                  <a:pt x="49" y="110"/>
                </a:lnTo>
                <a:lnTo>
                  <a:pt x="42" y="121"/>
                </a:lnTo>
                <a:lnTo>
                  <a:pt x="35" y="124"/>
                </a:lnTo>
                <a:lnTo>
                  <a:pt x="29" y="121"/>
                </a:lnTo>
                <a:lnTo>
                  <a:pt x="22" y="110"/>
                </a:lnTo>
                <a:lnTo>
                  <a:pt x="15" y="90"/>
                </a:lnTo>
                <a:lnTo>
                  <a:pt x="13" y="68"/>
                </a:lnTo>
                <a:lnTo>
                  <a:pt x="0" y="6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6" name="Rectangle 22"/>
          <p:cNvSpPr>
            <a:spLocks noChangeArrowheads="1"/>
          </p:cNvSpPr>
          <p:nvPr/>
        </p:nvSpPr>
        <p:spPr bwMode="auto">
          <a:xfrm>
            <a:off x="6113464" y="2436813"/>
            <a:ext cx="20637" cy="5064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197" name="Rectangle 23"/>
          <p:cNvSpPr>
            <a:spLocks noChangeArrowheads="1"/>
          </p:cNvSpPr>
          <p:nvPr/>
        </p:nvSpPr>
        <p:spPr bwMode="auto">
          <a:xfrm>
            <a:off x="6113464" y="1785938"/>
            <a:ext cx="20637" cy="5064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198" name="Freeform 24"/>
          <p:cNvSpPr>
            <a:spLocks/>
          </p:cNvSpPr>
          <p:nvPr/>
        </p:nvSpPr>
        <p:spPr bwMode="auto">
          <a:xfrm>
            <a:off x="6191251" y="2579689"/>
            <a:ext cx="149225" cy="363537"/>
          </a:xfrm>
          <a:custGeom>
            <a:avLst/>
            <a:gdLst>
              <a:gd name="T0" fmla="*/ 2147483646 w 94"/>
              <a:gd name="T1" fmla="*/ 2147483646 h 229"/>
              <a:gd name="T2" fmla="*/ 2147483646 w 94"/>
              <a:gd name="T3" fmla="*/ 2147483646 h 229"/>
              <a:gd name="T4" fmla="*/ 2147483646 w 94"/>
              <a:gd name="T5" fmla="*/ 2147483646 h 229"/>
              <a:gd name="T6" fmla="*/ 0 w 94"/>
              <a:gd name="T7" fmla="*/ 2147483646 h 229"/>
              <a:gd name="T8" fmla="*/ 0 w 94"/>
              <a:gd name="T9" fmla="*/ 0 h 229"/>
              <a:gd name="T10" fmla="*/ 2147483646 w 94"/>
              <a:gd name="T11" fmla="*/ 0 h 229"/>
              <a:gd name="T12" fmla="*/ 2147483646 w 94"/>
              <a:gd name="T13" fmla="*/ 2147483646 h 2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229">
                <a:moveTo>
                  <a:pt x="94" y="11"/>
                </a:moveTo>
                <a:lnTo>
                  <a:pt x="12" y="11"/>
                </a:lnTo>
                <a:lnTo>
                  <a:pt x="12" y="229"/>
                </a:lnTo>
                <a:lnTo>
                  <a:pt x="0" y="229"/>
                </a:lnTo>
                <a:lnTo>
                  <a:pt x="0" y="0"/>
                </a:lnTo>
                <a:lnTo>
                  <a:pt x="94" y="0"/>
                </a:lnTo>
                <a:lnTo>
                  <a:pt x="94" y="11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199" name="Freeform 25"/>
          <p:cNvSpPr>
            <a:spLocks/>
          </p:cNvSpPr>
          <p:nvPr/>
        </p:nvSpPr>
        <p:spPr bwMode="auto">
          <a:xfrm>
            <a:off x="6191251" y="1785938"/>
            <a:ext cx="149225" cy="360362"/>
          </a:xfrm>
          <a:custGeom>
            <a:avLst/>
            <a:gdLst>
              <a:gd name="T0" fmla="*/ 2147483646 w 94"/>
              <a:gd name="T1" fmla="*/ 2147483646 h 227"/>
              <a:gd name="T2" fmla="*/ 2147483646 w 94"/>
              <a:gd name="T3" fmla="*/ 2147483646 h 227"/>
              <a:gd name="T4" fmla="*/ 2147483646 w 94"/>
              <a:gd name="T5" fmla="*/ 0 h 227"/>
              <a:gd name="T6" fmla="*/ 0 w 94"/>
              <a:gd name="T7" fmla="*/ 0 h 227"/>
              <a:gd name="T8" fmla="*/ 0 w 94"/>
              <a:gd name="T9" fmla="*/ 2147483646 h 227"/>
              <a:gd name="T10" fmla="*/ 2147483646 w 94"/>
              <a:gd name="T11" fmla="*/ 2147483646 h 227"/>
              <a:gd name="T12" fmla="*/ 2147483646 w 94"/>
              <a:gd name="T13" fmla="*/ 2147483646 h 22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4" h="227">
                <a:moveTo>
                  <a:pt x="94" y="216"/>
                </a:moveTo>
                <a:lnTo>
                  <a:pt x="12" y="216"/>
                </a:lnTo>
                <a:lnTo>
                  <a:pt x="12" y="0"/>
                </a:lnTo>
                <a:lnTo>
                  <a:pt x="0" y="0"/>
                </a:lnTo>
                <a:lnTo>
                  <a:pt x="0" y="227"/>
                </a:lnTo>
                <a:lnTo>
                  <a:pt x="94" y="227"/>
                </a:lnTo>
                <a:lnTo>
                  <a:pt x="94" y="2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00" name="Rectangle 26"/>
          <p:cNvSpPr>
            <a:spLocks noChangeArrowheads="1"/>
          </p:cNvSpPr>
          <p:nvPr/>
        </p:nvSpPr>
        <p:spPr bwMode="auto">
          <a:xfrm>
            <a:off x="6397626" y="2398714"/>
            <a:ext cx="22225" cy="5476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01" name="Rectangle 27"/>
          <p:cNvSpPr>
            <a:spLocks noChangeArrowheads="1"/>
          </p:cNvSpPr>
          <p:nvPr/>
        </p:nvSpPr>
        <p:spPr bwMode="auto">
          <a:xfrm>
            <a:off x="6397626" y="1785938"/>
            <a:ext cx="22225" cy="5445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02" name="Freeform 28"/>
          <p:cNvSpPr>
            <a:spLocks/>
          </p:cNvSpPr>
          <p:nvPr/>
        </p:nvSpPr>
        <p:spPr bwMode="auto">
          <a:xfrm>
            <a:off x="6480176" y="2270126"/>
            <a:ext cx="3476625" cy="85725"/>
          </a:xfrm>
          <a:custGeom>
            <a:avLst/>
            <a:gdLst>
              <a:gd name="T0" fmla="*/ 2147483646 w 2190"/>
              <a:gd name="T1" fmla="*/ 2147483646 h 54"/>
              <a:gd name="T2" fmla="*/ 2147483646 w 2190"/>
              <a:gd name="T3" fmla="*/ 2147483646 h 54"/>
              <a:gd name="T4" fmla="*/ 2147483646 w 2190"/>
              <a:gd name="T5" fmla="*/ 2147483646 h 54"/>
              <a:gd name="T6" fmla="*/ 2147483646 w 2190"/>
              <a:gd name="T7" fmla="*/ 2147483646 h 54"/>
              <a:gd name="T8" fmla="*/ 2147483646 w 2190"/>
              <a:gd name="T9" fmla="*/ 0 h 54"/>
              <a:gd name="T10" fmla="*/ 2147483646 w 2190"/>
              <a:gd name="T11" fmla="*/ 2147483646 h 54"/>
              <a:gd name="T12" fmla="*/ 2147483646 w 2190"/>
              <a:gd name="T13" fmla="*/ 2147483646 h 54"/>
              <a:gd name="T14" fmla="*/ 2147483646 w 2190"/>
              <a:gd name="T15" fmla="*/ 2147483646 h 54"/>
              <a:gd name="T16" fmla="*/ 2147483646 w 2190"/>
              <a:gd name="T17" fmla="*/ 2147483646 h 54"/>
              <a:gd name="T18" fmla="*/ 2147483646 w 2190"/>
              <a:gd name="T19" fmla="*/ 2147483646 h 54"/>
              <a:gd name="T20" fmla="*/ 2147483646 w 2190"/>
              <a:gd name="T21" fmla="*/ 2147483646 h 54"/>
              <a:gd name="T22" fmla="*/ 2147483646 w 2190"/>
              <a:gd name="T23" fmla="*/ 2147483646 h 54"/>
              <a:gd name="T24" fmla="*/ 2147483646 w 2190"/>
              <a:gd name="T25" fmla="*/ 2147483646 h 54"/>
              <a:gd name="T26" fmla="*/ 2147483646 w 2190"/>
              <a:gd name="T27" fmla="*/ 2147483646 h 54"/>
              <a:gd name="T28" fmla="*/ 2147483646 w 2190"/>
              <a:gd name="T29" fmla="*/ 2147483646 h 54"/>
              <a:gd name="T30" fmla="*/ 2147483646 w 2190"/>
              <a:gd name="T31" fmla="*/ 2147483646 h 54"/>
              <a:gd name="T32" fmla="*/ 2147483646 w 2190"/>
              <a:gd name="T33" fmla="*/ 2147483646 h 54"/>
              <a:gd name="T34" fmla="*/ 2147483646 w 2190"/>
              <a:gd name="T35" fmla="*/ 2147483646 h 54"/>
              <a:gd name="T36" fmla="*/ 2147483646 w 2190"/>
              <a:gd name="T37" fmla="*/ 0 h 54"/>
              <a:gd name="T38" fmla="*/ 2147483646 w 2190"/>
              <a:gd name="T39" fmla="*/ 2147483646 h 54"/>
              <a:gd name="T40" fmla="*/ 2147483646 w 2190"/>
              <a:gd name="T41" fmla="*/ 2147483646 h 54"/>
              <a:gd name="T42" fmla="*/ 2147483646 w 2190"/>
              <a:gd name="T43" fmla="*/ 2147483646 h 54"/>
              <a:gd name="T44" fmla="*/ 2147483646 w 2190"/>
              <a:gd name="T45" fmla="*/ 2147483646 h 54"/>
              <a:gd name="T46" fmla="*/ 2147483646 w 2190"/>
              <a:gd name="T47" fmla="*/ 2147483646 h 54"/>
              <a:gd name="T48" fmla="*/ 2147483646 w 2190"/>
              <a:gd name="T49" fmla="*/ 2147483646 h 54"/>
              <a:gd name="T50" fmla="*/ 2147483646 w 2190"/>
              <a:gd name="T51" fmla="*/ 2147483646 h 54"/>
              <a:gd name="T52" fmla="*/ 2147483646 w 2190"/>
              <a:gd name="T53" fmla="*/ 2147483646 h 54"/>
              <a:gd name="T54" fmla="*/ 2147483646 w 2190"/>
              <a:gd name="T55" fmla="*/ 2147483646 h 54"/>
              <a:gd name="T56" fmla="*/ 2147483646 w 2190"/>
              <a:gd name="T57" fmla="*/ 2147483646 h 54"/>
              <a:gd name="T58" fmla="*/ 2147483646 w 2190"/>
              <a:gd name="T59" fmla="*/ 2147483646 h 54"/>
              <a:gd name="T60" fmla="*/ 2147483646 w 2190"/>
              <a:gd name="T61" fmla="*/ 2147483646 h 54"/>
              <a:gd name="T62" fmla="*/ 2147483646 w 2190"/>
              <a:gd name="T63" fmla="*/ 2147483646 h 54"/>
              <a:gd name="T64" fmla="*/ 2147483646 w 2190"/>
              <a:gd name="T65" fmla="*/ 2147483646 h 54"/>
              <a:gd name="T66" fmla="*/ 2147483646 w 2190"/>
              <a:gd name="T67" fmla="*/ 2147483646 h 54"/>
              <a:gd name="T68" fmla="*/ 2147483646 w 2190"/>
              <a:gd name="T69" fmla="*/ 2147483646 h 54"/>
              <a:gd name="T70" fmla="*/ 2147483646 w 2190"/>
              <a:gd name="T71" fmla="*/ 2147483646 h 54"/>
              <a:gd name="T72" fmla="*/ 2147483646 w 2190"/>
              <a:gd name="T73" fmla="*/ 2147483646 h 54"/>
              <a:gd name="T74" fmla="*/ 2147483646 w 2190"/>
              <a:gd name="T75" fmla="*/ 2147483646 h 54"/>
              <a:gd name="T76" fmla="*/ 2147483646 w 2190"/>
              <a:gd name="T77" fmla="*/ 2147483646 h 54"/>
              <a:gd name="T78" fmla="*/ 2147483646 w 2190"/>
              <a:gd name="T79" fmla="*/ 2147483646 h 54"/>
              <a:gd name="T80" fmla="*/ 2147483646 w 2190"/>
              <a:gd name="T81" fmla="*/ 2147483646 h 54"/>
              <a:gd name="T82" fmla="*/ 2147483646 w 2190"/>
              <a:gd name="T83" fmla="*/ 2147483646 h 54"/>
              <a:gd name="T84" fmla="*/ 2147483646 w 2190"/>
              <a:gd name="T85" fmla="*/ 2147483646 h 54"/>
              <a:gd name="T86" fmla="*/ 2147483646 w 2190"/>
              <a:gd name="T87" fmla="*/ 2147483646 h 54"/>
              <a:gd name="T88" fmla="*/ 2147483646 w 2190"/>
              <a:gd name="T89" fmla="*/ 2147483646 h 54"/>
              <a:gd name="T90" fmla="*/ 2147483646 w 2190"/>
              <a:gd name="T91" fmla="*/ 2147483646 h 54"/>
              <a:gd name="T92" fmla="*/ 2147483646 w 2190"/>
              <a:gd name="T93" fmla="*/ 2147483646 h 54"/>
              <a:gd name="T94" fmla="*/ 2147483646 w 2190"/>
              <a:gd name="T95" fmla="*/ 2147483646 h 54"/>
              <a:gd name="T96" fmla="*/ 2147483646 w 2190"/>
              <a:gd name="T97" fmla="*/ 2147483646 h 54"/>
              <a:gd name="T98" fmla="*/ 2147483646 w 2190"/>
              <a:gd name="T99" fmla="*/ 2147483646 h 54"/>
              <a:gd name="T100" fmla="*/ 2147483646 w 2190"/>
              <a:gd name="T101" fmla="*/ 2147483646 h 54"/>
              <a:gd name="T102" fmla="*/ 2147483646 w 2190"/>
              <a:gd name="T103" fmla="*/ 2147483646 h 54"/>
              <a:gd name="T104" fmla="*/ 2147483646 w 2190"/>
              <a:gd name="T105" fmla="*/ 2147483646 h 54"/>
              <a:gd name="T106" fmla="*/ 2147483646 w 2190"/>
              <a:gd name="T107" fmla="*/ 2147483646 h 5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90" h="54">
                <a:moveTo>
                  <a:pt x="0" y="29"/>
                </a:moveTo>
                <a:lnTo>
                  <a:pt x="4" y="27"/>
                </a:lnTo>
                <a:lnTo>
                  <a:pt x="9" y="27"/>
                </a:lnTo>
                <a:lnTo>
                  <a:pt x="18" y="23"/>
                </a:lnTo>
                <a:lnTo>
                  <a:pt x="22" y="23"/>
                </a:lnTo>
                <a:lnTo>
                  <a:pt x="29" y="20"/>
                </a:lnTo>
                <a:lnTo>
                  <a:pt x="33" y="20"/>
                </a:lnTo>
                <a:lnTo>
                  <a:pt x="38" y="18"/>
                </a:lnTo>
                <a:lnTo>
                  <a:pt x="42" y="18"/>
                </a:lnTo>
                <a:lnTo>
                  <a:pt x="47" y="16"/>
                </a:lnTo>
                <a:lnTo>
                  <a:pt x="51" y="16"/>
                </a:lnTo>
                <a:lnTo>
                  <a:pt x="56" y="14"/>
                </a:lnTo>
                <a:lnTo>
                  <a:pt x="62" y="14"/>
                </a:lnTo>
                <a:lnTo>
                  <a:pt x="67" y="11"/>
                </a:lnTo>
                <a:lnTo>
                  <a:pt x="71" y="11"/>
                </a:lnTo>
                <a:lnTo>
                  <a:pt x="76" y="9"/>
                </a:lnTo>
                <a:lnTo>
                  <a:pt x="85" y="9"/>
                </a:lnTo>
                <a:lnTo>
                  <a:pt x="92" y="7"/>
                </a:lnTo>
                <a:lnTo>
                  <a:pt x="101" y="7"/>
                </a:lnTo>
                <a:lnTo>
                  <a:pt x="105" y="5"/>
                </a:lnTo>
                <a:lnTo>
                  <a:pt x="116" y="5"/>
                </a:lnTo>
                <a:lnTo>
                  <a:pt x="121" y="2"/>
                </a:lnTo>
                <a:lnTo>
                  <a:pt x="141" y="2"/>
                </a:lnTo>
                <a:lnTo>
                  <a:pt x="145" y="0"/>
                </a:lnTo>
                <a:lnTo>
                  <a:pt x="251" y="0"/>
                </a:lnTo>
                <a:lnTo>
                  <a:pt x="255" y="2"/>
                </a:lnTo>
                <a:lnTo>
                  <a:pt x="260" y="2"/>
                </a:lnTo>
                <a:lnTo>
                  <a:pt x="266" y="5"/>
                </a:lnTo>
                <a:lnTo>
                  <a:pt x="271" y="5"/>
                </a:lnTo>
                <a:lnTo>
                  <a:pt x="275" y="7"/>
                </a:lnTo>
                <a:lnTo>
                  <a:pt x="282" y="7"/>
                </a:lnTo>
                <a:lnTo>
                  <a:pt x="286" y="9"/>
                </a:lnTo>
                <a:lnTo>
                  <a:pt x="291" y="9"/>
                </a:lnTo>
                <a:lnTo>
                  <a:pt x="298" y="11"/>
                </a:lnTo>
                <a:lnTo>
                  <a:pt x="302" y="14"/>
                </a:lnTo>
                <a:lnTo>
                  <a:pt x="309" y="14"/>
                </a:lnTo>
                <a:lnTo>
                  <a:pt x="318" y="18"/>
                </a:lnTo>
                <a:lnTo>
                  <a:pt x="325" y="18"/>
                </a:lnTo>
                <a:lnTo>
                  <a:pt x="333" y="23"/>
                </a:lnTo>
                <a:lnTo>
                  <a:pt x="340" y="23"/>
                </a:lnTo>
                <a:lnTo>
                  <a:pt x="345" y="25"/>
                </a:lnTo>
                <a:lnTo>
                  <a:pt x="351" y="27"/>
                </a:lnTo>
                <a:lnTo>
                  <a:pt x="356" y="29"/>
                </a:lnTo>
                <a:lnTo>
                  <a:pt x="360" y="29"/>
                </a:lnTo>
                <a:lnTo>
                  <a:pt x="367" y="32"/>
                </a:lnTo>
                <a:lnTo>
                  <a:pt x="372" y="34"/>
                </a:lnTo>
                <a:lnTo>
                  <a:pt x="378" y="36"/>
                </a:lnTo>
                <a:lnTo>
                  <a:pt x="383" y="36"/>
                </a:lnTo>
                <a:lnTo>
                  <a:pt x="389" y="38"/>
                </a:lnTo>
                <a:lnTo>
                  <a:pt x="394" y="40"/>
                </a:lnTo>
                <a:lnTo>
                  <a:pt x="401" y="40"/>
                </a:lnTo>
                <a:lnTo>
                  <a:pt x="405" y="43"/>
                </a:lnTo>
                <a:lnTo>
                  <a:pt x="412" y="45"/>
                </a:lnTo>
                <a:lnTo>
                  <a:pt x="416" y="45"/>
                </a:lnTo>
                <a:lnTo>
                  <a:pt x="423" y="47"/>
                </a:lnTo>
                <a:lnTo>
                  <a:pt x="430" y="47"/>
                </a:lnTo>
                <a:lnTo>
                  <a:pt x="434" y="49"/>
                </a:lnTo>
                <a:lnTo>
                  <a:pt x="448" y="49"/>
                </a:lnTo>
                <a:lnTo>
                  <a:pt x="452" y="52"/>
                </a:lnTo>
                <a:lnTo>
                  <a:pt x="484" y="52"/>
                </a:lnTo>
                <a:lnTo>
                  <a:pt x="488" y="54"/>
                </a:lnTo>
                <a:lnTo>
                  <a:pt x="493" y="52"/>
                </a:lnTo>
                <a:lnTo>
                  <a:pt x="519" y="52"/>
                </a:lnTo>
                <a:lnTo>
                  <a:pt x="526" y="49"/>
                </a:lnTo>
                <a:lnTo>
                  <a:pt x="540" y="49"/>
                </a:lnTo>
                <a:lnTo>
                  <a:pt x="549" y="47"/>
                </a:lnTo>
                <a:lnTo>
                  <a:pt x="555" y="47"/>
                </a:lnTo>
                <a:lnTo>
                  <a:pt x="562" y="45"/>
                </a:lnTo>
                <a:lnTo>
                  <a:pt x="569" y="45"/>
                </a:lnTo>
                <a:lnTo>
                  <a:pt x="575" y="43"/>
                </a:lnTo>
                <a:lnTo>
                  <a:pt x="584" y="40"/>
                </a:lnTo>
                <a:lnTo>
                  <a:pt x="591" y="40"/>
                </a:lnTo>
                <a:lnTo>
                  <a:pt x="598" y="38"/>
                </a:lnTo>
                <a:lnTo>
                  <a:pt x="607" y="36"/>
                </a:lnTo>
                <a:lnTo>
                  <a:pt x="613" y="36"/>
                </a:lnTo>
                <a:lnTo>
                  <a:pt x="620" y="34"/>
                </a:lnTo>
                <a:lnTo>
                  <a:pt x="629" y="32"/>
                </a:lnTo>
                <a:lnTo>
                  <a:pt x="643" y="27"/>
                </a:lnTo>
                <a:lnTo>
                  <a:pt x="652" y="27"/>
                </a:lnTo>
                <a:lnTo>
                  <a:pt x="665" y="23"/>
                </a:lnTo>
                <a:lnTo>
                  <a:pt x="674" y="20"/>
                </a:lnTo>
                <a:lnTo>
                  <a:pt x="681" y="20"/>
                </a:lnTo>
                <a:lnTo>
                  <a:pt x="690" y="18"/>
                </a:lnTo>
                <a:lnTo>
                  <a:pt x="703" y="14"/>
                </a:lnTo>
                <a:lnTo>
                  <a:pt x="712" y="14"/>
                </a:lnTo>
                <a:lnTo>
                  <a:pt x="725" y="9"/>
                </a:lnTo>
                <a:lnTo>
                  <a:pt x="732" y="9"/>
                </a:lnTo>
                <a:lnTo>
                  <a:pt x="741" y="7"/>
                </a:lnTo>
                <a:lnTo>
                  <a:pt x="748" y="7"/>
                </a:lnTo>
                <a:lnTo>
                  <a:pt x="755" y="5"/>
                </a:lnTo>
                <a:lnTo>
                  <a:pt x="761" y="5"/>
                </a:lnTo>
                <a:lnTo>
                  <a:pt x="768" y="2"/>
                </a:lnTo>
                <a:lnTo>
                  <a:pt x="775" y="2"/>
                </a:lnTo>
                <a:lnTo>
                  <a:pt x="781" y="0"/>
                </a:lnTo>
                <a:lnTo>
                  <a:pt x="849" y="0"/>
                </a:lnTo>
                <a:lnTo>
                  <a:pt x="855" y="2"/>
                </a:lnTo>
                <a:lnTo>
                  <a:pt x="867" y="2"/>
                </a:lnTo>
                <a:lnTo>
                  <a:pt x="871" y="5"/>
                </a:lnTo>
                <a:lnTo>
                  <a:pt x="878" y="5"/>
                </a:lnTo>
                <a:lnTo>
                  <a:pt x="882" y="7"/>
                </a:lnTo>
                <a:lnTo>
                  <a:pt x="889" y="7"/>
                </a:lnTo>
                <a:lnTo>
                  <a:pt x="893" y="9"/>
                </a:lnTo>
                <a:lnTo>
                  <a:pt x="900" y="11"/>
                </a:lnTo>
                <a:lnTo>
                  <a:pt x="905" y="11"/>
                </a:lnTo>
                <a:lnTo>
                  <a:pt x="909" y="14"/>
                </a:lnTo>
                <a:lnTo>
                  <a:pt x="916" y="16"/>
                </a:lnTo>
                <a:lnTo>
                  <a:pt x="920" y="16"/>
                </a:lnTo>
                <a:lnTo>
                  <a:pt x="927" y="18"/>
                </a:lnTo>
                <a:lnTo>
                  <a:pt x="936" y="23"/>
                </a:lnTo>
                <a:lnTo>
                  <a:pt x="943" y="23"/>
                </a:lnTo>
                <a:lnTo>
                  <a:pt x="952" y="27"/>
                </a:lnTo>
                <a:lnTo>
                  <a:pt x="956" y="29"/>
                </a:lnTo>
                <a:lnTo>
                  <a:pt x="963" y="29"/>
                </a:lnTo>
                <a:lnTo>
                  <a:pt x="972" y="34"/>
                </a:lnTo>
                <a:lnTo>
                  <a:pt x="979" y="36"/>
                </a:lnTo>
                <a:lnTo>
                  <a:pt x="983" y="36"/>
                </a:lnTo>
                <a:lnTo>
                  <a:pt x="992" y="40"/>
                </a:lnTo>
                <a:lnTo>
                  <a:pt x="999" y="40"/>
                </a:lnTo>
                <a:lnTo>
                  <a:pt x="1008" y="45"/>
                </a:lnTo>
                <a:lnTo>
                  <a:pt x="1014" y="45"/>
                </a:lnTo>
                <a:lnTo>
                  <a:pt x="1019" y="47"/>
                </a:lnTo>
                <a:lnTo>
                  <a:pt x="1023" y="47"/>
                </a:lnTo>
                <a:lnTo>
                  <a:pt x="1028" y="49"/>
                </a:lnTo>
                <a:lnTo>
                  <a:pt x="1039" y="49"/>
                </a:lnTo>
                <a:lnTo>
                  <a:pt x="1046" y="52"/>
                </a:lnTo>
                <a:lnTo>
                  <a:pt x="1066" y="52"/>
                </a:lnTo>
                <a:lnTo>
                  <a:pt x="1070" y="54"/>
                </a:lnTo>
                <a:lnTo>
                  <a:pt x="1075" y="54"/>
                </a:lnTo>
                <a:lnTo>
                  <a:pt x="1079" y="52"/>
                </a:lnTo>
                <a:lnTo>
                  <a:pt x="1102" y="52"/>
                </a:lnTo>
                <a:lnTo>
                  <a:pt x="1108" y="49"/>
                </a:lnTo>
                <a:lnTo>
                  <a:pt x="1120" y="49"/>
                </a:lnTo>
                <a:lnTo>
                  <a:pt x="1124" y="47"/>
                </a:lnTo>
                <a:lnTo>
                  <a:pt x="1129" y="47"/>
                </a:lnTo>
                <a:lnTo>
                  <a:pt x="1135" y="45"/>
                </a:lnTo>
                <a:lnTo>
                  <a:pt x="1140" y="45"/>
                </a:lnTo>
                <a:lnTo>
                  <a:pt x="1147" y="43"/>
                </a:lnTo>
                <a:lnTo>
                  <a:pt x="1151" y="43"/>
                </a:lnTo>
                <a:lnTo>
                  <a:pt x="1158" y="40"/>
                </a:lnTo>
                <a:lnTo>
                  <a:pt x="1162" y="40"/>
                </a:lnTo>
                <a:lnTo>
                  <a:pt x="1169" y="38"/>
                </a:lnTo>
                <a:lnTo>
                  <a:pt x="1173" y="36"/>
                </a:lnTo>
                <a:lnTo>
                  <a:pt x="1178" y="36"/>
                </a:lnTo>
                <a:lnTo>
                  <a:pt x="1185" y="34"/>
                </a:lnTo>
                <a:lnTo>
                  <a:pt x="1189" y="32"/>
                </a:lnTo>
                <a:lnTo>
                  <a:pt x="1196" y="32"/>
                </a:lnTo>
                <a:lnTo>
                  <a:pt x="1200" y="29"/>
                </a:lnTo>
                <a:lnTo>
                  <a:pt x="1207" y="27"/>
                </a:lnTo>
                <a:lnTo>
                  <a:pt x="1212" y="27"/>
                </a:lnTo>
                <a:lnTo>
                  <a:pt x="1218" y="25"/>
                </a:lnTo>
                <a:lnTo>
                  <a:pt x="1223" y="23"/>
                </a:lnTo>
                <a:lnTo>
                  <a:pt x="1229" y="23"/>
                </a:lnTo>
                <a:lnTo>
                  <a:pt x="1234" y="20"/>
                </a:lnTo>
                <a:lnTo>
                  <a:pt x="1241" y="18"/>
                </a:lnTo>
                <a:lnTo>
                  <a:pt x="1245" y="18"/>
                </a:lnTo>
                <a:lnTo>
                  <a:pt x="1252" y="16"/>
                </a:lnTo>
                <a:lnTo>
                  <a:pt x="1259" y="16"/>
                </a:lnTo>
                <a:lnTo>
                  <a:pt x="1263" y="14"/>
                </a:lnTo>
                <a:lnTo>
                  <a:pt x="1270" y="14"/>
                </a:lnTo>
                <a:lnTo>
                  <a:pt x="1274" y="11"/>
                </a:lnTo>
                <a:lnTo>
                  <a:pt x="1281" y="11"/>
                </a:lnTo>
                <a:lnTo>
                  <a:pt x="1285" y="9"/>
                </a:lnTo>
                <a:lnTo>
                  <a:pt x="1299" y="9"/>
                </a:lnTo>
                <a:lnTo>
                  <a:pt x="1303" y="7"/>
                </a:lnTo>
                <a:lnTo>
                  <a:pt x="1332" y="7"/>
                </a:lnTo>
                <a:lnTo>
                  <a:pt x="1337" y="5"/>
                </a:lnTo>
                <a:lnTo>
                  <a:pt x="1344" y="5"/>
                </a:lnTo>
                <a:lnTo>
                  <a:pt x="1350" y="7"/>
                </a:lnTo>
                <a:lnTo>
                  <a:pt x="1382" y="7"/>
                </a:lnTo>
                <a:lnTo>
                  <a:pt x="1388" y="9"/>
                </a:lnTo>
                <a:lnTo>
                  <a:pt x="1402" y="9"/>
                </a:lnTo>
                <a:lnTo>
                  <a:pt x="1409" y="11"/>
                </a:lnTo>
                <a:lnTo>
                  <a:pt x="1413" y="11"/>
                </a:lnTo>
                <a:lnTo>
                  <a:pt x="1420" y="14"/>
                </a:lnTo>
                <a:lnTo>
                  <a:pt x="1427" y="14"/>
                </a:lnTo>
                <a:lnTo>
                  <a:pt x="1433" y="16"/>
                </a:lnTo>
                <a:lnTo>
                  <a:pt x="1447" y="16"/>
                </a:lnTo>
                <a:lnTo>
                  <a:pt x="1453" y="18"/>
                </a:lnTo>
                <a:lnTo>
                  <a:pt x="1460" y="18"/>
                </a:lnTo>
                <a:lnTo>
                  <a:pt x="1474" y="23"/>
                </a:lnTo>
                <a:lnTo>
                  <a:pt x="1480" y="23"/>
                </a:lnTo>
                <a:lnTo>
                  <a:pt x="1487" y="25"/>
                </a:lnTo>
                <a:lnTo>
                  <a:pt x="1494" y="25"/>
                </a:lnTo>
                <a:lnTo>
                  <a:pt x="1500" y="27"/>
                </a:lnTo>
                <a:lnTo>
                  <a:pt x="1507" y="27"/>
                </a:lnTo>
                <a:lnTo>
                  <a:pt x="1514" y="29"/>
                </a:lnTo>
                <a:lnTo>
                  <a:pt x="1521" y="29"/>
                </a:lnTo>
                <a:lnTo>
                  <a:pt x="1527" y="32"/>
                </a:lnTo>
                <a:lnTo>
                  <a:pt x="1534" y="32"/>
                </a:lnTo>
                <a:lnTo>
                  <a:pt x="1541" y="34"/>
                </a:lnTo>
                <a:lnTo>
                  <a:pt x="1547" y="34"/>
                </a:lnTo>
                <a:lnTo>
                  <a:pt x="1554" y="36"/>
                </a:lnTo>
                <a:lnTo>
                  <a:pt x="1568" y="36"/>
                </a:lnTo>
                <a:lnTo>
                  <a:pt x="1574" y="38"/>
                </a:lnTo>
                <a:lnTo>
                  <a:pt x="1588" y="38"/>
                </a:lnTo>
                <a:lnTo>
                  <a:pt x="1592" y="40"/>
                </a:lnTo>
                <a:lnTo>
                  <a:pt x="1630" y="40"/>
                </a:lnTo>
                <a:lnTo>
                  <a:pt x="1635" y="43"/>
                </a:lnTo>
                <a:lnTo>
                  <a:pt x="1639" y="40"/>
                </a:lnTo>
                <a:lnTo>
                  <a:pt x="1675" y="40"/>
                </a:lnTo>
                <a:lnTo>
                  <a:pt x="1682" y="38"/>
                </a:lnTo>
                <a:lnTo>
                  <a:pt x="1693" y="38"/>
                </a:lnTo>
                <a:lnTo>
                  <a:pt x="1698" y="36"/>
                </a:lnTo>
                <a:lnTo>
                  <a:pt x="1704" y="36"/>
                </a:lnTo>
                <a:lnTo>
                  <a:pt x="1711" y="34"/>
                </a:lnTo>
                <a:lnTo>
                  <a:pt x="1722" y="34"/>
                </a:lnTo>
                <a:lnTo>
                  <a:pt x="1727" y="32"/>
                </a:lnTo>
                <a:lnTo>
                  <a:pt x="1733" y="32"/>
                </a:lnTo>
                <a:lnTo>
                  <a:pt x="1738" y="29"/>
                </a:lnTo>
                <a:lnTo>
                  <a:pt x="1745" y="29"/>
                </a:lnTo>
                <a:lnTo>
                  <a:pt x="1749" y="27"/>
                </a:lnTo>
                <a:lnTo>
                  <a:pt x="1756" y="27"/>
                </a:lnTo>
                <a:lnTo>
                  <a:pt x="1760" y="25"/>
                </a:lnTo>
                <a:lnTo>
                  <a:pt x="1767" y="25"/>
                </a:lnTo>
                <a:lnTo>
                  <a:pt x="1771" y="23"/>
                </a:lnTo>
                <a:lnTo>
                  <a:pt x="1778" y="23"/>
                </a:lnTo>
                <a:lnTo>
                  <a:pt x="1783" y="20"/>
                </a:lnTo>
                <a:lnTo>
                  <a:pt x="1789" y="20"/>
                </a:lnTo>
                <a:lnTo>
                  <a:pt x="1794" y="18"/>
                </a:lnTo>
                <a:lnTo>
                  <a:pt x="1798" y="18"/>
                </a:lnTo>
                <a:lnTo>
                  <a:pt x="1805" y="16"/>
                </a:lnTo>
                <a:lnTo>
                  <a:pt x="1810" y="16"/>
                </a:lnTo>
                <a:lnTo>
                  <a:pt x="1816" y="14"/>
                </a:lnTo>
                <a:lnTo>
                  <a:pt x="1821" y="14"/>
                </a:lnTo>
                <a:lnTo>
                  <a:pt x="1825" y="11"/>
                </a:lnTo>
                <a:lnTo>
                  <a:pt x="1836" y="11"/>
                </a:lnTo>
                <a:lnTo>
                  <a:pt x="1841" y="9"/>
                </a:lnTo>
                <a:lnTo>
                  <a:pt x="1852" y="9"/>
                </a:lnTo>
                <a:lnTo>
                  <a:pt x="1857" y="7"/>
                </a:lnTo>
                <a:lnTo>
                  <a:pt x="1933" y="7"/>
                </a:lnTo>
                <a:lnTo>
                  <a:pt x="1937" y="9"/>
                </a:lnTo>
                <a:lnTo>
                  <a:pt x="1948" y="9"/>
                </a:lnTo>
                <a:lnTo>
                  <a:pt x="1953" y="11"/>
                </a:lnTo>
                <a:lnTo>
                  <a:pt x="1964" y="11"/>
                </a:lnTo>
                <a:lnTo>
                  <a:pt x="1969" y="14"/>
                </a:lnTo>
                <a:lnTo>
                  <a:pt x="1980" y="14"/>
                </a:lnTo>
                <a:lnTo>
                  <a:pt x="1984" y="16"/>
                </a:lnTo>
                <a:lnTo>
                  <a:pt x="1989" y="16"/>
                </a:lnTo>
                <a:lnTo>
                  <a:pt x="1995" y="18"/>
                </a:lnTo>
                <a:lnTo>
                  <a:pt x="2000" y="18"/>
                </a:lnTo>
                <a:lnTo>
                  <a:pt x="2004" y="20"/>
                </a:lnTo>
                <a:lnTo>
                  <a:pt x="2009" y="20"/>
                </a:lnTo>
                <a:lnTo>
                  <a:pt x="2016" y="23"/>
                </a:lnTo>
                <a:lnTo>
                  <a:pt x="2025" y="23"/>
                </a:lnTo>
                <a:lnTo>
                  <a:pt x="2029" y="25"/>
                </a:lnTo>
                <a:lnTo>
                  <a:pt x="2034" y="25"/>
                </a:lnTo>
                <a:lnTo>
                  <a:pt x="2038" y="27"/>
                </a:lnTo>
                <a:lnTo>
                  <a:pt x="2042" y="27"/>
                </a:lnTo>
                <a:lnTo>
                  <a:pt x="2047" y="29"/>
                </a:lnTo>
                <a:lnTo>
                  <a:pt x="2051" y="29"/>
                </a:lnTo>
                <a:lnTo>
                  <a:pt x="2056" y="32"/>
                </a:lnTo>
                <a:lnTo>
                  <a:pt x="2060" y="32"/>
                </a:lnTo>
                <a:lnTo>
                  <a:pt x="2065" y="34"/>
                </a:lnTo>
                <a:lnTo>
                  <a:pt x="2074" y="34"/>
                </a:lnTo>
                <a:lnTo>
                  <a:pt x="2078" y="36"/>
                </a:lnTo>
                <a:lnTo>
                  <a:pt x="2081" y="36"/>
                </a:lnTo>
                <a:lnTo>
                  <a:pt x="2085" y="38"/>
                </a:lnTo>
                <a:lnTo>
                  <a:pt x="2094" y="38"/>
                </a:lnTo>
                <a:lnTo>
                  <a:pt x="2096" y="40"/>
                </a:lnTo>
                <a:lnTo>
                  <a:pt x="2107" y="40"/>
                </a:lnTo>
                <a:lnTo>
                  <a:pt x="2110" y="43"/>
                </a:lnTo>
                <a:lnTo>
                  <a:pt x="2116" y="43"/>
                </a:lnTo>
                <a:lnTo>
                  <a:pt x="2119" y="45"/>
                </a:lnTo>
                <a:lnTo>
                  <a:pt x="2130" y="45"/>
                </a:lnTo>
                <a:lnTo>
                  <a:pt x="2134" y="47"/>
                </a:lnTo>
                <a:lnTo>
                  <a:pt x="2143" y="47"/>
                </a:lnTo>
                <a:lnTo>
                  <a:pt x="2146" y="49"/>
                </a:lnTo>
                <a:lnTo>
                  <a:pt x="2161" y="49"/>
                </a:lnTo>
                <a:lnTo>
                  <a:pt x="2163" y="52"/>
                </a:lnTo>
                <a:lnTo>
                  <a:pt x="2177" y="52"/>
                </a:lnTo>
                <a:lnTo>
                  <a:pt x="2179" y="54"/>
                </a:lnTo>
                <a:lnTo>
                  <a:pt x="2190" y="5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3" name="Freeform 29"/>
          <p:cNvSpPr>
            <a:spLocks/>
          </p:cNvSpPr>
          <p:nvPr/>
        </p:nvSpPr>
        <p:spPr bwMode="auto">
          <a:xfrm>
            <a:off x="6462713" y="2238375"/>
            <a:ext cx="3505200" cy="120650"/>
          </a:xfrm>
          <a:custGeom>
            <a:avLst/>
            <a:gdLst>
              <a:gd name="T0" fmla="*/ 2147483646 w 2208"/>
              <a:gd name="T1" fmla="*/ 2147483646 h 76"/>
              <a:gd name="T2" fmla="*/ 2147483646 w 2208"/>
              <a:gd name="T3" fmla="*/ 2147483646 h 76"/>
              <a:gd name="T4" fmla="*/ 2147483646 w 2208"/>
              <a:gd name="T5" fmla="*/ 2147483646 h 76"/>
              <a:gd name="T6" fmla="*/ 2147483646 w 2208"/>
              <a:gd name="T7" fmla="*/ 2147483646 h 76"/>
              <a:gd name="T8" fmla="*/ 2147483646 w 2208"/>
              <a:gd name="T9" fmla="*/ 2147483646 h 76"/>
              <a:gd name="T10" fmla="*/ 2147483646 w 2208"/>
              <a:gd name="T11" fmla="*/ 2147483646 h 76"/>
              <a:gd name="T12" fmla="*/ 2147483646 w 2208"/>
              <a:gd name="T13" fmla="*/ 2147483646 h 76"/>
              <a:gd name="T14" fmla="*/ 2147483646 w 2208"/>
              <a:gd name="T15" fmla="*/ 2147483646 h 76"/>
              <a:gd name="T16" fmla="*/ 2147483646 w 2208"/>
              <a:gd name="T17" fmla="*/ 2147483646 h 76"/>
              <a:gd name="T18" fmla="*/ 2147483646 w 2208"/>
              <a:gd name="T19" fmla="*/ 2147483646 h 76"/>
              <a:gd name="T20" fmla="*/ 2147483646 w 2208"/>
              <a:gd name="T21" fmla="*/ 2147483646 h 76"/>
              <a:gd name="T22" fmla="*/ 2147483646 w 2208"/>
              <a:gd name="T23" fmla="*/ 2147483646 h 76"/>
              <a:gd name="T24" fmla="*/ 2147483646 w 2208"/>
              <a:gd name="T25" fmla="*/ 2147483646 h 76"/>
              <a:gd name="T26" fmla="*/ 2147483646 w 2208"/>
              <a:gd name="T27" fmla="*/ 2147483646 h 76"/>
              <a:gd name="T28" fmla="*/ 2147483646 w 2208"/>
              <a:gd name="T29" fmla="*/ 2147483646 h 76"/>
              <a:gd name="T30" fmla="*/ 2147483646 w 2208"/>
              <a:gd name="T31" fmla="*/ 2147483646 h 76"/>
              <a:gd name="T32" fmla="*/ 2147483646 w 2208"/>
              <a:gd name="T33" fmla="*/ 2147483646 h 76"/>
              <a:gd name="T34" fmla="*/ 2147483646 w 2208"/>
              <a:gd name="T35" fmla="*/ 2147483646 h 76"/>
              <a:gd name="T36" fmla="*/ 2147483646 w 2208"/>
              <a:gd name="T37" fmla="*/ 2147483646 h 76"/>
              <a:gd name="T38" fmla="*/ 2147483646 w 2208"/>
              <a:gd name="T39" fmla="*/ 2147483646 h 76"/>
              <a:gd name="T40" fmla="*/ 2147483646 w 2208"/>
              <a:gd name="T41" fmla="*/ 2147483646 h 76"/>
              <a:gd name="T42" fmla="*/ 2147483646 w 2208"/>
              <a:gd name="T43" fmla="*/ 2147483646 h 76"/>
              <a:gd name="T44" fmla="*/ 2147483646 w 2208"/>
              <a:gd name="T45" fmla="*/ 2147483646 h 76"/>
              <a:gd name="T46" fmla="*/ 2147483646 w 2208"/>
              <a:gd name="T47" fmla="*/ 2147483646 h 76"/>
              <a:gd name="T48" fmla="*/ 2147483646 w 2208"/>
              <a:gd name="T49" fmla="*/ 2147483646 h 76"/>
              <a:gd name="T50" fmla="*/ 2147483646 w 2208"/>
              <a:gd name="T51" fmla="*/ 2147483646 h 76"/>
              <a:gd name="T52" fmla="*/ 2147483646 w 2208"/>
              <a:gd name="T53" fmla="*/ 2147483646 h 76"/>
              <a:gd name="T54" fmla="*/ 2147483646 w 2208"/>
              <a:gd name="T55" fmla="*/ 2147483646 h 76"/>
              <a:gd name="T56" fmla="*/ 2147483646 w 2208"/>
              <a:gd name="T57" fmla="*/ 2147483646 h 76"/>
              <a:gd name="T58" fmla="*/ 2147483646 w 2208"/>
              <a:gd name="T59" fmla="*/ 2147483646 h 76"/>
              <a:gd name="T60" fmla="*/ 2147483646 w 2208"/>
              <a:gd name="T61" fmla="*/ 2147483646 h 76"/>
              <a:gd name="T62" fmla="*/ 2147483646 w 2208"/>
              <a:gd name="T63" fmla="*/ 2147483646 h 76"/>
              <a:gd name="T64" fmla="*/ 2147483646 w 2208"/>
              <a:gd name="T65" fmla="*/ 2147483646 h 76"/>
              <a:gd name="T66" fmla="*/ 2147483646 w 2208"/>
              <a:gd name="T67" fmla="*/ 2147483646 h 76"/>
              <a:gd name="T68" fmla="*/ 2147483646 w 2208"/>
              <a:gd name="T69" fmla="*/ 2147483646 h 76"/>
              <a:gd name="T70" fmla="*/ 2147483646 w 2208"/>
              <a:gd name="T71" fmla="*/ 2147483646 h 76"/>
              <a:gd name="T72" fmla="*/ 2147483646 w 2208"/>
              <a:gd name="T73" fmla="*/ 2147483646 h 76"/>
              <a:gd name="T74" fmla="*/ 2147483646 w 2208"/>
              <a:gd name="T75" fmla="*/ 0 h 76"/>
              <a:gd name="T76" fmla="*/ 2147483646 w 2208"/>
              <a:gd name="T77" fmla="*/ 2147483646 h 76"/>
              <a:gd name="T78" fmla="*/ 2147483646 w 2208"/>
              <a:gd name="T79" fmla="*/ 2147483646 h 76"/>
              <a:gd name="T80" fmla="*/ 2147483646 w 2208"/>
              <a:gd name="T81" fmla="*/ 2147483646 h 76"/>
              <a:gd name="T82" fmla="*/ 2147483646 w 2208"/>
              <a:gd name="T83" fmla="*/ 2147483646 h 76"/>
              <a:gd name="T84" fmla="*/ 2147483646 w 2208"/>
              <a:gd name="T85" fmla="*/ 2147483646 h 76"/>
              <a:gd name="T86" fmla="*/ 2147483646 w 2208"/>
              <a:gd name="T87" fmla="*/ 2147483646 h 76"/>
              <a:gd name="T88" fmla="*/ 2147483646 w 2208"/>
              <a:gd name="T89" fmla="*/ 2147483646 h 76"/>
              <a:gd name="T90" fmla="*/ 2147483646 w 2208"/>
              <a:gd name="T91" fmla="*/ 2147483646 h 76"/>
              <a:gd name="T92" fmla="*/ 2147483646 w 2208"/>
              <a:gd name="T93" fmla="*/ 2147483646 h 76"/>
              <a:gd name="T94" fmla="*/ 2147483646 w 2208"/>
              <a:gd name="T95" fmla="*/ 2147483646 h 76"/>
              <a:gd name="T96" fmla="*/ 2147483646 w 2208"/>
              <a:gd name="T97" fmla="*/ 2147483646 h 76"/>
              <a:gd name="T98" fmla="*/ 2147483646 w 2208"/>
              <a:gd name="T99" fmla="*/ 2147483646 h 76"/>
              <a:gd name="T100" fmla="*/ 2147483646 w 2208"/>
              <a:gd name="T101" fmla="*/ 2147483646 h 76"/>
              <a:gd name="T102" fmla="*/ 2147483646 w 2208"/>
              <a:gd name="T103" fmla="*/ 2147483646 h 76"/>
              <a:gd name="T104" fmla="*/ 2147483646 w 2208"/>
              <a:gd name="T105" fmla="*/ 2147483646 h 76"/>
              <a:gd name="T106" fmla="*/ 2147483646 w 2208"/>
              <a:gd name="T107" fmla="*/ 2147483646 h 7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208" h="76">
                <a:moveTo>
                  <a:pt x="0" y="65"/>
                </a:moveTo>
                <a:lnTo>
                  <a:pt x="4" y="65"/>
                </a:lnTo>
                <a:lnTo>
                  <a:pt x="6" y="67"/>
                </a:lnTo>
                <a:lnTo>
                  <a:pt x="13" y="67"/>
                </a:lnTo>
                <a:lnTo>
                  <a:pt x="17" y="69"/>
                </a:lnTo>
                <a:lnTo>
                  <a:pt x="24" y="69"/>
                </a:lnTo>
                <a:lnTo>
                  <a:pt x="29" y="72"/>
                </a:lnTo>
                <a:lnTo>
                  <a:pt x="42" y="72"/>
                </a:lnTo>
                <a:lnTo>
                  <a:pt x="47" y="74"/>
                </a:lnTo>
                <a:lnTo>
                  <a:pt x="67" y="74"/>
                </a:lnTo>
                <a:lnTo>
                  <a:pt x="69" y="76"/>
                </a:lnTo>
                <a:lnTo>
                  <a:pt x="134" y="76"/>
                </a:lnTo>
                <a:lnTo>
                  <a:pt x="138" y="74"/>
                </a:lnTo>
                <a:lnTo>
                  <a:pt x="163" y="74"/>
                </a:lnTo>
                <a:lnTo>
                  <a:pt x="168" y="72"/>
                </a:lnTo>
                <a:lnTo>
                  <a:pt x="181" y="72"/>
                </a:lnTo>
                <a:lnTo>
                  <a:pt x="188" y="69"/>
                </a:lnTo>
                <a:lnTo>
                  <a:pt x="194" y="69"/>
                </a:lnTo>
                <a:lnTo>
                  <a:pt x="199" y="67"/>
                </a:lnTo>
                <a:lnTo>
                  <a:pt x="203" y="67"/>
                </a:lnTo>
                <a:lnTo>
                  <a:pt x="208" y="65"/>
                </a:lnTo>
                <a:lnTo>
                  <a:pt x="215" y="65"/>
                </a:lnTo>
                <a:lnTo>
                  <a:pt x="219" y="63"/>
                </a:lnTo>
                <a:lnTo>
                  <a:pt x="224" y="63"/>
                </a:lnTo>
                <a:lnTo>
                  <a:pt x="230" y="60"/>
                </a:lnTo>
                <a:lnTo>
                  <a:pt x="235" y="60"/>
                </a:lnTo>
                <a:lnTo>
                  <a:pt x="239" y="58"/>
                </a:lnTo>
                <a:lnTo>
                  <a:pt x="246" y="56"/>
                </a:lnTo>
                <a:lnTo>
                  <a:pt x="250" y="56"/>
                </a:lnTo>
                <a:lnTo>
                  <a:pt x="257" y="54"/>
                </a:lnTo>
                <a:lnTo>
                  <a:pt x="262" y="52"/>
                </a:lnTo>
                <a:lnTo>
                  <a:pt x="268" y="49"/>
                </a:lnTo>
                <a:lnTo>
                  <a:pt x="273" y="47"/>
                </a:lnTo>
                <a:lnTo>
                  <a:pt x="280" y="45"/>
                </a:lnTo>
                <a:lnTo>
                  <a:pt x="284" y="45"/>
                </a:lnTo>
                <a:lnTo>
                  <a:pt x="291" y="43"/>
                </a:lnTo>
                <a:lnTo>
                  <a:pt x="295" y="40"/>
                </a:lnTo>
                <a:lnTo>
                  <a:pt x="302" y="38"/>
                </a:lnTo>
                <a:lnTo>
                  <a:pt x="306" y="36"/>
                </a:lnTo>
                <a:lnTo>
                  <a:pt x="320" y="31"/>
                </a:lnTo>
                <a:lnTo>
                  <a:pt x="324" y="31"/>
                </a:lnTo>
                <a:lnTo>
                  <a:pt x="338" y="27"/>
                </a:lnTo>
                <a:lnTo>
                  <a:pt x="342" y="25"/>
                </a:lnTo>
                <a:lnTo>
                  <a:pt x="356" y="20"/>
                </a:lnTo>
                <a:lnTo>
                  <a:pt x="360" y="20"/>
                </a:lnTo>
                <a:lnTo>
                  <a:pt x="374" y="16"/>
                </a:lnTo>
                <a:lnTo>
                  <a:pt x="380" y="13"/>
                </a:lnTo>
                <a:lnTo>
                  <a:pt x="385" y="13"/>
                </a:lnTo>
                <a:lnTo>
                  <a:pt x="392" y="11"/>
                </a:lnTo>
                <a:lnTo>
                  <a:pt x="398" y="11"/>
                </a:lnTo>
                <a:lnTo>
                  <a:pt x="405" y="9"/>
                </a:lnTo>
                <a:lnTo>
                  <a:pt x="409" y="9"/>
                </a:lnTo>
                <a:lnTo>
                  <a:pt x="416" y="7"/>
                </a:lnTo>
                <a:lnTo>
                  <a:pt x="423" y="7"/>
                </a:lnTo>
                <a:lnTo>
                  <a:pt x="430" y="4"/>
                </a:lnTo>
                <a:lnTo>
                  <a:pt x="454" y="4"/>
                </a:lnTo>
                <a:lnTo>
                  <a:pt x="461" y="2"/>
                </a:lnTo>
                <a:lnTo>
                  <a:pt x="465" y="4"/>
                </a:lnTo>
                <a:lnTo>
                  <a:pt x="490" y="4"/>
                </a:lnTo>
                <a:lnTo>
                  <a:pt x="497" y="7"/>
                </a:lnTo>
                <a:lnTo>
                  <a:pt x="504" y="7"/>
                </a:lnTo>
                <a:lnTo>
                  <a:pt x="510" y="9"/>
                </a:lnTo>
                <a:lnTo>
                  <a:pt x="517" y="9"/>
                </a:lnTo>
                <a:lnTo>
                  <a:pt x="524" y="11"/>
                </a:lnTo>
                <a:lnTo>
                  <a:pt x="533" y="11"/>
                </a:lnTo>
                <a:lnTo>
                  <a:pt x="546" y="16"/>
                </a:lnTo>
                <a:lnTo>
                  <a:pt x="553" y="18"/>
                </a:lnTo>
                <a:lnTo>
                  <a:pt x="560" y="18"/>
                </a:lnTo>
                <a:lnTo>
                  <a:pt x="566" y="20"/>
                </a:lnTo>
                <a:lnTo>
                  <a:pt x="575" y="22"/>
                </a:lnTo>
                <a:lnTo>
                  <a:pt x="589" y="27"/>
                </a:lnTo>
                <a:lnTo>
                  <a:pt x="595" y="29"/>
                </a:lnTo>
                <a:lnTo>
                  <a:pt x="604" y="31"/>
                </a:lnTo>
                <a:lnTo>
                  <a:pt x="618" y="36"/>
                </a:lnTo>
                <a:lnTo>
                  <a:pt x="631" y="40"/>
                </a:lnTo>
                <a:lnTo>
                  <a:pt x="640" y="43"/>
                </a:lnTo>
                <a:lnTo>
                  <a:pt x="654" y="47"/>
                </a:lnTo>
                <a:lnTo>
                  <a:pt x="660" y="49"/>
                </a:lnTo>
                <a:lnTo>
                  <a:pt x="669" y="52"/>
                </a:lnTo>
                <a:lnTo>
                  <a:pt x="683" y="56"/>
                </a:lnTo>
                <a:lnTo>
                  <a:pt x="689" y="56"/>
                </a:lnTo>
                <a:lnTo>
                  <a:pt x="703" y="60"/>
                </a:lnTo>
                <a:lnTo>
                  <a:pt x="712" y="63"/>
                </a:lnTo>
                <a:lnTo>
                  <a:pt x="719" y="63"/>
                </a:lnTo>
                <a:lnTo>
                  <a:pt x="732" y="67"/>
                </a:lnTo>
                <a:lnTo>
                  <a:pt x="739" y="67"/>
                </a:lnTo>
                <a:lnTo>
                  <a:pt x="745" y="69"/>
                </a:lnTo>
                <a:lnTo>
                  <a:pt x="752" y="69"/>
                </a:lnTo>
                <a:lnTo>
                  <a:pt x="759" y="72"/>
                </a:lnTo>
                <a:lnTo>
                  <a:pt x="784" y="72"/>
                </a:lnTo>
                <a:lnTo>
                  <a:pt x="788" y="74"/>
                </a:lnTo>
                <a:lnTo>
                  <a:pt x="792" y="72"/>
                </a:lnTo>
                <a:lnTo>
                  <a:pt x="817" y="72"/>
                </a:lnTo>
                <a:lnTo>
                  <a:pt x="822" y="69"/>
                </a:lnTo>
                <a:lnTo>
                  <a:pt x="828" y="69"/>
                </a:lnTo>
                <a:lnTo>
                  <a:pt x="833" y="67"/>
                </a:lnTo>
                <a:lnTo>
                  <a:pt x="839" y="65"/>
                </a:lnTo>
                <a:lnTo>
                  <a:pt x="844" y="65"/>
                </a:lnTo>
                <a:lnTo>
                  <a:pt x="851" y="63"/>
                </a:lnTo>
                <a:lnTo>
                  <a:pt x="855" y="60"/>
                </a:lnTo>
                <a:lnTo>
                  <a:pt x="862" y="60"/>
                </a:lnTo>
                <a:lnTo>
                  <a:pt x="871" y="56"/>
                </a:lnTo>
                <a:lnTo>
                  <a:pt x="878" y="54"/>
                </a:lnTo>
                <a:lnTo>
                  <a:pt x="887" y="49"/>
                </a:lnTo>
                <a:lnTo>
                  <a:pt x="893" y="47"/>
                </a:lnTo>
                <a:lnTo>
                  <a:pt x="902" y="43"/>
                </a:lnTo>
                <a:lnTo>
                  <a:pt x="909" y="40"/>
                </a:lnTo>
                <a:lnTo>
                  <a:pt x="918" y="36"/>
                </a:lnTo>
                <a:lnTo>
                  <a:pt x="922" y="34"/>
                </a:lnTo>
                <a:lnTo>
                  <a:pt x="929" y="31"/>
                </a:lnTo>
                <a:lnTo>
                  <a:pt x="938" y="27"/>
                </a:lnTo>
                <a:lnTo>
                  <a:pt x="943" y="25"/>
                </a:lnTo>
                <a:lnTo>
                  <a:pt x="949" y="22"/>
                </a:lnTo>
                <a:lnTo>
                  <a:pt x="954" y="22"/>
                </a:lnTo>
                <a:lnTo>
                  <a:pt x="963" y="18"/>
                </a:lnTo>
                <a:lnTo>
                  <a:pt x="969" y="16"/>
                </a:lnTo>
                <a:lnTo>
                  <a:pt x="974" y="13"/>
                </a:lnTo>
                <a:lnTo>
                  <a:pt x="978" y="13"/>
                </a:lnTo>
                <a:lnTo>
                  <a:pt x="985" y="11"/>
                </a:lnTo>
                <a:lnTo>
                  <a:pt x="990" y="9"/>
                </a:lnTo>
                <a:lnTo>
                  <a:pt x="994" y="9"/>
                </a:lnTo>
                <a:lnTo>
                  <a:pt x="1001" y="7"/>
                </a:lnTo>
                <a:lnTo>
                  <a:pt x="1005" y="7"/>
                </a:lnTo>
                <a:lnTo>
                  <a:pt x="1010" y="4"/>
                </a:lnTo>
                <a:lnTo>
                  <a:pt x="1057" y="4"/>
                </a:lnTo>
                <a:lnTo>
                  <a:pt x="1063" y="7"/>
                </a:lnTo>
                <a:lnTo>
                  <a:pt x="1075" y="7"/>
                </a:lnTo>
                <a:lnTo>
                  <a:pt x="1081" y="9"/>
                </a:lnTo>
                <a:lnTo>
                  <a:pt x="1086" y="11"/>
                </a:lnTo>
                <a:lnTo>
                  <a:pt x="1093" y="11"/>
                </a:lnTo>
                <a:lnTo>
                  <a:pt x="1097" y="13"/>
                </a:lnTo>
                <a:lnTo>
                  <a:pt x="1104" y="16"/>
                </a:lnTo>
                <a:lnTo>
                  <a:pt x="1108" y="16"/>
                </a:lnTo>
                <a:lnTo>
                  <a:pt x="1115" y="18"/>
                </a:lnTo>
                <a:lnTo>
                  <a:pt x="1119" y="20"/>
                </a:lnTo>
                <a:lnTo>
                  <a:pt x="1126" y="22"/>
                </a:lnTo>
                <a:lnTo>
                  <a:pt x="1131" y="25"/>
                </a:lnTo>
                <a:lnTo>
                  <a:pt x="1144" y="29"/>
                </a:lnTo>
                <a:lnTo>
                  <a:pt x="1149" y="31"/>
                </a:lnTo>
                <a:lnTo>
                  <a:pt x="1155" y="34"/>
                </a:lnTo>
                <a:lnTo>
                  <a:pt x="1160" y="36"/>
                </a:lnTo>
                <a:lnTo>
                  <a:pt x="1167" y="38"/>
                </a:lnTo>
                <a:lnTo>
                  <a:pt x="1171" y="40"/>
                </a:lnTo>
                <a:lnTo>
                  <a:pt x="1184" y="45"/>
                </a:lnTo>
                <a:lnTo>
                  <a:pt x="1189" y="47"/>
                </a:lnTo>
                <a:lnTo>
                  <a:pt x="1196" y="49"/>
                </a:lnTo>
                <a:lnTo>
                  <a:pt x="1200" y="52"/>
                </a:lnTo>
                <a:lnTo>
                  <a:pt x="1214" y="56"/>
                </a:lnTo>
                <a:lnTo>
                  <a:pt x="1218" y="56"/>
                </a:lnTo>
                <a:lnTo>
                  <a:pt x="1231" y="60"/>
                </a:lnTo>
                <a:lnTo>
                  <a:pt x="1236" y="63"/>
                </a:lnTo>
                <a:lnTo>
                  <a:pt x="1243" y="65"/>
                </a:lnTo>
                <a:lnTo>
                  <a:pt x="1249" y="65"/>
                </a:lnTo>
                <a:lnTo>
                  <a:pt x="1254" y="67"/>
                </a:lnTo>
                <a:lnTo>
                  <a:pt x="1261" y="67"/>
                </a:lnTo>
                <a:lnTo>
                  <a:pt x="1267" y="69"/>
                </a:lnTo>
                <a:lnTo>
                  <a:pt x="1272" y="69"/>
                </a:lnTo>
                <a:lnTo>
                  <a:pt x="1279" y="72"/>
                </a:lnTo>
                <a:lnTo>
                  <a:pt x="1303" y="72"/>
                </a:lnTo>
                <a:lnTo>
                  <a:pt x="1308" y="74"/>
                </a:lnTo>
                <a:lnTo>
                  <a:pt x="1312" y="72"/>
                </a:lnTo>
                <a:lnTo>
                  <a:pt x="1332" y="72"/>
                </a:lnTo>
                <a:lnTo>
                  <a:pt x="1337" y="69"/>
                </a:lnTo>
                <a:lnTo>
                  <a:pt x="1343" y="69"/>
                </a:lnTo>
                <a:lnTo>
                  <a:pt x="1350" y="67"/>
                </a:lnTo>
                <a:lnTo>
                  <a:pt x="1357" y="67"/>
                </a:lnTo>
                <a:lnTo>
                  <a:pt x="1370" y="63"/>
                </a:lnTo>
                <a:lnTo>
                  <a:pt x="1377" y="63"/>
                </a:lnTo>
                <a:lnTo>
                  <a:pt x="1384" y="60"/>
                </a:lnTo>
                <a:lnTo>
                  <a:pt x="1388" y="58"/>
                </a:lnTo>
                <a:lnTo>
                  <a:pt x="1402" y="54"/>
                </a:lnTo>
                <a:lnTo>
                  <a:pt x="1415" y="49"/>
                </a:lnTo>
                <a:lnTo>
                  <a:pt x="1429" y="45"/>
                </a:lnTo>
                <a:lnTo>
                  <a:pt x="1442" y="40"/>
                </a:lnTo>
                <a:lnTo>
                  <a:pt x="1455" y="36"/>
                </a:lnTo>
                <a:lnTo>
                  <a:pt x="1469" y="31"/>
                </a:lnTo>
                <a:lnTo>
                  <a:pt x="1482" y="27"/>
                </a:lnTo>
                <a:lnTo>
                  <a:pt x="1496" y="22"/>
                </a:lnTo>
                <a:lnTo>
                  <a:pt x="1502" y="20"/>
                </a:lnTo>
                <a:lnTo>
                  <a:pt x="1507" y="18"/>
                </a:lnTo>
                <a:lnTo>
                  <a:pt x="1520" y="13"/>
                </a:lnTo>
                <a:lnTo>
                  <a:pt x="1527" y="11"/>
                </a:lnTo>
                <a:lnTo>
                  <a:pt x="1534" y="11"/>
                </a:lnTo>
                <a:lnTo>
                  <a:pt x="1547" y="7"/>
                </a:lnTo>
                <a:lnTo>
                  <a:pt x="1554" y="4"/>
                </a:lnTo>
                <a:lnTo>
                  <a:pt x="1561" y="4"/>
                </a:lnTo>
                <a:lnTo>
                  <a:pt x="1565" y="2"/>
                </a:lnTo>
                <a:lnTo>
                  <a:pt x="1572" y="2"/>
                </a:lnTo>
                <a:lnTo>
                  <a:pt x="1579" y="0"/>
                </a:lnTo>
                <a:lnTo>
                  <a:pt x="1637" y="0"/>
                </a:lnTo>
                <a:lnTo>
                  <a:pt x="1644" y="2"/>
                </a:lnTo>
                <a:lnTo>
                  <a:pt x="1648" y="2"/>
                </a:lnTo>
                <a:lnTo>
                  <a:pt x="1655" y="4"/>
                </a:lnTo>
                <a:lnTo>
                  <a:pt x="1659" y="7"/>
                </a:lnTo>
                <a:lnTo>
                  <a:pt x="1666" y="7"/>
                </a:lnTo>
                <a:lnTo>
                  <a:pt x="1673" y="9"/>
                </a:lnTo>
                <a:lnTo>
                  <a:pt x="1677" y="11"/>
                </a:lnTo>
                <a:lnTo>
                  <a:pt x="1684" y="11"/>
                </a:lnTo>
                <a:lnTo>
                  <a:pt x="1688" y="13"/>
                </a:lnTo>
                <a:lnTo>
                  <a:pt x="1702" y="18"/>
                </a:lnTo>
                <a:lnTo>
                  <a:pt x="1706" y="20"/>
                </a:lnTo>
                <a:lnTo>
                  <a:pt x="1713" y="22"/>
                </a:lnTo>
                <a:lnTo>
                  <a:pt x="1718" y="25"/>
                </a:lnTo>
                <a:lnTo>
                  <a:pt x="1724" y="27"/>
                </a:lnTo>
                <a:lnTo>
                  <a:pt x="1729" y="29"/>
                </a:lnTo>
                <a:lnTo>
                  <a:pt x="1735" y="31"/>
                </a:lnTo>
                <a:lnTo>
                  <a:pt x="1740" y="34"/>
                </a:lnTo>
                <a:lnTo>
                  <a:pt x="1747" y="36"/>
                </a:lnTo>
                <a:lnTo>
                  <a:pt x="1751" y="38"/>
                </a:lnTo>
                <a:lnTo>
                  <a:pt x="1758" y="40"/>
                </a:lnTo>
                <a:lnTo>
                  <a:pt x="1762" y="43"/>
                </a:lnTo>
                <a:lnTo>
                  <a:pt x="1769" y="45"/>
                </a:lnTo>
                <a:lnTo>
                  <a:pt x="1774" y="47"/>
                </a:lnTo>
                <a:lnTo>
                  <a:pt x="1780" y="49"/>
                </a:lnTo>
                <a:lnTo>
                  <a:pt x="1785" y="52"/>
                </a:lnTo>
                <a:lnTo>
                  <a:pt x="1791" y="54"/>
                </a:lnTo>
                <a:lnTo>
                  <a:pt x="1796" y="56"/>
                </a:lnTo>
                <a:lnTo>
                  <a:pt x="1803" y="58"/>
                </a:lnTo>
                <a:lnTo>
                  <a:pt x="1807" y="58"/>
                </a:lnTo>
                <a:lnTo>
                  <a:pt x="1814" y="60"/>
                </a:lnTo>
                <a:lnTo>
                  <a:pt x="1823" y="65"/>
                </a:lnTo>
                <a:lnTo>
                  <a:pt x="1830" y="65"/>
                </a:lnTo>
                <a:lnTo>
                  <a:pt x="1834" y="67"/>
                </a:lnTo>
                <a:lnTo>
                  <a:pt x="1841" y="69"/>
                </a:lnTo>
                <a:lnTo>
                  <a:pt x="1852" y="69"/>
                </a:lnTo>
                <a:lnTo>
                  <a:pt x="1856" y="72"/>
                </a:lnTo>
                <a:lnTo>
                  <a:pt x="1868" y="72"/>
                </a:lnTo>
                <a:lnTo>
                  <a:pt x="1872" y="74"/>
                </a:lnTo>
                <a:lnTo>
                  <a:pt x="1899" y="74"/>
                </a:lnTo>
                <a:lnTo>
                  <a:pt x="1906" y="72"/>
                </a:lnTo>
                <a:lnTo>
                  <a:pt x="1928" y="72"/>
                </a:lnTo>
                <a:lnTo>
                  <a:pt x="1935" y="69"/>
                </a:lnTo>
                <a:lnTo>
                  <a:pt x="1946" y="69"/>
                </a:lnTo>
                <a:lnTo>
                  <a:pt x="1953" y="67"/>
                </a:lnTo>
                <a:lnTo>
                  <a:pt x="1957" y="67"/>
                </a:lnTo>
                <a:lnTo>
                  <a:pt x="1964" y="65"/>
                </a:lnTo>
                <a:lnTo>
                  <a:pt x="1971" y="65"/>
                </a:lnTo>
                <a:lnTo>
                  <a:pt x="1975" y="63"/>
                </a:lnTo>
                <a:lnTo>
                  <a:pt x="1982" y="63"/>
                </a:lnTo>
                <a:lnTo>
                  <a:pt x="1986" y="60"/>
                </a:lnTo>
                <a:lnTo>
                  <a:pt x="1993" y="60"/>
                </a:lnTo>
                <a:lnTo>
                  <a:pt x="2000" y="58"/>
                </a:lnTo>
                <a:lnTo>
                  <a:pt x="2004" y="56"/>
                </a:lnTo>
                <a:lnTo>
                  <a:pt x="2011" y="56"/>
                </a:lnTo>
                <a:lnTo>
                  <a:pt x="2015" y="54"/>
                </a:lnTo>
                <a:lnTo>
                  <a:pt x="2022" y="54"/>
                </a:lnTo>
                <a:lnTo>
                  <a:pt x="2027" y="52"/>
                </a:lnTo>
                <a:lnTo>
                  <a:pt x="2033" y="49"/>
                </a:lnTo>
                <a:lnTo>
                  <a:pt x="2038" y="49"/>
                </a:lnTo>
                <a:lnTo>
                  <a:pt x="2045" y="47"/>
                </a:lnTo>
                <a:lnTo>
                  <a:pt x="2049" y="47"/>
                </a:lnTo>
                <a:lnTo>
                  <a:pt x="2053" y="45"/>
                </a:lnTo>
                <a:lnTo>
                  <a:pt x="2060" y="43"/>
                </a:lnTo>
                <a:lnTo>
                  <a:pt x="2065" y="43"/>
                </a:lnTo>
                <a:lnTo>
                  <a:pt x="2069" y="40"/>
                </a:lnTo>
                <a:lnTo>
                  <a:pt x="2074" y="40"/>
                </a:lnTo>
                <a:lnTo>
                  <a:pt x="2080" y="38"/>
                </a:lnTo>
                <a:lnTo>
                  <a:pt x="2085" y="38"/>
                </a:lnTo>
                <a:lnTo>
                  <a:pt x="2089" y="36"/>
                </a:lnTo>
                <a:lnTo>
                  <a:pt x="2094" y="36"/>
                </a:lnTo>
                <a:lnTo>
                  <a:pt x="2098" y="34"/>
                </a:lnTo>
                <a:lnTo>
                  <a:pt x="2105" y="34"/>
                </a:lnTo>
                <a:lnTo>
                  <a:pt x="2109" y="31"/>
                </a:lnTo>
                <a:lnTo>
                  <a:pt x="2127" y="31"/>
                </a:lnTo>
                <a:lnTo>
                  <a:pt x="2132" y="29"/>
                </a:lnTo>
                <a:lnTo>
                  <a:pt x="2143" y="29"/>
                </a:lnTo>
                <a:lnTo>
                  <a:pt x="2148" y="27"/>
                </a:lnTo>
                <a:lnTo>
                  <a:pt x="2161" y="27"/>
                </a:lnTo>
                <a:lnTo>
                  <a:pt x="2163" y="25"/>
                </a:lnTo>
                <a:lnTo>
                  <a:pt x="2183" y="25"/>
                </a:lnTo>
                <a:lnTo>
                  <a:pt x="2186" y="22"/>
                </a:lnTo>
                <a:lnTo>
                  <a:pt x="2206" y="22"/>
                </a:lnTo>
                <a:lnTo>
                  <a:pt x="2206" y="25"/>
                </a:lnTo>
                <a:lnTo>
                  <a:pt x="2208" y="25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Rectangle 30"/>
          <p:cNvSpPr>
            <a:spLocks noChangeArrowheads="1"/>
          </p:cNvSpPr>
          <p:nvPr/>
        </p:nvSpPr>
        <p:spPr bwMode="auto">
          <a:xfrm>
            <a:off x="7570788" y="1676400"/>
            <a:ext cx="81915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Mass-Filter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05" name="Oval 31"/>
          <p:cNvSpPr>
            <a:spLocks noChangeArrowheads="1"/>
          </p:cNvSpPr>
          <p:nvPr/>
        </p:nvSpPr>
        <p:spPr bwMode="auto">
          <a:xfrm>
            <a:off x="6672263" y="2333626"/>
            <a:ext cx="80962" cy="793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06" name="Freeform 32"/>
          <p:cNvSpPr>
            <a:spLocks/>
          </p:cNvSpPr>
          <p:nvPr/>
        </p:nvSpPr>
        <p:spPr bwMode="auto">
          <a:xfrm>
            <a:off x="6664326" y="2327275"/>
            <a:ext cx="92075" cy="88900"/>
          </a:xfrm>
          <a:custGeom>
            <a:avLst/>
            <a:gdLst>
              <a:gd name="T0" fmla="*/ 0 w 58"/>
              <a:gd name="T1" fmla="*/ 2147483646 h 56"/>
              <a:gd name="T2" fmla="*/ 2147483646 w 58"/>
              <a:gd name="T3" fmla="*/ 2147483646 h 56"/>
              <a:gd name="T4" fmla="*/ 2147483646 w 58"/>
              <a:gd name="T5" fmla="*/ 2147483646 h 56"/>
              <a:gd name="T6" fmla="*/ 2147483646 w 58"/>
              <a:gd name="T7" fmla="*/ 2147483646 h 56"/>
              <a:gd name="T8" fmla="*/ 2147483646 w 58"/>
              <a:gd name="T9" fmla="*/ 2147483646 h 56"/>
              <a:gd name="T10" fmla="*/ 2147483646 w 58"/>
              <a:gd name="T11" fmla="*/ 2147483646 h 56"/>
              <a:gd name="T12" fmla="*/ 2147483646 w 58"/>
              <a:gd name="T13" fmla="*/ 2147483646 h 56"/>
              <a:gd name="T14" fmla="*/ 2147483646 w 58"/>
              <a:gd name="T15" fmla="*/ 2147483646 h 56"/>
              <a:gd name="T16" fmla="*/ 2147483646 w 58"/>
              <a:gd name="T17" fmla="*/ 2147483646 h 56"/>
              <a:gd name="T18" fmla="*/ 2147483646 w 58"/>
              <a:gd name="T19" fmla="*/ 2147483646 h 56"/>
              <a:gd name="T20" fmla="*/ 2147483646 w 58"/>
              <a:gd name="T21" fmla="*/ 2147483646 h 56"/>
              <a:gd name="T22" fmla="*/ 2147483646 w 58"/>
              <a:gd name="T23" fmla="*/ 2147483646 h 56"/>
              <a:gd name="T24" fmla="*/ 2147483646 w 58"/>
              <a:gd name="T25" fmla="*/ 0 h 56"/>
              <a:gd name="T26" fmla="*/ 2147483646 w 58"/>
              <a:gd name="T27" fmla="*/ 2147483646 h 56"/>
              <a:gd name="T28" fmla="*/ 2147483646 w 58"/>
              <a:gd name="T29" fmla="*/ 2147483646 h 56"/>
              <a:gd name="T30" fmla="*/ 2147483646 w 58"/>
              <a:gd name="T31" fmla="*/ 2147483646 h 56"/>
              <a:gd name="T32" fmla="*/ 0 w 58"/>
              <a:gd name="T33" fmla="*/ 2147483646 h 56"/>
              <a:gd name="T34" fmla="*/ 2147483646 w 58"/>
              <a:gd name="T35" fmla="*/ 2147483646 h 56"/>
              <a:gd name="T36" fmla="*/ 2147483646 w 58"/>
              <a:gd name="T37" fmla="*/ 2147483646 h 56"/>
              <a:gd name="T38" fmla="*/ 2147483646 w 58"/>
              <a:gd name="T39" fmla="*/ 2147483646 h 56"/>
              <a:gd name="T40" fmla="*/ 2147483646 w 58"/>
              <a:gd name="T41" fmla="*/ 2147483646 h 56"/>
              <a:gd name="T42" fmla="*/ 2147483646 w 58"/>
              <a:gd name="T43" fmla="*/ 2147483646 h 56"/>
              <a:gd name="T44" fmla="*/ 2147483646 w 58"/>
              <a:gd name="T45" fmla="*/ 2147483646 h 56"/>
              <a:gd name="T46" fmla="*/ 2147483646 w 58"/>
              <a:gd name="T47" fmla="*/ 2147483646 h 56"/>
              <a:gd name="T48" fmla="*/ 2147483646 w 58"/>
              <a:gd name="T49" fmla="*/ 2147483646 h 56"/>
              <a:gd name="T50" fmla="*/ 2147483646 w 58"/>
              <a:gd name="T51" fmla="*/ 2147483646 h 56"/>
              <a:gd name="T52" fmla="*/ 2147483646 w 58"/>
              <a:gd name="T53" fmla="*/ 2147483646 h 56"/>
              <a:gd name="T54" fmla="*/ 2147483646 w 58"/>
              <a:gd name="T55" fmla="*/ 2147483646 h 56"/>
              <a:gd name="T56" fmla="*/ 2147483646 w 58"/>
              <a:gd name="T57" fmla="*/ 2147483646 h 56"/>
              <a:gd name="T58" fmla="*/ 2147483646 w 58"/>
              <a:gd name="T59" fmla="*/ 2147483646 h 56"/>
              <a:gd name="T60" fmla="*/ 2147483646 w 58"/>
              <a:gd name="T61" fmla="*/ 2147483646 h 56"/>
              <a:gd name="T62" fmla="*/ 2147483646 w 58"/>
              <a:gd name="T63" fmla="*/ 2147483646 h 56"/>
              <a:gd name="T64" fmla="*/ 2147483646 w 58"/>
              <a:gd name="T65" fmla="*/ 2147483646 h 56"/>
              <a:gd name="T66" fmla="*/ 2147483646 w 58"/>
              <a:gd name="T67" fmla="*/ 2147483646 h 56"/>
              <a:gd name="T68" fmla="*/ 0 w 58"/>
              <a:gd name="T69" fmla="*/ 2147483646 h 5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8" h="56">
                <a:moveTo>
                  <a:pt x="0" y="27"/>
                </a:moveTo>
                <a:lnTo>
                  <a:pt x="2" y="38"/>
                </a:lnTo>
                <a:lnTo>
                  <a:pt x="9" y="47"/>
                </a:lnTo>
                <a:lnTo>
                  <a:pt x="18" y="54"/>
                </a:lnTo>
                <a:lnTo>
                  <a:pt x="29" y="56"/>
                </a:lnTo>
                <a:lnTo>
                  <a:pt x="41" y="54"/>
                </a:lnTo>
                <a:lnTo>
                  <a:pt x="50" y="47"/>
                </a:lnTo>
                <a:lnTo>
                  <a:pt x="56" y="38"/>
                </a:lnTo>
                <a:lnTo>
                  <a:pt x="58" y="27"/>
                </a:lnTo>
                <a:lnTo>
                  <a:pt x="56" y="16"/>
                </a:lnTo>
                <a:lnTo>
                  <a:pt x="50" y="7"/>
                </a:lnTo>
                <a:lnTo>
                  <a:pt x="41" y="2"/>
                </a:lnTo>
                <a:lnTo>
                  <a:pt x="29" y="0"/>
                </a:lnTo>
                <a:lnTo>
                  <a:pt x="18" y="2"/>
                </a:lnTo>
                <a:lnTo>
                  <a:pt x="9" y="7"/>
                </a:lnTo>
                <a:lnTo>
                  <a:pt x="2" y="16"/>
                </a:lnTo>
                <a:lnTo>
                  <a:pt x="0" y="27"/>
                </a:lnTo>
                <a:lnTo>
                  <a:pt x="9" y="27"/>
                </a:lnTo>
                <a:lnTo>
                  <a:pt x="11" y="20"/>
                </a:lnTo>
                <a:lnTo>
                  <a:pt x="14" y="16"/>
                </a:lnTo>
                <a:lnTo>
                  <a:pt x="23" y="11"/>
                </a:lnTo>
                <a:lnTo>
                  <a:pt x="29" y="9"/>
                </a:lnTo>
                <a:lnTo>
                  <a:pt x="36" y="11"/>
                </a:lnTo>
                <a:lnTo>
                  <a:pt x="45" y="16"/>
                </a:lnTo>
                <a:lnTo>
                  <a:pt x="47" y="20"/>
                </a:lnTo>
                <a:lnTo>
                  <a:pt x="50" y="27"/>
                </a:lnTo>
                <a:lnTo>
                  <a:pt x="47" y="34"/>
                </a:lnTo>
                <a:lnTo>
                  <a:pt x="45" y="43"/>
                </a:lnTo>
                <a:lnTo>
                  <a:pt x="36" y="45"/>
                </a:lnTo>
                <a:lnTo>
                  <a:pt x="29" y="47"/>
                </a:lnTo>
                <a:lnTo>
                  <a:pt x="23" y="45"/>
                </a:lnTo>
                <a:lnTo>
                  <a:pt x="14" y="43"/>
                </a:lnTo>
                <a:lnTo>
                  <a:pt x="11" y="34"/>
                </a:lnTo>
                <a:lnTo>
                  <a:pt x="9" y="27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7" name="Rectangle 33"/>
          <p:cNvSpPr>
            <a:spLocks noChangeArrowheads="1"/>
          </p:cNvSpPr>
          <p:nvPr/>
        </p:nvSpPr>
        <p:spPr bwMode="auto">
          <a:xfrm>
            <a:off x="6686551" y="2362200"/>
            <a:ext cx="49213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08" name="Rectangle 34"/>
          <p:cNvSpPr>
            <a:spLocks noChangeArrowheads="1"/>
          </p:cNvSpPr>
          <p:nvPr/>
        </p:nvSpPr>
        <p:spPr bwMode="auto">
          <a:xfrm>
            <a:off x="6704014" y="2344739"/>
            <a:ext cx="14287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09" name="Oval 35"/>
          <p:cNvSpPr>
            <a:spLocks noChangeArrowheads="1"/>
          </p:cNvSpPr>
          <p:nvPr/>
        </p:nvSpPr>
        <p:spPr bwMode="auto">
          <a:xfrm>
            <a:off x="9164639" y="2235200"/>
            <a:ext cx="77787" cy="77788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0" name="Freeform 36"/>
          <p:cNvSpPr>
            <a:spLocks/>
          </p:cNvSpPr>
          <p:nvPr/>
        </p:nvSpPr>
        <p:spPr bwMode="auto">
          <a:xfrm>
            <a:off x="9156700" y="2227263"/>
            <a:ext cx="88900" cy="88900"/>
          </a:xfrm>
          <a:custGeom>
            <a:avLst/>
            <a:gdLst>
              <a:gd name="T0" fmla="*/ 0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2147483646 w 56"/>
              <a:gd name="T9" fmla="*/ 2147483646 h 56"/>
              <a:gd name="T10" fmla="*/ 2147483646 w 56"/>
              <a:gd name="T11" fmla="*/ 2147483646 h 56"/>
              <a:gd name="T12" fmla="*/ 2147483646 w 56"/>
              <a:gd name="T13" fmla="*/ 2147483646 h 56"/>
              <a:gd name="T14" fmla="*/ 2147483646 w 56"/>
              <a:gd name="T15" fmla="*/ 2147483646 h 56"/>
              <a:gd name="T16" fmla="*/ 2147483646 w 56"/>
              <a:gd name="T17" fmla="*/ 2147483646 h 56"/>
              <a:gd name="T18" fmla="*/ 2147483646 w 56"/>
              <a:gd name="T19" fmla="*/ 2147483646 h 56"/>
              <a:gd name="T20" fmla="*/ 2147483646 w 56"/>
              <a:gd name="T21" fmla="*/ 2147483646 h 56"/>
              <a:gd name="T22" fmla="*/ 2147483646 w 56"/>
              <a:gd name="T23" fmla="*/ 2147483646 h 56"/>
              <a:gd name="T24" fmla="*/ 2147483646 w 56"/>
              <a:gd name="T25" fmla="*/ 0 h 56"/>
              <a:gd name="T26" fmla="*/ 2147483646 w 56"/>
              <a:gd name="T27" fmla="*/ 2147483646 h 56"/>
              <a:gd name="T28" fmla="*/ 2147483646 w 56"/>
              <a:gd name="T29" fmla="*/ 2147483646 h 56"/>
              <a:gd name="T30" fmla="*/ 0 w 56"/>
              <a:gd name="T31" fmla="*/ 2147483646 h 56"/>
              <a:gd name="T32" fmla="*/ 2147483646 w 56"/>
              <a:gd name="T33" fmla="*/ 2147483646 h 56"/>
              <a:gd name="T34" fmla="*/ 2147483646 w 56"/>
              <a:gd name="T35" fmla="*/ 2147483646 h 56"/>
              <a:gd name="T36" fmla="*/ 2147483646 w 56"/>
              <a:gd name="T37" fmla="*/ 2147483646 h 56"/>
              <a:gd name="T38" fmla="*/ 2147483646 w 56"/>
              <a:gd name="T39" fmla="*/ 2147483646 h 56"/>
              <a:gd name="T40" fmla="*/ 2147483646 w 56"/>
              <a:gd name="T41" fmla="*/ 2147483646 h 56"/>
              <a:gd name="T42" fmla="*/ 2147483646 w 56"/>
              <a:gd name="T43" fmla="*/ 2147483646 h 56"/>
              <a:gd name="T44" fmla="*/ 2147483646 w 56"/>
              <a:gd name="T45" fmla="*/ 2147483646 h 56"/>
              <a:gd name="T46" fmla="*/ 2147483646 w 56"/>
              <a:gd name="T47" fmla="*/ 2147483646 h 56"/>
              <a:gd name="T48" fmla="*/ 2147483646 w 56"/>
              <a:gd name="T49" fmla="*/ 2147483646 h 56"/>
              <a:gd name="T50" fmla="*/ 2147483646 w 56"/>
              <a:gd name="T51" fmla="*/ 2147483646 h 56"/>
              <a:gd name="T52" fmla="*/ 2147483646 w 56"/>
              <a:gd name="T53" fmla="*/ 2147483646 h 56"/>
              <a:gd name="T54" fmla="*/ 2147483646 w 56"/>
              <a:gd name="T55" fmla="*/ 2147483646 h 56"/>
              <a:gd name="T56" fmla="*/ 2147483646 w 56"/>
              <a:gd name="T57" fmla="*/ 2147483646 h 56"/>
              <a:gd name="T58" fmla="*/ 2147483646 w 56"/>
              <a:gd name="T59" fmla="*/ 2147483646 h 56"/>
              <a:gd name="T60" fmla="*/ 2147483646 w 56"/>
              <a:gd name="T61" fmla="*/ 2147483646 h 56"/>
              <a:gd name="T62" fmla="*/ 2147483646 w 56"/>
              <a:gd name="T63" fmla="*/ 2147483646 h 56"/>
              <a:gd name="T64" fmla="*/ 0 w 56"/>
              <a:gd name="T65" fmla="*/ 214748364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6" h="56">
                <a:moveTo>
                  <a:pt x="0" y="27"/>
                </a:moveTo>
                <a:lnTo>
                  <a:pt x="3" y="38"/>
                </a:lnTo>
                <a:lnTo>
                  <a:pt x="7" y="47"/>
                </a:lnTo>
                <a:lnTo>
                  <a:pt x="16" y="54"/>
                </a:lnTo>
                <a:lnTo>
                  <a:pt x="27" y="56"/>
                </a:lnTo>
                <a:lnTo>
                  <a:pt x="38" y="54"/>
                </a:lnTo>
                <a:lnTo>
                  <a:pt x="47" y="47"/>
                </a:lnTo>
                <a:lnTo>
                  <a:pt x="54" y="38"/>
                </a:lnTo>
                <a:lnTo>
                  <a:pt x="56" y="27"/>
                </a:lnTo>
                <a:lnTo>
                  <a:pt x="54" y="16"/>
                </a:lnTo>
                <a:lnTo>
                  <a:pt x="47" y="7"/>
                </a:lnTo>
                <a:lnTo>
                  <a:pt x="38" y="2"/>
                </a:lnTo>
                <a:lnTo>
                  <a:pt x="27" y="0"/>
                </a:lnTo>
                <a:lnTo>
                  <a:pt x="16" y="2"/>
                </a:lnTo>
                <a:lnTo>
                  <a:pt x="3" y="16"/>
                </a:lnTo>
                <a:lnTo>
                  <a:pt x="0" y="27"/>
                </a:lnTo>
                <a:lnTo>
                  <a:pt x="9" y="27"/>
                </a:lnTo>
                <a:lnTo>
                  <a:pt x="12" y="20"/>
                </a:lnTo>
                <a:lnTo>
                  <a:pt x="14" y="14"/>
                </a:lnTo>
                <a:lnTo>
                  <a:pt x="27" y="9"/>
                </a:lnTo>
                <a:lnTo>
                  <a:pt x="34" y="11"/>
                </a:lnTo>
                <a:lnTo>
                  <a:pt x="43" y="16"/>
                </a:lnTo>
                <a:lnTo>
                  <a:pt x="45" y="20"/>
                </a:lnTo>
                <a:lnTo>
                  <a:pt x="47" y="27"/>
                </a:lnTo>
                <a:lnTo>
                  <a:pt x="45" y="34"/>
                </a:lnTo>
                <a:lnTo>
                  <a:pt x="43" y="43"/>
                </a:lnTo>
                <a:lnTo>
                  <a:pt x="34" y="45"/>
                </a:lnTo>
                <a:lnTo>
                  <a:pt x="27" y="47"/>
                </a:lnTo>
                <a:lnTo>
                  <a:pt x="21" y="45"/>
                </a:lnTo>
                <a:lnTo>
                  <a:pt x="16" y="43"/>
                </a:lnTo>
                <a:lnTo>
                  <a:pt x="12" y="34"/>
                </a:lnTo>
                <a:lnTo>
                  <a:pt x="9" y="27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Rectangle 37"/>
          <p:cNvSpPr>
            <a:spLocks noChangeArrowheads="1"/>
          </p:cNvSpPr>
          <p:nvPr/>
        </p:nvSpPr>
        <p:spPr bwMode="auto">
          <a:xfrm>
            <a:off x="9175750" y="2266950"/>
            <a:ext cx="52388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2" name="Rectangle 38"/>
          <p:cNvSpPr>
            <a:spLocks noChangeArrowheads="1"/>
          </p:cNvSpPr>
          <p:nvPr/>
        </p:nvSpPr>
        <p:spPr bwMode="auto">
          <a:xfrm>
            <a:off x="9196389" y="2249488"/>
            <a:ext cx="14287" cy="492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3" name="Oval 39"/>
          <p:cNvSpPr>
            <a:spLocks noChangeArrowheads="1"/>
          </p:cNvSpPr>
          <p:nvPr/>
        </p:nvSpPr>
        <p:spPr bwMode="auto">
          <a:xfrm>
            <a:off x="5419726" y="2043113"/>
            <a:ext cx="53975" cy="42862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4" name="Oval 40"/>
          <p:cNvSpPr>
            <a:spLocks noChangeArrowheads="1"/>
          </p:cNvSpPr>
          <p:nvPr/>
        </p:nvSpPr>
        <p:spPr bwMode="auto">
          <a:xfrm>
            <a:off x="5419726" y="2085976"/>
            <a:ext cx="53975" cy="42863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5" name="Oval 41"/>
          <p:cNvSpPr>
            <a:spLocks noChangeArrowheads="1"/>
          </p:cNvSpPr>
          <p:nvPr/>
        </p:nvSpPr>
        <p:spPr bwMode="auto">
          <a:xfrm>
            <a:off x="5419725" y="2128839"/>
            <a:ext cx="50800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6" name="Oval 42"/>
          <p:cNvSpPr>
            <a:spLocks noChangeArrowheads="1"/>
          </p:cNvSpPr>
          <p:nvPr/>
        </p:nvSpPr>
        <p:spPr bwMode="auto">
          <a:xfrm>
            <a:off x="5419725" y="2170114"/>
            <a:ext cx="50800" cy="4762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7" name="Oval 43"/>
          <p:cNvSpPr>
            <a:spLocks noChangeArrowheads="1"/>
          </p:cNvSpPr>
          <p:nvPr/>
        </p:nvSpPr>
        <p:spPr bwMode="auto">
          <a:xfrm>
            <a:off x="5419726" y="2212976"/>
            <a:ext cx="53975" cy="42863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8" name="Oval 44"/>
          <p:cNvSpPr>
            <a:spLocks noChangeArrowheads="1"/>
          </p:cNvSpPr>
          <p:nvPr/>
        </p:nvSpPr>
        <p:spPr bwMode="auto">
          <a:xfrm>
            <a:off x="5419726" y="2255838"/>
            <a:ext cx="53975" cy="42862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19" name="Oval 45"/>
          <p:cNvSpPr>
            <a:spLocks noChangeArrowheads="1"/>
          </p:cNvSpPr>
          <p:nvPr/>
        </p:nvSpPr>
        <p:spPr bwMode="auto">
          <a:xfrm>
            <a:off x="5419725" y="2298700"/>
            <a:ext cx="50800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0" name="Oval 46"/>
          <p:cNvSpPr>
            <a:spLocks noChangeArrowheads="1"/>
          </p:cNvSpPr>
          <p:nvPr/>
        </p:nvSpPr>
        <p:spPr bwMode="auto">
          <a:xfrm>
            <a:off x="5419725" y="2341564"/>
            <a:ext cx="50800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1" name="Oval 47"/>
          <p:cNvSpPr>
            <a:spLocks noChangeArrowheads="1"/>
          </p:cNvSpPr>
          <p:nvPr/>
        </p:nvSpPr>
        <p:spPr bwMode="auto">
          <a:xfrm>
            <a:off x="5419726" y="2381251"/>
            <a:ext cx="53975" cy="4127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2" name="Oval 48"/>
          <p:cNvSpPr>
            <a:spLocks noChangeArrowheads="1"/>
          </p:cNvSpPr>
          <p:nvPr/>
        </p:nvSpPr>
        <p:spPr bwMode="auto">
          <a:xfrm>
            <a:off x="5419726" y="2422526"/>
            <a:ext cx="53975" cy="47625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3" name="Oval 49"/>
          <p:cNvSpPr>
            <a:spLocks noChangeArrowheads="1"/>
          </p:cNvSpPr>
          <p:nvPr/>
        </p:nvSpPr>
        <p:spPr bwMode="auto">
          <a:xfrm>
            <a:off x="5419725" y="2465389"/>
            <a:ext cx="50800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4" name="Oval 50"/>
          <p:cNvSpPr>
            <a:spLocks noChangeArrowheads="1"/>
          </p:cNvSpPr>
          <p:nvPr/>
        </p:nvSpPr>
        <p:spPr bwMode="auto">
          <a:xfrm>
            <a:off x="5419725" y="2511426"/>
            <a:ext cx="50800" cy="42863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5" name="Oval 51"/>
          <p:cNvSpPr>
            <a:spLocks noChangeArrowheads="1"/>
          </p:cNvSpPr>
          <p:nvPr/>
        </p:nvSpPr>
        <p:spPr bwMode="auto">
          <a:xfrm>
            <a:off x="5419726" y="2551114"/>
            <a:ext cx="53975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6" name="Oval 52"/>
          <p:cNvSpPr>
            <a:spLocks noChangeArrowheads="1"/>
          </p:cNvSpPr>
          <p:nvPr/>
        </p:nvSpPr>
        <p:spPr bwMode="auto">
          <a:xfrm>
            <a:off x="5419726" y="2593975"/>
            <a:ext cx="53975" cy="460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7" name="Oval 53"/>
          <p:cNvSpPr>
            <a:spLocks noChangeArrowheads="1"/>
          </p:cNvSpPr>
          <p:nvPr/>
        </p:nvSpPr>
        <p:spPr bwMode="auto">
          <a:xfrm>
            <a:off x="5419725" y="2636839"/>
            <a:ext cx="50800" cy="46037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8" name="Oval 54"/>
          <p:cNvSpPr>
            <a:spLocks noChangeArrowheads="1"/>
          </p:cNvSpPr>
          <p:nvPr/>
        </p:nvSpPr>
        <p:spPr bwMode="auto">
          <a:xfrm>
            <a:off x="5419725" y="2682876"/>
            <a:ext cx="50800" cy="42863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29" name="Line 55"/>
          <p:cNvSpPr>
            <a:spLocks noChangeShapeType="1"/>
          </p:cNvSpPr>
          <p:nvPr/>
        </p:nvSpPr>
        <p:spPr bwMode="auto">
          <a:xfrm flipH="1">
            <a:off x="4862513" y="2052639"/>
            <a:ext cx="55721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0" name="Line 56"/>
          <p:cNvSpPr>
            <a:spLocks noChangeShapeType="1"/>
          </p:cNvSpPr>
          <p:nvPr/>
        </p:nvSpPr>
        <p:spPr bwMode="auto">
          <a:xfrm flipH="1">
            <a:off x="4894264" y="2722564"/>
            <a:ext cx="54768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1" name="Rectangle 57"/>
          <p:cNvSpPr>
            <a:spLocks noChangeArrowheads="1"/>
          </p:cNvSpPr>
          <p:nvPr/>
        </p:nvSpPr>
        <p:spPr bwMode="auto">
          <a:xfrm>
            <a:off x="4826001" y="2768600"/>
            <a:ext cx="485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000">
                <a:solidFill>
                  <a:srgbClr val="000000"/>
                </a:solidFill>
              </a:rPr>
              <a:t>Filament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32" name="Rectangle 58"/>
          <p:cNvSpPr>
            <a:spLocks noChangeArrowheads="1"/>
          </p:cNvSpPr>
          <p:nvPr/>
        </p:nvSpPr>
        <p:spPr bwMode="auto">
          <a:xfrm>
            <a:off x="5726113" y="2436813"/>
            <a:ext cx="17462" cy="5064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33" name="Rectangle 59"/>
          <p:cNvSpPr>
            <a:spLocks noChangeArrowheads="1"/>
          </p:cNvSpPr>
          <p:nvPr/>
        </p:nvSpPr>
        <p:spPr bwMode="auto">
          <a:xfrm>
            <a:off x="5726113" y="1785938"/>
            <a:ext cx="17462" cy="5064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34" name="Line 60"/>
          <p:cNvSpPr>
            <a:spLocks noChangeShapeType="1"/>
          </p:cNvSpPr>
          <p:nvPr/>
        </p:nvSpPr>
        <p:spPr bwMode="auto">
          <a:xfrm>
            <a:off x="5310189" y="2728913"/>
            <a:ext cx="1587" cy="42386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5" name="Line 61"/>
          <p:cNvSpPr>
            <a:spLocks noChangeShapeType="1"/>
          </p:cNvSpPr>
          <p:nvPr/>
        </p:nvSpPr>
        <p:spPr bwMode="auto">
          <a:xfrm>
            <a:off x="5732464" y="2946400"/>
            <a:ext cx="1587" cy="1778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6" name="Line 62"/>
          <p:cNvSpPr>
            <a:spLocks noChangeShapeType="1"/>
          </p:cNvSpPr>
          <p:nvPr/>
        </p:nvSpPr>
        <p:spPr bwMode="auto">
          <a:xfrm flipV="1">
            <a:off x="5526088" y="2270125"/>
            <a:ext cx="303212" cy="460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7" name="Freeform 63"/>
          <p:cNvSpPr>
            <a:spLocks/>
          </p:cNvSpPr>
          <p:nvPr/>
        </p:nvSpPr>
        <p:spPr bwMode="auto">
          <a:xfrm>
            <a:off x="5761038" y="2263775"/>
            <a:ext cx="107950" cy="46038"/>
          </a:xfrm>
          <a:custGeom>
            <a:avLst/>
            <a:gdLst>
              <a:gd name="T0" fmla="*/ 2147483646 w 68"/>
              <a:gd name="T1" fmla="*/ 0 h 29"/>
              <a:gd name="T2" fmla="*/ 0 w 68"/>
              <a:gd name="T3" fmla="*/ 0 h 29"/>
              <a:gd name="T4" fmla="*/ 2147483646 w 68"/>
              <a:gd name="T5" fmla="*/ 2147483646 h 29"/>
              <a:gd name="T6" fmla="*/ 2147483646 w 68"/>
              <a:gd name="T7" fmla="*/ 0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8" h="29">
                <a:moveTo>
                  <a:pt x="68" y="0"/>
                </a:moveTo>
                <a:lnTo>
                  <a:pt x="0" y="0"/>
                </a:lnTo>
                <a:lnTo>
                  <a:pt x="7" y="29"/>
                </a:lnTo>
                <a:lnTo>
                  <a:pt x="68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38" name="Line 64"/>
          <p:cNvSpPr>
            <a:spLocks noChangeShapeType="1"/>
          </p:cNvSpPr>
          <p:nvPr/>
        </p:nvSpPr>
        <p:spPr bwMode="auto">
          <a:xfrm>
            <a:off x="5516563" y="2355850"/>
            <a:ext cx="290512" cy="71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39" name="Freeform 65"/>
          <p:cNvSpPr>
            <a:spLocks/>
          </p:cNvSpPr>
          <p:nvPr/>
        </p:nvSpPr>
        <p:spPr bwMode="auto">
          <a:xfrm>
            <a:off x="5768975" y="2398714"/>
            <a:ext cx="71438" cy="46037"/>
          </a:xfrm>
          <a:custGeom>
            <a:avLst/>
            <a:gdLst>
              <a:gd name="T0" fmla="*/ 2147483646 w 45"/>
              <a:gd name="T1" fmla="*/ 2147483646 h 29"/>
              <a:gd name="T2" fmla="*/ 2147483646 w 45"/>
              <a:gd name="T3" fmla="*/ 0 h 29"/>
              <a:gd name="T4" fmla="*/ 0 w 45"/>
              <a:gd name="T5" fmla="*/ 2147483646 h 29"/>
              <a:gd name="T6" fmla="*/ 2147483646 w 45"/>
              <a:gd name="T7" fmla="*/ 2147483646 h 2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" h="29">
                <a:moveTo>
                  <a:pt x="45" y="29"/>
                </a:moveTo>
                <a:lnTo>
                  <a:pt x="9" y="0"/>
                </a:lnTo>
                <a:lnTo>
                  <a:pt x="0" y="29"/>
                </a:lnTo>
                <a:lnTo>
                  <a:pt x="45" y="29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40" name="Line 66"/>
          <p:cNvSpPr>
            <a:spLocks noChangeShapeType="1"/>
          </p:cNvSpPr>
          <p:nvPr/>
        </p:nvSpPr>
        <p:spPr bwMode="auto">
          <a:xfrm>
            <a:off x="5522913" y="2347914"/>
            <a:ext cx="2984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1" name="Freeform 67"/>
          <p:cNvSpPr>
            <a:spLocks/>
          </p:cNvSpPr>
          <p:nvPr/>
        </p:nvSpPr>
        <p:spPr bwMode="auto">
          <a:xfrm>
            <a:off x="5722939" y="2330450"/>
            <a:ext cx="134937" cy="39688"/>
          </a:xfrm>
          <a:custGeom>
            <a:avLst/>
            <a:gdLst>
              <a:gd name="T0" fmla="*/ 2147483646 w 85"/>
              <a:gd name="T1" fmla="*/ 2147483646 h 25"/>
              <a:gd name="T2" fmla="*/ 0 w 85"/>
              <a:gd name="T3" fmla="*/ 0 h 25"/>
              <a:gd name="T4" fmla="*/ 2147483646 w 85"/>
              <a:gd name="T5" fmla="*/ 2147483646 h 25"/>
              <a:gd name="T6" fmla="*/ 2147483646 w 85"/>
              <a:gd name="T7" fmla="*/ 2147483646 h 2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5" h="25">
                <a:moveTo>
                  <a:pt x="85" y="16"/>
                </a:moveTo>
                <a:lnTo>
                  <a:pt x="0" y="0"/>
                </a:lnTo>
                <a:lnTo>
                  <a:pt x="4" y="25"/>
                </a:lnTo>
                <a:lnTo>
                  <a:pt x="85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42" name="Rectangle 68"/>
          <p:cNvSpPr>
            <a:spLocks noChangeArrowheads="1"/>
          </p:cNvSpPr>
          <p:nvPr/>
        </p:nvSpPr>
        <p:spPr bwMode="auto">
          <a:xfrm>
            <a:off x="5573714" y="2141539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43" name="Rectangle 69"/>
          <p:cNvSpPr>
            <a:spLocks noChangeArrowheads="1"/>
          </p:cNvSpPr>
          <p:nvPr/>
        </p:nvSpPr>
        <p:spPr bwMode="auto">
          <a:xfrm>
            <a:off x="5648325" y="2155825"/>
            <a:ext cx="33338" cy="12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44" name="Line 70"/>
          <p:cNvSpPr>
            <a:spLocks noChangeShapeType="1"/>
          </p:cNvSpPr>
          <p:nvPr/>
        </p:nvSpPr>
        <p:spPr bwMode="auto">
          <a:xfrm>
            <a:off x="6018214" y="2347914"/>
            <a:ext cx="2619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45" name="Freeform 71"/>
          <p:cNvSpPr>
            <a:spLocks/>
          </p:cNvSpPr>
          <p:nvPr/>
        </p:nvSpPr>
        <p:spPr bwMode="auto">
          <a:xfrm>
            <a:off x="6213476" y="2320926"/>
            <a:ext cx="117475" cy="55563"/>
          </a:xfrm>
          <a:custGeom>
            <a:avLst/>
            <a:gdLst>
              <a:gd name="T0" fmla="*/ 2147483646 w 74"/>
              <a:gd name="T1" fmla="*/ 2147483646 h 35"/>
              <a:gd name="T2" fmla="*/ 0 w 74"/>
              <a:gd name="T3" fmla="*/ 0 h 35"/>
              <a:gd name="T4" fmla="*/ 0 w 74"/>
              <a:gd name="T5" fmla="*/ 2147483646 h 35"/>
              <a:gd name="T6" fmla="*/ 2147483646 w 74"/>
              <a:gd name="T7" fmla="*/ 2147483646 h 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35">
                <a:moveTo>
                  <a:pt x="74" y="17"/>
                </a:moveTo>
                <a:lnTo>
                  <a:pt x="0" y="0"/>
                </a:lnTo>
                <a:lnTo>
                  <a:pt x="0" y="35"/>
                </a:lnTo>
                <a:lnTo>
                  <a:pt x="74" y="17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46" name="Rectangle 72"/>
          <p:cNvSpPr>
            <a:spLocks noChangeArrowheads="1"/>
          </p:cNvSpPr>
          <p:nvPr/>
        </p:nvSpPr>
        <p:spPr bwMode="auto">
          <a:xfrm>
            <a:off x="5946775" y="2327276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rgbClr val="FF0000"/>
                </a:solidFill>
              </a:rPr>
              <a:t>Ion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47" name="Rectangle 73"/>
          <p:cNvSpPr>
            <a:spLocks noChangeArrowheads="1"/>
          </p:cNvSpPr>
          <p:nvPr/>
        </p:nvSpPr>
        <p:spPr bwMode="auto">
          <a:xfrm>
            <a:off x="6096001" y="2338388"/>
            <a:ext cx="3651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500">
                <a:solidFill>
                  <a:srgbClr val="FF0000"/>
                </a:solidFill>
              </a:rPr>
              <a:t>+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48" name="Oval 74"/>
          <p:cNvSpPr>
            <a:spLocks noChangeArrowheads="1"/>
          </p:cNvSpPr>
          <p:nvPr/>
        </p:nvSpPr>
        <p:spPr bwMode="auto">
          <a:xfrm>
            <a:off x="5241926" y="3159125"/>
            <a:ext cx="142875" cy="1349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49" name="Rectangle 75"/>
          <p:cNvSpPr>
            <a:spLocks noChangeArrowheads="1"/>
          </p:cNvSpPr>
          <p:nvPr/>
        </p:nvSpPr>
        <p:spPr bwMode="auto">
          <a:xfrm>
            <a:off x="5287963" y="3127376"/>
            <a:ext cx="5610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50" name="Oval 76"/>
          <p:cNvSpPr>
            <a:spLocks noChangeArrowheads="1"/>
          </p:cNvSpPr>
          <p:nvPr/>
        </p:nvSpPr>
        <p:spPr bwMode="auto">
          <a:xfrm>
            <a:off x="5662614" y="3173413"/>
            <a:ext cx="141287" cy="139700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51" name="Rectangle 77"/>
          <p:cNvSpPr>
            <a:spLocks noChangeArrowheads="1"/>
          </p:cNvSpPr>
          <p:nvPr/>
        </p:nvSpPr>
        <p:spPr bwMode="auto">
          <a:xfrm>
            <a:off x="5683250" y="3149600"/>
            <a:ext cx="968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+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52" name="Line 78"/>
          <p:cNvSpPr>
            <a:spLocks noChangeShapeType="1"/>
          </p:cNvSpPr>
          <p:nvPr/>
        </p:nvSpPr>
        <p:spPr bwMode="auto">
          <a:xfrm>
            <a:off x="6124575" y="2946401"/>
            <a:ext cx="1588" cy="2063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3" name="Oval 79"/>
          <p:cNvSpPr>
            <a:spLocks noChangeArrowheads="1"/>
          </p:cNvSpPr>
          <p:nvPr/>
        </p:nvSpPr>
        <p:spPr bwMode="auto">
          <a:xfrm>
            <a:off x="6056314" y="3159125"/>
            <a:ext cx="142875" cy="134938"/>
          </a:xfrm>
          <a:prstGeom prst="ellips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54" name="Rectangle 80"/>
          <p:cNvSpPr>
            <a:spLocks noChangeArrowheads="1"/>
          </p:cNvSpPr>
          <p:nvPr/>
        </p:nvSpPr>
        <p:spPr bwMode="auto">
          <a:xfrm>
            <a:off x="6102351" y="3127375"/>
            <a:ext cx="555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55" name="Rectangle 81"/>
          <p:cNvSpPr>
            <a:spLocks noChangeArrowheads="1"/>
          </p:cNvSpPr>
          <p:nvPr/>
        </p:nvSpPr>
        <p:spPr bwMode="auto">
          <a:xfrm>
            <a:off x="6262688" y="3127375"/>
            <a:ext cx="12319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Extraction Lense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56" name="Rectangle 82"/>
          <p:cNvSpPr>
            <a:spLocks noChangeArrowheads="1"/>
          </p:cNvSpPr>
          <p:nvPr/>
        </p:nvSpPr>
        <p:spPr bwMode="auto">
          <a:xfrm>
            <a:off x="2927350" y="4329113"/>
            <a:ext cx="21605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 b="1">
                <a:solidFill>
                  <a:srgbClr val="000000"/>
                </a:solidFill>
              </a:rPr>
              <a:t>Cross Beam Ion-Source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57" name="Freeform 83"/>
          <p:cNvSpPr>
            <a:spLocks/>
          </p:cNvSpPr>
          <p:nvPr/>
        </p:nvSpPr>
        <p:spPr bwMode="auto">
          <a:xfrm>
            <a:off x="6721476" y="5148263"/>
            <a:ext cx="117475" cy="215900"/>
          </a:xfrm>
          <a:custGeom>
            <a:avLst/>
            <a:gdLst>
              <a:gd name="T0" fmla="*/ 0 w 74"/>
              <a:gd name="T1" fmla="*/ 2147483646 h 136"/>
              <a:gd name="T2" fmla="*/ 2147483646 w 74"/>
              <a:gd name="T3" fmla="*/ 2147483646 h 136"/>
              <a:gd name="T4" fmla="*/ 2147483646 w 74"/>
              <a:gd name="T5" fmla="*/ 2147483646 h 136"/>
              <a:gd name="T6" fmla="*/ 2147483646 w 74"/>
              <a:gd name="T7" fmla="*/ 2147483646 h 136"/>
              <a:gd name="T8" fmla="*/ 2147483646 w 74"/>
              <a:gd name="T9" fmla="*/ 2147483646 h 136"/>
              <a:gd name="T10" fmla="*/ 2147483646 w 74"/>
              <a:gd name="T11" fmla="*/ 2147483646 h 136"/>
              <a:gd name="T12" fmla="*/ 2147483646 w 74"/>
              <a:gd name="T13" fmla="*/ 2147483646 h 136"/>
              <a:gd name="T14" fmla="*/ 2147483646 w 74"/>
              <a:gd name="T15" fmla="*/ 2147483646 h 136"/>
              <a:gd name="T16" fmla="*/ 2147483646 w 74"/>
              <a:gd name="T17" fmla="*/ 2147483646 h 136"/>
              <a:gd name="T18" fmla="*/ 2147483646 w 74"/>
              <a:gd name="T19" fmla="*/ 2147483646 h 136"/>
              <a:gd name="T20" fmla="*/ 2147483646 w 74"/>
              <a:gd name="T21" fmla="*/ 2147483646 h 136"/>
              <a:gd name="T22" fmla="*/ 2147483646 w 74"/>
              <a:gd name="T23" fmla="*/ 2147483646 h 136"/>
              <a:gd name="T24" fmla="*/ 2147483646 w 74"/>
              <a:gd name="T25" fmla="*/ 0 h 136"/>
              <a:gd name="T26" fmla="*/ 2147483646 w 74"/>
              <a:gd name="T27" fmla="*/ 2147483646 h 136"/>
              <a:gd name="T28" fmla="*/ 2147483646 w 74"/>
              <a:gd name="T29" fmla="*/ 2147483646 h 136"/>
              <a:gd name="T30" fmla="*/ 2147483646 w 74"/>
              <a:gd name="T31" fmla="*/ 2147483646 h 136"/>
              <a:gd name="T32" fmla="*/ 0 w 74"/>
              <a:gd name="T33" fmla="*/ 2147483646 h 136"/>
              <a:gd name="T34" fmla="*/ 2147483646 w 74"/>
              <a:gd name="T35" fmla="*/ 2147483646 h 136"/>
              <a:gd name="T36" fmla="*/ 2147483646 w 74"/>
              <a:gd name="T37" fmla="*/ 2147483646 h 136"/>
              <a:gd name="T38" fmla="*/ 2147483646 w 74"/>
              <a:gd name="T39" fmla="*/ 2147483646 h 136"/>
              <a:gd name="T40" fmla="*/ 2147483646 w 74"/>
              <a:gd name="T41" fmla="*/ 2147483646 h 136"/>
              <a:gd name="T42" fmla="*/ 2147483646 w 74"/>
              <a:gd name="T43" fmla="*/ 2147483646 h 136"/>
              <a:gd name="T44" fmla="*/ 2147483646 w 74"/>
              <a:gd name="T45" fmla="*/ 2147483646 h 136"/>
              <a:gd name="T46" fmla="*/ 2147483646 w 74"/>
              <a:gd name="T47" fmla="*/ 2147483646 h 136"/>
              <a:gd name="T48" fmla="*/ 2147483646 w 74"/>
              <a:gd name="T49" fmla="*/ 2147483646 h 136"/>
              <a:gd name="T50" fmla="*/ 2147483646 w 74"/>
              <a:gd name="T51" fmla="*/ 2147483646 h 136"/>
              <a:gd name="T52" fmla="*/ 2147483646 w 74"/>
              <a:gd name="T53" fmla="*/ 2147483646 h 136"/>
              <a:gd name="T54" fmla="*/ 2147483646 w 74"/>
              <a:gd name="T55" fmla="*/ 2147483646 h 136"/>
              <a:gd name="T56" fmla="*/ 2147483646 w 74"/>
              <a:gd name="T57" fmla="*/ 2147483646 h 136"/>
              <a:gd name="T58" fmla="*/ 2147483646 w 74"/>
              <a:gd name="T59" fmla="*/ 2147483646 h 136"/>
              <a:gd name="T60" fmla="*/ 2147483646 w 74"/>
              <a:gd name="T61" fmla="*/ 2147483646 h 136"/>
              <a:gd name="T62" fmla="*/ 2147483646 w 74"/>
              <a:gd name="T63" fmla="*/ 2147483646 h 136"/>
              <a:gd name="T64" fmla="*/ 2147483646 w 74"/>
              <a:gd name="T65" fmla="*/ 2147483646 h 136"/>
              <a:gd name="T66" fmla="*/ 2147483646 w 74"/>
              <a:gd name="T67" fmla="*/ 2147483646 h 136"/>
              <a:gd name="T68" fmla="*/ 0 w 74"/>
              <a:gd name="T69" fmla="*/ 2147483646 h 1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4" h="136">
                <a:moveTo>
                  <a:pt x="0" y="67"/>
                </a:moveTo>
                <a:lnTo>
                  <a:pt x="2" y="94"/>
                </a:lnTo>
                <a:lnTo>
                  <a:pt x="9" y="114"/>
                </a:lnTo>
                <a:lnTo>
                  <a:pt x="20" y="130"/>
                </a:lnTo>
                <a:lnTo>
                  <a:pt x="36" y="136"/>
                </a:lnTo>
                <a:lnTo>
                  <a:pt x="54" y="132"/>
                </a:lnTo>
                <a:lnTo>
                  <a:pt x="65" y="114"/>
                </a:lnTo>
                <a:lnTo>
                  <a:pt x="72" y="94"/>
                </a:lnTo>
                <a:lnTo>
                  <a:pt x="74" y="67"/>
                </a:lnTo>
                <a:lnTo>
                  <a:pt x="72" y="40"/>
                </a:lnTo>
                <a:lnTo>
                  <a:pt x="65" y="22"/>
                </a:lnTo>
                <a:lnTo>
                  <a:pt x="54" y="4"/>
                </a:lnTo>
                <a:lnTo>
                  <a:pt x="36" y="0"/>
                </a:lnTo>
                <a:lnTo>
                  <a:pt x="20" y="6"/>
                </a:lnTo>
                <a:lnTo>
                  <a:pt x="9" y="22"/>
                </a:lnTo>
                <a:lnTo>
                  <a:pt x="2" y="40"/>
                </a:lnTo>
                <a:lnTo>
                  <a:pt x="0" y="67"/>
                </a:lnTo>
                <a:lnTo>
                  <a:pt x="14" y="67"/>
                </a:lnTo>
                <a:lnTo>
                  <a:pt x="16" y="44"/>
                </a:lnTo>
                <a:lnTo>
                  <a:pt x="22" y="26"/>
                </a:lnTo>
                <a:lnTo>
                  <a:pt x="29" y="15"/>
                </a:lnTo>
                <a:lnTo>
                  <a:pt x="36" y="13"/>
                </a:lnTo>
                <a:lnTo>
                  <a:pt x="45" y="18"/>
                </a:lnTo>
                <a:lnTo>
                  <a:pt x="52" y="26"/>
                </a:lnTo>
                <a:lnTo>
                  <a:pt x="58" y="44"/>
                </a:lnTo>
                <a:lnTo>
                  <a:pt x="61" y="67"/>
                </a:lnTo>
                <a:lnTo>
                  <a:pt x="58" y="89"/>
                </a:lnTo>
                <a:lnTo>
                  <a:pt x="52" y="109"/>
                </a:lnTo>
                <a:lnTo>
                  <a:pt x="45" y="118"/>
                </a:lnTo>
                <a:lnTo>
                  <a:pt x="36" y="123"/>
                </a:lnTo>
                <a:lnTo>
                  <a:pt x="29" y="121"/>
                </a:lnTo>
                <a:lnTo>
                  <a:pt x="22" y="109"/>
                </a:lnTo>
                <a:lnTo>
                  <a:pt x="16" y="89"/>
                </a:lnTo>
                <a:lnTo>
                  <a:pt x="14" y="67"/>
                </a:lnTo>
                <a:lnTo>
                  <a:pt x="0" y="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8" name="Freeform 84"/>
          <p:cNvSpPr>
            <a:spLocks/>
          </p:cNvSpPr>
          <p:nvPr/>
        </p:nvSpPr>
        <p:spPr bwMode="auto">
          <a:xfrm>
            <a:off x="9075738" y="5148263"/>
            <a:ext cx="63500" cy="215900"/>
          </a:xfrm>
          <a:custGeom>
            <a:avLst/>
            <a:gdLst>
              <a:gd name="T0" fmla="*/ 2147483646 w 40"/>
              <a:gd name="T1" fmla="*/ 2147483646 h 136"/>
              <a:gd name="T2" fmla="*/ 2147483646 w 40"/>
              <a:gd name="T3" fmla="*/ 2147483646 h 136"/>
              <a:gd name="T4" fmla="*/ 2147483646 w 40"/>
              <a:gd name="T5" fmla="*/ 2147483646 h 136"/>
              <a:gd name="T6" fmla="*/ 2147483646 w 40"/>
              <a:gd name="T7" fmla="*/ 2147483646 h 136"/>
              <a:gd name="T8" fmla="*/ 2147483646 w 40"/>
              <a:gd name="T9" fmla="*/ 2147483646 h 136"/>
              <a:gd name="T10" fmla="*/ 2147483646 w 40"/>
              <a:gd name="T11" fmla="*/ 2147483646 h 136"/>
              <a:gd name="T12" fmla="*/ 2147483646 w 40"/>
              <a:gd name="T13" fmla="*/ 2147483646 h 136"/>
              <a:gd name="T14" fmla="*/ 2147483646 w 40"/>
              <a:gd name="T15" fmla="*/ 2147483646 h 136"/>
              <a:gd name="T16" fmla="*/ 2147483646 w 40"/>
              <a:gd name="T17" fmla="*/ 2147483646 h 136"/>
              <a:gd name="T18" fmla="*/ 2147483646 w 40"/>
              <a:gd name="T19" fmla="*/ 2147483646 h 136"/>
              <a:gd name="T20" fmla="*/ 2147483646 w 40"/>
              <a:gd name="T21" fmla="*/ 0 h 136"/>
              <a:gd name="T22" fmla="*/ 0 w 40"/>
              <a:gd name="T23" fmla="*/ 2147483646 h 136"/>
              <a:gd name="T24" fmla="*/ 2147483646 w 40"/>
              <a:gd name="T25" fmla="*/ 2147483646 h 136"/>
              <a:gd name="T26" fmla="*/ 2147483646 w 40"/>
              <a:gd name="T27" fmla="*/ 2147483646 h 136"/>
              <a:gd name="T28" fmla="*/ 2147483646 w 40"/>
              <a:gd name="T29" fmla="*/ 2147483646 h 136"/>
              <a:gd name="T30" fmla="*/ 2147483646 w 40"/>
              <a:gd name="T31" fmla="*/ 2147483646 h 136"/>
              <a:gd name="T32" fmla="*/ 2147483646 w 40"/>
              <a:gd name="T33" fmla="*/ 2147483646 h 136"/>
              <a:gd name="T34" fmla="*/ 2147483646 w 40"/>
              <a:gd name="T35" fmla="*/ 2147483646 h 136"/>
              <a:gd name="T36" fmla="*/ 2147483646 w 40"/>
              <a:gd name="T37" fmla="*/ 2147483646 h 136"/>
              <a:gd name="T38" fmla="*/ 0 w 40"/>
              <a:gd name="T39" fmla="*/ 2147483646 h 136"/>
              <a:gd name="T40" fmla="*/ 2147483646 w 40"/>
              <a:gd name="T41" fmla="*/ 2147483646 h 1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0" h="136">
                <a:moveTo>
                  <a:pt x="9" y="136"/>
                </a:moveTo>
                <a:lnTo>
                  <a:pt x="20" y="127"/>
                </a:lnTo>
                <a:lnTo>
                  <a:pt x="33" y="112"/>
                </a:lnTo>
                <a:lnTo>
                  <a:pt x="38" y="94"/>
                </a:lnTo>
                <a:lnTo>
                  <a:pt x="38" y="91"/>
                </a:lnTo>
                <a:lnTo>
                  <a:pt x="40" y="67"/>
                </a:lnTo>
                <a:lnTo>
                  <a:pt x="38" y="44"/>
                </a:lnTo>
                <a:lnTo>
                  <a:pt x="38" y="42"/>
                </a:lnTo>
                <a:lnTo>
                  <a:pt x="33" y="24"/>
                </a:lnTo>
                <a:lnTo>
                  <a:pt x="20" y="9"/>
                </a:lnTo>
                <a:lnTo>
                  <a:pt x="9" y="0"/>
                </a:lnTo>
                <a:lnTo>
                  <a:pt x="0" y="13"/>
                </a:lnTo>
                <a:lnTo>
                  <a:pt x="11" y="18"/>
                </a:lnTo>
                <a:lnTo>
                  <a:pt x="20" y="29"/>
                </a:lnTo>
                <a:lnTo>
                  <a:pt x="24" y="47"/>
                </a:lnTo>
                <a:lnTo>
                  <a:pt x="27" y="67"/>
                </a:lnTo>
                <a:lnTo>
                  <a:pt x="24" y="91"/>
                </a:lnTo>
                <a:lnTo>
                  <a:pt x="20" y="107"/>
                </a:lnTo>
                <a:lnTo>
                  <a:pt x="11" y="118"/>
                </a:lnTo>
                <a:lnTo>
                  <a:pt x="0" y="123"/>
                </a:lnTo>
                <a:lnTo>
                  <a:pt x="9" y="1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59" name="Rectangle 85"/>
          <p:cNvSpPr>
            <a:spLocks noChangeArrowheads="1"/>
          </p:cNvSpPr>
          <p:nvPr/>
        </p:nvSpPr>
        <p:spPr bwMode="auto">
          <a:xfrm>
            <a:off x="6778626" y="5148264"/>
            <a:ext cx="2303463" cy="206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60" name="Rectangle 86"/>
          <p:cNvSpPr>
            <a:spLocks noChangeArrowheads="1"/>
          </p:cNvSpPr>
          <p:nvPr/>
        </p:nvSpPr>
        <p:spPr bwMode="auto">
          <a:xfrm>
            <a:off x="6778626" y="5343525"/>
            <a:ext cx="2303463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61" name="Freeform 87"/>
          <p:cNvSpPr>
            <a:spLocks/>
          </p:cNvSpPr>
          <p:nvPr/>
        </p:nvSpPr>
        <p:spPr bwMode="auto">
          <a:xfrm>
            <a:off x="6650038" y="4641850"/>
            <a:ext cx="114300" cy="217488"/>
          </a:xfrm>
          <a:custGeom>
            <a:avLst/>
            <a:gdLst>
              <a:gd name="T0" fmla="*/ 0 w 72"/>
              <a:gd name="T1" fmla="*/ 2147483646 h 137"/>
              <a:gd name="T2" fmla="*/ 2147483646 w 72"/>
              <a:gd name="T3" fmla="*/ 2147483646 h 137"/>
              <a:gd name="T4" fmla="*/ 2147483646 w 72"/>
              <a:gd name="T5" fmla="*/ 2147483646 h 137"/>
              <a:gd name="T6" fmla="*/ 2147483646 w 72"/>
              <a:gd name="T7" fmla="*/ 2147483646 h 137"/>
              <a:gd name="T8" fmla="*/ 2147483646 w 72"/>
              <a:gd name="T9" fmla="*/ 2147483646 h 137"/>
              <a:gd name="T10" fmla="*/ 2147483646 w 72"/>
              <a:gd name="T11" fmla="*/ 2147483646 h 137"/>
              <a:gd name="T12" fmla="*/ 2147483646 w 72"/>
              <a:gd name="T13" fmla="*/ 2147483646 h 137"/>
              <a:gd name="T14" fmla="*/ 2147483646 w 72"/>
              <a:gd name="T15" fmla="*/ 2147483646 h 137"/>
              <a:gd name="T16" fmla="*/ 2147483646 w 72"/>
              <a:gd name="T17" fmla="*/ 2147483646 h 137"/>
              <a:gd name="T18" fmla="*/ 2147483646 w 72"/>
              <a:gd name="T19" fmla="*/ 2147483646 h 137"/>
              <a:gd name="T20" fmla="*/ 2147483646 w 72"/>
              <a:gd name="T21" fmla="*/ 2147483646 h 137"/>
              <a:gd name="T22" fmla="*/ 2147483646 w 72"/>
              <a:gd name="T23" fmla="*/ 2147483646 h 137"/>
              <a:gd name="T24" fmla="*/ 2147483646 w 72"/>
              <a:gd name="T25" fmla="*/ 0 h 137"/>
              <a:gd name="T26" fmla="*/ 2147483646 w 72"/>
              <a:gd name="T27" fmla="*/ 2147483646 h 137"/>
              <a:gd name="T28" fmla="*/ 2147483646 w 72"/>
              <a:gd name="T29" fmla="*/ 2147483646 h 137"/>
              <a:gd name="T30" fmla="*/ 2147483646 w 72"/>
              <a:gd name="T31" fmla="*/ 2147483646 h 137"/>
              <a:gd name="T32" fmla="*/ 0 w 72"/>
              <a:gd name="T33" fmla="*/ 2147483646 h 137"/>
              <a:gd name="T34" fmla="*/ 2147483646 w 72"/>
              <a:gd name="T35" fmla="*/ 2147483646 h 137"/>
              <a:gd name="T36" fmla="*/ 2147483646 w 72"/>
              <a:gd name="T37" fmla="*/ 2147483646 h 137"/>
              <a:gd name="T38" fmla="*/ 2147483646 w 72"/>
              <a:gd name="T39" fmla="*/ 2147483646 h 137"/>
              <a:gd name="T40" fmla="*/ 2147483646 w 72"/>
              <a:gd name="T41" fmla="*/ 2147483646 h 137"/>
              <a:gd name="T42" fmla="*/ 2147483646 w 72"/>
              <a:gd name="T43" fmla="*/ 2147483646 h 137"/>
              <a:gd name="T44" fmla="*/ 2147483646 w 72"/>
              <a:gd name="T45" fmla="*/ 2147483646 h 137"/>
              <a:gd name="T46" fmla="*/ 2147483646 w 72"/>
              <a:gd name="T47" fmla="*/ 2147483646 h 137"/>
              <a:gd name="T48" fmla="*/ 2147483646 w 72"/>
              <a:gd name="T49" fmla="*/ 2147483646 h 137"/>
              <a:gd name="T50" fmla="*/ 2147483646 w 72"/>
              <a:gd name="T51" fmla="*/ 2147483646 h 137"/>
              <a:gd name="T52" fmla="*/ 2147483646 w 72"/>
              <a:gd name="T53" fmla="*/ 2147483646 h 137"/>
              <a:gd name="T54" fmla="*/ 2147483646 w 72"/>
              <a:gd name="T55" fmla="*/ 2147483646 h 137"/>
              <a:gd name="T56" fmla="*/ 2147483646 w 72"/>
              <a:gd name="T57" fmla="*/ 2147483646 h 137"/>
              <a:gd name="T58" fmla="*/ 2147483646 w 72"/>
              <a:gd name="T59" fmla="*/ 2147483646 h 137"/>
              <a:gd name="T60" fmla="*/ 2147483646 w 72"/>
              <a:gd name="T61" fmla="*/ 2147483646 h 137"/>
              <a:gd name="T62" fmla="*/ 2147483646 w 72"/>
              <a:gd name="T63" fmla="*/ 2147483646 h 137"/>
              <a:gd name="T64" fmla="*/ 2147483646 w 72"/>
              <a:gd name="T65" fmla="*/ 2147483646 h 137"/>
              <a:gd name="T66" fmla="*/ 2147483646 w 72"/>
              <a:gd name="T67" fmla="*/ 2147483646 h 137"/>
              <a:gd name="T68" fmla="*/ 0 w 72"/>
              <a:gd name="T69" fmla="*/ 2147483646 h 137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2" h="137">
                <a:moveTo>
                  <a:pt x="0" y="70"/>
                </a:moveTo>
                <a:lnTo>
                  <a:pt x="3" y="97"/>
                </a:lnTo>
                <a:lnTo>
                  <a:pt x="9" y="115"/>
                </a:lnTo>
                <a:lnTo>
                  <a:pt x="20" y="130"/>
                </a:lnTo>
                <a:lnTo>
                  <a:pt x="36" y="137"/>
                </a:lnTo>
                <a:lnTo>
                  <a:pt x="52" y="130"/>
                </a:lnTo>
                <a:lnTo>
                  <a:pt x="63" y="115"/>
                </a:lnTo>
                <a:lnTo>
                  <a:pt x="70" y="97"/>
                </a:lnTo>
                <a:lnTo>
                  <a:pt x="72" y="70"/>
                </a:lnTo>
                <a:lnTo>
                  <a:pt x="70" y="43"/>
                </a:lnTo>
                <a:lnTo>
                  <a:pt x="63" y="23"/>
                </a:lnTo>
                <a:lnTo>
                  <a:pt x="52" y="7"/>
                </a:lnTo>
                <a:lnTo>
                  <a:pt x="36" y="0"/>
                </a:lnTo>
                <a:lnTo>
                  <a:pt x="20" y="7"/>
                </a:lnTo>
                <a:lnTo>
                  <a:pt x="9" y="23"/>
                </a:lnTo>
                <a:lnTo>
                  <a:pt x="3" y="43"/>
                </a:lnTo>
                <a:lnTo>
                  <a:pt x="0" y="70"/>
                </a:lnTo>
                <a:lnTo>
                  <a:pt x="14" y="70"/>
                </a:lnTo>
                <a:lnTo>
                  <a:pt x="16" y="48"/>
                </a:lnTo>
                <a:lnTo>
                  <a:pt x="23" y="27"/>
                </a:lnTo>
                <a:lnTo>
                  <a:pt x="29" y="16"/>
                </a:lnTo>
                <a:lnTo>
                  <a:pt x="36" y="14"/>
                </a:lnTo>
                <a:lnTo>
                  <a:pt x="43" y="16"/>
                </a:lnTo>
                <a:lnTo>
                  <a:pt x="50" y="27"/>
                </a:lnTo>
                <a:lnTo>
                  <a:pt x="56" y="48"/>
                </a:lnTo>
                <a:lnTo>
                  <a:pt x="59" y="70"/>
                </a:lnTo>
                <a:lnTo>
                  <a:pt x="56" y="92"/>
                </a:lnTo>
                <a:lnTo>
                  <a:pt x="50" y="110"/>
                </a:lnTo>
                <a:lnTo>
                  <a:pt x="43" y="121"/>
                </a:lnTo>
                <a:lnTo>
                  <a:pt x="36" y="124"/>
                </a:lnTo>
                <a:lnTo>
                  <a:pt x="29" y="121"/>
                </a:lnTo>
                <a:lnTo>
                  <a:pt x="23" y="110"/>
                </a:lnTo>
                <a:lnTo>
                  <a:pt x="16" y="92"/>
                </a:lnTo>
                <a:lnTo>
                  <a:pt x="14" y="70"/>
                </a:lnTo>
                <a:lnTo>
                  <a:pt x="0" y="7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2" name="Freeform 88"/>
          <p:cNvSpPr>
            <a:spLocks/>
          </p:cNvSpPr>
          <p:nvPr/>
        </p:nvSpPr>
        <p:spPr bwMode="auto">
          <a:xfrm>
            <a:off x="9004300" y="4641850"/>
            <a:ext cx="63500" cy="217488"/>
          </a:xfrm>
          <a:custGeom>
            <a:avLst/>
            <a:gdLst>
              <a:gd name="T0" fmla="*/ 2147483646 w 40"/>
              <a:gd name="T1" fmla="*/ 2147483646 h 137"/>
              <a:gd name="T2" fmla="*/ 2147483646 w 40"/>
              <a:gd name="T3" fmla="*/ 2147483646 h 137"/>
              <a:gd name="T4" fmla="*/ 2147483646 w 40"/>
              <a:gd name="T5" fmla="*/ 2147483646 h 137"/>
              <a:gd name="T6" fmla="*/ 2147483646 w 40"/>
              <a:gd name="T7" fmla="*/ 2147483646 h 137"/>
              <a:gd name="T8" fmla="*/ 2147483646 w 40"/>
              <a:gd name="T9" fmla="*/ 2147483646 h 137"/>
              <a:gd name="T10" fmla="*/ 2147483646 w 40"/>
              <a:gd name="T11" fmla="*/ 2147483646 h 137"/>
              <a:gd name="T12" fmla="*/ 2147483646 w 40"/>
              <a:gd name="T13" fmla="*/ 2147483646 h 137"/>
              <a:gd name="T14" fmla="*/ 2147483646 w 40"/>
              <a:gd name="T15" fmla="*/ 2147483646 h 137"/>
              <a:gd name="T16" fmla="*/ 2147483646 w 40"/>
              <a:gd name="T17" fmla="*/ 0 h 137"/>
              <a:gd name="T18" fmla="*/ 0 w 40"/>
              <a:gd name="T19" fmla="*/ 2147483646 h 137"/>
              <a:gd name="T20" fmla="*/ 2147483646 w 40"/>
              <a:gd name="T21" fmla="*/ 2147483646 h 137"/>
              <a:gd name="T22" fmla="*/ 2147483646 w 40"/>
              <a:gd name="T23" fmla="*/ 2147483646 h 137"/>
              <a:gd name="T24" fmla="*/ 2147483646 w 40"/>
              <a:gd name="T25" fmla="*/ 2147483646 h 137"/>
              <a:gd name="T26" fmla="*/ 2147483646 w 40"/>
              <a:gd name="T27" fmla="*/ 2147483646 h 137"/>
              <a:gd name="T28" fmla="*/ 2147483646 w 40"/>
              <a:gd name="T29" fmla="*/ 2147483646 h 137"/>
              <a:gd name="T30" fmla="*/ 2147483646 w 40"/>
              <a:gd name="T31" fmla="*/ 2147483646 h 137"/>
              <a:gd name="T32" fmla="*/ 2147483646 w 40"/>
              <a:gd name="T33" fmla="*/ 2147483646 h 137"/>
              <a:gd name="T34" fmla="*/ 0 w 40"/>
              <a:gd name="T35" fmla="*/ 2147483646 h 137"/>
              <a:gd name="T36" fmla="*/ 2147483646 w 40"/>
              <a:gd name="T37" fmla="*/ 2147483646 h 137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0" h="137">
                <a:moveTo>
                  <a:pt x="9" y="137"/>
                </a:moveTo>
                <a:lnTo>
                  <a:pt x="20" y="128"/>
                </a:lnTo>
                <a:lnTo>
                  <a:pt x="31" y="112"/>
                </a:lnTo>
                <a:lnTo>
                  <a:pt x="38" y="95"/>
                </a:lnTo>
                <a:lnTo>
                  <a:pt x="40" y="70"/>
                </a:lnTo>
                <a:lnTo>
                  <a:pt x="38" y="45"/>
                </a:lnTo>
                <a:lnTo>
                  <a:pt x="31" y="27"/>
                </a:lnTo>
                <a:lnTo>
                  <a:pt x="20" y="9"/>
                </a:lnTo>
                <a:lnTo>
                  <a:pt x="9" y="0"/>
                </a:lnTo>
                <a:lnTo>
                  <a:pt x="0" y="14"/>
                </a:lnTo>
                <a:lnTo>
                  <a:pt x="11" y="18"/>
                </a:lnTo>
                <a:lnTo>
                  <a:pt x="18" y="32"/>
                </a:lnTo>
                <a:lnTo>
                  <a:pt x="25" y="50"/>
                </a:lnTo>
                <a:lnTo>
                  <a:pt x="27" y="70"/>
                </a:lnTo>
                <a:lnTo>
                  <a:pt x="25" y="90"/>
                </a:lnTo>
                <a:lnTo>
                  <a:pt x="18" y="108"/>
                </a:lnTo>
                <a:lnTo>
                  <a:pt x="11" y="119"/>
                </a:lnTo>
                <a:lnTo>
                  <a:pt x="0" y="124"/>
                </a:lnTo>
                <a:lnTo>
                  <a:pt x="9" y="1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3" name="Rectangle 89"/>
          <p:cNvSpPr>
            <a:spLocks noChangeArrowheads="1"/>
          </p:cNvSpPr>
          <p:nvPr/>
        </p:nvSpPr>
        <p:spPr bwMode="auto">
          <a:xfrm>
            <a:off x="6707188" y="4641851"/>
            <a:ext cx="2305050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64" name="Rectangle 90"/>
          <p:cNvSpPr>
            <a:spLocks noChangeArrowheads="1"/>
          </p:cNvSpPr>
          <p:nvPr/>
        </p:nvSpPr>
        <p:spPr bwMode="auto">
          <a:xfrm>
            <a:off x="6707188" y="4838700"/>
            <a:ext cx="2305050" cy="206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65" name="Freeform 91"/>
          <p:cNvSpPr>
            <a:spLocks/>
          </p:cNvSpPr>
          <p:nvPr/>
        </p:nvSpPr>
        <p:spPr bwMode="auto">
          <a:xfrm>
            <a:off x="6878638" y="4538663"/>
            <a:ext cx="2349500" cy="196850"/>
          </a:xfrm>
          <a:custGeom>
            <a:avLst/>
            <a:gdLst>
              <a:gd name="T0" fmla="*/ 2147483646 w 1480"/>
              <a:gd name="T1" fmla="*/ 2147483646 h 124"/>
              <a:gd name="T2" fmla="*/ 2147483646 w 1480"/>
              <a:gd name="T3" fmla="*/ 2147483646 h 124"/>
              <a:gd name="T4" fmla="*/ 2147483646 w 1480"/>
              <a:gd name="T5" fmla="*/ 2147483646 h 124"/>
              <a:gd name="T6" fmla="*/ 2147483646 w 1480"/>
              <a:gd name="T7" fmla="*/ 2147483646 h 124"/>
              <a:gd name="T8" fmla="*/ 2147483646 w 1480"/>
              <a:gd name="T9" fmla="*/ 2147483646 h 124"/>
              <a:gd name="T10" fmla="*/ 2147483646 w 1480"/>
              <a:gd name="T11" fmla="*/ 2147483646 h 124"/>
              <a:gd name="T12" fmla="*/ 2147483646 w 1480"/>
              <a:gd name="T13" fmla="*/ 2147483646 h 124"/>
              <a:gd name="T14" fmla="*/ 2147483646 w 1480"/>
              <a:gd name="T15" fmla="*/ 2147483646 h 124"/>
              <a:gd name="T16" fmla="*/ 2147483646 w 1480"/>
              <a:gd name="T17" fmla="*/ 0 h 124"/>
              <a:gd name="T18" fmla="*/ 0 w 1480"/>
              <a:gd name="T19" fmla="*/ 0 h 124"/>
              <a:gd name="T20" fmla="*/ 0 w 1480"/>
              <a:gd name="T21" fmla="*/ 2147483646 h 124"/>
              <a:gd name="T22" fmla="*/ 2147483646 w 1480"/>
              <a:gd name="T23" fmla="*/ 2147483646 h 12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80" h="124">
                <a:moveTo>
                  <a:pt x="1451" y="124"/>
                </a:moveTo>
                <a:lnTo>
                  <a:pt x="1462" y="117"/>
                </a:lnTo>
                <a:lnTo>
                  <a:pt x="1471" y="104"/>
                </a:lnTo>
                <a:lnTo>
                  <a:pt x="1478" y="86"/>
                </a:lnTo>
                <a:lnTo>
                  <a:pt x="1480" y="61"/>
                </a:lnTo>
                <a:lnTo>
                  <a:pt x="1478" y="39"/>
                </a:lnTo>
                <a:lnTo>
                  <a:pt x="1471" y="21"/>
                </a:lnTo>
                <a:lnTo>
                  <a:pt x="1462" y="7"/>
                </a:lnTo>
                <a:lnTo>
                  <a:pt x="1451" y="0"/>
                </a:lnTo>
                <a:lnTo>
                  <a:pt x="0" y="0"/>
                </a:lnTo>
                <a:lnTo>
                  <a:pt x="0" y="124"/>
                </a:lnTo>
                <a:lnTo>
                  <a:pt x="1451" y="1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6" name="Freeform 92"/>
          <p:cNvSpPr>
            <a:spLocks/>
          </p:cNvSpPr>
          <p:nvPr/>
        </p:nvSpPr>
        <p:spPr bwMode="auto">
          <a:xfrm>
            <a:off x="6867526" y="4529138"/>
            <a:ext cx="2371725" cy="215900"/>
          </a:xfrm>
          <a:custGeom>
            <a:avLst/>
            <a:gdLst>
              <a:gd name="T0" fmla="*/ 2147483646 w 1494"/>
              <a:gd name="T1" fmla="*/ 2147483646 h 136"/>
              <a:gd name="T2" fmla="*/ 2147483646 w 1494"/>
              <a:gd name="T3" fmla="*/ 2147483646 h 136"/>
              <a:gd name="T4" fmla="*/ 2147483646 w 1494"/>
              <a:gd name="T5" fmla="*/ 2147483646 h 136"/>
              <a:gd name="T6" fmla="*/ 2147483646 w 1494"/>
              <a:gd name="T7" fmla="*/ 2147483646 h 136"/>
              <a:gd name="T8" fmla="*/ 2147483646 w 1494"/>
              <a:gd name="T9" fmla="*/ 2147483646 h 136"/>
              <a:gd name="T10" fmla="*/ 2147483646 w 1494"/>
              <a:gd name="T11" fmla="*/ 2147483646 h 136"/>
              <a:gd name="T12" fmla="*/ 2147483646 w 1494"/>
              <a:gd name="T13" fmla="*/ 2147483646 h 136"/>
              <a:gd name="T14" fmla="*/ 2147483646 w 1494"/>
              <a:gd name="T15" fmla="*/ 2147483646 h 136"/>
              <a:gd name="T16" fmla="*/ 2147483646 w 1494"/>
              <a:gd name="T17" fmla="*/ 0 h 136"/>
              <a:gd name="T18" fmla="*/ 0 w 1494"/>
              <a:gd name="T19" fmla="*/ 0 h 136"/>
              <a:gd name="T20" fmla="*/ 0 w 1494"/>
              <a:gd name="T21" fmla="*/ 2147483646 h 136"/>
              <a:gd name="T22" fmla="*/ 2147483646 w 1494"/>
              <a:gd name="T23" fmla="*/ 2147483646 h 136"/>
              <a:gd name="T24" fmla="*/ 2147483646 w 1494"/>
              <a:gd name="T25" fmla="*/ 2147483646 h 136"/>
              <a:gd name="T26" fmla="*/ 2147483646 w 1494"/>
              <a:gd name="T27" fmla="*/ 2147483646 h 136"/>
              <a:gd name="T28" fmla="*/ 2147483646 w 1494"/>
              <a:gd name="T29" fmla="*/ 2147483646 h 136"/>
              <a:gd name="T30" fmla="*/ 2147483646 w 1494"/>
              <a:gd name="T31" fmla="*/ 2147483646 h 136"/>
              <a:gd name="T32" fmla="*/ 2147483646 w 1494"/>
              <a:gd name="T33" fmla="*/ 2147483646 h 136"/>
              <a:gd name="T34" fmla="*/ 2147483646 w 1494"/>
              <a:gd name="T35" fmla="*/ 2147483646 h 136"/>
              <a:gd name="T36" fmla="*/ 2147483646 w 1494"/>
              <a:gd name="T37" fmla="*/ 2147483646 h 136"/>
              <a:gd name="T38" fmla="*/ 2147483646 w 1494"/>
              <a:gd name="T39" fmla="*/ 2147483646 h 136"/>
              <a:gd name="T40" fmla="*/ 2147483646 w 1494"/>
              <a:gd name="T41" fmla="*/ 2147483646 h 136"/>
              <a:gd name="T42" fmla="*/ 2147483646 w 1494"/>
              <a:gd name="T43" fmla="*/ 2147483646 h 136"/>
              <a:gd name="T44" fmla="*/ 2147483646 w 1494"/>
              <a:gd name="T45" fmla="*/ 2147483646 h 136"/>
              <a:gd name="T46" fmla="*/ 2147483646 w 1494"/>
              <a:gd name="T47" fmla="*/ 2147483646 h 136"/>
              <a:gd name="T48" fmla="*/ 2147483646 w 1494"/>
              <a:gd name="T49" fmla="*/ 2147483646 h 1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94" h="136">
                <a:moveTo>
                  <a:pt x="1460" y="136"/>
                </a:moveTo>
                <a:lnTo>
                  <a:pt x="1474" y="127"/>
                </a:lnTo>
                <a:lnTo>
                  <a:pt x="1485" y="112"/>
                </a:lnTo>
                <a:lnTo>
                  <a:pt x="1492" y="94"/>
                </a:lnTo>
                <a:lnTo>
                  <a:pt x="1494" y="67"/>
                </a:lnTo>
                <a:lnTo>
                  <a:pt x="1492" y="42"/>
                </a:lnTo>
                <a:lnTo>
                  <a:pt x="1485" y="24"/>
                </a:lnTo>
                <a:lnTo>
                  <a:pt x="1474" y="9"/>
                </a:lnTo>
                <a:lnTo>
                  <a:pt x="1460" y="0"/>
                </a:lnTo>
                <a:lnTo>
                  <a:pt x="0" y="0"/>
                </a:lnTo>
                <a:lnTo>
                  <a:pt x="0" y="136"/>
                </a:lnTo>
                <a:lnTo>
                  <a:pt x="1460" y="136"/>
                </a:lnTo>
                <a:lnTo>
                  <a:pt x="1456" y="123"/>
                </a:lnTo>
                <a:lnTo>
                  <a:pt x="13" y="123"/>
                </a:lnTo>
                <a:lnTo>
                  <a:pt x="13" y="13"/>
                </a:lnTo>
                <a:lnTo>
                  <a:pt x="1456" y="13"/>
                </a:lnTo>
                <a:lnTo>
                  <a:pt x="1465" y="18"/>
                </a:lnTo>
                <a:lnTo>
                  <a:pt x="1471" y="29"/>
                </a:lnTo>
                <a:lnTo>
                  <a:pt x="1478" y="47"/>
                </a:lnTo>
                <a:lnTo>
                  <a:pt x="1480" y="67"/>
                </a:lnTo>
                <a:lnTo>
                  <a:pt x="1478" y="89"/>
                </a:lnTo>
                <a:lnTo>
                  <a:pt x="1471" y="107"/>
                </a:lnTo>
                <a:lnTo>
                  <a:pt x="1465" y="119"/>
                </a:lnTo>
                <a:lnTo>
                  <a:pt x="1456" y="123"/>
                </a:lnTo>
                <a:lnTo>
                  <a:pt x="1460" y="1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7" name="Freeform 93"/>
          <p:cNvSpPr>
            <a:spLocks/>
          </p:cNvSpPr>
          <p:nvPr/>
        </p:nvSpPr>
        <p:spPr bwMode="auto">
          <a:xfrm>
            <a:off x="6838950" y="4538663"/>
            <a:ext cx="95250" cy="196850"/>
          </a:xfrm>
          <a:custGeom>
            <a:avLst/>
            <a:gdLst>
              <a:gd name="T0" fmla="*/ 0 w 60"/>
              <a:gd name="T1" fmla="*/ 2147483646 h 124"/>
              <a:gd name="T2" fmla="*/ 2147483646 w 60"/>
              <a:gd name="T3" fmla="*/ 2147483646 h 124"/>
              <a:gd name="T4" fmla="*/ 2147483646 w 60"/>
              <a:gd name="T5" fmla="*/ 2147483646 h 124"/>
              <a:gd name="T6" fmla="*/ 2147483646 w 60"/>
              <a:gd name="T7" fmla="*/ 2147483646 h 124"/>
              <a:gd name="T8" fmla="*/ 2147483646 w 60"/>
              <a:gd name="T9" fmla="*/ 2147483646 h 124"/>
              <a:gd name="T10" fmla="*/ 2147483646 w 60"/>
              <a:gd name="T11" fmla="*/ 2147483646 h 124"/>
              <a:gd name="T12" fmla="*/ 2147483646 w 60"/>
              <a:gd name="T13" fmla="*/ 2147483646 h 124"/>
              <a:gd name="T14" fmla="*/ 2147483646 w 60"/>
              <a:gd name="T15" fmla="*/ 2147483646 h 124"/>
              <a:gd name="T16" fmla="*/ 2147483646 w 60"/>
              <a:gd name="T17" fmla="*/ 2147483646 h 124"/>
              <a:gd name="T18" fmla="*/ 2147483646 w 60"/>
              <a:gd name="T19" fmla="*/ 2147483646 h 124"/>
              <a:gd name="T20" fmla="*/ 2147483646 w 60"/>
              <a:gd name="T21" fmla="*/ 2147483646 h 124"/>
              <a:gd name="T22" fmla="*/ 2147483646 w 60"/>
              <a:gd name="T23" fmla="*/ 2147483646 h 124"/>
              <a:gd name="T24" fmla="*/ 2147483646 w 60"/>
              <a:gd name="T25" fmla="*/ 0 h 124"/>
              <a:gd name="T26" fmla="*/ 2147483646 w 60"/>
              <a:gd name="T27" fmla="*/ 2147483646 h 124"/>
              <a:gd name="T28" fmla="*/ 2147483646 w 60"/>
              <a:gd name="T29" fmla="*/ 2147483646 h 124"/>
              <a:gd name="T30" fmla="*/ 2147483646 w 60"/>
              <a:gd name="T31" fmla="*/ 2147483646 h 124"/>
              <a:gd name="T32" fmla="*/ 0 w 60"/>
              <a:gd name="T33" fmla="*/ 2147483646 h 124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124">
                <a:moveTo>
                  <a:pt x="0" y="61"/>
                </a:moveTo>
                <a:lnTo>
                  <a:pt x="2" y="86"/>
                </a:lnTo>
                <a:lnTo>
                  <a:pt x="9" y="106"/>
                </a:lnTo>
                <a:lnTo>
                  <a:pt x="18" y="119"/>
                </a:lnTo>
                <a:lnTo>
                  <a:pt x="29" y="124"/>
                </a:lnTo>
                <a:lnTo>
                  <a:pt x="43" y="119"/>
                </a:lnTo>
                <a:lnTo>
                  <a:pt x="51" y="106"/>
                </a:lnTo>
                <a:lnTo>
                  <a:pt x="58" y="86"/>
                </a:lnTo>
                <a:lnTo>
                  <a:pt x="60" y="61"/>
                </a:lnTo>
                <a:lnTo>
                  <a:pt x="58" y="36"/>
                </a:lnTo>
                <a:lnTo>
                  <a:pt x="51" y="18"/>
                </a:lnTo>
                <a:lnTo>
                  <a:pt x="43" y="5"/>
                </a:lnTo>
                <a:lnTo>
                  <a:pt x="29" y="0"/>
                </a:lnTo>
                <a:lnTo>
                  <a:pt x="18" y="5"/>
                </a:lnTo>
                <a:lnTo>
                  <a:pt x="9" y="18"/>
                </a:lnTo>
                <a:lnTo>
                  <a:pt x="2" y="36"/>
                </a:lnTo>
                <a:lnTo>
                  <a:pt x="0" y="6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8" name="Freeform 94"/>
          <p:cNvSpPr>
            <a:spLocks/>
          </p:cNvSpPr>
          <p:nvPr/>
        </p:nvSpPr>
        <p:spPr bwMode="auto">
          <a:xfrm>
            <a:off x="6827839" y="4529138"/>
            <a:ext cx="117475" cy="215900"/>
          </a:xfrm>
          <a:custGeom>
            <a:avLst/>
            <a:gdLst>
              <a:gd name="T0" fmla="*/ 0 w 74"/>
              <a:gd name="T1" fmla="*/ 2147483646 h 136"/>
              <a:gd name="T2" fmla="*/ 2147483646 w 74"/>
              <a:gd name="T3" fmla="*/ 2147483646 h 136"/>
              <a:gd name="T4" fmla="*/ 2147483646 w 74"/>
              <a:gd name="T5" fmla="*/ 2147483646 h 136"/>
              <a:gd name="T6" fmla="*/ 2147483646 w 74"/>
              <a:gd name="T7" fmla="*/ 2147483646 h 136"/>
              <a:gd name="T8" fmla="*/ 2147483646 w 74"/>
              <a:gd name="T9" fmla="*/ 2147483646 h 136"/>
              <a:gd name="T10" fmla="*/ 2147483646 w 74"/>
              <a:gd name="T11" fmla="*/ 2147483646 h 136"/>
              <a:gd name="T12" fmla="*/ 2147483646 w 74"/>
              <a:gd name="T13" fmla="*/ 2147483646 h 136"/>
              <a:gd name="T14" fmla="*/ 2147483646 w 74"/>
              <a:gd name="T15" fmla="*/ 2147483646 h 136"/>
              <a:gd name="T16" fmla="*/ 2147483646 w 74"/>
              <a:gd name="T17" fmla="*/ 2147483646 h 136"/>
              <a:gd name="T18" fmla="*/ 2147483646 w 74"/>
              <a:gd name="T19" fmla="*/ 2147483646 h 136"/>
              <a:gd name="T20" fmla="*/ 2147483646 w 74"/>
              <a:gd name="T21" fmla="*/ 2147483646 h 136"/>
              <a:gd name="T22" fmla="*/ 2147483646 w 74"/>
              <a:gd name="T23" fmla="*/ 2147483646 h 136"/>
              <a:gd name="T24" fmla="*/ 2147483646 w 74"/>
              <a:gd name="T25" fmla="*/ 0 h 136"/>
              <a:gd name="T26" fmla="*/ 2147483646 w 74"/>
              <a:gd name="T27" fmla="*/ 2147483646 h 136"/>
              <a:gd name="T28" fmla="*/ 2147483646 w 74"/>
              <a:gd name="T29" fmla="*/ 2147483646 h 136"/>
              <a:gd name="T30" fmla="*/ 2147483646 w 74"/>
              <a:gd name="T31" fmla="*/ 2147483646 h 136"/>
              <a:gd name="T32" fmla="*/ 0 w 74"/>
              <a:gd name="T33" fmla="*/ 2147483646 h 136"/>
              <a:gd name="T34" fmla="*/ 2147483646 w 74"/>
              <a:gd name="T35" fmla="*/ 2147483646 h 136"/>
              <a:gd name="T36" fmla="*/ 2147483646 w 74"/>
              <a:gd name="T37" fmla="*/ 2147483646 h 136"/>
              <a:gd name="T38" fmla="*/ 2147483646 w 74"/>
              <a:gd name="T39" fmla="*/ 2147483646 h 136"/>
              <a:gd name="T40" fmla="*/ 2147483646 w 74"/>
              <a:gd name="T41" fmla="*/ 2147483646 h 136"/>
              <a:gd name="T42" fmla="*/ 2147483646 w 74"/>
              <a:gd name="T43" fmla="*/ 2147483646 h 136"/>
              <a:gd name="T44" fmla="*/ 2147483646 w 74"/>
              <a:gd name="T45" fmla="*/ 2147483646 h 136"/>
              <a:gd name="T46" fmla="*/ 2147483646 w 74"/>
              <a:gd name="T47" fmla="*/ 2147483646 h 136"/>
              <a:gd name="T48" fmla="*/ 2147483646 w 74"/>
              <a:gd name="T49" fmla="*/ 2147483646 h 136"/>
              <a:gd name="T50" fmla="*/ 2147483646 w 74"/>
              <a:gd name="T51" fmla="*/ 2147483646 h 136"/>
              <a:gd name="T52" fmla="*/ 2147483646 w 74"/>
              <a:gd name="T53" fmla="*/ 2147483646 h 136"/>
              <a:gd name="T54" fmla="*/ 2147483646 w 74"/>
              <a:gd name="T55" fmla="*/ 2147483646 h 136"/>
              <a:gd name="T56" fmla="*/ 2147483646 w 74"/>
              <a:gd name="T57" fmla="*/ 2147483646 h 136"/>
              <a:gd name="T58" fmla="*/ 2147483646 w 74"/>
              <a:gd name="T59" fmla="*/ 2147483646 h 136"/>
              <a:gd name="T60" fmla="*/ 2147483646 w 74"/>
              <a:gd name="T61" fmla="*/ 2147483646 h 136"/>
              <a:gd name="T62" fmla="*/ 2147483646 w 74"/>
              <a:gd name="T63" fmla="*/ 2147483646 h 136"/>
              <a:gd name="T64" fmla="*/ 2147483646 w 74"/>
              <a:gd name="T65" fmla="*/ 2147483646 h 136"/>
              <a:gd name="T66" fmla="*/ 2147483646 w 74"/>
              <a:gd name="T67" fmla="*/ 2147483646 h 136"/>
              <a:gd name="T68" fmla="*/ 0 w 74"/>
              <a:gd name="T69" fmla="*/ 2147483646 h 1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4" h="136">
                <a:moveTo>
                  <a:pt x="0" y="67"/>
                </a:moveTo>
                <a:lnTo>
                  <a:pt x="3" y="94"/>
                </a:lnTo>
                <a:lnTo>
                  <a:pt x="9" y="114"/>
                </a:lnTo>
                <a:lnTo>
                  <a:pt x="20" y="130"/>
                </a:lnTo>
                <a:lnTo>
                  <a:pt x="36" y="136"/>
                </a:lnTo>
                <a:lnTo>
                  <a:pt x="54" y="132"/>
                </a:lnTo>
                <a:lnTo>
                  <a:pt x="65" y="114"/>
                </a:lnTo>
                <a:lnTo>
                  <a:pt x="72" y="94"/>
                </a:lnTo>
                <a:lnTo>
                  <a:pt x="74" y="67"/>
                </a:lnTo>
                <a:lnTo>
                  <a:pt x="72" y="40"/>
                </a:lnTo>
                <a:lnTo>
                  <a:pt x="65" y="22"/>
                </a:lnTo>
                <a:lnTo>
                  <a:pt x="54" y="4"/>
                </a:lnTo>
                <a:lnTo>
                  <a:pt x="36" y="0"/>
                </a:lnTo>
                <a:lnTo>
                  <a:pt x="20" y="6"/>
                </a:lnTo>
                <a:lnTo>
                  <a:pt x="9" y="22"/>
                </a:lnTo>
                <a:lnTo>
                  <a:pt x="3" y="40"/>
                </a:lnTo>
                <a:lnTo>
                  <a:pt x="0" y="67"/>
                </a:lnTo>
                <a:lnTo>
                  <a:pt x="14" y="67"/>
                </a:lnTo>
                <a:lnTo>
                  <a:pt x="16" y="45"/>
                </a:lnTo>
                <a:lnTo>
                  <a:pt x="23" y="27"/>
                </a:lnTo>
                <a:lnTo>
                  <a:pt x="29" y="15"/>
                </a:lnTo>
                <a:lnTo>
                  <a:pt x="36" y="13"/>
                </a:lnTo>
                <a:lnTo>
                  <a:pt x="45" y="18"/>
                </a:lnTo>
                <a:lnTo>
                  <a:pt x="52" y="27"/>
                </a:lnTo>
                <a:lnTo>
                  <a:pt x="58" y="45"/>
                </a:lnTo>
                <a:lnTo>
                  <a:pt x="61" y="67"/>
                </a:lnTo>
                <a:lnTo>
                  <a:pt x="58" y="89"/>
                </a:lnTo>
                <a:lnTo>
                  <a:pt x="52" y="110"/>
                </a:lnTo>
                <a:lnTo>
                  <a:pt x="45" y="119"/>
                </a:lnTo>
                <a:lnTo>
                  <a:pt x="36" y="123"/>
                </a:lnTo>
                <a:lnTo>
                  <a:pt x="29" y="121"/>
                </a:lnTo>
                <a:lnTo>
                  <a:pt x="23" y="110"/>
                </a:lnTo>
                <a:lnTo>
                  <a:pt x="16" y="89"/>
                </a:lnTo>
                <a:lnTo>
                  <a:pt x="14" y="67"/>
                </a:lnTo>
                <a:lnTo>
                  <a:pt x="0" y="6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69" name="Freeform 95"/>
          <p:cNvSpPr>
            <a:spLocks/>
          </p:cNvSpPr>
          <p:nvPr/>
        </p:nvSpPr>
        <p:spPr bwMode="auto">
          <a:xfrm>
            <a:off x="6962775" y="5045075"/>
            <a:ext cx="2351088" cy="198438"/>
          </a:xfrm>
          <a:custGeom>
            <a:avLst/>
            <a:gdLst>
              <a:gd name="T0" fmla="*/ 2147483646 w 1481"/>
              <a:gd name="T1" fmla="*/ 2147483646 h 125"/>
              <a:gd name="T2" fmla="*/ 2147483646 w 1481"/>
              <a:gd name="T3" fmla="*/ 2147483646 h 125"/>
              <a:gd name="T4" fmla="*/ 2147483646 w 1481"/>
              <a:gd name="T5" fmla="*/ 2147483646 h 125"/>
              <a:gd name="T6" fmla="*/ 2147483646 w 1481"/>
              <a:gd name="T7" fmla="*/ 2147483646 h 125"/>
              <a:gd name="T8" fmla="*/ 2147483646 w 1481"/>
              <a:gd name="T9" fmla="*/ 2147483646 h 125"/>
              <a:gd name="T10" fmla="*/ 2147483646 w 1481"/>
              <a:gd name="T11" fmla="*/ 2147483646 h 125"/>
              <a:gd name="T12" fmla="*/ 2147483646 w 1481"/>
              <a:gd name="T13" fmla="*/ 2147483646 h 125"/>
              <a:gd name="T14" fmla="*/ 2147483646 w 1481"/>
              <a:gd name="T15" fmla="*/ 2147483646 h 125"/>
              <a:gd name="T16" fmla="*/ 2147483646 w 1481"/>
              <a:gd name="T17" fmla="*/ 0 h 125"/>
              <a:gd name="T18" fmla="*/ 0 w 1481"/>
              <a:gd name="T19" fmla="*/ 0 h 125"/>
              <a:gd name="T20" fmla="*/ 0 w 1481"/>
              <a:gd name="T21" fmla="*/ 2147483646 h 125"/>
              <a:gd name="T22" fmla="*/ 2147483646 w 1481"/>
              <a:gd name="T23" fmla="*/ 2147483646 h 12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481" h="125">
                <a:moveTo>
                  <a:pt x="1452" y="125"/>
                </a:moveTo>
                <a:lnTo>
                  <a:pt x="1463" y="118"/>
                </a:lnTo>
                <a:lnTo>
                  <a:pt x="1472" y="105"/>
                </a:lnTo>
                <a:lnTo>
                  <a:pt x="1479" y="85"/>
                </a:lnTo>
                <a:lnTo>
                  <a:pt x="1481" y="62"/>
                </a:lnTo>
                <a:lnTo>
                  <a:pt x="1479" y="40"/>
                </a:lnTo>
                <a:lnTo>
                  <a:pt x="1472" y="22"/>
                </a:lnTo>
                <a:lnTo>
                  <a:pt x="1463" y="6"/>
                </a:lnTo>
                <a:lnTo>
                  <a:pt x="1452" y="0"/>
                </a:lnTo>
                <a:lnTo>
                  <a:pt x="0" y="0"/>
                </a:lnTo>
                <a:lnTo>
                  <a:pt x="0" y="125"/>
                </a:lnTo>
                <a:lnTo>
                  <a:pt x="1452" y="12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70" name="Freeform 96"/>
          <p:cNvSpPr>
            <a:spLocks/>
          </p:cNvSpPr>
          <p:nvPr/>
        </p:nvSpPr>
        <p:spPr bwMode="auto">
          <a:xfrm>
            <a:off x="6953251" y="5033963"/>
            <a:ext cx="2371725" cy="220662"/>
          </a:xfrm>
          <a:custGeom>
            <a:avLst/>
            <a:gdLst>
              <a:gd name="T0" fmla="*/ 2147483646 w 1494"/>
              <a:gd name="T1" fmla="*/ 2147483646 h 139"/>
              <a:gd name="T2" fmla="*/ 2147483646 w 1494"/>
              <a:gd name="T3" fmla="*/ 2147483646 h 139"/>
              <a:gd name="T4" fmla="*/ 2147483646 w 1494"/>
              <a:gd name="T5" fmla="*/ 2147483646 h 139"/>
              <a:gd name="T6" fmla="*/ 2147483646 w 1494"/>
              <a:gd name="T7" fmla="*/ 2147483646 h 139"/>
              <a:gd name="T8" fmla="*/ 2147483646 w 1494"/>
              <a:gd name="T9" fmla="*/ 2147483646 h 139"/>
              <a:gd name="T10" fmla="*/ 2147483646 w 1494"/>
              <a:gd name="T11" fmla="*/ 2147483646 h 139"/>
              <a:gd name="T12" fmla="*/ 2147483646 w 1494"/>
              <a:gd name="T13" fmla="*/ 2147483646 h 139"/>
              <a:gd name="T14" fmla="*/ 2147483646 w 1494"/>
              <a:gd name="T15" fmla="*/ 2147483646 h 139"/>
              <a:gd name="T16" fmla="*/ 2147483646 w 1494"/>
              <a:gd name="T17" fmla="*/ 0 h 139"/>
              <a:gd name="T18" fmla="*/ 0 w 1494"/>
              <a:gd name="T19" fmla="*/ 0 h 139"/>
              <a:gd name="T20" fmla="*/ 0 w 1494"/>
              <a:gd name="T21" fmla="*/ 2147483646 h 139"/>
              <a:gd name="T22" fmla="*/ 2147483646 w 1494"/>
              <a:gd name="T23" fmla="*/ 2147483646 h 139"/>
              <a:gd name="T24" fmla="*/ 2147483646 w 1494"/>
              <a:gd name="T25" fmla="*/ 2147483646 h 139"/>
              <a:gd name="T26" fmla="*/ 2147483646 w 1494"/>
              <a:gd name="T27" fmla="*/ 2147483646 h 139"/>
              <a:gd name="T28" fmla="*/ 2147483646 w 1494"/>
              <a:gd name="T29" fmla="*/ 2147483646 h 139"/>
              <a:gd name="T30" fmla="*/ 2147483646 w 1494"/>
              <a:gd name="T31" fmla="*/ 2147483646 h 139"/>
              <a:gd name="T32" fmla="*/ 2147483646 w 1494"/>
              <a:gd name="T33" fmla="*/ 2147483646 h 139"/>
              <a:gd name="T34" fmla="*/ 2147483646 w 1494"/>
              <a:gd name="T35" fmla="*/ 2147483646 h 139"/>
              <a:gd name="T36" fmla="*/ 2147483646 w 1494"/>
              <a:gd name="T37" fmla="*/ 2147483646 h 139"/>
              <a:gd name="T38" fmla="*/ 2147483646 w 1494"/>
              <a:gd name="T39" fmla="*/ 2147483646 h 139"/>
              <a:gd name="T40" fmla="*/ 2147483646 w 1494"/>
              <a:gd name="T41" fmla="*/ 2147483646 h 139"/>
              <a:gd name="T42" fmla="*/ 2147483646 w 1494"/>
              <a:gd name="T43" fmla="*/ 2147483646 h 139"/>
              <a:gd name="T44" fmla="*/ 2147483646 w 1494"/>
              <a:gd name="T45" fmla="*/ 2147483646 h 139"/>
              <a:gd name="T46" fmla="*/ 2147483646 w 1494"/>
              <a:gd name="T47" fmla="*/ 2147483646 h 139"/>
              <a:gd name="T48" fmla="*/ 2147483646 w 1494"/>
              <a:gd name="T49" fmla="*/ 2147483646 h 139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94" h="139">
                <a:moveTo>
                  <a:pt x="1460" y="139"/>
                </a:moveTo>
                <a:lnTo>
                  <a:pt x="1473" y="130"/>
                </a:lnTo>
                <a:lnTo>
                  <a:pt x="1485" y="114"/>
                </a:lnTo>
                <a:lnTo>
                  <a:pt x="1491" y="94"/>
                </a:lnTo>
                <a:lnTo>
                  <a:pt x="1494" y="69"/>
                </a:lnTo>
                <a:lnTo>
                  <a:pt x="1491" y="45"/>
                </a:lnTo>
                <a:lnTo>
                  <a:pt x="1485" y="27"/>
                </a:lnTo>
                <a:lnTo>
                  <a:pt x="1473" y="9"/>
                </a:lnTo>
                <a:lnTo>
                  <a:pt x="1460" y="0"/>
                </a:lnTo>
                <a:lnTo>
                  <a:pt x="0" y="0"/>
                </a:lnTo>
                <a:lnTo>
                  <a:pt x="0" y="139"/>
                </a:lnTo>
                <a:lnTo>
                  <a:pt x="1460" y="139"/>
                </a:lnTo>
                <a:lnTo>
                  <a:pt x="1456" y="125"/>
                </a:lnTo>
                <a:lnTo>
                  <a:pt x="13" y="125"/>
                </a:lnTo>
                <a:lnTo>
                  <a:pt x="13" y="13"/>
                </a:lnTo>
                <a:lnTo>
                  <a:pt x="1456" y="13"/>
                </a:lnTo>
                <a:lnTo>
                  <a:pt x="1465" y="18"/>
                </a:lnTo>
                <a:lnTo>
                  <a:pt x="1471" y="31"/>
                </a:lnTo>
                <a:lnTo>
                  <a:pt x="1478" y="49"/>
                </a:lnTo>
                <a:lnTo>
                  <a:pt x="1480" y="69"/>
                </a:lnTo>
                <a:lnTo>
                  <a:pt x="1478" y="90"/>
                </a:lnTo>
                <a:lnTo>
                  <a:pt x="1471" y="110"/>
                </a:lnTo>
                <a:lnTo>
                  <a:pt x="1465" y="121"/>
                </a:lnTo>
                <a:lnTo>
                  <a:pt x="1456" y="125"/>
                </a:lnTo>
                <a:lnTo>
                  <a:pt x="1460" y="1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71" name="Freeform 97"/>
          <p:cNvSpPr>
            <a:spLocks/>
          </p:cNvSpPr>
          <p:nvPr/>
        </p:nvSpPr>
        <p:spPr bwMode="auto">
          <a:xfrm>
            <a:off x="6924675" y="5045075"/>
            <a:ext cx="95250" cy="198438"/>
          </a:xfrm>
          <a:custGeom>
            <a:avLst/>
            <a:gdLst>
              <a:gd name="T0" fmla="*/ 0 w 60"/>
              <a:gd name="T1" fmla="*/ 2147483646 h 125"/>
              <a:gd name="T2" fmla="*/ 2147483646 w 60"/>
              <a:gd name="T3" fmla="*/ 2147483646 h 125"/>
              <a:gd name="T4" fmla="*/ 2147483646 w 60"/>
              <a:gd name="T5" fmla="*/ 2147483646 h 125"/>
              <a:gd name="T6" fmla="*/ 2147483646 w 60"/>
              <a:gd name="T7" fmla="*/ 2147483646 h 125"/>
              <a:gd name="T8" fmla="*/ 2147483646 w 60"/>
              <a:gd name="T9" fmla="*/ 2147483646 h 125"/>
              <a:gd name="T10" fmla="*/ 2147483646 w 60"/>
              <a:gd name="T11" fmla="*/ 2147483646 h 125"/>
              <a:gd name="T12" fmla="*/ 2147483646 w 60"/>
              <a:gd name="T13" fmla="*/ 2147483646 h 125"/>
              <a:gd name="T14" fmla="*/ 2147483646 w 60"/>
              <a:gd name="T15" fmla="*/ 2147483646 h 125"/>
              <a:gd name="T16" fmla="*/ 2147483646 w 60"/>
              <a:gd name="T17" fmla="*/ 2147483646 h 125"/>
              <a:gd name="T18" fmla="*/ 2147483646 w 60"/>
              <a:gd name="T19" fmla="*/ 2147483646 h 125"/>
              <a:gd name="T20" fmla="*/ 2147483646 w 60"/>
              <a:gd name="T21" fmla="*/ 2147483646 h 125"/>
              <a:gd name="T22" fmla="*/ 2147483646 w 60"/>
              <a:gd name="T23" fmla="*/ 2147483646 h 125"/>
              <a:gd name="T24" fmla="*/ 2147483646 w 60"/>
              <a:gd name="T25" fmla="*/ 0 h 125"/>
              <a:gd name="T26" fmla="*/ 2147483646 w 60"/>
              <a:gd name="T27" fmla="*/ 2147483646 h 125"/>
              <a:gd name="T28" fmla="*/ 2147483646 w 60"/>
              <a:gd name="T29" fmla="*/ 2147483646 h 125"/>
              <a:gd name="T30" fmla="*/ 2147483646 w 60"/>
              <a:gd name="T31" fmla="*/ 2147483646 h 125"/>
              <a:gd name="T32" fmla="*/ 0 w 60"/>
              <a:gd name="T33" fmla="*/ 2147483646 h 12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0" h="125">
                <a:moveTo>
                  <a:pt x="0" y="62"/>
                </a:moveTo>
                <a:lnTo>
                  <a:pt x="2" y="87"/>
                </a:lnTo>
                <a:lnTo>
                  <a:pt x="9" y="107"/>
                </a:lnTo>
                <a:lnTo>
                  <a:pt x="18" y="121"/>
                </a:lnTo>
                <a:lnTo>
                  <a:pt x="29" y="125"/>
                </a:lnTo>
                <a:lnTo>
                  <a:pt x="42" y="121"/>
                </a:lnTo>
                <a:lnTo>
                  <a:pt x="51" y="107"/>
                </a:lnTo>
                <a:lnTo>
                  <a:pt x="58" y="87"/>
                </a:lnTo>
                <a:lnTo>
                  <a:pt x="60" y="62"/>
                </a:lnTo>
                <a:lnTo>
                  <a:pt x="58" y="38"/>
                </a:lnTo>
                <a:lnTo>
                  <a:pt x="51" y="18"/>
                </a:lnTo>
                <a:lnTo>
                  <a:pt x="42" y="4"/>
                </a:lnTo>
                <a:lnTo>
                  <a:pt x="29" y="0"/>
                </a:lnTo>
                <a:lnTo>
                  <a:pt x="18" y="4"/>
                </a:lnTo>
                <a:lnTo>
                  <a:pt x="9" y="18"/>
                </a:lnTo>
                <a:lnTo>
                  <a:pt x="2" y="38"/>
                </a:lnTo>
                <a:lnTo>
                  <a:pt x="0" y="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72" name="Freeform 98"/>
          <p:cNvSpPr>
            <a:spLocks/>
          </p:cNvSpPr>
          <p:nvPr/>
        </p:nvSpPr>
        <p:spPr bwMode="auto">
          <a:xfrm>
            <a:off x="6913564" y="5033963"/>
            <a:ext cx="117475" cy="220662"/>
          </a:xfrm>
          <a:custGeom>
            <a:avLst/>
            <a:gdLst>
              <a:gd name="T0" fmla="*/ 0 w 74"/>
              <a:gd name="T1" fmla="*/ 2147483646 h 139"/>
              <a:gd name="T2" fmla="*/ 2147483646 w 74"/>
              <a:gd name="T3" fmla="*/ 2147483646 h 139"/>
              <a:gd name="T4" fmla="*/ 2147483646 w 74"/>
              <a:gd name="T5" fmla="*/ 2147483646 h 139"/>
              <a:gd name="T6" fmla="*/ 2147483646 w 74"/>
              <a:gd name="T7" fmla="*/ 2147483646 h 139"/>
              <a:gd name="T8" fmla="*/ 2147483646 w 74"/>
              <a:gd name="T9" fmla="*/ 2147483646 h 139"/>
              <a:gd name="T10" fmla="*/ 2147483646 w 74"/>
              <a:gd name="T11" fmla="*/ 2147483646 h 139"/>
              <a:gd name="T12" fmla="*/ 2147483646 w 74"/>
              <a:gd name="T13" fmla="*/ 2147483646 h 139"/>
              <a:gd name="T14" fmla="*/ 2147483646 w 74"/>
              <a:gd name="T15" fmla="*/ 2147483646 h 139"/>
              <a:gd name="T16" fmla="*/ 2147483646 w 74"/>
              <a:gd name="T17" fmla="*/ 2147483646 h 139"/>
              <a:gd name="T18" fmla="*/ 2147483646 w 74"/>
              <a:gd name="T19" fmla="*/ 2147483646 h 139"/>
              <a:gd name="T20" fmla="*/ 2147483646 w 74"/>
              <a:gd name="T21" fmla="*/ 2147483646 h 139"/>
              <a:gd name="T22" fmla="*/ 2147483646 w 74"/>
              <a:gd name="T23" fmla="*/ 2147483646 h 139"/>
              <a:gd name="T24" fmla="*/ 2147483646 w 74"/>
              <a:gd name="T25" fmla="*/ 0 h 139"/>
              <a:gd name="T26" fmla="*/ 2147483646 w 74"/>
              <a:gd name="T27" fmla="*/ 2147483646 h 139"/>
              <a:gd name="T28" fmla="*/ 2147483646 w 74"/>
              <a:gd name="T29" fmla="*/ 2147483646 h 139"/>
              <a:gd name="T30" fmla="*/ 2147483646 w 74"/>
              <a:gd name="T31" fmla="*/ 2147483646 h 139"/>
              <a:gd name="T32" fmla="*/ 0 w 74"/>
              <a:gd name="T33" fmla="*/ 2147483646 h 139"/>
              <a:gd name="T34" fmla="*/ 2147483646 w 74"/>
              <a:gd name="T35" fmla="*/ 2147483646 h 139"/>
              <a:gd name="T36" fmla="*/ 2147483646 w 74"/>
              <a:gd name="T37" fmla="*/ 2147483646 h 139"/>
              <a:gd name="T38" fmla="*/ 2147483646 w 74"/>
              <a:gd name="T39" fmla="*/ 2147483646 h 139"/>
              <a:gd name="T40" fmla="*/ 2147483646 w 74"/>
              <a:gd name="T41" fmla="*/ 2147483646 h 139"/>
              <a:gd name="T42" fmla="*/ 2147483646 w 74"/>
              <a:gd name="T43" fmla="*/ 2147483646 h 139"/>
              <a:gd name="T44" fmla="*/ 2147483646 w 74"/>
              <a:gd name="T45" fmla="*/ 2147483646 h 139"/>
              <a:gd name="T46" fmla="*/ 2147483646 w 74"/>
              <a:gd name="T47" fmla="*/ 2147483646 h 139"/>
              <a:gd name="T48" fmla="*/ 2147483646 w 74"/>
              <a:gd name="T49" fmla="*/ 2147483646 h 139"/>
              <a:gd name="T50" fmla="*/ 2147483646 w 74"/>
              <a:gd name="T51" fmla="*/ 2147483646 h 139"/>
              <a:gd name="T52" fmla="*/ 2147483646 w 74"/>
              <a:gd name="T53" fmla="*/ 2147483646 h 139"/>
              <a:gd name="T54" fmla="*/ 2147483646 w 74"/>
              <a:gd name="T55" fmla="*/ 2147483646 h 139"/>
              <a:gd name="T56" fmla="*/ 2147483646 w 74"/>
              <a:gd name="T57" fmla="*/ 2147483646 h 139"/>
              <a:gd name="T58" fmla="*/ 2147483646 w 74"/>
              <a:gd name="T59" fmla="*/ 2147483646 h 139"/>
              <a:gd name="T60" fmla="*/ 2147483646 w 74"/>
              <a:gd name="T61" fmla="*/ 2147483646 h 139"/>
              <a:gd name="T62" fmla="*/ 2147483646 w 74"/>
              <a:gd name="T63" fmla="*/ 2147483646 h 139"/>
              <a:gd name="T64" fmla="*/ 2147483646 w 74"/>
              <a:gd name="T65" fmla="*/ 2147483646 h 139"/>
              <a:gd name="T66" fmla="*/ 2147483646 w 74"/>
              <a:gd name="T67" fmla="*/ 2147483646 h 139"/>
              <a:gd name="T68" fmla="*/ 0 w 74"/>
              <a:gd name="T69" fmla="*/ 2147483646 h 13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74" h="139">
                <a:moveTo>
                  <a:pt x="0" y="69"/>
                </a:moveTo>
                <a:lnTo>
                  <a:pt x="2" y="96"/>
                </a:lnTo>
                <a:lnTo>
                  <a:pt x="9" y="116"/>
                </a:lnTo>
                <a:lnTo>
                  <a:pt x="20" y="132"/>
                </a:lnTo>
                <a:lnTo>
                  <a:pt x="36" y="139"/>
                </a:lnTo>
                <a:lnTo>
                  <a:pt x="54" y="134"/>
                </a:lnTo>
                <a:lnTo>
                  <a:pt x="65" y="116"/>
                </a:lnTo>
                <a:lnTo>
                  <a:pt x="72" y="96"/>
                </a:lnTo>
                <a:lnTo>
                  <a:pt x="74" y="69"/>
                </a:lnTo>
                <a:lnTo>
                  <a:pt x="72" y="42"/>
                </a:lnTo>
                <a:lnTo>
                  <a:pt x="65" y="22"/>
                </a:lnTo>
                <a:lnTo>
                  <a:pt x="54" y="4"/>
                </a:lnTo>
                <a:lnTo>
                  <a:pt x="36" y="0"/>
                </a:lnTo>
                <a:lnTo>
                  <a:pt x="20" y="7"/>
                </a:lnTo>
                <a:lnTo>
                  <a:pt x="9" y="22"/>
                </a:lnTo>
                <a:lnTo>
                  <a:pt x="2" y="42"/>
                </a:lnTo>
                <a:lnTo>
                  <a:pt x="0" y="69"/>
                </a:lnTo>
                <a:lnTo>
                  <a:pt x="13" y="69"/>
                </a:lnTo>
                <a:lnTo>
                  <a:pt x="16" y="47"/>
                </a:lnTo>
                <a:lnTo>
                  <a:pt x="22" y="27"/>
                </a:lnTo>
                <a:lnTo>
                  <a:pt x="29" y="16"/>
                </a:lnTo>
                <a:lnTo>
                  <a:pt x="36" y="13"/>
                </a:lnTo>
                <a:lnTo>
                  <a:pt x="45" y="18"/>
                </a:lnTo>
                <a:lnTo>
                  <a:pt x="52" y="27"/>
                </a:lnTo>
                <a:lnTo>
                  <a:pt x="58" y="47"/>
                </a:lnTo>
                <a:lnTo>
                  <a:pt x="60" y="69"/>
                </a:lnTo>
                <a:lnTo>
                  <a:pt x="58" y="92"/>
                </a:lnTo>
                <a:lnTo>
                  <a:pt x="52" y="112"/>
                </a:lnTo>
                <a:lnTo>
                  <a:pt x="45" y="121"/>
                </a:lnTo>
                <a:lnTo>
                  <a:pt x="36" y="125"/>
                </a:lnTo>
                <a:lnTo>
                  <a:pt x="29" y="123"/>
                </a:lnTo>
                <a:lnTo>
                  <a:pt x="22" y="112"/>
                </a:lnTo>
                <a:lnTo>
                  <a:pt x="16" y="92"/>
                </a:lnTo>
                <a:lnTo>
                  <a:pt x="13" y="69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73" name="Freeform 99"/>
          <p:cNvSpPr>
            <a:spLocks/>
          </p:cNvSpPr>
          <p:nvPr/>
        </p:nvSpPr>
        <p:spPr bwMode="auto">
          <a:xfrm>
            <a:off x="6486525" y="4916489"/>
            <a:ext cx="3481388" cy="85725"/>
          </a:xfrm>
          <a:custGeom>
            <a:avLst/>
            <a:gdLst>
              <a:gd name="T0" fmla="*/ 2147483646 w 2193"/>
              <a:gd name="T1" fmla="*/ 2147483646 h 54"/>
              <a:gd name="T2" fmla="*/ 2147483646 w 2193"/>
              <a:gd name="T3" fmla="*/ 2147483646 h 54"/>
              <a:gd name="T4" fmla="*/ 2147483646 w 2193"/>
              <a:gd name="T5" fmla="*/ 2147483646 h 54"/>
              <a:gd name="T6" fmla="*/ 2147483646 w 2193"/>
              <a:gd name="T7" fmla="*/ 2147483646 h 54"/>
              <a:gd name="T8" fmla="*/ 2147483646 w 2193"/>
              <a:gd name="T9" fmla="*/ 0 h 54"/>
              <a:gd name="T10" fmla="*/ 2147483646 w 2193"/>
              <a:gd name="T11" fmla="*/ 2147483646 h 54"/>
              <a:gd name="T12" fmla="*/ 2147483646 w 2193"/>
              <a:gd name="T13" fmla="*/ 2147483646 h 54"/>
              <a:gd name="T14" fmla="*/ 2147483646 w 2193"/>
              <a:gd name="T15" fmla="*/ 2147483646 h 54"/>
              <a:gd name="T16" fmla="*/ 2147483646 w 2193"/>
              <a:gd name="T17" fmla="*/ 2147483646 h 54"/>
              <a:gd name="T18" fmla="*/ 2147483646 w 2193"/>
              <a:gd name="T19" fmla="*/ 2147483646 h 54"/>
              <a:gd name="T20" fmla="*/ 2147483646 w 2193"/>
              <a:gd name="T21" fmla="*/ 2147483646 h 54"/>
              <a:gd name="T22" fmla="*/ 2147483646 w 2193"/>
              <a:gd name="T23" fmla="*/ 2147483646 h 54"/>
              <a:gd name="T24" fmla="*/ 2147483646 w 2193"/>
              <a:gd name="T25" fmla="*/ 2147483646 h 54"/>
              <a:gd name="T26" fmla="*/ 2147483646 w 2193"/>
              <a:gd name="T27" fmla="*/ 2147483646 h 54"/>
              <a:gd name="T28" fmla="*/ 2147483646 w 2193"/>
              <a:gd name="T29" fmla="*/ 2147483646 h 54"/>
              <a:gd name="T30" fmla="*/ 2147483646 w 2193"/>
              <a:gd name="T31" fmla="*/ 2147483646 h 54"/>
              <a:gd name="T32" fmla="*/ 2147483646 w 2193"/>
              <a:gd name="T33" fmla="*/ 2147483646 h 54"/>
              <a:gd name="T34" fmla="*/ 2147483646 w 2193"/>
              <a:gd name="T35" fmla="*/ 2147483646 h 54"/>
              <a:gd name="T36" fmla="*/ 2147483646 w 2193"/>
              <a:gd name="T37" fmla="*/ 2147483646 h 54"/>
              <a:gd name="T38" fmla="*/ 2147483646 w 2193"/>
              <a:gd name="T39" fmla="*/ 2147483646 h 54"/>
              <a:gd name="T40" fmla="*/ 2147483646 w 2193"/>
              <a:gd name="T41" fmla="*/ 2147483646 h 54"/>
              <a:gd name="T42" fmla="*/ 2147483646 w 2193"/>
              <a:gd name="T43" fmla="*/ 2147483646 h 54"/>
              <a:gd name="T44" fmla="*/ 2147483646 w 2193"/>
              <a:gd name="T45" fmla="*/ 2147483646 h 54"/>
              <a:gd name="T46" fmla="*/ 2147483646 w 2193"/>
              <a:gd name="T47" fmla="*/ 2147483646 h 54"/>
              <a:gd name="T48" fmla="*/ 2147483646 w 2193"/>
              <a:gd name="T49" fmla="*/ 2147483646 h 54"/>
              <a:gd name="T50" fmla="*/ 2147483646 w 2193"/>
              <a:gd name="T51" fmla="*/ 2147483646 h 54"/>
              <a:gd name="T52" fmla="*/ 2147483646 w 2193"/>
              <a:gd name="T53" fmla="*/ 2147483646 h 54"/>
              <a:gd name="T54" fmla="*/ 2147483646 w 2193"/>
              <a:gd name="T55" fmla="*/ 2147483646 h 54"/>
              <a:gd name="T56" fmla="*/ 2147483646 w 2193"/>
              <a:gd name="T57" fmla="*/ 2147483646 h 54"/>
              <a:gd name="T58" fmla="*/ 2147483646 w 2193"/>
              <a:gd name="T59" fmla="*/ 2147483646 h 54"/>
              <a:gd name="T60" fmla="*/ 2147483646 w 2193"/>
              <a:gd name="T61" fmla="*/ 2147483646 h 54"/>
              <a:gd name="T62" fmla="*/ 2147483646 w 2193"/>
              <a:gd name="T63" fmla="*/ 2147483646 h 54"/>
              <a:gd name="T64" fmla="*/ 2147483646 w 2193"/>
              <a:gd name="T65" fmla="*/ 2147483646 h 54"/>
              <a:gd name="T66" fmla="*/ 2147483646 w 2193"/>
              <a:gd name="T67" fmla="*/ 2147483646 h 54"/>
              <a:gd name="T68" fmla="*/ 2147483646 w 2193"/>
              <a:gd name="T69" fmla="*/ 2147483646 h 54"/>
              <a:gd name="T70" fmla="*/ 2147483646 w 2193"/>
              <a:gd name="T71" fmla="*/ 2147483646 h 54"/>
              <a:gd name="T72" fmla="*/ 2147483646 w 2193"/>
              <a:gd name="T73" fmla="*/ 2147483646 h 54"/>
              <a:gd name="T74" fmla="*/ 2147483646 w 2193"/>
              <a:gd name="T75" fmla="*/ 2147483646 h 54"/>
              <a:gd name="T76" fmla="*/ 2147483646 w 2193"/>
              <a:gd name="T77" fmla="*/ 2147483646 h 54"/>
              <a:gd name="T78" fmla="*/ 2147483646 w 2193"/>
              <a:gd name="T79" fmla="*/ 2147483646 h 54"/>
              <a:gd name="T80" fmla="*/ 2147483646 w 2193"/>
              <a:gd name="T81" fmla="*/ 2147483646 h 54"/>
              <a:gd name="T82" fmla="*/ 2147483646 w 2193"/>
              <a:gd name="T83" fmla="*/ 2147483646 h 54"/>
              <a:gd name="T84" fmla="*/ 2147483646 w 2193"/>
              <a:gd name="T85" fmla="*/ 2147483646 h 54"/>
              <a:gd name="T86" fmla="*/ 2147483646 w 2193"/>
              <a:gd name="T87" fmla="*/ 2147483646 h 54"/>
              <a:gd name="T88" fmla="*/ 2147483646 w 2193"/>
              <a:gd name="T89" fmla="*/ 2147483646 h 54"/>
              <a:gd name="T90" fmla="*/ 2147483646 w 2193"/>
              <a:gd name="T91" fmla="*/ 2147483646 h 54"/>
              <a:gd name="T92" fmla="*/ 2147483646 w 2193"/>
              <a:gd name="T93" fmla="*/ 2147483646 h 54"/>
              <a:gd name="T94" fmla="*/ 2147483646 w 2193"/>
              <a:gd name="T95" fmla="*/ 2147483646 h 54"/>
              <a:gd name="T96" fmla="*/ 2147483646 w 2193"/>
              <a:gd name="T97" fmla="*/ 2147483646 h 54"/>
              <a:gd name="T98" fmla="*/ 2147483646 w 2193"/>
              <a:gd name="T99" fmla="*/ 2147483646 h 54"/>
              <a:gd name="T100" fmla="*/ 2147483646 w 2193"/>
              <a:gd name="T101" fmla="*/ 2147483646 h 54"/>
              <a:gd name="T102" fmla="*/ 2147483646 w 2193"/>
              <a:gd name="T103" fmla="*/ 2147483646 h 54"/>
              <a:gd name="T104" fmla="*/ 2147483646 w 2193"/>
              <a:gd name="T105" fmla="*/ 2147483646 h 54"/>
              <a:gd name="T106" fmla="*/ 2147483646 w 2193"/>
              <a:gd name="T107" fmla="*/ 2147483646 h 54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193" h="54">
                <a:moveTo>
                  <a:pt x="0" y="29"/>
                </a:moveTo>
                <a:lnTo>
                  <a:pt x="5" y="27"/>
                </a:lnTo>
                <a:lnTo>
                  <a:pt x="9" y="27"/>
                </a:lnTo>
                <a:lnTo>
                  <a:pt x="14" y="25"/>
                </a:lnTo>
                <a:lnTo>
                  <a:pt x="20" y="22"/>
                </a:lnTo>
                <a:lnTo>
                  <a:pt x="25" y="22"/>
                </a:lnTo>
                <a:lnTo>
                  <a:pt x="29" y="20"/>
                </a:lnTo>
                <a:lnTo>
                  <a:pt x="34" y="20"/>
                </a:lnTo>
                <a:lnTo>
                  <a:pt x="38" y="18"/>
                </a:lnTo>
                <a:lnTo>
                  <a:pt x="43" y="18"/>
                </a:lnTo>
                <a:lnTo>
                  <a:pt x="47" y="16"/>
                </a:lnTo>
                <a:lnTo>
                  <a:pt x="54" y="16"/>
                </a:lnTo>
                <a:lnTo>
                  <a:pt x="58" y="13"/>
                </a:lnTo>
                <a:lnTo>
                  <a:pt x="63" y="13"/>
                </a:lnTo>
                <a:lnTo>
                  <a:pt x="67" y="11"/>
                </a:lnTo>
                <a:lnTo>
                  <a:pt x="72" y="11"/>
                </a:lnTo>
                <a:lnTo>
                  <a:pt x="79" y="9"/>
                </a:lnTo>
                <a:lnTo>
                  <a:pt x="88" y="9"/>
                </a:lnTo>
                <a:lnTo>
                  <a:pt x="92" y="7"/>
                </a:lnTo>
                <a:lnTo>
                  <a:pt x="103" y="7"/>
                </a:lnTo>
                <a:lnTo>
                  <a:pt x="108" y="4"/>
                </a:lnTo>
                <a:lnTo>
                  <a:pt x="117" y="4"/>
                </a:lnTo>
                <a:lnTo>
                  <a:pt x="121" y="2"/>
                </a:lnTo>
                <a:lnTo>
                  <a:pt x="144" y="2"/>
                </a:lnTo>
                <a:lnTo>
                  <a:pt x="148" y="0"/>
                </a:lnTo>
                <a:lnTo>
                  <a:pt x="253" y="0"/>
                </a:lnTo>
                <a:lnTo>
                  <a:pt x="258" y="2"/>
                </a:lnTo>
                <a:lnTo>
                  <a:pt x="265" y="2"/>
                </a:lnTo>
                <a:lnTo>
                  <a:pt x="269" y="4"/>
                </a:lnTo>
                <a:lnTo>
                  <a:pt x="273" y="4"/>
                </a:lnTo>
                <a:lnTo>
                  <a:pt x="280" y="7"/>
                </a:lnTo>
                <a:lnTo>
                  <a:pt x="285" y="7"/>
                </a:lnTo>
                <a:lnTo>
                  <a:pt x="289" y="9"/>
                </a:lnTo>
                <a:lnTo>
                  <a:pt x="296" y="9"/>
                </a:lnTo>
                <a:lnTo>
                  <a:pt x="305" y="13"/>
                </a:lnTo>
                <a:lnTo>
                  <a:pt x="312" y="13"/>
                </a:lnTo>
                <a:lnTo>
                  <a:pt x="321" y="18"/>
                </a:lnTo>
                <a:lnTo>
                  <a:pt x="327" y="18"/>
                </a:lnTo>
                <a:lnTo>
                  <a:pt x="336" y="22"/>
                </a:lnTo>
                <a:lnTo>
                  <a:pt x="343" y="22"/>
                </a:lnTo>
                <a:lnTo>
                  <a:pt x="347" y="25"/>
                </a:lnTo>
                <a:lnTo>
                  <a:pt x="354" y="27"/>
                </a:lnTo>
                <a:lnTo>
                  <a:pt x="359" y="29"/>
                </a:lnTo>
                <a:lnTo>
                  <a:pt x="363" y="29"/>
                </a:lnTo>
                <a:lnTo>
                  <a:pt x="370" y="31"/>
                </a:lnTo>
                <a:lnTo>
                  <a:pt x="374" y="34"/>
                </a:lnTo>
                <a:lnTo>
                  <a:pt x="381" y="36"/>
                </a:lnTo>
                <a:lnTo>
                  <a:pt x="385" y="36"/>
                </a:lnTo>
                <a:lnTo>
                  <a:pt x="392" y="38"/>
                </a:lnTo>
                <a:lnTo>
                  <a:pt x="397" y="40"/>
                </a:lnTo>
                <a:lnTo>
                  <a:pt x="403" y="40"/>
                </a:lnTo>
                <a:lnTo>
                  <a:pt x="408" y="43"/>
                </a:lnTo>
                <a:lnTo>
                  <a:pt x="415" y="45"/>
                </a:lnTo>
                <a:lnTo>
                  <a:pt x="419" y="45"/>
                </a:lnTo>
                <a:lnTo>
                  <a:pt x="426" y="47"/>
                </a:lnTo>
                <a:lnTo>
                  <a:pt x="433" y="47"/>
                </a:lnTo>
                <a:lnTo>
                  <a:pt x="437" y="49"/>
                </a:lnTo>
                <a:lnTo>
                  <a:pt x="450" y="49"/>
                </a:lnTo>
                <a:lnTo>
                  <a:pt x="455" y="51"/>
                </a:lnTo>
                <a:lnTo>
                  <a:pt x="486" y="51"/>
                </a:lnTo>
                <a:lnTo>
                  <a:pt x="491" y="54"/>
                </a:lnTo>
                <a:lnTo>
                  <a:pt x="495" y="51"/>
                </a:lnTo>
                <a:lnTo>
                  <a:pt x="522" y="51"/>
                </a:lnTo>
                <a:lnTo>
                  <a:pt x="529" y="49"/>
                </a:lnTo>
                <a:lnTo>
                  <a:pt x="542" y="49"/>
                </a:lnTo>
                <a:lnTo>
                  <a:pt x="549" y="47"/>
                </a:lnTo>
                <a:lnTo>
                  <a:pt x="558" y="47"/>
                </a:lnTo>
                <a:lnTo>
                  <a:pt x="565" y="45"/>
                </a:lnTo>
                <a:lnTo>
                  <a:pt x="571" y="45"/>
                </a:lnTo>
                <a:lnTo>
                  <a:pt x="585" y="40"/>
                </a:lnTo>
                <a:lnTo>
                  <a:pt x="594" y="40"/>
                </a:lnTo>
                <a:lnTo>
                  <a:pt x="607" y="36"/>
                </a:lnTo>
                <a:lnTo>
                  <a:pt x="616" y="36"/>
                </a:lnTo>
                <a:lnTo>
                  <a:pt x="630" y="31"/>
                </a:lnTo>
                <a:lnTo>
                  <a:pt x="639" y="29"/>
                </a:lnTo>
                <a:lnTo>
                  <a:pt x="645" y="27"/>
                </a:lnTo>
                <a:lnTo>
                  <a:pt x="652" y="27"/>
                </a:lnTo>
                <a:lnTo>
                  <a:pt x="661" y="25"/>
                </a:lnTo>
                <a:lnTo>
                  <a:pt x="674" y="20"/>
                </a:lnTo>
                <a:lnTo>
                  <a:pt x="683" y="20"/>
                </a:lnTo>
                <a:lnTo>
                  <a:pt x="697" y="16"/>
                </a:lnTo>
                <a:lnTo>
                  <a:pt x="706" y="13"/>
                </a:lnTo>
                <a:lnTo>
                  <a:pt x="713" y="13"/>
                </a:lnTo>
                <a:lnTo>
                  <a:pt x="726" y="9"/>
                </a:lnTo>
                <a:lnTo>
                  <a:pt x="735" y="9"/>
                </a:lnTo>
                <a:lnTo>
                  <a:pt x="742" y="7"/>
                </a:lnTo>
                <a:lnTo>
                  <a:pt x="748" y="7"/>
                </a:lnTo>
                <a:lnTo>
                  <a:pt x="755" y="4"/>
                </a:lnTo>
                <a:lnTo>
                  <a:pt x="762" y="4"/>
                </a:lnTo>
                <a:lnTo>
                  <a:pt x="769" y="2"/>
                </a:lnTo>
                <a:lnTo>
                  <a:pt x="775" y="2"/>
                </a:lnTo>
                <a:lnTo>
                  <a:pt x="782" y="0"/>
                </a:lnTo>
                <a:lnTo>
                  <a:pt x="849" y="0"/>
                </a:lnTo>
                <a:lnTo>
                  <a:pt x="856" y="2"/>
                </a:lnTo>
                <a:lnTo>
                  <a:pt x="867" y="2"/>
                </a:lnTo>
                <a:lnTo>
                  <a:pt x="872" y="4"/>
                </a:lnTo>
                <a:lnTo>
                  <a:pt x="878" y="4"/>
                </a:lnTo>
                <a:lnTo>
                  <a:pt x="883" y="7"/>
                </a:lnTo>
                <a:lnTo>
                  <a:pt x="889" y="7"/>
                </a:lnTo>
                <a:lnTo>
                  <a:pt x="894" y="9"/>
                </a:lnTo>
                <a:lnTo>
                  <a:pt x="901" y="11"/>
                </a:lnTo>
                <a:lnTo>
                  <a:pt x="905" y="11"/>
                </a:lnTo>
                <a:lnTo>
                  <a:pt x="910" y="13"/>
                </a:lnTo>
                <a:lnTo>
                  <a:pt x="916" y="16"/>
                </a:lnTo>
                <a:lnTo>
                  <a:pt x="921" y="16"/>
                </a:lnTo>
                <a:lnTo>
                  <a:pt x="925" y="18"/>
                </a:lnTo>
                <a:lnTo>
                  <a:pt x="932" y="20"/>
                </a:lnTo>
                <a:lnTo>
                  <a:pt x="936" y="22"/>
                </a:lnTo>
                <a:lnTo>
                  <a:pt x="941" y="22"/>
                </a:lnTo>
                <a:lnTo>
                  <a:pt x="948" y="25"/>
                </a:lnTo>
                <a:lnTo>
                  <a:pt x="957" y="29"/>
                </a:lnTo>
                <a:lnTo>
                  <a:pt x="963" y="29"/>
                </a:lnTo>
                <a:lnTo>
                  <a:pt x="972" y="34"/>
                </a:lnTo>
                <a:lnTo>
                  <a:pt x="977" y="36"/>
                </a:lnTo>
                <a:lnTo>
                  <a:pt x="984" y="36"/>
                </a:lnTo>
                <a:lnTo>
                  <a:pt x="992" y="40"/>
                </a:lnTo>
                <a:lnTo>
                  <a:pt x="999" y="40"/>
                </a:lnTo>
                <a:lnTo>
                  <a:pt x="1008" y="45"/>
                </a:lnTo>
                <a:lnTo>
                  <a:pt x="1013" y="45"/>
                </a:lnTo>
                <a:lnTo>
                  <a:pt x="1019" y="47"/>
                </a:lnTo>
                <a:lnTo>
                  <a:pt x="1024" y="47"/>
                </a:lnTo>
                <a:lnTo>
                  <a:pt x="1028" y="49"/>
                </a:lnTo>
                <a:lnTo>
                  <a:pt x="1040" y="49"/>
                </a:lnTo>
                <a:lnTo>
                  <a:pt x="1044" y="51"/>
                </a:lnTo>
                <a:lnTo>
                  <a:pt x="1066" y="51"/>
                </a:lnTo>
                <a:lnTo>
                  <a:pt x="1071" y="54"/>
                </a:lnTo>
                <a:lnTo>
                  <a:pt x="1075" y="54"/>
                </a:lnTo>
                <a:lnTo>
                  <a:pt x="1080" y="51"/>
                </a:lnTo>
                <a:lnTo>
                  <a:pt x="1102" y="51"/>
                </a:lnTo>
                <a:lnTo>
                  <a:pt x="1109" y="49"/>
                </a:lnTo>
                <a:lnTo>
                  <a:pt x="1120" y="49"/>
                </a:lnTo>
                <a:lnTo>
                  <a:pt x="1125" y="47"/>
                </a:lnTo>
                <a:lnTo>
                  <a:pt x="1131" y="47"/>
                </a:lnTo>
                <a:lnTo>
                  <a:pt x="1136" y="45"/>
                </a:lnTo>
                <a:lnTo>
                  <a:pt x="1143" y="45"/>
                </a:lnTo>
                <a:lnTo>
                  <a:pt x="1147" y="43"/>
                </a:lnTo>
                <a:lnTo>
                  <a:pt x="1154" y="43"/>
                </a:lnTo>
                <a:lnTo>
                  <a:pt x="1158" y="40"/>
                </a:lnTo>
                <a:lnTo>
                  <a:pt x="1163" y="40"/>
                </a:lnTo>
                <a:lnTo>
                  <a:pt x="1169" y="38"/>
                </a:lnTo>
                <a:lnTo>
                  <a:pt x="1174" y="36"/>
                </a:lnTo>
                <a:lnTo>
                  <a:pt x="1181" y="36"/>
                </a:lnTo>
                <a:lnTo>
                  <a:pt x="1185" y="34"/>
                </a:lnTo>
                <a:lnTo>
                  <a:pt x="1192" y="31"/>
                </a:lnTo>
                <a:lnTo>
                  <a:pt x="1196" y="31"/>
                </a:lnTo>
                <a:lnTo>
                  <a:pt x="1203" y="29"/>
                </a:lnTo>
                <a:lnTo>
                  <a:pt x="1208" y="27"/>
                </a:lnTo>
                <a:lnTo>
                  <a:pt x="1214" y="27"/>
                </a:lnTo>
                <a:lnTo>
                  <a:pt x="1221" y="25"/>
                </a:lnTo>
                <a:lnTo>
                  <a:pt x="1225" y="22"/>
                </a:lnTo>
                <a:lnTo>
                  <a:pt x="1232" y="22"/>
                </a:lnTo>
                <a:lnTo>
                  <a:pt x="1237" y="20"/>
                </a:lnTo>
                <a:lnTo>
                  <a:pt x="1243" y="18"/>
                </a:lnTo>
                <a:lnTo>
                  <a:pt x="1248" y="18"/>
                </a:lnTo>
                <a:lnTo>
                  <a:pt x="1255" y="16"/>
                </a:lnTo>
                <a:lnTo>
                  <a:pt x="1259" y="16"/>
                </a:lnTo>
                <a:lnTo>
                  <a:pt x="1266" y="13"/>
                </a:lnTo>
                <a:lnTo>
                  <a:pt x="1272" y="13"/>
                </a:lnTo>
                <a:lnTo>
                  <a:pt x="1277" y="11"/>
                </a:lnTo>
                <a:lnTo>
                  <a:pt x="1284" y="11"/>
                </a:lnTo>
                <a:lnTo>
                  <a:pt x="1288" y="9"/>
                </a:lnTo>
                <a:lnTo>
                  <a:pt x="1302" y="9"/>
                </a:lnTo>
                <a:lnTo>
                  <a:pt x="1306" y="7"/>
                </a:lnTo>
                <a:lnTo>
                  <a:pt x="1335" y="7"/>
                </a:lnTo>
                <a:lnTo>
                  <a:pt x="1340" y="4"/>
                </a:lnTo>
                <a:lnTo>
                  <a:pt x="1346" y="4"/>
                </a:lnTo>
                <a:lnTo>
                  <a:pt x="1353" y="7"/>
                </a:lnTo>
                <a:lnTo>
                  <a:pt x="1384" y="7"/>
                </a:lnTo>
                <a:lnTo>
                  <a:pt x="1391" y="9"/>
                </a:lnTo>
                <a:lnTo>
                  <a:pt x="1402" y="9"/>
                </a:lnTo>
                <a:lnTo>
                  <a:pt x="1409" y="11"/>
                </a:lnTo>
                <a:lnTo>
                  <a:pt x="1416" y="11"/>
                </a:lnTo>
                <a:lnTo>
                  <a:pt x="1423" y="13"/>
                </a:lnTo>
                <a:lnTo>
                  <a:pt x="1429" y="13"/>
                </a:lnTo>
                <a:lnTo>
                  <a:pt x="1436" y="16"/>
                </a:lnTo>
                <a:lnTo>
                  <a:pt x="1449" y="16"/>
                </a:lnTo>
                <a:lnTo>
                  <a:pt x="1456" y="18"/>
                </a:lnTo>
                <a:lnTo>
                  <a:pt x="1463" y="18"/>
                </a:lnTo>
                <a:lnTo>
                  <a:pt x="1476" y="22"/>
                </a:lnTo>
                <a:lnTo>
                  <a:pt x="1483" y="22"/>
                </a:lnTo>
                <a:lnTo>
                  <a:pt x="1490" y="25"/>
                </a:lnTo>
                <a:lnTo>
                  <a:pt x="1496" y="25"/>
                </a:lnTo>
                <a:lnTo>
                  <a:pt x="1503" y="27"/>
                </a:lnTo>
                <a:lnTo>
                  <a:pt x="1510" y="27"/>
                </a:lnTo>
                <a:lnTo>
                  <a:pt x="1517" y="29"/>
                </a:lnTo>
                <a:lnTo>
                  <a:pt x="1523" y="29"/>
                </a:lnTo>
                <a:lnTo>
                  <a:pt x="1530" y="31"/>
                </a:lnTo>
                <a:lnTo>
                  <a:pt x="1535" y="31"/>
                </a:lnTo>
                <a:lnTo>
                  <a:pt x="1541" y="34"/>
                </a:lnTo>
                <a:lnTo>
                  <a:pt x="1548" y="34"/>
                </a:lnTo>
                <a:lnTo>
                  <a:pt x="1555" y="36"/>
                </a:lnTo>
                <a:lnTo>
                  <a:pt x="1568" y="36"/>
                </a:lnTo>
                <a:lnTo>
                  <a:pt x="1575" y="38"/>
                </a:lnTo>
                <a:lnTo>
                  <a:pt x="1588" y="38"/>
                </a:lnTo>
                <a:lnTo>
                  <a:pt x="1593" y="40"/>
                </a:lnTo>
                <a:lnTo>
                  <a:pt x="1631" y="40"/>
                </a:lnTo>
                <a:lnTo>
                  <a:pt x="1635" y="43"/>
                </a:lnTo>
                <a:lnTo>
                  <a:pt x="1640" y="40"/>
                </a:lnTo>
                <a:lnTo>
                  <a:pt x="1676" y="40"/>
                </a:lnTo>
                <a:lnTo>
                  <a:pt x="1682" y="38"/>
                </a:lnTo>
                <a:lnTo>
                  <a:pt x="1694" y="38"/>
                </a:lnTo>
                <a:lnTo>
                  <a:pt x="1700" y="36"/>
                </a:lnTo>
                <a:lnTo>
                  <a:pt x="1705" y="36"/>
                </a:lnTo>
                <a:lnTo>
                  <a:pt x="1711" y="34"/>
                </a:lnTo>
                <a:lnTo>
                  <a:pt x="1723" y="34"/>
                </a:lnTo>
                <a:lnTo>
                  <a:pt x="1727" y="31"/>
                </a:lnTo>
                <a:lnTo>
                  <a:pt x="1734" y="31"/>
                </a:lnTo>
                <a:lnTo>
                  <a:pt x="1741" y="29"/>
                </a:lnTo>
                <a:lnTo>
                  <a:pt x="1745" y="29"/>
                </a:lnTo>
                <a:lnTo>
                  <a:pt x="1752" y="27"/>
                </a:lnTo>
                <a:lnTo>
                  <a:pt x="1756" y="27"/>
                </a:lnTo>
                <a:lnTo>
                  <a:pt x="1763" y="25"/>
                </a:lnTo>
                <a:lnTo>
                  <a:pt x="1767" y="25"/>
                </a:lnTo>
                <a:lnTo>
                  <a:pt x="1774" y="22"/>
                </a:lnTo>
                <a:lnTo>
                  <a:pt x="1779" y="22"/>
                </a:lnTo>
                <a:lnTo>
                  <a:pt x="1785" y="20"/>
                </a:lnTo>
                <a:lnTo>
                  <a:pt x="1790" y="20"/>
                </a:lnTo>
                <a:lnTo>
                  <a:pt x="1797" y="18"/>
                </a:lnTo>
                <a:lnTo>
                  <a:pt x="1801" y="18"/>
                </a:lnTo>
                <a:lnTo>
                  <a:pt x="1806" y="16"/>
                </a:lnTo>
                <a:lnTo>
                  <a:pt x="1812" y="16"/>
                </a:lnTo>
                <a:lnTo>
                  <a:pt x="1817" y="13"/>
                </a:lnTo>
                <a:lnTo>
                  <a:pt x="1823" y="13"/>
                </a:lnTo>
                <a:lnTo>
                  <a:pt x="1828" y="11"/>
                </a:lnTo>
                <a:lnTo>
                  <a:pt x="1839" y="11"/>
                </a:lnTo>
                <a:lnTo>
                  <a:pt x="1844" y="9"/>
                </a:lnTo>
                <a:lnTo>
                  <a:pt x="1855" y="9"/>
                </a:lnTo>
                <a:lnTo>
                  <a:pt x="1859" y="7"/>
                </a:lnTo>
                <a:lnTo>
                  <a:pt x="1935" y="7"/>
                </a:lnTo>
                <a:lnTo>
                  <a:pt x="1940" y="9"/>
                </a:lnTo>
                <a:lnTo>
                  <a:pt x="1951" y="9"/>
                </a:lnTo>
                <a:lnTo>
                  <a:pt x="1956" y="11"/>
                </a:lnTo>
                <a:lnTo>
                  <a:pt x="1967" y="11"/>
                </a:lnTo>
                <a:lnTo>
                  <a:pt x="1971" y="13"/>
                </a:lnTo>
                <a:lnTo>
                  <a:pt x="1982" y="13"/>
                </a:lnTo>
                <a:lnTo>
                  <a:pt x="1987" y="16"/>
                </a:lnTo>
                <a:lnTo>
                  <a:pt x="1991" y="16"/>
                </a:lnTo>
                <a:lnTo>
                  <a:pt x="1998" y="18"/>
                </a:lnTo>
                <a:lnTo>
                  <a:pt x="2003" y="18"/>
                </a:lnTo>
                <a:lnTo>
                  <a:pt x="2007" y="20"/>
                </a:lnTo>
                <a:lnTo>
                  <a:pt x="2012" y="20"/>
                </a:lnTo>
                <a:lnTo>
                  <a:pt x="2018" y="22"/>
                </a:lnTo>
                <a:lnTo>
                  <a:pt x="2027" y="22"/>
                </a:lnTo>
                <a:lnTo>
                  <a:pt x="2032" y="25"/>
                </a:lnTo>
                <a:lnTo>
                  <a:pt x="2036" y="25"/>
                </a:lnTo>
                <a:lnTo>
                  <a:pt x="2041" y="27"/>
                </a:lnTo>
                <a:lnTo>
                  <a:pt x="2045" y="27"/>
                </a:lnTo>
                <a:lnTo>
                  <a:pt x="2050" y="29"/>
                </a:lnTo>
                <a:lnTo>
                  <a:pt x="2054" y="29"/>
                </a:lnTo>
                <a:lnTo>
                  <a:pt x="2059" y="31"/>
                </a:lnTo>
                <a:lnTo>
                  <a:pt x="2063" y="31"/>
                </a:lnTo>
                <a:lnTo>
                  <a:pt x="2068" y="34"/>
                </a:lnTo>
                <a:lnTo>
                  <a:pt x="2077" y="34"/>
                </a:lnTo>
                <a:lnTo>
                  <a:pt x="2081" y="36"/>
                </a:lnTo>
                <a:lnTo>
                  <a:pt x="2083" y="36"/>
                </a:lnTo>
                <a:lnTo>
                  <a:pt x="2088" y="38"/>
                </a:lnTo>
                <a:lnTo>
                  <a:pt x="2097" y="38"/>
                </a:lnTo>
                <a:lnTo>
                  <a:pt x="2099" y="40"/>
                </a:lnTo>
                <a:lnTo>
                  <a:pt x="2110" y="40"/>
                </a:lnTo>
                <a:lnTo>
                  <a:pt x="2112" y="43"/>
                </a:lnTo>
                <a:lnTo>
                  <a:pt x="2119" y="43"/>
                </a:lnTo>
                <a:lnTo>
                  <a:pt x="2121" y="45"/>
                </a:lnTo>
                <a:lnTo>
                  <a:pt x="2133" y="45"/>
                </a:lnTo>
                <a:lnTo>
                  <a:pt x="2137" y="47"/>
                </a:lnTo>
                <a:lnTo>
                  <a:pt x="2146" y="47"/>
                </a:lnTo>
                <a:lnTo>
                  <a:pt x="2148" y="49"/>
                </a:lnTo>
                <a:lnTo>
                  <a:pt x="2164" y="49"/>
                </a:lnTo>
                <a:lnTo>
                  <a:pt x="2166" y="51"/>
                </a:lnTo>
                <a:lnTo>
                  <a:pt x="2180" y="51"/>
                </a:lnTo>
                <a:lnTo>
                  <a:pt x="2182" y="54"/>
                </a:lnTo>
                <a:lnTo>
                  <a:pt x="2193" y="5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74" name="Freeform 100"/>
          <p:cNvSpPr>
            <a:spLocks/>
          </p:cNvSpPr>
          <p:nvPr/>
        </p:nvSpPr>
        <p:spPr bwMode="auto">
          <a:xfrm>
            <a:off x="6472238" y="4881563"/>
            <a:ext cx="3503612" cy="120650"/>
          </a:xfrm>
          <a:custGeom>
            <a:avLst/>
            <a:gdLst>
              <a:gd name="T0" fmla="*/ 2147483646 w 2207"/>
              <a:gd name="T1" fmla="*/ 2147483646 h 76"/>
              <a:gd name="T2" fmla="*/ 2147483646 w 2207"/>
              <a:gd name="T3" fmla="*/ 2147483646 h 76"/>
              <a:gd name="T4" fmla="*/ 2147483646 w 2207"/>
              <a:gd name="T5" fmla="*/ 2147483646 h 76"/>
              <a:gd name="T6" fmla="*/ 2147483646 w 2207"/>
              <a:gd name="T7" fmla="*/ 2147483646 h 76"/>
              <a:gd name="T8" fmla="*/ 2147483646 w 2207"/>
              <a:gd name="T9" fmla="*/ 2147483646 h 76"/>
              <a:gd name="T10" fmla="*/ 2147483646 w 2207"/>
              <a:gd name="T11" fmla="*/ 2147483646 h 76"/>
              <a:gd name="T12" fmla="*/ 2147483646 w 2207"/>
              <a:gd name="T13" fmla="*/ 2147483646 h 76"/>
              <a:gd name="T14" fmla="*/ 2147483646 w 2207"/>
              <a:gd name="T15" fmla="*/ 2147483646 h 76"/>
              <a:gd name="T16" fmla="*/ 2147483646 w 2207"/>
              <a:gd name="T17" fmla="*/ 2147483646 h 76"/>
              <a:gd name="T18" fmla="*/ 2147483646 w 2207"/>
              <a:gd name="T19" fmla="*/ 2147483646 h 76"/>
              <a:gd name="T20" fmla="*/ 2147483646 w 2207"/>
              <a:gd name="T21" fmla="*/ 2147483646 h 76"/>
              <a:gd name="T22" fmla="*/ 2147483646 w 2207"/>
              <a:gd name="T23" fmla="*/ 2147483646 h 76"/>
              <a:gd name="T24" fmla="*/ 2147483646 w 2207"/>
              <a:gd name="T25" fmla="*/ 2147483646 h 76"/>
              <a:gd name="T26" fmla="*/ 2147483646 w 2207"/>
              <a:gd name="T27" fmla="*/ 2147483646 h 76"/>
              <a:gd name="T28" fmla="*/ 2147483646 w 2207"/>
              <a:gd name="T29" fmla="*/ 2147483646 h 76"/>
              <a:gd name="T30" fmla="*/ 2147483646 w 2207"/>
              <a:gd name="T31" fmla="*/ 2147483646 h 76"/>
              <a:gd name="T32" fmla="*/ 2147483646 w 2207"/>
              <a:gd name="T33" fmla="*/ 2147483646 h 76"/>
              <a:gd name="T34" fmla="*/ 2147483646 w 2207"/>
              <a:gd name="T35" fmla="*/ 2147483646 h 76"/>
              <a:gd name="T36" fmla="*/ 2147483646 w 2207"/>
              <a:gd name="T37" fmla="*/ 2147483646 h 76"/>
              <a:gd name="T38" fmla="*/ 2147483646 w 2207"/>
              <a:gd name="T39" fmla="*/ 2147483646 h 76"/>
              <a:gd name="T40" fmla="*/ 2147483646 w 2207"/>
              <a:gd name="T41" fmla="*/ 2147483646 h 76"/>
              <a:gd name="T42" fmla="*/ 2147483646 w 2207"/>
              <a:gd name="T43" fmla="*/ 2147483646 h 76"/>
              <a:gd name="T44" fmla="*/ 2147483646 w 2207"/>
              <a:gd name="T45" fmla="*/ 2147483646 h 76"/>
              <a:gd name="T46" fmla="*/ 2147483646 w 2207"/>
              <a:gd name="T47" fmla="*/ 2147483646 h 76"/>
              <a:gd name="T48" fmla="*/ 2147483646 w 2207"/>
              <a:gd name="T49" fmla="*/ 2147483646 h 76"/>
              <a:gd name="T50" fmla="*/ 2147483646 w 2207"/>
              <a:gd name="T51" fmla="*/ 2147483646 h 76"/>
              <a:gd name="T52" fmla="*/ 2147483646 w 2207"/>
              <a:gd name="T53" fmla="*/ 2147483646 h 76"/>
              <a:gd name="T54" fmla="*/ 2147483646 w 2207"/>
              <a:gd name="T55" fmla="*/ 2147483646 h 76"/>
              <a:gd name="T56" fmla="*/ 2147483646 w 2207"/>
              <a:gd name="T57" fmla="*/ 2147483646 h 76"/>
              <a:gd name="T58" fmla="*/ 2147483646 w 2207"/>
              <a:gd name="T59" fmla="*/ 2147483646 h 76"/>
              <a:gd name="T60" fmla="*/ 2147483646 w 2207"/>
              <a:gd name="T61" fmla="*/ 2147483646 h 76"/>
              <a:gd name="T62" fmla="*/ 2147483646 w 2207"/>
              <a:gd name="T63" fmla="*/ 2147483646 h 76"/>
              <a:gd name="T64" fmla="*/ 2147483646 w 2207"/>
              <a:gd name="T65" fmla="*/ 2147483646 h 76"/>
              <a:gd name="T66" fmla="*/ 2147483646 w 2207"/>
              <a:gd name="T67" fmla="*/ 2147483646 h 76"/>
              <a:gd name="T68" fmla="*/ 2147483646 w 2207"/>
              <a:gd name="T69" fmla="*/ 2147483646 h 76"/>
              <a:gd name="T70" fmla="*/ 2147483646 w 2207"/>
              <a:gd name="T71" fmla="*/ 2147483646 h 76"/>
              <a:gd name="T72" fmla="*/ 2147483646 w 2207"/>
              <a:gd name="T73" fmla="*/ 2147483646 h 76"/>
              <a:gd name="T74" fmla="*/ 2147483646 w 2207"/>
              <a:gd name="T75" fmla="*/ 0 h 76"/>
              <a:gd name="T76" fmla="*/ 2147483646 w 2207"/>
              <a:gd name="T77" fmla="*/ 2147483646 h 76"/>
              <a:gd name="T78" fmla="*/ 2147483646 w 2207"/>
              <a:gd name="T79" fmla="*/ 2147483646 h 76"/>
              <a:gd name="T80" fmla="*/ 2147483646 w 2207"/>
              <a:gd name="T81" fmla="*/ 2147483646 h 76"/>
              <a:gd name="T82" fmla="*/ 2147483646 w 2207"/>
              <a:gd name="T83" fmla="*/ 2147483646 h 76"/>
              <a:gd name="T84" fmla="*/ 2147483646 w 2207"/>
              <a:gd name="T85" fmla="*/ 2147483646 h 76"/>
              <a:gd name="T86" fmla="*/ 2147483646 w 2207"/>
              <a:gd name="T87" fmla="*/ 2147483646 h 76"/>
              <a:gd name="T88" fmla="*/ 2147483646 w 2207"/>
              <a:gd name="T89" fmla="*/ 2147483646 h 76"/>
              <a:gd name="T90" fmla="*/ 2147483646 w 2207"/>
              <a:gd name="T91" fmla="*/ 2147483646 h 76"/>
              <a:gd name="T92" fmla="*/ 2147483646 w 2207"/>
              <a:gd name="T93" fmla="*/ 2147483646 h 76"/>
              <a:gd name="T94" fmla="*/ 2147483646 w 2207"/>
              <a:gd name="T95" fmla="*/ 2147483646 h 76"/>
              <a:gd name="T96" fmla="*/ 2147483646 w 2207"/>
              <a:gd name="T97" fmla="*/ 2147483646 h 76"/>
              <a:gd name="T98" fmla="*/ 2147483646 w 2207"/>
              <a:gd name="T99" fmla="*/ 2147483646 h 76"/>
              <a:gd name="T100" fmla="*/ 2147483646 w 2207"/>
              <a:gd name="T101" fmla="*/ 2147483646 h 76"/>
              <a:gd name="T102" fmla="*/ 2147483646 w 2207"/>
              <a:gd name="T103" fmla="*/ 2147483646 h 76"/>
              <a:gd name="T104" fmla="*/ 2147483646 w 2207"/>
              <a:gd name="T105" fmla="*/ 2147483646 h 76"/>
              <a:gd name="T106" fmla="*/ 2147483646 w 2207"/>
              <a:gd name="T107" fmla="*/ 2147483646 h 76"/>
              <a:gd name="T108" fmla="*/ 2147483646 w 2207"/>
              <a:gd name="T109" fmla="*/ 2147483646 h 7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207" h="76">
                <a:moveTo>
                  <a:pt x="0" y="67"/>
                </a:moveTo>
                <a:lnTo>
                  <a:pt x="5" y="67"/>
                </a:lnTo>
                <a:lnTo>
                  <a:pt x="7" y="69"/>
                </a:lnTo>
                <a:lnTo>
                  <a:pt x="18" y="69"/>
                </a:lnTo>
                <a:lnTo>
                  <a:pt x="20" y="71"/>
                </a:lnTo>
                <a:lnTo>
                  <a:pt x="32" y="71"/>
                </a:lnTo>
                <a:lnTo>
                  <a:pt x="36" y="73"/>
                </a:lnTo>
                <a:lnTo>
                  <a:pt x="54" y="73"/>
                </a:lnTo>
                <a:lnTo>
                  <a:pt x="59" y="76"/>
                </a:lnTo>
                <a:lnTo>
                  <a:pt x="135" y="76"/>
                </a:lnTo>
                <a:lnTo>
                  <a:pt x="139" y="73"/>
                </a:lnTo>
                <a:lnTo>
                  <a:pt x="164" y="73"/>
                </a:lnTo>
                <a:lnTo>
                  <a:pt x="168" y="71"/>
                </a:lnTo>
                <a:lnTo>
                  <a:pt x="182" y="71"/>
                </a:lnTo>
                <a:lnTo>
                  <a:pt x="188" y="69"/>
                </a:lnTo>
                <a:lnTo>
                  <a:pt x="195" y="69"/>
                </a:lnTo>
                <a:lnTo>
                  <a:pt x="200" y="67"/>
                </a:lnTo>
                <a:lnTo>
                  <a:pt x="204" y="67"/>
                </a:lnTo>
                <a:lnTo>
                  <a:pt x="209" y="65"/>
                </a:lnTo>
                <a:lnTo>
                  <a:pt x="215" y="65"/>
                </a:lnTo>
                <a:lnTo>
                  <a:pt x="220" y="62"/>
                </a:lnTo>
                <a:lnTo>
                  <a:pt x="224" y="62"/>
                </a:lnTo>
                <a:lnTo>
                  <a:pt x="231" y="60"/>
                </a:lnTo>
                <a:lnTo>
                  <a:pt x="235" y="60"/>
                </a:lnTo>
                <a:lnTo>
                  <a:pt x="240" y="58"/>
                </a:lnTo>
                <a:lnTo>
                  <a:pt x="247" y="56"/>
                </a:lnTo>
                <a:lnTo>
                  <a:pt x="251" y="56"/>
                </a:lnTo>
                <a:lnTo>
                  <a:pt x="258" y="53"/>
                </a:lnTo>
                <a:lnTo>
                  <a:pt x="267" y="49"/>
                </a:lnTo>
                <a:lnTo>
                  <a:pt x="274" y="49"/>
                </a:lnTo>
                <a:lnTo>
                  <a:pt x="278" y="47"/>
                </a:lnTo>
                <a:lnTo>
                  <a:pt x="285" y="44"/>
                </a:lnTo>
                <a:lnTo>
                  <a:pt x="289" y="42"/>
                </a:lnTo>
                <a:lnTo>
                  <a:pt x="296" y="40"/>
                </a:lnTo>
                <a:lnTo>
                  <a:pt x="300" y="38"/>
                </a:lnTo>
                <a:lnTo>
                  <a:pt x="307" y="38"/>
                </a:lnTo>
                <a:lnTo>
                  <a:pt x="314" y="35"/>
                </a:lnTo>
                <a:lnTo>
                  <a:pt x="318" y="33"/>
                </a:lnTo>
                <a:lnTo>
                  <a:pt x="325" y="31"/>
                </a:lnTo>
                <a:lnTo>
                  <a:pt x="330" y="29"/>
                </a:lnTo>
                <a:lnTo>
                  <a:pt x="336" y="26"/>
                </a:lnTo>
                <a:lnTo>
                  <a:pt x="343" y="26"/>
                </a:lnTo>
                <a:lnTo>
                  <a:pt x="347" y="24"/>
                </a:lnTo>
                <a:lnTo>
                  <a:pt x="361" y="20"/>
                </a:lnTo>
                <a:lnTo>
                  <a:pt x="365" y="20"/>
                </a:lnTo>
                <a:lnTo>
                  <a:pt x="379" y="15"/>
                </a:lnTo>
                <a:lnTo>
                  <a:pt x="386" y="15"/>
                </a:lnTo>
                <a:lnTo>
                  <a:pt x="390" y="13"/>
                </a:lnTo>
                <a:lnTo>
                  <a:pt x="397" y="11"/>
                </a:lnTo>
                <a:lnTo>
                  <a:pt x="403" y="11"/>
                </a:lnTo>
                <a:lnTo>
                  <a:pt x="410" y="9"/>
                </a:lnTo>
                <a:lnTo>
                  <a:pt x="421" y="9"/>
                </a:lnTo>
                <a:lnTo>
                  <a:pt x="428" y="6"/>
                </a:lnTo>
                <a:lnTo>
                  <a:pt x="453" y="6"/>
                </a:lnTo>
                <a:lnTo>
                  <a:pt x="459" y="4"/>
                </a:lnTo>
                <a:lnTo>
                  <a:pt x="464" y="6"/>
                </a:lnTo>
                <a:lnTo>
                  <a:pt x="489" y="6"/>
                </a:lnTo>
                <a:lnTo>
                  <a:pt x="495" y="9"/>
                </a:lnTo>
                <a:lnTo>
                  <a:pt x="502" y="9"/>
                </a:lnTo>
                <a:lnTo>
                  <a:pt x="509" y="11"/>
                </a:lnTo>
                <a:lnTo>
                  <a:pt x="515" y="11"/>
                </a:lnTo>
                <a:lnTo>
                  <a:pt x="522" y="13"/>
                </a:lnTo>
                <a:lnTo>
                  <a:pt x="529" y="13"/>
                </a:lnTo>
                <a:lnTo>
                  <a:pt x="538" y="15"/>
                </a:lnTo>
                <a:lnTo>
                  <a:pt x="551" y="20"/>
                </a:lnTo>
                <a:lnTo>
                  <a:pt x="558" y="20"/>
                </a:lnTo>
                <a:lnTo>
                  <a:pt x="565" y="22"/>
                </a:lnTo>
                <a:lnTo>
                  <a:pt x="574" y="24"/>
                </a:lnTo>
                <a:lnTo>
                  <a:pt x="587" y="29"/>
                </a:lnTo>
                <a:lnTo>
                  <a:pt x="601" y="33"/>
                </a:lnTo>
                <a:lnTo>
                  <a:pt x="610" y="35"/>
                </a:lnTo>
                <a:lnTo>
                  <a:pt x="623" y="40"/>
                </a:lnTo>
                <a:lnTo>
                  <a:pt x="630" y="42"/>
                </a:lnTo>
                <a:lnTo>
                  <a:pt x="639" y="44"/>
                </a:lnTo>
                <a:lnTo>
                  <a:pt x="652" y="49"/>
                </a:lnTo>
                <a:lnTo>
                  <a:pt x="659" y="51"/>
                </a:lnTo>
                <a:lnTo>
                  <a:pt x="668" y="53"/>
                </a:lnTo>
                <a:lnTo>
                  <a:pt x="681" y="58"/>
                </a:lnTo>
                <a:lnTo>
                  <a:pt x="688" y="58"/>
                </a:lnTo>
                <a:lnTo>
                  <a:pt x="701" y="62"/>
                </a:lnTo>
                <a:lnTo>
                  <a:pt x="710" y="65"/>
                </a:lnTo>
                <a:lnTo>
                  <a:pt x="717" y="67"/>
                </a:lnTo>
                <a:lnTo>
                  <a:pt x="724" y="67"/>
                </a:lnTo>
                <a:lnTo>
                  <a:pt x="730" y="69"/>
                </a:lnTo>
                <a:lnTo>
                  <a:pt x="737" y="69"/>
                </a:lnTo>
                <a:lnTo>
                  <a:pt x="744" y="71"/>
                </a:lnTo>
                <a:lnTo>
                  <a:pt x="751" y="71"/>
                </a:lnTo>
                <a:lnTo>
                  <a:pt x="757" y="73"/>
                </a:lnTo>
                <a:lnTo>
                  <a:pt x="782" y="73"/>
                </a:lnTo>
                <a:lnTo>
                  <a:pt x="786" y="76"/>
                </a:lnTo>
                <a:lnTo>
                  <a:pt x="791" y="73"/>
                </a:lnTo>
                <a:lnTo>
                  <a:pt x="816" y="73"/>
                </a:lnTo>
                <a:lnTo>
                  <a:pt x="820" y="71"/>
                </a:lnTo>
                <a:lnTo>
                  <a:pt x="827" y="71"/>
                </a:lnTo>
                <a:lnTo>
                  <a:pt x="831" y="69"/>
                </a:lnTo>
                <a:lnTo>
                  <a:pt x="838" y="67"/>
                </a:lnTo>
                <a:lnTo>
                  <a:pt x="842" y="67"/>
                </a:lnTo>
                <a:lnTo>
                  <a:pt x="849" y="65"/>
                </a:lnTo>
                <a:lnTo>
                  <a:pt x="854" y="62"/>
                </a:lnTo>
                <a:lnTo>
                  <a:pt x="860" y="62"/>
                </a:lnTo>
                <a:lnTo>
                  <a:pt x="869" y="58"/>
                </a:lnTo>
                <a:lnTo>
                  <a:pt x="876" y="56"/>
                </a:lnTo>
                <a:lnTo>
                  <a:pt x="885" y="51"/>
                </a:lnTo>
                <a:lnTo>
                  <a:pt x="892" y="49"/>
                </a:lnTo>
                <a:lnTo>
                  <a:pt x="901" y="44"/>
                </a:lnTo>
                <a:lnTo>
                  <a:pt x="905" y="42"/>
                </a:lnTo>
                <a:lnTo>
                  <a:pt x="912" y="40"/>
                </a:lnTo>
                <a:lnTo>
                  <a:pt x="921" y="35"/>
                </a:lnTo>
                <a:lnTo>
                  <a:pt x="928" y="33"/>
                </a:lnTo>
                <a:lnTo>
                  <a:pt x="937" y="29"/>
                </a:lnTo>
                <a:lnTo>
                  <a:pt x="941" y="26"/>
                </a:lnTo>
                <a:lnTo>
                  <a:pt x="948" y="24"/>
                </a:lnTo>
                <a:lnTo>
                  <a:pt x="952" y="24"/>
                </a:lnTo>
                <a:lnTo>
                  <a:pt x="961" y="20"/>
                </a:lnTo>
                <a:lnTo>
                  <a:pt x="968" y="17"/>
                </a:lnTo>
                <a:lnTo>
                  <a:pt x="972" y="15"/>
                </a:lnTo>
                <a:lnTo>
                  <a:pt x="977" y="15"/>
                </a:lnTo>
                <a:lnTo>
                  <a:pt x="984" y="13"/>
                </a:lnTo>
                <a:lnTo>
                  <a:pt x="988" y="11"/>
                </a:lnTo>
                <a:lnTo>
                  <a:pt x="993" y="11"/>
                </a:lnTo>
                <a:lnTo>
                  <a:pt x="999" y="9"/>
                </a:lnTo>
                <a:lnTo>
                  <a:pt x="1004" y="9"/>
                </a:lnTo>
                <a:lnTo>
                  <a:pt x="1008" y="6"/>
                </a:lnTo>
                <a:lnTo>
                  <a:pt x="1057" y="6"/>
                </a:lnTo>
                <a:lnTo>
                  <a:pt x="1062" y="9"/>
                </a:lnTo>
                <a:lnTo>
                  <a:pt x="1073" y="9"/>
                </a:lnTo>
                <a:lnTo>
                  <a:pt x="1080" y="11"/>
                </a:lnTo>
                <a:lnTo>
                  <a:pt x="1084" y="13"/>
                </a:lnTo>
                <a:lnTo>
                  <a:pt x="1091" y="13"/>
                </a:lnTo>
                <a:lnTo>
                  <a:pt x="1096" y="15"/>
                </a:lnTo>
                <a:lnTo>
                  <a:pt x="1102" y="17"/>
                </a:lnTo>
                <a:lnTo>
                  <a:pt x="1107" y="17"/>
                </a:lnTo>
                <a:lnTo>
                  <a:pt x="1120" y="22"/>
                </a:lnTo>
                <a:lnTo>
                  <a:pt x="1125" y="24"/>
                </a:lnTo>
                <a:lnTo>
                  <a:pt x="1131" y="26"/>
                </a:lnTo>
                <a:lnTo>
                  <a:pt x="1136" y="29"/>
                </a:lnTo>
                <a:lnTo>
                  <a:pt x="1149" y="33"/>
                </a:lnTo>
                <a:lnTo>
                  <a:pt x="1154" y="35"/>
                </a:lnTo>
                <a:lnTo>
                  <a:pt x="1161" y="38"/>
                </a:lnTo>
                <a:lnTo>
                  <a:pt x="1165" y="40"/>
                </a:lnTo>
                <a:lnTo>
                  <a:pt x="1178" y="44"/>
                </a:lnTo>
                <a:lnTo>
                  <a:pt x="1183" y="47"/>
                </a:lnTo>
                <a:lnTo>
                  <a:pt x="1196" y="51"/>
                </a:lnTo>
                <a:lnTo>
                  <a:pt x="1201" y="53"/>
                </a:lnTo>
                <a:lnTo>
                  <a:pt x="1214" y="58"/>
                </a:lnTo>
                <a:lnTo>
                  <a:pt x="1219" y="60"/>
                </a:lnTo>
                <a:lnTo>
                  <a:pt x="1225" y="60"/>
                </a:lnTo>
                <a:lnTo>
                  <a:pt x="1232" y="62"/>
                </a:lnTo>
                <a:lnTo>
                  <a:pt x="1237" y="65"/>
                </a:lnTo>
                <a:lnTo>
                  <a:pt x="1243" y="67"/>
                </a:lnTo>
                <a:lnTo>
                  <a:pt x="1250" y="67"/>
                </a:lnTo>
                <a:lnTo>
                  <a:pt x="1255" y="69"/>
                </a:lnTo>
                <a:lnTo>
                  <a:pt x="1261" y="69"/>
                </a:lnTo>
                <a:lnTo>
                  <a:pt x="1268" y="71"/>
                </a:lnTo>
                <a:lnTo>
                  <a:pt x="1273" y="71"/>
                </a:lnTo>
                <a:lnTo>
                  <a:pt x="1279" y="73"/>
                </a:lnTo>
                <a:lnTo>
                  <a:pt x="1297" y="73"/>
                </a:lnTo>
                <a:lnTo>
                  <a:pt x="1304" y="76"/>
                </a:lnTo>
                <a:lnTo>
                  <a:pt x="1308" y="76"/>
                </a:lnTo>
                <a:lnTo>
                  <a:pt x="1313" y="73"/>
                </a:lnTo>
                <a:lnTo>
                  <a:pt x="1333" y="73"/>
                </a:lnTo>
                <a:lnTo>
                  <a:pt x="1337" y="71"/>
                </a:lnTo>
                <a:lnTo>
                  <a:pt x="1344" y="71"/>
                </a:lnTo>
                <a:lnTo>
                  <a:pt x="1351" y="69"/>
                </a:lnTo>
                <a:lnTo>
                  <a:pt x="1358" y="69"/>
                </a:lnTo>
                <a:lnTo>
                  <a:pt x="1371" y="65"/>
                </a:lnTo>
                <a:lnTo>
                  <a:pt x="1376" y="62"/>
                </a:lnTo>
                <a:lnTo>
                  <a:pt x="1382" y="62"/>
                </a:lnTo>
                <a:lnTo>
                  <a:pt x="1396" y="58"/>
                </a:lnTo>
                <a:lnTo>
                  <a:pt x="1409" y="53"/>
                </a:lnTo>
                <a:lnTo>
                  <a:pt x="1423" y="49"/>
                </a:lnTo>
                <a:lnTo>
                  <a:pt x="1436" y="44"/>
                </a:lnTo>
                <a:lnTo>
                  <a:pt x="1443" y="42"/>
                </a:lnTo>
                <a:lnTo>
                  <a:pt x="1447" y="40"/>
                </a:lnTo>
                <a:lnTo>
                  <a:pt x="1461" y="35"/>
                </a:lnTo>
                <a:lnTo>
                  <a:pt x="1467" y="31"/>
                </a:lnTo>
                <a:lnTo>
                  <a:pt x="1481" y="26"/>
                </a:lnTo>
                <a:lnTo>
                  <a:pt x="1494" y="22"/>
                </a:lnTo>
                <a:lnTo>
                  <a:pt x="1508" y="17"/>
                </a:lnTo>
                <a:lnTo>
                  <a:pt x="1514" y="15"/>
                </a:lnTo>
                <a:lnTo>
                  <a:pt x="1519" y="13"/>
                </a:lnTo>
                <a:lnTo>
                  <a:pt x="1526" y="11"/>
                </a:lnTo>
                <a:lnTo>
                  <a:pt x="1532" y="11"/>
                </a:lnTo>
                <a:lnTo>
                  <a:pt x="1546" y="6"/>
                </a:lnTo>
                <a:lnTo>
                  <a:pt x="1552" y="4"/>
                </a:lnTo>
                <a:lnTo>
                  <a:pt x="1559" y="4"/>
                </a:lnTo>
                <a:lnTo>
                  <a:pt x="1564" y="2"/>
                </a:lnTo>
                <a:lnTo>
                  <a:pt x="1570" y="2"/>
                </a:lnTo>
                <a:lnTo>
                  <a:pt x="1577" y="0"/>
                </a:lnTo>
                <a:lnTo>
                  <a:pt x="1629" y="0"/>
                </a:lnTo>
                <a:lnTo>
                  <a:pt x="1635" y="2"/>
                </a:lnTo>
                <a:lnTo>
                  <a:pt x="1647" y="2"/>
                </a:lnTo>
                <a:lnTo>
                  <a:pt x="1660" y="6"/>
                </a:lnTo>
                <a:lnTo>
                  <a:pt x="1664" y="6"/>
                </a:lnTo>
                <a:lnTo>
                  <a:pt x="1671" y="9"/>
                </a:lnTo>
                <a:lnTo>
                  <a:pt x="1676" y="11"/>
                </a:lnTo>
                <a:lnTo>
                  <a:pt x="1682" y="13"/>
                </a:lnTo>
                <a:lnTo>
                  <a:pt x="1689" y="13"/>
                </a:lnTo>
                <a:lnTo>
                  <a:pt x="1694" y="15"/>
                </a:lnTo>
                <a:lnTo>
                  <a:pt x="1700" y="17"/>
                </a:lnTo>
                <a:lnTo>
                  <a:pt x="1705" y="20"/>
                </a:lnTo>
                <a:lnTo>
                  <a:pt x="1712" y="22"/>
                </a:lnTo>
                <a:lnTo>
                  <a:pt x="1716" y="24"/>
                </a:lnTo>
                <a:lnTo>
                  <a:pt x="1729" y="29"/>
                </a:lnTo>
                <a:lnTo>
                  <a:pt x="1734" y="31"/>
                </a:lnTo>
                <a:lnTo>
                  <a:pt x="1741" y="33"/>
                </a:lnTo>
                <a:lnTo>
                  <a:pt x="1745" y="35"/>
                </a:lnTo>
                <a:lnTo>
                  <a:pt x="1752" y="38"/>
                </a:lnTo>
                <a:lnTo>
                  <a:pt x="1756" y="40"/>
                </a:lnTo>
                <a:lnTo>
                  <a:pt x="1763" y="42"/>
                </a:lnTo>
                <a:lnTo>
                  <a:pt x="1768" y="47"/>
                </a:lnTo>
                <a:lnTo>
                  <a:pt x="1774" y="49"/>
                </a:lnTo>
                <a:lnTo>
                  <a:pt x="1779" y="51"/>
                </a:lnTo>
                <a:lnTo>
                  <a:pt x="1785" y="53"/>
                </a:lnTo>
                <a:lnTo>
                  <a:pt x="1790" y="56"/>
                </a:lnTo>
                <a:lnTo>
                  <a:pt x="1797" y="56"/>
                </a:lnTo>
                <a:lnTo>
                  <a:pt x="1801" y="58"/>
                </a:lnTo>
                <a:lnTo>
                  <a:pt x="1808" y="60"/>
                </a:lnTo>
                <a:lnTo>
                  <a:pt x="1812" y="62"/>
                </a:lnTo>
                <a:lnTo>
                  <a:pt x="1819" y="65"/>
                </a:lnTo>
                <a:lnTo>
                  <a:pt x="1824" y="67"/>
                </a:lnTo>
                <a:lnTo>
                  <a:pt x="1830" y="67"/>
                </a:lnTo>
                <a:lnTo>
                  <a:pt x="1835" y="69"/>
                </a:lnTo>
                <a:lnTo>
                  <a:pt x="1841" y="69"/>
                </a:lnTo>
                <a:lnTo>
                  <a:pt x="1846" y="71"/>
                </a:lnTo>
                <a:lnTo>
                  <a:pt x="1853" y="71"/>
                </a:lnTo>
                <a:lnTo>
                  <a:pt x="1857" y="73"/>
                </a:lnTo>
                <a:lnTo>
                  <a:pt x="1868" y="73"/>
                </a:lnTo>
                <a:lnTo>
                  <a:pt x="1873" y="76"/>
                </a:lnTo>
                <a:lnTo>
                  <a:pt x="1906" y="76"/>
                </a:lnTo>
                <a:lnTo>
                  <a:pt x="1911" y="73"/>
                </a:lnTo>
                <a:lnTo>
                  <a:pt x="1929" y="73"/>
                </a:lnTo>
                <a:lnTo>
                  <a:pt x="1935" y="71"/>
                </a:lnTo>
                <a:lnTo>
                  <a:pt x="1947" y="71"/>
                </a:lnTo>
                <a:lnTo>
                  <a:pt x="1953" y="69"/>
                </a:lnTo>
                <a:lnTo>
                  <a:pt x="1958" y="69"/>
                </a:lnTo>
                <a:lnTo>
                  <a:pt x="1965" y="67"/>
                </a:lnTo>
                <a:lnTo>
                  <a:pt x="1971" y="67"/>
                </a:lnTo>
                <a:lnTo>
                  <a:pt x="1976" y="65"/>
                </a:lnTo>
                <a:lnTo>
                  <a:pt x="1983" y="65"/>
                </a:lnTo>
                <a:lnTo>
                  <a:pt x="1989" y="62"/>
                </a:lnTo>
                <a:lnTo>
                  <a:pt x="1994" y="62"/>
                </a:lnTo>
                <a:lnTo>
                  <a:pt x="2000" y="60"/>
                </a:lnTo>
                <a:lnTo>
                  <a:pt x="2005" y="58"/>
                </a:lnTo>
                <a:lnTo>
                  <a:pt x="2012" y="58"/>
                </a:lnTo>
                <a:lnTo>
                  <a:pt x="2016" y="56"/>
                </a:lnTo>
                <a:lnTo>
                  <a:pt x="2023" y="56"/>
                </a:lnTo>
                <a:lnTo>
                  <a:pt x="2027" y="53"/>
                </a:lnTo>
                <a:lnTo>
                  <a:pt x="2034" y="51"/>
                </a:lnTo>
                <a:lnTo>
                  <a:pt x="2039" y="51"/>
                </a:lnTo>
                <a:lnTo>
                  <a:pt x="2045" y="49"/>
                </a:lnTo>
                <a:lnTo>
                  <a:pt x="2050" y="49"/>
                </a:lnTo>
                <a:lnTo>
                  <a:pt x="2054" y="47"/>
                </a:lnTo>
                <a:lnTo>
                  <a:pt x="2061" y="44"/>
                </a:lnTo>
                <a:lnTo>
                  <a:pt x="2065" y="44"/>
                </a:lnTo>
                <a:lnTo>
                  <a:pt x="2070" y="42"/>
                </a:lnTo>
                <a:lnTo>
                  <a:pt x="2074" y="42"/>
                </a:lnTo>
                <a:lnTo>
                  <a:pt x="2081" y="40"/>
                </a:lnTo>
                <a:lnTo>
                  <a:pt x="2086" y="40"/>
                </a:lnTo>
                <a:lnTo>
                  <a:pt x="2090" y="38"/>
                </a:lnTo>
                <a:lnTo>
                  <a:pt x="2095" y="38"/>
                </a:lnTo>
                <a:lnTo>
                  <a:pt x="2099" y="35"/>
                </a:lnTo>
                <a:lnTo>
                  <a:pt x="2106" y="35"/>
                </a:lnTo>
                <a:lnTo>
                  <a:pt x="2110" y="33"/>
                </a:lnTo>
                <a:lnTo>
                  <a:pt x="2128" y="33"/>
                </a:lnTo>
                <a:lnTo>
                  <a:pt x="2133" y="31"/>
                </a:lnTo>
                <a:lnTo>
                  <a:pt x="2144" y="31"/>
                </a:lnTo>
                <a:lnTo>
                  <a:pt x="2148" y="29"/>
                </a:lnTo>
                <a:lnTo>
                  <a:pt x="2162" y="29"/>
                </a:lnTo>
                <a:lnTo>
                  <a:pt x="2164" y="26"/>
                </a:lnTo>
                <a:lnTo>
                  <a:pt x="2184" y="26"/>
                </a:lnTo>
                <a:lnTo>
                  <a:pt x="2186" y="24"/>
                </a:lnTo>
                <a:lnTo>
                  <a:pt x="2204" y="24"/>
                </a:lnTo>
                <a:lnTo>
                  <a:pt x="2204" y="26"/>
                </a:lnTo>
                <a:lnTo>
                  <a:pt x="2207" y="26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75" name="Rectangle 101"/>
          <p:cNvSpPr>
            <a:spLocks noChangeArrowheads="1"/>
          </p:cNvSpPr>
          <p:nvPr/>
        </p:nvSpPr>
        <p:spPr bwMode="auto">
          <a:xfrm>
            <a:off x="7581900" y="4322764"/>
            <a:ext cx="8191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Mass-Filter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76" name="Oval 102"/>
          <p:cNvSpPr>
            <a:spLocks noChangeArrowheads="1"/>
          </p:cNvSpPr>
          <p:nvPr/>
        </p:nvSpPr>
        <p:spPr bwMode="auto">
          <a:xfrm>
            <a:off x="6615113" y="4979988"/>
            <a:ext cx="80962" cy="746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77" name="Freeform 103"/>
          <p:cNvSpPr>
            <a:spLocks/>
          </p:cNvSpPr>
          <p:nvPr/>
        </p:nvSpPr>
        <p:spPr bwMode="auto">
          <a:xfrm>
            <a:off x="6607176" y="4973639"/>
            <a:ext cx="93663" cy="85725"/>
          </a:xfrm>
          <a:custGeom>
            <a:avLst/>
            <a:gdLst>
              <a:gd name="T0" fmla="*/ 0 w 59"/>
              <a:gd name="T1" fmla="*/ 2147483646 h 54"/>
              <a:gd name="T2" fmla="*/ 2147483646 w 59"/>
              <a:gd name="T3" fmla="*/ 2147483646 h 54"/>
              <a:gd name="T4" fmla="*/ 2147483646 w 59"/>
              <a:gd name="T5" fmla="*/ 2147483646 h 54"/>
              <a:gd name="T6" fmla="*/ 2147483646 w 59"/>
              <a:gd name="T7" fmla="*/ 2147483646 h 54"/>
              <a:gd name="T8" fmla="*/ 2147483646 w 59"/>
              <a:gd name="T9" fmla="*/ 2147483646 h 54"/>
              <a:gd name="T10" fmla="*/ 2147483646 w 59"/>
              <a:gd name="T11" fmla="*/ 2147483646 h 54"/>
              <a:gd name="T12" fmla="*/ 2147483646 w 59"/>
              <a:gd name="T13" fmla="*/ 2147483646 h 54"/>
              <a:gd name="T14" fmla="*/ 2147483646 w 59"/>
              <a:gd name="T15" fmla="*/ 2147483646 h 54"/>
              <a:gd name="T16" fmla="*/ 2147483646 w 59"/>
              <a:gd name="T17" fmla="*/ 2147483646 h 54"/>
              <a:gd name="T18" fmla="*/ 2147483646 w 59"/>
              <a:gd name="T19" fmla="*/ 2147483646 h 54"/>
              <a:gd name="T20" fmla="*/ 2147483646 w 59"/>
              <a:gd name="T21" fmla="*/ 2147483646 h 54"/>
              <a:gd name="T22" fmla="*/ 2147483646 w 59"/>
              <a:gd name="T23" fmla="*/ 2147483646 h 54"/>
              <a:gd name="T24" fmla="*/ 2147483646 w 59"/>
              <a:gd name="T25" fmla="*/ 0 h 54"/>
              <a:gd name="T26" fmla="*/ 2147483646 w 59"/>
              <a:gd name="T27" fmla="*/ 2147483646 h 54"/>
              <a:gd name="T28" fmla="*/ 2147483646 w 59"/>
              <a:gd name="T29" fmla="*/ 2147483646 h 54"/>
              <a:gd name="T30" fmla="*/ 2147483646 w 59"/>
              <a:gd name="T31" fmla="*/ 2147483646 h 54"/>
              <a:gd name="T32" fmla="*/ 0 w 59"/>
              <a:gd name="T33" fmla="*/ 2147483646 h 54"/>
              <a:gd name="T34" fmla="*/ 2147483646 w 59"/>
              <a:gd name="T35" fmla="*/ 2147483646 h 54"/>
              <a:gd name="T36" fmla="*/ 2147483646 w 59"/>
              <a:gd name="T37" fmla="*/ 2147483646 h 54"/>
              <a:gd name="T38" fmla="*/ 2147483646 w 59"/>
              <a:gd name="T39" fmla="*/ 2147483646 h 54"/>
              <a:gd name="T40" fmla="*/ 2147483646 w 59"/>
              <a:gd name="T41" fmla="*/ 2147483646 h 54"/>
              <a:gd name="T42" fmla="*/ 2147483646 w 59"/>
              <a:gd name="T43" fmla="*/ 2147483646 h 54"/>
              <a:gd name="T44" fmla="*/ 2147483646 w 59"/>
              <a:gd name="T45" fmla="*/ 2147483646 h 54"/>
              <a:gd name="T46" fmla="*/ 2147483646 w 59"/>
              <a:gd name="T47" fmla="*/ 2147483646 h 54"/>
              <a:gd name="T48" fmla="*/ 2147483646 w 59"/>
              <a:gd name="T49" fmla="*/ 2147483646 h 54"/>
              <a:gd name="T50" fmla="*/ 2147483646 w 59"/>
              <a:gd name="T51" fmla="*/ 2147483646 h 54"/>
              <a:gd name="T52" fmla="*/ 2147483646 w 59"/>
              <a:gd name="T53" fmla="*/ 2147483646 h 54"/>
              <a:gd name="T54" fmla="*/ 2147483646 w 59"/>
              <a:gd name="T55" fmla="*/ 2147483646 h 54"/>
              <a:gd name="T56" fmla="*/ 2147483646 w 59"/>
              <a:gd name="T57" fmla="*/ 2147483646 h 54"/>
              <a:gd name="T58" fmla="*/ 2147483646 w 59"/>
              <a:gd name="T59" fmla="*/ 2147483646 h 54"/>
              <a:gd name="T60" fmla="*/ 2147483646 w 59"/>
              <a:gd name="T61" fmla="*/ 2147483646 h 54"/>
              <a:gd name="T62" fmla="*/ 2147483646 w 59"/>
              <a:gd name="T63" fmla="*/ 2147483646 h 54"/>
              <a:gd name="T64" fmla="*/ 2147483646 w 59"/>
              <a:gd name="T65" fmla="*/ 2147483646 h 54"/>
              <a:gd name="T66" fmla="*/ 2147483646 w 59"/>
              <a:gd name="T67" fmla="*/ 2147483646 h 54"/>
              <a:gd name="T68" fmla="*/ 0 w 59"/>
              <a:gd name="T69" fmla="*/ 2147483646 h 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9" h="54">
                <a:moveTo>
                  <a:pt x="0" y="27"/>
                </a:moveTo>
                <a:lnTo>
                  <a:pt x="3" y="38"/>
                </a:lnTo>
                <a:lnTo>
                  <a:pt x="9" y="47"/>
                </a:lnTo>
                <a:lnTo>
                  <a:pt x="18" y="51"/>
                </a:lnTo>
                <a:lnTo>
                  <a:pt x="30" y="54"/>
                </a:lnTo>
                <a:lnTo>
                  <a:pt x="41" y="51"/>
                </a:lnTo>
                <a:lnTo>
                  <a:pt x="50" y="47"/>
                </a:lnTo>
                <a:lnTo>
                  <a:pt x="56" y="38"/>
                </a:lnTo>
                <a:lnTo>
                  <a:pt x="59" y="27"/>
                </a:lnTo>
                <a:lnTo>
                  <a:pt x="56" y="15"/>
                </a:lnTo>
                <a:lnTo>
                  <a:pt x="50" y="7"/>
                </a:lnTo>
                <a:lnTo>
                  <a:pt x="41" y="2"/>
                </a:lnTo>
                <a:lnTo>
                  <a:pt x="30" y="0"/>
                </a:lnTo>
                <a:lnTo>
                  <a:pt x="18" y="2"/>
                </a:lnTo>
                <a:lnTo>
                  <a:pt x="9" y="7"/>
                </a:lnTo>
                <a:lnTo>
                  <a:pt x="3" y="15"/>
                </a:lnTo>
                <a:lnTo>
                  <a:pt x="0" y="27"/>
                </a:lnTo>
                <a:lnTo>
                  <a:pt x="9" y="27"/>
                </a:lnTo>
                <a:lnTo>
                  <a:pt x="12" y="20"/>
                </a:lnTo>
                <a:lnTo>
                  <a:pt x="14" y="15"/>
                </a:lnTo>
                <a:lnTo>
                  <a:pt x="23" y="11"/>
                </a:lnTo>
                <a:lnTo>
                  <a:pt x="30" y="9"/>
                </a:lnTo>
                <a:lnTo>
                  <a:pt x="36" y="11"/>
                </a:lnTo>
                <a:lnTo>
                  <a:pt x="45" y="15"/>
                </a:lnTo>
                <a:lnTo>
                  <a:pt x="47" y="20"/>
                </a:lnTo>
                <a:lnTo>
                  <a:pt x="50" y="27"/>
                </a:lnTo>
                <a:lnTo>
                  <a:pt x="47" y="33"/>
                </a:lnTo>
                <a:lnTo>
                  <a:pt x="45" y="38"/>
                </a:lnTo>
                <a:lnTo>
                  <a:pt x="36" y="42"/>
                </a:lnTo>
                <a:lnTo>
                  <a:pt x="30" y="45"/>
                </a:lnTo>
                <a:lnTo>
                  <a:pt x="23" y="42"/>
                </a:lnTo>
                <a:lnTo>
                  <a:pt x="14" y="38"/>
                </a:lnTo>
                <a:lnTo>
                  <a:pt x="12" y="33"/>
                </a:lnTo>
                <a:lnTo>
                  <a:pt x="9" y="27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78" name="Rectangle 104"/>
          <p:cNvSpPr>
            <a:spLocks noChangeArrowheads="1"/>
          </p:cNvSpPr>
          <p:nvPr/>
        </p:nvSpPr>
        <p:spPr bwMode="auto">
          <a:xfrm>
            <a:off x="6626225" y="5008564"/>
            <a:ext cx="52388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79" name="Rectangle 105"/>
          <p:cNvSpPr>
            <a:spLocks noChangeArrowheads="1"/>
          </p:cNvSpPr>
          <p:nvPr/>
        </p:nvSpPr>
        <p:spPr bwMode="auto">
          <a:xfrm>
            <a:off x="6646864" y="4991101"/>
            <a:ext cx="14287" cy="492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80" name="Oval 106"/>
          <p:cNvSpPr>
            <a:spLocks noChangeArrowheads="1"/>
          </p:cNvSpPr>
          <p:nvPr/>
        </p:nvSpPr>
        <p:spPr bwMode="auto">
          <a:xfrm>
            <a:off x="9175750" y="4881564"/>
            <a:ext cx="77788" cy="7778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81" name="Freeform 107"/>
          <p:cNvSpPr>
            <a:spLocks/>
          </p:cNvSpPr>
          <p:nvPr/>
        </p:nvSpPr>
        <p:spPr bwMode="auto">
          <a:xfrm>
            <a:off x="9167813" y="4873625"/>
            <a:ext cx="88900" cy="88900"/>
          </a:xfrm>
          <a:custGeom>
            <a:avLst/>
            <a:gdLst>
              <a:gd name="T0" fmla="*/ 0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2147483646 w 56"/>
              <a:gd name="T9" fmla="*/ 2147483646 h 56"/>
              <a:gd name="T10" fmla="*/ 2147483646 w 56"/>
              <a:gd name="T11" fmla="*/ 2147483646 h 56"/>
              <a:gd name="T12" fmla="*/ 2147483646 w 56"/>
              <a:gd name="T13" fmla="*/ 2147483646 h 56"/>
              <a:gd name="T14" fmla="*/ 2147483646 w 56"/>
              <a:gd name="T15" fmla="*/ 2147483646 h 56"/>
              <a:gd name="T16" fmla="*/ 2147483646 w 56"/>
              <a:gd name="T17" fmla="*/ 2147483646 h 56"/>
              <a:gd name="T18" fmla="*/ 2147483646 w 56"/>
              <a:gd name="T19" fmla="*/ 2147483646 h 56"/>
              <a:gd name="T20" fmla="*/ 2147483646 w 56"/>
              <a:gd name="T21" fmla="*/ 2147483646 h 56"/>
              <a:gd name="T22" fmla="*/ 2147483646 w 56"/>
              <a:gd name="T23" fmla="*/ 2147483646 h 56"/>
              <a:gd name="T24" fmla="*/ 2147483646 w 56"/>
              <a:gd name="T25" fmla="*/ 0 h 56"/>
              <a:gd name="T26" fmla="*/ 2147483646 w 56"/>
              <a:gd name="T27" fmla="*/ 2147483646 h 56"/>
              <a:gd name="T28" fmla="*/ 2147483646 w 56"/>
              <a:gd name="T29" fmla="*/ 2147483646 h 56"/>
              <a:gd name="T30" fmla="*/ 0 w 56"/>
              <a:gd name="T31" fmla="*/ 2147483646 h 56"/>
              <a:gd name="T32" fmla="*/ 2147483646 w 56"/>
              <a:gd name="T33" fmla="*/ 2147483646 h 56"/>
              <a:gd name="T34" fmla="*/ 2147483646 w 56"/>
              <a:gd name="T35" fmla="*/ 2147483646 h 56"/>
              <a:gd name="T36" fmla="*/ 2147483646 w 56"/>
              <a:gd name="T37" fmla="*/ 2147483646 h 56"/>
              <a:gd name="T38" fmla="*/ 2147483646 w 56"/>
              <a:gd name="T39" fmla="*/ 2147483646 h 56"/>
              <a:gd name="T40" fmla="*/ 2147483646 w 56"/>
              <a:gd name="T41" fmla="*/ 2147483646 h 56"/>
              <a:gd name="T42" fmla="*/ 2147483646 w 56"/>
              <a:gd name="T43" fmla="*/ 2147483646 h 56"/>
              <a:gd name="T44" fmla="*/ 2147483646 w 56"/>
              <a:gd name="T45" fmla="*/ 2147483646 h 56"/>
              <a:gd name="T46" fmla="*/ 2147483646 w 56"/>
              <a:gd name="T47" fmla="*/ 2147483646 h 56"/>
              <a:gd name="T48" fmla="*/ 2147483646 w 56"/>
              <a:gd name="T49" fmla="*/ 2147483646 h 56"/>
              <a:gd name="T50" fmla="*/ 2147483646 w 56"/>
              <a:gd name="T51" fmla="*/ 2147483646 h 56"/>
              <a:gd name="T52" fmla="*/ 2147483646 w 56"/>
              <a:gd name="T53" fmla="*/ 2147483646 h 56"/>
              <a:gd name="T54" fmla="*/ 2147483646 w 56"/>
              <a:gd name="T55" fmla="*/ 2147483646 h 56"/>
              <a:gd name="T56" fmla="*/ 2147483646 w 56"/>
              <a:gd name="T57" fmla="*/ 2147483646 h 56"/>
              <a:gd name="T58" fmla="*/ 2147483646 w 56"/>
              <a:gd name="T59" fmla="*/ 2147483646 h 56"/>
              <a:gd name="T60" fmla="*/ 2147483646 w 56"/>
              <a:gd name="T61" fmla="*/ 2147483646 h 56"/>
              <a:gd name="T62" fmla="*/ 2147483646 w 56"/>
              <a:gd name="T63" fmla="*/ 2147483646 h 56"/>
              <a:gd name="T64" fmla="*/ 0 w 56"/>
              <a:gd name="T65" fmla="*/ 2147483646 h 5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56" h="56">
                <a:moveTo>
                  <a:pt x="0" y="27"/>
                </a:moveTo>
                <a:lnTo>
                  <a:pt x="2" y="38"/>
                </a:lnTo>
                <a:lnTo>
                  <a:pt x="7" y="47"/>
                </a:lnTo>
                <a:lnTo>
                  <a:pt x="16" y="54"/>
                </a:lnTo>
                <a:lnTo>
                  <a:pt x="27" y="56"/>
                </a:lnTo>
                <a:lnTo>
                  <a:pt x="38" y="54"/>
                </a:lnTo>
                <a:lnTo>
                  <a:pt x="47" y="47"/>
                </a:lnTo>
                <a:lnTo>
                  <a:pt x="54" y="38"/>
                </a:lnTo>
                <a:lnTo>
                  <a:pt x="56" y="27"/>
                </a:lnTo>
                <a:lnTo>
                  <a:pt x="54" y="16"/>
                </a:lnTo>
                <a:lnTo>
                  <a:pt x="47" y="7"/>
                </a:lnTo>
                <a:lnTo>
                  <a:pt x="38" y="2"/>
                </a:lnTo>
                <a:lnTo>
                  <a:pt x="27" y="0"/>
                </a:lnTo>
                <a:lnTo>
                  <a:pt x="16" y="2"/>
                </a:lnTo>
                <a:lnTo>
                  <a:pt x="2" y="16"/>
                </a:lnTo>
                <a:lnTo>
                  <a:pt x="0" y="27"/>
                </a:lnTo>
                <a:lnTo>
                  <a:pt x="9" y="27"/>
                </a:lnTo>
                <a:lnTo>
                  <a:pt x="11" y="20"/>
                </a:lnTo>
                <a:lnTo>
                  <a:pt x="14" y="14"/>
                </a:lnTo>
                <a:lnTo>
                  <a:pt x="27" y="9"/>
                </a:lnTo>
                <a:lnTo>
                  <a:pt x="34" y="11"/>
                </a:lnTo>
                <a:lnTo>
                  <a:pt x="43" y="16"/>
                </a:lnTo>
                <a:lnTo>
                  <a:pt x="45" y="20"/>
                </a:lnTo>
                <a:lnTo>
                  <a:pt x="47" y="27"/>
                </a:lnTo>
                <a:lnTo>
                  <a:pt x="45" y="34"/>
                </a:lnTo>
                <a:lnTo>
                  <a:pt x="43" y="43"/>
                </a:lnTo>
                <a:lnTo>
                  <a:pt x="34" y="45"/>
                </a:lnTo>
                <a:lnTo>
                  <a:pt x="27" y="47"/>
                </a:lnTo>
                <a:lnTo>
                  <a:pt x="20" y="45"/>
                </a:lnTo>
                <a:lnTo>
                  <a:pt x="16" y="43"/>
                </a:lnTo>
                <a:lnTo>
                  <a:pt x="11" y="34"/>
                </a:lnTo>
                <a:lnTo>
                  <a:pt x="9" y="27"/>
                </a:lnTo>
                <a:lnTo>
                  <a:pt x="0" y="2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82" name="Rectangle 108"/>
          <p:cNvSpPr>
            <a:spLocks noChangeArrowheads="1"/>
          </p:cNvSpPr>
          <p:nvPr/>
        </p:nvSpPr>
        <p:spPr bwMode="auto">
          <a:xfrm>
            <a:off x="9185276" y="4913314"/>
            <a:ext cx="53975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83" name="Rectangle 109"/>
          <p:cNvSpPr>
            <a:spLocks noChangeArrowheads="1"/>
          </p:cNvSpPr>
          <p:nvPr/>
        </p:nvSpPr>
        <p:spPr bwMode="auto">
          <a:xfrm>
            <a:off x="9207500" y="4895851"/>
            <a:ext cx="14288" cy="492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84" name="Line 110"/>
          <p:cNvSpPr>
            <a:spLocks noChangeShapeType="1"/>
          </p:cNvSpPr>
          <p:nvPr/>
        </p:nvSpPr>
        <p:spPr bwMode="auto">
          <a:xfrm>
            <a:off x="6049964" y="5008564"/>
            <a:ext cx="2619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85" name="Freeform 111"/>
          <p:cNvSpPr>
            <a:spLocks/>
          </p:cNvSpPr>
          <p:nvPr/>
        </p:nvSpPr>
        <p:spPr bwMode="auto">
          <a:xfrm>
            <a:off x="6245226" y="4984750"/>
            <a:ext cx="117475" cy="52388"/>
          </a:xfrm>
          <a:custGeom>
            <a:avLst/>
            <a:gdLst>
              <a:gd name="T0" fmla="*/ 2147483646 w 74"/>
              <a:gd name="T1" fmla="*/ 2147483646 h 33"/>
              <a:gd name="T2" fmla="*/ 0 w 74"/>
              <a:gd name="T3" fmla="*/ 0 h 33"/>
              <a:gd name="T4" fmla="*/ 0 w 74"/>
              <a:gd name="T5" fmla="*/ 2147483646 h 33"/>
              <a:gd name="T6" fmla="*/ 2147483646 w 74"/>
              <a:gd name="T7" fmla="*/ 2147483646 h 3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4" h="33">
                <a:moveTo>
                  <a:pt x="74" y="15"/>
                </a:moveTo>
                <a:lnTo>
                  <a:pt x="0" y="0"/>
                </a:lnTo>
                <a:lnTo>
                  <a:pt x="0" y="33"/>
                </a:lnTo>
                <a:lnTo>
                  <a:pt x="74" y="1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86" name="Freeform 112"/>
          <p:cNvSpPr>
            <a:spLocks/>
          </p:cNvSpPr>
          <p:nvPr/>
        </p:nvSpPr>
        <p:spPr bwMode="auto">
          <a:xfrm>
            <a:off x="5295901" y="4429126"/>
            <a:ext cx="284163" cy="1173163"/>
          </a:xfrm>
          <a:custGeom>
            <a:avLst/>
            <a:gdLst>
              <a:gd name="T0" fmla="*/ 2147483646 w 179"/>
              <a:gd name="T1" fmla="*/ 0 h 739"/>
              <a:gd name="T2" fmla="*/ 0 w 179"/>
              <a:gd name="T3" fmla="*/ 2147483646 h 739"/>
              <a:gd name="T4" fmla="*/ 0 w 179"/>
              <a:gd name="T5" fmla="*/ 2147483646 h 739"/>
              <a:gd name="T6" fmla="*/ 2147483646 w 179"/>
              <a:gd name="T7" fmla="*/ 2147483646 h 7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9" h="739">
                <a:moveTo>
                  <a:pt x="179" y="0"/>
                </a:moveTo>
                <a:lnTo>
                  <a:pt x="0" y="114"/>
                </a:lnTo>
                <a:lnTo>
                  <a:pt x="0" y="641"/>
                </a:lnTo>
                <a:lnTo>
                  <a:pt x="179" y="73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87" name="Freeform 113"/>
          <p:cNvSpPr>
            <a:spLocks/>
          </p:cNvSpPr>
          <p:nvPr/>
        </p:nvSpPr>
        <p:spPr bwMode="auto">
          <a:xfrm>
            <a:off x="5765801" y="5165726"/>
            <a:ext cx="284163" cy="436563"/>
          </a:xfrm>
          <a:custGeom>
            <a:avLst/>
            <a:gdLst>
              <a:gd name="T0" fmla="*/ 0 w 179"/>
              <a:gd name="T1" fmla="*/ 2147483646 h 275"/>
              <a:gd name="T2" fmla="*/ 2147483646 w 179"/>
              <a:gd name="T3" fmla="*/ 2147483646 h 275"/>
              <a:gd name="T4" fmla="*/ 2147483646 w 179"/>
              <a:gd name="T5" fmla="*/ 0 h 2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9" h="275">
                <a:moveTo>
                  <a:pt x="0" y="275"/>
                </a:moveTo>
                <a:lnTo>
                  <a:pt x="179" y="170"/>
                </a:lnTo>
                <a:lnTo>
                  <a:pt x="179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88" name="Freeform 114"/>
          <p:cNvSpPr>
            <a:spLocks/>
          </p:cNvSpPr>
          <p:nvPr/>
        </p:nvSpPr>
        <p:spPr bwMode="auto">
          <a:xfrm>
            <a:off x="5761039" y="4429125"/>
            <a:ext cx="288925" cy="458788"/>
          </a:xfrm>
          <a:custGeom>
            <a:avLst/>
            <a:gdLst>
              <a:gd name="T0" fmla="*/ 2147483646 w 182"/>
              <a:gd name="T1" fmla="*/ 2147483646 h 289"/>
              <a:gd name="T2" fmla="*/ 2147483646 w 182"/>
              <a:gd name="T3" fmla="*/ 2147483646 h 289"/>
              <a:gd name="T4" fmla="*/ 0 w 182"/>
              <a:gd name="T5" fmla="*/ 0 h 28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82" h="289">
                <a:moveTo>
                  <a:pt x="182" y="289"/>
                </a:moveTo>
                <a:lnTo>
                  <a:pt x="182" y="114"/>
                </a:lnTo>
                <a:lnTo>
                  <a:pt x="0" y="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89" name="Oval 115"/>
          <p:cNvSpPr>
            <a:spLocks noChangeArrowheads="1"/>
          </p:cNvSpPr>
          <p:nvPr/>
        </p:nvSpPr>
        <p:spPr bwMode="auto">
          <a:xfrm>
            <a:off x="5637213" y="4291013"/>
            <a:ext cx="63500" cy="63500"/>
          </a:xfrm>
          <a:prstGeom prst="ellipse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90" name="Oval 116"/>
          <p:cNvSpPr>
            <a:spLocks noChangeArrowheads="1"/>
          </p:cNvSpPr>
          <p:nvPr/>
        </p:nvSpPr>
        <p:spPr bwMode="auto">
          <a:xfrm>
            <a:off x="5643564" y="5673725"/>
            <a:ext cx="65087" cy="63500"/>
          </a:xfrm>
          <a:prstGeom prst="ellipse">
            <a:avLst/>
          </a:prstGeom>
          <a:solidFill>
            <a:srgbClr val="00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91" name="Rectangle 117"/>
          <p:cNvSpPr>
            <a:spLocks noChangeArrowheads="1"/>
          </p:cNvSpPr>
          <p:nvPr/>
        </p:nvSpPr>
        <p:spPr bwMode="auto">
          <a:xfrm>
            <a:off x="5761039" y="4237039"/>
            <a:ext cx="442429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rgbClr val="000000"/>
                </a:solidFill>
              </a:rPr>
              <a:t>Filament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92" name="Rectangle 118"/>
          <p:cNvSpPr>
            <a:spLocks noChangeArrowheads="1"/>
          </p:cNvSpPr>
          <p:nvPr/>
        </p:nvSpPr>
        <p:spPr bwMode="auto">
          <a:xfrm>
            <a:off x="5619751" y="4578350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93" name="Rectangle 119"/>
          <p:cNvSpPr>
            <a:spLocks noChangeArrowheads="1"/>
          </p:cNvSpPr>
          <p:nvPr/>
        </p:nvSpPr>
        <p:spPr bwMode="auto">
          <a:xfrm>
            <a:off x="5694363" y="4589464"/>
            <a:ext cx="3366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294" name="Line 120"/>
          <p:cNvSpPr>
            <a:spLocks noChangeShapeType="1"/>
          </p:cNvSpPr>
          <p:nvPr/>
        </p:nvSpPr>
        <p:spPr bwMode="auto">
          <a:xfrm flipH="1">
            <a:off x="5548314" y="4389439"/>
            <a:ext cx="109537" cy="5302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95" name="Freeform 121"/>
          <p:cNvSpPr>
            <a:spLocks/>
          </p:cNvSpPr>
          <p:nvPr/>
        </p:nvSpPr>
        <p:spPr bwMode="auto">
          <a:xfrm>
            <a:off x="5540376" y="4778376"/>
            <a:ext cx="68263" cy="155575"/>
          </a:xfrm>
          <a:custGeom>
            <a:avLst/>
            <a:gdLst>
              <a:gd name="T0" fmla="*/ 0 w 43"/>
              <a:gd name="T1" fmla="*/ 2147483646 h 98"/>
              <a:gd name="T2" fmla="*/ 2147483646 w 43"/>
              <a:gd name="T3" fmla="*/ 0 h 98"/>
              <a:gd name="T4" fmla="*/ 2147483646 w 43"/>
              <a:gd name="T5" fmla="*/ 2147483646 h 98"/>
              <a:gd name="T6" fmla="*/ 0 w 43"/>
              <a:gd name="T7" fmla="*/ 2147483646 h 9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" h="98">
                <a:moveTo>
                  <a:pt x="0" y="98"/>
                </a:moveTo>
                <a:lnTo>
                  <a:pt x="5" y="0"/>
                </a:lnTo>
                <a:lnTo>
                  <a:pt x="43" y="6"/>
                </a:lnTo>
                <a:lnTo>
                  <a:pt x="0" y="9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96" name="Line 122"/>
          <p:cNvSpPr>
            <a:spLocks noChangeShapeType="1"/>
          </p:cNvSpPr>
          <p:nvPr/>
        </p:nvSpPr>
        <p:spPr bwMode="auto">
          <a:xfrm>
            <a:off x="5676901" y="4375151"/>
            <a:ext cx="106363" cy="5445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97" name="Freeform 123"/>
          <p:cNvSpPr>
            <a:spLocks/>
          </p:cNvSpPr>
          <p:nvPr/>
        </p:nvSpPr>
        <p:spPr bwMode="auto">
          <a:xfrm>
            <a:off x="5737226" y="4816475"/>
            <a:ext cx="55563" cy="120650"/>
          </a:xfrm>
          <a:custGeom>
            <a:avLst/>
            <a:gdLst>
              <a:gd name="T0" fmla="*/ 2147483646 w 35"/>
              <a:gd name="T1" fmla="*/ 2147483646 h 76"/>
              <a:gd name="T2" fmla="*/ 0 w 35"/>
              <a:gd name="T3" fmla="*/ 2147483646 h 76"/>
              <a:gd name="T4" fmla="*/ 2147483646 w 35"/>
              <a:gd name="T5" fmla="*/ 0 h 76"/>
              <a:gd name="T6" fmla="*/ 2147483646 w 35"/>
              <a:gd name="T7" fmla="*/ 2147483646 h 7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5" h="76">
                <a:moveTo>
                  <a:pt x="35" y="76"/>
                </a:moveTo>
                <a:lnTo>
                  <a:pt x="0" y="14"/>
                </a:lnTo>
                <a:lnTo>
                  <a:pt x="29" y="0"/>
                </a:lnTo>
                <a:lnTo>
                  <a:pt x="35" y="7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298" name="Oval 124"/>
          <p:cNvSpPr>
            <a:spLocks noChangeArrowheads="1"/>
          </p:cNvSpPr>
          <p:nvPr/>
        </p:nvSpPr>
        <p:spPr bwMode="auto">
          <a:xfrm>
            <a:off x="5537201" y="4905375"/>
            <a:ext cx="288925" cy="26035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0299" name="Rectangle 125"/>
          <p:cNvSpPr>
            <a:spLocks noChangeArrowheads="1"/>
          </p:cNvSpPr>
          <p:nvPr/>
        </p:nvSpPr>
        <p:spPr bwMode="auto">
          <a:xfrm>
            <a:off x="5967413" y="4884739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rgbClr val="FF0000"/>
                </a:solidFill>
              </a:rPr>
              <a:t>Ion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300" name="Rectangle 126"/>
          <p:cNvSpPr>
            <a:spLocks noChangeArrowheads="1"/>
          </p:cNvSpPr>
          <p:nvPr/>
        </p:nvSpPr>
        <p:spPr bwMode="auto">
          <a:xfrm>
            <a:off x="6113463" y="4891088"/>
            <a:ext cx="3687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500">
                <a:solidFill>
                  <a:srgbClr val="FF0000"/>
                </a:solidFill>
              </a:rPr>
              <a:t>+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301" name="Freeform 127"/>
          <p:cNvSpPr>
            <a:spLocks/>
          </p:cNvSpPr>
          <p:nvPr/>
        </p:nvSpPr>
        <p:spPr bwMode="auto">
          <a:xfrm>
            <a:off x="6205539" y="4389439"/>
            <a:ext cx="22225" cy="458787"/>
          </a:xfrm>
          <a:custGeom>
            <a:avLst/>
            <a:gdLst>
              <a:gd name="T0" fmla="*/ 2147483646 w 14"/>
              <a:gd name="T1" fmla="*/ 2147483646 h 289"/>
              <a:gd name="T2" fmla="*/ 2147483646 w 14"/>
              <a:gd name="T3" fmla="*/ 2147483646 h 289"/>
              <a:gd name="T4" fmla="*/ 2147483646 w 14"/>
              <a:gd name="T5" fmla="*/ 2147483646 h 289"/>
              <a:gd name="T6" fmla="*/ 2147483646 w 14"/>
              <a:gd name="T7" fmla="*/ 0 h 289"/>
              <a:gd name="T8" fmla="*/ 2147483646 w 14"/>
              <a:gd name="T9" fmla="*/ 0 h 289"/>
              <a:gd name="T10" fmla="*/ 0 w 14"/>
              <a:gd name="T11" fmla="*/ 2147483646 h 289"/>
              <a:gd name="T12" fmla="*/ 0 w 14"/>
              <a:gd name="T13" fmla="*/ 2147483646 h 289"/>
              <a:gd name="T14" fmla="*/ 2147483646 w 14"/>
              <a:gd name="T15" fmla="*/ 2147483646 h 289"/>
              <a:gd name="T16" fmla="*/ 2147483646 w 14"/>
              <a:gd name="T17" fmla="*/ 2147483646 h 289"/>
              <a:gd name="T18" fmla="*/ 2147483646 w 14"/>
              <a:gd name="T19" fmla="*/ 2147483646 h 289"/>
              <a:gd name="T20" fmla="*/ 2147483646 w 14"/>
              <a:gd name="T21" fmla="*/ 2147483646 h 289"/>
              <a:gd name="T22" fmla="*/ 2147483646 w 14"/>
              <a:gd name="T23" fmla="*/ 2147483646 h 289"/>
              <a:gd name="T24" fmla="*/ 2147483646 w 14"/>
              <a:gd name="T25" fmla="*/ 2147483646 h 289"/>
              <a:gd name="T26" fmla="*/ 2147483646 w 14"/>
              <a:gd name="T27" fmla="*/ 2147483646 h 289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4" h="289">
                <a:moveTo>
                  <a:pt x="14" y="7"/>
                </a:moveTo>
                <a:lnTo>
                  <a:pt x="14" y="5"/>
                </a:lnTo>
                <a:lnTo>
                  <a:pt x="11" y="3"/>
                </a:lnTo>
                <a:lnTo>
                  <a:pt x="11" y="0"/>
                </a:lnTo>
                <a:lnTo>
                  <a:pt x="5" y="0"/>
                </a:lnTo>
                <a:lnTo>
                  <a:pt x="0" y="5"/>
                </a:lnTo>
                <a:lnTo>
                  <a:pt x="0" y="287"/>
                </a:lnTo>
                <a:lnTo>
                  <a:pt x="3" y="287"/>
                </a:lnTo>
                <a:lnTo>
                  <a:pt x="5" y="289"/>
                </a:lnTo>
                <a:lnTo>
                  <a:pt x="11" y="289"/>
                </a:lnTo>
                <a:lnTo>
                  <a:pt x="11" y="287"/>
                </a:lnTo>
                <a:lnTo>
                  <a:pt x="14" y="287"/>
                </a:lnTo>
                <a:lnTo>
                  <a:pt x="14" y="283"/>
                </a:lnTo>
                <a:lnTo>
                  <a:pt x="14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302" name="Freeform 128"/>
          <p:cNvSpPr>
            <a:spLocks/>
          </p:cNvSpPr>
          <p:nvPr/>
        </p:nvSpPr>
        <p:spPr bwMode="auto">
          <a:xfrm>
            <a:off x="6230939" y="5183189"/>
            <a:ext cx="20637" cy="547687"/>
          </a:xfrm>
          <a:custGeom>
            <a:avLst/>
            <a:gdLst>
              <a:gd name="T0" fmla="*/ 2147483646 w 13"/>
              <a:gd name="T1" fmla="*/ 2147483646 h 345"/>
              <a:gd name="T2" fmla="*/ 2147483646 w 13"/>
              <a:gd name="T3" fmla="*/ 2147483646 h 345"/>
              <a:gd name="T4" fmla="*/ 2147483646 w 13"/>
              <a:gd name="T5" fmla="*/ 2147483646 h 345"/>
              <a:gd name="T6" fmla="*/ 2147483646 w 13"/>
              <a:gd name="T7" fmla="*/ 0 h 345"/>
              <a:gd name="T8" fmla="*/ 2147483646 w 13"/>
              <a:gd name="T9" fmla="*/ 0 h 345"/>
              <a:gd name="T10" fmla="*/ 0 w 13"/>
              <a:gd name="T11" fmla="*/ 2147483646 h 345"/>
              <a:gd name="T12" fmla="*/ 0 w 13"/>
              <a:gd name="T13" fmla="*/ 2147483646 h 345"/>
              <a:gd name="T14" fmla="*/ 2147483646 w 13"/>
              <a:gd name="T15" fmla="*/ 2147483646 h 345"/>
              <a:gd name="T16" fmla="*/ 2147483646 w 13"/>
              <a:gd name="T17" fmla="*/ 2147483646 h 345"/>
              <a:gd name="T18" fmla="*/ 2147483646 w 13"/>
              <a:gd name="T19" fmla="*/ 2147483646 h 345"/>
              <a:gd name="T20" fmla="*/ 2147483646 w 13"/>
              <a:gd name="T21" fmla="*/ 2147483646 h 345"/>
              <a:gd name="T22" fmla="*/ 2147483646 w 13"/>
              <a:gd name="T23" fmla="*/ 2147483646 h 345"/>
              <a:gd name="T24" fmla="*/ 2147483646 w 13"/>
              <a:gd name="T25" fmla="*/ 2147483646 h 345"/>
              <a:gd name="T26" fmla="*/ 2147483646 w 13"/>
              <a:gd name="T27" fmla="*/ 2147483646 h 34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3" h="345">
                <a:moveTo>
                  <a:pt x="13" y="7"/>
                </a:moveTo>
                <a:lnTo>
                  <a:pt x="13" y="4"/>
                </a:lnTo>
                <a:lnTo>
                  <a:pt x="11" y="2"/>
                </a:lnTo>
                <a:lnTo>
                  <a:pt x="11" y="0"/>
                </a:lnTo>
                <a:lnTo>
                  <a:pt x="4" y="0"/>
                </a:lnTo>
                <a:lnTo>
                  <a:pt x="0" y="4"/>
                </a:lnTo>
                <a:lnTo>
                  <a:pt x="0" y="343"/>
                </a:lnTo>
                <a:lnTo>
                  <a:pt x="2" y="343"/>
                </a:lnTo>
                <a:lnTo>
                  <a:pt x="4" y="345"/>
                </a:lnTo>
                <a:lnTo>
                  <a:pt x="11" y="345"/>
                </a:lnTo>
                <a:lnTo>
                  <a:pt x="11" y="343"/>
                </a:lnTo>
                <a:lnTo>
                  <a:pt x="13" y="343"/>
                </a:lnTo>
                <a:lnTo>
                  <a:pt x="13" y="338"/>
                </a:lnTo>
                <a:lnTo>
                  <a:pt x="13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303" name="Freeform 129"/>
          <p:cNvSpPr>
            <a:spLocks/>
          </p:cNvSpPr>
          <p:nvPr/>
        </p:nvSpPr>
        <p:spPr bwMode="auto">
          <a:xfrm>
            <a:off x="3586163" y="4819650"/>
            <a:ext cx="901700" cy="712788"/>
          </a:xfrm>
          <a:custGeom>
            <a:avLst/>
            <a:gdLst>
              <a:gd name="T0" fmla="*/ 0 w 568"/>
              <a:gd name="T1" fmla="*/ 0 h 449"/>
              <a:gd name="T2" fmla="*/ 0 w 568"/>
              <a:gd name="T3" fmla="*/ 2147483646 h 449"/>
              <a:gd name="T4" fmla="*/ 2147483646 w 568"/>
              <a:gd name="T5" fmla="*/ 2147483646 h 44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68" h="449">
                <a:moveTo>
                  <a:pt x="0" y="0"/>
                </a:moveTo>
                <a:lnTo>
                  <a:pt x="0" y="449"/>
                </a:lnTo>
                <a:lnTo>
                  <a:pt x="568" y="449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304" name="Line 130"/>
          <p:cNvSpPr>
            <a:spLocks noChangeShapeType="1"/>
          </p:cNvSpPr>
          <p:nvPr/>
        </p:nvSpPr>
        <p:spPr bwMode="auto">
          <a:xfrm flipV="1">
            <a:off x="3586164" y="5097464"/>
            <a:ext cx="600075" cy="434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305" name="Freeform 131"/>
          <p:cNvSpPr>
            <a:spLocks/>
          </p:cNvSpPr>
          <p:nvPr/>
        </p:nvSpPr>
        <p:spPr bwMode="auto">
          <a:xfrm>
            <a:off x="3552826" y="4810125"/>
            <a:ext cx="60325" cy="166688"/>
          </a:xfrm>
          <a:custGeom>
            <a:avLst/>
            <a:gdLst>
              <a:gd name="T0" fmla="*/ 2147483646 w 38"/>
              <a:gd name="T1" fmla="*/ 0 h 105"/>
              <a:gd name="T2" fmla="*/ 0 w 38"/>
              <a:gd name="T3" fmla="*/ 2147483646 h 105"/>
              <a:gd name="T4" fmla="*/ 2147483646 w 38"/>
              <a:gd name="T5" fmla="*/ 2147483646 h 105"/>
              <a:gd name="T6" fmla="*/ 2147483646 w 38"/>
              <a:gd name="T7" fmla="*/ 0 h 1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8" h="105">
                <a:moveTo>
                  <a:pt x="21" y="0"/>
                </a:moveTo>
                <a:lnTo>
                  <a:pt x="0" y="105"/>
                </a:lnTo>
                <a:lnTo>
                  <a:pt x="38" y="105"/>
                </a:lnTo>
                <a:lnTo>
                  <a:pt x="21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306" name="Freeform 132"/>
          <p:cNvSpPr>
            <a:spLocks/>
          </p:cNvSpPr>
          <p:nvPr/>
        </p:nvSpPr>
        <p:spPr bwMode="auto">
          <a:xfrm>
            <a:off x="4346576" y="5507038"/>
            <a:ext cx="155575" cy="49212"/>
          </a:xfrm>
          <a:custGeom>
            <a:avLst/>
            <a:gdLst>
              <a:gd name="T0" fmla="*/ 2147483646 w 98"/>
              <a:gd name="T1" fmla="*/ 2147483646 h 31"/>
              <a:gd name="T2" fmla="*/ 0 w 98"/>
              <a:gd name="T3" fmla="*/ 0 h 31"/>
              <a:gd name="T4" fmla="*/ 2147483646 w 98"/>
              <a:gd name="T5" fmla="*/ 2147483646 h 31"/>
              <a:gd name="T6" fmla="*/ 2147483646 w 98"/>
              <a:gd name="T7" fmla="*/ 2147483646 h 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8" h="31">
                <a:moveTo>
                  <a:pt x="98" y="16"/>
                </a:moveTo>
                <a:lnTo>
                  <a:pt x="0" y="0"/>
                </a:lnTo>
                <a:lnTo>
                  <a:pt x="4" y="31"/>
                </a:lnTo>
                <a:lnTo>
                  <a:pt x="98" y="16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307" name="Freeform 133"/>
          <p:cNvSpPr>
            <a:spLocks/>
          </p:cNvSpPr>
          <p:nvPr/>
        </p:nvSpPr>
        <p:spPr bwMode="auto">
          <a:xfrm>
            <a:off x="4071938" y="5083176"/>
            <a:ext cx="125412" cy="100013"/>
          </a:xfrm>
          <a:custGeom>
            <a:avLst/>
            <a:gdLst>
              <a:gd name="T0" fmla="*/ 2147483646 w 79"/>
              <a:gd name="T1" fmla="*/ 0 h 63"/>
              <a:gd name="T2" fmla="*/ 0 w 79"/>
              <a:gd name="T3" fmla="*/ 2147483646 h 63"/>
              <a:gd name="T4" fmla="*/ 2147483646 w 79"/>
              <a:gd name="T5" fmla="*/ 2147483646 h 63"/>
              <a:gd name="T6" fmla="*/ 2147483646 w 79"/>
              <a:gd name="T7" fmla="*/ 0 h 6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9" h="63">
                <a:moveTo>
                  <a:pt x="79" y="0"/>
                </a:moveTo>
                <a:lnTo>
                  <a:pt x="0" y="45"/>
                </a:lnTo>
                <a:lnTo>
                  <a:pt x="32" y="63"/>
                </a:lnTo>
                <a:lnTo>
                  <a:pt x="79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0308" name="Rectangle 134"/>
          <p:cNvSpPr>
            <a:spLocks noChangeArrowheads="1"/>
          </p:cNvSpPr>
          <p:nvPr/>
        </p:nvSpPr>
        <p:spPr bwMode="auto">
          <a:xfrm>
            <a:off x="4481513" y="5407026"/>
            <a:ext cx="16030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>
                <a:solidFill>
                  <a:srgbClr val="FF0000"/>
                </a:solidFill>
              </a:rPr>
              <a:t>Ion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309" name="Rectangle 135"/>
          <p:cNvSpPr>
            <a:spLocks noChangeArrowheads="1"/>
          </p:cNvSpPr>
          <p:nvPr/>
        </p:nvSpPr>
        <p:spPr bwMode="auto">
          <a:xfrm>
            <a:off x="4630738" y="5418138"/>
            <a:ext cx="36870" cy="7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500">
                <a:solidFill>
                  <a:srgbClr val="FF0000"/>
                </a:solidFill>
              </a:rPr>
              <a:t>+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310" name="Rectangle 136"/>
          <p:cNvSpPr>
            <a:spLocks noChangeArrowheads="1"/>
          </p:cNvSpPr>
          <p:nvPr/>
        </p:nvSpPr>
        <p:spPr bwMode="auto">
          <a:xfrm>
            <a:off x="4048126" y="4933950"/>
            <a:ext cx="9207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311" name="Rectangle 137"/>
          <p:cNvSpPr>
            <a:spLocks noChangeArrowheads="1"/>
          </p:cNvSpPr>
          <p:nvPr/>
        </p:nvSpPr>
        <p:spPr bwMode="auto">
          <a:xfrm>
            <a:off x="4122738" y="4948239"/>
            <a:ext cx="33664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800">
                <a:solidFill>
                  <a:srgbClr val="000000"/>
                </a:solidFill>
              </a:rPr>
              <a:t>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0312" name="Rectangle 138"/>
          <p:cNvSpPr>
            <a:spLocks noChangeArrowheads="1"/>
          </p:cNvSpPr>
          <p:nvPr/>
        </p:nvSpPr>
        <p:spPr bwMode="auto">
          <a:xfrm rot="16140000">
            <a:off x="3023334" y="5059964"/>
            <a:ext cx="83356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 dirty="0" err="1" smtClean="0">
                <a:solidFill>
                  <a:srgbClr val="000000"/>
                </a:solidFill>
              </a:rPr>
              <a:t>Molecular</a:t>
            </a:r>
            <a:r>
              <a:rPr lang="de-DE" altLang="en-US" sz="900" dirty="0" smtClean="0">
                <a:solidFill>
                  <a:srgbClr val="000000"/>
                </a:solidFill>
              </a:rPr>
              <a:t> Beam</a:t>
            </a:r>
            <a:endParaRPr lang="de-DE" altLang="en-US" b="1" dirty="0">
              <a:solidFill>
                <a:schemeClr val="tx1"/>
              </a:solidFill>
            </a:endParaRPr>
          </a:p>
        </p:txBody>
      </p:sp>
      <p:sp>
        <p:nvSpPr>
          <p:cNvPr id="50313" name="Rectangle 139"/>
          <p:cNvSpPr>
            <a:spLocks noChangeArrowheads="1"/>
          </p:cNvSpPr>
          <p:nvPr/>
        </p:nvSpPr>
        <p:spPr bwMode="auto">
          <a:xfrm>
            <a:off x="7874000" y="5535614"/>
            <a:ext cx="2260600" cy="5619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sz="1400" b="1">
              <a:solidFill>
                <a:schemeClr val="tx1"/>
              </a:solidFill>
            </a:endParaRPr>
          </a:p>
        </p:txBody>
      </p:sp>
      <p:sp>
        <p:nvSpPr>
          <p:cNvPr id="50314" name="Rectangle 140"/>
          <p:cNvSpPr>
            <a:spLocks noChangeArrowheads="1"/>
          </p:cNvSpPr>
          <p:nvPr/>
        </p:nvSpPr>
        <p:spPr bwMode="auto">
          <a:xfrm>
            <a:off x="7997018" y="3257220"/>
            <a:ext cx="191212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b="1" dirty="0" smtClean="0">
                <a:solidFill>
                  <a:srgbClr val="FFFF00"/>
                </a:solidFill>
              </a:rPr>
              <a:t>Residual Gas Analysis</a:t>
            </a:r>
            <a:endParaRPr lang="de-DE" altLang="en-US" sz="1400" b="1" dirty="0">
              <a:solidFill>
                <a:schemeClr val="tx1"/>
              </a:solidFill>
            </a:endParaRPr>
          </a:p>
        </p:txBody>
      </p:sp>
      <p:sp>
        <p:nvSpPr>
          <p:cNvPr id="50315" name="Rectangle 141"/>
          <p:cNvSpPr>
            <a:spLocks noChangeArrowheads="1"/>
          </p:cNvSpPr>
          <p:nvPr/>
        </p:nvSpPr>
        <p:spPr bwMode="auto">
          <a:xfrm>
            <a:off x="7962900" y="5816600"/>
            <a:ext cx="1223092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b="1">
                <a:solidFill>
                  <a:srgbClr val="FFFF00"/>
                </a:solidFill>
              </a:rPr>
              <a:t>beam analysis</a:t>
            </a:r>
            <a:endParaRPr lang="de-DE" altLang="en-US" sz="1400" b="1">
              <a:solidFill>
                <a:schemeClr val="tx1"/>
              </a:solidFill>
            </a:endParaRPr>
          </a:p>
        </p:txBody>
      </p:sp>
      <p:sp>
        <p:nvSpPr>
          <p:cNvPr id="50316" name="Rectangle 142"/>
          <p:cNvSpPr>
            <a:spLocks noChangeArrowheads="1"/>
          </p:cNvSpPr>
          <p:nvPr/>
        </p:nvSpPr>
        <p:spPr bwMode="auto">
          <a:xfrm>
            <a:off x="6173788" y="5776914"/>
            <a:ext cx="12319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</a:rPr>
              <a:t>Extraction Lense</a:t>
            </a:r>
            <a:endParaRPr lang="de-DE" altLang="en-US" b="1">
              <a:solidFill>
                <a:schemeClr val="tx1"/>
              </a:solidFill>
            </a:endParaRPr>
          </a:p>
        </p:txBody>
      </p:sp>
      <p:pic>
        <p:nvPicPr>
          <p:cNvPr id="141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12088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07879" y="538164"/>
            <a:ext cx="9488796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227" name="Freeform 5"/>
          <p:cNvSpPr>
            <a:spLocks/>
          </p:cNvSpPr>
          <p:nvPr/>
        </p:nvSpPr>
        <p:spPr bwMode="auto">
          <a:xfrm>
            <a:off x="6583364" y="2622550"/>
            <a:ext cx="130175" cy="241300"/>
          </a:xfrm>
          <a:custGeom>
            <a:avLst/>
            <a:gdLst>
              <a:gd name="T0" fmla="*/ 0 w 82"/>
              <a:gd name="T1" fmla="*/ 2147483646 h 152"/>
              <a:gd name="T2" fmla="*/ 2147483646 w 82"/>
              <a:gd name="T3" fmla="*/ 2147483646 h 152"/>
              <a:gd name="T4" fmla="*/ 2147483646 w 82"/>
              <a:gd name="T5" fmla="*/ 2147483646 h 152"/>
              <a:gd name="T6" fmla="*/ 2147483646 w 82"/>
              <a:gd name="T7" fmla="*/ 2147483646 h 152"/>
              <a:gd name="T8" fmla="*/ 2147483646 w 82"/>
              <a:gd name="T9" fmla="*/ 2147483646 h 152"/>
              <a:gd name="T10" fmla="*/ 2147483646 w 82"/>
              <a:gd name="T11" fmla="*/ 2147483646 h 152"/>
              <a:gd name="T12" fmla="*/ 2147483646 w 82"/>
              <a:gd name="T13" fmla="*/ 2147483646 h 152"/>
              <a:gd name="T14" fmla="*/ 2147483646 w 82"/>
              <a:gd name="T15" fmla="*/ 2147483646 h 152"/>
              <a:gd name="T16" fmla="*/ 2147483646 w 82"/>
              <a:gd name="T17" fmla="*/ 2147483646 h 152"/>
              <a:gd name="T18" fmla="*/ 2147483646 w 82"/>
              <a:gd name="T19" fmla="*/ 2147483646 h 152"/>
              <a:gd name="T20" fmla="*/ 2147483646 w 82"/>
              <a:gd name="T21" fmla="*/ 2147483646 h 152"/>
              <a:gd name="T22" fmla="*/ 2147483646 w 82"/>
              <a:gd name="T23" fmla="*/ 2147483646 h 152"/>
              <a:gd name="T24" fmla="*/ 2147483646 w 82"/>
              <a:gd name="T25" fmla="*/ 0 h 152"/>
              <a:gd name="T26" fmla="*/ 2147483646 w 82"/>
              <a:gd name="T27" fmla="*/ 2147483646 h 152"/>
              <a:gd name="T28" fmla="*/ 2147483646 w 82"/>
              <a:gd name="T29" fmla="*/ 2147483646 h 152"/>
              <a:gd name="T30" fmla="*/ 2147483646 w 82"/>
              <a:gd name="T31" fmla="*/ 2147483646 h 152"/>
              <a:gd name="T32" fmla="*/ 0 w 82"/>
              <a:gd name="T33" fmla="*/ 2147483646 h 152"/>
              <a:gd name="T34" fmla="*/ 2147483646 w 82"/>
              <a:gd name="T35" fmla="*/ 2147483646 h 152"/>
              <a:gd name="T36" fmla="*/ 2147483646 w 82"/>
              <a:gd name="T37" fmla="*/ 2147483646 h 152"/>
              <a:gd name="T38" fmla="*/ 2147483646 w 82"/>
              <a:gd name="T39" fmla="*/ 2147483646 h 152"/>
              <a:gd name="T40" fmla="*/ 2147483646 w 82"/>
              <a:gd name="T41" fmla="*/ 2147483646 h 152"/>
              <a:gd name="T42" fmla="*/ 2147483646 w 82"/>
              <a:gd name="T43" fmla="*/ 2147483646 h 152"/>
              <a:gd name="T44" fmla="*/ 2147483646 w 82"/>
              <a:gd name="T45" fmla="*/ 2147483646 h 152"/>
              <a:gd name="T46" fmla="*/ 2147483646 w 82"/>
              <a:gd name="T47" fmla="*/ 2147483646 h 152"/>
              <a:gd name="T48" fmla="*/ 2147483646 w 82"/>
              <a:gd name="T49" fmla="*/ 2147483646 h 152"/>
              <a:gd name="T50" fmla="*/ 2147483646 w 82"/>
              <a:gd name="T51" fmla="*/ 2147483646 h 152"/>
              <a:gd name="T52" fmla="*/ 2147483646 w 82"/>
              <a:gd name="T53" fmla="*/ 2147483646 h 152"/>
              <a:gd name="T54" fmla="*/ 2147483646 w 82"/>
              <a:gd name="T55" fmla="*/ 2147483646 h 152"/>
              <a:gd name="T56" fmla="*/ 2147483646 w 82"/>
              <a:gd name="T57" fmla="*/ 2147483646 h 152"/>
              <a:gd name="T58" fmla="*/ 2147483646 w 82"/>
              <a:gd name="T59" fmla="*/ 2147483646 h 152"/>
              <a:gd name="T60" fmla="*/ 2147483646 w 82"/>
              <a:gd name="T61" fmla="*/ 2147483646 h 152"/>
              <a:gd name="T62" fmla="*/ 2147483646 w 82"/>
              <a:gd name="T63" fmla="*/ 2147483646 h 152"/>
              <a:gd name="T64" fmla="*/ 2147483646 w 82"/>
              <a:gd name="T65" fmla="*/ 2147483646 h 152"/>
              <a:gd name="T66" fmla="*/ 2147483646 w 82"/>
              <a:gd name="T67" fmla="*/ 2147483646 h 152"/>
              <a:gd name="T68" fmla="*/ 0 w 82"/>
              <a:gd name="T69" fmla="*/ 2147483646 h 1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" h="152">
                <a:moveTo>
                  <a:pt x="0" y="75"/>
                </a:moveTo>
                <a:lnTo>
                  <a:pt x="2" y="105"/>
                </a:lnTo>
                <a:lnTo>
                  <a:pt x="10" y="127"/>
                </a:lnTo>
                <a:lnTo>
                  <a:pt x="22" y="147"/>
                </a:lnTo>
                <a:lnTo>
                  <a:pt x="42" y="152"/>
                </a:lnTo>
                <a:lnTo>
                  <a:pt x="60" y="144"/>
                </a:lnTo>
                <a:lnTo>
                  <a:pt x="72" y="127"/>
                </a:lnTo>
                <a:lnTo>
                  <a:pt x="79" y="105"/>
                </a:lnTo>
                <a:lnTo>
                  <a:pt x="82" y="75"/>
                </a:lnTo>
                <a:lnTo>
                  <a:pt x="79" y="45"/>
                </a:lnTo>
                <a:lnTo>
                  <a:pt x="72" y="25"/>
                </a:lnTo>
                <a:lnTo>
                  <a:pt x="60" y="7"/>
                </a:lnTo>
                <a:lnTo>
                  <a:pt x="42" y="0"/>
                </a:lnTo>
                <a:lnTo>
                  <a:pt x="22" y="5"/>
                </a:lnTo>
                <a:lnTo>
                  <a:pt x="10" y="25"/>
                </a:lnTo>
                <a:lnTo>
                  <a:pt x="2" y="45"/>
                </a:lnTo>
                <a:lnTo>
                  <a:pt x="0" y="75"/>
                </a:lnTo>
                <a:lnTo>
                  <a:pt x="15" y="75"/>
                </a:lnTo>
                <a:lnTo>
                  <a:pt x="17" y="50"/>
                </a:lnTo>
                <a:lnTo>
                  <a:pt x="25" y="30"/>
                </a:lnTo>
                <a:lnTo>
                  <a:pt x="32" y="20"/>
                </a:lnTo>
                <a:lnTo>
                  <a:pt x="42" y="15"/>
                </a:lnTo>
                <a:lnTo>
                  <a:pt x="50" y="17"/>
                </a:lnTo>
                <a:lnTo>
                  <a:pt x="57" y="30"/>
                </a:lnTo>
                <a:lnTo>
                  <a:pt x="65" y="50"/>
                </a:lnTo>
                <a:lnTo>
                  <a:pt x="67" y="75"/>
                </a:lnTo>
                <a:lnTo>
                  <a:pt x="65" y="100"/>
                </a:lnTo>
                <a:lnTo>
                  <a:pt x="57" y="122"/>
                </a:lnTo>
                <a:lnTo>
                  <a:pt x="50" y="135"/>
                </a:lnTo>
                <a:lnTo>
                  <a:pt x="42" y="137"/>
                </a:lnTo>
                <a:lnTo>
                  <a:pt x="32" y="132"/>
                </a:lnTo>
                <a:lnTo>
                  <a:pt x="25" y="122"/>
                </a:lnTo>
                <a:lnTo>
                  <a:pt x="17" y="100"/>
                </a:lnTo>
                <a:lnTo>
                  <a:pt x="15" y="75"/>
                </a:lnTo>
                <a:lnTo>
                  <a:pt x="0" y="7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Freeform 6"/>
          <p:cNvSpPr>
            <a:spLocks/>
          </p:cNvSpPr>
          <p:nvPr/>
        </p:nvSpPr>
        <p:spPr bwMode="auto">
          <a:xfrm>
            <a:off x="9202738" y="2622550"/>
            <a:ext cx="69850" cy="241300"/>
          </a:xfrm>
          <a:custGeom>
            <a:avLst/>
            <a:gdLst>
              <a:gd name="T0" fmla="*/ 2147483646 w 44"/>
              <a:gd name="T1" fmla="*/ 2147483646 h 152"/>
              <a:gd name="T2" fmla="*/ 2147483646 w 44"/>
              <a:gd name="T3" fmla="*/ 2147483646 h 152"/>
              <a:gd name="T4" fmla="*/ 2147483646 w 44"/>
              <a:gd name="T5" fmla="*/ 2147483646 h 152"/>
              <a:gd name="T6" fmla="*/ 2147483646 w 44"/>
              <a:gd name="T7" fmla="*/ 2147483646 h 152"/>
              <a:gd name="T8" fmla="*/ 2147483646 w 44"/>
              <a:gd name="T9" fmla="*/ 2147483646 h 152"/>
              <a:gd name="T10" fmla="*/ 2147483646 w 44"/>
              <a:gd name="T11" fmla="*/ 2147483646 h 152"/>
              <a:gd name="T12" fmla="*/ 2147483646 w 44"/>
              <a:gd name="T13" fmla="*/ 2147483646 h 152"/>
              <a:gd name="T14" fmla="*/ 2147483646 w 44"/>
              <a:gd name="T15" fmla="*/ 2147483646 h 152"/>
              <a:gd name="T16" fmla="*/ 2147483646 w 44"/>
              <a:gd name="T17" fmla="*/ 2147483646 h 152"/>
              <a:gd name="T18" fmla="*/ 2147483646 w 44"/>
              <a:gd name="T19" fmla="*/ 2147483646 h 152"/>
              <a:gd name="T20" fmla="*/ 2147483646 w 44"/>
              <a:gd name="T21" fmla="*/ 0 h 152"/>
              <a:gd name="T22" fmla="*/ 0 w 44"/>
              <a:gd name="T23" fmla="*/ 2147483646 h 152"/>
              <a:gd name="T24" fmla="*/ 2147483646 w 44"/>
              <a:gd name="T25" fmla="*/ 2147483646 h 152"/>
              <a:gd name="T26" fmla="*/ 2147483646 w 44"/>
              <a:gd name="T27" fmla="*/ 2147483646 h 152"/>
              <a:gd name="T28" fmla="*/ 2147483646 w 44"/>
              <a:gd name="T29" fmla="*/ 2147483646 h 152"/>
              <a:gd name="T30" fmla="*/ 2147483646 w 44"/>
              <a:gd name="T31" fmla="*/ 2147483646 h 152"/>
              <a:gd name="T32" fmla="*/ 2147483646 w 44"/>
              <a:gd name="T33" fmla="*/ 2147483646 h 152"/>
              <a:gd name="T34" fmla="*/ 2147483646 w 44"/>
              <a:gd name="T35" fmla="*/ 2147483646 h 152"/>
              <a:gd name="T36" fmla="*/ 2147483646 w 44"/>
              <a:gd name="T37" fmla="*/ 2147483646 h 152"/>
              <a:gd name="T38" fmla="*/ 0 w 44"/>
              <a:gd name="T39" fmla="*/ 2147483646 h 152"/>
              <a:gd name="T40" fmla="*/ 2147483646 w 44"/>
              <a:gd name="T41" fmla="*/ 2147483646 h 152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44" h="152">
                <a:moveTo>
                  <a:pt x="9" y="152"/>
                </a:moveTo>
                <a:lnTo>
                  <a:pt x="22" y="142"/>
                </a:lnTo>
                <a:lnTo>
                  <a:pt x="37" y="125"/>
                </a:lnTo>
                <a:lnTo>
                  <a:pt x="42" y="102"/>
                </a:lnTo>
                <a:lnTo>
                  <a:pt x="42" y="100"/>
                </a:lnTo>
                <a:lnTo>
                  <a:pt x="44" y="75"/>
                </a:lnTo>
                <a:lnTo>
                  <a:pt x="42" y="50"/>
                </a:lnTo>
                <a:lnTo>
                  <a:pt x="42" y="47"/>
                </a:lnTo>
                <a:lnTo>
                  <a:pt x="37" y="27"/>
                </a:lnTo>
                <a:lnTo>
                  <a:pt x="22" y="10"/>
                </a:lnTo>
                <a:lnTo>
                  <a:pt x="9" y="0"/>
                </a:lnTo>
                <a:lnTo>
                  <a:pt x="0" y="15"/>
                </a:lnTo>
                <a:lnTo>
                  <a:pt x="12" y="20"/>
                </a:lnTo>
                <a:lnTo>
                  <a:pt x="22" y="32"/>
                </a:lnTo>
                <a:lnTo>
                  <a:pt x="27" y="52"/>
                </a:lnTo>
                <a:lnTo>
                  <a:pt x="29" y="75"/>
                </a:lnTo>
                <a:lnTo>
                  <a:pt x="27" y="97"/>
                </a:lnTo>
                <a:lnTo>
                  <a:pt x="22" y="120"/>
                </a:lnTo>
                <a:lnTo>
                  <a:pt x="12" y="132"/>
                </a:lnTo>
                <a:lnTo>
                  <a:pt x="0" y="137"/>
                </a:lnTo>
                <a:lnTo>
                  <a:pt x="9" y="1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Rectangle 7"/>
          <p:cNvSpPr>
            <a:spLocks noChangeArrowheads="1"/>
          </p:cNvSpPr>
          <p:nvPr/>
        </p:nvSpPr>
        <p:spPr bwMode="auto">
          <a:xfrm>
            <a:off x="6650038" y="2622551"/>
            <a:ext cx="2559050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30" name="Rectangle 8"/>
          <p:cNvSpPr>
            <a:spLocks noChangeArrowheads="1"/>
          </p:cNvSpPr>
          <p:nvPr/>
        </p:nvSpPr>
        <p:spPr bwMode="auto">
          <a:xfrm>
            <a:off x="6650038" y="2840038"/>
            <a:ext cx="2559050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31" name="Freeform 9"/>
          <p:cNvSpPr>
            <a:spLocks/>
          </p:cNvSpPr>
          <p:nvPr/>
        </p:nvSpPr>
        <p:spPr bwMode="auto">
          <a:xfrm>
            <a:off x="6503988" y="2060575"/>
            <a:ext cx="127000" cy="241300"/>
          </a:xfrm>
          <a:custGeom>
            <a:avLst/>
            <a:gdLst>
              <a:gd name="T0" fmla="*/ 0 w 80"/>
              <a:gd name="T1" fmla="*/ 2147483646 h 152"/>
              <a:gd name="T2" fmla="*/ 2147483646 w 80"/>
              <a:gd name="T3" fmla="*/ 2147483646 h 152"/>
              <a:gd name="T4" fmla="*/ 2147483646 w 80"/>
              <a:gd name="T5" fmla="*/ 2147483646 h 152"/>
              <a:gd name="T6" fmla="*/ 2147483646 w 80"/>
              <a:gd name="T7" fmla="*/ 2147483646 h 152"/>
              <a:gd name="T8" fmla="*/ 2147483646 w 80"/>
              <a:gd name="T9" fmla="*/ 2147483646 h 152"/>
              <a:gd name="T10" fmla="*/ 2147483646 w 80"/>
              <a:gd name="T11" fmla="*/ 2147483646 h 152"/>
              <a:gd name="T12" fmla="*/ 2147483646 w 80"/>
              <a:gd name="T13" fmla="*/ 2147483646 h 152"/>
              <a:gd name="T14" fmla="*/ 2147483646 w 80"/>
              <a:gd name="T15" fmla="*/ 2147483646 h 152"/>
              <a:gd name="T16" fmla="*/ 2147483646 w 80"/>
              <a:gd name="T17" fmla="*/ 2147483646 h 152"/>
              <a:gd name="T18" fmla="*/ 2147483646 w 80"/>
              <a:gd name="T19" fmla="*/ 2147483646 h 152"/>
              <a:gd name="T20" fmla="*/ 2147483646 w 80"/>
              <a:gd name="T21" fmla="*/ 2147483646 h 152"/>
              <a:gd name="T22" fmla="*/ 2147483646 w 80"/>
              <a:gd name="T23" fmla="*/ 2147483646 h 152"/>
              <a:gd name="T24" fmla="*/ 2147483646 w 80"/>
              <a:gd name="T25" fmla="*/ 0 h 152"/>
              <a:gd name="T26" fmla="*/ 2147483646 w 80"/>
              <a:gd name="T27" fmla="*/ 2147483646 h 152"/>
              <a:gd name="T28" fmla="*/ 2147483646 w 80"/>
              <a:gd name="T29" fmla="*/ 2147483646 h 152"/>
              <a:gd name="T30" fmla="*/ 2147483646 w 80"/>
              <a:gd name="T31" fmla="*/ 2147483646 h 152"/>
              <a:gd name="T32" fmla="*/ 0 w 80"/>
              <a:gd name="T33" fmla="*/ 2147483646 h 152"/>
              <a:gd name="T34" fmla="*/ 2147483646 w 80"/>
              <a:gd name="T35" fmla="*/ 2147483646 h 152"/>
              <a:gd name="T36" fmla="*/ 2147483646 w 80"/>
              <a:gd name="T37" fmla="*/ 2147483646 h 152"/>
              <a:gd name="T38" fmla="*/ 2147483646 w 80"/>
              <a:gd name="T39" fmla="*/ 2147483646 h 152"/>
              <a:gd name="T40" fmla="*/ 2147483646 w 80"/>
              <a:gd name="T41" fmla="*/ 2147483646 h 152"/>
              <a:gd name="T42" fmla="*/ 2147483646 w 80"/>
              <a:gd name="T43" fmla="*/ 2147483646 h 152"/>
              <a:gd name="T44" fmla="*/ 2147483646 w 80"/>
              <a:gd name="T45" fmla="*/ 2147483646 h 152"/>
              <a:gd name="T46" fmla="*/ 2147483646 w 80"/>
              <a:gd name="T47" fmla="*/ 2147483646 h 152"/>
              <a:gd name="T48" fmla="*/ 2147483646 w 80"/>
              <a:gd name="T49" fmla="*/ 2147483646 h 152"/>
              <a:gd name="T50" fmla="*/ 2147483646 w 80"/>
              <a:gd name="T51" fmla="*/ 2147483646 h 152"/>
              <a:gd name="T52" fmla="*/ 2147483646 w 80"/>
              <a:gd name="T53" fmla="*/ 2147483646 h 152"/>
              <a:gd name="T54" fmla="*/ 2147483646 w 80"/>
              <a:gd name="T55" fmla="*/ 2147483646 h 152"/>
              <a:gd name="T56" fmla="*/ 2147483646 w 80"/>
              <a:gd name="T57" fmla="*/ 2147483646 h 152"/>
              <a:gd name="T58" fmla="*/ 2147483646 w 80"/>
              <a:gd name="T59" fmla="*/ 2147483646 h 152"/>
              <a:gd name="T60" fmla="*/ 2147483646 w 80"/>
              <a:gd name="T61" fmla="*/ 2147483646 h 152"/>
              <a:gd name="T62" fmla="*/ 2147483646 w 80"/>
              <a:gd name="T63" fmla="*/ 2147483646 h 152"/>
              <a:gd name="T64" fmla="*/ 2147483646 w 80"/>
              <a:gd name="T65" fmla="*/ 2147483646 h 152"/>
              <a:gd name="T66" fmla="*/ 2147483646 w 80"/>
              <a:gd name="T67" fmla="*/ 2147483646 h 152"/>
              <a:gd name="T68" fmla="*/ 0 w 80"/>
              <a:gd name="T69" fmla="*/ 2147483646 h 1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0" h="152">
                <a:moveTo>
                  <a:pt x="0" y="77"/>
                </a:moveTo>
                <a:lnTo>
                  <a:pt x="2" y="107"/>
                </a:lnTo>
                <a:lnTo>
                  <a:pt x="10" y="127"/>
                </a:lnTo>
                <a:lnTo>
                  <a:pt x="22" y="145"/>
                </a:lnTo>
                <a:lnTo>
                  <a:pt x="40" y="152"/>
                </a:lnTo>
                <a:lnTo>
                  <a:pt x="57" y="145"/>
                </a:lnTo>
                <a:lnTo>
                  <a:pt x="70" y="127"/>
                </a:lnTo>
                <a:lnTo>
                  <a:pt x="77" y="107"/>
                </a:lnTo>
                <a:lnTo>
                  <a:pt x="80" y="77"/>
                </a:lnTo>
                <a:lnTo>
                  <a:pt x="77" y="47"/>
                </a:lnTo>
                <a:lnTo>
                  <a:pt x="70" y="25"/>
                </a:lnTo>
                <a:lnTo>
                  <a:pt x="57" y="7"/>
                </a:lnTo>
                <a:lnTo>
                  <a:pt x="40" y="0"/>
                </a:lnTo>
                <a:lnTo>
                  <a:pt x="22" y="7"/>
                </a:lnTo>
                <a:lnTo>
                  <a:pt x="10" y="25"/>
                </a:lnTo>
                <a:lnTo>
                  <a:pt x="2" y="47"/>
                </a:lnTo>
                <a:lnTo>
                  <a:pt x="0" y="77"/>
                </a:lnTo>
                <a:lnTo>
                  <a:pt x="15" y="77"/>
                </a:lnTo>
                <a:lnTo>
                  <a:pt x="17" y="52"/>
                </a:lnTo>
                <a:lnTo>
                  <a:pt x="25" y="30"/>
                </a:lnTo>
                <a:lnTo>
                  <a:pt x="32" y="17"/>
                </a:lnTo>
                <a:lnTo>
                  <a:pt x="40" y="15"/>
                </a:lnTo>
                <a:lnTo>
                  <a:pt x="47" y="17"/>
                </a:lnTo>
                <a:lnTo>
                  <a:pt x="55" y="30"/>
                </a:lnTo>
                <a:lnTo>
                  <a:pt x="62" y="52"/>
                </a:lnTo>
                <a:lnTo>
                  <a:pt x="65" y="77"/>
                </a:lnTo>
                <a:lnTo>
                  <a:pt x="62" y="102"/>
                </a:lnTo>
                <a:lnTo>
                  <a:pt x="55" y="122"/>
                </a:lnTo>
                <a:lnTo>
                  <a:pt x="47" y="135"/>
                </a:lnTo>
                <a:lnTo>
                  <a:pt x="40" y="137"/>
                </a:lnTo>
                <a:lnTo>
                  <a:pt x="32" y="135"/>
                </a:lnTo>
                <a:lnTo>
                  <a:pt x="25" y="122"/>
                </a:lnTo>
                <a:lnTo>
                  <a:pt x="17" y="102"/>
                </a:lnTo>
                <a:lnTo>
                  <a:pt x="15" y="77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2" name="Freeform 10"/>
          <p:cNvSpPr>
            <a:spLocks/>
          </p:cNvSpPr>
          <p:nvPr/>
        </p:nvSpPr>
        <p:spPr bwMode="auto">
          <a:xfrm>
            <a:off x="9123364" y="2060575"/>
            <a:ext cx="71437" cy="241300"/>
          </a:xfrm>
          <a:custGeom>
            <a:avLst/>
            <a:gdLst>
              <a:gd name="T0" fmla="*/ 2147483646 w 45"/>
              <a:gd name="T1" fmla="*/ 2147483646 h 152"/>
              <a:gd name="T2" fmla="*/ 2147483646 w 45"/>
              <a:gd name="T3" fmla="*/ 2147483646 h 152"/>
              <a:gd name="T4" fmla="*/ 2147483646 w 45"/>
              <a:gd name="T5" fmla="*/ 2147483646 h 152"/>
              <a:gd name="T6" fmla="*/ 2147483646 w 45"/>
              <a:gd name="T7" fmla="*/ 2147483646 h 152"/>
              <a:gd name="T8" fmla="*/ 2147483646 w 45"/>
              <a:gd name="T9" fmla="*/ 2147483646 h 152"/>
              <a:gd name="T10" fmla="*/ 2147483646 w 45"/>
              <a:gd name="T11" fmla="*/ 2147483646 h 152"/>
              <a:gd name="T12" fmla="*/ 2147483646 w 45"/>
              <a:gd name="T13" fmla="*/ 2147483646 h 152"/>
              <a:gd name="T14" fmla="*/ 2147483646 w 45"/>
              <a:gd name="T15" fmla="*/ 2147483646 h 152"/>
              <a:gd name="T16" fmla="*/ 2147483646 w 45"/>
              <a:gd name="T17" fmla="*/ 0 h 152"/>
              <a:gd name="T18" fmla="*/ 0 w 45"/>
              <a:gd name="T19" fmla="*/ 2147483646 h 152"/>
              <a:gd name="T20" fmla="*/ 2147483646 w 45"/>
              <a:gd name="T21" fmla="*/ 2147483646 h 152"/>
              <a:gd name="T22" fmla="*/ 2147483646 w 45"/>
              <a:gd name="T23" fmla="*/ 2147483646 h 152"/>
              <a:gd name="T24" fmla="*/ 2147483646 w 45"/>
              <a:gd name="T25" fmla="*/ 2147483646 h 152"/>
              <a:gd name="T26" fmla="*/ 2147483646 w 45"/>
              <a:gd name="T27" fmla="*/ 2147483646 h 152"/>
              <a:gd name="T28" fmla="*/ 2147483646 w 45"/>
              <a:gd name="T29" fmla="*/ 2147483646 h 152"/>
              <a:gd name="T30" fmla="*/ 2147483646 w 45"/>
              <a:gd name="T31" fmla="*/ 2147483646 h 152"/>
              <a:gd name="T32" fmla="*/ 2147483646 w 45"/>
              <a:gd name="T33" fmla="*/ 2147483646 h 152"/>
              <a:gd name="T34" fmla="*/ 0 w 45"/>
              <a:gd name="T35" fmla="*/ 2147483646 h 152"/>
              <a:gd name="T36" fmla="*/ 2147483646 w 45"/>
              <a:gd name="T37" fmla="*/ 2147483646 h 15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" h="152">
                <a:moveTo>
                  <a:pt x="10" y="152"/>
                </a:moveTo>
                <a:lnTo>
                  <a:pt x="22" y="142"/>
                </a:lnTo>
                <a:lnTo>
                  <a:pt x="35" y="125"/>
                </a:lnTo>
                <a:lnTo>
                  <a:pt x="42" y="105"/>
                </a:lnTo>
                <a:lnTo>
                  <a:pt x="45" y="77"/>
                </a:lnTo>
                <a:lnTo>
                  <a:pt x="42" y="47"/>
                </a:lnTo>
                <a:lnTo>
                  <a:pt x="35" y="27"/>
                </a:lnTo>
                <a:lnTo>
                  <a:pt x="22" y="10"/>
                </a:lnTo>
                <a:lnTo>
                  <a:pt x="10" y="0"/>
                </a:lnTo>
                <a:lnTo>
                  <a:pt x="0" y="15"/>
                </a:lnTo>
                <a:lnTo>
                  <a:pt x="12" y="20"/>
                </a:lnTo>
                <a:lnTo>
                  <a:pt x="20" y="32"/>
                </a:lnTo>
                <a:lnTo>
                  <a:pt x="27" y="52"/>
                </a:lnTo>
                <a:lnTo>
                  <a:pt x="30" y="77"/>
                </a:lnTo>
                <a:lnTo>
                  <a:pt x="27" y="100"/>
                </a:lnTo>
                <a:lnTo>
                  <a:pt x="20" y="120"/>
                </a:lnTo>
                <a:lnTo>
                  <a:pt x="12" y="132"/>
                </a:lnTo>
                <a:lnTo>
                  <a:pt x="0" y="137"/>
                </a:lnTo>
                <a:lnTo>
                  <a:pt x="10" y="1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3" name="Rectangle 11"/>
          <p:cNvSpPr>
            <a:spLocks noChangeArrowheads="1"/>
          </p:cNvSpPr>
          <p:nvPr/>
        </p:nvSpPr>
        <p:spPr bwMode="auto">
          <a:xfrm>
            <a:off x="6567488" y="2060576"/>
            <a:ext cx="256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34" name="Rectangle 12"/>
          <p:cNvSpPr>
            <a:spLocks noChangeArrowheads="1"/>
          </p:cNvSpPr>
          <p:nvPr/>
        </p:nvSpPr>
        <p:spPr bwMode="auto">
          <a:xfrm>
            <a:off x="6567488" y="2278063"/>
            <a:ext cx="256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35" name="Freeform 13"/>
          <p:cNvSpPr>
            <a:spLocks/>
          </p:cNvSpPr>
          <p:nvPr/>
        </p:nvSpPr>
        <p:spPr bwMode="auto">
          <a:xfrm>
            <a:off x="6756400" y="1941513"/>
            <a:ext cx="2616200" cy="222250"/>
          </a:xfrm>
          <a:custGeom>
            <a:avLst/>
            <a:gdLst>
              <a:gd name="T0" fmla="*/ 2147483646 w 1648"/>
              <a:gd name="T1" fmla="*/ 2147483646 h 140"/>
              <a:gd name="T2" fmla="*/ 2147483646 w 1648"/>
              <a:gd name="T3" fmla="*/ 2147483646 h 140"/>
              <a:gd name="T4" fmla="*/ 2147483646 w 1648"/>
              <a:gd name="T5" fmla="*/ 2147483646 h 140"/>
              <a:gd name="T6" fmla="*/ 2147483646 w 1648"/>
              <a:gd name="T7" fmla="*/ 2147483646 h 140"/>
              <a:gd name="T8" fmla="*/ 2147483646 w 1648"/>
              <a:gd name="T9" fmla="*/ 2147483646 h 140"/>
              <a:gd name="T10" fmla="*/ 2147483646 w 1648"/>
              <a:gd name="T11" fmla="*/ 2147483646 h 140"/>
              <a:gd name="T12" fmla="*/ 2147483646 w 1648"/>
              <a:gd name="T13" fmla="*/ 2147483646 h 140"/>
              <a:gd name="T14" fmla="*/ 2147483646 w 1648"/>
              <a:gd name="T15" fmla="*/ 2147483646 h 140"/>
              <a:gd name="T16" fmla="*/ 2147483646 w 1648"/>
              <a:gd name="T17" fmla="*/ 0 h 140"/>
              <a:gd name="T18" fmla="*/ 0 w 1648"/>
              <a:gd name="T19" fmla="*/ 0 h 140"/>
              <a:gd name="T20" fmla="*/ 0 w 1648"/>
              <a:gd name="T21" fmla="*/ 2147483646 h 140"/>
              <a:gd name="T22" fmla="*/ 2147483646 w 1648"/>
              <a:gd name="T23" fmla="*/ 2147483646 h 1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48" h="140">
                <a:moveTo>
                  <a:pt x="1615" y="140"/>
                </a:moveTo>
                <a:lnTo>
                  <a:pt x="1628" y="132"/>
                </a:lnTo>
                <a:lnTo>
                  <a:pt x="1638" y="117"/>
                </a:lnTo>
                <a:lnTo>
                  <a:pt x="1645" y="95"/>
                </a:lnTo>
                <a:lnTo>
                  <a:pt x="1648" y="70"/>
                </a:lnTo>
                <a:lnTo>
                  <a:pt x="1645" y="45"/>
                </a:lnTo>
                <a:lnTo>
                  <a:pt x="1638" y="25"/>
                </a:lnTo>
                <a:lnTo>
                  <a:pt x="1628" y="8"/>
                </a:lnTo>
                <a:lnTo>
                  <a:pt x="1615" y="0"/>
                </a:lnTo>
                <a:lnTo>
                  <a:pt x="0" y="0"/>
                </a:lnTo>
                <a:lnTo>
                  <a:pt x="0" y="140"/>
                </a:lnTo>
                <a:lnTo>
                  <a:pt x="1615" y="1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6" name="Freeform 14"/>
          <p:cNvSpPr>
            <a:spLocks/>
          </p:cNvSpPr>
          <p:nvPr/>
        </p:nvSpPr>
        <p:spPr bwMode="auto">
          <a:xfrm>
            <a:off x="6745289" y="1930401"/>
            <a:ext cx="2638425" cy="244475"/>
          </a:xfrm>
          <a:custGeom>
            <a:avLst/>
            <a:gdLst>
              <a:gd name="T0" fmla="*/ 2147483646 w 1662"/>
              <a:gd name="T1" fmla="*/ 2147483646 h 154"/>
              <a:gd name="T2" fmla="*/ 2147483646 w 1662"/>
              <a:gd name="T3" fmla="*/ 2147483646 h 154"/>
              <a:gd name="T4" fmla="*/ 2147483646 w 1662"/>
              <a:gd name="T5" fmla="*/ 2147483646 h 154"/>
              <a:gd name="T6" fmla="*/ 2147483646 w 1662"/>
              <a:gd name="T7" fmla="*/ 2147483646 h 154"/>
              <a:gd name="T8" fmla="*/ 2147483646 w 1662"/>
              <a:gd name="T9" fmla="*/ 2147483646 h 154"/>
              <a:gd name="T10" fmla="*/ 2147483646 w 1662"/>
              <a:gd name="T11" fmla="*/ 2147483646 h 154"/>
              <a:gd name="T12" fmla="*/ 2147483646 w 1662"/>
              <a:gd name="T13" fmla="*/ 2147483646 h 154"/>
              <a:gd name="T14" fmla="*/ 2147483646 w 1662"/>
              <a:gd name="T15" fmla="*/ 2147483646 h 154"/>
              <a:gd name="T16" fmla="*/ 2147483646 w 1662"/>
              <a:gd name="T17" fmla="*/ 0 h 154"/>
              <a:gd name="T18" fmla="*/ 0 w 1662"/>
              <a:gd name="T19" fmla="*/ 0 h 154"/>
              <a:gd name="T20" fmla="*/ 0 w 1662"/>
              <a:gd name="T21" fmla="*/ 2147483646 h 154"/>
              <a:gd name="T22" fmla="*/ 2147483646 w 1662"/>
              <a:gd name="T23" fmla="*/ 2147483646 h 154"/>
              <a:gd name="T24" fmla="*/ 2147483646 w 1662"/>
              <a:gd name="T25" fmla="*/ 2147483646 h 154"/>
              <a:gd name="T26" fmla="*/ 2147483646 w 1662"/>
              <a:gd name="T27" fmla="*/ 2147483646 h 154"/>
              <a:gd name="T28" fmla="*/ 2147483646 w 1662"/>
              <a:gd name="T29" fmla="*/ 2147483646 h 154"/>
              <a:gd name="T30" fmla="*/ 2147483646 w 1662"/>
              <a:gd name="T31" fmla="*/ 2147483646 h 154"/>
              <a:gd name="T32" fmla="*/ 2147483646 w 1662"/>
              <a:gd name="T33" fmla="*/ 2147483646 h 154"/>
              <a:gd name="T34" fmla="*/ 2147483646 w 1662"/>
              <a:gd name="T35" fmla="*/ 2147483646 h 154"/>
              <a:gd name="T36" fmla="*/ 2147483646 w 1662"/>
              <a:gd name="T37" fmla="*/ 2147483646 h 154"/>
              <a:gd name="T38" fmla="*/ 2147483646 w 1662"/>
              <a:gd name="T39" fmla="*/ 2147483646 h 154"/>
              <a:gd name="T40" fmla="*/ 2147483646 w 1662"/>
              <a:gd name="T41" fmla="*/ 2147483646 h 154"/>
              <a:gd name="T42" fmla="*/ 2147483646 w 1662"/>
              <a:gd name="T43" fmla="*/ 2147483646 h 154"/>
              <a:gd name="T44" fmla="*/ 2147483646 w 1662"/>
              <a:gd name="T45" fmla="*/ 2147483646 h 154"/>
              <a:gd name="T46" fmla="*/ 2147483646 w 1662"/>
              <a:gd name="T47" fmla="*/ 2147483646 h 154"/>
              <a:gd name="T48" fmla="*/ 2147483646 w 1662"/>
              <a:gd name="T49" fmla="*/ 2147483646 h 154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62" h="154">
                <a:moveTo>
                  <a:pt x="1625" y="154"/>
                </a:moveTo>
                <a:lnTo>
                  <a:pt x="1640" y="144"/>
                </a:lnTo>
                <a:lnTo>
                  <a:pt x="1652" y="127"/>
                </a:lnTo>
                <a:lnTo>
                  <a:pt x="1660" y="104"/>
                </a:lnTo>
                <a:lnTo>
                  <a:pt x="1662" y="77"/>
                </a:lnTo>
                <a:lnTo>
                  <a:pt x="1660" y="50"/>
                </a:lnTo>
                <a:lnTo>
                  <a:pt x="1652" y="30"/>
                </a:lnTo>
                <a:lnTo>
                  <a:pt x="1640" y="10"/>
                </a:lnTo>
                <a:lnTo>
                  <a:pt x="1625" y="0"/>
                </a:lnTo>
                <a:lnTo>
                  <a:pt x="0" y="0"/>
                </a:lnTo>
                <a:lnTo>
                  <a:pt x="0" y="154"/>
                </a:lnTo>
                <a:lnTo>
                  <a:pt x="1625" y="154"/>
                </a:lnTo>
                <a:lnTo>
                  <a:pt x="1620" y="139"/>
                </a:lnTo>
                <a:lnTo>
                  <a:pt x="15" y="139"/>
                </a:lnTo>
                <a:lnTo>
                  <a:pt x="15" y="15"/>
                </a:lnTo>
                <a:lnTo>
                  <a:pt x="1620" y="15"/>
                </a:lnTo>
                <a:lnTo>
                  <a:pt x="1630" y="20"/>
                </a:lnTo>
                <a:lnTo>
                  <a:pt x="1637" y="35"/>
                </a:lnTo>
                <a:lnTo>
                  <a:pt x="1645" y="55"/>
                </a:lnTo>
                <a:lnTo>
                  <a:pt x="1647" y="77"/>
                </a:lnTo>
                <a:lnTo>
                  <a:pt x="1645" y="99"/>
                </a:lnTo>
                <a:lnTo>
                  <a:pt x="1637" y="122"/>
                </a:lnTo>
                <a:lnTo>
                  <a:pt x="1630" y="134"/>
                </a:lnTo>
                <a:lnTo>
                  <a:pt x="1620" y="139"/>
                </a:lnTo>
                <a:lnTo>
                  <a:pt x="1625" y="1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7" name="Freeform 15"/>
          <p:cNvSpPr>
            <a:spLocks/>
          </p:cNvSpPr>
          <p:nvPr/>
        </p:nvSpPr>
        <p:spPr bwMode="auto">
          <a:xfrm>
            <a:off x="6713538" y="1941513"/>
            <a:ext cx="106362" cy="222250"/>
          </a:xfrm>
          <a:custGeom>
            <a:avLst/>
            <a:gdLst>
              <a:gd name="T0" fmla="*/ 0 w 67"/>
              <a:gd name="T1" fmla="*/ 2147483646 h 140"/>
              <a:gd name="T2" fmla="*/ 2147483646 w 67"/>
              <a:gd name="T3" fmla="*/ 2147483646 h 140"/>
              <a:gd name="T4" fmla="*/ 2147483646 w 67"/>
              <a:gd name="T5" fmla="*/ 2147483646 h 140"/>
              <a:gd name="T6" fmla="*/ 2147483646 w 67"/>
              <a:gd name="T7" fmla="*/ 2147483646 h 140"/>
              <a:gd name="T8" fmla="*/ 2147483646 w 67"/>
              <a:gd name="T9" fmla="*/ 2147483646 h 140"/>
              <a:gd name="T10" fmla="*/ 2147483646 w 67"/>
              <a:gd name="T11" fmla="*/ 2147483646 h 140"/>
              <a:gd name="T12" fmla="*/ 2147483646 w 67"/>
              <a:gd name="T13" fmla="*/ 2147483646 h 140"/>
              <a:gd name="T14" fmla="*/ 2147483646 w 67"/>
              <a:gd name="T15" fmla="*/ 2147483646 h 140"/>
              <a:gd name="T16" fmla="*/ 2147483646 w 67"/>
              <a:gd name="T17" fmla="*/ 2147483646 h 140"/>
              <a:gd name="T18" fmla="*/ 2147483646 w 67"/>
              <a:gd name="T19" fmla="*/ 2147483646 h 140"/>
              <a:gd name="T20" fmla="*/ 2147483646 w 67"/>
              <a:gd name="T21" fmla="*/ 2147483646 h 140"/>
              <a:gd name="T22" fmla="*/ 2147483646 w 67"/>
              <a:gd name="T23" fmla="*/ 2147483646 h 140"/>
              <a:gd name="T24" fmla="*/ 2147483646 w 67"/>
              <a:gd name="T25" fmla="*/ 0 h 140"/>
              <a:gd name="T26" fmla="*/ 2147483646 w 67"/>
              <a:gd name="T27" fmla="*/ 2147483646 h 140"/>
              <a:gd name="T28" fmla="*/ 2147483646 w 67"/>
              <a:gd name="T29" fmla="*/ 2147483646 h 140"/>
              <a:gd name="T30" fmla="*/ 2147483646 w 67"/>
              <a:gd name="T31" fmla="*/ 2147483646 h 140"/>
              <a:gd name="T32" fmla="*/ 0 w 67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7" h="140">
                <a:moveTo>
                  <a:pt x="0" y="70"/>
                </a:moveTo>
                <a:lnTo>
                  <a:pt x="2" y="97"/>
                </a:lnTo>
                <a:lnTo>
                  <a:pt x="10" y="120"/>
                </a:lnTo>
                <a:lnTo>
                  <a:pt x="20" y="135"/>
                </a:lnTo>
                <a:lnTo>
                  <a:pt x="32" y="140"/>
                </a:lnTo>
                <a:lnTo>
                  <a:pt x="47" y="135"/>
                </a:lnTo>
                <a:lnTo>
                  <a:pt x="57" y="120"/>
                </a:lnTo>
                <a:lnTo>
                  <a:pt x="65" y="97"/>
                </a:lnTo>
                <a:lnTo>
                  <a:pt x="67" y="70"/>
                </a:lnTo>
                <a:lnTo>
                  <a:pt x="65" y="43"/>
                </a:lnTo>
                <a:lnTo>
                  <a:pt x="57" y="20"/>
                </a:lnTo>
                <a:lnTo>
                  <a:pt x="47" y="5"/>
                </a:lnTo>
                <a:lnTo>
                  <a:pt x="32" y="0"/>
                </a:lnTo>
                <a:lnTo>
                  <a:pt x="20" y="5"/>
                </a:lnTo>
                <a:lnTo>
                  <a:pt x="10" y="20"/>
                </a:lnTo>
                <a:lnTo>
                  <a:pt x="2" y="43"/>
                </a:lnTo>
                <a:lnTo>
                  <a:pt x="0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8" name="Freeform 16"/>
          <p:cNvSpPr>
            <a:spLocks/>
          </p:cNvSpPr>
          <p:nvPr/>
        </p:nvSpPr>
        <p:spPr bwMode="auto">
          <a:xfrm>
            <a:off x="6702426" y="1930401"/>
            <a:ext cx="130175" cy="244475"/>
          </a:xfrm>
          <a:custGeom>
            <a:avLst/>
            <a:gdLst>
              <a:gd name="T0" fmla="*/ 0 w 82"/>
              <a:gd name="T1" fmla="*/ 2147483646 h 154"/>
              <a:gd name="T2" fmla="*/ 2147483646 w 82"/>
              <a:gd name="T3" fmla="*/ 2147483646 h 154"/>
              <a:gd name="T4" fmla="*/ 2147483646 w 82"/>
              <a:gd name="T5" fmla="*/ 2147483646 h 154"/>
              <a:gd name="T6" fmla="*/ 2147483646 w 82"/>
              <a:gd name="T7" fmla="*/ 2147483646 h 154"/>
              <a:gd name="T8" fmla="*/ 2147483646 w 82"/>
              <a:gd name="T9" fmla="*/ 2147483646 h 154"/>
              <a:gd name="T10" fmla="*/ 2147483646 w 82"/>
              <a:gd name="T11" fmla="*/ 2147483646 h 154"/>
              <a:gd name="T12" fmla="*/ 2147483646 w 82"/>
              <a:gd name="T13" fmla="*/ 2147483646 h 154"/>
              <a:gd name="T14" fmla="*/ 2147483646 w 82"/>
              <a:gd name="T15" fmla="*/ 2147483646 h 154"/>
              <a:gd name="T16" fmla="*/ 2147483646 w 82"/>
              <a:gd name="T17" fmla="*/ 2147483646 h 154"/>
              <a:gd name="T18" fmla="*/ 2147483646 w 82"/>
              <a:gd name="T19" fmla="*/ 2147483646 h 154"/>
              <a:gd name="T20" fmla="*/ 2147483646 w 82"/>
              <a:gd name="T21" fmla="*/ 2147483646 h 154"/>
              <a:gd name="T22" fmla="*/ 2147483646 w 82"/>
              <a:gd name="T23" fmla="*/ 2147483646 h 154"/>
              <a:gd name="T24" fmla="*/ 2147483646 w 82"/>
              <a:gd name="T25" fmla="*/ 0 h 154"/>
              <a:gd name="T26" fmla="*/ 2147483646 w 82"/>
              <a:gd name="T27" fmla="*/ 2147483646 h 154"/>
              <a:gd name="T28" fmla="*/ 2147483646 w 82"/>
              <a:gd name="T29" fmla="*/ 2147483646 h 154"/>
              <a:gd name="T30" fmla="*/ 2147483646 w 82"/>
              <a:gd name="T31" fmla="*/ 2147483646 h 154"/>
              <a:gd name="T32" fmla="*/ 0 w 82"/>
              <a:gd name="T33" fmla="*/ 2147483646 h 154"/>
              <a:gd name="T34" fmla="*/ 2147483646 w 82"/>
              <a:gd name="T35" fmla="*/ 2147483646 h 154"/>
              <a:gd name="T36" fmla="*/ 2147483646 w 82"/>
              <a:gd name="T37" fmla="*/ 2147483646 h 154"/>
              <a:gd name="T38" fmla="*/ 2147483646 w 82"/>
              <a:gd name="T39" fmla="*/ 2147483646 h 154"/>
              <a:gd name="T40" fmla="*/ 2147483646 w 82"/>
              <a:gd name="T41" fmla="*/ 2147483646 h 154"/>
              <a:gd name="T42" fmla="*/ 2147483646 w 82"/>
              <a:gd name="T43" fmla="*/ 2147483646 h 154"/>
              <a:gd name="T44" fmla="*/ 2147483646 w 82"/>
              <a:gd name="T45" fmla="*/ 2147483646 h 154"/>
              <a:gd name="T46" fmla="*/ 2147483646 w 82"/>
              <a:gd name="T47" fmla="*/ 2147483646 h 154"/>
              <a:gd name="T48" fmla="*/ 2147483646 w 82"/>
              <a:gd name="T49" fmla="*/ 2147483646 h 154"/>
              <a:gd name="T50" fmla="*/ 2147483646 w 82"/>
              <a:gd name="T51" fmla="*/ 2147483646 h 154"/>
              <a:gd name="T52" fmla="*/ 2147483646 w 82"/>
              <a:gd name="T53" fmla="*/ 2147483646 h 154"/>
              <a:gd name="T54" fmla="*/ 2147483646 w 82"/>
              <a:gd name="T55" fmla="*/ 2147483646 h 154"/>
              <a:gd name="T56" fmla="*/ 2147483646 w 82"/>
              <a:gd name="T57" fmla="*/ 2147483646 h 154"/>
              <a:gd name="T58" fmla="*/ 2147483646 w 82"/>
              <a:gd name="T59" fmla="*/ 2147483646 h 154"/>
              <a:gd name="T60" fmla="*/ 2147483646 w 82"/>
              <a:gd name="T61" fmla="*/ 2147483646 h 154"/>
              <a:gd name="T62" fmla="*/ 2147483646 w 82"/>
              <a:gd name="T63" fmla="*/ 2147483646 h 154"/>
              <a:gd name="T64" fmla="*/ 2147483646 w 82"/>
              <a:gd name="T65" fmla="*/ 2147483646 h 154"/>
              <a:gd name="T66" fmla="*/ 2147483646 w 82"/>
              <a:gd name="T67" fmla="*/ 2147483646 h 154"/>
              <a:gd name="T68" fmla="*/ 0 w 82"/>
              <a:gd name="T69" fmla="*/ 2147483646 h 15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" h="154">
                <a:moveTo>
                  <a:pt x="0" y="77"/>
                </a:moveTo>
                <a:lnTo>
                  <a:pt x="2" y="107"/>
                </a:lnTo>
                <a:lnTo>
                  <a:pt x="9" y="129"/>
                </a:lnTo>
                <a:lnTo>
                  <a:pt x="22" y="147"/>
                </a:lnTo>
                <a:lnTo>
                  <a:pt x="39" y="154"/>
                </a:lnTo>
                <a:lnTo>
                  <a:pt x="59" y="149"/>
                </a:lnTo>
                <a:lnTo>
                  <a:pt x="72" y="129"/>
                </a:lnTo>
                <a:lnTo>
                  <a:pt x="79" y="107"/>
                </a:lnTo>
                <a:lnTo>
                  <a:pt x="82" y="77"/>
                </a:lnTo>
                <a:lnTo>
                  <a:pt x="79" y="47"/>
                </a:lnTo>
                <a:lnTo>
                  <a:pt x="72" y="25"/>
                </a:lnTo>
                <a:lnTo>
                  <a:pt x="59" y="5"/>
                </a:lnTo>
                <a:lnTo>
                  <a:pt x="39" y="0"/>
                </a:lnTo>
                <a:lnTo>
                  <a:pt x="22" y="7"/>
                </a:lnTo>
                <a:lnTo>
                  <a:pt x="9" y="25"/>
                </a:lnTo>
                <a:lnTo>
                  <a:pt x="2" y="47"/>
                </a:lnTo>
                <a:lnTo>
                  <a:pt x="0" y="77"/>
                </a:lnTo>
                <a:lnTo>
                  <a:pt x="14" y="77"/>
                </a:lnTo>
                <a:lnTo>
                  <a:pt x="17" y="52"/>
                </a:lnTo>
                <a:lnTo>
                  <a:pt x="24" y="30"/>
                </a:lnTo>
                <a:lnTo>
                  <a:pt x="32" y="17"/>
                </a:lnTo>
                <a:lnTo>
                  <a:pt x="39" y="15"/>
                </a:lnTo>
                <a:lnTo>
                  <a:pt x="49" y="20"/>
                </a:lnTo>
                <a:lnTo>
                  <a:pt x="57" y="30"/>
                </a:lnTo>
                <a:lnTo>
                  <a:pt x="64" y="52"/>
                </a:lnTo>
                <a:lnTo>
                  <a:pt x="67" y="77"/>
                </a:lnTo>
                <a:lnTo>
                  <a:pt x="64" y="102"/>
                </a:lnTo>
                <a:lnTo>
                  <a:pt x="57" y="124"/>
                </a:lnTo>
                <a:lnTo>
                  <a:pt x="49" y="134"/>
                </a:lnTo>
                <a:lnTo>
                  <a:pt x="39" y="139"/>
                </a:lnTo>
                <a:lnTo>
                  <a:pt x="32" y="137"/>
                </a:lnTo>
                <a:lnTo>
                  <a:pt x="24" y="124"/>
                </a:lnTo>
                <a:lnTo>
                  <a:pt x="17" y="102"/>
                </a:lnTo>
                <a:lnTo>
                  <a:pt x="14" y="77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39" name="Freeform 17"/>
          <p:cNvSpPr>
            <a:spLocks/>
          </p:cNvSpPr>
          <p:nvPr/>
        </p:nvSpPr>
        <p:spPr bwMode="auto">
          <a:xfrm>
            <a:off x="6851651" y="2508250"/>
            <a:ext cx="2614613" cy="217488"/>
          </a:xfrm>
          <a:custGeom>
            <a:avLst/>
            <a:gdLst>
              <a:gd name="T0" fmla="*/ 2147483646 w 1647"/>
              <a:gd name="T1" fmla="*/ 2147483646 h 137"/>
              <a:gd name="T2" fmla="*/ 2147483646 w 1647"/>
              <a:gd name="T3" fmla="*/ 2147483646 h 137"/>
              <a:gd name="T4" fmla="*/ 2147483646 w 1647"/>
              <a:gd name="T5" fmla="*/ 2147483646 h 137"/>
              <a:gd name="T6" fmla="*/ 2147483646 w 1647"/>
              <a:gd name="T7" fmla="*/ 2147483646 h 137"/>
              <a:gd name="T8" fmla="*/ 2147483646 w 1647"/>
              <a:gd name="T9" fmla="*/ 2147483646 h 137"/>
              <a:gd name="T10" fmla="*/ 2147483646 w 1647"/>
              <a:gd name="T11" fmla="*/ 2147483646 h 137"/>
              <a:gd name="T12" fmla="*/ 2147483646 w 1647"/>
              <a:gd name="T13" fmla="*/ 2147483646 h 137"/>
              <a:gd name="T14" fmla="*/ 2147483646 w 1647"/>
              <a:gd name="T15" fmla="*/ 2147483646 h 137"/>
              <a:gd name="T16" fmla="*/ 2147483646 w 1647"/>
              <a:gd name="T17" fmla="*/ 0 h 137"/>
              <a:gd name="T18" fmla="*/ 0 w 1647"/>
              <a:gd name="T19" fmla="*/ 0 h 137"/>
              <a:gd name="T20" fmla="*/ 0 w 1647"/>
              <a:gd name="T21" fmla="*/ 2147483646 h 137"/>
              <a:gd name="T22" fmla="*/ 2147483646 w 1647"/>
              <a:gd name="T23" fmla="*/ 2147483646 h 137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47" h="137">
                <a:moveTo>
                  <a:pt x="1615" y="137"/>
                </a:moveTo>
                <a:lnTo>
                  <a:pt x="1628" y="129"/>
                </a:lnTo>
                <a:lnTo>
                  <a:pt x="1638" y="114"/>
                </a:lnTo>
                <a:lnTo>
                  <a:pt x="1645" y="94"/>
                </a:lnTo>
                <a:lnTo>
                  <a:pt x="1647" y="69"/>
                </a:lnTo>
                <a:lnTo>
                  <a:pt x="1645" y="42"/>
                </a:lnTo>
                <a:lnTo>
                  <a:pt x="1638" y="22"/>
                </a:lnTo>
                <a:lnTo>
                  <a:pt x="1628" y="7"/>
                </a:lnTo>
                <a:lnTo>
                  <a:pt x="1615" y="0"/>
                </a:lnTo>
                <a:lnTo>
                  <a:pt x="0" y="0"/>
                </a:lnTo>
                <a:lnTo>
                  <a:pt x="0" y="137"/>
                </a:lnTo>
                <a:lnTo>
                  <a:pt x="1615" y="13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0" name="Freeform 18"/>
          <p:cNvSpPr>
            <a:spLocks/>
          </p:cNvSpPr>
          <p:nvPr/>
        </p:nvSpPr>
        <p:spPr bwMode="auto">
          <a:xfrm>
            <a:off x="6840539" y="2495550"/>
            <a:ext cx="2638425" cy="241300"/>
          </a:xfrm>
          <a:custGeom>
            <a:avLst/>
            <a:gdLst>
              <a:gd name="T0" fmla="*/ 2147483646 w 1662"/>
              <a:gd name="T1" fmla="*/ 2147483646 h 152"/>
              <a:gd name="T2" fmla="*/ 2147483646 w 1662"/>
              <a:gd name="T3" fmla="*/ 2147483646 h 152"/>
              <a:gd name="T4" fmla="*/ 2147483646 w 1662"/>
              <a:gd name="T5" fmla="*/ 2147483646 h 152"/>
              <a:gd name="T6" fmla="*/ 2147483646 w 1662"/>
              <a:gd name="T7" fmla="*/ 2147483646 h 152"/>
              <a:gd name="T8" fmla="*/ 2147483646 w 1662"/>
              <a:gd name="T9" fmla="*/ 2147483646 h 152"/>
              <a:gd name="T10" fmla="*/ 2147483646 w 1662"/>
              <a:gd name="T11" fmla="*/ 2147483646 h 152"/>
              <a:gd name="T12" fmla="*/ 2147483646 w 1662"/>
              <a:gd name="T13" fmla="*/ 2147483646 h 152"/>
              <a:gd name="T14" fmla="*/ 2147483646 w 1662"/>
              <a:gd name="T15" fmla="*/ 2147483646 h 152"/>
              <a:gd name="T16" fmla="*/ 2147483646 w 1662"/>
              <a:gd name="T17" fmla="*/ 0 h 152"/>
              <a:gd name="T18" fmla="*/ 0 w 1662"/>
              <a:gd name="T19" fmla="*/ 0 h 152"/>
              <a:gd name="T20" fmla="*/ 0 w 1662"/>
              <a:gd name="T21" fmla="*/ 2147483646 h 152"/>
              <a:gd name="T22" fmla="*/ 2147483646 w 1662"/>
              <a:gd name="T23" fmla="*/ 2147483646 h 152"/>
              <a:gd name="T24" fmla="*/ 2147483646 w 1662"/>
              <a:gd name="T25" fmla="*/ 2147483646 h 152"/>
              <a:gd name="T26" fmla="*/ 2147483646 w 1662"/>
              <a:gd name="T27" fmla="*/ 2147483646 h 152"/>
              <a:gd name="T28" fmla="*/ 2147483646 w 1662"/>
              <a:gd name="T29" fmla="*/ 2147483646 h 152"/>
              <a:gd name="T30" fmla="*/ 2147483646 w 1662"/>
              <a:gd name="T31" fmla="*/ 2147483646 h 152"/>
              <a:gd name="T32" fmla="*/ 2147483646 w 1662"/>
              <a:gd name="T33" fmla="*/ 2147483646 h 152"/>
              <a:gd name="T34" fmla="*/ 2147483646 w 1662"/>
              <a:gd name="T35" fmla="*/ 2147483646 h 152"/>
              <a:gd name="T36" fmla="*/ 2147483646 w 1662"/>
              <a:gd name="T37" fmla="*/ 2147483646 h 152"/>
              <a:gd name="T38" fmla="*/ 2147483646 w 1662"/>
              <a:gd name="T39" fmla="*/ 2147483646 h 152"/>
              <a:gd name="T40" fmla="*/ 2147483646 w 1662"/>
              <a:gd name="T41" fmla="*/ 2147483646 h 152"/>
              <a:gd name="T42" fmla="*/ 2147483646 w 1662"/>
              <a:gd name="T43" fmla="*/ 2147483646 h 152"/>
              <a:gd name="T44" fmla="*/ 2147483646 w 1662"/>
              <a:gd name="T45" fmla="*/ 2147483646 h 152"/>
              <a:gd name="T46" fmla="*/ 2147483646 w 1662"/>
              <a:gd name="T47" fmla="*/ 2147483646 h 152"/>
              <a:gd name="T48" fmla="*/ 2147483646 w 1662"/>
              <a:gd name="T49" fmla="*/ 2147483646 h 15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62" h="152">
                <a:moveTo>
                  <a:pt x="1625" y="152"/>
                </a:moveTo>
                <a:lnTo>
                  <a:pt x="1640" y="142"/>
                </a:lnTo>
                <a:lnTo>
                  <a:pt x="1652" y="125"/>
                </a:lnTo>
                <a:lnTo>
                  <a:pt x="1659" y="105"/>
                </a:lnTo>
                <a:lnTo>
                  <a:pt x="1662" y="77"/>
                </a:lnTo>
                <a:lnTo>
                  <a:pt x="1659" y="48"/>
                </a:lnTo>
                <a:lnTo>
                  <a:pt x="1652" y="28"/>
                </a:lnTo>
                <a:lnTo>
                  <a:pt x="1640" y="10"/>
                </a:lnTo>
                <a:lnTo>
                  <a:pt x="1625" y="0"/>
                </a:lnTo>
                <a:lnTo>
                  <a:pt x="0" y="0"/>
                </a:lnTo>
                <a:lnTo>
                  <a:pt x="0" y="152"/>
                </a:lnTo>
                <a:lnTo>
                  <a:pt x="1625" y="152"/>
                </a:lnTo>
                <a:lnTo>
                  <a:pt x="1620" y="137"/>
                </a:lnTo>
                <a:lnTo>
                  <a:pt x="15" y="137"/>
                </a:lnTo>
                <a:lnTo>
                  <a:pt x="15" y="15"/>
                </a:lnTo>
                <a:lnTo>
                  <a:pt x="1620" y="15"/>
                </a:lnTo>
                <a:lnTo>
                  <a:pt x="1630" y="20"/>
                </a:lnTo>
                <a:lnTo>
                  <a:pt x="1637" y="33"/>
                </a:lnTo>
                <a:lnTo>
                  <a:pt x="1645" y="53"/>
                </a:lnTo>
                <a:lnTo>
                  <a:pt x="1647" y="77"/>
                </a:lnTo>
                <a:lnTo>
                  <a:pt x="1645" y="100"/>
                </a:lnTo>
                <a:lnTo>
                  <a:pt x="1637" y="120"/>
                </a:lnTo>
                <a:lnTo>
                  <a:pt x="1630" y="132"/>
                </a:lnTo>
                <a:lnTo>
                  <a:pt x="1620" y="137"/>
                </a:lnTo>
                <a:lnTo>
                  <a:pt x="1625" y="1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1" name="Freeform 19"/>
          <p:cNvSpPr>
            <a:spLocks/>
          </p:cNvSpPr>
          <p:nvPr/>
        </p:nvSpPr>
        <p:spPr bwMode="auto">
          <a:xfrm>
            <a:off x="6808788" y="2508250"/>
            <a:ext cx="106362" cy="217488"/>
          </a:xfrm>
          <a:custGeom>
            <a:avLst/>
            <a:gdLst>
              <a:gd name="T0" fmla="*/ 0 w 67"/>
              <a:gd name="T1" fmla="*/ 2147483646 h 137"/>
              <a:gd name="T2" fmla="*/ 2147483646 w 67"/>
              <a:gd name="T3" fmla="*/ 2147483646 h 137"/>
              <a:gd name="T4" fmla="*/ 2147483646 w 67"/>
              <a:gd name="T5" fmla="*/ 2147483646 h 137"/>
              <a:gd name="T6" fmla="*/ 2147483646 w 67"/>
              <a:gd name="T7" fmla="*/ 2147483646 h 137"/>
              <a:gd name="T8" fmla="*/ 2147483646 w 67"/>
              <a:gd name="T9" fmla="*/ 2147483646 h 137"/>
              <a:gd name="T10" fmla="*/ 2147483646 w 67"/>
              <a:gd name="T11" fmla="*/ 2147483646 h 137"/>
              <a:gd name="T12" fmla="*/ 2147483646 w 67"/>
              <a:gd name="T13" fmla="*/ 2147483646 h 137"/>
              <a:gd name="T14" fmla="*/ 2147483646 w 67"/>
              <a:gd name="T15" fmla="*/ 2147483646 h 137"/>
              <a:gd name="T16" fmla="*/ 2147483646 w 67"/>
              <a:gd name="T17" fmla="*/ 2147483646 h 137"/>
              <a:gd name="T18" fmla="*/ 2147483646 w 67"/>
              <a:gd name="T19" fmla="*/ 2147483646 h 137"/>
              <a:gd name="T20" fmla="*/ 2147483646 w 67"/>
              <a:gd name="T21" fmla="*/ 2147483646 h 137"/>
              <a:gd name="T22" fmla="*/ 2147483646 w 67"/>
              <a:gd name="T23" fmla="*/ 2147483646 h 137"/>
              <a:gd name="T24" fmla="*/ 2147483646 w 67"/>
              <a:gd name="T25" fmla="*/ 0 h 137"/>
              <a:gd name="T26" fmla="*/ 2147483646 w 67"/>
              <a:gd name="T27" fmla="*/ 2147483646 h 137"/>
              <a:gd name="T28" fmla="*/ 2147483646 w 67"/>
              <a:gd name="T29" fmla="*/ 2147483646 h 137"/>
              <a:gd name="T30" fmla="*/ 2147483646 w 67"/>
              <a:gd name="T31" fmla="*/ 2147483646 h 137"/>
              <a:gd name="T32" fmla="*/ 0 w 67"/>
              <a:gd name="T33" fmla="*/ 2147483646 h 13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7" h="137">
                <a:moveTo>
                  <a:pt x="0" y="69"/>
                </a:moveTo>
                <a:lnTo>
                  <a:pt x="2" y="97"/>
                </a:lnTo>
                <a:lnTo>
                  <a:pt x="10" y="117"/>
                </a:lnTo>
                <a:lnTo>
                  <a:pt x="20" y="132"/>
                </a:lnTo>
                <a:lnTo>
                  <a:pt x="32" y="137"/>
                </a:lnTo>
                <a:lnTo>
                  <a:pt x="47" y="132"/>
                </a:lnTo>
                <a:lnTo>
                  <a:pt x="57" y="117"/>
                </a:lnTo>
                <a:lnTo>
                  <a:pt x="65" y="97"/>
                </a:lnTo>
                <a:lnTo>
                  <a:pt x="67" y="69"/>
                </a:lnTo>
                <a:lnTo>
                  <a:pt x="65" y="42"/>
                </a:lnTo>
                <a:lnTo>
                  <a:pt x="57" y="20"/>
                </a:lnTo>
                <a:lnTo>
                  <a:pt x="47" y="5"/>
                </a:lnTo>
                <a:lnTo>
                  <a:pt x="32" y="0"/>
                </a:lnTo>
                <a:lnTo>
                  <a:pt x="20" y="5"/>
                </a:lnTo>
                <a:lnTo>
                  <a:pt x="10" y="20"/>
                </a:lnTo>
                <a:lnTo>
                  <a:pt x="2" y="42"/>
                </a:lnTo>
                <a:lnTo>
                  <a:pt x="0" y="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2" name="Freeform 20"/>
          <p:cNvSpPr>
            <a:spLocks/>
          </p:cNvSpPr>
          <p:nvPr/>
        </p:nvSpPr>
        <p:spPr bwMode="auto">
          <a:xfrm>
            <a:off x="6796088" y="2495550"/>
            <a:ext cx="131762" cy="241300"/>
          </a:xfrm>
          <a:custGeom>
            <a:avLst/>
            <a:gdLst>
              <a:gd name="T0" fmla="*/ 0 w 83"/>
              <a:gd name="T1" fmla="*/ 2147483646 h 152"/>
              <a:gd name="T2" fmla="*/ 2147483646 w 83"/>
              <a:gd name="T3" fmla="*/ 2147483646 h 152"/>
              <a:gd name="T4" fmla="*/ 2147483646 w 83"/>
              <a:gd name="T5" fmla="*/ 2147483646 h 152"/>
              <a:gd name="T6" fmla="*/ 2147483646 w 83"/>
              <a:gd name="T7" fmla="*/ 2147483646 h 152"/>
              <a:gd name="T8" fmla="*/ 2147483646 w 83"/>
              <a:gd name="T9" fmla="*/ 2147483646 h 152"/>
              <a:gd name="T10" fmla="*/ 2147483646 w 83"/>
              <a:gd name="T11" fmla="*/ 2147483646 h 152"/>
              <a:gd name="T12" fmla="*/ 2147483646 w 83"/>
              <a:gd name="T13" fmla="*/ 2147483646 h 152"/>
              <a:gd name="T14" fmla="*/ 2147483646 w 83"/>
              <a:gd name="T15" fmla="*/ 2147483646 h 152"/>
              <a:gd name="T16" fmla="*/ 2147483646 w 83"/>
              <a:gd name="T17" fmla="*/ 2147483646 h 152"/>
              <a:gd name="T18" fmla="*/ 2147483646 w 83"/>
              <a:gd name="T19" fmla="*/ 2147483646 h 152"/>
              <a:gd name="T20" fmla="*/ 2147483646 w 83"/>
              <a:gd name="T21" fmla="*/ 2147483646 h 152"/>
              <a:gd name="T22" fmla="*/ 2147483646 w 83"/>
              <a:gd name="T23" fmla="*/ 2147483646 h 152"/>
              <a:gd name="T24" fmla="*/ 2147483646 w 83"/>
              <a:gd name="T25" fmla="*/ 0 h 152"/>
              <a:gd name="T26" fmla="*/ 2147483646 w 83"/>
              <a:gd name="T27" fmla="*/ 2147483646 h 152"/>
              <a:gd name="T28" fmla="*/ 2147483646 w 83"/>
              <a:gd name="T29" fmla="*/ 2147483646 h 152"/>
              <a:gd name="T30" fmla="*/ 2147483646 w 83"/>
              <a:gd name="T31" fmla="*/ 2147483646 h 152"/>
              <a:gd name="T32" fmla="*/ 0 w 83"/>
              <a:gd name="T33" fmla="*/ 2147483646 h 152"/>
              <a:gd name="T34" fmla="*/ 2147483646 w 83"/>
              <a:gd name="T35" fmla="*/ 2147483646 h 152"/>
              <a:gd name="T36" fmla="*/ 2147483646 w 83"/>
              <a:gd name="T37" fmla="*/ 2147483646 h 152"/>
              <a:gd name="T38" fmla="*/ 2147483646 w 83"/>
              <a:gd name="T39" fmla="*/ 2147483646 h 152"/>
              <a:gd name="T40" fmla="*/ 2147483646 w 83"/>
              <a:gd name="T41" fmla="*/ 2147483646 h 152"/>
              <a:gd name="T42" fmla="*/ 2147483646 w 83"/>
              <a:gd name="T43" fmla="*/ 2147483646 h 152"/>
              <a:gd name="T44" fmla="*/ 2147483646 w 83"/>
              <a:gd name="T45" fmla="*/ 2147483646 h 152"/>
              <a:gd name="T46" fmla="*/ 2147483646 w 83"/>
              <a:gd name="T47" fmla="*/ 2147483646 h 152"/>
              <a:gd name="T48" fmla="*/ 2147483646 w 83"/>
              <a:gd name="T49" fmla="*/ 2147483646 h 152"/>
              <a:gd name="T50" fmla="*/ 2147483646 w 83"/>
              <a:gd name="T51" fmla="*/ 2147483646 h 152"/>
              <a:gd name="T52" fmla="*/ 2147483646 w 83"/>
              <a:gd name="T53" fmla="*/ 2147483646 h 152"/>
              <a:gd name="T54" fmla="*/ 2147483646 w 83"/>
              <a:gd name="T55" fmla="*/ 2147483646 h 152"/>
              <a:gd name="T56" fmla="*/ 2147483646 w 83"/>
              <a:gd name="T57" fmla="*/ 2147483646 h 152"/>
              <a:gd name="T58" fmla="*/ 2147483646 w 83"/>
              <a:gd name="T59" fmla="*/ 2147483646 h 152"/>
              <a:gd name="T60" fmla="*/ 2147483646 w 83"/>
              <a:gd name="T61" fmla="*/ 2147483646 h 152"/>
              <a:gd name="T62" fmla="*/ 2147483646 w 83"/>
              <a:gd name="T63" fmla="*/ 2147483646 h 152"/>
              <a:gd name="T64" fmla="*/ 2147483646 w 83"/>
              <a:gd name="T65" fmla="*/ 2147483646 h 152"/>
              <a:gd name="T66" fmla="*/ 2147483646 w 83"/>
              <a:gd name="T67" fmla="*/ 2147483646 h 152"/>
              <a:gd name="T68" fmla="*/ 0 w 83"/>
              <a:gd name="T69" fmla="*/ 2147483646 h 1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3" h="152">
                <a:moveTo>
                  <a:pt x="0" y="77"/>
                </a:moveTo>
                <a:lnTo>
                  <a:pt x="3" y="107"/>
                </a:lnTo>
                <a:lnTo>
                  <a:pt x="10" y="127"/>
                </a:lnTo>
                <a:lnTo>
                  <a:pt x="23" y="145"/>
                </a:lnTo>
                <a:lnTo>
                  <a:pt x="40" y="152"/>
                </a:lnTo>
                <a:lnTo>
                  <a:pt x="60" y="147"/>
                </a:lnTo>
                <a:lnTo>
                  <a:pt x="73" y="127"/>
                </a:lnTo>
                <a:lnTo>
                  <a:pt x="80" y="107"/>
                </a:lnTo>
                <a:lnTo>
                  <a:pt x="83" y="77"/>
                </a:lnTo>
                <a:lnTo>
                  <a:pt x="80" y="48"/>
                </a:lnTo>
                <a:lnTo>
                  <a:pt x="73" y="25"/>
                </a:lnTo>
                <a:lnTo>
                  <a:pt x="60" y="5"/>
                </a:lnTo>
                <a:lnTo>
                  <a:pt x="40" y="0"/>
                </a:lnTo>
                <a:lnTo>
                  <a:pt x="23" y="8"/>
                </a:lnTo>
                <a:lnTo>
                  <a:pt x="10" y="25"/>
                </a:lnTo>
                <a:lnTo>
                  <a:pt x="3" y="48"/>
                </a:lnTo>
                <a:lnTo>
                  <a:pt x="0" y="77"/>
                </a:lnTo>
                <a:lnTo>
                  <a:pt x="15" y="77"/>
                </a:lnTo>
                <a:lnTo>
                  <a:pt x="18" y="53"/>
                </a:lnTo>
                <a:lnTo>
                  <a:pt x="25" y="30"/>
                </a:lnTo>
                <a:lnTo>
                  <a:pt x="33" y="18"/>
                </a:lnTo>
                <a:lnTo>
                  <a:pt x="40" y="15"/>
                </a:lnTo>
                <a:lnTo>
                  <a:pt x="50" y="20"/>
                </a:lnTo>
                <a:lnTo>
                  <a:pt x="58" y="30"/>
                </a:lnTo>
                <a:lnTo>
                  <a:pt x="65" y="53"/>
                </a:lnTo>
                <a:lnTo>
                  <a:pt x="68" y="77"/>
                </a:lnTo>
                <a:lnTo>
                  <a:pt x="65" y="102"/>
                </a:lnTo>
                <a:lnTo>
                  <a:pt x="58" y="122"/>
                </a:lnTo>
                <a:lnTo>
                  <a:pt x="50" y="132"/>
                </a:lnTo>
                <a:lnTo>
                  <a:pt x="40" y="137"/>
                </a:lnTo>
                <a:lnTo>
                  <a:pt x="33" y="135"/>
                </a:lnTo>
                <a:lnTo>
                  <a:pt x="25" y="122"/>
                </a:lnTo>
                <a:lnTo>
                  <a:pt x="18" y="102"/>
                </a:lnTo>
                <a:lnTo>
                  <a:pt x="15" y="77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3" name="Freeform 21"/>
          <p:cNvSpPr>
            <a:spLocks/>
          </p:cNvSpPr>
          <p:nvPr/>
        </p:nvSpPr>
        <p:spPr bwMode="auto">
          <a:xfrm>
            <a:off x="6321425" y="2365375"/>
            <a:ext cx="3873500" cy="95250"/>
          </a:xfrm>
          <a:custGeom>
            <a:avLst/>
            <a:gdLst>
              <a:gd name="T0" fmla="*/ 2147483646 w 2440"/>
              <a:gd name="T1" fmla="*/ 2147483646 h 60"/>
              <a:gd name="T2" fmla="*/ 2147483646 w 2440"/>
              <a:gd name="T3" fmla="*/ 2147483646 h 60"/>
              <a:gd name="T4" fmla="*/ 2147483646 w 2440"/>
              <a:gd name="T5" fmla="*/ 2147483646 h 60"/>
              <a:gd name="T6" fmla="*/ 2147483646 w 2440"/>
              <a:gd name="T7" fmla="*/ 2147483646 h 60"/>
              <a:gd name="T8" fmla="*/ 2147483646 w 2440"/>
              <a:gd name="T9" fmla="*/ 0 h 60"/>
              <a:gd name="T10" fmla="*/ 2147483646 w 2440"/>
              <a:gd name="T11" fmla="*/ 2147483646 h 60"/>
              <a:gd name="T12" fmla="*/ 2147483646 w 2440"/>
              <a:gd name="T13" fmla="*/ 2147483646 h 60"/>
              <a:gd name="T14" fmla="*/ 2147483646 w 2440"/>
              <a:gd name="T15" fmla="*/ 2147483646 h 60"/>
              <a:gd name="T16" fmla="*/ 2147483646 w 2440"/>
              <a:gd name="T17" fmla="*/ 2147483646 h 60"/>
              <a:gd name="T18" fmla="*/ 2147483646 w 2440"/>
              <a:gd name="T19" fmla="*/ 2147483646 h 60"/>
              <a:gd name="T20" fmla="*/ 2147483646 w 2440"/>
              <a:gd name="T21" fmla="*/ 2147483646 h 60"/>
              <a:gd name="T22" fmla="*/ 2147483646 w 2440"/>
              <a:gd name="T23" fmla="*/ 2147483646 h 60"/>
              <a:gd name="T24" fmla="*/ 2147483646 w 2440"/>
              <a:gd name="T25" fmla="*/ 2147483646 h 60"/>
              <a:gd name="T26" fmla="*/ 2147483646 w 2440"/>
              <a:gd name="T27" fmla="*/ 2147483646 h 60"/>
              <a:gd name="T28" fmla="*/ 2147483646 w 2440"/>
              <a:gd name="T29" fmla="*/ 2147483646 h 60"/>
              <a:gd name="T30" fmla="*/ 2147483646 w 2440"/>
              <a:gd name="T31" fmla="*/ 2147483646 h 60"/>
              <a:gd name="T32" fmla="*/ 2147483646 w 2440"/>
              <a:gd name="T33" fmla="*/ 2147483646 h 60"/>
              <a:gd name="T34" fmla="*/ 2147483646 w 2440"/>
              <a:gd name="T35" fmla="*/ 2147483646 h 60"/>
              <a:gd name="T36" fmla="*/ 2147483646 w 2440"/>
              <a:gd name="T37" fmla="*/ 2147483646 h 60"/>
              <a:gd name="T38" fmla="*/ 2147483646 w 2440"/>
              <a:gd name="T39" fmla="*/ 2147483646 h 60"/>
              <a:gd name="T40" fmla="*/ 2147483646 w 2440"/>
              <a:gd name="T41" fmla="*/ 2147483646 h 60"/>
              <a:gd name="T42" fmla="*/ 2147483646 w 2440"/>
              <a:gd name="T43" fmla="*/ 2147483646 h 60"/>
              <a:gd name="T44" fmla="*/ 2147483646 w 2440"/>
              <a:gd name="T45" fmla="*/ 2147483646 h 60"/>
              <a:gd name="T46" fmla="*/ 2147483646 w 2440"/>
              <a:gd name="T47" fmla="*/ 2147483646 h 60"/>
              <a:gd name="T48" fmla="*/ 2147483646 w 2440"/>
              <a:gd name="T49" fmla="*/ 2147483646 h 60"/>
              <a:gd name="T50" fmla="*/ 2147483646 w 2440"/>
              <a:gd name="T51" fmla="*/ 2147483646 h 60"/>
              <a:gd name="T52" fmla="*/ 2147483646 w 2440"/>
              <a:gd name="T53" fmla="*/ 2147483646 h 60"/>
              <a:gd name="T54" fmla="*/ 2147483646 w 2440"/>
              <a:gd name="T55" fmla="*/ 2147483646 h 60"/>
              <a:gd name="T56" fmla="*/ 2147483646 w 2440"/>
              <a:gd name="T57" fmla="*/ 2147483646 h 60"/>
              <a:gd name="T58" fmla="*/ 2147483646 w 2440"/>
              <a:gd name="T59" fmla="*/ 2147483646 h 60"/>
              <a:gd name="T60" fmla="*/ 2147483646 w 2440"/>
              <a:gd name="T61" fmla="*/ 2147483646 h 60"/>
              <a:gd name="T62" fmla="*/ 2147483646 w 2440"/>
              <a:gd name="T63" fmla="*/ 2147483646 h 60"/>
              <a:gd name="T64" fmla="*/ 2147483646 w 2440"/>
              <a:gd name="T65" fmla="*/ 2147483646 h 60"/>
              <a:gd name="T66" fmla="*/ 2147483646 w 2440"/>
              <a:gd name="T67" fmla="*/ 2147483646 h 60"/>
              <a:gd name="T68" fmla="*/ 2147483646 w 2440"/>
              <a:gd name="T69" fmla="*/ 2147483646 h 60"/>
              <a:gd name="T70" fmla="*/ 2147483646 w 2440"/>
              <a:gd name="T71" fmla="*/ 2147483646 h 60"/>
              <a:gd name="T72" fmla="*/ 2147483646 w 2440"/>
              <a:gd name="T73" fmla="*/ 2147483646 h 60"/>
              <a:gd name="T74" fmla="*/ 2147483646 w 2440"/>
              <a:gd name="T75" fmla="*/ 2147483646 h 60"/>
              <a:gd name="T76" fmla="*/ 2147483646 w 2440"/>
              <a:gd name="T77" fmla="*/ 2147483646 h 60"/>
              <a:gd name="T78" fmla="*/ 2147483646 w 2440"/>
              <a:gd name="T79" fmla="*/ 2147483646 h 60"/>
              <a:gd name="T80" fmla="*/ 2147483646 w 2440"/>
              <a:gd name="T81" fmla="*/ 2147483646 h 60"/>
              <a:gd name="T82" fmla="*/ 2147483646 w 2440"/>
              <a:gd name="T83" fmla="*/ 2147483646 h 60"/>
              <a:gd name="T84" fmla="*/ 2147483646 w 2440"/>
              <a:gd name="T85" fmla="*/ 2147483646 h 60"/>
              <a:gd name="T86" fmla="*/ 2147483646 w 2440"/>
              <a:gd name="T87" fmla="*/ 2147483646 h 60"/>
              <a:gd name="T88" fmla="*/ 2147483646 w 2440"/>
              <a:gd name="T89" fmla="*/ 2147483646 h 60"/>
              <a:gd name="T90" fmla="*/ 2147483646 w 2440"/>
              <a:gd name="T91" fmla="*/ 2147483646 h 60"/>
              <a:gd name="T92" fmla="*/ 2147483646 w 2440"/>
              <a:gd name="T93" fmla="*/ 2147483646 h 60"/>
              <a:gd name="T94" fmla="*/ 2147483646 w 2440"/>
              <a:gd name="T95" fmla="*/ 2147483646 h 60"/>
              <a:gd name="T96" fmla="*/ 2147483646 w 2440"/>
              <a:gd name="T97" fmla="*/ 2147483646 h 60"/>
              <a:gd name="T98" fmla="*/ 2147483646 w 2440"/>
              <a:gd name="T99" fmla="*/ 2147483646 h 60"/>
              <a:gd name="T100" fmla="*/ 2147483646 w 2440"/>
              <a:gd name="T101" fmla="*/ 2147483646 h 60"/>
              <a:gd name="T102" fmla="*/ 2147483646 w 2440"/>
              <a:gd name="T103" fmla="*/ 2147483646 h 60"/>
              <a:gd name="T104" fmla="*/ 2147483646 w 2440"/>
              <a:gd name="T105" fmla="*/ 2147483646 h 60"/>
              <a:gd name="T106" fmla="*/ 2147483646 w 2440"/>
              <a:gd name="T107" fmla="*/ 2147483646 h 60"/>
              <a:gd name="T108" fmla="*/ 2147483646 w 2440"/>
              <a:gd name="T109" fmla="*/ 2147483646 h 60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2440" h="60">
                <a:moveTo>
                  <a:pt x="0" y="32"/>
                </a:moveTo>
                <a:lnTo>
                  <a:pt x="5" y="30"/>
                </a:lnTo>
                <a:lnTo>
                  <a:pt x="10" y="30"/>
                </a:lnTo>
                <a:lnTo>
                  <a:pt x="15" y="27"/>
                </a:lnTo>
                <a:lnTo>
                  <a:pt x="23" y="25"/>
                </a:lnTo>
                <a:lnTo>
                  <a:pt x="28" y="25"/>
                </a:lnTo>
                <a:lnTo>
                  <a:pt x="33" y="22"/>
                </a:lnTo>
                <a:lnTo>
                  <a:pt x="38" y="22"/>
                </a:lnTo>
                <a:lnTo>
                  <a:pt x="43" y="20"/>
                </a:lnTo>
                <a:lnTo>
                  <a:pt x="48" y="20"/>
                </a:lnTo>
                <a:lnTo>
                  <a:pt x="53" y="17"/>
                </a:lnTo>
                <a:lnTo>
                  <a:pt x="60" y="17"/>
                </a:lnTo>
                <a:lnTo>
                  <a:pt x="65" y="15"/>
                </a:lnTo>
                <a:lnTo>
                  <a:pt x="70" y="15"/>
                </a:lnTo>
                <a:lnTo>
                  <a:pt x="75" y="12"/>
                </a:lnTo>
                <a:lnTo>
                  <a:pt x="80" y="12"/>
                </a:lnTo>
                <a:lnTo>
                  <a:pt x="87" y="10"/>
                </a:lnTo>
                <a:lnTo>
                  <a:pt x="97" y="10"/>
                </a:lnTo>
                <a:lnTo>
                  <a:pt x="102" y="7"/>
                </a:lnTo>
                <a:lnTo>
                  <a:pt x="115" y="7"/>
                </a:lnTo>
                <a:lnTo>
                  <a:pt x="120" y="5"/>
                </a:lnTo>
                <a:lnTo>
                  <a:pt x="130" y="5"/>
                </a:lnTo>
                <a:lnTo>
                  <a:pt x="135" y="2"/>
                </a:lnTo>
                <a:lnTo>
                  <a:pt x="160" y="2"/>
                </a:lnTo>
                <a:lnTo>
                  <a:pt x="165" y="0"/>
                </a:lnTo>
                <a:lnTo>
                  <a:pt x="282" y="0"/>
                </a:lnTo>
                <a:lnTo>
                  <a:pt x="287" y="2"/>
                </a:lnTo>
                <a:lnTo>
                  <a:pt x="294" y="2"/>
                </a:lnTo>
                <a:lnTo>
                  <a:pt x="299" y="5"/>
                </a:lnTo>
                <a:lnTo>
                  <a:pt x="304" y="5"/>
                </a:lnTo>
                <a:lnTo>
                  <a:pt x="312" y="7"/>
                </a:lnTo>
                <a:lnTo>
                  <a:pt x="317" y="7"/>
                </a:lnTo>
                <a:lnTo>
                  <a:pt x="322" y="10"/>
                </a:lnTo>
                <a:lnTo>
                  <a:pt x="329" y="10"/>
                </a:lnTo>
                <a:lnTo>
                  <a:pt x="339" y="15"/>
                </a:lnTo>
                <a:lnTo>
                  <a:pt x="347" y="15"/>
                </a:lnTo>
                <a:lnTo>
                  <a:pt x="357" y="20"/>
                </a:lnTo>
                <a:lnTo>
                  <a:pt x="364" y="20"/>
                </a:lnTo>
                <a:lnTo>
                  <a:pt x="374" y="25"/>
                </a:lnTo>
                <a:lnTo>
                  <a:pt x="382" y="25"/>
                </a:lnTo>
                <a:lnTo>
                  <a:pt x="387" y="27"/>
                </a:lnTo>
                <a:lnTo>
                  <a:pt x="394" y="30"/>
                </a:lnTo>
                <a:lnTo>
                  <a:pt x="399" y="32"/>
                </a:lnTo>
                <a:lnTo>
                  <a:pt x="404" y="32"/>
                </a:lnTo>
                <a:lnTo>
                  <a:pt x="411" y="35"/>
                </a:lnTo>
                <a:lnTo>
                  <a:pt x="416" y="37"/>
                </a:lnTo>
                <a:lnTo>
                  <a:pt x="424" y="40"/>
                </a:lnTo>
                <a:lnTo>
                  <a:pt x="429" y="40"/>
                </a:lnTo>
                <a:lnTo>
                  <a:pt x="436" y="42"/>
                </a:lnTo>
                <a:lnTo>
                  <a:pt x="441" y="45"/>
                </a:lnTo>
                <a:lnTo>
                  <a:pt x="449" y="45"/>
                </a:lnTo>
                <a:lnTo>
                  <a:pt x="454" y="47"/>
                </a:lnTo>
                <a:lnTo>
                  <a:pt x="461" y="50"/>
                </a:lnTo>
                <a:lnTo>
                  <a:pt x="466" y="50"/>
                </a:lnTo>
                <a:lnTo>
                  <a:pt x="474" y="52"/>
                </a:lnTo>
                <a:lnTo>
                  <a:pt x="481" y="52"/>
                </a:lnTo>
                <a:lnTo>
                  <a:pt x="486" y="55"/>
                </a:lnTo>
                <a:lnTo>
                  <a:pt x="501" y="55"/>
                </a:lnTo>
                <a:lnTo>
                  <a:pt x="506" y="57"/>
                </a:lnTo>
                <a:lnTo>
                  <a:pt x="541" y="57"/>
                </a:lnTo>
                <a:lnTo>
                  <a:pt x="546" y="60"/>
                </a:lnTo>
                <a:lnTo>
                  <a:pt x="551" y="57"/>
                </a:lnTo>
                <a:lnTo>
                  <a:pt x="581" y="57"/>
                </a:lnTo>
                <a:lnTo>
                  <a:pt x="588" y="55"/>
                </a:lnTo>
                <a:lnTo>
                  <a:pt x="603" y="55"/>
                </a:lnTo>
                <a:lnTo>
                  <a:pt x="611" y="52"/>
                </a:lnTo>
                <a:lnTo>
                  <a:pt x="621" y="52"/>
                </a:lnTo>
                <a:lnTo>
                  <a:pt x="628" y="50"/>
                </a:lnTo>
                <a:lnTo>
                  <a:pt x="636" y="50"/>
                </a:lnTo>
                <a:lnTo>
                  <a:pt x="651" y="45"/>
                </a:lnTo>
                <a:lnTo>
                  <a:pt x="661" y="45"/>
                </a:lnTo>
                <a:lnTo>
                  <a:pt x="676" y="40"/>
                </a:lnTo>
                <a:lnTo>
                  <a:pt x="686" y="40"/>
                </a:lnTo>
                <a:lnTo>
                  <a:pt x="701" y="35"/>
                </a:lnTo>
                <a:lnTo>
                  <a:pt x="711" y="32"/>
                </a:lnTo>
                <a:lnTo>
                  <a:pt x="718" y="30"/>
                </a:lnTo>
                <a:lnTo>
                  <a:pt x="725" y="30"/>
                </a:lnTo>
                <a:lnTo>
                  <a:pt x="735" y="27"/>
                </a:lnTo>
                <a:lnTo>
                  <a:pt x="750" y="22"/>
                </a:lnTo>
                <a:lnTo>
                  <a:pt x="760" y="22"/>
                </a:lnTo>
                <a:lnTo>
                  <a:pt x="775" y="17"/>
                </a:lnTo>
                <a:lnTo>
                  <a:pt x="783" y="15"/>
                </a:lnTo>
                <a:lnTo>
                  <a:pt x="793" y="15"/>
                </a:lnTo>
                <a:lnTo>
                  <a:pt x="808" y="10"/>
                </a:lnTo>
                <a:lnTo>
                  <a:pt x="815" y="10"/>
                </a:lnTo>
                <a:lnTo>
                  <a:pt x="825" y="7"/>
                </a:lnTo>
                <a:lnTo>
                  <a:pt x="833" y="7"/>
                </a:lnTo>
                <a:lnTo>
                  <a:pt x="840" y="5"/>
                </a:lnTo>
                <a:lnTo>
                  <a:pt x="848" y="5"/>
                </a:lnTo>
                <a:lnTo>
                  <a:pt x="855" y="2"/>
                </a:lnTo>
                <a:lnTo>
                  <a:pt x="863" y="2"/>
                </a:lnTo>
                <a:lnTo>
                  <a:pt x="870" y="0"/>
                </a:lnTo>
                <a:lnTo>
                  <a:pt x="945" y="0"/>
                </a:lnTo>
                <a:lnTo>
                  <a:pt x="952" y="2"/>
                </a:lnTo>
                <a:lnTo>
                  <a:pt x="965" y="2"/>
                </a:lnTo>
                <a:lnTo>
                  <a:pt x="970" y="5"/>
                </a:lnTo>
                <a:lnTo>
                  <a:pt x="977" y="5"/>
                </a:lnTo>
                <a:lnTo>
                  <a:pt x="982" y="7"/>
                </a:lnTo>
                <a:lnTo>
                  <a:pt x="990" y="7"/>
                </a:lnTo>
                <a:lnTo>
                  <a:pt x="995" y="10"/>
                </a:lnTo>
                <a:lnTo>
                  <a:pt x="1002" y="12"/>
                </a:lnTo>
                <a:lnTo>
                  <a:pt x="1007" y="12"/>
                </a:lnTo>
                <a:lnTo>
                  <a:pt x="1015" y="15"/>
                </a:lnTo>
                <a:lnTo>
                  <a:pt x="1020" y="17"/>
                </a:lnTo>
                <a:lnTo>
                  <a:pt x="1025" y="17"/>
                </a:lnTo>
                <a:lnTo>
                  <a:pt x="1032" y="20"/>
                </a:lnTo>
                <a:lnTo>
                  <a:pt x="1037" y="22"/>
                </a:lnTo>
                <a:lnTo>
                  <a:pt x="1044" y="25"/>
                </a:lnTo>
                <a:lnTo>
                  <a:pt x="1049" y="25"/>
                </a:lnTo>
                <a:lnTo>
                  <a:pt x="1054" y="27"/>
                </a:lnTo>
                <a:lnTo>
                  <a:pt x="1062" y="30"/>
                </a:lnTo>
                <a:lnTo>
                  <a:pt x="1067" y="32"/>
                </a:lnTo>
                <a:lnTo>
                  <a:pt x="1072" y="32"/>
                </a:lnTo>
                <a:lnTo>
                  <a:pt x="1079" y="35"/>
                </a:lnTo>
                <a:lnTo>
                  <a:pt x="1089" y="40"/>
                </a:lnTo>
                <a:lnTo>
                  <a:pt x="1094" y="40"/>
                </a:lnTo>
                <a:lnTo>
                  <a:pt x="1102" y="42"/>
                </a:lnTo>
                <a:lnTo>
                  <a:pt x="1107" y="45"/>
                </a:lnTo>
                <a:lnTo>
                  <a:pt x="1112" y="45"/>
                </a:lnTo>
                <a:lnTo>
                  <a:pt x="1119" y="47"/>
                </a:lnTo>
                <a:lnTo>
                  <a:pt x="1124" y="50"/>
                </a:lnTo>
                <a:lnTo>
                  <a:pt x="1129" y="50"/>
                </a:lnTo>
                <a:lnTo>
                  <a:pt x="1137" y="52"/>
                </a:lnTo>
                <a:lnTo>
                  <a:pt x="1142" y="52"/>
                </a:lnTo>
                <a:lnTo>
                  <a:pt x="1147" y="55"/>
                </a:lnTo>
                <a:lnTo>
                  <a:pt x="1159" y="55"/>
                </a:lnTo>
                <a:lnTo>
                  <a:pt x="1164" y="57"/>
                </a:lnTo>
                <a:lnTo>
                  <a:pt x="1189" y="57"/>
                </a:lnTo>
                <a:lnTo>
                  <a:pt x="1194" y="60"/>
                </a:lnTo>
                <a:lnTo>
                  <a:pt x="1199" y="57"/>
                </a:lnTo>
                <a:lnTo>
                  <a:pt x="1229" y="57"/>
                </a:lnTo>
                <a:lnTo>
                  <a:pt x="1236" y="55"/>
                </a:lnTo>
                <a:lnTo>
                  <a:pt x="1249" y="55"/>
                </a:lnTo>
                <a:lnTo>
                  <a:pt x="1254" y="52"/>
                </a:lnTo>
                <a:lnTo>
                  <a:pt x="1259" y="52"/>
                </a:lnTo>
                <a:lnTo>
                  <a:pt x="1266" y="50"/>
                </a:lnTo>
                <a:lnTo>
                  <a:pt x="1271" y="50"/>
                </a:lnTo>
                <a:lnTo>
                  <a:pt x="1279" y="47"/>
                </a:lnTo>
                <a:lnTo>
                  <a:pt x="1284" y="45"/>
                </a:lnTo>
                <a:lnTo>
                  <a:pt x="1291" y="45"/>
                </a:lnTo>
                <a:lnTo>
                  <a:pt x="1296" y="42"/>
                </a:lnTo>
                <a:lnTo>
                  <a:pt x="1304" y="42"/>
                </a:lnTo>
                <a:lnTo>
                  <a:pt x="1309" y="40"/>
                </a:lnTo>
                <a:lnTo>
                  <a:pt x="1316" y="37"/>
                </a:lnTo>
                <a:lnTo>
                  <a:pt x="1321" y="37"/>
                </a:lnTo>
                <a:lnTo>
                  <a:pt x="1326" y="35"/>
                </a:lnTo>
                <a:lnTo>
                  <a:pt x="1334" y="32"/>
                </a:lnTo>
                <a:lnTo>
                  <a:pt x="1339" y="30"/>
                </a:lnTo>
                <a:lnTo>
                  <a:pt x="1346" y="30"/>
                </a:lnTo>
                <a:lnTo>
                  <a:pt x="1351" y="27"/>
                </a:lnTo>
                <a:lnTo>
                  <a:pt x="1358" y="25"/>
                </a:lnTo>
                <a:lnTo>
                  <a:pt x="1363" y="25"/>
                </a:lnTo>
                <a:lnTo>
                  <a:pt x="1371" y="22"/>
                </a:lnTo>
                <a:lnTo>
                  <a:pt x="1376" y="20"/>
                </a:lnTo>
                <a:lnTo>
                  <a:pt x="1383" y="20"/>
                </a:lnTo>
                <a:lnTo>
                  <a:pt x="1388" y="17"/>
                </a:lnTo>
                <a:lnTo>
                  <a:pt x="1396" y="15"/>
                </a:lnTo>
                <a:lnTo>
                  <a:pt x="1403" y="15"/>
                </a:lnTo>
                <a:lnTo>
                  <a:pt x="1408" y="12"/>
                </a:lnTo>
                <a:lnTo>
                  <a:pt x="1416" y="12"/>
                </a:lnTo>
                <a:lnTo>
                  <a:pt x="1421" y="10"/>
                </a:lnTo>
                <a:lnTo>
                  <a:pt x="1428" y="10"/>
                </a:lnTo>
                <a:lnTo>
                  <a:pt x="1433" y="7"/>
                </a:lnTo>
                <a:lnTo>
                  <a:pt x="1448" y="7"/>
                </a:lnTo>
                <a:lnTo>
                  <a:pt x="1453" y="5"/>
                </a:lnTo>
                <a:lnTo>
                  <a:pt x="1486" y="5"/>
                </a:lnTo>
                <a:lnTo>
                  <a:pt x="1491" y="2"/>
                </a:lnTo>
                <a:lnTo>
                  <a:pt x="1498" y="2"/>
                </a:lnTo>
                <a:lnTo>
                  <a:pt x="1505" y="5"/>
                </a:lnTo>
                <a:lnTo>
                  <a:pt x="1533" y="5"/>
                </a:lnTo>
                <a:lnTo>
                  <a:pt x="1540" y="7"/>
                </a:lnTo>
                <a:lnTo>
                  <a:pt x="1555" y="7"/>
                </a:lnTo>
                <a:lnTo>
                  <a:pt x="1563" y="10"/>
                </a:lnTo>
                <a:lnTo>
                  <a:pt x="1575" y="10"/>
                </a:lnTo>
                <a:lnTo>
                  <a:pt x="1583" y="12"/>
                </a:lnTo>
                <a:lnTo>
                  <a:pt x="1590" y="12"/>
                </a:lnTo>
                <a:lnTo>
                  <a:pt x="1598" y="15"/>
                </a:lnTo>
                <a:lnTo>
                  <a:pt x="1605" y="15"/>
                </a:lnTo>
                <a:lnTo>
                  <a:pt x="1613" y="17"/>
                </a:lnTo>
                <a:lnTo>
                  <a:pt x="1620" y="17"/>
                </a:lnTo>
                <a:lnTo>
                  <a:pt x="1628" y="20"/>
                </a:lnTo>
                <a:lnTo>
                  <a:pt x="1635" y="20"/>
                </a:lnTo>
                <a:lnTo>
                  <a:pt x="1650" y="25"/>
                </a:lnTo>
                <a:lnTo>
                  <a:pt x="1658" y="25"/>
                </a:lnTo>
                <a:lnTo>
                  <a:pt x="1665" y="27"/>
                </a:lnTo>
                <a:lnTo>
                  <a:pt x="1672" y="27"/>
                </a:lnTo>
                <a:lnTo>
                  <a:pt x="1680" y="30"/>
                </a:lnTo>
                <a:lnTo>
                  <a:pt x="1687" y="30"/>
                </a:lnTo>
                <a:lnTo>
                  <a:pt x="1695" y="32"/>
                </a:lnTo>
                <a:lnTo>
                  <a:pt x="1702" y="32"/>
                </a:lnTo>
                <a:lnTo>
                  <a:pt x="1710" y="35"/>
                </a:lnTo>
                <a:lnTo>
                  <a:pt x="1717" y="35"/>
                </a:lnTo>
                <a:lnTo>
                  <a:pt x="1725" y="37"/>
                </a:lnTo>
                <a:lnTo>
                  <a:pt x="1732" y="37"/>
                </a:lnTo>
                <a:lnTo>
                  <a:pt x="1740" y="40"/>
                </a:lnTo>
                <a:lnTo>
                  <a:pt x="1747" y="40"/>
                </a:lnTo>
                <a:lnTo>
                  <a:pt x="1755" y="42"/>
                </a:lnTo>
                <a:lnTo>
                  <a:pt x="1770" y="42"/>
                </a:lnTo>
                <a:lnTo>
                  <a:pt x="1775" y="45"/>
                </a:lnTo>
                <a:lnTo>
                  <a:pt x="1817" y="45"/>
                </a:lnTo>
                <a:lnTo>
                  <a:pt x="1822" y="47"/>
                </a:lnTo>
                <a:lnTo>
                  <a:pt x="1827" y="45"/>
                </a:lnTo>
                <a:lnTo>
                  <a:pt x="1859" y="45"/>
                </a:lnTo>
                <a:lnTo>
                  <a:pt x="1867" y="42"/>
                </a:lnTo>
                <a:lnTo>
                  <a:pt x="1887" y="42"/>
                </a:lnTo>
                <a:lnTo>
                  <a:pt x="1892" y="40"/>
                </a:lnTo>
                <a:lnTo>
                  <a:pt x="1899" y="40"/>
                </a:lnTo>
                <a:lnTo>
                  <a:pt x="1907" y="37"/>
                </a:lnTo>
                <a:lnTo>
                  <a:pt x="1912" y="37"/>
                </a:lnTo>
                <a:lnTo>
                  <a:pt x="1919" y="35"/>
                </a:lnTo>
                <a:lnTo>
                  <a:pt x="1924" y="35"/>
                </a:lnTo>
                <a:lnTo>
                  <a:pt x="1932" y="32"/>
                </a:lnTo>
                <a:lnTo>
                  <a:pt x="1937" y="32"/>
                </a:lnTo>
                <a:lnTo>
                  <a:pt x="1944" y="30"/>
                </a:lnTo>
                <a:lnTo>
                  <a:pt x="1949" y="30"/>
                </a:lnTo>
                <a:lnTo>
                  <a:pt x="1957" y="27"/>
                </a:lnTo>
                <a:lnTo>
                  <a:pt x="1962" y="27"/>
                </a:lnTo>
                <a:lnTo>
                  <a:pt x="1969" y="25"/>
                </a:lnTo>
                <a:lnTo>
                  <a:pt x="1974" y="25"/>
                </a:lnTo>
                <a:lnTo>
                  <a:pt x="1981" y="22"/>
                </a:lnTo>
                <a:lnTo>
                  <a:pt x="1986" y="22"/>
                </a:lnTo>
                <a:lnTo>
                  <a:pt x="1994" y="20"/>
                </a:lnTo>
                <a:lnTo>
                  <a:pt x="1999" y="20"/>
                </a:lnTo>
                <a:lnTo>
                  <a:pt x="2004" y="17"/>
                </a:lnTo>
                <a:lnTo>
                  <a:pt x="2011" y="15"/>
                </a:lnTo>
                <a:lnTo>
                  <a:pt x="2024" y="15"/>
                </a:lnTo>
                <a:lnTo>
                  <a:pt x="2029" y="12"/>
                </a:lnTo>
                <a:lnTo>
                  <a:pt x="2034" y="12"/>
                </a:lnTo>
                <a:lnTo>
                  <a:pt x="2041" y="10"/>
                </a:lnTo>
                <a:lnTo>
                  <a:pt x="2046" y="10"/>
                </a:lnTo>
                <a:lnTo>
                  <a:pt x="2051" y="7"/>
                </a:lnTo>
                <a:lnTo>
                  <a:pt x="2064" y="7"/>
                </a:lnTo>
                <a:lnTo>
                  <a:pt x="2069" y="5"/>
                </a:lnTo>
                <a:lnTo>
                  <a:pt x="2153" y="5"/>
                </a:lnTo>
                <a:lnTo>
                  <a:pt x="2158" y="7"/>
                </a:lnTo>
                <a:lnTo>
                  <a:pt x="2171" y="7"/>
                </a:lnTo>
                <a:lnTo>
                  <a:pt x="2176" y="10"/>
                </a:lnTo>
                <a:lnTo>
                  <a:pt x="2188" y="10"/>
                </a:lnTo>
                <a:lnTo>
                  <a:pt x="2193" y="12"/>
                </a:lnTo>
                <a:lnTo>
                  <a:pt x="2206" y="12"/>
                </a:lnTo>
                <a:lnTo>
                  <a:pt x="2211" y="15"/>
                </a:lnTo>
                <a:lnTo>
                  <a:pt x="2216" y="15"/>
                </a:lnTo>
                <a:lnTo>
                  <a:pt x="2223" y="17"/>
                </a:lnTo>
                <a:lnTo>
                  <a:pt x="2228" y="17"/>
                </a:lnTo>
                <a:lnTo>
                  <a:pt x="2233" y="20"/>
                </a:lnTo>
                <a:lnTo>
                  <a:pt x="2246" y="20"/>
                </a:lnTo>
                <a:lnTo>
                  <a:pt x="2251" y="22"/>
                </a:lnTo>
                <a:lnTo>
                  <a:pt x="2256" y="22"/>
                </a:lnTo>
                <a:lnTo>
                  <a:pt x="2261" y="25"/>
                </a:lnTo>
                <a:lnTo>
                  <a:pt x="2266" y="25"/>
                </a:lnTo>
                <a:lnTo>
                  <a:pt x="2271" y="27"/>
                </a:lnTo>
                <a:lnTo>
                  <a:pt x="2276" y="27"/>
                </a:lnTo>
                <a:lnTo>
                  <a:pt x="2281" y="30"/>
                </a:lnTo>
                <a:lnTo>
                  <a:pt x="2286" y="30"/>
                </a:lnTo>
                <a:lnTo>
                  <a:pt x="2291" y="32"/>
                </a:lnTo>
                <a:lnTo>
                  <a:pt x="2295" y="32"/>
                </a:lnTo>
                <a:lnTo>
                  <a:pt x="2300" y="35"/>
                </a:lnTo>
                <a:lnTo>
                  <a:pt x="2310" y="35"/>
                </a:lnTo>
                <a:lnTo>
                  <a:pt x="2315" y="37"/>
                </a:lnTo>
                <a:lnTo>
                  <a:pt x="2318" y="37"/>
                </a:lnTo>
                <a:lnTo>
                  <a:pt x="2323" y="40"/>
                </a:lnTo>
                <a:lnTo>
                  <a:pt x="2333" y="40"/>
                </a:lnTo>
                <a:lnTo>
                  <a:pt x="2335" y="42"/>
                </a:lnTo>
                <a:lnTo>
                  <a:pt x="2348" y="42"/>
                </a:lnTo>
                <a:lnTo>
                  <a:pt x="2350" y="45"/>
                </a:lnTo>
                <a:lnTo>
                  <a:pt x="2358" y="45"/>
                </a:lnTo>
                <a:lnTo>
                  <a:pt x="2360" y="47"/>
                </a:lnTo>
                <a:lnTo>
                  <a:pt x="2373" y="47"/>
                </a:lnTo>
                <a:lnTo>
                  <a:pt x="2378" y="50"/>
                </a:lnTo>
                <a:lnTo>
                  <a:pt x="2388" y="50"/>
                </a:lnTo>
                <a:lnTo>
                  <a:pt x="2390" y="52"/>
                </a:lnTo>
                <a:lnTo>
                  <a:pt x="2408" y="52"/>
                </a:lnTo>
                <a:lnTo>
                  <a:pt x="2410" y="55"/>
                </a:lnTo>
                <a:lnTo>
                  <a:pt x="2425" y="55"/>
                </a:lnTo>
                <a:lnTo>
                  <a:pt x="2428" y="57"/>
                </a:lnTo>
                <a:lnTo>
                  <a:pt x="2440" y="5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4" name="Freeform 22"/>
          <p:cNvSpPr>
            <a:spLocks/>
          </p:cNvSpPr>
          <p:nvPr/>
        </p:nvSpPr>
        <p:spPr bwMode="auto">
          <a:xfrm>
            <a:off x="6305551" y="2325689"/>
            <a:ext cx="3897313" cy="134937"/>
          </a:xfrm>
          <a:custGeom>
            <a:avLst/>
            <a:gdLst>
              <a:gd name="T0" fmla="*/ 2147483646 w 2455"/>
              <a:gd name="T1" fmla="*/ 2147483646 h 85"/>
              <a:gd name="T2" fmla="*/ 2147483646 w 2455"/>
              <a:gd name="T3" fmla="*/ 2147483646 h 85"/>
              <a:gd name="T4" fmla="*/ 2147483646 w 2455"/>
              <a:gd name="T5" fmla="*/ 2147483646 h 85"/>
              <a:gd name="T6" fmla="*/ 2147483646 w 2455"/>
              <a:gd name="T7" fmla="*/ 2147483646 h 85"/>
              <a:gd name="T8" fmla="*/ 2147483646 w 2455"/>
              <a:gd name="T9" fmla="*/ 2147483646 h 85"/>
              <a:gd name="T10" fmla="*/ 2147483646 w 2455"/>
              <a:gd name="T11" fmla="*/ 2147483646 h 85"/>
              <a:gd name="T12" fmla="*/ 2147483646 w 2455"/>
              <a:gd name="T13" fmla="*/ 2147483646 h 85"/>
              <a:gd name="T14" fmla="*/ 2147483646 w 2455"/>
              <a:gd name="T15" fmla="*/ 2147483646 h 85"/>
              <a:gd name="T16" fmla="*/ 2147483646 w 2455"/>
              <a:gd name="T17" fmla="*/ 2147483646 h 85"/>
              <a:gd name="T18" fmla="*/ 2147483646 w 2455"/>
              <a:gd name="T19" fmla="*/ 2147483646 h 85"/>
              <a:gd name="T20" fmla="*/ 2147483646 w 2455"/>
              <a:gd name="T21" fmla="*/ 2147483646 h 85"/>
              <a:gd name="T22" fmla="*/ 2147483646 w 2455"/>
              <a:gd name="T23" fmla="*/ 2147483646 h 85"/>
              <a:gd name="T24" fmla="*/ 2147483646 w 2455"/>
              <a:gd name="T25" fmla="*/ 2147483646 h 85"/>
              <a:gd name="T26" fmla="*/ 2147483646 w 2455"/>
              <a:gd name="T27" fmla="*/ 2147483646 h 85"/>
              <a:gd name="T28" fmla="*/ 2147483646 w 2455"/>
              <a:gd name="T29" fmla="*/ 2147483646 h 85"/>
              <a:gd name="T30" fmla="*/ 2147483646 w 2455"/>
              <a:gd name="T31" fmla="*/ 2147483646 h 85"/>
              <a:gd name="T32" fmla="*/ 2147483646 w 2455"/>
              <a:gd name="T33" fmla="*/ 2147483646 h 85"/>
              <a:gd name="T34" fmla="*/ 2147483646 w 2455"/>
              <a:gd name="T35" fmla="*/ 2147483646 h 85"/>
              <a:gd name="T36" fmla="*/ 2147483646 w 2455"/>
              <a:gd name="T37" fmla="*/ 2147483646 h 85"/>
              <a:gd name="T38" fmla="*/ 2147483646 w 2455"/>
              <a:gd name="T39" fmla="*/ 2147483646 h 85"/>
              <a:gd name="T40" fmla="*/ 2147483646 w 2455"/>
              <a:gd name="T41" fmla="*/ 2147483646 h 85"/>
              <a:gd name="T42" fmla="*/ 2147483646 w 2455"/>
              <a:gd name="T43" fmla="*/ 2147483646 h 85"/>
              <a:gd name="T44" fmla="*/ 2147483646 w 2455"/>
              <a:gd name="T45" fmla="*/ 2147483646 h 85"/>
              <a:gd name="T46" fmla="*/ 2147483646 w 2455"/>
              <a:gd name="T47" fmla="*/ 2147483646 h 85"/>
              <a:gd name="T48" fmla="*/ 2147483646 w 2455"/>
              <a:gd name="T49" fmla="*/ 2147483646 h 85"/>
              <a:gd name="T50" fmla="*/ 2147483646 w 2455"/>
              <a:gd name="T51" fmla="*/ 2147483646 h 85"/>
              <a:gd name="T52" fmla="*/ 2147483646 w 2455"/>
              <a:gd name="T53" fmla="*/ 2147483646 h 85"/>
              <a:gd name="T54" fmla="*/ 2147483646 w 2455"/>
              <a:gd name="T55" fmla="*/ 2147483646 h 85"/>
              <a:gd name="T56" fmla="*/ 2147483646 w 2455"/>
              <a:gd name="T57" fmla="*/ 2147483646 h 85"/>
              <a:gd name="T58" fmla="*/ 2147483646 w 2455"/>
              <a:gd name="T59" fmla="*/ 2147483646 h 85"/>
              <a:gd name="T60" fmla="*/ 2147483646 w 2455"/>
              <a:gd name="T61" fmla="*/ 2147483646 h 85"/>
              <a:gd name="T62" fmla="*/ 2147483646 w 2455"/>
              <a:gd name="T63" fmla="*/ 2147483646 h 85"/>
              <a:gd name="T64" fmla="*/ 2147483646 w 2455"/>
              <a:gd name="T65" fmla="*/ 2147483646 h 85"/>
              <a:gd name="T66" fmla="*/ 2147483646 w 2455"/>
              <a:gd name="T67" fmla="*/ 2147483646 h 85"/>
              <a:gd name="T68" fmla="*/ 2147483646 w 2455"/>
              <a:gd name="T69" fmla="*/ 2147483646 h 85"/>
              <a:gd name="T70" fmla="*/ 2147483646 w 2455"/>
              <a:gd name="T71" fmla="*/ 2147483646 h 85"/>
              <a:gd name="T72" fmla="*/ 2147483646 w 2455"/>
              <a:gd name="T73" fmla="*/ 0 h 85"/>
              <a:gd name="T74" fmla="*/ 2147483646 w 2455"/>
              <a:gd name="T75" fmla="*/ 2147483646 h 85"/>
              <a:gd name="T76" fmla="*/ 2147483646 w 2455"/>
              <a:gd name="T77" fmla="*/ 2147483646 h 85"/>
              <a:gd name="T78" fmla="*/ 2147483646 w 2455"/>
              <a:gd name="T79" fmla="*/ 2147483646 h 85"/>
              <a:gd name="T80" fmla="*/ 2147483646 w 2455"/>
              <a:gd name="T81" fmla="*/ 2147483646 h 85"/>
              <a:gd name="T82" fmla="*/ 2147483646 w 2455"/>
              <a:gd name="T83" fmla="*/ 2147483646 h 85"/>
              <a:gd name="T84" fmla="*/ 2147483646 w 2455"/>
              <a:gd name="T85" fmla="*/ 2147483646 h 85"/>
              <a:gd name="T86" fmla="*/ 2147483646 w 2455"/>
              <a:gd name="T87" fmla="*/ 2147483646 h 85"/>
              <a:gd name="T88" fmla="*/ 2147483646 w 2455"/>
              <a:gd name="T89" fmla="*/ 2147483646 h 85"/>
              <a:gd name="T90" fmla="*/ 2147483646 w 2455"/>
              <a:gd name="T91" fmla="*/ 2147483646 h 85"/>
              <a:gd name="T92" fmla="*/ 2147483646 w 2455"/>
              <a:gd name="T93" fmla="*/ 2147483646 h 85"/>
              <a:gd name="T94" fmla="*/ 2147483646 w 2455"/>
              <a:gd name="T95" fmla="*/ 2147483646 h 85"/>
              <a:gd name="T96" fmla="*/ 2147483646 w 2455"/>
              <a:gd name="T97" fmla="*/ 2147483646 h 85"/>
              <a:gd name="T98" fmla="*/ 2147483646 w 2455"/>
              <a:gd name="T99" fmla="*/ 2147483646 h 85"/>
              <a:gd name="T100" fmla="*/ 2147483646 w 2455"/>
              <a:gd name="T101" fmla="*/ 2147483646 h 85"/>
              <a:gd name="T102" fmla="*/ 2147483646 w 2455"/>
              <a:gd name="T103" fmla="*/ 2147483646 h 85"/>
              <a:gd name="T104" fmla="*/ 2147483646 w 2455"/>
              <a:gd name="T105" fmla="*/ 2147483646 h 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55" h="85">
                <a:moveTo>
                  <a:pt x="0" y="75"/>
                </a:moveTo>
                <a:lnTo>
                  <a:pt x="5" y="75"/>
                </a:lnTo>
                <a:lnTo>
                  <a:pt x="8" y="77"/>
                </a:lnTo>
                <a:lnTo>
                  <a:pt x="20" y="77"/>
                </a:lnTo>
                <a:lnTo>
                  <a:pt x="23" y="80"/>
                </a:lnTo>
                <a:lnTo>
                  <a:pt x="35" y="80"/>
                </a:lnTo>
                <a:lnTo>
                  <a:pt x="40" y="82"/>
                </a:lnTo>
                <a:lnTo>
                  <a:pt x="60" y="82"/>
                </a:lnTo>
                <a:lnTo>
                  <a:pt x="65" y="85"/>
                </a:lnTo>
                <a:lnTo>
                  <a:pt x="150" y="85"/>
                </a:lnTo>
                <a:lnTo>
                  <a:pt x="155" y="82"/>
                </a:lnTo>
                <a:lnTo>
                  <a:pt x="182" y="82"/>
                </a:lnTo>
                <a:lnTo>
                  <a:pt x="187" y="80"/>
                </a:lnTo>
                <a:lnTo>
                  <a:pt x="202" y="80"/>
                </a:lnTo>
                <a:lnTo>
                  <a:pt x="210" y="77"/>
                </a:lnTo>
                <a:lnTo>
                  <a:pt x="217" y="77"/>
                </a:lnTo>
                <a:lnTo>
                  <a:pt x="222" y="75"/>
                </a:lnTo>
                <a:lnTo>
                  <a:pt x="227" y="75"/>
                </a:lnTo>
                <a:lnTo>
                  <a:pt x="232" y="72"/>
                </a:lnTo>
                <a:lnTo>
                  <a:pt x="240" y="72"/>
                </a:lnTo>
                <a:lnTo>
                  <a:pt x="245" y="70"/>
                </a:lnTo>
                <a:lnTo>
                  <a:pt x="250" y="70"/>
                </a:lnTo>
                <a:lnTo>
                  <a:pt x="257" y="67"/>
                </a:lnTo>
                <a:lnTo>
                  <a:pt x="262" y="67"/>
                </a:lnTo>
                <a:lnTo>
                  <a:pt x="267" y="65"/>
                </a:lnTo>
                <a:lnTo>
                  <a:pt x="274" y="62"/>
                </a:lnTo>
                <a:lnTo>
                  <a:pt x="279" y="62"/>
                </a:lnTo>
                <a:lnTo>
                  <a:pt x="287" y="60"/>
                </a:lnTo>
                <a:lnTo>
                  <a:pt x="292" y="57"/>
                </a:lnTo>
                <a:lnTo>
                  <a:pt x="299" y="55"/>
                </a:lnTo>
                <a:lnTo>
                  <a:pt x="304" y="55"/>
                </a:lnTo>
                <a:lnTo>
                  <a:pt x="312" y="52"/>
                </a:lnTo>
                <a:lnTo>
                  <a:pt x="317" y="50"/>
                </a:lnTo>
                <a:lnTo>
                  <a:pt x="324" y="47"/>
                </a:lnTo>
                <a:lnTo>
                  <a:pt x="329" y="45"/>
                </a:lnTo>
                <a:lnTo>
                  <a:pt x="337" y="42"/>
                </a:lnTo>
                <a:lnTo>
                  <a:pt x="342" y="42"/>
                </a:lnTo>
                <a:lnTo>
                  <a:pt x="357" y="37"/>
                </a:lnTo>
                <a:lnTo>
                  <a:pt x="362" y="35"/>
                </a:lnTo>
                <a:lnTo>
                  <a:pt x="377" y="30"/>
                </a:lnTo>
                <a:lnTo>
                  <a:pt x="382" y="30"/>
                </a:lnTo>
                <a:lnTo>
                  <a:pt x="397" y="25"/>
                </a:lnTo>
                <a:lnTo>
                  <a:pt x="402" y="22"/>
                </a:lnTo>
                <a:lnTo>
                  <a:pt x="409" y="22"/>
                </a:lnTo>
                <a:lnTo>
                  <a:pt x="424" y="17"/>
                </a:lnTo>
                <a:lnTo>
                  <a:pt x="429" y="17"/>
                </a:lnTo>
                <a:lnTo>
                  <a:pt x="444" y="12"/>
                </a:lnTo>
                <a:lnTo>
                  <a:pt x="451" y="12"/>
                </a:lnTo>
                <a:lnTo>
                  <a:pt x="456" y="10"/>
                </a:lnTo>
                <a:lnTo>
                  <a:pt x="471" y="10"/>
                </a:lnTo>
                <a:lnTo>
                  <a:pt x="479" y="7"/>
                </a:lnTo>
                <a:lnTo>
                  <a:pt x="506" y="7"/>
                </a:lnTo>
                <a:lnTo>
                  <a:pt x="514" y="5"/>
                </a:lnTo>
                <a:lnTo>
                  <a:pt x="519" y="7"/>
                </a:lnTo>
                <a:lnTo>
                  <a:pt x="546" y="7"/>
                </a:lnTo>
                <a:lnTo>
                  <a:pt x="554" y="10"/>
                </a:lnTo>
                <a:lnTo>
                  <a:pt x="568" y="10"/>
                </a:lnTo>
                <a:lnTo>
                  <a:pt x="583" y="15"/>
                </a:lnTo>
                <a:lnTo>
                  <a:pt x="593" y="15"/>
                </a:lnTo>
                <a:lnTo>
                  <a:pt x="608" y="20"/>
                </a:lnTo>
                <a:lnTo>
                  <a:pt x="616" y="20"/>
                </a:lnTo>
                <a:lnTo>
                  <a:pt x="631" y="25"/>
                </a:lnTo>
                <a:lnTo>
                  <a:pt x="641" y="27"/>
                </a:lnTo>
                <a:lnTo>
                  <a:pt x="656" y="32"/>
                </a:lnTo>
                <a:lnTo>
                  <a:pt x="663" y="35"/>
                </a:lnTo>
                <a:lnTo>
                  <a:pt x="673" y="35"/>
                </a:lnTo>
                <a:lnTo>
                  <a:pt x="688" y="40"/>
                </a:lnTo>
                <a:lnTo>
                  <a:pt x="703" y="45"/>
                </a:lnTo>
                <a:lnTo>
                  <a:pt x="713" y="47"/>
                </a:lnTo>
                <a:lnTo>
                  <a:pt x="728" y="52"/>
                </a:lnTo>
                <a:lnTo>
                  <a:pt x="735" y="55"/>
                </a:lnTo>
                <a:lnTo>
                  <a:pt x="745" y="57"/>
                </a:lnTo>
                <a:lnTo>
                  <a:pt x="760" y="62"/>
                </a:lnTo>
                <a:lnTo>
                  <a:pt x="768" y="65"/>
                </a:lnTo>
                <a:lnTo>
                  <a:pt x="775" y="65"/>
                </a:lnTo>
                <a:lnTo>
                  <a:pt x="783" y="67"/>
                </a:lnTo>
                <a:lnTo>
                  <a:pt x="793" y="70"/>
                </a:lnTo>
                <a:lnTo>
                  <a:pt x="800" y="72"/>
                </a:lnTo>
                <a:lnTo>
                  <a:pt x="808" y="72"/>
                </a:lnTo>
                <a:lnTo>
                  <a:pt x="815" y="75"/>
                </a:lnTo>
                <a:lnTo>
                  <a:pt x="823" y="75"/>
                </a:lnTo>
                <a:lnTo>
                  <a:pt x="830" y="77"/>
                </a:lnTo>
                <a:lnTo>
                  <a:pt x="838" y="77"/>
                </a:lnTo>
                <a:lnTo>
                  <a:pt x="845" y="80"/>
                </a:lnTo>
                <a:lnTo>
                  <a:pt x="873" y="80"/>
                </a:lnTo>
                <a:lnTo>
                  <a:pt x="878" y="82"/>
                </a:lnTo>
                <a:lnTo>
                  <a:pt x="882" y="80"/>
                </a:lnTo>
                <a:lnTo>
                  <a:pt x="910" y="80"/>
                </a:lnTo>
                <a:lnTo>
                  <a:pt x="915" y="77"/>
                </a:lnTo>
                <a:lnTo>
                  <a:pt x="922" y="77"/>
                </a:lnTo>
                <a:lnTo>
                  <a:pt x="927" y="75"/>
                </a:lnTo>
                <a:lnTo>
                  <a:pt x="935" y="75"/>
                </a:lnTo>
                <a:lnTo>
                  <a:pt x="940" y="72"/>
                </a:lnTo>
                <a:lnTo>
                  <a:pt x="947" y="70"/>
                </a:lnTo>
                <a:lnTo>
                  <a:pt x="952" y="70"/>
                </a:lnTo>
                <a:lnTo>
                  <a:pt x="960" y="67"/>
                </a:lnTo>
                <a:lnTo>
                  <a:pt x="970" y="62"/>
                </a:lnTo>
                <a:lnTo>
                  <a:pt x="977" y="60"/>
                </a:lnTo>
                <a:lnTo>
                  <a:pt x="982" y="57"/>
                </a:lnTo>
                <a:lnTo>
                  <a:pt x="987" y="57"/>
                </a:lnTo>
                <a:lnTo>
                  <a:pt x="995" y="55"/>
                </a:lnTo>
                <a:lnTo>
                  <a:pt x="1005" y="50"/>
                </a:lnTo>
                <a:lnTo>
                  <a:pt x="1012" y="47"/>
                </a:lnTo>
                <a:lnTo>
                  <a:pt x="1022" y="42"/>
                </a:lnTo>
                <a:lnTo>
                  <a:pt x="1027" y="40"/>
                </a:lnTo>
                <a:lnTo>
                  <a:pt x="1035" y="37"/>
                </a:lnTo>
                <a:lnTo>
                  <a:pt x="1044" y="32"/>
                </a:lnTo>
                <a:lnTo>
                  <a:pt x="1049" y="30"/>
                </a:lnTo>
                <a:lnTo>
                  <a:pt x="1057" y="27"/>
                </a:lnTo>
                <a:lnTo>
                  <a:pt x="1067" y="22"/>
                </a:lnTo>
                <a:lnTo>
                  <a:pt x="1072" y="22"/>
                </a:lnTo>
                <a:lnTo>
                  <a:pt x="1079" y="20"/>
                </a:lnTo>
                <a:lnTo>
                  <a:pt x="1089" y="15"/>
                </a:lnTo>
                <a:lnTo>
                  <a:pt x="1097" y="15"/>
                </a:lnTo>
                <a:lnTo>
                  <a:pt x="1102" y="12"/>
                </a:lnTo>
                <a:lnTo>
                  <a:pt x="1107" y="12"/>
                </a:lnTo>
                <a:lnTo>
                  <a:pt x="1114" y="10"/>
                </a:lnTo>
                <a:lnTo>
                  <a:pt x="1119" y="10"/>
                </a:lnTo>
                <a:lnTo>
                  <a:pt x="1124" y="7"/>
                </a:lnTo>
                <a:lnTo>
                  <a:pt x="1184" y="7"/>
                </a:lnTo>
                <a:lnTo>
                  <a:pt x="1192" y="10"/>
                </a:lnTo>
                <a:lnTo>
                  <a:pt x="1197" y="10"/>
                </a:lnTo>
                <a:lnTo>
                  <a:pt x="1204" y="12"/>
                </a:lnTo>
                <a:lnTo>
                  <a:pt x="1209" y="12"/>
                </a:lnTo>
                <a:lnTo>
                  <a:pt x="1216" y="15"/>
                </a:lnTo>
                <a:lnTo>
                  <a:pt x="1221" y="17"/>
                </a:lnTo>
                <a:lnTo>
                  <a:pt x="1229" y="20"/>
                </a:lnTo>
                <a:lnTo>
                  <a:pt x="1234" y="20"/>
                </a:lnTo>
                <a:lnTo>
                  <a:pt x="1241" y="22"/>
                </a:lnTo>
                <a:lnTo>
                  <a:pt x="1246" y="25"/>
                </a:lnTo>
                <a:lnTo>
                  <a:pt x="1254" y="27"/>
                </a:lnTo>
                <a:lnTo>
                  <a:pt x="1259" y="30"/>
                </a:lnTo>
                <a:lnTo>
                  <a:pt x="1274" y="35"/>
                </a:lnTo>
                <a:lnTo>
                  <a:pt x="1279" y="37"/>
                </a:lnTo>
                <a:lnTo>
                  <a:pt x="1286" y="37"/>
                </a:lnTo>
                <a:lnTo>
                  <a:pt x="1291" y="40"/>
                </a:lnTo>
                <a:lnTo>
                  <a:pt x="1299" y="42"/>
                </a:lnTo>
                <a:lnTo>
                  <a:pt x="1304" y="45"/>
                </a:lnTo>
                <a:lnTo>
                  <a:pt x="1319" y="50"/>
                </a:lnTo>
                <a:lnTo>
                  <a:pt x="1324" y="52"/>
                </a:lnTo>
                <a:lnTo>
                  <a:pt x="1331" y="55"/>
                </a:lnTo>
                <a:lnTo>
                  <a:pt x="1336" y="57"/>
                </a:lnTo>
                <a:lnTo>
                  <a:pt x="1351" y="62"/>
                </a:lnTo>
                <a:lnTo>
                  <a:pt x="1356" y="65"/>
                </a:lnTo>
                <a:lnTo>
                  <a:pt x="1363" y="67"/>
                </a:lnTo>
                <a:lnTo>
                  <a:pt x="1371" y="67"/>
                </a:lnTo>
                <a:lnTo>
                  <a:pt x="1376" y="70"/>
                </a:lnTo>
                <a:lnTo>
                  <a:pt x="1383" y="72"/>
                </a:lnTo>
                <a:lnTo>
                  <a:pt x="1391" y="72"/>
                </a:lnTo>
                <a:lnTo>
                  <a:pt x="1396" y="75"/>
                </a:lnTo>
                <a:lnTo>
                  <a:pt x="1403" y="77"/>
                </a:lnTo>
                <a:lnTo>
                  <a:pt x="1416" y="77"/>
                </a:lnTo>
                <a:lnTo>
                  <a:pt x="1423" y="80"/>
                </a:lnTo>
                <a:lnTo>
                  <a:pt x="1443" y="80"/>
                </a:lnTo>
                <a:lnTo>
                  <a:pt x="1451" y="82"/>
                </a:lnTo>
                <a:lnTo>
                  <a:pt x="1456" y="82"/>
                </a:lnTo>
                <a:lnTo>
                  <a:pt x="1461" y="80"/>
                </a:lnTo>
                <a:lnTo>
                  <a:pt x="1483" y="80"/>
                </a:lnTo>
                <a:lnTo>
                  <a:pt x="1488" y="77"/>
                </a:lnTo>
                <a:lnTo>
                  <a:pt x="1496" y="77"/>
                </a:lnTo>
                <a:lnTo>
                  <a:pt x="1503" y="75"/>
                </a:lnTo>
                <a:lnTo>
                  <a:pt x="1511" y="75"/>
                </a:lnTo>
                <a:lnTo>
                  <a:pt x="1525" y="70"/>
                </a:lnTo>
                <a:lnTo>
                  <a:pt x="1533" y="70"/>
                </a:lnTo>
                <a:lnTo>
                  <a:pt x="1540" y="67"/>
                </a:lnTo>
                <a:lnTo>
                  <a:pt x="1545" y="65"/>
                </a:lnTo>
                <a:lnTo>
                  <a:pt x="1560" y="60"/>
                </a:lnTo>
                <a:lnTo>
                  <a:pt x="1575" y="55"/>
                </a:lnTo>
                <a:lnTo>
                  <a:pt x="1590" y="50"/>
                </a:lnTo>
                <a:lnTo>
                  <a:pt x="1605" y="45"/>
                </a:lnTo>
                <a:lnTo>
                  <a:pt x="1620" y="40"/>
                </a:lnTo>
                <a:lnTo>
                  <a:pt x="1635" y="35"/>
                </a:lnTo>
                <a:lnTo>
                  <a:pt x="1650" y="30"/>
                </a:lnTo>
                <a:lnTo>
                  <a:pt x="1665" y="25"/>
                </a:lnTo>
                <a:lnTo>
                  <a:pt x="1672" y="22"/>
                </a:lnTo>
                <a:lnTo>
                  <a:pt x="1677" y="20"/>
                </a:lnTo>
                <a:lnTo>
                  <a:pt x="1692" y="15"/>
                </a:lnTo>
                <a:lnTo>
                  <a:pt x="1700" y="12"/>
                </a:lnTo>
                <a:lnTo>
                  <a:pt x="1707" y="12"/>
                </a:lnTo>
                <a:lnTo>
                  <a:pt x="1722" y="7"/>
                </a:lnTo>
                <a:lnTo>
                  <a:pt x="1730" y="5"/>
                </a:lnTo>
                <a:lnTo>
                  <a:pt x="1737" y="5"/>
                </a:lnTo>
                <a:lnTo>
                  <a:pt x="1742" y="2"/>
                </a:lnTo>
                <a:lnTo>
                  <a:pt x="1750" y="2"/>
                </a:lnTo>
                <a:lnTo>
                  <a:pt x="1757" y="0"/>
                </a:lnTo>
                <a:lnTo>
                  <a:pt x="1822" y="0"/>
                </a:lnTo>
                <a:lnTo>
                  <a:pt x="1829" y="2"/>
                </a:lnTo>
                <a:lnTo>
                  <a:pt x="1834" y="2"/>
                </a:lnTo>
                <a:lnTo>
                  <a:pt x="1842" y="5"/>
                </a:lnTo>
                <a:lnTo>
                  <a:pt x="1847" y="5"/>
                </a:lnTo>
                <a:lnTo>
                  <a:pt x="1862" y="10"/>
                </a:lnTo>
                <a:lnTo>
                  <a:pt x="1867" y="12"/>
                </a:lnTo>
                <a:lnTo>
                  <a:pt x="1874" y="12"/>
                </a:lnTo>
                <a:lnTo>
                  <a:pt x="1879" y="15"/>
                </a:lnTo>
                <a:lnTo>
                  <a:pt x="1894" y="20"/>
                </a:lnTo>
                <a:lnTo>
                  <a:pt x="1899" y="22"/>
                </a:lnTo>
                <a:lnTo>
                  <a:pt x="1907" y="25"/>
                </a:lnTo>
                <a:lnTo>
                  <a:pt x="1912" y="27"/>
                </a:lnTo>
                <a:lnTo>
                  <a:pt x="1919" y="30"/>
                </a:lnTo>
                <a:lnTo>
                  <a:pt x="1924" y="32"/>
                </a:lnTo>
                <a:lnTo>
                  <a:pt x="1932" y="35"/>
                </a:lnTo>
                <a:lnTo>
                  <a:pt x="1937" y="37"/>
                </a:lnTo>
                <a:lnTo>
                  <a:pt x="1944" y="40"/>
                </a:lnTo>
                <a:lnTo>
                  <a:pt x="1949" y="42"/>
                </a:lnTo>
                <a:lnTo>
                  <a:pt x="1957" y="45"/>
                </a:lnTo>
                <a:lnTo>
                  <a:pt x="1962" y="47"/>
                </a:lnTo>
                <a:lnTo>
                  <a:pt x="1969" y="50"/>
                </a:lnTo>
                <a:lnTo>
                  <a:pt x="1974" y="52"/>
                </a:lnTo>
                <a:lnTo>
                  <a:pt x="1982" y="55"/>
                </a:lnTo>
                <a:lnTo>
                  <a:pt x="1987" y="57"/>
                </a:lnTo>
                <a:lnTo>
                  <a:pt x="1994" y="60"/>
                </a:lnTo>
                <a:lnTo>
                  <a:pt x="1999" y="62"/>
                </a:lnTo>
                <a:lnTo>
                  <a:pt x="2006" y="65"/>
                </a:lnTo>
                <a:lnTo>
                  <a:pt x="2011" y="65"/>
                </a:lnTo>
                <a:lnTo>
                  <a:pt x="2019" y="67"/>
                </a:lnTo>
                <a:lnTo>
                  <a:pt x="2029" y="72"/>
                </a:lnTo>
                <a:lnTo>
                  <a:pt x="2036" y="72"/>
                </a:lnTo>
                <a:lnTo>
                  <a:pt x="2041" y="75"/>
                </a:lnTo>
                <a:lnTo>
                  <a:pt x="2049" y="77"/>
                </a:lnTo>
                <a:lnTo>
                  <a:pt x="2061" y="77"/>
                </a:lnTo>
                <a:lnTo>
                  <a:pt x="2066" y="80"/>
                </a:lnTo>
                <a:lnTo>
                  <a:pt x="2079" y="80"/>
                </a:lnTo>
                <a:lnTo>
                  <a:pt x="2084" y="82"/>
                </a:lnTo>
                <a:lnTo>
                  <a:pt x="2121" y="82"/>
                </a:lnTo>
                <a:lnTo>
                  <a:pt x="2126" y="80"/>
                </a:lnTo>
                <a:lnTo>
                  <a:pt x="2146" y="80"/>
                </a:lnTo>
                <a:lnTo>
                  <a:pt x="2153" y="77"/>
                </a:lnTo>
                <a:lnTo>
                  <a:pt x="2166" y="77"/>
                </a:lnTo>
                <a:lnTo>
                  <a:pt x="2173" y="75"/>
                </a:lnTo>
                <a:lnTo>
                  <a:pt x="2186" y="75"/>
                </a:lnTo>
                <a:lnTo>
                  <a:pt x="2193" y="72"/>
                </a:lnTo>
                <a:lnTo>
                  <a:pt x="2198" y="72"/>
                </a:lnTo>
                <a:lnTo>
                  <a:pt x="2206" y="70"/>
                </a:lnTo>
                <a:lnTo>
                  <a:pt x="2213" y="70"/>
                </a:lnTo>
                <a:lnTo>
                  <a:pt x="2218" y="67"/>
                </a:lnTo>
                <a:lnTo>
                  <a:pt x="2226" y="67"/>
                </a:lnTo>
                <a:lnTo>
                  <a:pt x="2231" y="65"/>
                </a:lnTo>
                <a:lnTo>
                  <a:pt x="2238" y="62"/>
                </a:lnTo>
                <a:lnTo>
                  <a:pt x="2243" y="62"/>
                </a:lnTo>
                <a:lnTo>
                  <a:pt x="2251" y="60"/>
                </a:lnTo>
                <a:lnTo>
                  <a:pt x="2256" y="60"/>
                </a:lnTo>
                <a:lnTo>
                  <a:pt x="2263" y="57"/>
                </a:lnTo>
                <a:lnTo>
                  <a:pt x="2268" y="57"/>
                </a:lnTo>
                <a:lnTo>
                  <a:pt x="2276" y="55"/>
                </a:lnTo>
                <a:lnTo>
                  <a:pt x="2281" y="52"/>
                </a:lnTo>
                <a:lnTo>
                  <a:pt x="2286" y="52"/>
                </a:lnTo>
                <a:lnTo>
                  <a:pt x="2293" y="50"/>
                </a:lnTo>
                <a:lnTo>
                  <a:pt x="2298" y="50"/>
                </a:lnTo>
                <a:lnTo>
                  <a:pt x="2303" y="47"/>
                </a:lnTo>
                <a:lnTo>
                  <a:pt x="2308" y="47"/>
                </a:lnTo>
                <a:lnTo>
                  <a:pt x="2315" y="45"/>
                </a:lnTo>
                <a:lnTo>
                  <a:pt x="2320" y="45"/>
                </a:lnTo>
                <a:lnTo>
                  <a:pt x="2325" y="42"/>
                </a:lnTo>
                <a:lnTo>
                  <a:pt x="2330" y="42"/>
                </a:lnTo>
                <a:lnTo>
                  <a:pt x="2335" y="40"/>
                </a:lnTo>
                <a:lnTo>
                  <a:pt x="2343" y="40"/>
                </a:lnTo>
                <a:lnTo>
                  <a:pt x="2348" y="37"/>
                </a:lnTo>
                <a:lnTo>
                  <a:pt x="2368" y="37"/>
                </a:lnTo>
                <a:lnTo>
                  <a:pt x="2373" y="35"/>
                </a:lnTo>
                <a:lnTo>
                  <a:pt x="2385" y="35"/>
                </a:lnTo>
                <a:lnTo>
                  <a:pt x="2390" y="32"/>
                </a:lnTo>
                <a:lnTo>
                  <a:pt x="2403" y="32"/>
                </a:lnTo>
                <a:lnTo>
                  <a:pt x="2405" y="30"/>
                </a:lnTo>
                <a:lnTo>
                  <a:pt x="2423" y="30"/>
                </a:lnTo>
                <a:lnTo>
                  <a:pt x="2425" y="27"/>
                </a:lnTo>
                <a:lnTo>
                  <a:pt x="2455" y="27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5" name="Rectangle 23"/>
          <p:cNvSpPr>
            <a:spLocks noChangeArrowheads="1"/>
          </p:cNvSpPr>
          <p:nvPr/>
        </p:nvSpPr>
        <p:spPr bwMode="auto">
          <a:xfrm>
            <a:off x="7540625" y="1704975"/>
            <a:ext cx="88485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>
                <a:solidFill>
                  <a:srgbClr val="000000"/>
                </a:solidFill>
              </a:rPr>
              <a:t>Mass-Filter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46" name="Oval 24"/>
          <p:cNvSpPr>
            <a:spLocks noChangeArrowheads="1"/>
          </p:cNvSpPr>
          <p:nvPr/>
        </p:nvSpPr>
        <p:spPr bwMode="auto">
          <a:xfrm>
            <a:off x="6464300" y="2432051"/>
            <a:ext cx="90488" cy="8731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47" name="Freeform 25"/>
          <p:cNvSpPr>
            <a:spLocks/>
          </p:cNvSpPr>
          <p:nvPr/>
        </p:nvSpPr>
        <p:spPr bwMode="auto">
          <a:xfrm>
            <a:off x="6456364" y="2424113"/>
            <a:ext cx="103187" cy="100012"/>
          </a:xfrm>
          <a:custGeom>
            <a:avLst/>
            <a:gdLst>
              <a:gd name="T0" fmla="*/ 0 w 65"/>
              <a:gd name="T1" fmla="*/ 2147483646 h 63"/>
              <a:gd name="T2" fmla="*/ 2147483646 w 65"/>
              <a:gd name="T3" fmla="*/ 2147483646 h 63"/>
              <a:gd name="T4" fmla="*/ 2147483646 w 65"/>
              <a:gd name="T5" fmla="*/ 2147483646 h 63"/>
              <a:gd name="T6" fmla="*/ 2147483646 w 65"/>
              <a:gd name="T7" fmla="*/ 2147483646 h 63"/>
              <a:gd name="T8" fmla="*/ 2147483646 w 65"/>
              <a:gd name="T9" fmla="*/ 2147483646 h 63"/>
              <a:gd name="T10" fmla="*/ 2147483646 w 65"/>
              <a:gd name="T11" fmla="*/ 2147483646 h 63"/>
              <a:gd name="T12" fmla="*/ 2147483646 w 65"/>
              <a:gd name="T13" fmla="*/ 2147483646 h 63"/>
              <a:gd name="T14" fmla="*/ 2147483646 w 65"/>
              <a:gd name="T15" fmla="*/ 2147483646 h 63"/>
              <a:gd name="T16" fmla="*/ 2147483646 w 65"/>
              <a:gd name="T17" fmla="*/ 2147483646 h 63"/>
              <a:gd name="T18" fmla="*/ 2147483646 w 65"/>
              <a:gd name="T19" fmla="*/ 2147483646 h 63"/>
              <a:gd name="T20" fmla="*/ 2147483646 w 65"/>
              <a:gd name="T21" fmla="*/ 2147483646 h 63"/>
              <a:gd name="T22" fmla="*/ 2147483646 w 65"/>
              <a:gd name="T23" fmla="*/ 2147483646 h 63"/>
              <a:gd name="T24" fmla="*/ 2147483646 w 65"/>
              <a:gd name="T25" fmla="*/ 0 h 63"/>
              <a:gd name="T26" fmla="*/ 2147483646 w 65"/>
              <a:gd name="T27" fmla="*/ 2147483646 h 63"/>
              <a:gd name="T28" fmla="*/ 2147483646 w 65"/>
              <a:gd name="T29" fmla="*/ 2147483646 h 63"/>
              <a:gd name="T30" fmla="*/ 2147483646 w 65"/>
              <a:gd name="T31" fmla="*/ 2147483646 h 63"/>
              <a:gd name="T32" fmla="*/ 0 w 65"/>
              <a:gd name="T33" fmla="*/ 2147483646 h 63"/>
              <a:gd name="T34" fmla="*/ 2147483646 w 65"/>
              <a:gd name="T35" fmla="*/ 2147483646 h 63"/>
              <a:gd name="T36" fmla="*/ 2147483646 w 65"/>
              <a:gd name="T37" fmla="*/ 2147483646 h 63"/>
              <a:gd name="T38" fmla="*/ 2147483646 w 65"/>
              <a:gd name="T39" fmla="*/ 2147483646 h 63"/>
              <a:gd name="T40" fmla="*/ 2147483646 w 65"/>
              <a:gd name="T41" fmla="*/ 2147483646 h 63"/>
              <a:gd name="T42" fmla="*/ 2147483646 w 65"/>
              <a:gd name="T43" fmla="*/ 2147483646 h 63"/>
              <a:gd name="T44" fmla="*/ 2147483646 w 65"/>
              <a:gd name="T45" fmla="*/ 2147483646 h 63"/>
              <a:gd name="T46" fmla="*/ 2147483646 w 65"/>
              <a:gd name="T47" fmla="*/ 2147483646 h 63"/>
              <a:gd name="T48" fmla="*/ 2147483646 w 65"/>
              <a:gd name="T49" fmla="*/ 2147483646 h 63"/>
              <a:gd name="T50" fmla="*/ 2147483646 w 65"/>
              <a:gd name="T51" fmla="*/ 2147483646 h 63"/>
              <a:gd name="T52" fmla="*/ 2147483646 w 65"/>
              <a:gd name="T53" fmla="*/ 2147483646 h 63"/>
              <a:gd name="T54" fmla="*/ 2147483646 w 65"/>
              <a:gd name="T55" fmla="*/ 2147483646 h 63"/>
              <a:gd name="T56" fmla="*/ 2147483646 w 65"/>
              <a:gd name="T57" fmla="*/ 2147483646 h 63"/>
              <a:gd name="T58" fmla="*/ 2147483646 w 65"/>
              <a:gd name="T59" fmla="*/ 2147483646 h 63"/>
              <a:gd name="T60" fmla="*/ 2147483646 w 65"/>
              <a:gd name="T61" fmla="*/ 2147483646 h 63"/>
              <a:gd name="T62" fmla="*/ 2147483646 w 65"/>
              <a:gd name="T63" fmla="*/ 2147483646 h 63"/>
              <a:gd name="T64" fmla="*/ 2147483646 w 65"/>
              <a:gd name="T65" fmla="*/ 2147483646 h 63"/>
              <a:gd name="T66" fmla="*/ 2147483646 w 65"/>
              <a:gd name="T67" fmla="*/ 2147483646 h 63"/>
              <a:gd name="T68" fmla="*/ 0 w 65"/>
              <a:gd name="T69" fmla="*/ 2147483646 h 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3">
                <a:moveTo>
                  <a:pt x="0" y="30"/>
                </a:moveTo>
                <a:lnTo>
                  <a:pt x="2" y="43"/>
                </a:lnTo>
                <a:lnTo>
                  <a:pt x="10" y="53"/>
                </a:lnTo>
                <a:lnTo>
                  <a:pt x="20" y="60"/>
                </a:lnTo>
                <a:lnTo>
                  <a:pt x="32" y="63"/>
                </a:lnTo>
                <a:lnTo>
                  <a:pt x="45" y="60"/>
                </a:lnTo>
                <a:lnTo>
                  <a:pt x="55" y="53"/>
                </a:lnTo>
                <a:lnTo>
                  <a:pt x="62" y="43"/>
                </a:lnTo>
                <a:lnTo>
                  <a:pt x="65" y="30"/>
                </a:lnTo>
                <a:lnTo>
                  <a:pt x="62" y="18"/>
                </a:lnTo>
                <a:lnTo>
                  <a:pt x="55" y="8"/>
                </a:lnTo>
                <a:lnTo>
                  <a:pt x="45" y="3"/>
                </a:lnTo>
                <a:lnTo>
                  <a:pt x="32" y="0"/>
                </a:lnTo>
                <a:lnTo>
                  <a:pt x="20" y="3"/>
                </a:lnTo>
                <a:lnTo>
                  <a:pt x="10" y="8"/>
                </a:lnTo>
                <a:lnTo>
                  <a:pt x="2" y="18"/>
                </a:lnTo>
                <a:lnTo>
                  <a:pt x="0" y="30"/>
                </a:lnTo>
                <a:lnTo>
                  <a:pt x="10" y="30"/>
                </a:lnTo>
                <a:lnTo>
                  <a:pt x="12" y="23"/>
                </a:lnTo>
                <a:lnTo>
                  <a:pt x="15" y="18"/>
                </a:lnTo>
                <a:lnTo>
                  <a:pt x="25" y="13"/>
                </a:lnTo>
                <a:lnTo>
                  <a:pt x="32" y="10"/>
                </a:lnTo>
                <a:lnTo>
                  <a:pt x="40" y="13"/>
                </a:lnTo>
                <a:lnTo>
                  <a:pt x="50" y="18"/>
                </a:lnTo>
                <a:lnTo>
                  <a:pt x="52" y="23"/>
                </a:lnTo>
                <a:lnTo>
                  <a:pt x="55" y="30"/>
                </a:lnTo>
                <a:lnTo>
                  <a:pt x="52" y="38"/>
                </a:lnTo>
                <a:lnTo>
                  <a:pt x="50" y="48"/>
                </a:lnTo>
                <a:lnTo>
                  <a:pt x="40" y="50"/>
                </a:lnTo>
                <a:lnTo>
                  <a:pt x="32" y="53"/>
                </a:lnTo>
                <a:lnTo>
                  <a:pt x="25" y="50"/>
                </a:lnTo>
                <a:lnTo>
                  <a:pt x="15" y="48"/>
                </a:lnTo>
                <a:lnTo>
                  <a:pt x="12" y="38"/>
                </a:lnTo>
                <a:lnTo>
                  <a:pt x="10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48" name="Rectangle 26"/>
          <p:cNvSpPr>
            <a:spLocks noChangeArrowheads="1"/>
          </p:cNvSpPr>
          <p:nvPr/>
        </p:nvSpPr>
        <p:spPr bwMode="auto">
          <a:xfrm>
            <a:off x="6480176" y="2468564"/>
            <a:ext cx="5556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49" name="Rectangle 27"/>
          <p:cNvSpPr>
            <a:spLocks noChangeArrowheads="1"/>
          </p:cNvSpPr>
          <p:nvPr/>
        </p:nvSpPr>
        <p:spPr bwMode="auto">
          <a:xfrm>
            <a:off x="6499226" y="2447926"/>
            <a:ext cx="15875" cy="555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50" name="Oval 28"/>
          <p:cNvSpPr>
            <a:spLocks noChangeArrowheads="1"/>
          </p:cNvSpPr>
          <p:nvPr/>
        </p:nvSpPr>
        <p:spPr bwMode="auto">
          <a:xfrm>
            <a:off x="9312276" y="2325688"/>
            <a:ext cx="87313" cy="873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51" name="Freeform 29"/>
          <p:cNvSpPr>
            <a:spLocks/>
          </p:cNvSpPr>
          <p:nvPr/>
        </p:nvSpPr>
        <p:spPr bwMode="auto">
          <a:xfrm>
            <a:off x="9304338" y="2317751"/>
            <a:ext cx="100012" cy="98425"/>
          </a:xfrm>
          <a:custGeom>
            <a:avLst/>
            <a:gdLst>
              <a:gd name="T0" fmla="*/ 0 w 63"/>
              <a:gd name="T1" fmla="*/ 2147483646 h 62"/>
              <a:gd name="T2" fmla="*/ 2147483646 w 63"/>
              <a:gd name="T3" fmla="*/ 2147483646 h 62"/>
              <a:gd name="T4" fmla="*/ 2147483646 w 63"/>
              <a:gd name="T5" fmla="*/ 2147483646 h 62"/>
              <a:gd name="T6" fmla="*/ 2147483646 w 63"/>
              <a:gd name="T7" fmla="*/ 2147483646 h 62"/>
              <a:gd name="T8" fmla="*/ 2147483646 w 63"/>
              <a:gd name="T9" fmla="*/ 2147483646 h 62"/>
              <a:gd name="T10" fmla="*/ 2147483646 w 63"/>
              <a:gd name="T11" fmla="*/ 2147483646 h 62"/>
              <a:gd name="T12" fmla="*/ 2147483646 w 63"/>
              <a:gd name="T13" fmla="*/ 2147483646 h 62"/>
              <a:gd name="T14" fmla="*/ 2147483646 w 63"/>
              <a:gd name="T15" fmla="*/ 2147483646 h 62"/>
              <a:gd name="T16" fmla="*/ 2147483646 w 63"/>
              <a:gd name="T17" fmla="*/ 2147483646 h 62"/>
              <a:gd name="T18" fmla="*/ 2147483646 w 63"/>
              <a:gd name="T19" fmla="*/ 2147483646 h 62"/>
              <a:gd name="T20" fmla="*/ 2147483646 w 63"/>
              <a:gd name="T21" fmla="*/ 2147483646 h 62"/>
              <a:gd name="T22" fmla="*/ 2147483646 w 63"/>
              <a:gd name="T23" fmla="*/ 2147483646 h 62"/>
              <a:gd name="T24" fmla="*/ 2147483646 w 63"/>
              <a:gd name="T25" fmla="*/ 0 h 62"/>
              <a:gd name="T26" fmla="*/ 2147483646 w 63"/>
              <a:gd name="T27" fmla="*/ 2147483646 h 62"/>
              <a:gd name="T28" fmla="*/ 2147483646 w 63"/>
              <a:gd name="T29" fmla="*/ 2147483646 h 62"/>
              <a:gd name="T30" fmla="*/ 0 w 63"/>
              <a:gd name="T31" fmla="*/ 2147483646 h 62"/>
              <a:gd name="T32" fmla="*/ 2147483646 w 63"/>
              <a:gd name="T33" fmla="*/ 2147483646 h 62"/>
              <a:gd name="T34" fmla="*/ 2147483646 w 63"/>
              <a:gd name="T35" fmla="*/ 2147483646 h 62"/>
              <a:gd name="T36" fmla="*/ 2147483646 w 63"/>
              <a:gd name="T37" fmla="*/ 2147483646 h 62"/>
              <a:gd name="T38" fmla="*/ 2147483646 w 63"/>
              <a:gd name="T39" fmla="*/ 2147483646 h 62"/>
              <a:gd name="T40" fmla="*/ 2147483646 w 63"/>
              <a:gd name="T41" fmla="*/ 2147483646 h 62"/>
              <a:gd name="T42" fmla="*/ 2147483646 w 63"/>
              <a:gd name="T43" fmla="*/ 2147483646 h 62"/>
              <a:gd name="T44" fmla="*/ 2147483646 w 63"/>
              <a:gd name="T45" fmla="*/ 2147483646 h 62"/>
              <a:gd name="T46" fmla="*/ 2147483646 w 63"/>
              <a:gd name="T47" fmla="*/ 2147483646 h 62"/>
              <a:gd name="T48" fmla="*/ 2147483646 w 63"/>
              <a:gd name="T49" fmla="*/ 2147483646 h 62"/>
              <a:gd name="T50" fmla="*/ 2147483646 w 63"/>
              <a:gd name="T51" fmla="*/ 2147483646 h 62"/>
              <a:gd name="T52" fmla="*/ 2147483646 w 63"/>
              <a:gd name="T53" fmla="*/ 2147483646 h 62"/>
              <a:gd name="T54" fmla="*/ 2147483646 w 63"/>
              <a:gd name="T55" fmla="*/ 2147483646 h 62"/>
              <a:gd name="T56" fmla="*/ 2147483646 w 63"/>
              <a:gd name="T57" fmla="*/ 2147483646 h 62"/>
              <a:gd name="T58" fmla="*/ 2147483646 w 63"/>
              <a:gd name="T59" fmla="*/ 2147483646 h 62"/>
              <a:gd name="T60" fmla="*/ 2147483646 w 63"/>
              <a:gd name="T61" fmla="*/ 2147483646 h 62"/>
              <a:gd name="T62" fmla="*/ 2147483646 w 63"/>
              <a:gd name="T63" fmla="*/ 2147483646 h 62"/>
              <a:gd name="T64" fmla="*/ 0 w 63"/>
              <a:gd name="T65" fmla="*/ 2147483646 h 62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63" h="62">
                <a:moveTo>
                  <a:pt x="0" y="30"/>
                </a:moveTo>
                <a:lnTo>
                  <a:pt x="3" y="42"/>
                </a:lnTo>
                <a:lnTo>
                  <a:pt x="8" y="52"/>
                </a:lnTo>
                <a:lnTo>
                  <a:pt x="18" y="60"/>
                </a:lnTo>
                <a:lnTo>
                  <a:pt x="30" y="62"/>
                </a:lnTo>
                <a:lnTo>
                  <a:pt x="43" y="60"/>
                </a:lnTo>
                <a:lnTo>
                  <a:pt x="53" y="52"/>
                </a:lnTo>
                <a:lnTo>
                  <a:pt x="60" y="42"/>
                </a:lnTo>
                <a:lnTo>
                  <a:pt x="63" y="30"/>
                </a:lnTo>
                <a:lnTo>
                  <a:pt x="60" y="17"/>
                </a:lnTo>
                <a:lnTo>
                  <a:pt x="53" y="7"/>
                </a:lnTo>
                <a:lnTo>
                  <a:pt x="43" y="2"/>
                </a:lnTo>
                <a:lnTo>
                  <a:pt x="30" y="0"/>
                </a:lnTo>
                <a:lnTo>
                  <a:pt x="18" y="2"/>
                </a:lnTo>
                <a:lnTo>
                  <a:pt x="3" y="17"/>
                </a:lnTo>
                <a:lnTo>
                  <a:pt x="0" y="30"/>
                </a:lnTo>
                <a:lnTo>
                  <a:pt x="10" y="30"/>
                </a:lnTo>
                <a:lnTo>
                  <a:pt x="13" y="22"/>
                </a:lnTo>
                <a:lnTo>
                  <a:pt x="15" y="15"/>
                </a:lnTo>
                <a:lnTo>
                  <a:pt x="30" y="10"/>
                </a:lnTo>
                <a:lnTo>
                  <a:pt x="38" y="12"/>
                </a:lnTo>
                <a:lnTo>
                  <a:pt x="48" y="17"/>
                </a:lnTo>
                <a:lnTo>
                  <a:pt x="50" y="22"/>
                </a:lnTo>
                <a:lnTo>
                  <a:pt x="53" y="30"/>
                </a:lnTo>
                <a:lnTo>
                  <a:pt x="50" y="37"/>
                </a:lnTo>
                <a:lnTo>
                  <a:pt x="48" y="47"/>
                </a:lnTo>
                <a:lnTo>
                  <a:pt x="38" y="50"/>
                </a:lnTo>
                <a:lnTo>
                  <a:pt x="30" y="52"/>
                </a:lnTo>
                <a:lnTo>
                  <a:pt x="23" y="50"/>
                </a:lnTo>
                <a:lnTo>
                  <a:pt x="18" y="47"/>
                </a:lnTo>
                <a:lnTo>
                  <a:pt x="13" y="37"/>
                </a:lnTo>
                <a:lnTo>
                  <a:pt x="10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2" name="Rectangle 30"/>
          <p:cNvSpPr>
            <a:spLocks noChangeArrowheads="1"/>
          </p:cNvSpPr>
          <p:nvPr/>
        </p:nvSpPr>
        <p:spPr bwMode="auto">
          <a:xfrm>
            <a:off x="9324975" y="2357439"/>
            <a:ext cx="5873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53" name="Rectangle 31"/>
          <p:cNvSpPr>
            <a:spLocks noChangeArrowheads="1"/>
          </p:cNvSpPr>
          <p:nvPr/>
        </p:nvSpPr>
        <p:spPr bwMode="auto">
          <a:xfrm>
            <a:off x="9348789" y="2336801"/>
            <a:ext cx="15875" cy="60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54" name="Line 32"/>
          <p:cNvSpPr>
            <a:spLocks noChangeShapeType="1"/>
          </p:cNvSpPr>
          <p:nvPr/>
        </p:nvSpPr>
        <p:spPr bwMode="auto">
          <a:xfrm>
            <a:off x="5835650" y="2468564"/>
            <a:ext cx="2921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5" name="Freeform 33"/>
          <p:cNvSpPr>
            <a:spLocks/>
          </p:cNvSpPr>
          <p:nvPr/>
        </p:nvSpPr>
        <p:spPr bwMode="auto">
          <a:xfrm>
            <a:off x="6053139" y="2436813"/>
            <a:ext cx="130175" cy="63500"/>
          </a:xfrm>
          <a:custGeom>
            <a:avLst/>
            <a:gdLst>
              <a:gd name="T0" fmla="*/ 2147483646 w 82"/>
              <a:gd name="T1" fmla="*/ 2147483646 h 40"/>
              <a:gd name="T2" fmla="*/ 0 w 82"/>
              <a:gd name="T3" fmla="*/ 0 h 40"/>
              <a:gd name="T4" fmla="*/ 0 w 82"/>
              <a:gd name="T5" fmla="*/ 2147483646 h 40"/>
              <a:gd name="T6" fmla="*/ 2147483646 w 82"/>
              <a:gd name="T7" fmla="*/ 2147483646 h 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2" h="40">
                <a:moveTo>
                  <a:pt x="82" y="20"/>
                </a:moveTo>
                <a:lnTo>
                  <a:pt x="0" y="0"/>
                </a:lnTo>
                <a:lnTo>
                  <a:pt x="0" y="40"/>
                </a:lnTo>
                <a:lnTo>
                  <a:pt x="82" y="20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56" name="Rectangle 34"/>
          <p:cNvSpPr>
            <a:spLocks noChangeArrowheads="1"/>
          </p:cNvSpPr>
          <p:nvPr/>
        </p:nvSpPr>
        <p:spPr bwMode="auto">
          <a:xfrm>
            <a:off x="5953126" y="2314575"/>
            <a:ext cx="17462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000">
                <a:solidFill>
                  <a:srgbClr val="FF0000"/>
                </a:solidFill>
              </a:rPr>
              <a:t>Ion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57" name="Rectangle 35"/>
          <p:cNvSpPr>
            <a:spLocks noChangeArrowheads="1"/>
          </p:cNvSpPr>
          <p:nvPr/>
        </p:nvSpPr>
        <p:spPr bwMode="auto">
          <a:xfrm>
            <a:off x="6119813" y="2325689"/>
            <a:ext cx="44450" cy="9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600">
                <a:solidFill>
                  <a:srgbClr val="FF0000"/>
                </a:solidFill>
              </a:rPr>
              <a:t>+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58" name="Freeform 36"/>
          <p:cNvSpPr>
            <a:spLocks/>
          </p:cNvSpPr>
          <p:nvPr/>
        </p:nvSpPr>
        <p:spPr bwMode="auto">
          <a:xfrm>
            <a:off x="6008688" y="1779589"/>
            <a:ext cx="23812" cy="511175"/>
          </a:xfrm>
          <a:custGeom>
            <a:avLst/>
            <a:gdLst>
              <a:gd name="T0" fmla="*/ 2147483646 w 15"/>
              <a:gd name="T1" fmla="*/ 2147483646 h 322"/>
              <a:gd name="T2" fmla="*/ 2147483646 w 15"/>
              <a:gd name="T3" fmla="*/ 2147483646 h 322"/>
              <a:gd name="T4" fmla="*/ 2147483646 w 15"/>
              <a:gd name="T5" fmla="*/ 2147483646 h 322"/>
              <a:gd name="T6" fmla="*/ 2147483646 w 15"/>
              <a:gd name="T7" fmla="*/ 0 h 322"/>
              <a:gd name="T8" fmla="*/ 2147483646 w 15"/>
              <a:gd name="T9" fmla="*/ 0 h 322"/>
              <a:gd name="T10" fmla="*/ 0 w 15"/>
              <a:gd name="T11" fmla="*/ 2147483646 h 322"/>
              <a:gd name="T12" fmla="*/ 0 w 15"/>
              <a:gd name="T13" fmla="*/ 2147483646 h 322"/>
              <a:gd name="T14" fmla="*/ 2147483646 w 15"/>
              <a:gd name="T15" fmla="*/ 2147483646 h 322"/>
              <a:gd name="T16" fmla="*/ 2147483646 w 15"/>
              <a:gd name="T17" fmla="*/ 2147483646 h 322"/>
              <a:gd name="T18" fmla="*/ 2147483646 w 15"/>
              <a:gd name="T19" fmla="*/ 2147483646 h 322"/>
              <a:gd name="T20" fmla="*/ 2147483646 w 15"/>
              <a:gd name="T21" fmla="*/ 2147483646 h 322"/>
              <a:gd name="T22" fmla="*/ 2147483646 w 15"/>
              <a:gd name="T23" fmla="*/ 2147483646 h 322"/>
              <a:gd name="T24" fmla="*/ 2147483646 w 15"/>
              <a:gd name="T25" fmla="*/ 2147483646 h 322"/>
              <a:gd name="T26" fmla="*/ 2147483646 w 15"/>
              <a:gd name="T27" fmla="*/ 2147483646 h 322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322">
                <a:moveTo>
                  <a:pt x="15" y="7"/>
                </a:moveTo>
                <a:lnTo>
                  <a:pt x="15" y="5"/>
                </a:lnTo>
                <a:lnTo>
                  <a:pt x="13" y="3"/>
                </a:lnTo>
                <a:lnTo>
                  <a:pt x="13" y="0"/>
                </a:lnTo>
                <a:lnTo>
                  <a:pt x="5" y="0"/>
                </a:lnTo>
                <a:lnTo>
                  <a:pt x="0" y="5"/>
                </a:lnTo>
                <a:lnTo>
                  <a:pt x="0" y="319"/>
                </a:lnTo>
                <a:lnTo>
                  <a:pt x="3" y="319"/>
                </a:lnTo>
                <a:lnTo>
                  <a:pt x="5" y="322"/>
                </a:lnTo>
                <a:lnTo>
                  <a:pt x="13" y="322"/>
                </a:lnTo>
                <a:lnTo>
                  <a:pt x="13" y="319"/>
                </a:lnTo>
                <a:lnTo>
                  <a:pt x="15" y="319"/>
                </a:lnTo>
                <a:lnTo>
                  <a:pt x="15" y="314"/>
                </a:lnTo>
                <a:lnTo>
                  <a:pt x="15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59" name="Freeform 37"/>
          <p:cNvSpPr>
            <a:spLocks/>
          </p:cNvSpPr>
          <p:nvPr/>
        </p:nvSpPr>
        <p:spPr bwMode="auto">
          <a:xfrm>
            <a:off x="6037263" y="2662239"/>
            <a:ext cx="23812" cy="604837"/>
          </a:xfrm>
          <a:custGeom>
            <a:avLst/>
            <a:gdLst>
              <a:gd name="T0" fmla="*/ 2147483646 w 15"/>
              <a:gd name="T1" fmla="*/ 2147483646 h 381"/>
              <a:gd name="T2" fmla="*/ 2147483646 w 15"/>
              <a:gd name="T3" fmla="*/ 2147483646 h 381"/>
              <a:gd name="T4" fmla="*/ 2147483646 w 15"/>
              <a:gd name="T5" fmla="*/ 2147483646 h 381"/>
              <a:gd name="T6" fmla="*/ 2147483646 w 15"/>
              <a:gd name="T7" fmla="*/ 0 h 381"/>
              <a:gd name="T8" fmla="*/ 2147483646 w 15"/>
              <a:gd name="T9" fmla="*/ 0 h 381"/>
              <a:gd name="T10" fmla="*/ 0 w 15"/>
              <a:gd name="T11" fmla="*/ 2147483646 h 381"/>
              <a:gd name="T12" fmla="*/ 0 w 15"/>
              <a:gd name="T13" fmla="*/ 2147483646 h 381"/>
              <a:gd name="T14" fmla="*/ 2147483646 w 15"/>
              <a:gd name="T15" fmla="*/ 2147483646 h 381"/>
              <a:gd name="T16" fmla="*/ 2147483646 w 15"/>
              <a:gd name="T17" fmla="*/ 2147483646 h 381"/>
              <a:gd name="T18" fmla="*/ 2147483646 w 15"/>
              <a:gd name="T19" fmla="*/ 2147483646 h 381"/>
              <a:gd name="T20" fmla="*/ 2147483646 w 15"/>
              <a:gd name="T21" fmla="*/ 2147483646 h 381"/>
              <a:gd name="T22" fmla="*/ 2147483646 w 15"/>
              <a:gd name="T23" fmla="*/ 2147483646 h 381"/>
              <a:gd name="T24" fmla="*/ 2147483646 w 15"/>
              <a:gd name="T25" fmla="*/ 2147483646 h 381"/>
              <a:gd name="T26" fmla="*/ 2147483646 w 15"/>
              <a:gd name="T27" fmla="*/ 2147483646 h 38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381">
                <a:moveTo>
                  <a:pt x="15" y="7"/>
                </a:moveTo>
                <a:lnTo>
                  <a:pt x="15" y="5"/>
                </a:lnTo>
                <a:lnTo>
                  <a:pt x="12" y="2"/>
                </a:lnTo>
                <a:lnTo>
                  <a:pt x="12" y="0"/>
                </a:lnTo>
                <a:lnTo>
                  <a:pt x="5" y="0"/>
                </a:lnTo>
                <a:lnTo>
                  <a:pt x="0" y="5"/>
                </a:lnTo>
                <a:lnTo>
                  <a:pt x="0" y="379"/>
                </a:lnTo>
                <a:lnTo>
                  <a:pt x="2" y="379"/>
                </a:lnTo>
                <a:lnTo>
                  <a:pt x="5" y="381"/>
                </a:lnTo>
                <a:lnTo>
                  <a:pt x="12" y="381"/>
                </a:lnTo>
                <a:lnTo>
                  <a:pt x="12" y="379"/>
                </a:lnTo>
                <a:lnTo>
                  <a:pt x="15" y="379"/>
                </a:lnTo>
                <a:lnTo>
                  <a:pt x="15" y="374"/>
                </a:lnTo>
                <a:lnTo>
                  <a:pt x="15" y="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0" name="Freeform 38"/>
          <p:cNvSpPr>
            <a:spLocks/>
          </p:cNvSpPr>
          <p:nvPr/>
        </p:nvSpPr>
        <p:spPr bwMode="auto">
          <a:xfrm>
            <a:off x="3932239" y="1914525"/>
            <a:ext cx="312737" cy="960438"/>
          </a:xfrm>
          <a:custGeom>
            <a:avLst/>
            <a:gdLst>
              <a:gd name="T0" fmla="*/ 2147483646 w 197"/>
              <a:gd name="T1" fmla="*/ 2147483646 h 605"/>
              <a:gd name="T2" fmla="*/ 2147483646 w 197"/>
              <a:gd name="T3" fmla="*/ 2147483646 h 605"/>
              <a:gd name="T4" fmla="*/ 2147483646 w 197"/>
              <a:gd name="T5" fmla="*/ 2147483646 h 605"/>
              <a:gd name="T6" fmla="*/ 2147483646 w 197"/>
              <a:gd name="T7" fmla="*/ 2147483646 h 605"/>
              <a:gd name="T8" fmla="*/ 2147483646 w 197"/>
              <a:gd name="T9" fmla="*/ 2147483646 h 605"/>
              <a:gd name="T10" fmla="*/ 2147483646 w 197"/>
              <a:gd name="T11" fmla="*/ 2147483646 h 605"/>
              <a:gd name="T12" fmla="*/ 2147483646 w 197"/>
              <a:gd name="T13" fmla="*/ 2147483646 h 605"/>
              <a:gd name="T14" fmla="*/ 2147483646 w 197"/>
              <a:gd name="T15" fmla="*/ 2147483646 h 605"/>
              <a:gd name="T16" fmla="*/ 2147483646 w 197"/>
              <a:gd name="T17" fmla="*/ 2147483646 h 605"/>
              <a:gd name="T18" fmla="*/ 2147483646 w 197"/>
              <a:gd name="T19" fmla="*/ 2147483646 h 605"/>
              <a:gd name="T20" fmla="*/ 2147483646 w 197"/>
              <a:gd name="T21" fmla="*/ 2147483646 h 605"/>
              <a:gd name="T22" fmla="*/ 2147483646 w 197"/>
              <a:gd name="T23" fmla="*/ 2147483646 h 605"/>
              <a:gd name="T24" fmla="*/ 2147483646 w 197"/>
              <a:gd name="T25" fmla="*/ 2147483646 h 605"/>
              <a:gd name="T26" fmla="*/ 2147483646 w 197"/>
              <a:gd name="T27" fmla="*/ 2147483646 h 605"/>
              <a:gd name="T28" fmla="*/ 2147483646 w 197"/>
              <a:gd name="T29" fmla="*/ 2147483646 h 605"/>
              <a:gd name="T30" fmla="*/ 2147483646 w 197"/>
              <a:gd name="T31" fmla="*/ 2147483646 h 605"/>
              <a:gd name="T32" fmla="*/ 2147483646 w 197"/>
              <a:gd name="T33" fmla="*/ 0 h 605"/>
              <a:gd name="T34" fmla="*/ 2147483646 w 197"/>
              <a:gd name="T35" fmla="*/ 2147483646 h 605"/>
              <a:gd name="T36" fmla="*/ 2147483646 w 197"/>
              <a:gd name="T37" fmla="*/ 2147483646 h 605"/>
              <a:gd name="T38" fmla="*/ 2147483646 w 197"/>
              <a:gd name="T39" fmla="*/ 2147483646 h 605"/>
              <a:gd name="T40" fmla="*/ 2147483646 w 197"/>
              <a:gd name="T41" fmla="*/ 2147483646 h 605"/>
              <a:gd name="T42" fmla="*/ 2147483646 w 197"/>
              <a:gd name="T43" fmla="*/ 2147483646 h 605"/>
              <a:gd name="T44" fmla="*/ 2147483646 w 197"/>
              <a:gd name="T45" fmla="*/ 2147483646 h 605"/>
              <a:gd name="T46" fmla="*/ 2147483646 w 197"/>
              <a:gd name="T47" fmla="*/ 2147483646 h 605"/>
              <a:gd name="T48" fmla="*/ 2147483646 w 197"/>
              <a:gd name="T49" fmla="*/ 2147483646 h 605"/>
              <a:gd name="T50" fmla="*/ 2147483646 w 197"/>
              <a:gd name="T51" fmla="*/ 2147483646 h 605"/>
              <a:gd name="T52" fmla="*/ 2147483646 w 197"/>
              <a:gd name="T53" fmla="*/ 2147483646 h 605"/>
              <a:gd name="T54" fmla="*/ 2147483646 w 197"/>
              <a:gd name="T55" fmla="*/ 2147483646 h 605"/>
              <a:gd name="T56" fmla="*/ 2147483646 w 197"/>
              <a:gd name="T57" fmla="*/ 2147483646 h 605"/>
              <a:gd name="T58" fmla="*/ 2147483646 w 197"/>
              <a:gd name="T59" fmla="*/ 2147483646 h 605"/>
              <a:gd name="T60" fmla="*/ 2147483646 w 197"/>
              <a:gd name="T61" fmla="*/ 2147483646 h 605"/>
              <a:gd name="T62" fmla="*/ 2147483646 w 197"/>
              <a:gd name="T63" fmla="*/ 2147483646 h 605"/>
              <a:gd name="T64" fmla="*/ 2147483646 w 197"/>
              <a:gd name="T65" fmla="*/ 2147483646 h 605"/>
              <a:gd name="T66" fmla="*/ 2147483646 w 197"/>
              <a:gd name="T67" fmla="*/ 2147483646 h 605"/>
              <a:gd name="T68" fmla="*/ 2147483646 w 197"/>
              <a:gd name="T69" fmla="*/ 2147483646 h 605"/>
              <a:gd name="T70" fmla="*/ 2147483646 w 197"/>
              <a:gd name="T71" fmla="*/ 2147483646 h 605"/>
              <a:gd name="T72" fmla="*/ 2147483646 w 197"/>
              <a:gd name="T73" fmla="*/ 2147483646 h 605"/>
              <a:gd name="T74" fmla="*/ 2147483646 w 197"/>
              <a:gd name="T75" fmla="*/ 2147483646 h 605"/>
              <a:gd name="T76" fmla="*/ 2147483646 w 197"/>
              <a:gd name="T77" fmla="*/ 2147483646 h 60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197" h="605">
                <a:moveTo>
                  <a:pt x="0" y="301"/>
                </a:moveTo>
                <a:lnTo>
                  <a:pt x="3" y="361"/>
                </a:lnTo>
                <a:lnTo>
                  <a:pt x="8" y="419"/>
                </a:lnTo>
                <a:lnTo>
                  <a:pt x="15" y="468"/>
                </a:lnTo>
                <a:lnTo>
                  <a:pt x="27" y="516"/>
                </a:lnTo>
                <a:lnTo>
                  <a:pt x="42" y="551"/>
                </a:lnTo>
                <a:lnTo>
                  <a:pt x="57" y="581"/>
                </a:lnTo>
                <a:lnTo>
                  <a:pt x="60" y="581"/>
                </a:lnTo>
                <a:lnTo>
                  <a:pt x="77" y="598"/>
                </a:lnTo>
                <a:lnTo>
                  <a:pt x="77" y="600"/>
                </a:lnTo>
                <a:lnTo>
                  <a:pt x="95" y="605"/>
                </a:lnTo>
                <a:lnTo>
                  <a:pt x="97" y="605"/>
                </a:lnTo>
                <a:lnTo>
                  <a:pt x="117" y="600"/>
                </a:lnTo>
                <a:lnTo>
                  <a:pt x="120" y="600"/>
                </a:lnTo>
                <a:lnTo>
                  <a:pt x="120" y="598"/>
                </a:lnTo>
                <a:lnTo>
                  <a:pt x="137" y="581"/>
                </a:lnTo>
                <a:lnTo>
                  <a:pt x="140" y="581"/>
                </a:lnTo>
                <a:lnTo>
                  <a:pt x="155" y="551"/>
                </a:lnTo>
                <a:lnTo>
                  <a:pt x="169" y="516"/>
                </a:lnTo>
                <a:lnTo>
                  <a:pt x="182" y="468"/>
                </a:lnTo>
                <a:lnTo>
                  <a:pt x="189" y="419"/>
                </a:lnTo>
                <a:lnTo>
                  <a:pt x="194" y="361"/>
                </a:lnTo>
                <a:lnTo>
                  <a:pt x="197" y="301"/>
                </a:lnTo>
                <a:lnTo>
                  <a:pt x="194" y="242"/>
                </a:lnTo>
                <a:lnTo>
                  <a:pt x="189" y="187"/>
                </a:lnTo>
                <a:lnTo>
                  <a:pt x="182" y="134"/>
                </a:lnTo>
                <a:lnTo>
                  <a:pt x="169" y="89"/>
                </a:lnTo>
                <a:lnTo>
                  <a:pt x="155" y="52"/>
                </a:lnTo>
                <a:lnTo>
                  <a:pt x="140" y="25"/>
                </a:lnTo>
                <a:lnTo>
                  <a:pt x="137" y="25"/>
                </a:lnTo>
                <a:lnTo>
                  <a:pt x="120" y="7"/>
                </a:lnTo>
                <a:lnTo>
                  <a:pt x="120" y="5"/>
                </a:lnTo>
                <a:lnTo>
                  <a:pt x="117" y="5"/>
                </a:lnTo>
                <a:lnTo>
                  <a:pt x="97" y="0"/>
                </a:lnTo>
                <a:lnTo>
                  <a:pt x="95" y="0"/>
                </a:lnTo>
                <a:lnTo>
                  <a:pt x="77" y="5"/>
                </a:lnTo>
                <a:lnTo>
                  <a:pt x="77" y="7"/>
                </a:lnTo>
                <a:lnTo>
                  <a:pt x="60" y="25"/>
                </a:lnTo>
                <a:lnTo>
                  <a:pt x="57" y="25"/>
                </a:lnTo>
                <a:lnTo>
                  <a:pt x="42" y="52"/>
                </a:lnTo>
                <a:lnTo>
                  <a:pt x="27" y="89"/>
                </a:lnTo>
                <a:lnTo>
                  <a:pt x="15" y="134"/>
                </a:lnTo>
                <a:lnTo>
                  <a:pt x="8" y="187"/>
                </a:lnTo>
                <a:lnTo>
                  <a:pt x="3" y="242"/>
                </a:lnTo>
                <a:lnTo>
                  <a:pt x="0" y="301"/>
                </a:lnTo>
                <a:lnTo>
                  <a:pt x="10" y="301"/>
                </a:lnTo>
                <a:lnTo>
                  <a:pt x="12" y="242"/>
                </a:lnTo>
                <a:lnTo>
                  <a:pt x="17" y="187"/>
                </a:lnTo>
                <a:lnTo>
                  <a:pt x="25" y="134"/>
                </a:lnTo>
                <a:lnTo>
                  <a:pt x="37" y="94"/>
                </a:lnTo>
                <a:lnTo>
                  <a:pt x="52" y="57"/>
                </a:lnTo>
                <a:lnTo>
                  <a:pt x="67" y="30"/>
                </a:lnTo>
                <a:lnTo>
                  <a:pt x="82" y="15"/>
                </a:lnTo>
                <a:lnTo>
                  <a:pt x="97" y="10"/>
                </a:lnTo>
                <a:lnTo>
                  <a:pt x="115" y="15"/>
                </a:lnTo>
                <a:lnTo>
                  <a:pt x="130" y="30"/>
                </a:lnTo>
                <a:lnTo>
                  <a:pt x="145" y="57"/>
                </a:lnTo>
                <a:lnTo>
                  <a:pt x="160" y="94"/>
                </a:lnTo>
                <a:lnTo>
                  <a:pt x="172" y="134"/>
                </a:lnTo>
                <a:lnTo>
                  <a:pt x="179" y="187"/>
                </a:lnTo>
                <a:lnTo>
                  <a:pt x="184" y="242"/>
                </a:lnTo>
                <a:lnTo>
                  <a:pt x="187" y="301"/>
                </a:lnTo>
                <a:lnTo>
                  <a:pt x="184" y="361"/>
                </a:lnTo>
                <a:lnTo>
                  <a:pt x="179" y="419"/>
                </a:lnTo>
                <a:lnTo>
                  <a:pt x="172" y="468"/>
                </a:lnTo>
                <a:lnTo>
                  <a:pt x="160" y="511"/>
                </a:lnTo>
                <a:lnTo>
                  <a:pt x="145" y="546"/>
                </a:lnTo>
                <a:lnTo>
                  <a:pt x="130" y="576"/>
                </a:lnTo>
                <a:lnTo>
                  <a:pt x="115" y="590"/>
                </a:lnTo>
                <a:lnTo>
                  <a:pt x="97" y="595"/>
                </a:lnTo>
                <a:lnTo>
                  <a:pt x="82" y="590"/>
                </a:lnTo>
                <a:lnTo>
                  <a:pt x="67" y="576"/>
                </a:lnTo>
                <a:lnTo>
                  <a:pt x="52" y="546"/>
                </a:lnTo>
                <a:lnTo>
                  <a:pt x="37" y="511"/>
                </a:lnTo>
                <a:lnTo>
                  <a:pt x="25" y="468"/>
                </a:lnTo>
                <a:lnTo>
                  <a:pt x="17" y="419"/>
                </a:lnTo>
                <a:lnTo>
                  <a:pt x="12" y="361"/>
                </a:lnTo>
                <a:lnTo>
                  <a:pt x="10" y="301"/>
                </a:lnTo>
                <a:lnTo>
                  <a:pt x="0" y="3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1" name="Freeform 39"/>
          <p:cNvSpPr>
            <a:spLocks/>
          </p:cNvSpPr>
          <p:nvPr/>
        </p:nvSpPr>
        <p:spPr bwMode="auto">
          <a:xfrm>
            <a:off x="5581651" y="1914525"/>
            <a:ext cx="341313" cy="960438"/>
          </a:xfrm>
          <a:custGeom>
            <a:avLst/>
            <a:gdLst>
              <a:gd name="T0" fmla="*/ 2147483646 w 215"/>
              <a:gd name="T1" fmla="*/ 2147483646 h 605"/>
              <a:gd name="T2" fmla="*/ 2147483646 w 215"/>
              <a:gd name="T3" fmla="*/ 2147483646 h 605"/>
              <a:gd name="T4" fmla="*/ 2147483646 w 215"/>
              <a:gd name="T5" fmla="*/ 2147483646 h 605"/>
              <a:gd name="T6" fmla="*/ 2147483646 w 215"/>
              <a:gd name="T7" fmla="*/ 2147483646 h 605"/>
              <a:gd name="T8" fmla="*/ 2147483646 w 215"/>
              <a:gd name="T9" fmla="*/ 2147483646 h 605"/>
              <a:gd name="T10" fmla="*/ 2147483646 w 215"/>
              <a:gd name="T11" fmla="*/ 2147483646 h 605"/>
              <a:gd name="T12" fmla="*/ 2147483646 w 215"/>
              <a:gd name="T13" fmla="*/ 2147483646 h 605"/>
              <a:gd name="T14" fmla="*/ 2147483646 w 215"/>
              <a:gd name="T15" fmla="*/ 2147483646 h 605"/>
              <a:gd name="T16" fmla="*/ 2147483646 w 215"/>
              <a:gd name="T17" fmla="*/ 2147483646 h 605"/>
              <a:gd name="T18" fmla="*/ 2147483646 w 215"/>
              <a:gd name="T19" fmla="*/ 2147483646 h 605"/>
              <a:gd name="T20" fmla="*/ 2147483646 w 215"/>
              <a:gd name="T21" fmla="*/ 2147483646 h 605"/>
              <a:gd name="T22" fmla="*/ 2147483646 w 215"/>
              <a:gd name="T23" fmla="*/ 2147483646 h 605"/>
              <a:gd name="T24" fmla="*/ 2147483646 w 215"/>
              <a:gd name="T25" fmla="*/ 2147483646 h 605"/>
              <a:gd name="T26" fmla="*/ 2147483646 w 215"/>
              <a:gd name="T27" fmla="*/ 2147483646 h 605"/>
              <a:gd name="T28" fmla="*/ 2147483646 w 215"/>
              <a:gd name="T29" fmla="*/ 2147483646 h 605"/>
              <a:gd name="T30" fmla="*/ 2147483646 w 215"/>
              <a:gd name="T31" fmla="*/ 2147483646 h 605"/>
              <a:gd name="T32" fmla="*/ 2147483646 w 215"/>
              <a:gd name="T33" fmla="*/ 2147483646 h 605"/>
              <a:gd name="T34" fmla="*/ 2147483646 w 215"/>
              <a:gd name="T35" fmla="*/ 2147483646 h 605"/>
              <a:gd name="T36" fmla="*/ 2147483646 w 215"/>
              <a:gd name="T37" fmla="*/ 2147483646 h 605"/>
              <a:gd name="T38" fmla="*/ 2147483646 w 215"/>
              <a:gd name="T39" fmla="*/ 2147483646 h 605"/>
              <a:gd name="T40" fmla="*/ 2147483646 w 215"/>
              <a:gd name="T41" fmla="*/ 2147483646 h 605"/>
              <a:gd name="T42" fmla="*/ 0 w 215"/>
              <a:gd name="T43" fmla="*/ 2147483646 h 605"/>
              <a:gd name="T44" fmla="*/ 2147483646 w 215"/>
              <a:gd name="T45" fmla="*/ 2147483646 h 605"/>
              <a:gd name="T46" fmla="*/ 2147483646 w 215"/>
              <a:gd name="T47" fmla="*/ 2147483646 h 605"/>
              <a:gd name="T48" fmla="*/ 2147483646 w 215"/>
              <a:gd name="T49" fmla="*/ 2147483646 h 605"/>
              <a:gd name="T50" fmla="*/ 2147483646 w 215"/>
              <a:gd name="T51" fmla="*/ 2147483646 h 605"/>
              <a:gd name="T52" fmla="*/ 2147483646 w 215"/>
              <a:gd name="T53" fmla="*/ 2147483646 h 605"/>
              <a:gd name="T54" fmla="*/ 2147483646 w 215"/>
              <a:gd name="T55" fmla="*/ 2147483646 h 605"/>
              <a:gd name="T56" fmla="*/ 2147483646 w 215"/>
              <a:gd name="T57" fmla="*/ 2147483646 h 605"/>
              <a:gd name="T58" fmla="*/ 2147483646 w 215"/>
              <a:gd name="T59" fmla="*/ 2147483646 h 605"/>
              <a:gd name="T60" fmla="*/ 2147483646 w 215"/>
              <a:gd name="T61" fmla="*/ 2147483646 h 605"/>
              <a:gd name="T62" fmla="*/ 2147483646 w 215"/>
              <a:gd name="T63" fmla="*/ 2147483646 h 605"/>
              <a:gd name="T64" fmla="*/ 2147483646 w 215"/>
              <a:gd name="T65" fmla="*/ 2147483646 h 605"/>
              <a:gd name="T66" fmla="*/ 2147483646 w 215"/>
              <a:gd name="T67" fmla="*/ 2147483646 h 605"/>
              <a:gd name="T68" fmla="*/ 2147483646 w 215"/>
              <a:gd name="T69" fmla="*/ 2147483646 h 605"/>
              <a:gd name="T70" fmla="*/ 2147483646 w 215"/>
              <a:gd name="T71" fmla="*/ 2147483646 h 605"/>
              <a:gd name="T72" fmla="*/ 2147483646 w 215"/>
              <a:gd name="T73" fmla="*/ 2147483646 h 605"/>
              <a:gd name="T74" fmla="*/ 2147483646 w 215"/>
              <a:gd name="T75" fmla="*/ 2147483646 h 605"/>
              <a:gd name="T76" fmla="*/ 0 w 215"/>
              <a:gd name="T77" fmla="*/ 2147483646 h 605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15" h="605">
                <a:moveTo>
                  <a:pt x="0" y="301"/>
                </a:moveTo>
                <a:lnTo>
                  <a:pt x="3" y="361"/>
                </a:lnTo>
                <a:lnTo>
                  <a:pt x="8" y="419"/>
                </a:lnTo>
                <a:lnTo>
                  <a:pt x="18" y="468"/>
                </a:lnTo>
                <a:lnTo>
                  <a:pt x="30" y="516"/>
                </a:lnTo>
                <a:lnTo>
                  <a:pt x="45" y="551"/>
                </a:lnTo>
                <a:lnTo>
                  <a:pt x="63" y="581"/>
                </a:lnTo>
                <a:lnTo>
                  <a:pt x="65" y="581"/>
                </a:lnTo>
                <a:lnTo>
                  <a:pt x="65" y="583"/>
                </a:lnTo>
                <a:lnTo>
                  <a:pt x="85" y="600"/>
                </a:lnTo>
                <a:lnTo>
                  <a:pt x="87" y="600"/>
                </a:lnTo>
                <a:lnTo>
                  <a:pt x="107" y="605"/>
                </a:lnTo>
                <a:lnTo>
                  <a:pt x="127" y="600"/>
                </a:lnTo>
                <a:lnTo>
                  <a:pt x="130" y="600"/>
                </a:lnTo>
                <a:lnTo>
                  <a:pt x="150" y="583"/>
                </a:lnTo>
                <a:lnTo>
                  <a:pt x="152" y="581"/>
                </a:lnTo>
                <a:lnTo>
                  <a:pt x="170" y="551"/>
                </a:lnTo>
                <a:lnTo>
                  <a:pt x="185" y="516"/>
                </a:lnTo>
                <a:lnTo>
                  <a:pt x="197" y="468"/>
                </a:lnTo>
                <a:lnTo>
                  <a:pt x="207" y="419"/>
                </a:lnTo>
                <a:lnTo>
                  <a:pt x="212" y="361"/>
                </a:lnTo>
                <a:lnTo>
                  <a:pt x="215" y="301"/>
                </a:lnTo>
                <a:lnTo>
                  <a:pt x="212" y="242"/>
                </a:lnTo>
                <a:lnTo>
                  <a:pt x="207" y="187"/>
                </a:lnTo>
                <a:lnTo>
                  <a:pt x="197" y="134"/>
                </a:lnTo>
                <a:lnTo>
                  <a:pt x="185" y="89"/>
                </a:lnTo>
                <a:lnTo>
                  <a:pt x="170" y="52"/>
                </a:lnTo>
                <a:lnTo>
                  <a:pt x="152" y="25"/>
                </a:lnTo>
                <a:lnTo>
                  <a:pt x="150" y="25"/>
                </a:lnTo>
                <a:lnTo>
                  <a:pt x="130" y="7"/>
                </a:lnTo>
                <a:lnTo>
                  <a:pt x="130" y="5"/>
                </a:lnTo>
                <a:lnTo>
                  <a:pt x="127" y="5"/>
                </a:lnTo>
                <a:lnTo>
                  <a:pt x="107" y="0"/>
                </a:lnTo>
                <a:lnTo>
                  <a:pt x="87" y="5"/>
                </a:lnTo>
                <a:lnTo>
                  <a:pt x="85" y="5"/>
                </a:lnTo>
                <a:lnTo>
                  <a:pt x="85" y="7"/>
                </a:lnTo>
                <a:lnTo>
                  <a:pt x="65" y="25"/>
                </a:lnTo>
                <a:lnTo>
                  <a:pt x="63" y="25"/>
                </a:lnTo>
                <a:lnTo>
                  <a:pt x="45" y="52"/>
                </a:lnTo>
                <a:lnTo>
                  <a:pt x="30" y="89"/>
                </a:lnTo>
                <a:lnTo>
                  <a:pt x="18" y="134"/>
                </a:lnTo>
                <a:lnTo>
                  <a:pt x="8" y="187"/>
                </a:lnTo>
                <a:lnTo>
                  <a:pt x="3" y="242"/>
                </a:lnTo>
                <a:lnTo>
                  <a:pt x="0" y="301"/>
                </a:lnTo>
                <a:lnTo>
                  <a:pt x="10" y="301"/>
                </a:lnTo>
                <a:lnTo>
                  <a:pt x="13" y="242"/>
                </a:lnTo>
                <a:lnTo>
                  <a:pt x="18" y="187"/>
                </a:lnTo>
                <a:lnTo>
                  <a:pt x="28" y="137"/>
                </a:lnTo>
                <a:lnTo>
                  <a:pt x="40" y="94"/>
                </a:lnTo>
                <a:lnTo>
                  <a:pt x="55" y="57"/>
                </a:lnTo>
                <a:lnTo>
                  <a:pt x="73" y="30"/>
                </a:lnTo>
                <a:lnTo>
                  <a:pt x="90" y="15"/>
                </a:lnTo>
                <a:lnTo>
                  <a:pt x="107" y="10"/>
                </a:lnTo>
                <a:lnTo>
                  <a:pt x="125" y="15"/>
                </a:lnTo>
                <a:lnTo>
                  <a:pt x="142" y="30"/>
                </a:lnTo>
                <a:lnTo>
                  <a:pt x="160" y="57"/>
                </a:lnTo>
                <a:lnTo>
                  <a:pt x="175" y="94"/>
                </a:lnTo>
                <a:lnTo>
                  <a:pt x="187" y="137"/>
                </a:lnTo>
                <a:lnTo>
                  <a:pt x="197" y="187"/>
                </a:lnTo>
                <a:lnTo>
                  <a:pt x="202" y="242"/>
                </a:lnTo>
                <a:lnTo>
                  <a:pt x="205" y="301"/>
                </a:lnTo>
                <a:lnTo>
                  <a:pt x="202" y="361"/>
                </a:lnTo>
                <a:lnTo>
                  <a:pt x="197" y="419"/>
                </a:lnTo>
                <a:lnTo>
                  <a:pt x="187" y="468"/>
                </a:lnTo>
                <a:lnTo>
                  <a:pt x="175" y="511"/>
                </a:lnTo>
                <a:lnTo>
                  <a:pt x="160" y="546"/>
                </a:lnTo>
                <a:lnTo>
                  <a:pt x="142" y="576"/>
                </a:lnTo>
                <a:lnTo>
                  <a:pt x="125" y="590"/>
                </a:lnTo>
                <a:lnTo>
                  <a:pt x="107" y="595"/>
                </a:lnTo>
                <a:lnTo>
                  <a:pt x="90" y="590"/>
                </a:lnTo>
                <a:lnTo>
                  <a:pt x="73" y="576"/>
                </a:lnTo>
                <a:lnTo>
                  <a:pt x="55" y="546"/>
                </a:lnTo>
                <a:lnTo>
                  <a:pt x="40" y="511"/>
                </a:lnTo>
                <a:lnTo>
                  <a:pt x="28" y="468"/>
                </a:lnTo>
                <a:lnTo>
                  <a:pt x="18" y="419"/>
                </a:lnTo>
                <a:lnTo>
                  <a:pt x="13" y="361"/>
                </a:lnTo>
                <a:lnTo>
                  <a:pt x="10" y="301"/>
                </a:lnTo>
                <a:lnTo>
                  <a:pt x="0" y="30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2" name="Line 40"/>
          <p:cNvSpPr>
            <a:spLocks noChangeShapeType="1"/>
          </p:cNvSpPr>
          <p:nvPr/>
        </p:nvSpPr>
        <p:spPr bwMode="auto">
          <a:xfrm>
            <a:off x="4086226" y="1922464"/>
            <a:ext cx="16732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3" name="Line 41"/>
          <p:cNvSpPr>
            <a:spLocks noChangeShapeType="1"/>
          </p:cNvSpPr>
          <p:nvPr/>
        </p:nvSpPr>
        <p:spPr bwMode="auto">
          <a:xfrm flipV="1">
            <a:off x="4106864" y="2867026"/>
            <a:ext cx="1641475" cy="47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4" name="Line 42"/>
          <p:cNvSpPr>
            <a:spLocks noChangeShapeType="1"/>
          </p:cNvSpPr>
          <p:nvPr/>
        </p:nvSpPr>
        <p:spPr bwMode="auto">
          <a:xfrm>
            <a:off x="4216400" y="2151064"/>
            <a:ext cx="1670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5" name="Line 43"/>
          <p:cNvSpPr>
            <a:spLocks noChangeShapeType="1"/>
          </p:cNvSpPr>
          <p:nvPr/>
        </p:nvSpPr>
        <p:spPr bwMode="auto">
          <a:xfrm>
            <a:off x="4232275" y="2392364"/>
            <a:ext cx="1677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6" name="Line 44"/>
          <p:cNvSpPr>
            <a:spLocks noChangeShapeType="1"/>
          </p:cNvSpPr>
          <p:nvPr/>
        </p:nvSpPr>
        <p:spPr bwMode="auto">
          <a:xfrm>
            <a:off x="4221163" y="2617789"/>
            <a:ext cx="16700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7" name="Line 45"/>
          <p:cNvSpPr>
            <a:spLocks noChangeShapeType="1"/>
          </p:cNvSpPr>
          <p:nvPr/>
        </p:nvSpPr>
        <p:spPr bwMode="auto">
          <a:xfrm flipH="1">
            <a:off x="3990976" y="2033589"/>
            <a:ext cx="18637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8" name="Line 46"/>
          <p:cNvSpPr>
            <a:spLocks noChangeShapeType="1"/>
          </p:cNvSpPr>
          <p:nvPr/>
        </p:nvSpPr>
        <p:spPr bwMode="auto">
          <a:xfrm flipH="1">
            <a:off x="3948114" y="2278064"/>
            <a:ext cx="19589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69" name="Line 47"/>
          <p:cNvSpPr>
            <a:spLocks noChangeShapeType="1"/>
          </p:cNvSpPr>
          <p:nvPr/>
        </p:nvSpPr>
        <p:spPr bwMode="auto">
          <a:xfrm>
            <a:off x="3937000" y="2487614"/>
            <a:ext cx="19700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0" name="Line 48"/>
          <p:cNvSpPr>
            <a:spLocks noChangeShapeType="1"/>
          </p:cNvSpPr>
          <p:nvPr/>
        </p:nvSpPr>
        <p:spPr bwMode="auto">
          <a:xfrm flipH="1">
            <a:off x="3979864" y="2741614"/>
            <a:ext cx="1874837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1" name="Freeform 49"/>
          <p:cNvSpPr>
            <a:spLocks/>
          </p:cNvSpPr>
          <p:nvPr/>
        </p:nvSpPr>
        <p:spPr bwMode="auto">
          <a:xfrm>
            <a:off x="4826000" y="1636714"/>
            <a:ext cx="495300" cy="1508125"/>
          </a:xfrm>
          <a:custGeom>
            <a:avLst/>
            <a:gdLst>
              <a:gd name="T0" fmla="*/ 2147483646 w 312"/>
              <a:gd name="T1" fmla="*/ 2147483646 h 950"/>
              <a:gd name="T2" fmla="*/ 2147483646 w 312"/>
              <a:gd name="T3" fmla="*/ 2147483646 h 950"/>
              <a:gd name="T4" fmla="*/ 2147483646 w 312"/>
              <a:gd name="T5" fmla="*/ 2147483646 h 950"/>
              <a:gd name="T6" fmla="*/ 2147483646 w 312"/>
              <a:gd name="T7" fmla="*/ 2147483646 h 950"/>
              <a:gd name="T8" fmla="*/ 2147483646 w 312"/>
              <a:gd name="T9" fmla="*/ 2147483646 h 950"/>
              <a:gd name="T10" fmla="*/ 2147483646 w 312"/>
              <a:gd name="T11" fmla="*/ 2147483646 h 950"/>
              <a:gd name="T12" fmla="*/ 2147483646 w 312"/>
              <a:gd name="T13" fmla="*/ 2147483646 h 950"/>
              <a:gd name="T14" fmla="*/ 2147483646 w 312"/>
              <a:gd name="T15" fmla="*/ 2147483646 h 950"/>
              <a:gd name="T16" fmla="*/ 2147483646 w 312"/>
              <a:gd name="T17" fmla="*/ 2147483646 h 950"/>
              <a:gd name="T18" fmla="*/ 2147483646 w 312"/>
              <a:gd name="T19" fmla="*/ 2147483646 h 950"/>
              <a:gd name="T20" fmla="*/ 2147483646 w 312"/>
              <a:gd name="T21" fmla="*/ 2147483646 h 950"/>
              <a:gd name="T22" fmla="*/ 2147483646 w 312"/>
              <a:gd name="T23" fmla="*/ 2147483646 h 950"/>
              <a:gd name="T24" fmla="*/ 2147483646 w 312"/>
              <a:gd name="T25" fmla="*/ 2147483646 h 950"/>
              <a:gd name="T26" fmla="*/ 2147483646 w 312"/>
              <a:gd name="T27" fmla="*/ 2147483646 h 950"/>
              <a:gd name="T28" fmla="*/ 2147483646 w 312"/>
              <a:gd name="T29" fmla="*/ 2147483646 h 950"/>
              <a:gd name="T30" fmla="*/ 2147483646 w 312"/>
              <a:gd name="T31" fmla="*/ 2147483646 h 950"/>
              <a:gd name="T32" fmla="*/ 2147483646 w 312"/>
              <a:gd name="T33" fmla="*/ 2147483646 h 950"/>
              <a:gd name="T34" fmla="*/ 2147483646 w 312"/>
              <a:gd name="T35" fmla="*/ 2147483646 h 950"/>
              <a:gd name="T36" fmla="*/ 2147483646 w 312"/>
              <a:gd name="T37" fmla="*/ 2147483646 h 950"/>
              <a:gd name="T38" fmla="*/ 2147483646 w 312"/>
              <a:gd name="T39" fmla="*/ 0 h 950"/>
              <a:gd name="T40" fmla="*/ 2147483646 w 312"/>
              <a:gd name="T41" fmla="*/ 2147483646 h 950"/>
              <a:gd name="T42" fmla="*/ 2147483646 w 312"/>
              <a:gd name="T43" fmla="*/ 2147483646 h 950"/>
              <a:gd name="T44" fmla="*/ 2147483646 w 312"/>
              <a:gd name="T45" fmla="*/ 2147483646 h 950"/>
              <a:gd name="T46" fmla="*/ 2147483646 w 312"/>
              <a:gd name="T47" fmla="*/ 2147483646 h 950"/>
              <a:gd name="T48" fmla="*/ 2147483646 w 312"/>
              <a:gd name="T49" fmla="*/ 2147483646 h 950"/>
              <a:gd name="T50" fmla="*/ 2147483646 w 312"/>
              <a:gd name="T51" fmla="*/ 2147483646 h 950"/>
              <a:gd name="T52" fmla="*/ 0 w 312"/>
              <a:gd name="T53" fmla="*/ 2147483646 h 950"/>
              <a:gd name="T54" fmla="*/ 2147483646 w 312"/>
              <a:gd name="T55" fmla="*/ 2147483646 h 950"/>
              <a:gd name="T56" fmla="*/ 2147483646 w 312"/>
              <a:gd name="T57" fmla="*/ 2147483646 h 950"/>
              <a:gd name="T58" fmla="*/ 2147483646 w 312"/>
              <a:gd name="T59" fmla="*/ 2147483646 h 950"/>
              <a:gd name="T60" fmla="*/ 2147483646 w 312"/>
              <a:gd name="T61" fmla="*/ 2147483646 h 950"/>
              <a:gd name="T62" fmla="*/ 2147483646 w 312"/>
              <a:gd name="T63" fmla="*/ 2147483646 h 950"/>
              <a:gd name="T64" fmla="*/ 2147483646 w 312"/>
              <a:gd name="T65" fmla="*/ 2147483646 h 950"/>
              <a:gd name="T66" fmla="*/ 2147483646 w 312"/>
              <a:gd name="T67" fmla="*/ 2147483646 h 950"/>
              <a:gd name="T68" fmla="*/ 2147483646 w 312"/>
              <a:gd name="T69" fmla="*/ 2147483646 h 950"/>
              <a:gd name="T70" fmla="*/ 2147483646 w 312"/>
              <a:gd name="T71" fmla="*/ 2147483646 h 950"/>
              <a:gd name="T72" fmla="*/ 2147483646 w 312"/>
              <a:gd name="T73" fmla="*/ 2147483646 h 950"/>
              <a:gd name="T74" fmla="*/ 2147483646 w 312"/>
              <a:gd name="T75" fmla="*/ 2147483646 h 950"/>
              <a:gd name="T76" fmla="*/ 2147483646 w 312"/>
              <a:gd name="T77" fmla="*/ 2147483646 h 950"/>
              <a:gd name="T78" fmla="*/ 2147483646 w 312"/>
              <a:gd name="T79" fmla="*/ 2147483646 h 950"/>
              <a:gd name="T80" fmla="*/ 2147483646 w 312"/>
              <a:gd name="T81" fmla="*/ 2147483646 h 950"/>
              <a:gd name="T82" fmla="*/ 2147483646 w 312"/>
              <a:gd name="T83" fmla="*/ 2147483646 h 950"/>
              <a:gd name="T84" fmla="*/ 2147483646 w 312"/>
              <a:gd name="T85" fmla="*/ 2147483646 h 950"/>
              <a:gd name="T86" fmla="*/ 2147483646 w 312"/>
              <a:gd name="T87" fmla="*/ 2147483646 h 950"/>
              <a:gd name="T88" fmla="*/ 2147483646 w 312"/>
              <a:gd name="T89" fmla="*/ 2147483646 h 950"/>
              <a:gd name="T90" fmla="*/ 2147483646 w 312"/>
              <a:gd name="T91" fmla="*/ 2147483646 h 950"/>
              <a:gd name="T92" fmla="*/ 2147483646 w 312"/>
              <a:gd name="T93" fmla="*/ 2147483646 h 950"/>
              <a:gd name="T94" fmla="*/ 2147483646 w 312"/>
              <a:gd name="T95" fmla="*/ 2147483646 h 950"/>
              <a:gd name="T96" fmla="*/ 2147483646 w 312"/>
              <a:gd name="T97" fmla="*/ 2147483646 h 950"/>
              <a:gd name="T98" fmla="*/ 2147483646 w 312"/>
              <a:gd name="T99" fmla="*/ 2147483646 h 950"/>
              <a:gd name="T100" fmla="*/ 2147483646 w 312"/>
              <a:gd name="T101" fmla="*/ 2147483646 h 950"/>
              <a:gd name="T102" fmla="*/ 0 w 312"/>
              <a:gd name="T103" fmla="*/ 2147483646 h 950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312" h="950">
                <a:moveTo>
                  <a:pt x="0" y="521"/>
                </a:moveTo>
                <a:lnTo>
                  <a:pt x="3" y="544"/>
                </a:lnTo>
                <a:lnTo>
                  <a:pt x="3" y="566"/>
                </a:lnTo>
                <a:lnTo>
                  <a:pt x="5" y="589"/>
                </a:lnTo>
                <a:lnTo>
                  <a:pt x="5" y="608"/>
                </a:lnTo>
                <a:lnTo>
                  <a:pt x="8" y="631"/>
                </a:lnTo>
                <a:lnTo>
                  <a:pt x="13" y="673"/>
                </a:lnTo>
                <a:lnTo>
                  <a:pt x="18" y="693"/>
                </a:lnTo>
                <a:lnTo>
                  <a:pt x="20" y="711"/>
                </a:lnTo>
                <a:lnTo>
                  <a:pt x="23" y="731"/>
                </a:lnTo>
                <a:lnTo>
                  <a:pt x="28" y="751"/>
                </a:lnTo>
                <a:lnTo>
                  <a:pt x="33" y="768"/>
                </a:lnTo>
                <a:lnTo>
                  <a:pt x="35" y="783"/>
                </a:lnTo>
                <a:lnTo>
                  <a:pt x="40" y="800"/>
                </a:lnTo>
                <a:lnTo>
                  <a:pt x="55" y="845"/>
                </a:lnTo>
                <a:lnTo>
                  <a:pt x="60" y="858"/>
                </a:lnTo>
                <a:lnTo>
                  <a:pt x="68" y="870"/>
                </a:lnTo>
                <a:lnTo>
                  <a:pt x="73" y="880"/>
                </a:lnTo>
                <a:lnTo>
                  <a:pt x="78" y="893"/>
                </a:lnTo>
                <a:lnTo>
                  <a:pt x="80" y="895"/>
                </a:lnTo>
                <a:lnTo>
                  <a:pt x="87" y="905"/>
                </a:lnTo>
                <a:lnTo>
                  <a:pt x="95" y="913"/>
                </a:lnTo>
                <a:lnTo>
                  <a:pt x="100" y="920"/>
                </a:lnTo>
                <a:lnTo>
                  <a:pt x="107" y="928"/>
                </a:lnTo>
                <a:lnTo>
                  <a:pt x="115" y="932"/>
                </a:lnTo>
                <a:lnTo>
                  <a:pt x="120" y="937"/>
                </a:lnTo>
                <a:lnTo>
                  <a:pt x="127" y="945"/>
                </a:lnTo>
                <a:lnTo>
                  <a:pt x="130" y="945"/>
                </a:lnTo>
                <a:lnTo>
                  <a:pt x="145" y="950"/>
                </a:lnTo>
                <a:lnTo>
                  <a:pt x="165" y="950"/>
                </a:lnTo>
                <a:lnTo>
                  <a:pt x="180" y="945"/>
                </a:lnTo>
                <a:lnTo>
                  <a:pt x="182" y="945"/>
                </a:lnTo>
                <a:lnTo>
                  <a:pt x="197" y="932"/>
                </a:lnTo>
                <a:lnTo>
                  <a:pt x="217" y="913"/>
                </a:lnTo>
                <a:lnTo>
                  <a:pt x="222" y="905"/>
                </a:lnTo>
                <a:lnTo>
                  <a:pt x="230" y="895"/>
                </a:lnTo>
                <a:lnTo>
                  <a:pt x="232" y="893"/>
                </a:lnTo>
                <a:lnTo>
                  <a:pt x="237" y="880"/>
                </a:lnTo>
                <a:lnTo>
                  <a:pt x="242" y="873"/>
                </a:lnTo>
                <a:lnTo>
                  <a:pt x="244" y="870"/>
                </a:lnTo>
                <a:lnTo>
                  <a:pt x="254" y="845"/>
                </a:lnTo>
                <a:lnTo>
                  <a:pt x="269" y="800"/>
                </a:lnTo>
                <a:lnTo>
                  <a:pt x="274" y="783"/>
                </a:lnTo>
                <a:lnTo>
                  <a:pt x="279" y="768"/>
                </a:lnTo>
                <a:lnTo>
                  <a:pt x="284" y="751"/>
                </a:lnTo>
                <a:lnTo>
                  <a:pt x="287" y="731"/>
                </a:lnTo>
                <a:lnTo>
                  <a:pt x="292" y="713"/>
                </a:lnTo>
                <a:lnTo>
                  <a:pt x="297" y="673"/>
                </a:lnTo>
                <a:lnTo>
                  <a:pt x="302" y="653"/>
                </a:lnTo>
                <a:lnTo>
                  <a:pt x="304" y="631"/>
                </a:lnTo>
                <a:lnTo>
                  <a:pt x="304" y="608"/>
                </a:lnTo>
                <a:lnTo>
                  <a:pt x="307" y="589"/>
                </a:lnTo>
                <a:lnTo>
                  <a:pt x="309" y="566"/>
                </a:lnTo>
                <a:lnTo>
                  <a:pt x="309" y="544"/>
                </a:lnTo>
                <a:lnTo>
                  <a:pt x="312" y="521"/>
                </a:lnTo>
                <a:lnTo>
                  <a:pt x="312" y="427"/>
                </a:lnTo>
                <a:lnTo>
                  <a:pt x="309" y="404"/>
                </a:lnTo>
                <a:lnTo>
                  <a:pt x="309" y="382"/>
                </a:lnTo>
                <a:lnTo>
                  <a:pt x="307" y="362"/>
                </a:lnTo>
                <a:lnTo>
                  <a:pt x="304" y="339"/>
                </a:lnTo>
                <a:lnTo>
                  <a:pt x="304" y="319"/>
                </a:lnTo>
                <a:lnTo>
                  <a:pt x="302" y="294"/>
                </a:lnTo>
                <a:lnTo>
                  <a:pt x="297" y="274"/>
                </a:lnTo>
                <a:lnTo>
                  <a:pt x="294" y="257"/>
                </a:lnTo>
                <a:lnTo>
                  <a:pt x="292" y="237"/>
                </a:lnTo>
                <a:lnTo>
                  <a:pt x="287" y="217"/>
                </a:lnTo>
                <a:lnTo>
                  <a:pt x="284" y="200"/>
                </a:lnTo>
                <a:lnTo>
                  <a:pt x="274" y="165"/>
                </a:lnTo>
                <a:lnTo>
                  <a:pt x="254" y="105"/>
                </a:lnTo>
                <a:lnTo>
                  <a:pt x="244" y="80"/>
                </a:lnTo>
                <a:lnTo>
                  <a:pt x="242" y="78"/>
                </a:lnTo>
                <a:lnTo>
                  <a:pt x="237" y="70"/>
                </a:lnTo>
                <a:lnTo>
                  <a:pt x="232" y="58"/>
                </a:lnTo>
                <a:lnTo>
                  <a:pt x="230" y="55"/>
                </a:lnTo>
                <a:lnTo>
                  <a:pt x="222" y="45"/>
                </a:lnTo>
                <a:lnTo>
                  <a:pt x="217" y="38"/>
                </a:lnTo>
                <a:lnTo>
                  <a:pt x="197" y="18"/>
                </a:lnTo>
                <a:lnTo>
                  <a:pt x="182" y="8"/>
                </a:lnTo>
                <a:lnTo>
                  <a:pt x="180" y="5"/>
                </a:lnTo>
                <a:lnTo>
                  <a:pt x="165" y="0"/>
                </a:lnTo>
                <a:lnTo>
                  <a:pt x="145" y="0"/>
                </a:lnTo>
                <a:lnTo>
                  <a:pt x="130" y="5"/>
                </a:lnTo>
                <a:lnTo>
                  <a:pt x="127" y="8"/>
                </a:lnTo>
                <a:lnTo>
                  <a:pt x="120" y="13"/>
                </a:lnTo>
                <a:lnTo>
                  <a:pt x="115" y="18"/>
                </a:lnTo>
                <a:lnTo>
                  <a:pt x="107" y="23"/>
                </a:lnTo>
                <a:lnTo>
                  <a:pt x="100" y="30"/>
                </a:lnTo>
                <a:lnTo>
                  <a:pt x="95" y="38"/>
                </a:lnTo>
                <a:lnTo>
                  <a:pt x="87" y="45"/>
                </a:lnTo>
                <a:lnTo>
                  <a:pt x="80" y="55"/>
                </a:lnTo>
                <a:lnTo>
                  <a:pt x="78" y="58"/>
                </a:lnTo>
                <a:lnTo>
                  <a:pt x="73" y="70"/>
                </a:lnTo>
                <a:lnTo>
                  <a:pt x="68" y="80"/>
                </a:lnTo>
                <a:lnTo>
                  <a:pt x="60" y="93"/>
                </a:lnTo>
                <a:lnTo>
                  <a:pt x="55" y="105"/>
                </a:lnTo>
                <a:lnTo>
                  <a:pt x="35" y="165"/>
                </a:lnTo>
                <a:lnTo>
                  <a:pt x="33" y="182"/>
                </a:lnTo>
                <a:lnTo>
                  <a:pt x="23" y="217"/>
                </a:lnTo>
                <a:lnTo>
                  <a:pt x="20" y="240"/>
                </a:lnTo>
                <a:lnTo>
                  <a:pt x="18" y="255"/>
                </a:lnTo>
                <a:lnTo>
                  <a:pt x="13" y="274"/>
                </a:lnTo>
                <a:lnTo>
                  <a:pt x="8" y="319"/>
                </a:lnTo>
                <a:lnTo>
                  <a:pt x="5" y="339"/>
                </a:lnTo>
                <a:lnTo>
                  <a:pt x="5" y="362"/>
                </a:lnTo>
                <a:lnTo>
                  <a:pt x="3" y="382"/>
                </a:lnTo>
                <a:lnTo>
                  <a:pt x="3" y="404"/>
                </a:lnTo>
                <a:lnTo>
                  <a:pt x="0" y="427"/>
                </a:lnTo>
                <a:lnTo>
                  <a:pt x="0" y="521"/>
                </a:lnTo>
                <a:lnTo>
                  <a:pt x="15" y="521"/>
                </a:lnTo>
                <a:lnTo>
                  <a:pt x="15" y="427"/>
                </a:lnTo>
                <a:lnTo>
                  <a:pt x="18" y="404"/>
                </a:lnTo>
                <a:lnTo>
                  <a:pt x="18" y="382"/>
                </a:lnTo>
                <a:lnTo>
                  <a:pt x="20" y="362"/>
                </a:lnTo>
                <a:lnTo>
                  <a:pt x="20" y="339"/>
                </a:lnTo>
                <a:lnTo>
                  <a:pt x="23" y="319"/>
                </a:lnTo>
                <a:lnTo>
                  <a:pt x="25" y="297"/>
                </a:lnTo>
                <a:lnTo>
                  <a:pt x="28" y="279"/>
                </a:lnTo>
                <a:lnTo>
                  <a:pt x="33" y="260"/>
                </a:lnTo>
                <a:lnTo>
                  <a:pt x="35" y="240"/>
                </a:lnTo>
                <a:lnTo>
                  <a:pt x="38" y="222"/>
                </a:lnTo>
                <a:lnTo>
                  <a:pt x="48" y="187"/>
                </a:lnTo>
                <a:lnTo>
                  <a:pt x="50" y="170"/>
                </a:lnTo>
                <a:lnTo>
                  <a:pt x="70" y="110"/>
                </a:lnTo>
                <a:lnTo>
                  <a:pt x="75" y="97"/>
                </a:lnTo>
                <a:lnTo>
                  <a:pt x="82" y="85"/>
                </a:lnTo>
                <a:lnTo>
                  <a:pt x="87" y="75"/>
                </a:lnTo>
                <a:lnTo>
                  <a:pt x="92" y="63"/>
                </a:lnTo>
                <a:lnTo>
                  <a:pt x="97" y="55"/>
                </a:lnTo>
                <a:lnTo>
                  <a:pt x="105" y="48"/>
                </a:lnTo>
                <a:lnTo>
                  <a:pt x="110" y="40"/>
                </a:lnTo>
                <a:lnTo>
                  <a:pt x="117" y="33"/>
                </a:lnTo>
                <a:lnTo>
                  <a:pt x="125" y="28"/>
                </a:lnTo>
                <a:lnTo>
                  <a:pt x="130" y="23"/>
                </a:lnTo>
                <a:lnTo>
                  <a:pt x="135" y="20"/>
                </a:lnTo>
                <a:lnTo>
                  <a:pt x="150" y="15"/>
                </a:lnTo>
                <a:lnTo>
                  <a:pt x="162" y="15"/>
                </a:lnTo>
                <a:lnTo>
                  <a:pt x="175" y="20"/>
                </a:lnTo>
                <a:lnTo>
                  <a:pt x="187" y="28"/>
                </a:lnTo>
                <a:lnTo>
                  <a:pt x="207" y="48"/>
                </a:lnTo>
                <a:lnTo>
                  <a:pt x="217" y="63"/>
                </a:lnTo>
                <a:lnTo>
                  <a:pt x="222" y="75"/>
                </a:lnTo>
                <a:lnTo>
                  <a:pt x="225" y="78"/>
                </a:lnTo>
                <a:lnTo>
                  <a:pt x="230" y="85"/>
                </a:lnTo>
                <a:lnTo>
                  <a:pt x="239" y="110"/>
                </a:lnTo>
                <a:lnTo>
                  <a:pt x="259" y="170"/>
                </a:lnTo>
                <a:lnTo>
                  <a:pt x="269" y="205"/>
                </a:lnTo>
                <a:lnTo>
                  <a:pt x="272" y="222"/>
                </a:lnTo>
                <a:lnTo>
                  <a:pt x="277" y="242"/>
                </a:lnTo>
                <a:lnTo>
                  <a:pt x="279" y="257"/>
                </a:lnTo>
                <a:lnTo>
                  <a:pt x="282" y="279"/>
                </a:lnTo>
                <a:lnTo>
                  <a:pt x="287" y="299"/>
                </a:lnTo>
                <a:lnTo>
                  <a:pt x="289" y="319"/>
                </a:lnTo>
                <a:lnTo>
                  <a:pt x="289" y="339"/>
                </a:lnTo>
                <a:lnTo>
                  <a:pt x="292" y="362"/>
                </a:lnTo>
                <a:lnTo>
                  <a:pt x="294" y="382"/>
                </a:lnTo>
                <a:lnTo>
                  <a:pt x="294" y="404"/>
                </a:lnTo>
                <a:lnTo>
                  <a:pt x="297" y="427"/>
                </a:lnTo>
                <a:lnTo>
                  <a:pt x="297" y="521"/>
                </a:lnTo>
                <a:lnTo>
                  <a:pt x="294" y="544"/>
                </a:lnTo>
                <a:lnTo>
                  <a:pt x="294" y="566"/>
                </a:lnTo>
                <a:lnTo>
                  <a:pt x="292" y="589"/>
                </a:lnTo>
                <a:lnTo>
                  <a:pt x="289" y="608"/>
                </a:lnTo>
                <a:lnTo>
                  <a:pt x="289" y="631"/>
                </a:lnTo>
                <a:lnTo>
                  <a:pt x="287" y="648"/>
                </a:lnTo>
                <a:lnTo>
                  <a:pt x="282" y="668"/>
                </a:lnTo>
                <a:lnTo>
                  <a:pt x="277" y="708"/>
                </a:lnTo>
                <a:lnTo>
                  <a:pt x="272" y="726"/>
                </a:lnTo>
                <a:lnTo>
                  <a:pt x="269" y="746"/>
                </a:lnTo>
                <a:lnTo>
                  <a:pt x="264" y="763"/>
                </a:lnTo>
                <a:lnTo>
                  <a:pt x="259" y="778"/>
                </a:lnTo>
                <a:lnTo>
                  <a:pt x="254" y="795"/>
                </a:lnTo>
                <a:lnTo>
                  <a:pt x="239" y="840"/>
                </a:lnTo>
                <a:lnTo>
                  <a:pt x="230" y="865"/>
                </a:lnTo>
                <a:lnTo>
                  <a:pt x="225" y="873"/>
                </a:lnTo>
                <a:lnTo>
                  <a:pt x="222" y="875"/>
                </a:lnTo>
                <a:lnTo>
                  <a:pt x="217" y="888"/>
                </a:lnTo>
                <a:lnTo>
                  <a:pt x="207" y="903"/>
                </a:lnTo>
                <a:lnTo>
                  <a:pt x="187" y="923"/>
                </a:lnTo>
                <a:lnTo>
                  <a:pt x="175" y="930"/>
                </a:lnTo>
                <a:lnTo>
                  <a:pt x="162" y="935"/>
                </a:lnTo>
                <a:lnTo>
                  <a:pt x="150" y="935"/>
                </a:lnTo>
                <a:lnTo>
                  <a:pt x="135" y="930"/>
                </a:lnTo>
                <a:lnTo>
                  <a:pt x="130" y="928"/>
                </a:lnTo>
                <a:lnTo>
                  <a:pt x="125" y="923"/>
                </a:lnTo>
                <a:lnTo>
                  <a:pt x="117" y="918"/>
                </a:lnTo>
                <a:lnTo>
                  <a:pt x="110" y="910"/>
                </a:lnTo>
                <a:lnTo>
                  <a:pt x="105" y="903"/>
                </a:lnTo>
                <a:lnTo>
                  <a:pt x="97" y="895"/>
                </a:lnTo>
                <a:lnTo>
                  <a:pt x="92" y="888"/>
                </a:lnTo>
                <a:lnTo>
                  <a:pt x="87" y="875"/>
                </a:lnTo>
                <a:lnTo>
                  <a:pt x="82" y="865"/>
                </a:lnTo>
                <a:lnTo>
                  <a:pt x="75" y="853"/>
                </a:lnTo>
                <a:lnTo>
                  <a:pt x="70" y="840"/>
                </a:lnTo>
                <a:lnTo>
                  <a:pt x="55" y="795"/>
                </a:lnTo>
                <a:lnTo>
                  <a:pt x="50" y="778"/>
                </a:lnTo>
                <a:lnTo>
                  <a:pt x="48" y="763"/>
                </a:lnTo>
                <a:lnTo>
                  <a:pt x="43" y="746"/>
                </a:lnTo>
                <a:lnTo>
                  <a:pt x="38" y="726"/>
                </a:lnTo>
                <a:lnTo>
                  <a:pt x="35" y="711"/>
                </a:lnTo>
                <a:lnTo>
                  <a:pt x="33" y="688"/>
                </a:lnTo>
                <a:lnTo>
                  <a:pt x="28" y="668"/>
                </a:lnTo>
                <a:lnTo>
                  <a:pt x="23" y="631"/>
                </a:lnTo>
                <a:lnTo>
                  <a:pt x="20" y="608"/>
                </a:lnTo>
                <a:lnTo>
                  <a:pt x="20" y="589"/>
                </a:lnTo>
                <a:lnTo>
                  <a:pt x="18" y="566"/>
                </a:lnTo>
                <a:lnTo>
                  <a:pt x="18" y="544"/>
                </a:lnTo>
                <a:lnTo>
                  <a:pt x="15" y="521"/>
                </a:lnTo>
                <a:lnTo>
                  <a:pt x="0" y="52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2" name="Rectangle 50"/>
          <p:cNvSpPr>
            <a:spLocks noChangeArrowheads="1"/>
          </p:cNvSpPr>
          <p:nvPr/>
        </p:nvSpPr>
        <p:spPr bwMode="auto">
          <a:xfrm>
            <a:off x="5154614" y="1522413"/>
            <a:ext cx="4857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000">
                <a:solidFill>
                  <a:srgbClr val="000000"/>
                </a:solidFill>
              </a:rPr>
              <a:t>Filament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73" name="Rectangle 51"/>
          <p:cNvSpPr>
            <a:spLocks noChangeArrowheads="1"/>
          </p:cNvSpPr>
          <p:nvPr/>
        </p:nvSpPr>
        <p:spPr bwMode="auto">
          <a:xfrm>
            <a:off x="6096001" y="3335338"/>
            <a:ext cx="11985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rgbClr val="000000"/>
                </a:solidFill>
              </a:rPr>
              <a:t>Extractionlens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74" name="Rectangle 52"/>
          <p:cNvSpPr>
            <a:spLocks noChangeArrowheads="1"/>
          </p:cNvSpPr>
          <p:nvPr/>
        </p:nvSpPr>
        <p:spPr bwMode="auto">
          <a:xfrm>
            <a:off x="2444750" y="2044700"/>
            <a:ext cx="52097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 b="1">
                <a:solidFill>
                  <a:srgbClr val="000000"/>
                </a:solidFill>
              </a:rPr>
              <a:t>Grid-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75" name="Rectangle 53"/>
          <p:cNvSpPr>
            <a:spLocks noChangeArrowheads="1"/>
          </p:cNvSpPr>
          <p:nvPr/>
        </p:nvSpPr>
        <p:spPr bwMode="auto">
          <a:xfrm>
            <a:off x="2444750" y="2286000"/>
            <a:ext cx="12118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 b="1">
                <a:solidFill>
                  <a:srgbClr val="000000"/>
                </a:solidFill>
              </a:rPr>
              <a:t>Ion-Source: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76" name="Freeform 54"/>
          <p:cNvSpPr>
            <a:spLocks/>
          </p:cNvSpPr>
          <p:nvPr/>
        </p:nvSpPr>
        <p:spPr bwMode="auto">
          <a:xfrm>
            <a:off x="4541839" y="4537076"/>
            <a:ext cx="1044575" cy="792163"/>
          </a:xfrm>
          <a:custGeom>
            <a:avLst/>
            <a:gdLst>
              <a:gd name="T0" fmla="*/ 2147483646 w 658"/>
              <a:gd name="T1" fmla="*/ 0 h 499"/>
              <a:gd name="T2" fmla="*/ 2147483646 w 658"/>
              <a:gd name="T3" fmla="*/ 0 h 499"/>
              <a:gd name="T4" fmla="*/ 2147483646 w 658"/>
              <a:gd name="T5" fmla="*/ 2147483646 h 499"/>
              <a:gd name="T6" fmla="*/ 2147483646 w 658"/>
              <a:gd name="T7" fmla="*/ 2147483646 h 499"/>
              <a:gd name="T8" fmla="*/ 2147483646 w 658"/>
              <a:gd name="T9" fmla="*/ 2147483646 h 499"/>
              <a:gd name="T10" fmla="*/ 0 w 658"/>
              <a:gd name="T11" fmla="*/ 2147483646 h 499"/>
              <a:gd name="T12" fmla="*/ 0 w 658"/>
              <a:gd name="T13" fmla="*/ 2147483646 h 499"/>
              <a:gd name="T14" fmla="*/ 2147483646 w 658"/>
              <a:gd name="T15" fmla="*/ 2147483646 h 499"/>
              <a:gd name="T16" fmla="*/ 2147483646 w 658"/>
              <a:gd name="T17" fmla="*/ 2147483646 h 499"/>
              <a:gd name="T18" fmla="*/ 2147483646 w 658"/>
              <a:gd name="T19" fmla="*/ 2147483646 h 499"/>
              <a:gd name="T20" fmla="*/ 2147483646 w 658"/>
              <a:gd name="T21" fmla="*/ 2147483646 h 499"/>
              <a:gd name="T22" fmla="*/ 2147483646 w 658"/>
              <a:gd name="T23" fmla="*/ 2147483646 h 499"/>
              <a:gd name="T24" fmla="*/ 2147483646 w 658"/>
              <a:gd name="T25" fmla="*/ 2147483646 h 499"/>
              <a:gd name="T26" fmla="*/ 2147483646 w 658"/>
              <a:gd name="T27" fmla="*/ 2147483646 h 499"/>
              <a:gd name="T28" fmla="*/ 2147483646 w 658"/>
              <a:gd name="T29" fmla="*/ 2147483646 h 499"/>
              <a:gd name="T30" fmla="*/ 2147483646 w 658"/>
              <a:gd name="T31" fmla="*/ 2147483646 h 499"/>
              <a:gd name="T32" fmla="*/ 2147483646 w 658"/>
              <a:gd name="T33" fmla="*/ 2147483646 h 499"/>
              <a:gd name="T34" fmla="*/ 0 w 658"/>
              <a:gd name="T35" fmla="*/ 2147483646 h 499"/>
              <a:gd name="T36" fmla="*/ 0 w 658"/>
              <a:gd name="T37" fmla="*/ 2147483646 h 499"/>
              <a:gd name="T38" fmla="*/ 2147483646 w 658"/>
              <a:gd name="T39" fmla="*/ 2147483646 h 499"/>
              <a:gd name="T40" fmla="*/ 2147483646 w 658"/>
              <a:gd name="T41" fmla="*/ 2147483646 h 499"/>
              <a:gd name="T42" fmla="*/ 2147483646 w 658"/>
              <a:gd name="T43" fmla="*/ 2147483646 h 499"/>
              <a:gd name="T44" fmla="*/ 2147483646 w 658"/>
              <a:gd name="T45" fmla="*/ 2147483646 h 499"/>
              <a:gd name="T46" fmla="*/ 2147483646 w 658"/>
              <a:gd name="T47" fmla="*/ 2147483646 h 499"/>
              <a:gd name="T48" fmla="*/ 2147483646 w 658"/>
              <a:gd name="T49" fmla="*/ 2147483646 h 499"/>
              <a:gd name="T50" fmla="*/ 2147483646 w 658"/>
              <a:gd name="T51" fmla="*/ 2147483646 h 499"/>
              <a:gd name="T52" fmla="*/ 2147483646 w 658"/>
              <a:gd name="T53" fmla="*/ 2147483646 h 499"/>
              <a:gd name="T54" fmla="*/ 2147483646 w 658"/>
              <a:gd name="T55" fmla="*/ 2147483646 h 499"/>
              <a:gd name="T56" fmla="*/ 2147483646 w 658"/>
              <a:gd name="T57" fmla="*/ 2147483646 h 499"/>
              <a:gd name="T58" fmla="*/ 2147483646 w 658"/>
              <a:gd name="T59" fmla="*/ 2147483646 h 499"/>
              <a:gd name="T60" fmla="*/ 2147483646 w 658"/>
              <a:gd name="T61" fmla="*/ 2147483646 h 499"/>
              <a:gd name="T62" fmla="*/ 2147483646 w 658"/>
              <a:gd name="T63" fmla="*/ 2147483646 h 499"/>
              <a:gd name="T64" fmla="*/ 2147483646 w 658"/>
              <a:gd name="T65" fmla="*/ 2147483646 h 499"/>
              <a:gd name="T66" fmla="*/ 2147483646 w 658"/>
              <a:gd name="T67" fmla="*/ 2147483646 h 499"/>
              <a:gd name="T68" fmla="*/ 2147483646 w 658"/>
              <a:gd name="T69" fmla="*/ 0 h 499"/>
              <a:gd name="T70" fmla="*/ 2147483646 w 658"/>
              <a:gd name="T71" fmla="*/ 0 h 499"/>
              <a:gd name="T72" fmla="*/ 2147483646 w 658"/>
              <a:gd name="T73" fmla="*/ 0 h 499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658" h="499">
                <a:moveTo>
                  <a:pt x="12" y="0"/>
                </a:moveTo>
                <a:lnTo>
                  <a:pt x="10" y="0"/>
                </a:lnTo>
                <a:lnTo>
                  <a:pt x="7" y="3"/>
                </a:lnTo>
                <a:lnTo>
                  <a:pt x="2" y="3"/>
                </a:lnTo>
                <a:lnTo>
                  <a:pt x="2" y="8"/>
                </a:lnTo>
                <a:lnTo>
                  <a:pt x="0" y="10"/>
                </a:lnTo>
                <a:lnTo>
                  <a:pt x="0" y="15"/>
                </a:lnTo>
                <a:lnTo>
                  <a:pt x="2" y="20"/>
                </a:lnTo>
                <a:lnTo>
                  <a:pt x="2" y="23"/>
                </a:lnTo>
                <a:lnTo>
                  <a:pt x="7" y="23"/>
                </a:lnTo>
                <a:lnTo>
                  <a:pt x="10" y="25"/>
                </a:lnTo>
                <a:lnTo>
                  <a:pt x="633" y="25"/>
                </a:lnTo>
                <a:lnTo>
                  <a:pt x="633" y="474"/>
                </a:lnTo>
                <a:lnTo>
                  <a:pt x="10" y="474"/>
                </a:lnTo>
                <a:lnTo>
                  <a:pt x="7" y="476"/>
                </a:lnTo>
                <a:lnTo>
                  <a:pt x="2" y="476"/>
                </a:lnTo>
                <a:lnTo>
                  <a:pt x="2" y="481"/>
                </a:lnTo>
                <a:lnTo>
                  <a:pt x="0" y="484"/>
                </a:lnTo>
                <a:lnTo>
                  <a:pt x="0" y="489"/>
                </a:lnTo>
                <a:lnTo>
                  <a:pt x="2" y="494"/>
                </a:lnTo>
                <a:lnTo>
                  <a:pt x="2" y="496"/>
                </a:lnTo>
                <a:lnTo>
                  <a:pt x="7" y="496"/>
                </a:lnTo>
                <a:lnTo>
                  <a:pt x="10" y="499"/>
                </a:lnTo>
                <a:lnTo>
                  <a:pt x="12" y="499"/>
                </a:lnTo>
                <a:lnTo>
                  <a:pt x="645" y="499"/>
                </a:lnTo>
                <a:lnTo>
                  <a:pt x="648" y="499"/>
                </a:lnTo>
                <a:lnTo>
                  <a:pt x="653" y="496"/>
                </a:lnTo>
                <a:lnTo>
                  <a:pt x="655" y="496"/>
                </a:lnTo>
                <a:lnTo>
                  <a:pt x="655" y="494"/>
                </a:lnTo>
                <a:lnTo>
                  <a:pt x="658" y="489"/>
                </a:lnTo>
                <a:lnTo>
                  <a:pt x="658" y="10"/>
                </a:lnTo>
                <a:lnTo>
                  <a:pt x="655" y="8"/>
                </a:lnTo>
                <a:lnTo>
                  <a:pt x="655" y="3"/>
                </a:lnTo>
                <a:lnTo>
                  <a:pt x="653" y="3"/>
                </a:lnTo>
                <a:lnTo>
                  <a:pt x="648" y="0"/>
                </a:lnTo>
                <a:lnTo>
                  <a:pt x="645" y="0"/>
                </a:lnTo>
                <a:lnTo>
                  <a:pt x="1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7" name="Rectangle 55"/>
          <p:cNvSpPr>
            <a:spLocks noChangeArrowheads="1"/>
          </p:cNvSpPr>
          <p:nvPr/>
        </p:nvSpPr>
        <p:spPr bwMode="auto">
          <a:xfrm>
            <a:off x="4557714" y="4565651"/>
            <a:ext cx="1004887" cy="739775"/>
          </a:xfrm>
          <a:prstGeom prst="rect">
            <a:avLst/>
          </a:prstGeom>
          <a:solidFill>
            <a:srgbClr val="FFF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78" name="Freeform 56"/>
          <p:cNvSpPr>
            <a:spLocks/>
          </p:cNvSpPr>
          <p:nvPr/>
        </p:nvSpPr>
        <p:spPr bwMode="auto">
          <a:xfrm>
            <a:off x="4676775" y="4391025"/>
            <a:ext cx="806450" cy="82550"/>
          </a:xfrm>
          <a:custGeom>
            <a:avLst/>
            <a:gdLst>
              <a:gd name="T0" fmla="*/ 0 w 508"/>
              <a:gd name="T1" fmla="*/ 0 h 52"/>
              <a:gd name="T2" fmla="*/ 0 w 508"/>
              <a:gd name="T3" fmla="*/ 2147483646 h 52"/>
              <a:gd name="T4" fmla="*/ 2147483646 w 508"/>
              <a:gd name="T5" fmla="*/ 2147483646 h 52"/>
              <a:gd name="T6" fmla="*/ 2147483646 w 508"/>
              <a:gd name="T7" fmla="*/ 2147483646 h 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8" h="52">
                <a:moveTo>
                  <a:pt x="0" y="0"/>
                </a:moveTo>
                <a:lnTo>
                  <a:pt x="0" y="52"/>
                </a:lnTo>
                <a:lnTo>
                  <a:pt x="508" y="52"/>
                </a:lnTo>
                <a:lnTo>
                  <a:pt x="508" y="1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9" name="Freeform 57"/>
          <p:cNvSpPr>
            <a:spLocks/>
          </p:cNvSpPr>
          <p:nvPr/>
        </p:nvSpPr>
        <p:spPr bwMode="auto">
          <a:xfrm>
            <a:off x="4676775" y="5376864"/>
            <a:ext cx="806450" cy="79375"/>
          </a:xfrm>
          <a:custGeom>
            <a:avLst/>
            <a:gdLst>
              <a:gd name="T0" fmla="*/ 2147483646 w 508"/>
              <a:gd name="T1" fmla="*/ 2147483646 h 50"/>
              <a:gd name="T2" fmla="*/ 2147483646 w 508"/>
              <a:gd name="T3" fmla="*/ 0 h 50"/>
              <a:gd name="T4" fmla="*/ 0 w 508"/>
              <a:gd name="T5" fmla="*/ 0 h 50"/>
              <a:gd name="T6" fmla="*/ 0 w 508"/>
              <a:gd name="T7" fmla="*/ 2147483646 h 5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8" h="50">
                <a:moveTo>
                  <a:pt x="508" y="35"/>
                </a:moveTo>
                <a:lnTo>
                  <a:pt x="508" y="0"/>
                </a:lnTo>
                <a:lnTo>
                  <a:pt x="0" y="0"/>
                </a:lnTo>
                <a:lnTo>
                  <a:pt x="0" y="5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0" name="Rectangle 58"/>
          <p:cNvSpPr>
            <a:spLocks noChangeArrowheads="1"/>
          </p:cNvSpPr>
          <p:nvPr/>
        </p:nvSpPr>
        <p:spPr bwMode="auto">
          <a:xfrm>
            <a:off x="4862514" y="4537076"/>
            <a:ext cx="47625" cy="36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81" name="Rectangle 59"/>
          <p:cNvSpPr>
            <a:spLocks noChangeArrowheads="1"/>
          </p:cNvSpPr>
          <p:nvPr/>
        </p:nvSpPr>
        <p:spPr bwMode="auto">
          <a:xfrm>
            <a:off x="5099050" y="4533901"/>
            <a:ext cx="44450" cy="34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82" name="Rectangle 60"/>
          <p:cNvSpPr>
            <a:spLocks noChangeArrowheads="1"/>
          </p:cNvSpPr>
          <p:nvPr/>
        </p:nvSpPr>
        <p:spPr bwMode="auto">
          <a:xfrm>
            <a:off x="5308600" y="4537076"/>
            <a:ext cx="44450" cy="36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83" name="Rectangle 61"/>
          <p:cNvSpPr>
            <a:spLocks noChangeArrowheads="1"/>
          </p:cNvSpPr>
          <p:nvPr/>
        </p:nvSpPr>
        <p:spPr bwMode="auto">
          <a:xfrm>
            <a:off x="4802189" y="5300663"/>
            <a:ext cx="47625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84" name="Rectangle 62"/>
          <p:cNvSpPr>
            <a:spLocks noChangeArrowheads="1"/>
          </p:cNvSpPr>
          <p:nvPr/>
        </p:nvSpPr>
        <p:spPr bwMode="auto">
          <a:xfrm>
            <a:off x="5051425" y="5297488"/>
            <a:ext cx="44450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85" name="Rectangle 63"/>
          <p:cNvSpPr>
            <a:spLocks noChangeArrowheads="1"/>
          </p:cNvSpPr>
          <p:nvPr/>
        </p:nvSpPr>
        <p:spPr bwMode="auto">
          <a:xfrm>
            <a:off x="5284789" y="5300663"/>
            <a:ext cx="47625" cy="31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86" name="Rectangle 64"/>
          <p:cNvSpPr>
            <a:spLocks noChangeArrowheads="1"/>
          </p:cNvSpPr>
          <p:nvPr/>
        </p:nvSpPr>
        <p:spPr bwMode="auto">
          <a:xfrm>
            <a:off x="4921250" y="4395788"/>
            <a:ext cx="2413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500">
                <a:solidFill>
                  <a:srgbClr val="000000"/>
                </a:solidFill>
              </a:rPr>
              <a:t>Filament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87" name="Rectangle 65"/>
          <p:cNvSpPr>
            <a:spLocks noChangeArrowheads="1"/>
          </p:cNvSpPr>
          <p:nvPr/>
        </p:nvSpPr>
        <p:spPr bwMode="auto">
          <a:xfrm>
            <a:off x="4933950" y="5392738"/>
            <a:ext cx="2413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500">
                <a:solidFill>
                  <a:srgbClr val="000000"/>
                </a:solidFill>
              </a:rPr>
              <a:t>Filament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88" name="Rectangle 66"/>
          <p:cNvSpPr>
            <a:spLocks noChangeArrowheads="1"/>
          </p:cNvSpPr>
          <p:nvPr/>
        </p:nvSpPr>
        <p:spPr bwMode="auto">
          <a:xfrm>
            <a:off x="5541964" y="4905375"/>
            <a:ext cx="47625" cy="63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89" name="Rectangle 69"/>
          <p:cNvSpPr>
            <a:spLocks noChangeArrowheads="1"/>
          </p:cNvSpPr>
          <p:nvPr/>
        </p:nvSpPr>
        <p:spPr bwMode="auto">
          <a:xfrm>
            <a:off x="5308600" y="4533901"/>
            <a:ext cx="44450" cy="34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90" name="Rectangle 72"/>
          <p:cNvSpPr>
            <a:spLocks noChangeArrowheads="1"/>
          </p:cNvSpPr>
          <p:nvPr/>
        </p:nvSpPr>
        <p:spPr bwMode="auto">
          <a:xfrm>
            <a:off x="5091114" y="4537076"/>
            <a:ext cx="47625" cy="365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291" name="Line 73"/>
          <p:cNvSpPr>
            <a:spLocks noChangeShapeType="1"/>
          </p:cNvSpPr>
          <p:nvPr/>
        </p:nvSpPr>
        <p:spPr bwMode="auto">
          <a:xfrm>
            <a:off x="5111750" y="4502151"/>
            <a:ext cx="1588" cy="252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Freeform 74"/>
          <p:cNvSpPr>
            <a:spLocks/>
          </p:cNvSpPr>
          <p:nvPr/>
        </p:nvSpPr>
        <p:spPr bwMode="auto">
          <a:xfrm>
            <a:off x="5091113" y="4664075"/>
            <a:ext cx="31750" cy="103188"/>
          </a:xfrm>
          <a:custGeom>
            <a:avLst/>
            <a:gdLst>
              <a:gd name="T0" fmla="*/ 2147483646 w 20"/>
              <a:gd name="T1" fmla="*/ 2147483646 h 65"/>
              <a:gd name="T2" fmla="*/ 0 w 20"/>
              <a:gd name="T3" fmla="*/ 2147483646 h 65"/>
              <a:gd name="T4" fmla="*/ 2147483646 w 20"/>
              <a:gd name="T5" fmla="*/ 0 h 65"/>
              <a:gd name="T6" fmla="*/ 2147483646 w 20"/>
              <a:gd name="T7" fmla="*/ 2147483646 h 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0" h="65">
                <a:moveTo>
                  <a:pt x="13" y="65"/>
                </a:moveTo>
                <a:lnTo>
                  <a:pt x="0" y="3"/>
                </a:lnTo>
                <a:lnTo>
                  <a:pt x="20" y="0"/>
                </a:lnTo>
                <a:lnTo>
                  <a:pt x="13" y="6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3" name="Rectangle 75"/>
          <p:cNvSpPr>
            <a:spLocks noChangeArrowheads="1"/>
          </p:cNvSpPr>
          <p:nvPr/>
        </p:nvSpPr>
        <p:spPr bwMode="auto">
          <a:xfrm>
            <a:off x="4968875" y="4770439"/>
            <a:ext cx="214802" cy="6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400">
                <a:solidFill>
                  <a:srgbClr val="0000FF"/>
                </a:solidFill>
              </a:rPr>
              <a:t>Elektrons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94" name="Freeform 76"/>
          <p:cNvSpPr>
            <a:spLocks/>
          </p:cNvSpPr>
          <p:nvPr/>
        </p:nvSpPr>
        <p:spPr bwMode="auto">
          <a:xfrm>
            <a:off x="5324475" y="4945064"/>
            <a:ext cx="222250" cy="1587"/>
          </a:xfrm>
          <a:custGeom>
            <a:avLst/>
            <a:gdLst>
              <a:gd name="T0" fmla="*/ 0 w 140"/>
              <a:gd name="T1" fmla="*/ 0 h 1587"/>
              <a:gd name="T2" fmla="*/ 2147483646 w 140"/>
              <a:gd name="T3" fmla="*/ 0 h 1587"/>
              <a:gd name="T4" fmla="*/ 2147483646 w 140"/>
              <a:gd name="T5" fmla="*/ 0 h 158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0" h="1587">
                <a:moveTo>
                  <a:pt x="0" y="0"/>
                </a:moveTo>
                <a:lnTo>
                  <a:pt x="122" y="0"/>
                </a:lnTo>
                <a:lnTo>
                  <a:pt x="140" y="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5" name="Freeform 77"/>
          <p:cNvSpPr>
            <a:spLocks/>
          </p:cNvSpPr>
          <p:nvPr/>
        </p:nvSpPr>
        <p:spPr bwMode="auto">
          <a:xfrm>
            <a:off x="5467350" y="4910139"/>
            <a:ext cx="127000" cy="58737"/>
          </a:xfrm>
          <a:custGeom>
            <a:avLst/>
            <a:gdLst>
              <a:gd name="T0" fmla="*/ 2147483646 w 80"/>
              <a:gd name="T1" fmla="*/ 2147483646 h 37"/>
              <a:gd name="T2" fmla="*/ 0 w 80"/>
              <a:gd name="T3" fmla="*/ 0 h 37"/>
              <a:gd name="T4" fmla="*/ 0 w 80"/>
              <a:gd name="T5" fmla="*/ 2147483646 h 37"/>
              <a:gd name="T6" fmla="*/ 2147483646 w 80"/>
              <a:gd name="T7" fmla="*/ 2147483646 h 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80" h="37">
                <a:moveTo>
                  <a:pt x="80" y="15"/>
                </a:moveTo>
                <a:lnTo>
                  <a:pt x="0" y="0"/>
                </a:lnTo>
                <a:lnTo>
                  <a:pt x="0" y="37"/>
                </a:lnTo>
                <a:lnTo>
                  <a:pt x="80" y="15"/>
                </a:lnTo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2296" name="Rectangle 78"/>
          <p:cNvSpPr>
            <a:spLocks noChangeArrowheads="1"/>
          </p:cNvSpPr>
          <p:nvPr/>
        </p:nvSpPr>
        <p:spPr bwMode="auto">
          <a:xfrm>
            <a:off x="5178426" y="4902200"/>
            <a:ext cx="119063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500">
                <a:solidFill>
                  <a:srgbClr val="FF0000"/>
                </a:solidFill>
              </a:rPr>
              <a:t>Ions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297" name="Rectangle 79"/>
          <p:cNvSpPr>
            <a:spLocks noChangeArrowheads="1"/>
          </p:cNvSpPr>
          <p:nvPr/>
        </p:nvSpPr>
        <p:spPr bwMode="auto">
          <a:xfrm>
            <a:off x="4545982" y="4962526"/>
            <a:ext cx="128240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 dirty="0">
                <a:solidFill>
                  <a:srgbClr val="0000FF"/>
                </a:solidFill>
              </a:rPr>
              <a:t>10</a:t>
            </a:r>
            <a:endParaRPr lang="de-DE" altLang="en-US" b="1" dirty="0">
              <a:solidFill>
                <a:schemeClr val="tx1"/>
              </a:solidFill>
            </a:endParaRPr>
          </a:p>
        </p:txBody>
      </p:sp>
      <p:sp>
        <p:nvSpPr>
          <p:cNvPr id="52298" name="Rectangle 80"/>
          <p:cNvSpPr>
            <a:spLocks noChangeArrowheads="1"/>
          </p:cNvSpPr>
          <p:nvPr/>
        </p:nvSpPr>
        <p:spPr bwMode="auto">
          <a:xfrm>
            <a:off x="4664076" y="4913313"/>
            <a:ext cx="102592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 dirty="0">
                <a:solidFill>
                  <a:srgbClr val="0000FF"/>
                </a:solidFill>
              </a:rPr>
              <a:t>-2</a:t>
            </a:r>
            <a:endParaRPr lang="de-DE" altLang="en-US" sz="900" b="1" dirty="0">
              <a:solidFill>
                <a:schemeClr val="tx1"/>
              </a:solidFill>
            </a:endParaRPr>
          </a:p>
        </p:txBody>
      </p:sp>
      <p:sp>
        <p:nvSpPr>
          <p:cNvPr id="52299" name="Rectangle 81"/>
          <p:cNvSpPr>
            <a:spLocks noChangeArrowheads="1"/>
          </p:cNvSpPr>
          <p:nvPr/>
        </p:nvSpPr>
        <p:spPr bwMode="auto">
          <a:xfrm>
            <a:off x="4732660" y="4960938"/>
            <a:ext cx="294953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900" dirty="0">
                <a:solidFill>
                  <a:srgbClr val="0000FF"/>
                </a:solidFill>
              </a:rPr>
              <a:t> mbar</a:t>
            </a:r>
            <a:endParaRPr lang="de-DE" altLang="en-US" b="1" dirty="0">
              <a:solidFill>
                <a:schemeClr val="tx1"/>
              </a:solidFill>
            </a:endParaRPr>
          </a:p>
        </p:txBody>
      </p:sp>
      <p:sp>
        <p:nvSpPr>
          <p:cNvPr id="52300" name="Freeform 82"/>
          <p:cNvSpPr>
            <a:spLocks/>
          </p:cNvSpPr>
          <p:nvPr/>
        </p:nvSpPr>
        <p:spPr bwMode="auto">
          <a:xfrm>
            <a:off x="5878513" y="5122863"/>
            <a:ext cx="127000" cy="241300"/>
          </a:xfrm>
          <a:custGeom>
            <a:avLst/>
            <a:gdLst>
              <a:gd name="T0" fmla="*/ 0 w 80"/>
              <a:gd name="T1" fmla="*/ 2147483646 h 152"/>
              <a:gd name="T2" fmla="*/ 2147483646 w 80"/>
              <a:gd name="T3" fmla="*/ 2147483646 h 152"/>
              <a:gd name="T4" fmla="*/ 2147483646 w 80"/>
              <a:gd name="T5" fmla="*/ 2147483646 h 152"/>
              <a:gd name="T6" fmla="*/ 2147483646 w 80"/>
              <a:gd name="T7" fmla="*/ 2147483646 h 152"/>
              <a:gd name="T8" fmla="*/ 2147483646 w 80"/>
              <a:gd name="T9" fmla="*/ 2147483646 h 152"/>
              <a:gd name="T10" fmla="*/ 2147483646 w 80"/>
              <a:gd name="T11" fmla="*/ 2147483646 h 152"/>
              <a:gd name="T12" fmla="*/ 2147483646 w 80"/>
              <a:gd name="T13" fmla="*/ 2147483646 h 152"/>
              <a:gd name="T14" fmla="*/ 2147483646 w 80"/>
              <a:gd name="T15" fmla="*/ 2147483646 h 152"/>
              <a:gd name="T16" fmla="*/ 2147483646 w 80"/>
              <a:gd name="T17" fmla="*/ 2147483646 h 152"/>
              <a:gd name="T18" fmla="*/ 2147483646 w 80"/>
              <a:gd name="T19" fmla="*/ 2147483646 h 152"/>
              <a:gd name="T20" fmla="*/ 2147483646 w 80"/>
              <a:gd name="T21" fmla="*/ 2147483646 h 152"/>
              <a:gd name="T22" fmla="*/ 2147483646 w 80"/>
              <a:gd name="T23" fmla="*/ 2147483646 h 152"/>
              <a:gd name="T24" fmla="*/ 2147483646 w 80"/>
              <a:gd name="T25" fmla="*/ 0 h 152"/>
              <a:gd name="T26" fmla="*/ 2147483646 w 80"/>
              <a:gd name="T27" fmla="*/ 2147483646 h 152"/>
              <a:gd name="T28" fmla="*/ 2147483646 w 80"/>
              <a:gd name="T29" fmla="*/ 2147483646 h 152"/>
              <a:gd name="T30" fmla="*/ 2147483646 w 80"/>
              <a:gd name="T31" fmla="*/ 2147483646 h 152"/>
              <a:gd name="T32" fmla="*/ 0 w 80"/>
              <a:gd name="T33" fmla="*/ 2147483646 h 152"/>
              <a:gd name="T34" fmla="*/ 2147483646 w 80"/>
              <a:gd name="T35" fmla="*/ 2147483646 h 152"/>
              <a:gd name="T36" fmla="*/ 2147483646 w 80"/>
              <a:gd name="T37" fmla="*/ 2147483646 h 152"/>
              <a:gd name="T38" fmla="*/ 2147483646 w 80"/>
              <a:gd name="T39" fmla="*/ 2147483646 h 152"/>
              <a:gd name="T40" fmla="*/ 2147483646 w 80"/>
              <a:gd name="T41" fmla="*/ 2147483646 h 152"/>
              <a:gd name="T42" fmla="*/ 2147483646 w 80"/>
              <a:gd name="T43" fmla="*/ 2147483646 h 152"/>
              <a:gd name="T44" fmla="*/ 2147483646 w 80"/>
              <a:gd name="T45" fmla="*/ 2147483646 h 152"/>
              <a:gd name="T46" fmla="*/ 2147483646 w 80"/>
              <a:gd name="T47" fmla="*/ 2147483646 h 152"/>
              <a:gd name="T48" fmla="*/ 2147483646 w 80"/>
              <a:gd name="T49" fmla="*/ 2147483646 h 152"/>
              <a:gd name="T50" fmla="*/ 2147483646 w 80"/>
              <a:gd name="T51" fmla="*/ 2147483646 h 152"/>
              <a:gd name="T52" fmla="*/ 2147483646 w 80"/>
              <a:gd name="T53" fmla="*/ 2147483646 h 152"/>
              <a:gd name="T54" fmla="*/ 2147483646 w 80"/>
              <a:gd name="T55" fmla="*/ 2147483646 h 152"/>
              <a:gd name="T56" fmla="*/ 2147483646 w 80"/>
              <a:gd name="T57" fmla="*/ 2147483646 h 152"/>
              <a:gd name="T58" fmla="*/ 2147483646 w 80"/>
              <a:gd name="T59" fmla="*/ 2147483646 h 152"/>
              <a:gd name="T60" fmla="*/ 2147483646 w 80"/>
              <a:gd name="T61" fmla="*/ 2147483646 h 152"/>
              <a:gd name="T62" fmla="*/ 2147483646 w 80"/>
              <a:gd name="T63" fmla="*/ 2147483646 h 152"/>
              <a:gd name="T64" fmla="*/ 2147483646 w 80"/>
              <a:gd name="T65" fmla="*/ 2147483646 h 152"/>
              <a:gd name="T66" fmla="*/ 2147483646 w 80"/>
              <a:gd name="T67" fmla="*/ 2147483646 h 152"/>
              <a:gd name="T68" fmla="*/ 0 w 80"/>
              <a:gd name="T69" fmla="*/ 2147483646 h 1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0" h="152">
                <a:moveTo>
                  <a:pt x="0" y="77"/>
                </a:moveTo>
                <a:lnTo>
                  <a:pt x="3" y="107"/>
                </a:lnTo>
                <a:lnTo>
                  <a:pt x="10" y="127"/>
                </a:lnTo>
                <a:lnTo>
                  <a:pt x="23" y="145"/>
                </a:lnTo>
                <a:lnTo>
                  <a:pt x="40" y="152"/>
                </a:lnTo>
                <a:lnTo>
                  <a:pt x="57" y="145"/>
                </a:lnTo>
                <a:lnTo>
                  <a:pt x="70" y="127"/>
                </a:lnTo>
                <a:lnTo>
                  <a:pt x="77" y="107"/>
                </a:lnTo>
                <a:lnTo>
                  <a:pt x="80" y="77"/>
                </a:lnTo>
                <a:lnTo>
                  <a:pt x="77" y="48"/>
                </a:lnTo>
                <a:lnTo>
                  <a:pt x="70" y="25"/>
                </a:lnTo>
                <a:lnTo>
                  <a:pt x="57" y="8"/>
                </a:lnTo>
                <a:lnTo>
                  <a:pt x="40" y="0"/>
                </a:lnTo>
                <a:lnTo>
                  <a:pt x="23" y="8"/>
                </a:lnTo>
                <a:lnTo>
                  <a:pt x="10" y="25"/>
                </a:lnTo>
                <a:lnTo>
                  <a:pt x="3" y="48"/>
                </a:lnTo>
                <a:lnTo>
                  <a:pt x="0" y="77"/>
                </a:lnTo>
                <a:lnTo>
                  <a:pt x="15" y="77"/>
                </a:lnTo>
                <a:lnTo>
                  <a:pt x="18" y="53"/>
                </a:lnTo>
                <a:lnTo>
                  <a:pt x="25" y="30"/>
                </a:lnTo>
                <a:lnTo>
                  <a:pt x="33" y="18"/>
                </a:lnTo>
                <a:lnTo>
                  <a:pt x="40" y="15"/>
                </a:lnTo>
                <a:lnTo>
                  <a:pt x="47" y="18"/>
                </a:lnTo>
                <a:lnTo>
                  <a:pt x="55" y="30"/>
                </a:lnTo>
                <a:lnTo>
                  <a:pt x="62" y="53"/>
                </a:lnTo>
                <a:lnTo>
                  <a:pt x="65" y="77"/>
                </a:lnTo>
                <a:lnTo>
                  <a:pt x="62" y="102"/>
                </a:lnTo>
                <a:lnTo>
                  <a:pt x="55" y="122"/>
                </a:lnTo>
                <a:lnTo>
                  <a:pt x="47" y="135"/>
                </a:lnTo>
                <a:lnTo>
                  <a:pt x="40" y="137"/>
                </a:lnTo>
                <a:lnTo>
                  <a:pt x="33" y="135"/>
                </a:lnTo>
                <a:lnTo>
                  <a:pt x="25" y="122"/>
                </a:lnTo>
                <a:lnTo>
                  <a:pt x="18" y="102"/>
                </a:lnTo>
                <a:lnTo>
                  <a:pt x="15" y="77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1" name="Freeform 83"/>
          <p:cNvSpPr>
            <a:spLocks/>
          </p:cNvSpPr>
          <p:nvPr/>
        </p:nvSpPr>
        <p:spPr bwMode="auto">
          <a:xfrm>
            <a:off x="8505825" y="5122863"/>
            <a:ext cx="71438" cy="241300"/>
          </a:xfrm>
          <a:custGeom>
            <a:avLst/>
            <a:gdLst>
              <a:gd name="T0" fmla="*/ 2147483646 w 45"/>
              <a:gd name="T1" fmla="*/ 2147483646 h 152"/>
              <a:gd name="T2" fmla="*/ 2147483646 w 45"/>
              <a:gd name="T3" fmla="*/ 2147483646 h 152"/>
              <a:gd name="T4" fmla="*/ 2147483646 w 45"/>
              <a:gd name="T5" fmla="*/ 2147483646 h 152"/>
              <a:gd name="T6" fmla="*/ 2147483646 w 45"/>
              <a:gd name="T7" fmla="*/ 2147483646 h 152"/>
              <a:gd name="T8" fmla="*/ 2147483646 w 45"/>
              <a:gd name="T9" fmla="*/ 2147483646 h 152"/>
              <a:gd name="T10" fmla="*/ 2147483646 w 45"/>
              <a:gd name="T11" fmla="*/ 2147483646 h 152"/>
              <a:gd name="T12" fmla="*/ 2147483646 w 45"/>
              <a:gd name="T13" fmla="*/ 2147483646 h 152"/>
              <a:gd name="T14" fmla="*/ 2147483646 w 45"/>
              <a:gd name="T15" fmla="*/ 2147483646 h 152"/>
              <a:gd name="T16" fmla="*/ 2147483646 w 45"/>
              <a:gd name="T17" fmla="*/ 0 h 152"/>
              <a:gd name="T18" fmla="*/ 0 w 45"/>
              <a:gd name="T19" fmla="*/ 2147483646 h 152"/>
              <a:gd name="T20" fmla="*/ 2147483646 w 45"/>
              <a:gd name="T21" fmla="*/ 2147483646 h 152"/>
              <a:gd name="T22" fmla="*/ 2147483646 w 45"/>
              <a:gd name="T23" fmla="*/ 2147483646 h 152"/>
              <a:gd name="T24" fmla="*/ 2147483646 w 45"/>
              <a:gd name="T25" fmla="*/ 2147483646 h 152"/>
              <a:gd name="T26" fmla="*/ 2147483646 w 45"/>
              <a:gd name="T27" fmla="*/ 2147483646 h 152"/>
              <a:gd name="T28" fmla="*/ 2147483646 w 45"/>
              <a:gd name="T29" fmla="*/ 2147483646 h 152"/>
              <a:gd name="T30" fmla="*/ 2147483646 w 45"/>
              <a:gd name="T31" fmla="*/ 2147483646 h 152"/>
              <a:gd name="T32" fmla="*/ 2147483646 w 45"/>
              <a:gd name="T33" fmla="*/ 2147483646 h 152"/>
              <a:gd name="T34" fmla="*/ 0 w 45"/>
              <a:gd name="T35" fmla="*/ 2147483646 h 152"/>
              <a:gd name="T36" fmla="*/ 2147483646 w 45"/>
              <a:gd name="T37" fmla="*/ 2147483646 h 15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" h="152">
                <a:moveTo>
                  <a:pt x="10" y="152"/>
                </a:moveTo>
                <a:lnTo>
                  <a:pt x="22" y="142"/>
                </a:lnTo>
                <a:lnTo>
                  <a:pt x="35" y="125"/>
                </a:lnTo>
                <a:lnTo>
                  <a:pt x="42" y="105"/>
                </a:lnTo>
                <a:lnTo>
                  <a:pt x="45" y="77"/>
                </a:lnTo>
                <a:lnTo>
                  <a:pt x="42" y="48"/>
                </a:lnTo>
                <a:lnTo>
                  <a:pt x="35" y="28"/>
                </a:lnTo>
                <a:lnTo>
                  <a:pt x="22" y="10"/>
                </a:lnTo>
                <a:lnTo>
                  <a:pt x="10" y="0"/>
                </a:lnTo>
                <a:lnTo>
                  <a:pt x="0" y="15"/>
                </a:lnTo>
                <a:lnTo>
                  <a:pt x="12" y="20"/>
                </a:lnTo>
                <a:lnTo>
                  <a:pt x="20" y="33"/>
                </a:lnTo>
                <a:lnTo>
                  <a:pt x="27" y="53"/>
                </a:lnTo>
                <a:lnTo>
                  <a:pt x="30" y="77"/>
                </a:lnTo>
                <a:lnTo>
                  <a:pt x="27" y="100"/>
                </a:lnTo>
                <a:lnTo>
                  <a:pt x="20" y="120"/>
                </a:lnTo>
                <a:lnTo>
                  <a:pt x="12" y="132"/>
                </a:lnTo>
                <a:lnTo>
                  <a:pt x="0" y="137"/>
                </a:lnTo>
                <a:lnTo>
                  <a:pt x="10" y="1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2" name="Rectangle 84"/>
          <p:cNvSpPr>
            <a:spLocks noChangeArrowheads="1"/>
          </p:cNvSpPr>
          <p:nvPr/>
        </p:nvSpPr>
        <p:spPr bwMode="auto">
          <a:xfrm>
            <a:off x="5942013" y="5122863"/>
            <a:ext cx="2571750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03" name="Rectangle 85"/>
          <p:cNvSpPr>
            <a:spLocks noChangeArrowheads="1"/>
          </p:cNvSpPr>
          <p:nvPr/>
        </p:nvSpPr>
        <p:spPr bwMode="auto">
          <a:xfrm>
            <a:off x="5942013" y="5340351"/>
            <a:ext cx="2571750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04" name="Freeform 86"/>
          <p:cNvSpPr>
            <a:spLocks/>
          </p:cNvSpPr>
          <p:nvPr/>
        </p:nvSpPr>
        <p:spPr bwMode="auto">
          <a:xfrm>
            <a:off x="5795964" y="4560888"/>
            <a:ext cx="130175" cy="241300"/>
          </a:xfrm>
          <a:custGeom>
            <a:avLst/>
            <a:gdLst>
              <a:gd name="T0" fmla="*/ 0 w 82"/>
              <a:gd name="T1" fmla="*/ 2147483646 h 152"/>
              <a:gd name="T2" fmla="*/ 2147483646 w 82"/>
              <a:gd name="T3" fmla="*/ 2147483646 h 152"/>
              <a:gd name="T4" fmla="*/ 2147483646 w 82"/>
              <a:gd name="T5" fmla="*/ 2147483646 h 152"/>
              <a:gd name="T6" fmla="*/ 2147483646 w 82"/>
              <a:gd name="T7" fmla="*/ 2147483646 h 152"/>
              <a:gd name="T8" fmla="*/ 2147483646 w 82"/>
              <a:gd name="T9" fmla="*/ 2147483646 h 152"/>
              <a:gd name="T10" fmla="*/ 2147483646 w 82"/>
              <a:gd name="T11" fmla="*/ 2147483646 h 152"/>
              <a:gd name="T12" fmla="*/ 2147483646 w 82"/>
              <a:gd name="T13" fmla="*/ 2147483646 h 152"/>
              <a:gd name="T14" fmla="*/ 2147483646 w 82"/>
              <a:gd name="T15" fmla="*/ 2147483646 h 152"/>
              <a:gd name="T16" fmla="*/ 2147483646 w 82"/>
              <a:gd name="T17" fmla="*/ 2147483646 h 152"/>
              <a:gd name="T18" fmla="*/ 2147483646 w 82"/>
              <a:gd name="T19" fmla="*/ 2147483646 h 152"/>
              <a:gd name="T20" fmla="*/ 2147483646 w 82"/>
              <a:gd name="T21" fmla="*/ 2147483646 h 152"/>
              <a:gd name="T22" fmla="*/ 2147483646 w 82"/>
              <a:gd name="T23" fmla="*/ 2147483646 h 152"/>
              <a:gd name="T24" fmla="*/ 2147483646 w 82"/>
              <a:gd name="T25" fmla="*/ 0 h 152"/>
              <a:gd name="T26" fmla="*/ 2147483646 w 82"/>
              <a:gd name="T27" fmla="*/ 2147483646 h 152"/>
              <a:gd name="T28" fmla="*/ 2147483646 w 82"/>
              <a:gd name="T29" fmla="*/ 2147483646 h 152"/>
              <a:gd name="T30" fmla="*/ 2147483646 w 82"/>
              <a:gd name="T31" fmla="*/ 2147483646 h 152"/>
              <a:gd name="T32" fmla="*/ 0 w 82"/>
              <a:gd name="T33" fmla="*/ 2147483646 h 152"/>
              <a:gd name="T34" fmla="*/ 2147483646 w 82"/>
              <a:gd name="T35" fmla="*/ 2147483646 h 152"/>
              <a:gd name="T36" fmla="*/ 2147483646 w 82"/>
              <a:gd name="T37" fmla="*/ 2147483646 h 152"/>
              <a:gd name="T38" fmla="*/ 2147483646 w 82"/>
              <a:gd name="T39" fmla="*/ 2147483646 h 152"/>
              <a:gd name="T40" fmla="*/ 2147483646 w 82"/>
              <a:gd name="T41" fmla="*/ 2147483646 h 152"/>
              <a:gd name="T42" fmla="*/ 2147483646 w 82"/>
              <a:gd name="T43" fmla="*/ 2147483646 h 152"/>
              <a:gd name="T44" fmla="*/ 2147483646 w 82"/>
              <a:gd name="T45" fmla="*/ 2147483646 h 152"/>
              <a:gd name="T46" fmla="*/ 2147483646 w 82"/>
              <a:gd name="T47" fmla="*/ 2147483646 h 152"/>
              <a:gd name="T48" fmla="*/ 2147483646 w 82"/>
              <a:gd name="T49" fmla="*/ 2147483646 h 152"/>
              <a:gd name="T50" fmla="*/ 2147483646 w 82"/>
              <a:gd name="T51" fmla="*/ 2147483646 h 152"/>
              <a:gd name="T52" fmla="*/ 2147483646 w 82"/>
              <a:gd name="T53" fmla="*/ 2147483646 h 152"/>
              <a:gd name="T54" fmla="*/ 2147483646 w 82"/>
              <a:gd name="T55" fmla="*/ 2147483646 h 152"/>
              <a:gd name="T56" fmla="*/ 2147483646 w 82"/>
              <a:gd name="T57" fmla="*/ 2147483646 h 152"/>
              <a:gd name="T58" fmla="*/ 2147483646 w 82"/>
              <a:gd name="T59" fmla="*/ 2147483646 h 152"/>
              <a:gd name="T60" fmla="*/ 2147483646 w 82"/>
              <a:gd name="T61" fmla="*/ 2147483646 h 152"/>
              <a:gd name="T62" fmla="*/ 2147483646 w 82"/>
              <a:gd name="T63" fmla="*/ 2147483646 h 152"/>
              <a:gd name="T64" fmla="*/ 2147483646 w 82"/>
              <a:gd name="T65" fmla="*/ 2147483646 h 152"/>
              <a:gd name="T66" fmla="*/ 2147483646 w 82"/>
              <a:gd name="T67" fmla="*/ 2147483646 h 152"/>
              <a:gd name="T68" fmla="*/ 0 w 82"/>
              <a:gd name="T69" fmla="*/ 2147483646 h 1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2" h="152">
                <a:moveTo>
                  <a:pt x="0" y="78"/>
                </a:moveTo>
                <a:lnTo>
                  <a:pt x="2" y="107"/>
                </a:lnTo>
                <a:lnTo>
                  <a:pt x="10" y="127"/>
                </a:lnTo>
                <a:lnTo>
                  <a:pt x="22" y="147"/>
                </a:lnTo>
                <a:lnTo>
                  <a:pt x="42" y="152"/>
                </a:lnTo>
                <a:lnTo>
                  <a:pt x="60" y="145"/>
                </a:lnTo>
                <a:lnTo>
                  <a:pt x="72" y="127"/>
                </a:lnTo>
                <a:lnTo>
                  <a:pt x="80" y="107"/>
                </a:lnTo>
                <a:lnTo>
                  <a:pt x="82" y="78"/>
                </a:lnTo>
                <a:lnTo>
                  <a:pt x="80" y="48"/>
                </a:lnTo>
                <a:lnTo>
                  <a:pt x="72" y="25"/>
                </a:lnTo>
                <a:lnTo>
                  <a:pt x="60" y="8"/>
                </a:lnTo>
                <a:lnTo>
                  <a:pt x="42" y="0"/>
                </a:lnTo>
                <a:lnTo>
                  <a:pt x="22" y="5"/>
                </a:lnTo>
                <a:lnTo>
                  <a:pt x="10" y="25"/>
                </a:lnTo>
                <a:lnTo>
                  <a:pt x="2" y="48"/>
                </a:lnTo>
                <a:lnTo>
                  <a:pt x="0" y="78"/>
                </a:lnTo>
                <a:lnTo>
                  <a:pt x="15" y="78"/>
                </a:lnTo>
                <a:lnTo>
                  <a:pt x="17" y="53"/>
                </a:lnTo>
                <a:lnTo>
                  <a:pt x="25" y="30"/>
                </a:lnTo>
                <a:lnTo>
                  <a:pt x="32" y="20"/>
                </a:lnTo>
                <a:lnTo>
                  <a:pt x="42" y="15"/>
                </a:lnTo>
                <a:lnTo>
                  <a:pt x="50" y="18"/>
                </a:lnTo>
                <a:lnTo>
                  <a:pt x="57" y="30"/>
                </a:lnTo>
                <a:lnTo>
                  <a:pt x="65" y="53"/>
                </a:lnTo>
                <a:lnTo>
                  <a:pt x="67" y="78"/>
                </a:lnTo>
                <a:lnTo>
                  <a:pt x="65" y="102"/>
                </a:lnTo>
                <a:lnTo>
                  <a:pt x="57" y="122"/>
                </a:lnTo>
                <a:lnTo>
                  <a:pt x="50" y="135"/>
                </a:lnTo>
                <a:lnTo>
                  <a:pt x="42" y="137"/>
                </a:lnTo>
                <a:lnTo>
                  <a:pt x="32" y="132"/>
                </a:lnTo>
                <a:lnTo>
                  <a:pt x="25" y="122"/>
                </a:lnTo>
                <a:lnTo>
                  <a:pt x="17" y="102"/>
                </a:lnTo>
                <a:lnTo>
                  <a:pt x="15" y="78"/>
                </a:lnTo>
                <a:lnTo>
                  <a:pt x="0" y="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5" name="Freeform 87"/>
          <p:cNvSpPr>
            <a:spLocks/>
          </p:cNvSpPr>
          <p:nvPr/>
        </p:nvSpPr>
        <p:spPr bwMode="auto">
          <a:xfrm>
            <a:off x="8423275" y="4560888"/>
            <a:ext cx="69850" cy="241300"/>
          </a:xfrm>
          <a:custGeom>
            <a:avLst/>
            <a:gdLst>
              <a:gd name="T0" fmla="*/ 2147483646 w 44"/>
              <a:gd name="T1" fmla="*/ 2147483646 h 152"/>
              <a:gd name="T2" fmla="*/ 2147483646 w 44"/>
              <a:gd name="T3" fmla="*/ 2147483646 h 152"/>
              <a:gd name="T4" fmla="*/ 2147483646 w 44"/>
              <a:gd name="T5" fmla="*/ 2147483646 h 152"/>
              <a:gd name="T6" fmla="*/ 2147483646 w 44"/>
              <a:gd name="T7" fmla="*/ 2147483646 h 152"/>
              <a:gd name="T8" fmla="*/ 2147483646 w 44"/>
              <a:gd name="T9" fmla="*/ 2147483646 h 152"/>
              <a:gd name="T10" fmla="*/ 2147483646 w 44"/>
              <a:gd name="T11" fmla="*/ 2147483646 h 152"/>
              <a:gd name="T12" fmla="*/ 2147483646 w 44"/>
              <a:gd name="T13" fmla="*/ 2147483646 h 152"/>
              <a:gd name="T14" fmla="*/ 2147483646 w 44"/>
              <a:gd name="T15" fmla="*/ 2147483646 h 152"/>
              <a:gd name="T16" fmla="*/ 2147483646 w 44"/>
              <a:gd name="T17" fmla="*/ 0 h 152"/>
              <a:gd name="T18" fmla="*/ 0 w 44"/>
              <a:gd name="T19" fmla="*/ 2147483646 h 152"/>
              <a:gd name="T20" fmla="*/ 2147483646 w 44"/>
              <a:gd name="T21" fmla="*/ 2147483646 h 152"/>
              <a:gd name="T22" fmla="*/ 2147483646 w 44"/>
              <a:gd name="T23" fmla="*/ 2147483646 h 152"/>
              <a:gd name="T24" fmla="*/ 2147483646 w 44"/>
              <a:gd name="T25" fmla="*/ 2147483646 h 152"/>
              <a:gd name="T26" fmla="*/ 2147483646 w 44"/>
              <a:gd name="T27" fmla="*/ 2147483646 h 152"/>
              <a:gd name="T28" fmla="*/ 2147483646 w 44"/>
              <a:gd name="T29" fmla="*/ 2147483646 h 152"/>
              <a:gd name="T30" fmla="*/ 2147483646 w 44"/>
              <a:gd name="T31" fmla="*/ 2147483646 h 152"/>
              <a:gd name="T32" fmla="*/ 2147483646 w 44"/>
              <a:gd name="T33" fmla="*/ 2147483646 h 152"/>
              <a:gd name="T34" fmla="*/ 0 w 44"/>
              <a:gd name="T35" fmla="*/ 2147483646 h 152"/>
              <a:gd name="T36" fmla="*/ 2147483646 w 44"/>
              <a:gd name="T37" fmla="*/ 2147483646 h 15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4" h="152">
                <a:moveTo>
                  <a:pt x="10" y="152"/>
                </a:moveTo>
                <a:lnTo>
                  <a:pt x="22" y="142"/>
                </a:lnTo>
                <a:lnTo>
                  <a:pt x="34" y="125"/>
                </a:lnTo>
                <a:lnTo>
                  <a:pt x="42" y="105"/>
                </a:lnTo>
                <a:lnTo>
                  <a:pt x="44" y="78"/>
                </a:lnTo>
                <a:lnTo>
                  <a:pt x="42" y="48"/>
                </a:lnTo>
                <a:lnTo>
                  <a:pt x="34" y="28"/>
                </a:lnTo>
                <a:lnTo>
                  <a:pt x="22" y="10"/>
                </a:lnTo>
                <a:lnTo>
                  <a:pt x="10" y="0"/>
                </a:lnTo>
                <a:lnTo>
                  <a:pt x="0" y="15"/>
                </a:lnTo>
                <a:lnTo>
                  <a:pt x="12" y="20"/>
                </a:lnTo>
                <a:lnTo>
                  <a:pt x="20" y="33"/>
                </a:lnTo>
                <a:lnTo>
                  <a:pt x="27" y="53"/>
                </a:lnTo>
                <a:lnTo>
                  <a:pt x="29" y="78"/>
                </a:lnTo>
                <a:lnTo>
                  <a:pt x="27" y="100"/>
                </a:lnTo>
                <a:lnTo>
                  <a:pt x="20" y="120"/>
                </a:lnTo>
                <a:lnTo>
                  <a:pt x="12" y="132"/>
                </a:lnTo>
                <a:lnTo>
                  <a:pt x="0" y="137"/>
                </a:lnTo>
                <a:lnTo>
                  <a:pt x="10" y="15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6" name="Rectangle 88"/>
          <p:cNvSpPr>
            <a:spLocks noChangeArrowheads="1"/>
          </p:cNvSpPr>
          <p:nvPr/>
        </p:nvSpPr>
        <p:spPr bwMode="auto">
          <a:xfrm>
            <a:off x="5862639" y="4560888"/>
            <a:ext cx="256857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07" name="Rectangle 89"/>
          <p:cNvSpPr>
            <a:spLocks noChangeArrowheads="1"/>
          </p:cNvSpPr>
          <p:nvPr/>
        </p:nvSpPr>
        <p:spPr bwMode="auto">
          <a:xfrm>
            <a:off x="5862639" y="4778376"/>
            <a:ext cx="256857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08" name="Freeform 90"/>
          <p:cNvSpPr>
            <a:spLocks/>
          </p:cNvSpPr>
          <p:nvPr/>
        </p:nvSpPr>
        <p:spPr bwMode="auto">
          <a:xfrm>
            <a:off x="6053138" y="4441825"/>
            <a:ext cx="2622550" cy="222250"/>
          </a:xfrm>
          <a:custGeom>
            <a:avLst/>
            <a:gdLst>
              <a:gd name="T0" fmla="*/ 2147483646 w 1652"/>
              <a:gd name="T1" fmla="*/ 2147483646 h 140"/>
              <a:gd name="T2" fmla="*/ 2147483646 w 1652"/>
              <a:gd name="T3" fmla="*/ 2147483646 h 140"/>
              <a:gd name="T4" fmla="*/ 2147483646 w 1652"/>
              <a:gd name="T5" fmla="*/ 2147483646 h 140"/>
              <a:gd name="T6" fmla="*/ 2147483646 w 1652"/>
              <a:gd name="T7" fmla="*/ 2147483646 h 140"/>
              <a:gd name="T8" fmla="*/ 2147483646 w 1652"/>
              <a:gd name="T9" fmla="*/ 2147483646 h 140"/>
              <a:gd name="T10" fmla="*/ 2147483646 w 1652"/>
              <a:gd name="T11" fmla="*/ 2147483646 h 140"/>
              <a:gd name="T12" fmla="*/ 2147483646 w 1652"/>
              <a:gd name="T13" fmla="*/ 2147483646 h 140"/>
              <a:gd name="T14" fmla="*/ 2147483646 w 1652"/>
              <a:gd name="T15" fmla="*/ 2147483646 h 140"/>
              <a:gd name="T16" fmla="*/ 2147483646 w 1652"/>
              <a:gd name="T17" fmla="*/ 0 h 140"/>
              <a:gd name="T18" fmla="*/ 0 w 1652"/>
              <a:gd name="T19" fmla="*/ 0 h 140"/>
              <a:gd name="T20" fmla="*/ 0 w 1652"/>
              <a:gd name="T21" fmla="*/ 2147483646 h 140"/>
              <a:gd name="T22" fmla="*/ 2147483646 w 1652"/>
              <a:gd name="T23" fmla="*/ 2147483646 h 1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52" h="140">
                <a:moveTo>
                  <a:pt x="1617" y="140"/>
                </a:moveTo>
                <a:lnTo>
                  <a:pt x="1632" y="133"/>
                </a:lnTo>
                <a:lnTo>
                  <a:pt x="1642" y="118"/>
                </a:lnTo>
                <a:lnTo>
                  <a:pt x="1650" y="95"/>
                </a:lnTo>
                <a:lnTo>
                  <a:pt x="1652" y="70"/>
                </a:lnTo>
                <a:lnTo>
                  <a:pt x="1650" y="45"/>
                </a:lnTo>
                <a:lnTo>
                  <a:pt x="1642" y="25"/>
                </a:lnTo>
                <a:lnTo>
                  <a:pt x="1632" y="8"/>
                </a:lnTo>
                <a:lnTo>
                  <a:pt x="1617" y="0"/>
                </a:lnTo>
                <a:lnTo>
                  <a:pt x="0" y="0"/>
                </a:lnTo>
                <a:lnTo>
                  <a:pt x="0" y="140"/>
                </a:lnTo>
                <a:lnTo>
                  <a:pt x="1617" y="1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09" name="Freeform 91"/>
          <p:cNvSpPr>
            <a:spLocks/>
          </p:cNvSpPr>
          <p:nvPr/>
        </p:nvSpPr>
        <p:spPr bwMode="auto">
          <a:xfrm>
            <a:off x="6040438" y="4430713"/>
            <a:ext cx="2647950" cy="246062"/>
          </a:xfrm>
          <a:custGeom>
            <a:avLst/>
            <a:gdLst>
              <a:gd name="T0" fmla="*/ 2147483646 w 1668"/>
              <a:gd name="T1" fmla="*/ 2147483646 h 155"/>
              <a:gd name="T2" fmla="*/ 2147483646 w 1668"/>
              <a:gd name="T3" fmla="*/ 2147483646 h 155"/>
              <a:gd name="T4" fmla="*/ 2147483646 w 1668"/>
              <a:gd name="T5" fmla="*/ 2147483646 h 155"/>
              <a:gd name="T6" fmla="*/ 2147483646 w 1668"/>
              <a:gd name="T7" fmla="*/ 2147483646 h 155"/>
              <a:gd name="T8" fmla="*/ 2147483646 w 1668"/>
              <a:gd name="T9" fmla="*/ 2147483646 h 155"/>
              <a:gd name="T10" fmla="*/ 2147483646 w 1668"/>
              <a:gd name="T11" fmla="*/ 2147483646 h 155"/>
              <a:gd name="T12" fmla="*/ 2147483646 w 1668"/>
              <a:gd name="T13" fmla="*/ 2147483646 h 155"/>
              <a:gd name="T14" fmla="*/ 2147483646 w 1668"/>
              <a:gd name="T15" fmla="*/ 2147483646 h 155"/>
              <a:gd name="T16" fmla="*/ 2147483646 w 1668"/>
              <a:gd name="T17" fmla="*/ 0 h 155"/>
              <a:gd name="T18" fmla="*/ 0 w 1668"/>
              <a:gd name="T19" fmla="*/ 0 h 155"/>
              <a:gd name="T20" fmla="*/ 0 w 1668"/>
              <a:gd name="T21" fmla="*/ 2147483646 h 155"/>
              <a:gd name="T22" fmla="*/ 2147483646 w 1668"/>
              <a:gd name="T23" fmla="*/ 2147483646 h 155"/>
              <a:gd name="T24" fmla="*/ 2147483646 w 1668"/>
              <a:gd name="T25" fmla="*/ 2147483646 h 155"/>
              <a:gd name="T26" fmla="*/ 2147483646 w 1668"/>
              <a:gd name="T27" fmla="*/ 2147483646 h 155"/>
              <a:gd name="T28" fmla="*/ 2147483646 w 1668"/>
              <a:gd name="T29" fmla="*/ 2147483646 h 155"/>
              <a:gd name="T30" fmla="*/ 2147483646 w 1668"/>
              <a:gd name="T31" fmla="*/ 2147483646 h 155"/>
              <a:gd name="T32" fmla="*/ 2147483646 w 1668"/>
              <a:gd name="T33" fmla="*/ 2147483646 h 155"/>
              <a:gd name="T34" fmla="*/ 2147483646 w 1668"/>
              <a:gd name="T35" fmla="*/ 2147483646 h 155"/>
              <a:gd name="T36" fmla="*/ 2147483646 w 1668"/>
              <a:gd name="T37" fmla="*/ 2147483646 h 155"/>
              <a:gd name="T38" fmla="*/ 2147483646 w 1668"/>
              <a:gd name="T39" fmla="*/ 2147483646 h 155"/>
              <a:gd name="T40" fmla="*/ 2147483646 w 1668"/>
              <a:gd name="T41" fmla="*/ 2147483646 h 155"/>
              <a:gd name="T42" fmla="*/ 2147483646 w 1668"/>
              <a:gd name="T43" fmla="*/ 2147483646 h 155"/>
              <a:gd name="T44" fmla="*/ 2147483646 w 1668"/>
              <a:gd name="T45" fmla="*/ 2147483646 h 155"/>
              <a:gd name="T46" fmla="*/ 2147483646 w 1668"/>
              <a:gd name="T47" fmla="*/ 2147483646 h 155"/>
              <a:gd name="T48" fmla="*/ 2147483646 w 1668"/>
              <a:gd name="T49" fmla="*/ 2147483646 h 1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68" h="155">
                <a:moveTo>
                  <a:pt x="1628" y="155"/>
                </a:moveTo>
                <a:lnTo>
                  <a:pt x="1645" y="145"/>
                </a:lnTo>
                <a:lnTo>
                  <a:pt x="1658" y="127"/>
                </a:lnTo>
                <a:lnTo>
                  <a:pt x="1665" y="105"/>
                </a:lnTo>
                <a:lnTo>
                  <a:pt x="1668" y="77"/>
                </a:lnTo>
                <a:lnTo>
                  <a:pt x="1665" y="50"/>
                </a:lnTo>
                <a:lnTo>
                  <a:pt x="1658" y="30"/>
                </a:lnTo>
                <a:lnTo>
                  <a:pt x="1645" y="10"/>
                </a:lnTo>
                <a:lnTo>
                  <a:pt x="1628" y="0"/>
                </a:lnTo>
                <a:lnTo>
                  <a:pt x="0" y="0"/>
                </a:lnTo>
                <a:lnTo>
                  <a:pt x="0" y="155"/>
                </a:lnTo>
                <a:lnTo>
                  <a:pt x="1628" y="155"/>
                </a:lnTo>
                <a:lnTo>
                  <a:pt x="1623" y="140"/>
                </a:lnTo>
                <a:lnTo>
                  <a:pt x="15" y="140"/>
                </a:lnTo>
                <a:lnTo>
                  <a:pt x="15" y="15"/>
                </a:lnTo>
                <a:lnTo>
                  <a:pt x="1623" y="15"/>
                </a:lnTo>
                <a:lnTo>
                  <a:pt x="1635" y="20"/>
                </a:lnTo>
                <a:lnTo>
                  <a:pt x="1643" y="35"/>
                </a:lnTo>
                <a:lnTo>
                  <a:pt x="1650" y="55"/>
                </a:lnTo>
                <a:lnTo>
                  <a:pt x="1653" y="77"/>
                </a:lnTo>
                <a:lnTo>
                  <a:pt x="1650" y="100"/>
                </a:lnTo>
                <a:lnTo>
                  <a:pt x="1643" y="122"/>
                </a:lnTo>
                <a:lnTo>
                  <a:pt x="1635" y="135"/>
                </a:lnTo>
                <a:lnTo>
                  <a:pt x="1623" y="140"/>
                </a:lnTo>
                <a:lnTo>
                  <a:pt x="1628" y="15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0" name="Freeform 92"/>
          <p:cNvSpPr>
            <a:spLocks/>
          </p:cNvSpPr>
          <p:nvPr/>
        </p:nvSpPr>
        <p:spPr bwMode="auto">
          <a:xfrm>
            <a:off x="6008689" y="4441825"/>
            <a:ext cx="103187" cy="222250"/>
          </a:xfrm>
          <a:custGeom>
            <a:avLst/>
            <a:gdLst>
              <a:gd name="T0" fmla="*/ 0 w 65"/>
              <a:gd name="T1" fmla="*/ 2147483646 h 140"/>
              <a:gd name="T2" fmla="*/ 2147483646 w 65"/>
              <a:gd name="T3" fmla="*/ 2147483646 h 140"/>
              <a:gd name="T4" fmla="*/ 2147483646 w 65"/>
              <a:gd name="T5" fmla="*/ 2147483646 h 140"/>
              <a:gd name="T6" fmla="*/ 2147483646 w 65"/>
              <a:gd name="T7" fmla="*/ 2147483646 h 140"/>
              <a:gd name="T8" fmla="*/ 2147483646 w 65"/>
              <a:gd name="T9" fmla="*/ 2147483646 h 140"/>
              <a:gd name="T10" fmla="*/ 2147483646 w 65"/>
              <a:gd name="T11" fmla="*/ 2147483646 h 140"/>
              <a:gd name="T12" fmla="*/ 2147483646 w 65"/>
              <a:gd name="T13" fmla="*/ 2147483646 h 140"/>
              <a:gd name="T14" fmla="*/ 2147483646 w 65"/>
              <a:gd name="T15" fmla="*/ 2147483646 h 140"/>
              <a:gd name="T16" fmla="*/ 2147483646 w 65"/>
              <a:gd name="T17" fmla="*/ 2147483646 h 140"/>
              <a:gd name="T18" fmla="*/ 2147483646 w 65"/>
              <a:gd name="T19" fmla="*/ 2147483646 h 140"/>
              <a:gd name="T20" fmla="*/ 2147483646 w 65"/>
              <a:gd name="T21" fmla="*/ 2147483646 h 140"/>
              <a:gd name="T22" fmla="*/ 2147483646 w 65"/>
              <a:gd name="T23" fmla="*/ 2147483646 h 140"/>
              <a:gd name="T24" fmla="*/ 2147483646 w 65"/>
              <a:gd name="T25" fmla="*/ 0 h 140"/>
              <a:gd name="T26" fmla="*/ 2147483646 w 65"/>
              <a:gd name="T27" fmla="*/ 2147483646 h 140"/>
              <a:gd name="T28" fmla="*/ 2147483646 w 65"/>
              <a:gd name="T29" fmla="*/ 2147483646 h 140"/>
              <a:gd name="T30" fmla="*/ 2147483646 w 65"/>
              <a:gd name="T31" fmla="*/ 2147483646 h 140"/>
              <a:gd name="T32" fmla="*/ 0 w 65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5" h="140">
                <a:moveTo>
                  <a:pt x="0" y="70"/>
                </a:moveTo>
                <a:lnTo>
                  <a:pt x="3" y="98"/>
                </a:lnTo>
                <a:lnTo>
                  <a:pt x="10" y="120"/>
                </a:lnTo>
                <a:lnTo>
                  <a:pt x="20" y="135"/>
                </a:lnTo>
                <a:lnTo>
                  <a:pt x="33" y="140"/>
                </a:lnTo>
                <a:lnTo>
                  <a:pt x="45" y="135"/>
                </a:lnTo>
                <a:lnTo>
                  <a:pt x="55" y="120"/>
                </a:lnTo>
                <a:lnTo>
                  <a:pt x="63" y="98"/>
                </a:lnTo>
                <a:lnTo>
                  <a:pt x="65" y="70"/>
                </a:lnTo>
                <a:lnTo>
                  <a:pt x="63" y="43"/>
                </a:lnTo>
                <a:lnTo>
                  <a:pt x="55" y="20"/>
                </a:lnTo>
                <a:lnTo>
                  <a:pt x="45" y="5"/>
                </a:lnTo>
                <a:lnTo>
                  <a:pt x="33" y="0"/>
                </a:lnTo>
                <a:lnTo>
                  <a:pt x="20" y="5"/>
                </a:lnTo>
                <a:lnTo>
                  <a:pt x="10" y="20"/>
                </a:lnTo>
                <a:lnTo>
                  <a:pt x="3" y="43"/>
                </a:lnTo>
                <a:lnTo>
                  <a:pt x="0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1" name="Freeform 93"/>
          <p:cNvSpPr>
            <a:spLocks/>
          </p:cNvSpPr>
          <p:nvPr/>
        </p:nvSpPr>
        <p:spPr bwMode="auto">
          <a:xfrm>
            <a:off x="5997575" y="4430713"/>
            <a:ext cx="127000" cy="246062"/>
          </a:xfrm>
          <a:custGeom>
            <a:avLst/>
            <a:gdLst>
              <a:gd name="T0" fmla="*/ 0 w 80"/>
              <a:gd name="T1" fmla="*/ 2147483646 h 155"/>
              <a:gd name="T2" fmla="*/ 2147483646 w 80"/>
              <a:gd name="T3" fmla="*/ 2147483646 h 155"/>
              <a:gd name="T4" fmla="*/ 2147483646 w 80"/>
              <a:gd name="T5" fmla="*/ 2147483646 h 155"/>
              <a:gd name="T6" fmla="*/ 2147483646 w 80"/>
              <a:gd name="T7" fmla="*/ 2147483646 h 155"/>
              <a:gd name="T8" fmla="*/ 2147483646 w 80"/>
              <a:gd name="T9" fmla="*/ 2147483646 h 155"/>
              <a:gd name="T10" fmla="*/ 2147483646 w 80"/>
              <a:gd name="T11" fmla="*/ 2147483646 h 155"/>
              <a:gd name="T12" fmla="*/ 2147483646 w 80"/>
              <a:gd name="T13" fmla="*/ 2147483646 h 155"/>
              <a:gd name="T14" fmla="*/ 2147483646 w 80"/>
              <a:gd name="T15" fmla="*/ 2147483646 h 155"/>
              <a:gd name="T16" fmla="*/ 2147483646 w 80"/>
              <a:gd name="T17" fmla="*/ 2147483646 h 155"/>
              <a:gd name="T18" fmla="*/ 2147483646 w 80"/>
              <a:gd name="T19" fmla="*/ 2147483646 h 155"/>
              <a:gd name="T20" fmla="*/ 2147483646 w 80"/>
              <a:gd name="T21" fmla="*/ 2147483646 h 155"/>
              <a:gd name="T22" fmla="*/ 2147483646 w 80"/>
              <a:gd name="T23" fmla="*/ 2147483646 h 155"/>
              <a:gd name="T24" fmla="*/ 2147483646 w 80"/>
              <a:gd name="T25" fmla="*/ 0 h 155"/>
              <a:gd name="T26" fmla="*/ 2147483646 w 80"/>
              <a:gd name="T27" fmla="*/ 2147483646 h 155"/>
              <a:gd name="T28" fmla="*/ 2147483646 w 80"/>
              <a:gd name="T29" fmla="*/ 2147483646 h 155"/>
              <a:gd name="T30" fmla="*/ 2147483646 w 80"/>
              <a:gd name="T31" fmla="*/ 2147483646 h 155"/>
              <a:gd name="T32" fmla="*/ 0 w 80"/>
              <a:gd name="T33" fmla="*/ 2147483646 h 155"/>
              <a:gd name="T34" fmla="*/ 2147483646 w 80"/>
              <a:gd name="T35" fmla="*/ 2147483646 h 155"/>
              <a:gd name="T36" fmla="*/ 2147483646 w 80"/>
              <a:gd name="T37" fmla="*/ 2147483646 h 155"/>
              <a:gd name="T38" fmla="*/ 2147483646 w 80"/>
              <a:gd name="T39" fmla="*/ 2147483646 h 155"/>
              <a:gd name="T40" fmla="*/ 2147483646 w 80"/>
              <a:gd name="T41" fmla="*/ 2147483646 h 155"/>
              <a:gd name="T42" fmla="*/ 2147483646 w 80"/>
              <a:gd name="T43" fmla="*/ 2147483646 h 155"/>
              <a:gd name="T44" fmla="*/ 2147483646 w 80"/>
              <a:gd name="T45" fmla="*/ 2147483646 h 155"/>
              <a:gd name="T46" fmla="*/ 2147483646 w 80"/>
              <a:gd name="T47" fmla="*/ 2147483646 h 155"/>
              <a:gd name="T48" fmla="*/ 2147483646 w 80"/>
              <a:gd name="T49" fmla="*/ 2147483646 h 155"/>
              <a:gd name="T50" fmla="*/ 2147483646 w 80"/>
              <a:gd name="T51" fmla="*/ 2147483646 h 155"/>
              <a:gd name="T52" fmla="*/ 2147483646 w 80"/>
              <a:gd name="T53" fmla="*/ 2147483646 h 155"/>
              <a:gd name="T54" fmla="*/ 2147483646 w 80"/>
              <a:gd name="T55" fmla="*/ 2147483646 h 155"/>
              <a:gd name="T56" fmla="*/ 2147483646 w 80"/>
              <a:gd name="T57" fmla="*/ 2147483646 h 155"/>
              <a:gd name="T58" fmla="*/ 2147483646 w 80"/>
              <a:gd name="T59" fmla="*/ 2147483646 h 155"/>
              <a:gd name="T60" fmla="*/ 2147483646 w 80"/>
              <a:gd name="T61" fmla="*/ 2147483646 h 155"/>
              <a:gd name="T62" fmla="*/ 2147483646 w 80"/>
              <a:gd name="T63" fmla="*/ 2147483646 h 155"/>
              <a:gd name="T64" fmla="*/ 2147483646 w 80"/>
              <a:gd name="T65" fmla="*/ 2147483646 h 155"/>
              <a:gd name="T66" fmla="*/ 2147483646 w 80"/>
              <a:gd name="T67" fmla="*/ 2147483646 h 155"/>
              <a:gd name="T68" fmla="*/ 0 w 80"/>
              <a:gd name="T69" fmla="*/ 2147483646 h 15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0" h="155">
                <a:moveTo>
                  <a:pt x="0" y="77"/>
                </a:moveTo>
                <a:lnTo>
                  <a:pt x="2" y="107"/>
                </a:lnTo>
                <a:lnTo>
                  <a:pt x="10" y="130"/>
                </a:lnTo>
                <a:lnTo>
                  <a:pt x="22" y="147"/>
                </a:lnTo>
                <a:lnTo>
                  <a:pt x="40" y="155"/>
                </a:lnTo>
                <a:lnTo>
                  <a:pt x="57" y="147"/>
                </a:lnTo>
                <a:lnTo>
                  <a:pt x="70" y="130"/>
                </a:lnTo>
                <a:lnTo>
                  <a:pt x="77" y="107"/>
                </a:lnTo>
                <a:lnTo>
                  <a:pt x="80" y="77"/>
                </a:lnTo>
                <a:lnTo>
                  <a:pt x="77" y="47"/>
                </a:lnTo>
                <a:lnTo>
                  <a:pt x="70" y="25"/>
                </a:lnTo>
                <a:lnTo>
                  <a:pt x="57" y="7"/>
                </a:lnTo>
                <a:lnTo>
                  <a:pt x="40" y="0"/>
                </a:lnTo>
                <a:lnTo>
                  <a:pt x="22" y="7"/>
                </a:lnTo>
                <a:lnTo>
                  <a:pt x="10" y="25"/>
                </a:lnTo>
                <a:lnTo>
                  <a:pt x="2" y="47"/>
                </a:lnTo>
                <a:lnTo>
                  <a:pt x="0" y="77"/>
                </a:lnTo>
                <a:lnTo>
                  <a:pt x="15" y="77"/>
                </a:lnTo>
                <a:lnTo>
                  <a:pt x="17" y="52"/>
                </a:lnTo>
                <a:lnTo>
                  <a:pt x="25" y="30"/>
                </a:lnTo>
                <a:lnTo>
                  <a:pt x="32" y="17"/>
                </a:lnTo>
                <a:lnTo>
                  <a:pt x="40" y="15"/>
                </a:lnTo>
                <a:lnTo>
                  <a:pt x="47" y="17"/>
                </a:lnTo>
                <a:lnTo>
                  <a:pt x="55" y="30"/>
                </a:lnTo>
                <a:lnTo>
                  <a:pt x="62" y="52"/>
                </a:lnTo>
                <a:lnTo>
                  <a:pt x="65" y="77"/>
                </a:lnTo>
                <a:lnTo>
                  <a:pt x="62" y="102"/>
                </a:lnTo>
                <a:lnTo>
                  <a:pt x="55" y="125"/>
                </a:lnTo>
                <a:lnTo>
                  <a:pt x="47" y="137"/>
                </a:lnTo>
                <a:lnTo>
                  <a:pt x="40" y="140"/>
                </a:lnTo>
                <a:lnTo>
                  <a:pt x="32" y="137"/>
                </a:lnTo>
                <a:lnTo>
                  <a:pt x="25" y="125"/>
                </a:lnTo>
                <a:lnTo>
                  <a:pt x="17" y="102"/>
                </a:lnTo>
                <a:lnTo>
                  <a:pt x="15" y="77"/>
                </a:lnTo>
                <a:lnTo>
                  <a:pt x="0" y="7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2" name="Freeform 94"/>
          <p:cNvSpPr>
            <a:spLocks/>
          </p:cNvSpPr>
          <p:nvPr/>
        </p:nvSpPr>
        <p:spPr bwMode="auto">
          <a:xfrm>
            <a:off x="6148388" y="5008563"/>
            <a:ext cx="2622550" cy="222250"/>
          </a:xfrm>
          <a:custGeom>
            <a:avLst/>
            <a:gdLst>
              <a:gd name="T0" fmla="*/ 2147483646 w 1652"/>
              <a:gd name="T1" fmla="*/ 2147483646 h 140"/>
              <a:gd name="T2" fmla="*/ 2147483646 w 1652"/>
              <a:gd name="T3" fmla="*/ 2147483646 h 140"/>
              <a:gd name="T4" fmla="*/ 2147483646 w 1652"/>
              <a:gd name="T5" fmla="*/ 2147483646 h 140"/>
              <a:gd name="T6" fmla="*/ 2147483646 w 1652"/>
              <a:gd name="T7" fmla="*/ 2147483646 h 140"/>
              <a:gd name="T8" fmla="*/ 2147483646 w 1652"/>
              <a:gd name="T9" fmla="*/ 2147483646 h 140"/>
              <a:gd name="T10" fmla="*/ 2147483646 w 1652"/>
              <a:gd name="T11" fmla="*/ 2147483646 h 140"/>
              <a:gd name="T12" fmla="*/ 2147483646 w 1652"/>
              <a:gd name="T13" fmla="*/ 2147483646 h 140"/>
              <a:gd name="T14" fmla="*/ 2147483646 w 1652"/>
              <a:gd name="T15" fmla="*/ 2147483646 h 140"/>
              <a:gd name="T16" fmla="*/ 2147483646 w 1652"/>
              <a:gd name="T17" fmla="*/ 0 h 140"/>
              <a:gd name="T18" fmla="*/ 0 w 1652"/>
              <a:gd name="T19" fmla="*/ 0 h 140"/>
              <a:gd name="T20" fmla="*/ 0 w 1652"/>
              <a:gd name="T21" fmla="*/ 2147483646 h 140"/>
              <a:gd name="T22" fmla="*/ 2147483646 w 1652"/>
              <a:gd name="T23" fmla="*/ 2147483646 h 14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52" h="140">
                <a:moveTo>
                  <a:pt x="1619" y="140"/>
                </a:moveTo>
                <a:lnTo>
                  <a:pt x="1632" y="132"/>
                </a:lnTo>
                <a:lnTo>
                  <a:pt x="1642" y="117"/>
                </a:lnTo>
                <a:lnTo>
                  <a:pt x="1649" y="95"/>
                </a:lnTo>
                <a:lnTo>
                  <a:pt x="1652" y="70"/>
                </a:lnTo>
                <a:lnTo>
                  <a:pt x="1649" y="45"/>
                </a:lnTo>
                <a:lnTo>
                  <a:pt x="1642" y="25"/>
                </a:lnTo>
                <a:lnTo>
                  <a:pt x="1632" y="7"/>
                </a:lnTo>
                <a:lnTo>
                  <a:pt x="1619" y="0"/>
                </a:lnTo>
                <a:lnTo>
                  <a:pt x="0" y="0"/>
                </a:lnTo>
                <a:lnTo>
                  <a:pt x="0" y="140"/>
                </a:lnTo>
                <a:lnTo>
                  <a:pt x="1619" y="14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3" name="Freeform 95"/>
          <p:cNvSpPr>
            <a:spLocks/>
          </p:cNvSpPr>
          <p:nvPr/>
        </p:nvSpPr>
        <p:spPr bwMode="auto">
          <a:xfrm>
            <a:off x="6135688" y="4995863"/>
            <a:ext cx="2646362" cy="246062"/>
          </a:xfrm>
          <a:custGeom>
            <a:avLst/>
            <a:gdLst>
              <a:gd name="T0" fmla="*/ 2147483646 w 1667"/>
              <a:gd name="T1" fmla="*/ 2147483646 h 155"/>
              <a:gd name="T2" fmla="*/ 2147483646 w 1667"/>
              <a:gd name="T3" fmla="*/ 2147483646 h 155"/>
              <a:gd name="T4" fmla="*/ 2147483646 w 1667"/>
              <a:gd name="T5" fmla="*/ 2147483646 h 155"/>
              <a:gd name="T6" fmla="*/ 2147483646 w 1667"/>
              <a:gd name="T7" fmla="*/ 2147483646 h 155"/>
              <a:gd name="T8" fmla="*/ 2147483646 w 1667"/>
              <a:gd name="T9" fmla="*/ 2147483646 h 155"/>
              <a:gd name="T10" fmla="*/ 2147483646 w 1667"/>
              <a:gd name="T11" fmla="*/ 2147483646 h 155"/>
              <a:gd name="T12" fmla="*/ 2147483646 w 1667"/>
              <a:gd name="T13" fmla="*/ 2147483646 h 155"/>
              <a:gd name="T14" fmla="*/ 2147483646 w 1667"/>
              <a:gd name="T15" fmla="*/ 2147483646 h 155"/>
              <a:gd name="T16" fmla="*/ 2147483646 w 1667"/>
              <a:gd name="T17" fmla="*/ 0 h 155"/>
              <a:gd name="T18" fmla="*/ 0 w 1667"/>
              <a:gd name="T19" fmla="*/ 0 h 155"/>
              <a:gd name="T20" fmla="*/ 0 w 1667"/>
              <a:gd name="T21" fmla="*/ 2147483646 h 155"/>
              <a:gd name="T22" fmla="*/ 2147483646 w 1667"/>
              <a:gd name="T23" fmla="*/ 2147483646 h 155"/>
              <a:gd name="T24" fmla="*/ 2147483646 w 1667"/>
              <a:gd name="T25" fmla="*/ 2147483646 h 155"/>
              <a:gd name="T26" fmla="*/ 2147483646 w 1667"/>
              <a:gd name="T27" fmla="*/ 2147483646 h 155"/>
              <a:gd name="T28" fmla="*/ 2147483646 w 1667"/>
              <a:gd name="T29" fmla="*/ 2147483646 h 155"/>
              <a:gd name="T30" fmla="*/ 2147483646 w 1667"/>
              <a:gd name="T31" fmla="*/ 2147483646 h 155"/>
              <a:gd name="T32" fmla="*/ 2147483646 w 1667"/>
              <a:gd name="T33" fmla="*/ 2147483646 h 155"/>
              <a:gd name="T34" fmla="*/ 2147483646 w 1667"/>
              <a:gd name="T35" fmla="*/ 2147483646 h 155"/>
              <a:gd name="T36" fmla="*/ 2147483646 w 1667"/>
              <a:gd name="T37" fmla="*/ 2147483646 h 155"/>
              <a:gd name="T38" fmla="*/ 2147483646 w 1667"/>
              <a:gd name="T39" fmla="*/ 2147483646 h 155"/>
              <a:gd name="T40" fmla="*/ 2147483646 w 1667"/>
              <a:gd name="T41" fmla="*/ 2147483646 h 155"/>
              <a:gd name="T42" fmla="*/ 2147483646 w 1667"/>
              <a:gd name="T43" fmla="*/ 2147483646 h 155"/>
              <a:gd name="T44" fmla="*/ 2147483646 w 1667"/>
              <a:gd name="T45" fmla="*/ 2147483646 h 155"/>
              <a:gd name="T46" fmla="*/ 2147483646 w 1667"/>
              <a:gd name="T47" fmla="*/ 2147483646 h 155"/>
              <a:gd name="T48" fmla="*/ 2147483646 w 1667"/>
              <a:gd name="T49" fmla="*/ 2147483646 h 15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667" h="155">
                <a:moveTo>
                  <a:pt x="1630" y="155"/>
                </a:moveTo>
                <a:lnTo>
                  <a:pt x="1645" y="145"/>
                </a:lnTo>
                <a:lnTo>
                  <a:pt x="1657" y="128"/>
                </a:lnTo>
                <a:lnTo>
                  <a:pt x="1665" y="105"/>
                </a:lnTo>
                <a:lnTo>
                  <a:pt x="1667" y="78"/>
                </a:lnTo>
                <a:lnTo>
                  <a:pt x="1665" y="50"/>
                </a:lnTo>
                <a:lnTo>
                  <a:pt x="1657" y="30"/>
                </a:lnTo>
                <a:lnTo>
                  <a:pt x="1645" y="10"/>
                </a:lnTo>
                <a:lnTo>
                  <a:pt x="1630" y="0"/>
                </a:lnTo>
                <a:lnTo>
                  <a:pt x="0" y="0"/>
                </a:lnTo>
                <a:lnTo>
                  <a:pt x="0" y="155"/>
                </a:lnTo>
                <a:lnTo>
                  <a:pt x="1630" y="155"/>
                </a:lnTo>
                <a:lnTo>
                  <a:pt x="1625" y="140"/>
                </a:lnTo>
                <a:lnTo>
                  <a:pt x="15" y="140"/>
                </a:lnTo>
                <a:lnTo>
                  <a:pt x="15" y="15"/>
                </a:lnTo>
                <a:lnTo>
                  <a:pt x="1625" y="15"/>
                </a:lnTo>
                <a:lnTo>
                  <a:pt x="1635" y="20"/>
                </a:lnTo>
                <a:lnTo>
                  <a:pt x="1642" y="35"/>
                </a:lnTo>
                <a:lnTo>
                  <a:pt x="1650" y="55"/>
                </a:lnTo>
                <a:lnTo>
                  <a:pt x="1652" y="78"/>
                </a:lnTo>
                <a:lnTo>
                  <a:pt x="1650" y="100"/>
                </a:lnTo>
                <a:lnTo>
                  <a:pt x="1642" y="123"/>
                </a:lnTo>
                <a:lnTo>
                  <a:pt x="1635" y="135"/>
                </a:lnTo>
                <a:lnTo>
                  <a:pt x="1625" y="140"/>
                </a:lnTo>
                <a:lnTo>
                  <a:pt x="1630" y="15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4" name="Freeform 96"/>
          <p:cNvSpPr>
            <a:spLocks/>
          </p:cNvSpPr>
          <p:nvPr/>
        </p:nvSpPr>
        <p:spPr bwMode="auto">
          <a:xfrm>
            <a:off x="6103939" y="5008563"/>
            <a:ext cx="103187" cy="222250"/>
          </a:xfrm>
          <a:custGeom>
            <a:avLst/>
            <a:gdLst>
              <a:gd name="T0" fmla="*/ 0 w 65"/>
              <a:gd name="T1" fmla="*/ 2147483646 h 140"/>
              <a:gd name="T2" fmla="*/ 2147483646 w 65"/>
              <a:gd name="T3" fmla="*/ 2147483646 h 140"/>
              <a:gd name="T4" fmla="*/ 2147483646 w 65"/>
              <a:gd name="T5" fmla="*/ 2147483646 h 140"/>
              <a:gd name="T6" fmla="*/ 2147483646 w 65"/>
              <a:gd name="T7" fmla="*/ 2147483646 h 140"/>
              <a:gd name="T8" fmla="*/ 2147483646 w 65"/>
              <a:gd name="T9" fmla="*/ 2147483646 h 140"/>
              <a:gd name="T10" fmla="*/ 2147483646 w 65"/>
              <a:gd name="T11" fmla="*/ 2147483646 h 140"/>
              <a:gd name="T12" fmla="*/ 2147483646 w 65"/>
              <a:gd name="T13" fmla="*/ 2147483646 h 140"/>
              <a:gd name="T14" fmla="*/ 2147483646 w 65"/>
              <a:gd name="T15" fmla="*/ 2147483646 h 140"/>
              <a:gd name="T16" fmla="*/ 2147483646 w 65"/>
              <a:gd name="T17" fmla="*/ 2147483646 h 140"/>
              <a:gd name="T18" fmla="*/ 2147483646 w 65"/>
              <a:gd name="T19" fmla="*/ 2147483646 h 140"/>
              <a:gd name="T20" fmla="*/ 2147483646 w 65"/>
              <a:gd name="T21" fmla="*/ 2147483646 h 140"/>
              <a:gd name="T22" fmla="*/ 2147483646 w 65"/>
              <a:gd name="T23" fmla="*/ 2147483646 h 140"/>
              <a:gd name="T24" fmla="*/ 2147483646 w 65"/>
              <a:gd name="T25" fmla="*/ 0 h 140"/>
              <a:gd name="T26" fmla="*/ 2147483646 w 65"/>
              <a:gd name="T27" fmla="*/ 2147483646 h 140"/>
              <a:gd name="T28" fmla="*/ 2147483646 w 65"/>
              <a:gd name="T29" fmla="*/ 2147483646 h 140"/>
              <a:gd name="T30" fmla="*/ 2147483646 w 65"/>
              <a:gd name="T31" fmla="*/ 2147483646 h 140"/>
              <a:gd name="T32" fmla="*/ 0 w 65"/>
              <a:gd name="T33" fmla="*/ 2147483646 h 14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65" h="140">
                <a:moveTo>
                  <a:pt x="0" y="70"/>
                </a:moveTo>
                <a:lnTo>
                  <a:pt x="3" y="97"/>
                </a:lnTo>
                <a:lnTo>
                  <a:pt x="10" y="120"/>
                </a:lnTo>
                <a:lnTo>
                  <a:pt x="20" y="135"/>
                </a:lnTo>
                <a:lnTo>
                  <a:pt x="33" y="140"/>
                </a:lnTo>
                <a:lnTo>
                  <a:pt x="45" y="135"/>
                </a:lnTo>
                <a:lnTo>
                  <a:pt x="58" y="120"/>
                </a:lnTo>
                <a:lnTo>
                  <a:pt x="62" y="97"/>
                </a:lnTo>
                <a:lnTo>
                  <a:pt x="65" y="70"/>
                </a:lnTo>
                <a:lnTo>
                  <a:pt x="62" y="42"/>
                </a:lnTo>
                <a:lnTo>
                  <a:pt x="58" y="20"/>
                </a:lnTo>
                <a:lnTo>
                  <a:pt x="45" y="5"/>
                </a:lnTo>
                <a:lnTo>
                  <a:pt x="33" y="0"/>
                </a:lnTo>
                <a:lnTo>
                  <a:pt x="20" y="5"/>
                </a:lnTo>
                <a:lnTo>
                  <a:pt x="10" y="20"/>
                </a:lnTo>
                <a:lnTo>
                  <a:pt x="3" y="42"/>
                </a:lnTo>
                <a:lnTo>
                  <a:pt x="0" y="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5" name="Freeform 97"/>
          <p:cNvSpPr>
            <a:spLocks/>
          </p:cNvSpPr>
          <p:nvPr/>
        </p:nvSpPr>
        <p:spPr bwMode="auto">
          <a:xfrm>
            <a:off x="6092826" y="4995863"/>
            <a:ext cx="125413" cy="246062"/>
          </a:xfrm>
          <a:custGeom>
            <a:avLst/>
            <a:gdLst>
              <a:gd name="T0" fmla="*/ 0 w 79"/>
              <a:gd name="T1" fmla="*/ 2147483646 h 155"/>
              <a:gd name="T2" fmla="*/ 2147483646 w 79"/>
              <a:gd name="T3" fmla="*/ 2147483646 h 155"/>
              <a:gd name="T4" fmla="*/ 2147483646 w 79"/>
              <a:gd name="T5" fmla="*/ 2147483646 h 155"/>
              <a:gd name="T6" fmla="*/ 2147483646 w 79"/>
              <a:gd name="T7" fmla="*/ 2147483646 h 155"/>
              <a:gd name="T8" fmla="*/ 2147483646 w 79"/>
              <a:gd name="T9" fmla="*/ 2147483646 h 155"/>
              <a:gd name="T10" fmla="*/ 2147483646 w 79"/>
              <a:gd name="T11" fmla="*/ 2147483646 h 155"/>
              <a:gd name="T12" fmla="*/ 2147483646 w 79"/>
              <a:gd name="T13" fmla="*/ 2147483646 h 155"/>
              <a:gd name="T14" fmla="*/ 2147483646 w 79"/>
              <a:gd name="T15" fmla="*/ 2147483646 h 155"/>
              <a:gd name="T16" fmla="*/ 2147483646 w 79"/>
              <a:gd name="T17" fmla="*/ 2147483646 h 155"/>
              <a:gd name="T18" fmla="*/ 2147483646 w 79"/>
              <a:gd name="T19" fmla="*/ 2147483646 h 155"/>
              <a:gd name="T20" fmla="*/ 2147483646 w 79"/>
              <a:gd name="T21" fmla="*/ 2147483646 h 155"/>
              <a:gd name="T22" fmla="*/ 2147483646 w 79"/>
              <a:gd name="T23" fmla="*/ 2147483646 h 155"/>
              <a:gd name="T24" fmla="*/ 2147483646 w 79"/>
              <a:gd name="T25" fmla="*/ 2147483646 h 155"/>
              <a:gd name="T26" fmla="*/ 2147483646 w 79"/>
              <a:gd name="T27" fmla="*/ 2147483646 h 155"/>
              <a:gd name="T28" fmla="*/ 2147483646 w 79"/>
              <a:gd name="T29" fmla="*/ 0 h 155"/>
              <a:gd name="T30" fmla="*/ 2147483646 w 79"/>
              <a:gd name="T31" fmla="*/ 2147483646 h 155"/>
              <a:gd name="T32" fmla="*/ 2147483646 w 79"/>
              <a:gd name="T33" fmla="*/ 2147483646 h 155"/>
              <a:gd name="T34" fmla="*/ 2147483646 w 79"/>
              <a:gd name="T35" fmla="*/ 2147483646 h 155"/>
              <a:gd name="T36" fmla="*/ 0 w 79"/>
              <a:gd name="T37" fmla="*/ 2147483646 h 155"/>
              <a:gd name="T38" fmla="*/ 2147483646 w 79"/>
              <a:gd name="T39" fmla="*/ 2147483646 h 155"/>
              <a:gd name="T40" fmla="*/ 2147483646 w 79"/>
              <a:gd name="T41" fmla="*/ 2147483646 h 155"/>
              <a:gd name="T42" fmla="*/ 2147483646 w 79"/>
              <a:gd name="T43" fmla="*/ 2147483646 h 155"/>
              <a:gd name="T44" fmla="*/ 2147483646 w 79"/>
              <a:gd name="T45" fmla="*/ 2147483646 h 155"/>
              <a:gd name="T46" fmla="*/ 2147483646 w 79"/>
              <a:gd name="T47" fmla="*/ 2147483646 h 155"/>
              <a:gd name="T48" fmla="*/ 2147483646 w 79"/>
              <a:gd name="T49" fmla="*/ 2147483646 h 155"/>
              <a:gd name="T50" fmla="*/ 2147483646 w 79"/>
              <a:gd name="T51" fmla="*/ 2147483646 h 155"/>
              <a:gd name="T52" fmla="*/ 2147483646 w 79"/>
              <a:gd name="T53" fmla="*/ 2147483646 h 155"/>
              <a:gd name="T54" fmla="*/ 2147483646 w 79"/>
              <a:gd name="T55" fmla="*/ 2147483646 h 155"/>
              <a:gd name="T56" fmla="*/ 2147483646 w 79"/>
              <a:gd name="T57" fmla="*/ 2147483646 h 155"/>
              <a:gd name="T58" fmla="*/ 2147483646 w 79"/>
              <a:gd name="T59" fmla="*/ 2147483646 h 155"/>
              <a:gd name="T60" fmla="*/ 2147483646 w 79"/>
              <a:gd name="T61" fmla="*/ 2147483646 h 155"/>
              <a:gd name="T62" fmla="*/ 2147483646 w 79"/>
              <a:gd name="T63" fmla="*/ 2147483646 h 155"/>
              <a:gd name="T64" fmla="*/ 2147483646 w 79"/>
              <a:gd name="T65" fmla="*/ 2147483646 h 155"/>
              <a:gd name="T66" fmla="*/ 2147483646 w 79"/>
              <a:gd name="T67" fmla="*/ 2147483646 h 155"/>
              <a:gd name="T68" fmla="*/ 2147483646 w 79"/>
              <a:gd name="T69" fmla="*/ 2147483646 h 155"/>
              <a:gd name="T70" fmla="*/ 2147483646 w 79"/>
              <a:gd name="T71" fmla="*/ 2147483646 h 155"/>
              <a:gd name="T72" fmla="*/ 0 w 79"/>
              <a:gd name="T73" fmla="*/ 2147483646 h 155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79" h="155">
                <a:moveTo>
                  <a:pt x="0" y="78"/>
                </a:moveTo>
                <a:lnTo>
                  <a:pt x="2" y="108"/>
                </a:lnTo>
                <a:lnTo>
                  <a:pt x="10" y="130"/>
                </a:lnTo>
                <a:lnTo>
                  <a:pt x="22" y="148"/>
                </a:lnTo>
                <a:lnTo>
                  <a:pt x="40" y="155"/>
                </a:lnTo>
                <a:lnTo>
                  <a:pt x="57" y="150"/>
                </a:lnTo>
                <a:lnTo>
                  <a:pt x="72" y="130"/>
                </a:lnTo>
                <a:lnTo>
                  <a:pt x="77" y="108"/>
                </a:lnTo>
                <a:lnTo>
                  <a:pt x="77" y="105"/>
                </a:lnTo>
                <a:lnTo>
                  <a:pt x="79" y="78"/>
                </a:lnTo>
                <a:lnTo>
                  <a:pt x="77" y="50"/>
                </a:lnTo>
                <a:lnTo>
                  <a:pt x="77" y="48"/>
                </a:lnTo>
                <a:lnTo>
                  <a:pt x="72" y="25"/>
                </a:lnTo>
                <a:lnTo>
                  <a:pt x="57" y="8"/>
                </a:lnTo>
                <a:lnTo>
                  <a:pt x="40" y="0"/>
                </a:lnTo>
                <a:lnTo>
                  <a:pt x="22" y="8"/>
                </a:lnTo>
                <a:lnTo>
                  <a:pt x="10" y="25"/>
                </a:lnTo>
                <a:lnTo>
                  <a:pt x="2" y="48"/>
                </a:lnTo>
                <a:lnTo>
                  <a:pt x="0" y="78"/>
                </a:lnTo>
                <a:lnTo>
                  <a:pt x="15" y="78"/>
                </a:lnTo>
                <a:lnTo>
                  <a:pt x="17" y="53"/>
                </a:lnTo>
                <a:lnTo>
                  <a:pt x="25" y="30"/>
                </a:lnTo>
                <a:lnTo>
                  <a:pt x="32" y="18"/>
                </a:lnTo>
                <a:lnTo>
                  <a:pt x="40" y="15"/>
                </a:lnTo>
                <a:lnTo>
                  <a:pt x="47" y="20"/>
                </a:lnTo>
                <a:lnTo>
                  <a:pt x="57" y="30"/>
                </a:lnTo>
                <a:lnTo>
                  <a:pt x="62" y="50"/>
                </a:lnTo>
                <a:lnTo>
                  <a:pt x="65" y="78"/>
                </a:lnTo>
                <a:lnTo>
                  <a:pt x="62" y="105"/>
                </a:lnTo>
                <a:lnTo>
                  <a:pt x="57" y="125"/>
                </a:lnTo>
                <a:lnTo>
                  <a:pt x="47" y="135"/>
                </a:lnTo>
                <a:lnTo>
                  <a:pt x="40" y="140"/>
                </a:lnTo>
                <a:lnTo>
                  <a:pt x="32" y="138"/>
                </a:lnTo>
                <a:lnTo>
                  <a:pt x="25" y="125"/>
                </a:lnTo>
                <a:lnTo>
                  <a:pt x="17" y="103"/>
                </a:lnTo>
                <a:lnTo>
                  <a:pt x="15" y="78"/>
                </a:lnTo>
                <a:lnTo>
                  <a:pt x="0" y="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6" name="Rectangle 98"/>
          <p:cNvSpPr>
            <a:spLocks noChangeArrowheads="1"/>
          </p:cNvSpPr>
          <p:nvPr/>
        </p:nvSpPr>
        <p:spPr bwMode="auto">
          <a:xfrm>
            <a:off x="5602289" y="4965700"/>
            <a:ext cx="15875" cy="3317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17" name="Rectangle 99"/>
          <p:cNvSpPr>
            <a:spLocks noChangeArrowheads="1"/>
          </p:cNvSpPr>
          <p:nvPr/>
        </p:nvSpPr>
        <p:spPr bwMode="auto">
          <a:xfrm>
            <a:off x="5602289" y="4597401"/>
            <a:ext cx="15875" cy="3286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18" name="Freeform 100"/>
          <p:cNvSpPr>
            <a:spLocks/>
          </p:cNvSpPr>
          <p:nvPr/>
        </p:nvSpPr>
        <p:spPr bwMode="auto">
          <a:xfrm>
            <a:off x="5618163" y="4865688"/>
            <a:ext cx="3879850" cy="95250"/>
          </a:xfrm>
          <a:custGeom>
            <a:avLst/>
            <a:gdLst>
              <a:gd name="T0" fmla="*/ 2147483646 w 2444"/>
              <a:gd name="T1" fmla="*/ 2147483646 h 60"/>
              <a:gd name="T2" fmla="*/ 2147483646 w 2444"/>
              <a:gd name="T3" fmla="*/ 2147483646 h 60"/>
              <a:gd name="T4" fmla="*/ 2147483646 w 2444"/>
              <a:gd name="T5" fmla="*/ 2147483646 h 60"/>
              <a:gd name="T6" fmla="*/ 2147483646 w 2444"/>
              <a:gd name="T7" fmla="*/ 2147483646 h 60"/>
              <a:gd name="T8" fmla="*/ 2147483646 w 2444"/>
              <a:gd name="T9" fmla="*/ 0 h 60"/>
              <a:gd name="T10" fmla="*/ 2147483646 w 2444"/>
              <a:gd name="T11" fmla="*/ 2147483646 h 60"/>
              <a:gd name="T12" fmla="*/ 2147483646 w 2444"/>
              <a:gd name="T13" fmla="*/ 2147483646 h 60"/>
              <a:gd name="T14" fmla="*/ 2147483646 w 2444"/>
              <a:gd name="T15" fmla="*/ 2147483646 h 60"/>
              <a:gd name="T16" fmla="*/ 2147483646 w 2444"/>
              <a:gd name="T17" fmla="*/ 2147483646 h 60"/>
              <a:gd name="T18" fmla="*/ 2147483646 w 2444"/>
              <a:gd name="T19" fmla="*/ 2147483646 h 60"/>
              <a:gd name="T20" fmla="*/ 2147483646 w 2444"/>
              <a:gd name="T21" fmla="*/ 2147483646 h 60"/>
              <a:gd name="T22" fmla="*/ 2147483646 w 2444"/>
              <a:gd name="T23" fmla="*/ 2147483646 h 60"/>
              <a:gd name="T24" fmla="*/ 2147483646 w 2444"/>
              <a:gd name="T25" fmla="*/ 2147483646 h 60"/>
              <a:gd name="T26" fmla="*/ 2147483646 w 2444"/>
              <a:gd name="T27" fmla="*/ 2147483646 h 60"/>
              <a:gd name="T28" fmla="*/ 2147483646 w 2444"/>
              <a:gd name="T29" fmla="*/ 2147483646 h 60"/>
              <a:gd name="T30" fmla="*/ 2147483646 w 2444"/>
              <a:gd name="T31" fmla="*/ 2147483646 h 60"/>
              <a:gd name="T32" fmla="*/ 2147483646 w 2444"/>
              <a:gd name="T33" fmla="*/ 2147483646 h 60"/>
              <a:gd name="T34" fmla="*/ 2147483646 w 2444"/>
              <a:gd name="T35" fmla="*/ 2147483646 h 60"/>
              <a:gd name="T36" fmla="*/ 2147483646 w 2444"/>
              <a:gd name="T37" fmla="*/ 0 h 60"/>
              <a:gd name="T38" fmla="*/ 2147483646 w 2444"/>
              <a:gd name="T39" fmla="*/ 2147483646 h 60"/>
              <a:gd name="T40" fmla="*/ 2147483646 w 2444"/>
              <a:gd name="T41" fmla="*/ 2147483646 h 60"/>
              <a:gd name="T42" fmla="*/ 2147483646 w 2444"/>
              <a:gd name="T43" fmla="*/ 2147483646 h 60"/>
              <a:gd name="T44" fmla="*/ 2147483646 w 2444"/>
              <a:gd name="T45" fmla="*/ 2147483646 h 60"/>
              <a:gd name="T46" fmla="*/ 2147483646 w 2444"/>
              <a:gd name="T47" fmla="*/ 2147483646 h 60"/>
              <a:gd name="T48" fmla="*/ 2147483646 w 2444"/>
              <a:gd name="T49" fmla="*/ 2147483646 h 60"/>
              <a:gd name="T50" fmla="*/ 2147483646 w 2444"/>
              <a:gd name="T51" fmla="*/ 2147483646 h 60"/>
              <a:gd name="T52" fmla="*/ 2147483646 w 2444"/>
              <a:gd name="T53" fmla="*/ 2147483646 h 60"/>
              <a:gd name="T54" fmla="*/ 2147483646 w 2444"/>
              <a:gd name="T55" fmla="*/ 2147483646 h 60"/>
              <a:gd name="T56" fmla="*/ 2147483646 w 2444"/>
              <a:gd name="T57" fmla="*/ 2147483646 h 60"/>
              <a:gd name="T58" fmla="*/ 2147483646 w 2444"/>
              <a:gd name="T59" fmla="*/ 2147483646 h 60"/>
              <a:gd name="T60" fmla="*/ 2147483646 w 2444"/>
              <a:gd name="T61" fmla="*/ 2147483646 h 60"/>
              <a:gd name="T62" fmla="*/ 2147483646 w 2444"/>
              <a:gd name="T63" fmla="*/ 2147483646 h 60"/>
              <a:gd name="T64" fmla="*/ 2147483646 w 2444"/>
              <a:gd name="T65" fmla="*/ 2147483646 h 60"/>
              <a:gd name="T66" fmla="*/ 2147483646 w 2444"/>
              <a:gd name="T67" fmla="*/ 2147483646 h 60"/>
              <a:gd name="T68" fmla="*/ 2147483646 w 2444"/>
              <a:gd name="T69" fmla="*/ 2147483646 h 60"/>
              <a:gd name="T70" fmla="*/ 2147483646 w 2444"/>
              <a:gd name="T71" fmla="*/ 2147483646 h 60"/>
              <a:gd name="T72" fmla="*/ 2147483646 w 2444"/>
              <a:gd name="T73" fmla="*/ 2147483646 h 60"/>
              <a:gd name="T74" fmla="*/ 2147483646 w 2444"/>
              <a:gd name="T75" fmla="*/ 2147483646 h 60"/>
              <a:gd name="T76" fmla="*/ 2147483646 w 2444"/>
              <a:gd name="T77" fmla="*/ 2147483646 h 60"/>
              <a:gd name="T78" fmla="*/ 2147483646 w 2444"/>
              <a:gd name="T79" fmla="*/ 2147483646 h 60"/>
              <a:gd name="T80" fmla="*/ 2147483646 w 2444"/>
              <a:gd name="T81" fmla="*/ 2147483646 h 60"/>
              <a:gd name="T82" fmla="*/ 2147483646 w 2444"/>
              <a:gd name="T83" fmla="*/ 2147483646 h 60"/>
              <a:gd name="T84" fmla="*/ 2147483646 w 2444"/>
              <a:gd name="T85" fmla="*/ 2147483646 h 60"/>
              <a:gd name="T86" fmla="*/ 2147483646 w 2444"/>
              <a:gd name="T87" fmla="*/ 2147483646 h 60"/>
              <a:gd name="T88" fmla="*/ 2147483646 w 2444"/>
              <a:gd name="T89" fmla="*/ 2147483646 h 60"/>
              <a:gd name="T90" fmla="*/ 2147483646 w 2444"/>
              <a:gd name="T91" fmla="*/ 2147483646 h 60"/>
              <a:gd name="T92" fmla="*/ 2147483646 w 2444"/>
              <a:gd name="T93" fmla="*/ 2147483646 h 60"/>
              <a:gd name="T94" fmla="*/ 2147483646 w 2444"/>
              <a:gd name="T95" fmla="*/ 2147483646 h 60"/>
              <a:gd name="T96" fmla="*/ 2147483646 w 2444"/>
              <a:gd name="T97" fmla="*/ 2147483646 h 60"/>
              <a:gd name="T98" fmla="*/ 2147483646 w 2444"/>
              <a:gd name="T99" fmla="*/ 2147483646 h 60"/>
              <a:gd name="T100" fmla="*/ 2147483646 w 2444"/>
              <a:gd name="T101" fmla="*/ 2147483646 h 60"/>
              <a:gd name="T102" fmla="*/ 2147483646 w 2444"/>
              <a:gd name="T103" fmla="*/ 2147483646 h 60"/>
              <a:gd name="T104" fmla="*/ 2147483646 w 2444"/>
              <a:gd name="T105" fmla="*/ 2147483646 h 60"/>
              <a:gd name="T106" fmla="*/ 2147483646 w 2444"/>
              <a:gd name="T107" fmla="*/ 2147483646 h 60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2444" h="60">
                <a:moveTo>
                  <a:pt x="0" y="33"/>
                </a:moveTo>
                <a:lnTo>
                  <a:pt x="5" y="30"/>
                </a:lnTo>
                <a:lnTo>
                  <a:pt x="10" y="30"/>
                </a:lnTo>
                <a:lnTo>
                  <a:pt x="20" y="25"/>
                </a:lnTo>
                <a:lnTo>
                  <a:pt x="25" y="25"/>
                </a:lnTo>
                <a:lnTo>
                  <a:pt x="32" y="23"/>
                </a:lnTo>
                <a:lnTo>
                  <a:pt x="37" y="23"/>
                </a:lnTo>
                <a:lnTo>
                  <a:pt x="42" y="20"/>
                </a:lnTo>
                <a:lnTo>
                  <a:pt x="47" y="20"/>
                </a:lnTo>
                <a:lnTo>
                  <a:pt x="52" y="18"/>
                </a:lnTo>
                <a:lnTo>
                  <a:pt x="57" y="18"/>
                </a:lnTo>
                <a:lnTo>
                  <a:pt x="62" y="15"/>
                </a:lnTo>
                <a:lnTo>
                  <a:pt x="67" y="15"/>
                </a:lnTo>
                <a:lnTo>
                  <a:pt x="74" y="13"/>
                </a:lnTo>
                <a:lnTo>
                  <a:pt x="79" y="13"/>
                </a:lnTo>
                <a:lnTo>
                  <a:pt x="84" y="10"/>
                </a:lnTo>
                <a:lnTo>
                  <a:pt x="94" y="10"/>
                </a:lnTo>
                <a:lnTo>
                  <a:pt x="99" y="8"/>
                </a:lnTo>
                <a:lnTo>
                  <a:pt x="112" y="8"/>
                </a:lnTo>
                <a:lnTo>
                  <a:pt x="117" y="5"/>
                </a:lnTo>
                <a:lnTo>
                  <a:pt x="127" y="5"/>
                </a:lnTo>
                <a:lnTo>
                  <a:pt x="134" y="3"/>
                </a:lnTo>
                <a:lnTo>
                  <a:pt x="157" y="3"/>
                </a:lnTo>
                <a:lnTo>
                  <a:pt x="162" y="0"/>
                </a:lnTo>
                <a:lnTo>
                  <a:pt x="279" y="0"/>
                </a:lnTo>
                <a:lnTo>
                  <a:pt x="284" y="3"/>
                </a:lnTo>
                <a:lnTo>
                  <a:pt x="291" y="3"/>
                </a:lnTo>
                <a:lnTo>
                  <a:pt x="296" y="5"/>
                </a:lnTo>
                <a:lnTo>
                  <a:pt x="301" y="5"/>
                </a:lnTo>
                <a:lnTo>
                  <a:pt x="309" y="8"/>
                </a:lnTo>
                <a:lnTo>
                  <a:pt x="314" y="8"/>
                </a:lnTo>
                <a:lnTo>
                  <a:pt x="319" y="10"/>
                </a:lnTo>
                <a:lnTo>
                  <a:pt x="326" y="10"/>
                </a:lnTo>
                <a:lnTo>
                  <a:pt x="336" y="15"/>
                </a:lnTo>
                <a:lnTo>
                  <a:pt x="344" y="15"/>
                </a:lnTo>
                <a:lnTo>
                  <a:pt x="349" y="18"/>
                </a:lnTo>
                <a:lnTo>
                  <a:pt x="356" y="20"/>
                </a:lnTo>
                <a:lnTo>
                  <a:pt x="361" y="20"/>
                </a:lnTo>
                <a:lnTo>
                  <a:pt x="366" y="23"/>
                </a:lnTo>
                <a:lnTo>
                  <a:pt x="373" y="25"/>
                </a:lnTo>
                <a:lnTo>
                  <a:pt x="378" y="25"/>
                </a:lnTo>
                <a:lnTo>
                  <a:pt x="386" y="28"/>
                </a:lnTo>
                <a:lnTo>
                  <a:pt x="396" y="33"/>
                </a:lnTo>
                <a:lnTo>
                  <a:pt x="403" y="33"/>
                </a:lnTo>
                <a:lnTo>
                  <a:pt x="408" y="35"/>
                </a:lnTo>
                <a:lnTo>
                  <a:pt x="416" y="38"/>
                </a:lnTo>
                <a:lnTo>
                  <a:pt x="421" y="40"/>
                </a:lnTo>
                <a:lnTo>
                  <a:pt x="428" y="40"/>
                </a:lnTo>
                <a:lnTo>
                  <a:pt x="433" y="43"/>
                </a:lnTo>
                <a:lnTo>
                  <a:pt x="441" y="45"/>
                </a:lnTo>
                <a:lnTo>
                  <a:pt x="446" y="45"/>
                </a:lnTo>
                <a:lnTo>
                  <a:pt x="461" y="50"/>
                </a:lnTo>
                <a:lnTo>
                  <a:pt x="466" y="50"/>
                </a:lnTo>
                <a:lnTo>
                  <a:pt x="473" y="53"/>
                </a:lnTo>
                <a:lnTo>
                  <a:pt x="478" y="53"/>
                </a:lnTo>
                <a:lnTo>
                  <a:pt x="486" y="55"/>
                </a:lnTo>
                <a:lnTo>
                  <a:pt x="498" y="55"/>
                </a:lnTo>
                <a:lnTo>
                  <a:pt x="506" y="58"/>
                </a:lnTo>
                <a:lnTo>
                  <a:pt x="540" y="58"/>
                </a:lnTo>
                <a:lnTo>
                  <a:pt x="545" y="60"/>
                </a:lnTo>
                <a:lnTo>
                  <a:pt x="550" y="58"/>
                </a:lnTo>
                <a:lnTo>
                  <a:pt x="580" y="58"/>
                </a:lnTo>
                <a:lnTo>
                  <a:pt x="588" y="55"/>
                </a:lnTo>
                <a:lnTo>
                  <a:pt x="603" y="55"/>
                </a:lnTo>
                <a:lnTo>
                  <a:pt x="613" y="53"/>
                </a:lnTo>
                <a:lnTo>
                  <a:pt x="620" y="53"/>
                </a:lnTo>
                <a:lnTo>
                  <a:pt x="628" y="50"/>
                </a:lnTo>
                <a:lnTo>
                  <a:pt x="635" y="50"/>
                </a:lnTo>
                <a:lnTo>
                  <a:pt x="645" y="48"/>
                </a:lnTo>
                <a:lnTo>
                  <a:pt x="653" y="45"/>
                </a:lnTo>
                <a:lnTo>
                  <a:pt x="660" y="45"/>
                </a:lnTo>
                <a:lnTo>
                  <a:pt x="668" y="43"/>
                </a:lnTo>
                <a:lnTo>
                  <a:pt x="678" y="40"/>
                </a:lnTo>
                <a:lnTo>
                  <a:pt x="685" y="40"/>
                </a:lnTo>
                <a:lnTo>
                  <a:pt x="692" y="38"/>
                </a:lnTo>
                <a:lnTo>
                  <a:pt x="702" y="35"/>
                </a:lnTo>
                <a:lnTo>
                  <a:pt x="717" y="30"/>
                </a:lnTo>
                <a:lnTo>
                  <a:pt x="727" y="30"/>
                </a:lnTo>
                <a:lnTo>
                  <a:pt x="735" y="28"/>
                </a:lnTo>
                <a:lnTo>
                  <a:pt x="745" y="25"/>
                </a:lnTo>
                <a:lnTo>
                  <a:pt x="752" y="23"/>
                </a:lnTo>
                <a:lnTo>
                  <a:pt x="760" y="23"/>
                </a:lnTo>
                <a:lnTo>
                  <a:pt x="770" y="20"/>
                </a:lnTo>
                <a:lnTo>
                  <a:pt x="785" y="15"/>
                </a:lnTo>
                <a:lnTo>
                  <a:pt x="795" y="15"/>
                </a:lnTo>
                <a:lnTo>
                  <a:pt x="810" y="10"/>
                </a:lnTo>
                <a:lnTo>
                  <a:pt x="817" y="10"/>
                </a:lnTo>
                <a:lnTo>
                  <a:pt x="827" y="8"/>
                </a:lnTo>
                <a:lnTo>
                  <a:pt x="835" y="8"/>
                </a:lnTo>
                <a:lnTo>
                  <a:pt x="842" y="5"/>
                </a:lnTo>
                <a:lnTo>
                  <a:pt x="849" y="5"/>
                </a:lnTo>
                <a:lnTo>
                  <a:pt x="857" y="3"/>
                </a:lnTo>
                <a:lnTo>
                  <a:pt x="864" y="3"/>
                </a:lnTo>
                <a:lnTo>
                  <a:pt x="872" y="0"/>
                </a:lnTo>
                <a:lnTo>
                  <a:pt x="947" y="0"/>
                </a:lnTo>
                <a:lnTo>
                  <a:pt x="954" y="3"/>
                </a:lnTo>
                <a:lnTo>
                  <a:pt x="967" y="3"/>
                </a:lnTo>
                <a:lnTo>
                  <a:pt x="972" y="5"/>
                </a:lnTo>
                <a:lnTo>
                  <a:pt x="979" y="5"/>
                </a:lnTo>
                <a:lnTo>
                  <a:pt x="984" y="8"/>
                </a:lnTo>
                <a:lnTo>
                  <a:pt x="992" y="8"/>
                </a:lnTo>
                <a:lnTo>
                  <a:pt x="997" y="10"/>
                </a:lnTo>
                <a:lnTo>
                  <a:pt x="1004" y="13"/>
                </a:lnTo>
                <a:lnTo>
                  <a:pt x="1009" y="13"/>
                </a:lnTo>
                <a:lnTo>
                  <a:pt x="1014" y="15"/>
                </a:lnTo>
                <a:lnTo>
                  <a:pt x="1021" y="18"/>
                </a:lnTo>
                <a:lnTo>
                  <a:pt x="1026" y="18"/>
                </a:lnTo>
                <a:lnTo>
                  <a:pt x="1031" y="20"/>
                </a:lnTo>
                <a:lnTo>
                  <a:pt x="1039" y="23"/>
                </a:lnTo>
                <a:lnTo>
                  <a:pt x="1044" y="25"/>
                </a:lnTo>
                <a:lnTo>
                  <a:pt x="1049" y="25"/>
                </a:lnTo>
                <a:lnTo>
                  <a:pt x="1056" y="28"/>
                </a:lnTo>
                <a:lnTo>
                  <a:pt x="1066" y="33"/>
                </a:lnTo>
                <a:lnTo>
                  <a:pt x="1074" y="33"/>
                </a:lnTo>
                <a:lnTo>
                  <a:pt x="1084" y="38"/>
                </a:lnTo>
                <a:lnTo>
                  <a:pt x="1089" y="40"/>
                </a:lnTo>
                <a:lnTo>
                  <a:pt x="1096" y="40"/>
                </a:lnTo>
                <a:lnTo>
                  <a:pt x="1106" y="45"/>
                </a:lnTo>
                <a:lnTo>
                  <a:pt x="1114" y="45"/>
                </a:lnTo>
                <a:lnTo>
                  <a:pt x="1124" y="50"/>
                </a:lnTo>
                <a:lnTo>
                  <a:pt x="1129" y="50"/>
                </a:lnTo>
                <a:lnTo>
                  <a:pt x="1136" y="53"/>
                </a:lnTo>
                <a:lnTo>
                  <a:pt x="1141" y="53"/>
                </a:lnTo>
                <a:lnTo>
                  <a:pt x="1146" y="55"/>
                </a:lnTo>
                <a:lnTo>
                  <a:pt x="1158" y="55"/>
                </a:lnTo>
                <a:lnTo>
                  <a:pt x="1163" y="58"/>
                </a:lnTo>
                <a:lnTo>
                  <a:pt x="1188" y="58"/>
                </a:lnTo>
                <a:lnTo>
                  <a:pt x="1193" y="60"/>
                </a:lnTo>
                <a:lnTo>
                  <a:pt x="1198" y="60"/>
                </a:lnTo>
                <a:lnTo>
                  <a:pt x="1203" y="58"/>
                </a:lnTo>
                <a:lnTo>
                  <a:pt x="1228" y="58"/>
                </a:lnTo>
                <a:lnTo>
                  <a:pt x="1236" y="55"/>
                </a:lnTo>
                <a:lnTo>
                  <a:pt x="1248" y="55"/>
                </a:lnTo>
                <a:lnTo>
                  <a:pt x="1253" y="53"/>
                </a:lnTo>
                <a:lnTo>
                  <a:pt x="1261" y="53"/>
                </a:lnTo>
                <a:lnTo>
                  <a:pt x="1266" y="50"/>
                </a:lnTo>
                <a:lnTo>
                  <a:pt x="1273" y="50"/>
                </a:lnTo>
                <a:lnTo>
                  <a:pt x="1278" y="48"/>
                </a:lnTo>
                <a:lnTo>
                  <a:pt x="1283" y="48"/>
                </a:lnTo>
                <a:lnTo>
                  <a:pt x="1291" y="45"/>
                </a:lnTo>
                <a:lnTo>
                  <a:pt x="1296" y="45"/>
                </a:lnTo>
                <a:lnTo>
                  <a:pt x="1303" y="43"/>
                </a:lnTo>
                <a:lnTo>
                  <a:pt x="1308" y="40"/>
                </a:lnTo>
                <a:lnTo>
                  <a:pt x="1315" y="40"/>
                </a:lnTo>
                <a:lnTo>
                  <a:pt x="1320" y="38"/>
                </a:lnTo>
                <a:lnTo>
                  <a:pt x="1328" y="35"/>
                </a:lnTo>
                <a:lnTo>
                  <a:pt x="1333" y="35"/>
                </a:lnTo>
                <a:lnTo>
                  <a:pt x="1340" y="33"/>
                </a:lnTo>
                <a:lnTo>
                  <a:pt x="1345" y="30"/>
                </a:lnTo>
                <a:lnTo>
                  <a:pt x="1353" y="30"/>
                </a:lnTo>
                <a:lnTo>
                  <a:pt x="1358" y="28"/>
                </a:lnTo>
                <a:lnTo>
                  <a:pt x="1365" y="25"/>
                </a:lnTo>
                <a:lnTo>
                  <a:pt x="1373" y="25"/>
                </a:lnTo>
                <a:lnTo>
                  <a:pt x="1378" y="23"/>
                </a:lnTo>
                <a:lnTo>
                  <a:pt x="1385" y="20"/>
                </a:lnTo>
                <a:lnTo>
                  <a:pt x="1390" y="20"/>
                </a:lnTo>
                <a:lnTo>
                  <a:pt x="1398" y="18"/>
                </a:lnTo>
                <a:lnTo>
                  <a:pt x="1403" y="18"/>
                </a:lnTo>
                <a:lnTo>
                  <a:pt x="1410" y="15"/>
                </a:lnTo>
                <a:lnTo>
                  <a:pt x="1415" y="15"/>
                </a:lnTo>
                <a:lnTo>
                  <a:pt x="1423" y="13"/>
                </a:lnTo>
                <a:lnTo>
                  <a:pt x="1430" y="13"/>
                </a:lnTo>
                <a:lnTo>
                  <a:pt x="1435" y="10"/>
                </a:lnTo>
                <a:lnTo>
                  <a:pt x="1450" y="10"/>
                </a:lnTo>
                <a:lnTo>
                  <a:pt x="1455" y="8"/>
                </a:lnTo>
                <a:lnTo>
                  <a:pt x="1487" y="8"/>
                </a:lnTo>
                <a:lnTo>
                  <a:pt x="1492" y="5"/>
                </a:lnTo>
                <a:lnTo>
                  <a:pt x="1500" y="5"/>
                </a:lnTo>
                <a:lnTo>
                  <a:pt x="1507" y="8"/>
                </a:lnTo>
                <a:lnTo>
                  <a:pt x="1542" y="8"/>
                </a:lnTo>
                <a:lnTo>
                  <a:pt x="1550" y="10"/>
                </a:lnTo>
                <a:lnTo>
                  <a:pt x="1565" y="10"/>
                </a:lnTo>
                <a:lnTo>
                  <a:pt x="1572" y="13"/>
                </a:lnTo>
                <a:lnTo>
                  <a:pt x="1580" y="13"/>
                </a:lnTo>
                <a:lnTo>
                  <a:pt x="1585" y="15"/>
                </a:lnTo>
                <a:lnTo>
                  <a:pt x="1592" y="15"/>
                </a:lnTo>
                <a:lnTo>
                  <a:pt x="1600" y="18"/>
                </a:lnTo>
                <a:lnTo>
                  <a:pt x="1615" y="18"/>
                </a:lnTo>
                <a:lnTo>
                  <a:pt x="1622" y="20"/>
                </a:lnTo>
                <a:lnTo>
                  <a:pt x="1630" y="20"/>
                </a:lnTo>
                <a:lnTo>
                  <a:pt x="1644" y="25"/>
                </a:lnTo>
                <a:lnTo>
                  <a:pt x="1652" y="25"/>
                </a:lnTo>
                <a:lnTo>
                  <a:pt x="1659" y="28"/>
                </a:lnTo>
                <a:lnTo>
                  <a:pt x="1667" y="28"/>
                </a:lnTo>
                <a:lnTo>
                  <a:pt x="1674" y="30"/>
                </a:lnTo>
                <a:lnTo>
                  <a:pt x="1682" y="30"/>
                </a:lnTo>
                <a:lnTo>
                  <a:pt x="1689" y="33"/>
                </a:lnTo>
                <a:lnTo>
                  <a:pt x="1697" y="33"/>
                </a:lnTo>
                <a:lnTo>
                  <a:pt x="1704" y="35"/>
                </a:lnTo>
                <a:lnTo>
                  <a:pt x="1712" y="35"/>
                </a:lnTo>
                <a:lnTo>
                  <a:pt x="1719" y="38"/>
                </a:lnTo>
                <a:lnTo>
                  <a:pt x="1727" y="38"/>
                </a:lnTo>
                <a:lnTo>
                  <a:pt x="1734" y="40"/>
                </a:lnTo>
                <a:lnTo>
                  <a:pt x="1749" y="40"/>
                </a:lnTo>
                <a:lnTo>
                  <a:pt x="1757" y="43"/>
                </a:lnTo>
                <a:lnTo>
                  <a:pt x="1772" y="43"/>
                </a:lnTo>
                <a:lnTo>
                  <a:pt x="1777" y="45"/>
                </a:lnTo>
                <a:lnTo>
                  <a:pt x="1819" y="45"/>
                </a:lnTo>
                <a:lnTo>
                  <a:pt x="1824" y="48"/>
                </a:lnTo>
                <a:lnTo>
                  <a:pt x="1829" y="45"/>
                </a:lnTo>
                <a:lnTo>
                  <a:pt x="1869" y="45"/>
                </a:lnTo>
                <a:lnTo>
                  <a:pt x="1876" y="43"/>
                </a:lnTo>
                <a:lnTo>
                  <a:pt x="1889" y="43"/>
                </a:lnTo>
                <a:lnTo>
                  <a:pt x="1894" y="40"/>
                </a:lnTo>
                <a:lnTo>
                  <a:pt x="1901" y="40"/>
                </a:lnTo>
                <a:lnTo>
                  <a:pt x="1909" y="38"/>
                </a:lnTo>
                <a:lnTo>
                  <a:pt x="1921" y="38"/>
                </a:lnTo>
                <a:lnTo>
                  <a:pt x="1926" y="35"/>
                </a:lnTo>
                <a:lnTo>
                  <a:pt x="1934" y="35"/>
                </a:lnTo>
                <a:lnTo>
                  <a:pt x="1939" y="33"/>
                </a:lnTo>
                <a:lnTo>
                  <a:pt x="1946" y="33"/>
                </a:lnTo>
                <a:lnTo>
                  <a:pt x="1951" y="30"/>
                </a:lnTo>
                <a:lnTo>
                  <a:pt x="1958" y="30"/>
                </a:lnTo>
                <a:lnTo>
                  <a:pt x="1963" y="28"/>
                </a:lnTo>
                <a:lnTo>
                  <a:pt x="1971" y="28"/>
                </a:lnTo>
                <a:lnTo>
                  <a:pt x="1976" y="25"/>
                </a:lnTo>
                <a:lnTo>
                  <a:pt x="1983" y="25"/>
                </a:lnTo>
                <a:lnTo>
                  <a:pt x="1988" y="23"/>
                </a:lnTo>
                <a:lnTo>
                  <a:pt x="1993" y="23"/>
                </a:lnTo>
                <a:lnTo>
                  <a:pt x="2001" y="20"/>
                </a:lnTo>
                <a:lnTo>
                  <a:pt x="2006" y="20"/>
                </a:lnTo>
                <a:lnTo>
                  <a:pt x="2013" y="18"/>
                </a:lnTo>
                <a:lnTo>
                  <a:pt x="2018" y="18"/>
                </a:lnTo>
                <a:lnTo>
                  <a:pt x="2023" y="15"/>
                </a:lnTo>
                <a:lnTo>
                  <a:pt x="2031" y="15"/>
                </a:lnTo>
                <a:lnTo>
                  <a:pt x="2036" y="13"/>
                </a:lnTo>
                <a:lnTo>
                  <a:pt x="2048" y="13"/>
                </a:lnTo>
                <a:lnTo>
                  <a:pt x="2053" y="10"/>
                </a:lnTo>
                <a:lnTo>
                  <a:pt x="2066" y="10"/>
                </a:lnTo>
                <a:lnTo>
                  <a:pt x="2071" y="8"/>
                </a:lnTo>
                <a:lnTo>
                  <a:pt x="2155" y="8"/>
                </a:lnTo>
                <a:lnTo>
                  <a:pt x="2160" y="10"/>
                </a:lnTo>
                <a:lnTo>
                  <a:pt x="2180" y="10"/>
                </a:lnTo>
                <a:lnTo>
                  <a:pt x="2185" y="13"/>
                </a:lnTo>
                <a:lnTo>
                  <a:pt x="2198" y="13"/>
                </a:lnTo>
                <a:lnTo>
                  <a:pt x="2203" y="15"/>
                </a:lnTo>
                <a:lnTo>
                  <a:pt x="2213" y="15"/>
                </a:lnTo>
                <a:lnTo>
                  <a:pt x="2220" y="18"/>
                </a:lnTo>
                <a:lnTo>
                  <a:pt x="2225" y="18"/>
                </a:lnTo>
                <a:lnTo>
                  <a:pt x="2230" y="20"/>
                </a:lnTo>
                <a:lnTo>
                  <a:pt x="2238" y="20"/>
                </a:lnTo>
                <a:lnTo>
                  <a:pt x="2243" y="23"/>
                </a:lnTo>
                <a:lnTo>
                  <a:pt x="2253" y="23"/>
                </a:lnTo>
                <a:lnTo>
                  <a:pt x="2258" y="25"/>
                </a:lnTo>
                <a:lnTo>
                  <a:pt x="2265" y="25"/>
                </a:lnTo>
                <a:lnTo>
                  <a:pt x="2270" y="28"/>
                </a:lnTo>
                <a:lnTo>
                  <a:pt x="2275" y="28"/>
                </a:lnTo>
                <a:lnTo>
                  <a:pt x="2280" y="30"/>
                </a:lnTo>
                <a:lnTo>
                  <a:pt x="2290" y="30"/>
                </a:lnTo>
                <a:lnTo>
                  <a:pt x="2295" y="33"/>
                </a:lnTo>
                <a:lnTo>
                  <a:pt x="2300" y="33"/>
                </a:lnTo>
                <a:lnTo>
                  <a:pt x="2305" y="35"/>
                </a:lnTo>
                <a:lnTo>
                  <a:pt x="2315" y="35"/>
                </a:lnTo>
                <a:lnTo>
                  <a:pt x="2320" y="38"/>
                </a:lnTo>
                <a:lnTo>
                  <a:pt x="2322" y="38"/>
                </a:lnTo>
                <a:lnTo>
                  <a:pt x="2327" y="40"/>
                </a:lnTo>
                <a:lnTo>
                  <a:pt x="2335" y="40"/>
                </a:lnTo>
                <a:lnTo>
                  <a:pt x="2340" y="43"/>
                </a:lnTo>
                <a:lnTo>
                  <a:pt x="2352" y="43"/>
                </a:lnTo>
                <a:lnTo>
                  <a:pt x="2355" y="45"/>
                </a:lnTo>
                <a:lnTo>
                  <a:pt x="2362" y="45"/>
                </a:lnTo>
                <a:lnTo>
                  <a:pt x="2365" y="48"/>
                </a:lnTo>
                <a:lnTo>
                  <a:pt x="2377" y="48"/>
                </a:lnTo>
                <a:lnTo>
                  <a:pt x="2382" y="50"/>
                </a:lnTo>
                <a:lnTo>
                  <a:pt x="2392" y="50"/>
                </a:lnTo>
                <a:lnTo>
                  <a:pt x="2395" y="53"/>
                </a:lnTo>
                <a:lnTo>
                  <a:pt x="2407" y="53"/>
                </a:lnTo>
                <a:lnTo>
                  <a:pt x="2410" y="55"/>
                </a:lnTo>
                <a:lnTo>
                  <a:pt x="2424" y="55"/>
                </a:lnTo>
                <a:lnTo>
                  <a:pt x="2424" y="58"/>
                </a:lnTo>
                <a:lnTo>
                  <a:pt x="2437" y="58"/>
                </a:lnTo>
                <a:lnTo>
                  <a:pt x="2439" y="60"/>
                </a:lnTo>
                <a:lnTo>
                  <a:pt x="2444" y="60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19" name="Freeform 101"/>
          <p:cNvSpPr>
            <a:spLocks/>
          </p:cNvSpPr>
          <p:nvPr/>
        </p:nvSpPr>
        <p:spPr bwMode="auto">
          <a:xfrm>
            <a:off x="5602289" y="4826000"/>
            <a:ext cx="3908425" cy="134938"/>
          </a:xfrm>
          <a:custGeom>
            <a:avLst/>
            <a:gdLst>
              <a:gd name="T0" fmla="*/ 2147483646 w 2462"/>
              <a:gd name="T1" fmla="*/ 2147483646 h 85"/>
              <a:gd name="T2" fmla="*/ 2147483646 w 2462"/>
              <a:gd name="T3" fmla="*/ 2147483646 h 85"/>
              <a:gd name="T4" fmla="*/ 2147483646 w 2462"/>
              <a:gd name="T5" fmla="*/ 2147483646 h 85"/>
              <a:gd name="T6" fmla="*/ 2147483646 w 2462"/>
              <a:gd name="T7" fmla="*/ 2147483646 h 85"/>
              <a:gd name="T8" fmla="*/ 2147483646 w 2462"/>
              <a:gd name="T9" fmla="*/ 2147483646 h 85"/>
              <a:gd name="T10" fmla="*/ 2147483646 w 2462"/>
              <a:gd name="T11" fmla="*/ 2147483646 h 85"/>
              <a:gd name="T12" fmla="*/ 2147483646 w 2462"/>
              <a:gd name="T13" fmla="*/ 2147483646 h 85"/>
              <a:gd name="T14" fmla="*/ 2147483646 w 2462"/>
              <a:gd name="T15" fmla="*/ 2147483646 h 85"/>
              <a:gd name="T16" fmla="*/ 2147483646 w 2462"/>
              <a:gd name="T17" fmla="*/ 2147483646 h 85"/>
              <a:gd name="T18" fmla="*/ 2147483646 w 2462"/>
              <a:gd name="T19" fmla="*/ 2147483646 h 85"/>
              <a:gd name="T20" fmla="*/ 2147483646 w 2462"/>
              <a:gd name="T21" fmla="*/ 2147483646 h 85"/>
              <a:gd name="T22" fmla="*/ 2147483646 w 2462"/>
              <a:gd name="T23" fmla="*/ 2147483646 h 85"/>
              <a:gd name="T24" fmla="*/ 2147483646 w 2462"/>
              <a:gd name="T25" fmla="*/ 2147483646 h 85"/>
              <a:gd name="T26" fmla="*/ 2147483646 w 2462"/>
              <a:gd name="T27" fmla="*/ 2147483646 h 85"/>
              <a:gd name="T28" fmla="*/ 2147483646 w 2462"/>
              <a:gd name="T29" fmla="*/ 2147483646 h 85"/>
              <a:gd name="T30" fmla="*/ 2147483646 w 2462"/>
              <a:gd name="T31" fmla="*/ 2147483646 h 85"/>
              <a:gd name="T32" fmla="*/ 2147483646 w 2462"/>
              <a:gd name="T33" fmla="*/ 2147483646 h 85"/>
              <a:gd name="T34" fmla="*/ 2147483646 w 2462"/>
              <a:gd name="T35" fmla="*/ 2147483646 h 85"/>
              <a:gd name="T36" fmla="*/ 2147483646 w 2462"/>
              <a:gd name="T37" fmla="*/ 2147483646 h 85"/>
              <a:gd name="T38" fmla="*/ 2147483646 w 2462"/>
              <a:gd name="T39" fmla="*/ 2147483646 h 85"/>
              <a:gd name="T40" fmla="*/ 2147483646 w 2462"/>
              <a:gd name="T41" fmla="*/ 2147483646 h 85"/>
              <a:gd name="T42" fmla="*/ 2147483646 w 2462"/>
              <a:gd name="T43" fmla="*/ 2147483646 h 85"/>
              <a:gd name="T44" fmla="*/ 2147483646 w 2462"/>
              <a:gd name="T45" fmla="*/ 2147483646 h 85"/>
              <a:gd name="T46" fmla="*/ 2147483646 w 2462"/>
              <a:gd name="T47" fmla="*/ 2147483646 h 85"/>
              <a:gd name="T48" fmla="*/ 2147483646 w 2462"/>
              <a:gd name="T49" fmla="*/ 2147483646 h 85"/>
              <a:gd name="T50" fmla="*/ 2147483646 w 2462"/>
              <a:gd name="T51" fmla="*/ 2147483646 h 85"/>
              <a:gd name="T52" fmla="*/ 2147483646 w 2462"/>
              <a:gd name="T53" fmla="*/ 2147483646 h 85"/>
              <a:gd name="T54" fmla="*/ 2147483646 w 2462"/>
              <a:gd name="T55" fmla="*/ 2147483646 h 85"/>
              <a:gd name="T56" fmla="*/ 2147483646 w 2462"/>
              <a:gd name="T57" fmla="*/ 2147483646 h 85"/>
              <a:gd name="T58" fmla="*/ 2147483646 w 2462"/>
              <a:gd name="T59" fmla="*/ 2147483646 h 85"/>
              <a:gd name="T60" fmla="*/ 2147483646 w 2462"/>
              <a:gd name="T61" fmla="*/ 2147483646 h 85"/>
              <a:gd name="T62" fmla="*/ 2147483646 w 2462"/>
              <a:gd name="T63" fmla="*/ 2147483646 h 85"/>
              <a:gd name="T64" fmla="*/ 2147483646 w 2462"/>
              <a:gd name="T65" fmla="*/ 2147483646 h 85"/>
              <a:gd name="T66" fmla="*/ 2147483646 w 2462"/>
              <a:gd name="T67" fmla="*/ 2147483646 h 85"/>
              <a:gd name="T68" fmla="*/ 2147483646 w 2462"/>
              <a:gd name="T69" fmla="*/ 2147483646 h 85"/>
              <a:gd name="T70" fmla="*/ 2147483646 w 2462"/>
              <a:gd name="T71" fmla="*/ 2147483646 h 85"/>
              <a:gd name="T72" fmla="*/ 2147483646 w 2462"/>
              <a:gd name="T73" fmla="*/ 2147483646 h 85"/>
              <a:gd name="T74" fmla="*/ 2147483646 w 2462"/>
              <a:gd name="T75" fmla="*/ 2147483646 h 85"/>
              <a:gd name="T76" fmla="*/ 2147483646 w 2462"/>
              <a:gd name="T77" fmla="*/ 2147483646 h 85"/>
              <a:gd name="T78" fmla="*/ 2147483646 w 2462"/>
              <a:gd name="T79" fmla="*/ 2147483646 h 85"/>
              <a:gd name="T80" fmla="*/ 2147483646 w 2462"/>
              <a:gd name="T81" fmla="*/ 2147483646 h 85"/>
              <a:gd name="T82" fmla="*/ 2147483646 w 2462"/>
              <a:gd name="T83" fmla="*/ 2147483646 h 85"/>
              <a:gd name="T84" fmla="*/ 2147483646 w 2462"/>
              <a:gd name="T85" fmla="*/ 2147483646 h 85"/>
              <a:gd name="T86" fmla="*/ 2147483646 w 2462"/>
              <a:gd name="T87" fmla="*/ 2147483646 h 85"/>
              <a:gd name="T88" fmla="*/ 2147483646 w 2462"/>
              <a:gd name="T89" fmla="*/ 2147483646 h 85"/>
              <a:gd name="T90" fmla="*/ 2147483646 w 2462"/>
              <a:gd name="T91" fmla="*/ 2147483646 h 85"/>
              <a:gd name="T92" fmla="*/ 2147483646 w 2462"/>
              <a:gd name="T93" fmla="*/ 2147483646 h 85"/>
              <a:gd name="T94" fmla="*/ 2147483646 w 2462"/>
              <a:gd name="T95" fmla="*/ 2147483646 h 85"/>
              <a:gd name="T96" fmla="*/ 2147483646 w 2462"/>
              <a:gd name="T97" fmla="*/ 2147483646 h 85"/>
              <a:gd name="T98" fmla="*/ 2147483646 w 2462"/>
              <a:gd name="T99" fmla="*/ 2147483646 h 85"/>
              <a:gd name="T100" fmla="*/ 2147483646 w 2462"/>
              <a:gd name="T101" fmla="*/ 2147483646 h 85"/>
              <a:gd name="T102" fmla="*/ 2147483646 w 2462"/>
              <a:gd name="T103" fmla="*/ 2147483646 h 85"/>
              <a:gd name="T104" fmla="*/ 2147483646 w 2462"/>
              <a:gd name="T105" fmla="*/ 2147483646 h 8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462" h="85">
                <a:moveTo>
                  <a:pt x="0" y="75"/>
                </a:moveTo>
                <a:lnTo>
                  <a:pt x="5" y="75"/>
                </a:lnTo>
                <a:lnTo>
                  <a:pt x="7" y="78"/>
                </a:lnTo>
                <a:lnTo>
                  <a:pt x="20" y="78"/>
                </a:lnTo>
                <a:lnTo>
                  <a:pt x="22" y="80"/>
                </a:lnTo>
                <a:lnTo>
                  <a:pt x="35" y="80"/>
                </a:lnTo>
                <a:lnTo>
                  <a:pt x="40" y="83"/>
                </a:lnTo>
                <a:lnTo>
                  <a:pt x="60" y="83"/>
                </a:lnTo>
                <a:lnTo>
                  <a:pt x="64" y="85"/>
                </a:lnTo>
                <a:lnTo>
                  <a:pt x="149" y="85"/>
                </a:lnTo>
                <a:lnTo>
                  <a:pt x="154" y="83"/>
                </a:lnTo>
                <a:lnTo>
                  <a:pt x="182" y="83"/>
                </a:lnTo>
                <a:lnTo>
                  <a:pt x="187" y="80"/>
                </a:lnTo>
                <a:lnTo>
                  <a:pt x="202" y="80"/>
                </a:lnTo>
                <a:lnTo>
                  <a:pt x="209" y="78"/>
                </a:lnTo>
                <a:lnTo>
                  <a:pt x="217" y="78"/>
                </a:lnTo>
                <a:lnTo>
                  <a:pt x="221" y="75"/>
                </a:lnTo>
                <a:lnTo>
                  <a:pt x="226" y="75"/>
                </a:lnTo>
                <a:lnTo>
                  <a:pt x="231" y="73"/>
                </a:lnTo>
                <a:lnTo>
                  <a:pt x="239" y="73"/>
                </a:lnTo>
                <a:lnTo>
                  <a:pt x="244" y="70"/>
                </a:lnTo>
                <a:lnTo>
                  <a:pt x="249" y="70"/>
                </a:lnTo>
                <a:lnTo>
                  <a:pt x="256" y="68"/>
                </a:lnTo>
                <a:lnTo>
                  <a:pt x="261" y="68"/>
                </a:lnTo>
                <a:lnTo>
                  <a:pt x="266" y="65"/>
                </a:lnTo>
                <a:lnTo>
                  <a:pt x="274" y="63"/>
                </a:lnTo>
                <a:lnTo>
                  <a:pt x="279" y="63"/>
                </a:lnTo>
                <a:lnTo>
                  <a:pt x="286" y="60"/>
                </a:lnTo>
                <a:lnTo>
                  <a:pt x="291" y="58"/>
                </a:lnTo>
                <a:lnTo>
                  <a:pt x="299" y="55"/>
                </a:lnTo>
                <a:lnTo>
                  <a:pt x="304" y="55"/>
                </a:lnTo>
                <a:lnTo>
                  <a:pt x="311" y="53"/>
                </a:lnTo>
                <a:lnTo>
                  <a:pt x="316" y="50"/>
                </a:lnTo>
                <a:lnTo>
                  <a:pt x="324" y="48"/>
                </a:lnTo>
                <a:lnTo>
                  <a:pt x="329" y="45"/>
                </a:lnTo>
                <a:lnTo>
                  <a:pt x="336" y="43"/>
                </a:lnTo>
                <a:lnTo>
                  <a:pt x="341" y="43"/>
                </a:lnTo>
                <a:lnTo>
                  <a:pt x="356" y="38"/>
                </a:lnTo>
                <a:lnTo>
                  <a:pt x="361" y="35"/>
                </a:lnTo>
                <a:lnTo>
                  <a:pt x="376" y="30"/>
                </a:lnTo>
                <a:lnTo>
                  <a:pt x="381" y="30"/>
                </a:lnTo>
                <a:lnTo>
                  <a:pt x="396" y="25"/>
                </a:lnTo>
                <a:lnTo>
                  <a:pt x="401" y="23"/>
                </a:lnTo>
                <a:lnTo>
                  <a:pt x="408" y="23"/>
                </a:lnTo>
                <a:lnTo>
                  <a:pt x="423" y="18"/>
                </a:lnTo>
                <a:lnTo>
                  <a:pt x="428" y="18"/>
                </a:lnTo>
                <a:lnTo>
                  <a:pt x="443" y="13"/>
                </a:lnTo>
                <a:lnTo>
                  <a:pt x="451" y="13"/>
                </a:lnTo>
                <a:lnTo>
                  <a:pt x="456" y="10"/>
                </a:lnTo>
                <a:lnTo>
                  <a:pt x="471" y="10"/>
                </a:lnTo>
                <a:lnTo>
                  <a:pt x="478" y="8"/>
                </a:lnTo>
                <a:lnTo>
                  <a:pt x="506" y="8"/>
                </a:lnTo>
                <a:lnTo>
                  <a:pt x="513" y="5"/>
                </a:lnTo>
                <a:lnTo>
                  <a:pt x="518" y="8"/>
                </a:lnTo>
                <a:lnTo>
                  <a:pt x="545" y="8"/>
                </a:lnTo>
                <a:lnTo>
                  <a:pt x="553" y="10"/>
                </a:lnTo>
                <a:lnTo>
                  <a:pt x="560" y="10"/>
                </a:lnTo>
                <a:lnTo>
                  <a:pt x="568" y="13"/>
                </a:lnTo>
                <a:lnTo>
                  <a:pt x="575" y="13"/>
                </a:lnTo>
                <a:lnTo>
                  <a:pt x="583" y="15"/>
                </a:lnTo>
                <a:lnTo>
                  <a:pt x="593" y="15"/>
                </a:lnTo>
                <a:lnTo>
                  <a:pt x="608" y="20"/>
                </a:lnTo>
                <a:lnTo>
                  <a:pt x="615" y="23"/>
                </a:lnTo>
                <a:lnTo>
                  <a:pt x="623" y="23"/>
                </a:lnTo>
                <a:lnTo>
                  <a:pt x="630" y="25"/>
                </a:lnTo>
                <a:lnTo>
                  <a:pt x="640" y="28"/>
                </a:lnTo>
                <a:lnTo>
                  <a:pt x="655" y="33"/>
                </a:lnTo>
                <a:lnTo>
                  <a:pt x="663" y="35"/>
                </a:lnTo>
                <a:lnTo>
                  <a:pt x="673" y="38"/>
                </a:lnTo>
                <a:lnTo>
                  <a:pt x="688" y="43"/>
                </a:lnTo>
                <a:lnTo>
                  <a:pt x="702" y="48"/>
                </a:lnTo>
                <a:lnTo>
                  <a:pt x="712" y="50"/>
                </a:lnTo>
                <a:lnTo>
                  <a:pt x="727" y="55"/>
                </a:lnTo>
                <a:lnTo>
                  <a:pt x="735" y="58"/>
                </a:lnTo>
                <a:lnTo>
                  <a:pt x="745" y="60"/>
                </a:lnTo>
                <a:lnTo>
                  <a:pt x="760" y="65"/>
                </a:lnTo>
                <a:lnTo>
                  <a:pt x="767" y="65"/>
                </a:lnTo>
                <a:lnTo>
                  <a:pt x="782" y="70"/>
                </a:lnTo>
                <a:lnTo>
                  <a:pt x="792" y="73"/>
                </a:lnTo>
                <a:lnTo>
                  <a:pt x="800" y="75"/>
                </a:lnTo>
                <a:lnTo>
                  <a:pt x="807" y="75"/>
                </a:lnTo>
                <a:lnTo>
                  <a:pt x="815" y="78"/>
                </a:lnTo>
                <a:lnTo>
                  <a:pt x="822" y="78"/>
                </a:lnTo>
                <a:lnTo>
                  <a:pt x="830" y="80"/>
                </a:lnTo>
                <a:lnTo>
                  <a:pt x="837" y="80"/>
                </a:lnTo>
                <a:lnTo>
                  <a:pt x="845" y="83"/>
                </a:lnTo>
                <a:lnTo>
                  <a:pt x="872" y="83"/>
                </a:lnTo>
                <a:lnTo>
                  <a:pt x="877" y="85"/>
                </a:lnTo>
                <a:lnTo>
                  <a:pt x="882" y="83"/>
                </a:lnTo>
                <a:lnTo>
                  <a:pt x="909" y="83"/>
                </a:lnTo>
                <a:lnTo>
                  <a:pt x="914" y="80"/>
                </a:lnTo>
                <a:lnTo>
                  <a:pt x="922" y="80"/>
                </a:lnTo>
                <a:lnTo>
                  <a:pt x="927" y="78"/>
                </a:lnTo>
                <a:lnTo>
                  <a:pt x="934" y="75"/>
                </a:lnTo>
                <a:lnTo>
                  <a:pt x="939" y="75"/>
                </a:lnTo>
                <a:lnTo>
                  <a:pt x="947" y="73"/>
                </a:lnTo>
                <a:lnTo>
                  <a:pt x="952" y="70"/>
                </a:lnTo>
                <a:lnTo>
                  <a:pt x="959" y="70"/>
                </a:lnTo>
                <a:lnTo>
                  <a:pt x="969" y="65"/>
                </a:lnTo>
                <a:lnTo>
                  <a:pt x="977" y="63"/>
                </a:lnTo>
                <a:lnTo>
                  <a:pt x="987" y="58"/>
                </a:lnTo>
                <a:lnTo>
                  <a:pt x="994" y="55"/>
                </a:lnTo>
                <a:lnTo>
                  <a:pt x="1004" y="50"/>
                </a:lnTo>
                <a:lnTo>
                  <a:pt x="1009" y="48"/>
                </a:lnTo>
                <a:lnTo>
                  <a:pt x="1016" y="45"/>
                </a:lnTo>
                <a:lnTo>
                  <a:pt x="1026" y="40"/>
                </a:lnTo>
                <a:lnTo>
                  <a:pt x="1034" y="38"/>
                </a:lnTo>
                <a:lnTo>
                  <a:pt x="1044" y="33"/>
                </a:lnTo>
                <a:lnTo>
                  <a:pt x="1049" y="30"/>
                </a:lnTo>
                <a:lnTo>
                  <a:pt x="1056" y="28"/>
                </a:lnTo>
                <a:lnTo>
                  <a:pt x="1061" y="28"/>
                </a:lnTo>
                <a:lnTo>
                  <a:pt x="1071" y="23"/>
                </a:lnTo>
                <a:lnTo>
                  <a:pt x="1079" y="20"/>
                </a:lnTo>
                <a:lnTo>
                  <a:pt x="1084" y="18"/>
                </a:lnTo>
                <a:lnTo>
                  <a:pt x="1089" y="18"/>
                </a:lnTo>
                <a:lnTo>
                  <a:pt x="1096" y="15"/>
                </a:lnTo>
                <a:lnTo>
                  <a:pt x="1101" y="13"/>
                </a:lnTo>
                <a:lnTo>
                  <a:pt x="1106" y="13"/>
                </a:lnTo>
                <a:lnTo>
                  <a:pt x="1114" y="10"/>
                </a:lnTo>
                <a:lnTo>
                  <a:pt x="1119" y="10"/>
                </a:lnTo>
                <a:lnTo>
                  <a:pt x="1124" y="8"/>
                </a:lnTo>
                <a:lnTo>
                  <a:pt x="1178" y="8"/>
                </a:lnTo>
                <a:lnTo>
                  <a:pt x="1183" y="10"/>
                </a:lnTo>
                <a:lnTo>
                  <a:pt x="1196" y="10"/>
                </a:lnTo>
                <a:lnTo>
                  <a:pt x="1203" y="13"/>
                </a:lnTo>
                <a:lnTo>
                  <a:pt x="1208" y="15"/>
                </a:lnTo>
                <a:lnTo>
                  <a:pt x="1216" y="15"/>
                </a:lnTo>
                <a:lnTo>
                  <a:pt x="1221" y="18"/>
                </a:lnTo>
                <a:lnTo>
                  <a:pt x="1228" y="20"/>
                </a:lnTo>
                <a:lnTo>
                  <a:pt x="1233" y="20"/>
                </a:lnTo>
                <a:lnTo>
                  <a:pt x="1248" y="25"/>
                </a:lnTo>
                <a:lnTo>
                  <a:pt x="1253" y="28"/>
                </a:lnTo>
                <a:lnTo>
                  <a:pt x="1261" y="30"/>
                </a:lnTo>
                <a:lnTo>
                  <a:pt x="1266" y="33"/>
                </a:lnTo>
                <a:lnTo>
                  <a:pt x="1281" y="38"/>
                </a:lnTo>
                <a:lnTo>
                  <a:pt x="1286" y="40"/>
                </a:lnTo>
                <a:lnTo>
                  <a:pt x="1293" y="43"/>
                </a:lnTo>
                <a:lnTo>
                  <a:pt x="1298" y="45"/>
                </a:lnTo>
                <a:lnTo>
                  <a:pt x="1313" y="50"/>
                </a:lnTo>
                <a:lnTo>
                  <a:pt x="1318" y="53"/>
                </a:lnTo>
                <a:lnTo>
                  <a:pt x="1333" y="58"/>
                </a:lnTo>
                <a:lnTo>
                  <a:pt x="1338" y="60"/>
                </a:lnTo>
                <a:lnTo>
                  <a:pt x="1345" y="63"/>
                </a:lnTo>
                <a:lnTo>
                  <a:pt x="1350" y="65"/>
                </a:lnTo>
                <a:lnTo>
                  <a:pt x="1358" y="68"/>
                </a:lnTo>
                <a:lnTo>
                  <a:pt x="1365" y="68"/>
                </a:lnTo>
                <a:lnTo>
                  <a:pt x="1370" y="70"/>
                </a:lnTo>
                <a:lnTo>
                  <a:pt x="1385" y="75"/>
                </a:lnTo>
                <a:lnTo>
                  <a:pt x="1393" y="75"/>
                </a:lnTo>
                <a:lnTo>
                  <a:pt x="1398" y="78"/>
                </a:lnTo>
                <a:lnTo>
                  <a:pt x="1405" y="78"/>
                </a:lnTo>
                <a:lnTo>
                  <a:pt x="1413" y="80"/>
                </a:lnTo>
                <a:lnTo>
                  <a:pt x="1418" y="80"/>
                </a:lnTo>
                <a:lnTo>
                  <a:pt x="1425" y="83"/>
                </a:lnTo>
                <a:lnTo>
                  <a:pt x="1445" y="83"/>
                </a:lnTo>
                <a:lnTo>
                  <a:pt x="1453" y="85"/>
                </a:lnTo>
                <a:lnTo>
                  <a:pt x="1458" y="85"/>
                </a:lnTo>
                <a:lnTo>
                  <a:pt x="1463" y="83"/>
                </a:lnTo>
                <a:lnTo>
                  <a:pt x="1485" y="83"/>
                </a:lnTo>
                <a:lnTo>
                  <a:pt x="1490" y="80"/>
                </a:lnTo>
                <a:lnTo>
                  <a:pt x="1497" y="80"/>
                </a:lnTo>
                <a:lnTo>
                  <a:pt x="1505" y="78"/>
                </a:lnTo>
                <a:lnTo>
                  <a:pt x="1512" y="78"/>
                </a:lnTo>
                <a:lnTo>
                  <a:pt x="1527" y="73"/>
                </a:lnTo>
                <a:lnTo>
                  <a:pt x="1535" y="70"/>
                </a:lnTo>
                <a:lnTo>
                  <a:pt x="1542" y="70"/>
                </a:lnTo>
                <a:lnTo>
                  <a:pt x="1547" y="68"/>
                </a:lnTo>
                <a:lnTo>
                  <a:pt x="1562" y="63"/>
                </a:lnTo>
                <a:lnTo>
                  <a:pt x="1577" y="58"/>
                </a:lnTo>
                <a:lnTo>
                  <a:pt x="1592" y="53"/>
                </a:lnTo>
                <a:lnTo>
                  <a:pt x="1607" y="48"/>
                </a:lnTo>
                <a:lnTo>
                  <a:pt x="1622" y="43"/>
                </a:lnTo>
                <a:lnTo>
                  <a:pt x="1630" y="40"/>
                </a:lnTo>
                <a:lnTo>
                  <a:pt x="1637" y="35"/>
                </a:lnTo>
                <a:lnTo>
                  <a:pt x="1652" y="30"/>
                </a:lnTo>
                <a:lnTo>
                  <a:pt x="1667" y="25"/>
                </a:lnTo>
                <a:lnTo>
                  <a:pt x="1672" y="23"/>
                </a:lnTo>
                <a:lnTo>
                  <a:pt x="1687" y="18"/>
                </a:lnTo>
                <a:lnTo>
                  <a:pt x="1702" y="13"/>
                </a:lnTo>
                <a:lnTo>
                  <a:pt x="1709" y="13"/>
                </a:lnTo>
                <a:lnTo>
                  <a:pt x="1724" y="8"/>
                </a:lnTo>
                <a:lnTo>
                  <a:pt x="1732" y="5"/>
                </a:lnTo>
                <a:lnTo>
                  <a:pt x="1737" y="5"/>
                </a:lnTo>
                <a:lnTo>
                  <a:pt x="1744" y="3"/>
                </a:lnTo>
                <a:lnTo>
                  <a:pt x="1752" y="3"/>
                </a:lnTo>
                <a:lnTo>
                  <a:pt x="1759" y="0"/>
                </a:lnTo>
                <a:lnTo>
                  <a:pt x="1816" y="0"/>
                </a:lnTo>
                <a:lnTo>
                  <a:pt x="1824" y="3"/>
                </a:lnTo>
                <a:lnTo>
                  <a:pt x="1836" y="3"/>
                </a:lnTo>
                <a:lnTo>
                  <a:pt x="1851" y="8"/>
                </a:lnTo>
                <a:lnTo>
                  <a:pt x="1856" y="8"/>
                </a:lnTo>
                <a:lnTo>
                  <a:pt x="1864" y="10"/>
                </a:lnTo>
                <a:lnTo>
                  <a:pt x="1869" y="13"/>
                </a:lnTo>
                <a:lnTo>
                  <a:pt x="1876" y="15"/>
                </a:lnTo>
                <a:lnTo>
                  <a:pt x="1884" y="15"/>
                </a:lnTo>
                <a:lnTo>
                  <a:pt x="1889" y="18"/>
                </a:lnTo>
                <a:lnTo>
                  <a:pt x="1896" y="20"/>
                </a:lnTo>
                <a:lnTo>
                  <a:pt x="1901" y="23"/>
                </a:lnTo>
                <a:lnTo>
                  <a:pt x="1916" y="28"/>
                </a:lnTo>
                <a:lnTo>
                  <a:pt x="1921" y="30"/>
                </a:lnTo>
                <a:lnTo>
                  <a:pt x="1929" y="33"/>
                </a:lnTo>
                <a:lnTo>
                  <a:pt x="1934" y="35"/>
                </a:lnTo>
                <a:lnTo>
                  <a:pt x="1941" y="38"/>
                </a:lnTo>
                <a:lnTo>
                  <a:pt x="1946" y="40"/>
                </a:lnTo>
                <a:lnTo>
                  <a:pt x="1954" y="43"/>
                </a:lnTo>
                <a:lnTo>
                  <a:pt x="1958" y="45"/>
                </a:lnTo>
                <a:lnTo>
                  <a:pt x="1966" y="48"/>
                </a:lnTo>
                <a:lnTo>
                  <a:pt x="1971" y="53"/>
                </a:lnTo>
                <a:lnTo>
                  <a:pt x="1978" y="55"/>
                </a:lnTo>
                <a:lnTo>
                  <a:pt x="1983" y="58"/>
                </a:lnTo>
                <a:lnTo>
                  <a:pt x="1991" y="60"/>
                </a:lnTo>
                <a:lnTo>
                  <a:pt x="1996" y="63"/>
                </a:lnTo>
                <a:lnTo>
                  <a:pt x="2003" y="63"/>
                </a:lnTo>
                <a:lnTo>
                  <a:pt x="2008" y="65"/>
                </a:lnTo>
                <a:lnTo>
                  <a:pt x="2016" y="68"/>
                </a:lnTo>
                <a:lnTo>
                  <a:pt x="2021" y="70"/>
                </a:lnTo>
                <a:lnTo>
                  <a:pt x="2028" y="73"/>
                </a:lnTo>
                <a:lnTo>
                  <a:pt x="2033" y="75"/>
                </a:lnTo>
                <a:lnTo>
                  <a:pt x="2041" y="75"/>
                </a:lnTo>
                <a:lnTo>
                  <a:pt x="2046" y="78"/>
                </a:lnTo>
                <a:lnTo>
                  <a:pt x="2053" y="78"/>
                </a:lnTo>
                <a:lnTo>
                  <a:pt x="2058" y="80"/>
                </a:lnTo>
                <a:lnTo>
                  <a:pt x="2066" y="80"/>
                </a:lnTo>
                <a:lnTo>
                  <a:pt x="2071" y="83"/>
                </a:lnTo>
                <a:lnTo>
                  <a:pt x="2083" y="83"/>
                </a:lnTo>
                <a:lnTo>
                  <a:pt x="2088" y="85"/>
                </a:lnTo>
                <a:lnTo>
                  <a:pt x="2125" y="85"/>
                </a:lnTo>
                <a:lnTo>
                  <a:pt x="2130" y="83"/>
                </a:lnTo>
                <a:lnTo>
                  <a:pt x="2150" y="83"/>
                </a:lnTo>
                <a:lnTo>
                  <a:pt x="2158" y="80"/>
                </a:lnTo>
                <a:lnTo>
                  <a:pt x="2170" y="80"/>
                </a:lnTo>
                <a:lnTo>
                  <a:pt x="2178" y="78"/>
                </a:lnTo>
                <a:lnTo>
                  <a:pt x="2183" y="78"/>
                </a:lnTo>
                <a:lnTo>
                  <a:pt x="2190" y="75"/>
                </a:lnTo>
                <a:lnTo>
                  <a:pt x="2198" y="75"/>
                </a:lnTo>
                <a:lnTo>
                  <a:pt x="2203" y="73"/>
                </a:lnTo>
                <a:lnTo>
                  <a:pt x="2210" y="73"/>
                </a:lnTo>
                <a:lnTo>
                  <a:pt x="2218" y="70"/>
                </a:lnTo>
                <a:lnTo>
                  <a:pt x="2223" y="70"/>
                </a:lnTo>
                <a:lnTo>
                  <a:pt x="2230" y="68"/>
                </a:lnTo>
                <a:lnTo>
                  <a:pt x="2235" y="68"/>
                </a:lnTo>
                <a:lnTo>
                  <a:pt x="2243" y="65"/>
                </a:lnTo>
                <a:lnTo>
                  <a:pt x="2248" y="63"/>
                </a:lnTo>
                <a:lnTo>
                  <a:pt x="2255" y="63"/>
                </a:lnTo>
                <a:lnTo>
                  <a:pt x="2260" y="60"/>
                </a:lnTo>
                <a:lnTo>
                  <a:pt x="2268" y="60"/>
                </a:lnTo>
                <a:lnTo>
                  <a:pt x="2272" y="58"/>
                </a:lnTo>
                <a:lnTo>
                  <a:pt x="2280" y="55"/>
                </a:lnTo>
                <a:lnTo>
                  <a:pt x="2285" y="55"/>
                </a:lnTo>
                <a:lnTo>
                  <a:pt x="2290" y="53"/>
                </a:lnTo>
                <a:lnTo>
                  <a:pt x="2297" y="53"/>
                </a:lnTo>
                <a:lnTo>
                  <a:pt x="2307" y="48"/>
                </a:lnTo>
                <a:lnTo>
                  <a:pt x="2312" y="48"/>
                </a:lnTo>
                <a:lnTo>
                  <a:pt x="2320" y="45"/>
                </a:lnTo>
                <a:lnTo>
                  <a:pt x="2325" y="45"/>
                </a:lnTo>
                <a:lnTo>
                  <a:pt x="2330" y="43"/>
                </a:lnTo>
                <a:lnTo>
                  <a:pt x="2335" y="43"/>
                </a:lnTo>
                <a:lnTo>
                  <a:pt x="2340" y="40"/>
                </a:lnTo>
                <a:lnTo>
                  <a:pt x="2347" y="40"/>
                </a:lnTo>
                <a:lnTo>
                  <a:pt x="2352" y="38"/>
                </a:lnTo>
                <a:lnTo>
                  <a:pt x="2372" y="38"/>
                </a:lnTo>
                <a:lnTo>
                  <a:pt x="2377" y="35"/>
                </a:lnTo>
                <a:lnTo>
                  <a:pt x="2387" y="35"/>
                </a:lnTo>
                <a:lnTo>
                  <a:pt x="2390" y="33"/>
                </a:lnTo>
                <a:lnTo>
                  <a:pt x="2407" y="33"/>
                </a:lnTo>
                <a:lnTo>
                  <a:pt x="2410" y="30"/>
                </a:lnTo>
                <a:lnTo>
                  <a:pt x="2427" y="30"/>
                </a:lnTo>
                <a:lnTo>
                  <a:pt x="2430" y="28"/>
                </a:lnTo>
                <a:lnTo>
                  <a:pt x="2462" y="28"/>
                </a:lnTo>
              </a:path>
            </a:pathLst>
          </a:custGeom>
          <a:noFill/>
          <a:ln w="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0" name="Oval 102"/>
          <p:cNvSpPr>
            <a:spLocks noChangeArrowheads="1"/>
          </p:cNvSpPr>
          <p:nvPr/>
        </p:nvSpPr>
        <p:spPr bwMode="auto">
          <a:xfrm>
            <a:off x="5835651" y="4937125"/>
            <a:ext cx="87313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21" name="Freeform 103"/>
          <p:cNvSpPr>
            <a:spLocks/>
          </p:cNvSpPr>
          <p:nvPr/>
        </p:nvSpPr>
        <p:spPr bwMode="auto">
          <a:xfrm>
            <a:off x="5827714" y="4929188"/>
            <a:ext cx="98425" cy="95250"/>
          </a:xfrm>
          <a:custGeom>
            <a:avLst/>
            <a:gdLst>
              <a:gd name="T0" fmla="*/ 0 w 62"/>
              <a:gd name="T1" fmla="*/ 2147483646 h 60"/>
              <a:gd name="T2" fmla="*/ 2147483646 w 62"/>
              <a:gd name="T3" fmla="*/ 2147483646 h 60"/>
              <a:gd name="T4" fmla="*/ 2147483646 w 62"/>
              <a:gd name="T5" fmla="*/ 2147483646 h 60"/>
              <a:gd name="T6" fmla="*/ 2147483646 w 62"/>
              <a:gd name="T7" fmla="*/ 2147483646 h 60"/>
              <a:gd name="T8" fmla="*/ 2147483646 w 62"/>
              <a:gd name="T9" fmla="*/ 2147483646 h 60"/>
              <a:gd name="T10" fmla="*/ 2147483646 w 62"/>
              <a:gd name="T11" fmla="*/ 2147483646 h 60"/>
              <a:gd name="T12" fmla="*/ 2147483646 w 62"/>
              <a:gd name="T13" fmla="*/ 2147483646 h 60"/>
              <a:gd name="T14" fmla="*/ 2147483646 w 62"/>
              <a:gd name="T15" fmla="*/ 2147483646 h 60"/>
              <a:gd name="T16" fmla="*/ 2147483646 w 62"/>
              <a:gd name="T17" fmla="*/ 2147483646 h 60"/>
              <a:gd name="T18" fmla="*/ 2147483646 w 62"/>
              <a:gd name="T19" fmla="*/ 2147483646 h 60"/>
              <a:gd name="T20" fmla="*/ 2147483646 w 62"/>
              <a:gd name="T21" fmla="*/ 2147483646 h 60"/>
              <a:gd name="T22" fmla="*/ 2147483646 w 62"/>
              <a:gd name="T23" fmla="*/ 0 h 60"/>
              <a:gd name="T24" fmla="*/ 2147483646 w 62"/>
              <a:gd name="T25" fmla="*/ 2147483646 h 60"/>
              <a:gd name="T26" fmla="*/ 2147483646 w 62"/>
              <a:gd name="T27" fmla="*/ 2147483646 h 60"/>
              <a:gd name="T28" fmla="*/ 0 w 62"/>
              <a:gd name="T29" fmla="*/ 2147483646 h 60"/>
              <a:gd name="T30" fmla="*/ 2147483646 w 62"/>
              <a:gd name="T31" fmla="*/ 2147483646 h 60"/>
              <a:gd name="T32" fmla="*/ 2147483646 w 62"/>
              <a:gd name="T33" fmla="*/ 2147483646 h 60"/>
              <a:gd name="T34" fmla="*/ 2147483646 w 62"/>
              <a:gd name="T35" fmla="*/ 2147483646 h 60"/>
              <a:gd name="T36" fmla="*/ 2147483646 w 62"/>
              <a:gd name="T37" fmla="*/ 2147483646 h 60"/>
              <a:gd name="T38" fmla="*/ 2147483646 w 62"/>
              <a:gd name="T39" fmla="*/ 2147483646 h 60"/>
              <a:gd name="T40" fmla="*/ 2147483646 w 62"/>
              <a:gd name="T41" fmla="*/ 2147483646 h 60"/>
              <a:gd name="T42" fmla="*/ 2147483646 w 62"/>
              <a:gd name="T43" fmla="*/ 2147483646 h 60"/>
              <a:gd name="T44" fmla="*/ 2147483646 w 62"/>
              <a:gd name="T45" fmla="*/ 2147483646 h 60"/>
              <a:gd name="T46" fmla="*/ 2147483646 w 62"/>
              <a:gd name="T47" fmla="*/ 2147483646 h 60"/>
              <a:gd name="T48" fmla="*/ 2147483646 w 62"/>
              <a:gd name="T49" fmla="*/ 2147483646 h 60"/>
              <a:gd name="T50" fmla="*/ 2147483646 w 62"/>
              <a:gd name="T51" fmla="*/ 2147483646 h 60"/>
              <a:gd name="T52" fmla="*/ 2147483646 w 62"/>
              <a:gd name="T53" fmla="*/ 2147483646 h 60"/>
              <a:gd name="T54" fmla="*/ 2147483646 w 62"/>
              <a:gd name="T55" fmla="*/ 2147483646 h 60"/>
              <a:gd name="T56" fmla="*/ 2147483646 w 62"/>
              <a:gd name="T57" fmla="*/ 2147483646 h 60"/>
              <a:gd name="T58" fmla="*/ 0 w 62"/>
              <a:gd name="T59" fmla="*/ 2147483646 h 60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0" t="0" r="r" b="b"/>
            <a:pathLst>
              <a:path w="62" h="60">
                <a:moveTo>
                  <a:pt x="0" y="30"/>
                </a:moveTo>
                <a:lnTo>
                  <a:pt x="2" y="42"/>
                </a:lnTo>
                <a:lnTo>
                  <a:pt x="17" y="57"/>
                </a:lnTo>
                <a:lnTo>
                  <a:pt x="30" y="60"/>
                </a:lnTo>
                <a:lnTo>
                  <a:pt x="42" y="57"/>
                </a:lnTo>
                <a:lnTo>
                  <a:pt x="52" y="52"/>
                </a:lnTo>
                <a:lnTo>
                  <a:pt x="60" y="42"/>
                </a:lnTo>
                <a:lnTo>
                  <a:pt x="62" y="30"/>
                </a:lnTo>
                <a:lnTo>
                  <a:pt x="60" y="18"/>
                </a:lnTo>
                <a:lnTo>
                  <a:pt x="52" y="8"/>
                </a:lnTo>
                <a:lnTo>
                  <a:pt x="42" y="3"/>
                </a:lnTo>
                <a:lnTo>
                  <a:pt x="30" y="0"/>
                </a:lnTo>
                <a:lnTo>
                  <a:pt x="17" y="3"/>
                </a:lnTo>
                <a:lnTo>
                  <a:pt x="2" y="18"/>
                </a:lnTo>
                <a:lnTo>
                  <a:pt x="0" y="30"/>
                </a:lnTo>
                <a:lnTo>
                  <a:pt x="10" y="30"/>
                </a:lnTo>
                <a:lnTo>
                  <a:pt x="12" y="23"/>
                </a:lnTo>
                <a:lnTo>
                  <a:pt x="15" y="15"/>
                </a:lnTo>
                <a:lnTo>
                  <a:pt x="30" y="10"/>
                </a:lnTo>
                <a:lnTo>
                  <a:pt x="37" y="13"/>
                </a:lnTo>
                <a:lnTo>
                  <a:pt x="47" y="18"/>
                </a:lnTo>
                <a:lnTo>
                  <a:pt x="50" y="23"/>
                </a:lnTo>
                <a:lnTo>
                  <a:pt x="52" y="30"/>
                </a:lnTo>
                <a:lnTo>
                  <a:pt x="50" y="37"/>
                </a:lnTo>
                <a:lnTo>
                  <a:pt x="47" y="42"/>
                </a:lnTo>
                <a:lnTo>
                  <a:pt x="37" y="47"/>
                </a:lnTo>
                <a:lnTo>
                  <a:pt x="30" y="50"/>
                </a:lnTo>
                <a:lnTo>
                  <a:pt x="15" y="45"/>
                </a:lnTo>
                <a:lnTo>
                  <a:pt x="10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2" name="Rectangle 104"/>
          <p:cNvSpPr>
            <a:spLocks noChangeArrowheads="1"/>
          </p:cNvSpPr>
          <p:nvPr/>
        </p:nvSpPr>
        <p:spPr bwMode="auto">
          <a:xfrm>
            <a:off x="5846764" y="4968876"/>
            <a:ext cx="60325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23" name="Rectangle 105"/>
          <p:cNvSpPr>
            <a:spLocks noChangeArrowheads="1"/>
          </p:cNvSpPr>
          <p:nvPr/>
        </p:nvSpPr>
        <p:spPr bwMode="auto">
          <a:xfrm>
            <a:off x="5870576" y="4949826"/>
            <a:ext cx="15875" cy="539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24" name="Oval 106"/>
          <p:cNvSpPr>
            <a:spLocks noChangeArrowheads="1"/>
          </p:cNvSpPr>
          <p:nvPr/>
        </p:nvSpPr>
        <p:spPr bwMode="auto">
          <a:xfrm>
            <a:off x="8612189" y="4826001"/>
            <a:ext cx="92075" cy="8731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25" name="Freeform 107"/>
          <p:cNvSpPr>
            <a:spLocks/>
          </p:cNvSpPr>
          <p:nvPr/>
        </p:nvSpPr>
        <p:spPr bwMode="auto">
          <a:xfrm>
            <a:off x="8604250" y="4818063"/>
            <a:ext cx="103188" cy="100012"/>
          </a:xfrm>
          <a:custGeom>
            <a:avLst/>
            <a:gdLst>
              <a:gd name="T0" fmla="*/ 0 w 65"/>
              <a:gd name="T1" fmla="*/ 2147483646 h 63"/>
              <a:gd name="T2" fmla="*/ 2147483646 w 65"/>
              <a:gd name="T3" fmla="*/ 2147483646 h 63"/>
              <a:gd name="T4" fmla="*/ 2147483646 w 65"/>
              <a:gd name="T5" fmla="*/ 2147483646 h 63"/>
              <a:gd name="T6" fmla="*/ 2147483646 w 65"/>
              <a:gd name="T7" fmla="*/ 2147483646 h 63"/>
              <a:gd name="T8" fmla="*/ 2147483646 w 65"/>
              <a:gd name="T9" fmla="*/ 2147483646 h 63"/>
              <a:gd name="T10" fmla="*/ 2147483646 w 65"/>
              <a:gd name="T11" fmla="*/ 2147483646 h 63"/>
              <a:gd name="T12" fmla="*/ 2147483646 w 65"/>
              <a:gd name="T13" fmla="*/ 2147483646 h 63"/>
              <a:gd name="T14" fmla="*/ 2147483646 w 65"/>
              <a:gd name="T15" fmla="*/ 2147483646 h 63"/>
              <a:gd name="T16" fmla="*/ 2147483646 w 65"/>
              <a:gd name="T17" fmla="*/ 2147483646 h 63"/>
              <a:gd name="T18" fmla="*/ 2147483646 w 65"/>
              <a:gd name="T19" fmla="*/ 2147483646 h 63"/>
              <a:gd name="T20" fmla="*/ 2147483646 w 65"/>
              <a:gd name="T21" fmla="*/ 2147483646 h 63"/>
              <a:gd name="T22" fmla="*/ 2147483646 w 65"/>
              <a:gd name="T23" fmla="*/ 2147483646 h 63"/>
              <a:gd name="T24" fmla="*/ 2147483646 w 65"/>
              <a:gd name="T25" fmla="*/ 0 h 63"/>
              <a:gd name="T26" fmla="*/ 2147483646 w 65"/>
              <a:gd name="T27" fmla="*/ 2147483646 h 63"/>
              <a:gd name="T28" fmla="*/ 2147483646 w 65"/>
              <a:gd name="T29" fmla="*/ 2147483646 h 63"/>
              <a:gd name="T30" fmla="*/ 2147483646 w 65"/>
              <a:gd name="T31" fmla="*/ 2147483646 h 63"/>
              <a:gd name="T32" fmla="*/ 0 w 65"/>
              <a:gd name="T33" fmla="*/ 2147483646 h 63"/>
              <a:gd name="T34" fmla="*/ 2147483646 w 65"/>
              <a:gd name="T35" fmla="*/ 2147483646 h 63"/>
              <a:gd name="T36" fmla="*/ 2147483646 w 65"/>
              <a:gd name="T37" fmla="*/ 2147483646 h 63"/>
              <a:gd name="T38" fmla="*/ 2147483646 w 65"/>
              <a:gd name="T39" fmla="*/ 2147483646 h 63"/>
              <a:gd name="T40" fmla="*/ 2147483646 w 65"/>
              <a:gd name="T41" fmla="*/ 2147483646 h 63"/>
              <a:gd name="T42" fmla="*/ 2147483646 w 65"/>
              <a:gd name="T43" fmla="*/ 2147483646 h 63"/>
              <a:gd name="T44" fmla="*/ 2147483646 w 65"/>
              <a:gd name="T45" fmla="*/ 2147483646 h 63"/>
              <a:gd name="T46" fmla="*/ 2147483646 w 65"/>
              <a:gd name="T47" fmla="*/ 2147483646 h 63"/>
              <a:gd name="T48" fmla="*/ 2147483646 w 65"/>
              <a:gd name="T49" fmla="*/ 2147483646 h 63"/>
              <a:gd name="T50" fmla="*/ 2147483646 w 65"/>
              <a:gd name="T51" fmla="*/ 2147483646 h 63"/>
              <a:gd name="T52" fmla="*/ 2147483646 w 65"/>
              <a:gd name="T53" fmla="*/ 2147483646 h 63"/>
              <a:gd name="T54" fmla="*/ 2147483646 w 65"/>
              <a:gd name="T55" fmla="*/ 2147483646 h 63"/>
              <a:gd name="T56" fmla="*/ 2147483646 w 65"/>
              <a:gd name="T57" fmla="*/ 2147483646 h 63"/>
              <a:gd name="T58" fmla="*/ 2147483646 w 65"/>
              <a:gd name="T59" fmla="*/ 2147483646 h 63"/>
              <a:gd name="T60" fmla="*/ 2147483646 w 65"/>
              <a:gd name="T61" fmla="*/ 2147483646 h 63"/>
              <a:gd name="T62" fmla="*/ 2147483646 w 65"/>
              <a:gd name="T63" fmla="*/ 2147483646 h 63"/>
              <a:gd name="T64" fmla="*/ 2147483646 w 65"/>
              <a:gd name="T65" fmla="*/ 2147483646 h 63"/>
              <a:gd name="T66" fmla="*/ 2147483646 w 65"/>
              <a:gd name="T67" fmla="*/ 2147483646 h 63"/>
              <a:gd name="T68" fmla="*/ 0 w 65"/>
              <a:gd name="T69" fmla="*/ 2147483646 h 63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65" h="63">
                <a:moveTo>
                  <a:pt x="0" y="30"/>
                </a:moveTo>
                <a:lnTo>
                  <a:pt x="3" y="43"/>
                </a:lnTo>
                <a:lnTo>
                  <a:pt x="10" y="53"/>
                </a:lnTo>
                <a:lnTo>
                  <a:pt x="20" y="60"/>
                </a:lnTo>
                <a:lnTo>
                  <a:pt x="33" y="63"/>
                </a:lnTo>
                <a:lnTo>
                  <a:pt x="45" y="60"/>
                </a:lnTo>
                <a:lnTo>
                  <a:pt x="55" y="53"/>
                </a:lnTo>
                <a:lnTo>
                  <a:pt x="63" y="43"/>
                </a:lnTo>
                <a:lnTo>
                  <a:pt x="65" y="30"/>
                </a:lnTo>
                <a:lnTo>
                  <a:pt x="63" y="18"/>
                </a:lnTo>
                <a:lnTo>
                  <a:pt x="55" y="8"/>
                </a:lnTo>
                <a:lnTo>
                  <a:pt x="45" y="3"/>
                </a:lnTo>
                <a:lnTo>
                  <a:pt x="33" y="0"/>
                </a:lnTo>
                <a:lnTo>
                  <a:pt x="20" y="3"/>
                </a:lnTo>
                <a:lnTo>
                  <a:pt x="10" y="8"/>
                </a:lnTo>
                <a:lnTo>
                  <a:pt x="3" y="18"/>
                </a:lnTo>
                <a:lnTo>
                  <a:pt x="0" y="30"/>
                </a:lnTo>
                <a:lnTo>
                  <a:pt x="10" y="30"/>
                </a:lnTo>
                <a:lnTo>
                  <a:pt x="13" y="23"/>
                </a:lnTo>
                <a:lnTo>
                  <a:pt x="15" y="18"/>
                </a:lnTo>
                <a:lnTo>
                  <a:pt x="25" y="13"/>
                </a:lnTo>
                <a:lnTo>
                  <a:pt x="33" y="10"/>
                </a:lnTo>
                <a:lnTo>
                  <a:pt x="40" y="13"/>
                </a:lnTo>
                <a:lnTo>
                  <a:pt x="50" y="18"/>
                </a:lnTo>
                <a:lnTo>
                  <a:pt x="53" y="23"/>
                </a:lnTo>
                <a:lnTo>
                  <a:pt x="55" y="30"/>
                </a:lnTo>
                <a:lnTo>
                  <a:pt x="53" y="38"/>
                </a:lnTo>
                <a:lnTo>
                  <a:pt x="50" y="48"/>
                </a:lnTo>
                <a:lnTo>
                  <a:pt x="40" y="50"/>
                </a:lnTo>
                <a:lnTo>
                  <a:pt x="33" y="53"/>
                </a:lnTo>
                <a:lnTo>
                  <a:pt x="25" y="50"/>
                </a:lnTo>
                <a:lnTo>
                  <a:pt x="15" y="48"/>
                </a:lnTo>
                <a:lnTo>
                  <a:pt x="13" y="38"/>
                </a:lnTo>
                <a:lnTo>
                  <a:pt x="10" y="30"/>
                </a:lnTo>
                <a:lnTo>
                  <a:pt x="0" y="3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26" name="Rectangle 108"/>
          <p:cNvSpPr>
            <a:spLocks noChangeArrowheads="1"/>
          </p:cNvSpPr>
          <p:nvPr/>
        </p:nvSpPr>
        <p:spPr bwMode="auto">
          <a:xfrm>
            <a:off x="8628063" y="4857751"/>
            <a:ext cx="55562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27" name="Rectangle 109"/>
          <p:cNvSpPr>
            <a:spLocks noChangeArrowheads="1"/>
          </p:cNvSpPr>
          <p:nvPr/>
        </p:nvSpPr>
        <p:spPr bwMode="auto">
          <a:xfrm>
            <a:off x="8648701" y="4838700"/>
            <a:ext cx="15875" cy="5873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28" name="Rectangle 110"/>
          <p:cNvSpPr>
            <a:spLocks noChangeArrowheads="1"/>
          </p:cNvSpPr>
          <p:nvPr/>
        </p:nvSpPr>
        <p:spPr bwMode="auto">
          <a:xfrm>
            <a:off x="4240214" y="4565650"/>
            <a:ext cx="312737" cy="7318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29" name="Rectangle 111"/>
          <p:cNvSpPr>
            <a:spLocks noChangeArrowheads="1"/>
          </p:cNvSpPr>
          <p:nvPr/>
        </p:nvSpPr>
        <p:spPr bwMode="auto">
          <a:xfrm>
            <a:off x="4251327" y="4565650"/>
            <a:ext cx="320675" cy="731838"/>
          </a:xfrm>
          <a:prstGeom prst="rect">
            <a:avLst/>
          </a:prstGeom>
          <a:solidFill>
            <a:srgbClr val="FFFF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30" name="Rectangle 112"/>
          <p:cNvSpPr>
            <a:spLocks noChangeArrowheads="1"/>
          </p:cNvSpPr>
          <p:nvPr/>
        </p:nvSpPr>
        <p:spPr bwMode="auto">
          <a:xfrm>
            <a:off x="2603501" y="4576763"/>
            <a:ext cx="72776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 b="1">
                <a:solidFill>
                  <a:srgbClr val="000000"/>
                </a:solidFill>
              </a:rPr>
              <a:t>Closed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331" name="Rectangle 113"/>
          <p:cNvSpPr>
            <a:spLocks noChangeArrowheads="1"/>
          </p:cNvSpPr>
          <p:nvPr/>
        </p:nvSpPr>
        <p:spPr bwMode="auto">
          <a:xfrm>
            <a:off x="2603500" y="4814888"/>
            <a:ext cx="121187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 b="1">
                <a:solidFill>
                  <a:srgbClr val="000000"/>
                </a:solidFill>
              </a:rPr>
              <a:t>Ion-Source: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332" name="Rectangle 114"/>
          <p:cNvSpPr>
            <a:spLocks noChangeArrowheads="1"/>
          </p:cNvSpPr>
          <p:nvPr/>
        </p:nvSpPr>
        <p:spPr bwMode="auto">
          <a:xfrm>
            <a:off x="2603501" y="5056188"/>
            <a:ext cx="7998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 b="1">
                <a:solidFill>
                  <a:srgbClr val="000000"/>
                </a:solidFill>
              </a:rPr>
              <a:t>   (SPM)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333" name="Rectangle 115"/>
          <p:cNvSpPr>
            <a:spLocks noChangeArrowheads="1"/>
          </p:cNvSpPr>
          <p:nvPr/>
        </p:nvSpPr>
        <p:spPr bwMode="auto">
          <a:xfrm>
            <a:off x="7742238" y="5400676"/>
            <a:ext cx="3986342" cy="6254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34" name="Rectangle 116"/>
          <p:cNvSpPr>
            <a:spLocks noChangeArrowheads="1"/>
          </p:cNvSpPr>
          <p:nvPr/>
        </p:nvSpPr>
        <p:spPr bwMode="auto">
          <a:xfrm>
            <a:off x="7869239" y="5610226"/>
            <a:ext cx="343081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 dirty="0" err="1">
                <a:solidFill>
                  <a:srgbClr val="FFFF00"/>
                </a:solidFill>
              </a:rPr>
              <a:t>Process</a:t>
            </a:r>
            <a:r>
              <a:rPr lang="de-DE" altLang="en-US" sz="1600" b="1" dirty="0">
                <a:solidFill>
                  <a:srgbClr val="FFFF00"/>
                </a:solidFill>
              </a:rPr>
              <a:t> Gas </a:t>
            </a:r>
            <a:r>
              <a:rPr lang="de-DE" altLang="en-US" sz="1600" b="1" dirty="0" smtClean="0">
                <a:solidFill>
                  <a:srgbClr val="FFFF00"/>
                </a:solidFill>
              </a:rPr>
              <a:t>Analysis, p&gt;1E-4mbar</a:t>
            </a:r>
            <a:endParaRPr lang="de-DE" altLang="en-US" sz="1600" b="1" dirty="0">
              <a:solidFill>
                <a:schemeClr val="tx1"/>
              </a:solidFill>
            </a:endParaRPr>
          </a:p>
        </p:txBody>
      </p:sp>
      <p:sp>
        <p:nvSpPr>
          <p:cNvPr id="52335" name="Rectangle 117"/>
          <p:cNvSpPr>
            <a:spLocks noChangeArrowheads="1"/>
          </p:cNvSpPr>
          <p:nvPr/>
        </p:nvSpPr>
        <p:spPr bwMode="auto">
          <a:xfrm>
            <a:off x="7797801" y="2911476"/>
            <a:ext cx="1978025" cy="625475"/>
          </a:xfrm>
          <a:prstGeom prst="rect">
            <a:avLst/>
          </a:prstGeom>
          <a:solidFill>
            <a:schemeClr val="hlink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52336" name="Rectangle 118"/>
          <p:cNvSpPr>
            <a:spLocks noChangeArrowheads="1"/>
          </p:cNvSpPr>
          <p:nvPr/>
        </p:nvSpPr>
        <p:spPr bwMode="auto">
          <a:xfrm>
            <a:off x="7856538" y="3132139"/>
            <a:ext cx="18399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FFFF00"/>
                </a:solidFill>
              </a:rPr>
              <a:t>Ultra-High-Vacuum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52337" name="Rectangle 119"/>
          <p:cNvSpPr>
            <a:spLocks noChangeArrowheads="1"/>
          </p:cNvSpPr>
          <p:nvPr/>
        </p:nvSpPr>
        <p:spPr bwMode="auto">
          <a:xfrm>
            <a:off x="6997700" y="4141788"/>
            <a:ext cx="25724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dirty="0" err="1" smtClean="0">
                <a:solidFill>
                  <a:srgbClr val="000000"/>
                </a:solidFill>
              </a:rPr>
              <a:t>Mass-Filter,differentially</a:t>
            </a:r>
            <a:r>
              <a:rPr lang="de-DE" altLang="en-US" sz="1400" dirty="0" smtClean="0">
                <a:solidFill>
                  <a:srgbClr val="000000"/>
                </a:solidFill>
              </a:rPr>
              <a:t> </a:t>
            </a:r>
            <a:r>
              <a:rPr lang="de-DE" altLang="en-US" sz="1400" dirty="0" err="1" smtClean="0">
                <a:solidFill>
                  <a:srgbClr val="000000"/>
                </a:solidFill>
              </a:rPr>
              <a:t>pumped</a:t>
            </a:r>
            <a:endParaRPr lang="de-DE" altLang="en-US" b="1" dirty="0">
              <a:solidFill>
                <a:schemeClr val="tx1"/>
              </a:solidFill>
            </a:endParaRPr>
          </a:p>
        </p:txBody>
      </p:sp>
      <p:pic>
        <p:nvPicPr>
          <p:cNvPr id="11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706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940" y="1130227"/>
            <a:ext cx="6928973" cy="421621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69618" y="528651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 smtClean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Residual Gas A</a:t>
            </a:r>
            <a:r>
              <a:rPr lang="de-DE" altLang="en-US" sz="3200" dirty="0" smtClean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nalyzer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/>
          <p:cNvSpPr txBox="1"/>
          <p:nvPr/>
        </p:nvSpPr>
        <p:spPr>
          <a:xfrm>
            <a:off x="3991025" y="5190338"/>
            <a:ext cx="2413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Transpector</a:t>
            </a:r>
            <a:r>
              <a:rPr lang="en-US" sz="2400" dirty="0" smtClean="0"/>
              <a:t> MPH 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518014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69618" y="528651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altLang="en-US" sz="3200" dirty="0" err="1" smtClean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ifferentially</a:t>
            </a:r>
            <a:r>
              <a:rPr lang="de-DE" altLang="en-US" sz="3200" dirty="0" smtClean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pumped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 smtClean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analyzer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696172" y="1435727"/>
            <a:ext cx="4184348" cy="3497587"/>
            <a:chOff x="605366" y="1279850"/>
            <a:chExt cx="5832475" cy="4875213"/>
          </a:xfrm>
        </p:grpSpPr>
        <p:pic>
          <p:nvPicPr>
            <p:cNvPr id="53251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366" y="1279850"/>
              <a:ext cx="5832475" cy="4875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252" name="Textfeld 7"/>
            <p:cNvSpPr txBox="1">
              <a:spLocks noChangeArrowheads="1"/>
            </p:cNvSpPr>
            <p:nvPr/>
          </p:nvSpPr>
          <p:spPr bwMode="auto">
            <a:xfrm>
              <a:off x="2663559" y="4117616"/>
              <a:ext cx="1022350" cy="2158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en-US" sz="800" dirty="0" err="1">
                  <a:solidFill>
                    <a:schemeClr val="tx1"/>
                  </a:solidFill>
                </a:rPr>
                <a:t>Approx</a:t>
              </a:r>
              <a:r>
                <a:rPr lang="de-CH" altLang="en-US" sz="800" dirty="0">
                  <a:solidFill>
                    <a:schemeClr val="tx1"/>
                  </a:solidFill>
                </a:rPr>
                <a:t>. 3E-6mbar</a:t>
              </a:r>
              <a:endParaRPr lang="en-US" altLang="en-US" sz="800" dirty="0">
                <a:solidFill>
                  <a:schemeClr val="tx1"/>
                </a:solidFill>
              </a:endParaRPr>
            </a:p>
          </p:txBody>
        </p:sp>
        <p:sp>
          <p:nvSpPr>
            <p:cNvPr id="53253" name="Textfeld 8"/>
            <p:cNvSpPr txBox="1">
              <a:spLocks noChangeArrowheads="1"/>
            </p:cNvSpPr>
            <p:nvPr/>
          </p:nvSpPr>
          <p:spPr bwMode="auto">
            <a:xfrm>
              <a:off x="3884613" y="3359150"/>
              <a:ext cx="584200" cy="215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CH" altLang="en-US" sz="800">
                  <a:solidFill>
                    <a:schemeClr val="tx1"/>
                  </a:solidFill>
                </a:rPr>
                <a:t>DN40CF</a:t>
              </a:r>
              <a:endParaRPr lang="en-US" altLang="en-US" sz="800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713" y="1435727"/>
            <a:ext cx="4904296" cy="407175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8266922" y="5493793"/>
            <a:ext cx="247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Transpector</a:t>
            </a:r>
            <a:r>
              <a:rPr lang="en-US" sz="2400" dirty="0" smtClean="0"/>
              <a:t> CPM3</a:t>
            </a:r>
            <a:endParaRPr lang="en-US" sz="2400" dirty="0" smtClean="0"/>
          </a:p>
        </p:txBody>
      </p:sp>
      <p:sp>
        <p:nvSpPr>
          <p:cNvPr id="11" name="Textfeld 10"/>
          <p:cNvSpPr txBox="1"/>
          <p:nvPr/>
        </p:nvSpPr>
        <p:spPr>
          <a:xfrm>
            <a:off x="2264862" y="5507360"/>
            <a:ext cx="1282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SPM 800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631167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520825"/>
            <a:ext cx="3890962" cy="4787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017649" y="524066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SPM 700 Ion Source</a:t>
            </a:r>
          </a:p>
        </p:txBody>
      </p:sp>
      <p:sp>
        <p:nvSpPr>
          <p:cNvPr id="54276" name="Rectangle 3"/>
          <p:cNvSpPr txBox="1">
            <a:spLocks noChangeArrowheads="1"/>
          </p:cNvSpPr>
          <p:nvPr/>
        </p:nvSpPr>
        <p:spPr bwMode="auto">
          <a:xfrm>
            <a:off x="2057400" y="1905000"/>
            <a:ext cx="4876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en-US"/>
              <a:t>	</a:t>
            </a:r>
            <a:r>
              <a:rPr lang="de-DE" altLang="en-US" sz="1600"/>
              <a:t>Ion Formation Chamber</a:t>
            </a:r>
            <a:br>
              <a:rPr lang="de-DE" altLang="en-US" sz="1600"/>
            </a:br>
            <a:r>
              <a:rPr lang="de-DE" altLang="en-US" sz="1600"/>
              <a:t>(interal volume open to process)</a:t>
            </a:r>
            <a:br>
              <a:rPr lang="de-DE" altLang="en-US" sz="1600"/>
            </a:br>
            <a:r>
              <a:rPr lang="de-DE" altLang="en-US" sz="1600"/>
              <a:t/>
            </a:r>
            <a:br>
              <a:rPr lang="de-DE" altLang="en-US" sz="1600"/>
            </a:br>
            <a:r>
              <a:rPr lang="de-DE" altLang="en-US" sz="1600"/>
              <a:t>Filaments (hidden)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en-US" sz="16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en-US" sz="1600"/>
              <a:t>	Extraction Lens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en-US" sz="16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en-US" sz="1600"/>
              <a:t>	Focus Lens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de-DE" altLang="en-US" sz="16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en-US" sz="1600"/>
              <a:t>	Base plate, connection to Quadrupole</a:t>
            </a:r>
            <a:endParaRPr lang="de-DE" altLang="en-US"/>
          </a:p>
        </p:txBody>
      </p:sp>
      <p:sp>
        <p:nvSpPr>
          <p:cNvPr id="54277" name="Line 5"/>
          <p:cNvSpPr>
            <a:spLocks noChangeShapeType="1"/>
          </p:cNvSpPr>
          <p:nvPr/>
        </p:nvSpPr>
        <p:spPr bwMode="auto">
          <a:xfrm>
            <a:off x="5108576" y="2286000"/>
            <a:ext cx="3883025" cy="685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Line 6"/>
          <p:cNvSpPr>
            <a:spLocks noChangeShapeType="1"/>
          </p:cNvSpPr>
          <p:nvPr/>
        </p:nvSpPr>
        <p:spPr bwMode="auto">
          <a:xfrm>
            <a:off x="4194176" y="2860675"/>
            <a:ext cx="4149725" cy="15938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Line 7"/>
          <p:cNvSpPr>
            <a:spLocks noChangeShapeType="1"/>
          </p:cNvSpPr>
          <p:nvPr/>
        </p:nvSpPr>
        <p:spPr bwMode="auto">
          <a:xfrm>
            <a:off x="4090988" y="3444876"/>
            <a:ext cx="3986212" cy="1497013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Line 8"/>
          <p:cNvSpPr>
            <a:spLocks noChangeShapeType="1"/>
          </p:cNvSpPr>
          <p:nvPr/>
        </p:nvSpPr>
        <p:spPr bwMode="auto">
          <a:xfrm>
            <a:off x="3798888" y="4075114"/>
            <a:ext cx="4278312" cy="10826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>
            <a:off x="4648200" y="4799014"/>
            <a:ext cx="3962400" cy="763587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0957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916113" y="418982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SPM 700 Ion Source</a:t>
            </a:r>
            <a:endParaRPr 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1773238"/>
            <a:ext cx="830580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feld 10"/>
          <p:cNvSpPr txBox="1">
            <a:spLocks noChangeArrowheads="1"/>
          </p:cNvSpPr>
          <p:nvPr/>
        </p:nvSpPr>
        <p:spPr bwMode="auto">
          <a:xfrm>
            <a:off x="2130426" y="3005139"/>
            <a:ext cx="631825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Grid = 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1" name="Textfeld 11"/>
          <p:cNvSpPr txBox="1">
            <a:spLocks noChangeArrowheads="1"/>
          </p:cNvSpPr>
          <p:nvPr/>
        </p:nvSpPr>
        <p:spPr bwMode="auto">
          <a:xfrm>
            <a:off x="3068639" y="3003550"/>
            <a:ext cx="1438275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Formation Chamber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2" name="Textfeld 12"/>
          <p:cNvSpPr txBox="1">
            <a:spLocks noChangeArrowheads="1"/>
          </p:cNvSpPr>
          <p:nvPr/>
        </p:nvSpPr>
        <p:spPr bwMode="auto">
          <a:xfrm>
            <a:off x="3343275" y="2343150"/>
            <a:ext cx="1536700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Filament baseplate = 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3" name="Textfeld 13"/>
          <p:cNvSpPr txBox="1">
            <a:spLocks noChangeArrowheads="1"/>
          </p:cNvSpPr>
          <p:nvPr/>
        </p:nvSpPr>
        <p:spPr bwMode="auto">
          <a:xfrm>
            <a:off x="4505325" y="3938589"/>
            <a:ext cx="725488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Filament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4" name="Textfeld 14"/>
          <p:cNvSpPr txBox="1">
            <a:spLocks noChangeArrowheads="1"/>
          </p:cNvSpPr>
          <p:nvPr/>
        </p:nvSpPr>
        <p:spPr bwMode="auto">
          <a:xfrm>
            <a:off x="5087939" y="2349500"/>
            <a:ext cx="930275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Wehnelt =  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5" name="Textfeld 15"/>
          <p:cNvSpPr txBox="1">
            <a:spLocks noChangeArrowheads="1"/>
          </p:cNvSpPr>
          <p:nvPr/>
        </p:nvSpPr>
        <p:spPr bwMode="auto">
          <a:xfrm>
            <a:off x="6038851" y="2708275"/>
            <a:ext cx="811213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Extraction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6" name="Textfeld 16"/>
          <p:cNvSpPr txBox="1">
            <a:spLocks noChangeArrowheads="1"/>
          </p:cNvSpPr>
          <p:nvPr/>
        </p:nvSpPr>
        <p:spPr bwMode="auto">
          <a:xfrm>
            <a:off x="6286501" y="3335339"/>
            <a:ext cx="569913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Focus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7" name="Textfeld 17"/>
          <p:cNvSpPr txBox="1">
            <a:spLocks noChangeArrowheads="1"/>
          </p:cNvSpPr>
          <p:nvPr/>
        </p:nvSpPr>
        <p:spPr bwMode="auto">
          <a:xfrm>
            <a:off x="7680325" y="1860550"/>
            <a:ext cx="901700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Housing =  </a:t>
            </a:r>
            <a:endParaRPr lang="en-US" altLang="en-US" sz="1100">
              <a:solidFill>
                <a:schemeClr val="tx1"/>
              </a:solidFill>
            </a:endParaRPr>
          </a:p>
        </p:txBody>
      </p:sp>
      <p:sp>
        <p:nvSpPr>
          <p:cNvPr id="55308" name="Textfeld 18"/>
          <p:cNvSpPr txBox="1">
            <a:spLocks noChangeArrowheads="1"/>
          </p:cNvSpPr>
          <p:nvPr/>
        </p:nvSpPr>
        <p:spPr bwMode="auto">
          <a:xfrm>
            <a:off x="8183564" y="2676525"/>
            <a:ext cx="1165225" cy="2619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Quadrupole rod</a:t>
            </a:r>
            <a:endParaRPr lang="en-US" altLang="en-US" sz="1100">
              <a:solidFill>
                <a:schemeClr val="tx1"/>
              </a:solidFill>
            </a:endParaRPr>
          </a:p>
        </p:txBody>
      </p:sp>
      <p:cxnSp>
        <p:nvCxnSpPr>
          <p:cNvPr id="20" name="Gerade Verbindung mit Pfeil 19"/>
          <p:cNvCxnSpPr>
            <a:stCxn id="55300" idx="2"/>
          </p:cNvCxnSpPr>
          <p:nvPr/>
        </p:nvCxnSpPr>
        <p:spPr>
          <a:xfrm flipH="1">
            <a:off x="2279650" y="3267076"/>
            <a:ext cx="166688" cy="5937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3575050" y="3282951"/>
            <a:ext cx="77788" cy="32861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/>
          <p:nvPr/>
        </p:nvCxnSpPr>
        <p:spPr>
          <a:xfrm>
            <a:off x="4156075" y="2624138"/>
            <a:ext cx="5715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 flipH="1">
            <a:off x="5303839" y="2638426"/>
            <a:ext cx="141287" cy="43656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/>
          <p:cNvCxnSpPr/>
          <p:nvPr/>
        </p:nvCxnSpPr>
        <p:spPr>
          <a:xfrm flipV="1">
            <a:off x="4862514" y="3500438"/>
            <a:ext cx="369887" cy="4381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6167439" y="2986088"/>
            <a:ext cx="269875" cy="3492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mit Pfeil 25"/>
          <p:cNvCxnSpPr/>
          <p:nvPr/>
        </p:nvCxnSpPr>
        <p:spPr>
          <a:xfrm flipH="1">
            <a:off x="6527801" y="3616325"/>
            <a:ext cx="53975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 flipH="1">
            <a:off x="7751764" y="2132014"/>
            <a:ext cx="274637" cy="2174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/>
          <p:nvPr/>
        </p:nvCxnSpPr>
        <p:spPr>
          <a:xfrm flipH="1">
            <a:off x="8321675" y="2952751"/>
            <a:ext cx="450850" cy="3397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18" name="Textfeld 28"/>
          <p:cNvSpPr txBox="1">
            <a:spLocks noChangeArrowheads="1"/>
          </p:cNvSpPr>
          <p:nvPr/>
        </p:nvSpPr>
        <p:spPr bwMode="auto">
          <a:xfrm>
            <a:off x="9432925" y="3173414"/>
            <a:ext cx="884238" cy="2619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100">
                <a:solidFill>
                  <a:schemeClr val="tx1"/>
                </a:solidFill>
              </a:rPr>
              <a:t>Faraday = </a:t>
            </a:r>
            <a:endParaRPr lang="en-US" altLang="en-US" sz="1100">
              <a:solidFill>
                <a:schemeClr val="tx1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9840914" y="3451226"/>
            <a:ext cx="104775" cy="6254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2424113" y="4219575"/>
            <a:ext cx="1364476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100" i="1" dirty="0" err="1"/>
              <a:t>Pressure</a:t>
            </a:r>
            <a:r>
              <a:rPr lang="de-CH" sz="1100" i="1" dirty="0"/>
              <a:t> = 1E-2mbar</a:t>
            </a:r>
            <a:endParaRPr lang="en-US" sz="1100" i="1" dirty="0"/>
          </a:p>
        </p:txBody>
      </p:sp>
      <p:sp>
        <p:nvSpPr>
          <p:cNvPr id="32" name="Textfeld 31"/>
          <p:cNvSpPr txBox="1"/>
          <p:nvPr/>
        </p:nvSpPr>
        <p:spPr>
          <a:xfrm>
            <a:off x="7751763" y="4081463"/>
            <a:ext cx="1364476" cy="261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de-CH" sz="1100" i="1" dirty="0" err="1"/>
              <a:t>Pressure</a:t>
            </a:r>
            <a:r>
              <a:rPr lang="de-CH" sz="1100" i="1" dirty="0"/>
              <a:t> = 5E-6mbar</a:t>
            </a:r>
            <a:endParaRPr lang="en-US" sz="1100" i="1" dirty="0"/>
          </a:p>
        </p:txBody>
      </p:sp>
      <p:pic>
        <p:nvPicPr>
          <p:cNvPr id="553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9" y="3021013"/>
            <a:ext cx="1793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9" y="2349501"/>
            <a:ext cx="1793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2357438"/>
            <a:ext cx="17938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714" y="1860550"/>
            <a:ext cx="1793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2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4439" y="3178175"/>
            <a:ext cx="17938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249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SPM 700 Ion Source Potentials</a:t>
            </a:r>
          </a:p>
        </p:txBody>
      </p:sp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1771650" y="1219200"/>
            <a:ext cx="8720138" cy="4343400"/>
            <a:chOff x="144" y="768"/>
            <a:chExt cx="5298" cy="2865"/>
          </a:xfrm>
        </p:grpSpPr>
        <p:pic>
          <p:nvPicPr>
            <p:cNvPr id="56325" name="Picture 4" descr="Prisma Ionenquelle Potential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68"/>
              <a:ext cx="5298" cy="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6" name="Rectangle 5"/>
            <p:cNvSpPr>
              <a:spLocks noChangeArrowheads="1"/>
            </p:cNvSpPr>
            <p:nvPr/>
          </p:nvSpPr>
          <p:spPr bwMode="auto">
            <a:xfrm>
              <a:off x="336" y="768"/>
              <a:ext cx="345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56327" name="Rectangle 6"/>
            <p:cNvSpPr>
              <a:spLocks noChangeArrowheads="1"/>
            </p:cNvSpPr>
            <p:nvPr/>
          </p:nvSpPr>
          <p:spPr bwMode="auto">
            <a:xfrm>
              <a:off x="1440" y="2736"/>
              <a:ext cx="1056" cy="7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56324" name="Textfeld 1"/>
          <p:cNvSpPr txBox="1">
            <a:spLocks noChangeArrowheads="1"/>
          </p:cNvSpPr>
          <p:nvPr/>
        </p:nvSpPr>
        <p:spPr bwMode="auto">
          <a:xfrm>
            <a:off x="9380539" y="5233989"/>
            <a:ext cx="820737" cy="27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   SEM    </a:t>
            </a:r>
            <a:endParaRPr lang="en-US" altLang="en-US" sz="1200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98466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381000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SPM 700 Ion Source Potentials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057401" y="1404939"/>
            <a:ext cx="6868227" cy="224676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CH" sz="2000" dirty="0"/>
              <a:t>All </a:t>
            </a:r>
            <a:r>
              <a:rPr lang="de-CH" sz="2000" dirty="0" err="1"/>
              <a:t>voltages</a:t>
            </a:r>
            <a:r>
              <a:rPr lang="de-CH" sz="2000" dirty="0"/>
              <a:t> </a:t>
            </a:r>
            <a:r>
              <a:rPr lang="de-CH" sz="2000" dirty="0" err="1"/>
              <a:t>are</a:t>
            </a:r>
            <a:r>
              <a:rPr lang="de-CH" sz="2000" dirty="0"/>
              <a:t> </a:t>
            </a:r>
            <a:r>
              <a:rPr lang="de-CH" sz="2000" dirty="0" err="1"/>
              <a:t>measured</a:t>
            </a:r>
            <a:r>
              <a:rPr lang="de-CH" sz="2000" dirty="0"/>
              <a:t> </a:t>
            </a:r>
            <a:r>
              <a:rPr lang="de-CH" sz="2000" dirty="0" err="1"/>
              <a:t>with</a:t>
            </a:r>
            <a:r>
              <a:rPr lang="de-CH" sz="2000" dirty="0"/>
              <a:t> «Ion Reference» </a:t>
            </a:r>
            <a:r>
              <a:rPr lang="de-CH" sz="2000" dirty="0" err="1"/>
              <a:t>as</a:t>
            </a:r>
            <a:r>
              <a:rPr lang="de-CH" sz="2000" dirty="0"/>
              <a:t> </a:t>
            </a:r>
            <a:r>
              <a:rPr lang="de-CH" sz="2000" dirty="0" err="1"/>
              <a:t>reference</a:t>
            </a:r>
            <a:endParaRPr lang="de-CH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CH" sz="2000" dirty="0"/>
              <a:t>«</a:t>
            </a:r>
            <a:r>
              <a:rPr lang="de-CH" sz="2000" dirty="0" err="1"/>
              <a:t>Cathode</a:t>
            </a:r>
            <a:r>
              <a:rPr lang="de-CH" sz="2000" dirty="0"/>
              <a:t>» </a:t>
            </a:r>
            <a:r>
              <a:rPr lang="de-CH" sz="2000" dirty="0" err="1"/>
              <a:t>defines</a:t>
            </a:r>
            <a:r>
              <a:rPr lang="de-CH" sz="2000" dirty="0"/>
              <a:t>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energy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electrons</a:t>
            </a:r>
            <a:r>
              <a:rPr lang="de-CH" sz="20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CH" sz="2000" dirty="0"/>
              <a:t>«Field </a:t>
            </a:r>
            <a:r>
              <a:rPr lang="de-CH" sz="2000" dirty="0" err="1"/>
              <a:t>axis</a:t>
            </a:r>
            <a:r>
              <a:rPr lang="de-CH" sz="2000" dirty="0"/>
              <a:t>» </a:t>
            </a:r>
            <a:r>
              <a:rPr lang="de-CH" sz="2000" dirty="0" err="1"/>
              <a:t>is</a:t>
            </a:r>
            <a:r>
              <a:rPr lang="de-CH" sz="2000" dirty="0"/>
              <a:t> </a:t>
            </a:r>
            <a:r>
              <a:rPr lang="de-CH" sz="2000" dirty="0" err="1"/>
              <a:t>the</a:t>
            </a:r>
            <a:r>
              <a:rPr lang="de-CH" sz="2000" dirty="0"/>
              <a:t> potential on </a:t>
            </a:r>
            <a:r>
              <a:rPr lang="de-CH" sz="2000" dirty="0" err="1"/>
              <a:t>the</a:t>
            </a:r>
            <a:r>
              <a:rPr lang="de-CH" sz="2000" dirty="0"/>
              <a:t> </a:t>
            </a:r>
            <a:r>
              <a:rPr lang="de-CH" sz="2000" dirty="0" err="1"/>
              <a:t>axis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</a:t>
            </a:r>
            <a:r>
              <a:rPr lang="de-CH" sz="2000" dirty="0" err="1"/>
              <a:t>the</a:t>
            </a:r>
            <a:r>
              <a:rPr lang="de-CH" sz="2000" dirty="0"/>
              <a:t> Quadrupole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de-CH" sz="2000" dirty="0"/>
              <a:t>«Field Axis» </a:t>
            </a:r>
            <a:r>
              <a:rPr lang="de-CH" sz="2000" dirty="0" err="1"/>
              <a:t>defines</a:t>
            </a:r>
            <a:r>
              <a:rPr lang="de-CH" sz="2000" dirty="0"/>
              <a:t> </a:t>
            </a:r>
            <a:r>
              <a:rPr lang="de-CH" sz="2000" dirty="0" err="1"/>
              <a:t>energy</a:t>
            </a:r>
            <a:r>
              <a:rPr lang="de-CH" sz="2000" dirty="0"/>
              <a:t> / </a:t>
            </a:r>
            <a:r>
              <a:rPr lang="de-CH" sz="2000" dirty="0" err="1"/>
              <a:t>speed</a:t>
            </a:r>
            <a:r>
              <a:rPr lang="de-CH" sz="2000" dirty="0"/>
              <a:t> </a:t>
            </a:r>
            <a:r>
              <a:rPr lang="de-CH" sz="2000" dirty="0" err="1"/>
              <a:t>of</a:t>
            </a:r>
            <a:r>
              <a:rPr lang="de-CH" sz="2000" dirty="0"/>
              <a:t> </a:t>
            </a:r>
            <a:r>
              <a:rPr lang="de-CH" sz="2000" dirty="0" err="1"/>
              <a:t>ions</a:t>
            </a:r>
            <a:r>
              <a:rPr lang="de-CH" sz="2000" dirty="0"/>
              <a:t> in </a:t>
            </a:r>
            <a:r>
              <a:rPr lang="de-CH" sz="2000" dirty="0" err="1"/>
              <a:t>the</a:t>
            </a:r>
            <a:r>
              <a:rPr lang="de-CH" sz="2000" dirty="0"/>
              <a:t> Quadrupole</a:t>
            </a:r>
            <a:br>
              <a:rPr lang="de-CH" sz="2000" dirty="0"/>
            </a:br>
            <a:r>
              <a:rPr lang="de-CH" sz="2000" dirty="0"/>
              <a:t>e.g. </a:t>
            </a:r>
            <a:r>
              <a:rPr lang="de-CH" sz="2000" dirty="0" err="1"/>
              <a:t>IonRef</a:t>
            </a:r>
            <a:r>
              <a:rPr lang="de-CH" sz="2000" dirty="0"/>
              <a:t>= 150V </a:t>
            </a:r>
            <a:r>
              <a:rPr lang="de-CH" sz="2000" dirty="0" err="1"/>
              <a:t>and</a:t>
            </a:r>
            <a:r>
              <a:rPr lang="de-CH" sz="2000" dirty="0"/>
              <a:t> Field Axis = -6V </a:t>
            </a:r>
            <a:r>
              <a:rPr lang="de-CH" sz="2000" dirty="0" err="1"/>
              <a:t>means</a:t>
            </a:r>
            <a:r>
              <a:rPr lang="de-CH" sz="2000" dirty="0"/>
              <a:t> </a:t>
            </a:r>
            <a:br>
              <a:rPr lang="de-CH" sz="2000" dirty="0"/>
            </a:br>
            <a:r>
              <a:rPr lang="de-CH" sz="2000" dirty="0"/>
              <a:t>Field Axis =144V </a:t>
            </a:r>
            <a:r>
              <a:rPr lang="de-CH" sz="2000" dirty="0" err="1"/>
              <a:t>from</a:t>
            </a:r>
            <a:r>
              <a:rPr lang="de-CH" sz="2000" dirty="0"/>
              <a:t> </a:t>
            </a:r>
            <a:r>
              <a:rPr lang="de-CH" sz="2000" dirty="0" err="1"/>
              <a:t>ground</a:t>
            </a:r>
            <a:r>
              <a:rPr lang="de-CH" sz="2000" dirty="0"/>
              <a:t> </a:t>
            </a:r>
          </a:p>
          <a:p>
            <a:pPr>
              <a:defRPr/>
            </a:pPr>
            <a:endParaRPr lang="en-US" sz="20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865071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SPM 700 Ion Source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1992313" y="1014414"/>
            <a:ext cx="2570162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electrons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grpSp>
        <p:nvGrpSpPr>
          <p:cNvPr id="58372" name="Gruppieren 2"/>
          <p:cNvGrpSpPr>
            <a:grpSpLocks/>
          </p:cNvGrpSpPr>
          <p:nvPr/>
        </p:nvGrpSpPr>
        <p:grpSpPr bwMode="auto">
          <a:xfrm>
            <a:off x="1992313" y="1254125"/>
            <a:ext cx="8216900" cy="5054600"/>
            <a:chOff x="468313" y="1253855"/>
            <a:chExt cx="8216900" cy="5055393"/>
          </a:xfrm>
        </p:grpSpPr>
        <p:pic>
          <p:nvPicPr>
            <p:cNvPr id="5837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19" b="7098"/>
            <a:stretch>
              <a:fillRect/>
            </a:stretch>
          </p:blipFill>
          <p:spPr bwMode="auto">
            <a:xfrm>
              <a:off x="468313" y="1819798"/>
              <a:ext cx="8216900" cy="44894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58374" name="Text Box 10"/>
            <p:cNvSpPr txBox="1">
              <a:spLocks noChangeArrowheads="1"/>
            </p:cNvSpPr>
            <p:nvPr/>
          </p:nvSpPr>
          <p:spPr bwMode="auto">
            <a:xfrm rot="16200000">
              <a:off x="5711031" y="1785022"/>
              <a:ext cx="10652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Quadrupole rod system</a:t>
              </a:r>
            </a:p>
          </p:txBody>
        </p:sp>
        <p:sp>
          <p:nvSpPr>
            <p:cNvPr id="58375" name="Text Box 11"/>
            <p:cNvSpPr txBox="1">
              <a:spLocks noChangeArrowheads="1"/>
            </p:cNvSpPr>
            <p:nvPr/>
          </p:nvSpPr>
          <p:spPr bwMode="auto">
            <a:xfrm rot="16200000">
              <a:off x="4564900" y="2743336"/>
              <a:ext cx="141278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Entrance aperture</a:t>
              </a:r>
              <a:endParaRPr lang="de-DE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8376" name="Text Box 12"/>
            <p:cNvSpPr txBox="1">
              <a:spLocks noChangeArrowheads="1"/>
            </p:cNvSpPr>
            <p:nvPr/>
          </p:nvSpPr>
          <p:spPr bwMode="auto">
            <a:xfrm rot="16200000">
              <a:off x="4429919" y="1984511"/>
              <a:ext cx="8382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Focus</a:t>
              </a:r>
            </a:p>
          </p:txBody>
        </p:sp>
        <p:sp>
          <p:nvSpPr>
            <p:cNvPr id="58377" name="Text Box 14"/>
            <p:cNvSpPr txBox="1">
              <a:spLocks noChangeArrowheads="1"/>
            </p:cNvSpPr>
            <p:nvPr/>
          </p:nvSpPr>
          <p:spPr bwMode="auto">
            <a:xfrm rot="16200000">
              <a:off x="4142128" y="1979749"/>
              <a:ext cx="867681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Extraction</a:t>
              </a:r>
              <a:endParaRPr lang="de-DE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58378" name="Text Box 16"/>
            <p:cNvSpPr txBox="1">
              <a:spLocks noChangeArrowheads="1"/>
            </p:cNvSpPr>
            <p:nvPr/>
          </p:nvSpPr>
          <p:spPr bwMode="auto">
            <a:xfrm rot="16200000">
              <a:off x="2916249" y="1979749"/>
              <a:ext cx="77309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Filament</a:t>
              </a:r>
            </a:p>
          </p:txBody>
        </p:sp>
        <p:sp>
          <p:nvSpPr>
            <p:cNvPr id="58379" name="Line 17"/>
            <p:cNvSpPr>
              <a:spLocks noChangeShapeType="1"/>
            </p:cNvSpPr>
            <p:nvPr/>
          </p:nvSpPr>
          <p:spPr bwMode="auto">
            <a:xfrm>
              <a:off x="3336925" y="2397648"/>
              <a:ext cx="330200" cy="969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380" name="Text Box 15"/>
            <p:cNvSpPr txBox="1">
              <a:spLocks noChangeArrowheads="1"/>
            </p:cNvSpPr>
            <p:nvPr/>
          </p:nvSpPr>
          <p:spPr bwMode="auto">
            <a:xfrm rot="16200000">
              <a:off x="1511929" y="1877355"/>
              <a:ext cx="152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Formation chamber</a:t>
              </a:r>
            </a:p>
          </p:txBody>
        </p:sp>
        <p:sp>
          <p:nvSpPr>
            <p:cNvPr id="58381" name="Text Box 10"/>
            <p:cNvSpPr txBox="1">
              <a:spLocks noChangeArrowheads="1"/>
            </p:cNvSpPr>
            <p:nvPr/>
          </p:nvSpPr>
          <p:spPr bwMode="auto">
            <a:xfrm rot="-5400000">
              <a:off x="7785490" y="2809102"/>
              <a:ext cx="1065213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Faraday</a:t>
              </a:r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58694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381000"/>
            <a:ext cx="8502650" cy="4591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SPM 700 Ion Source</a:t>
            </a:r>
          </a:p>
        </p:txBody>
      </p:sp>
      <p:sp>
        <p:nvSpPr>
          <p:cNvPr id="59395" name="Text Box 4"/>
          <p:cNvSpPr txBox="1">
            <a:spLocks noChangeArrowheads="1"/>
          </p:cNvSpPr>
          <p:nvPr/>
        </p:nvSpPr>
        <p:spPr bwMode="auto">
          <a:xfrm>
            <a:off x="2349501" y="990600"/>
            <a:ext cx="257016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electrons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4"/>
          <a:stretch>
            <a:fillRect/>
          </a:stretch>
        </p:blipFill>
        <p:spPr bwMode="auto">
          <a:xfrm>
            <a:off x="2135189" y="1752600"/>
            <a:ext cx="7991475" cy="4438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74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992189"/>
            <a:ext cx="85026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Total </a:t>
            </a:r>
            <a:r>
              <a:rPr lang="de-DE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Partial </a:t>
            </a:r>
            <a:r>
              <a:rPr lang="de-DE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endParaRPr lang="de-DE" altLang="en-US" sz="36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2117725" y="1706564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2590801" y="2141489"/>
            <a:ext cx="847530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30000"/>
              </a:spcBef>
              <a:spcAft>
                <a:spcPct val="30000"/>
              </a:spcAft>
              <a:buClrTx/>
              <a:buSzTx/>
              <a:buFontTx/>
              <a:buNone/>
            </a:pPr>
            <a:r>
              <a:rPr lang="en-US" altLang="en-US" sz="1600" dirty="0">
                <a:solidFill>
                  <a:schemeClr val="tx1"/>
                </a:solidFill>
              </a:rPr>
              <a:t>Partial Pressure Analysis informs on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 residual gases at base pressure incl. </a:t>
            </a:r>
            <a:r>
              <a:rPr lang="en-US" altLang="en-US" sz="1600" dirty="0" smtClean="0">
                <a:solidFill>
                  <a:schemeClr val="tx1"/>
                </a:solidFill>
              </a:rPr>
              <a:t>outgassing rates</a:t>
            </a:r>
            <a:endParaRPr lang="en-US" altLang="en-US" sz="1600" dirty="0">
              <a:solidFill>
                <a:schemeClr val="tx1"/>
              </a:solidFill>
            </a:endParaRP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 air leaks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 Helium leaks (</a:t>
            </a:r>
            <a:r>
              <a:rPr lang="en-US" altLang="en-US" sz="1600" dirty="0" err="1">
                <a:solidFill>
                  <a:schemeClr val="tx1"/>
                </a:solidFill>
              </a:rPr>
              <a:t>leaktest</a:t>
            </a:r>
            <a:r>
              <a:rPr lang="en-US" altLang="en-US" sz="1600" dirty="0">
                <a:solidFill>
                  <a:schemeClr val="tx1"/>
                </a:solidFill>
              </a:rPr>
              <a:t> )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</a:pP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composition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of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process</a:t>
            </a:r>
            <a:r>
              <a:rPr lang="de-DE" altLang="en-US" sz="1600" dirty="0">
                <a:solidFill>
                  <a:schemeClr val="tx1"/>
                </a:solidFill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</a:rPr>
              <a:t>gases</a:t>
            </a:r>
            <a:r>
              <a:rPr lang="en-US" altLang="en-US" sz="16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30000"/>
              </a:spcBef>
              <a:spcAft>
                <a:spcPct val="30000"/>
              </a:spcAft>
              <a:buClr>
                <a:schemeClr val="tx2"/>
              </a:buClr>
              <a:buSzTx/>
              <a:buFont typeface="Wingdings" panose="05000000000000000000" pitchFamily="2" charset="2"/>
              <a:buChar char="Ø"/>
            </a:pPr>
            <a:r>
              <a:rPr lang="en-US" altLang="en-US" sz="1600" dirty="0">
                <a:solidFill>
                  <a:schemeClr val="tx1"/>
                </a:solidFill>
              </a:rPr>
              <a:t> impurities in process gases</a:t>
            </a:r>
            <a:endParaRPr lang="de-DE" altLang="en-US" sz="1600" dirty="0">
              <a:solidFill>
                <a:schemeClr val="tx1"/>
              </a:solidFill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84072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5000" y="381000"/>
            <a:ext cx="8502650" cy="4591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SPM 700 Ion Source</a:t>
            </a:r>
          </a:p>
        </p:txBody>
      </p:sp>
      <p:sp>
        <p:nvSpPr>
          <p:cNvPr id="60419" name="Text Box 9"/>
          <p:cNvSpPr txBox="1">
            <a:spLocks noChangeArrowheads="1"/>
          </p:cNvSpPr>
          <p:nvPr/>
        </p:nvSpPr>
        <p:spPr bwMode="auto">
          <a:xfrm>
            <a:off x="2349501" y="990600"/>
            <a:ext cx="20796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Ions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grpSp>
        <p:nvGrpSpPr>
          <p:cNvPr id="60420" name="Gruppieren 1"/>
          <p:cNvGrpSpPr>
            <a:grpSpLocks/>
          </p:cNvGrpSpPr>
          <p:nvPr/>
        </p:nvGrpSpPr>
        <p:grpSpPr bwMode="auto">
          <a:xfrm>
            <a:off x="2060575" y="1250951"/>
            <a:ext cx="7886700" cy="5076825"/>
            <a:chOff x="536575" y="1447800"/>
            <a:chExt cx="7886700" cy="5076825"/>
          </a:xfrm>
        </p:grpSpPr>
        <p:pic>
          <p:nvPicPr>
            <p:cNvPr id="6042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575" y="2060575"/>
              <a:ext cx="7886700" cy="446405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0423" name="Text Box 10"/>
            <p:cNvSpPr txBox="1">
              <a:spLocks noChangeArrowheads="1"/>
            </p:cNvSpPr>
            <p:nvPr/>
          </p:nvSpPr>
          <p:spPr bwMode="auto">
            <a:xfrm rot="16200000">
              <a:off x="5493543" y="2206774"/>
              <a:ext cx="1065213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Quadrupole rod system</a:t>
              </a:r>
            </a:p>
          </p:txBody>
        </p:sp>
        <p:sp>
          <p:nvSpPr>
            <p:cNvPr id="60424" name="Text Box 11"/>
            <p:cNvSpPr txBox="1">
              <a:spLocks noChangeArrowheads="1"/>
            </p:cNvSpPr>
            <p:nvPr/>
          </p:nvSpPr>
          <p:spPr bwMode="auto">
            <a:xfrm rot="16200000">
              <a:off x="4198299" y="3125401"/>
              <a:ext cx="1412566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Entrance aperture</a:t>
              </a:r>
              <a:endParaRPr lang="de-DE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0425" name="Text Box 12"/>
            <p:cNvSpPr txBox="1">
              <a:spLocks noChangeArrowheads="1"/>
            </p:cNvSpPr>
            <p:nvPr/>
          </p:nvSpPr>
          <p:spPr bwMode="auto">
            <a:xfrm rot="16200000">
              <a:off x="4121944" y="2490400"/>
              <a:ext cx="8382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Focus</a:t>
              </a:r>
            </a:p>
          </p:txBody>
        </p:sp>
        <p:sp>
          <p:nvSpPr>
            <p:cNvPr id="60426" name="Text Box 14"/>
            <p:cNvSpPr txBox="1">
              <a:spLocks noChangeArrowheads="1"/>
            </p:cNvSpPr>
            <p:nvPr/>
          </p:nvSpPr>
          <p:spPr bwMode="auto">
            <a:xfrm rot="16200000">
              <a:off x="3848509" y="2425313"/>
              <a:ext cx="867545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Extraction</a:t>
              </a:r>
              <a:endParaRPr lang="de-DE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0427" name="Text Box 15"/>
            <p:cNvSpPr txBox="1">
              <a:spLocks noChangeArrowheads="1"/>
            </p:cNvSpPr>
            <p:nvPr/>
          </p:nvSpPr>
          <p:spPr bwMode="auto">
            <a:xfrm rot="16200000">
              <a:off x="1285082" y="2071300"/>
              <a:ext cx="152400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Formation chamber</a:t>
              </a:r>
            </a:p>
          </p:txBody>
        </p:sp>
        <p:sp>
          <p:nvSpPr>
            <p:cNvPr id="60428" name="Text Box 16"/>
            <p:cNvSpPr txBox="1">
              <a:spLocks noChangeArrowheads="1"/>
            </p:cNvSpPr>
            <p:nvPr/>
          </p:nvSpPr>
          <p:spPr bwMode="auto">
            <a:xfrm rot="16200000">
              <a:off x="2698823" y="2297519"/>
              <a:ext cx="772969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Filament</a:t>
              </a:r>
            </a:p>
          </p:txBody>
        </p:sp>
        <p:sp>
          <p:nvSpPr>
            <p:cNvPr id="60429" name="Line 17"/>
            <p:cNvSpPr>
              <a:spLocks noChangeShapeType="1"/>
            </p:cNvSpPr>
            <p:nvPr/>
          </p:nvSpPr>
          <p:spPr bwMode="auto">
            <a:xfrm>
              <a:off x="3119438" y="2819400"/>
              <a:ext cx="331787" cy="96996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1" name="Text Box 10"/>
          <p:cNvSpPr txBox="1">
            <a:spLocks noChangeArrowheads="1"/>
          </p:cNvSpPr>
          <p:nvPr/>
        </p:nvSpPr>
        <p:spPr bwMode="auto">
          <a:xfrm rot="16200000">
            <a:off x="8751095" y="3109120"/>
            <a:ext cx="1065213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Faraday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734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6208235D-DC0E-479F-AE86-271C7F5958CA}" type="datetime1">
              <a:rPr lang="de-LI" smtClean="0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144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973893A-F42D-4AA5-BF7F-9407B524BC7D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09800" y="381000"/>
            <a:ext cx="8502650" cy="458788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SPM 700 Ion Source</a:t>
            </a:r>
          </a:p>
        </p:txBody>
      </p:sp>
      <p:sp>
        <p:nvSpPr>
          <p:cNvPr id="61446" name="Text Box 4"/>
          <p:cNvSpPr txBox="1">
            <a:spLocks noChangeArrowheads="1"/>
          </p:cNvSpPr>
          <p:nvPr/>
        </p:nvSpPr>
        <p:spPr bwMode="auto">
          <a:xfrm>
            <a:off x="2349501" y="990600"/>
            <a:ext cx="2079625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Ions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pic>
        <p:nvPicPr>
          <p:cNvPr id="614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901" y="1773238"/>
            <a:ext cx="8239125" cy="4464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9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open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6" y="1676400"/>
            <a:ext cx="4841875" cy="4419600"/>
          </a:xfrm>
        </p:spPr>
        <p:txBody>
          <a:bodyPr>
            <a:normAutofit lnSpcReduction="10000"/>
          </a:bodyPr>
          <a:lstStyle/>
          <a:p>
            <a:r>
              <a:rPr lang="de-DE" altLang="en-US" smtClean="0"/>
              <a:t>Characteristics</a:t>
            </a:r>
          </a:p>
          <a:p>
            <a:pPr lvl="1"/>
            <a:r>
              <a:rPr lang="de-DE" altLang="en-US" smtClean="0"/>
              <a:t>High sensitivity</a:t>
            </a:r>
          </a:p>
          <a:p>
            <a:pPr lvl="1"/>
            <a:r>
              <a:rPr lang="de-DE" altLang="en-US" smtClean="0"/>
              <a:t>Robust, simple design</a:t>
            </a:r>
          </a:p>
          <a:p>
            <a:pPr lvl="1"/>
            <a:r>
              <a:rPr lang="de-DE" altLang="en-US" smtClean="0"/>
              <a:t>Easy to clean</a:t>
            </a:r>
          </a:p>
          <a:p>
            <a:pPr lvl="1"/>
            <a:r>
              <a:rPr lang="de-DE" altLang="en-US" smtClean="0"/>
              <a:t>Good ion injection into the QMA</a:t>
            </a:r>
          </a:p>
          <a:p>
            <a:pPr lvl="1"/>
            <a:r>
              <a:rPr lang="de-DE" altLang="en-US" smtClean="0"/>
              <a:t>Single filament Re, W, Y2O3-Ir</a:t>
            </a:r>
          </a:p>
          <a:p>
            <a:r>
              <a:rPr lang="de-DE" altLang="en-US" smtClean="0"/>
              <a:t>Typical applications</a:t>
            </a:r>
          </a:p>
          <a:p>
            <a:pPr lvl="1"/>
            <a:r>
              <a:rPr lang="de-DE" altLang="en-US" smtClean="0"/>
              <a:t>General gas analysis</a:t>
            </a:r>
          </a:p>
          <a:p>
            <a:pPr lvl="1"/>
            <a:r>
              <a:rPr lang="de-DE" altLang="en-US" smtClean="0"/>
              <a:t>Residual gas and outgassing analysis at system with base pressure &gt;1E-10mbar</a:t>
            </a:r>
          </a:p>
        </p:txBody>
      </p:sp>
      <p:pic>
        <p:nvPicPr>
          <p:cNvPr id="62468" name="Picture 4" descr="D:\MUN\Bilder Massenspektrometer Katalog 2002\JPG1600x1200\6173_QMA_400_Axial_off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3" y="1905000"/>
            <a:ext cx="313055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19032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open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6" y="1905000"/>
            <a:ext cx="1184275" cy="1066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en-US" smtClean="0"/>
              <a:t> </a:t>
            </a:r>
          </a:p>
        </p:txBody>
      </p:sp>
      <p:pic>
        <p:nvPicPr>
          <p:cNvPr id="63492" name="Picture 4" descr="N:\IS\Schulungen\Kurse\2003\Schulung Pfeiffer Vacuum Aussendienst englisch\Norbert\Axial Ionenquelle 8m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676400"/>
            <a:ext cx="5257800" cy="440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6961188" y="1803401"/>
            <a:ext cx="838200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 err="1"/>
              <a:t>Wehnelt</a:t>
            </a:r>
            <a:endParaRPr lang="en-US" sz="1400" dirty="0"/>
          </a:p>
        </p:txBody>
      </p:sp>
      <p:sp>
        <p:nvSpPr>
          <p:cNvPr id="6" name="Textfeld 5"/>
          <p:cNvSpPr txBox="1"/>
          <p:nvPr/>
        </p:nvSpPr>
        <p:spPr>
          <a:xfrm>
            <a:off x="5981701" y="1493839"/>
            <a:ext cx="822597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Filament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961188" y="3178176"/>
            <a:ext cx="124829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Anode / </a:t>
            </a:r>
            <a:r>
              <a:rPr lang="en-US" sz="1400" dirty="0" err="1"/>
              <a:t>Ionref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6961188" y="5626101"/>
            <a:ext cx="195374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Entrance to quadrupole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961188" y="3738564"/>
            <a:ext cx="639086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/>
              <a:t>Focus </a:t>
            </a:r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5746750" y="1800225"/>
            <a:ext cx="349250" cy="5207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6361113" y="2111376"/>
            <a:ext cx="817562" cy="3921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 flipV="1">
            <a:off x="6626226" y="3222625"/>
            <a:ext cx="334963" cy="109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6626226" y="3902076"/>
            <a:ext cx="334963" cy="144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 flipV="1">
            <a:off x="5981700" y="5491163"/>
            <a:ext cx="979488" cy="2587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5579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electrodes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potentials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5" name="Picture 10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752601"/>
            <a:ext cx="4648200" cy="3768725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sp>
        <p:nvSpPr>
          <p:cNvPr id="64516" name="Text Box 1030"/>
          <p:cNvSpPr txBox="1">
            <a:spLocks noChangeArrowheads="1"/>
          </p:cNvSpPr>
          <p:nvPr/>
        </p:nvSpPr>
        <p:spPr bwMode="auto">
          <a:xfrm>
            <a:off x="2117725" y="1706564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graphicFrame>
        <p:nvGraphicFramePr>
          <p:cNvPr id="64517" name="Object 1034"/>
          <p:cNvGraphicFramePr>
            <a:graphicFrameLocks noChangeAspect="1"/>
          </p:cNvGraphicFramePr>
          <p:nvPr/>
        </p:nvGraphicFramePr>
        <p:xfrm>
          <a:off x="6858000" y="1676401"/>
          <a:ext cx="3276600" cy="154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Dokument" r:id="rId4" imgW="6073140" imgH="1146048" progId="Word.Document.8">
                  <p:embed/>
                </p:oleObj>
              </mc:Choice>
              <mc:Fallback>
                <p:oleObj name="Dokument" r:id="rId4" imgW="6073140" imgH="1146048" progId="Word.Document.8">
                  <p:embed/>
                  <p:pic>
                    <p:nvPicPr>
                      <p:cNvPr id="64517" name="Object 10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0037"/>
                      <a:stretch>
                        <a:fillRect/>
                      </a:stretch>
                    </p:blipFill>
                    <p:spPr bwMode="auto">
                      <a:xfrm>
                        <a:off x="6858000" y="1676401"/>
                        <a:ext cx="3276600" cy="1547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55464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539" name="Text Box 4"/>
          <p:cNvSpPr txBox="1">
            <a:spLocks noChangeArrowheads="1"/>
          </p:cNvSpPr>
          <p:nvPr/>
        </p:nvSpPr>
        <p:spPr bwMode="auto">
          <a:xfrm>
            <a:off x="2297113" y="1371600"/>
            <a:ext cx="254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electrons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grpSp>
        <p:nvGrpSpPr>
          <p:cNvPr id="65540" name="Group 13"/>
          <p:cNvGrpSpPr>
            <a:grpSpLocks/>
          </p:cNvGrpSpPr>
          <p:nvPr/>
        </p:nvGrpSpPr>
        <p:grpSpPr bwMode="auto">
          <a:xfrm>
            <a:off x="4478338" y="1979613"/>
            <a:ext cx="5173662" cy="4013200"/>
            <a:chOff x="676" y="650"/>
            <a:chExt cx="4444" cy="3269"/>
          </a:xfrm>
        </p:grpSpPr>
        <p:pic>
          <p:nvPicPr>
            <p:cNvPr id="65541" name="Picture 3" descr="C:\Sim7\Axial\Image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" y="1392"/>
              <a:ext cx="4421" cy="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2" name="Text Box 5"/>
            <p:cNvSpPr txBox="1">
              <a:spLocks noChangeArrowheads="1"/>
            </p:cNvSpPr>
            <p:nvPr/>
          </p:nvSpPr>
          <p:spPr bwMode="auto">
            <a:xfrm rot="-5400000">
              <a:off x="666" y="1161"/>
              <a:ext cx="670" cy="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Quadrupole rod system</a:t>
              </a:r>
            </a:p>
          </p:txBody>
        </p:sp>
        <p:sp>
          <p:nvSpPr>
            <p:cNvPr id="65543" name="Text Box 6"/>
            <p:cNvSpPr txBox="1">
              <a:spLocks noChangeArrowheads="1"/>
            </p:cNvSpPr>
            <p:nvPr/>
          </p:nvSpPr>
          <p:spPr bwMode="auto">
            <a:xfrm rot="-5400000">
              <a:off x="844" y="1102"/>
              <a:ext cx="1140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Entrance aperture</a:t>
              </a:r>
              <a:endParaRPr lang="de-DE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5544" name="Text Box 7"/>
            <p:cNvSpPr txBox="1">
              <a:spLocks noChangeArrowheads="1"/>
            </p:cNvSpPr>
            <p:nvPr/>
          </p:nvSpPr>
          <p:spPr bwMode="auto">
            <a:xfrm rot="-5400000">
              <a:off x="2295" y="1390"/>
              <a:ext cx="529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Focus</a:t>
              </a:r>
            </a:p>
          </p:txBody>
        </p:sp>
        <p:sp>
          <p:nvSpPr>
            <p:cNvPr id="65545" name="Text Box 8"/>
            <p:cNvSpPr txBox="1">
              <a:spLocks noChangeArrowheads="1"/>
            </p:cNvSpPr>
            <p:nvPr/>
          </p:nvSpPr>
          <p:spPr bwMode="auto">
            <a:xfrm rot="-5400000">
              <a:off x="3562" y="1096"/>
              <a:ext cx="959" cy="3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Formation chamber</a:t>
              </a:r>
            </a:p>
          </p:txBody>
        </p:sp>
        <p:sp>
          <p:nvSpPr>
            <p:cNvPr id="65546" name="Text Box 9"/>
            <p:cNvSpPr txBox="1">
              <a:spLocks noChangeArrowheads="1"/>
            </p:cNvSpPr>
            <p:nvPr/>
          </p:nvSpPr>
          <p:spPr bwMode="auto">
            <a:xfrm rot="-5400000">
              <a:off x="4689" y="1345"/>
              <a:ext cx="625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Filament</a:t>
              </a:r>
            </a:p>
          </p:txBody>
        </p:sp>
        <p:sp>
          <p:nvSpPr>
            <p:cNvPr id="65547" name="Text Box 10"/>
            <p:cNvSpPr txBox="1">
              <a:spLocks noChangeArrowheads="1"/>
            </p:cNvSpPr>
            <p:nvPr/>
          </p:nvSpPr>
          <p:spPr bwMode="auto">
            <a:xfrm rot="-5400000">
              <a:off x="4340" y="1339"/>
              <a:ext cx="604" cy="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Wehnelt</a:t>
              </a:r>
            </a:p>
          </p:txBody>
        </p:sp>
        <p:sp>
          <p:nvSpPr>
            <p:cNvPr id="65548" name="Line 11"/>
            <p:cNvSpPr>
              <a:spLocks noChangeShapeType="1"/>
            </p:cNvSpPr>
            <p:nvPr/>
          </p:nvSpPr>
          <p:spPr bwMode="auto">
            <a:xfrm flipH="1">
              <a:off x="4576" y="1728"/>
              <a:ext cx="52" cy="48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49" name="Line 12"/>
            <p:cNvSpPr>
              <a:spLocks noChangeShapeType="1"/>
            </p:cNvSpPr>
            <p:nvPr/>
          </p:nvSpPr>
          <p:spPr bwMode="auto">
            <a:xfrm flipH="1">
              <a:off x="4628" y="1776"/>
              <a:ext cx="364" cy="8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8797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563" name="Picture 3" descr="C:\Sim7\Axial\Image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84401" y="1892301"/>
            <a:ext cx="6240463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297113" y="1447800"/>
            <a:ext cx="254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electrons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420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87" name="Text Box 5"/>
          <p:cNvSpPr txBox="1">
            <a:spLocks noChangeArrowheads="1"/>
          </p:cNvSpPr>
          <p:nvPr/>
        </p:nvSpPr>
        <p:spPr bwMode="auto">
          <a:xfrm>
            <a:off x="2297114" y="1447800"/>
            <a:ext cx="288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positive ions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grpSp>
        <p:nvGrpSpPr>
          <p:cNvPr id="67588" name="Group 15"/>
          <p:cNvGrpSpPr>
            <a:grpSpLocks/>
          </p:cNvGrpSpPr>
          <p:nvPr/>
        </p:nvGrpSpPr>
        <p:grpSpPr bwMode="auto">
          <a:xfrm>
            <a:off x="4478339" y="1668463"/>
            <a:ext cx="5246687" cy="4286250"/>
            <a:chOff x="2016" y="1051"/>
            <a:chExt cx="3580" cy="2700"/>
          </a:xfrm>
        </p:grpSpPr>
        <p:pic>
          <p:nvPicPr>
            <p:cNvPr id="67589" name="Picture 3" descr="C:\Sim7\Axial\Image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1733"/>
              <a:ext cx="3382" cy="2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0" name="Rectangle 4"/>
            <p:cNvSpPr>
              <a:spLocks noChangeArrowheads="1"/>
            </p:cNvSpPr>
            <p:nvPr/>
          </p:nvSpPr>
          <p:spPr bwMode="auto">
            <a:xfrm>
              <a:off x="5119" y="2155"/>
              <a:ext cx="477" cy="130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</a:endParaRPr>
            </a:p>
          </p:txBody>
        </p:sp>
        <p:sp>
          <p:nvSpPr>
            <p:cNvPr id="67591" name="Text Box 6"/>
            <p:cNvSpPr txBox="1">
              <a:spLocks noChangeArrowheads="1"/>
            </p:cNvSpPr>
            <p:nvPr/>
          </p:nvSpPr>
          <p:spPr bwMode="auto">
            <a:xfrm rot="-5400000">
              <a:off x="1872" y="1428"/>
              <a:ext cx="675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Quadrupole rod system</a:t>
              </a:r>
            </a:p>
          </p:txBody>
        </p:sp>
        <p:sp>
          <p:nvSpPr>
            <p:cNvPr id="67592" name="Text Box 7"/>
            <p:cNvSpPr txBox="1">
              <a:spLocks noChangeArrowheads="1"/>
            </p:cNvSpPr>
            <p:nvPr/>
          </p:nvSpPr>
          <p:spPr bwMode="auto">
            <a:xfrm rot="16200000">
              <a:off x="2141" y="1401"/>
              <a:ext cx="890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Entrance aperture</a:t>
              </a:r>
              <a:endParaRPr lang="de-DE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67593" name="Text Box 8"/>
            <p:cNvSpPr txBox="1">
              <a:spLocks noChangeArrowheads="1"/>
            </p:cNvSpPr>
            <p:nvPr/>
          </p:nvSpPr>
          <p:spPr bwMode="auto">
            <a:xfrm rot="16200000">
              <a:off x="3250" y="1618"/>
              <a:ext cx="421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Focus</a:t>
              </a:r>
            </a:p>
          </p:txBody>
        </p:sp>
        <p:sp>
          <p:nvSpPr>
            <p:cNvPr id="67594" name="Text Box 9"/>
            <p:cNvSpPr txBox="1">
              <a:spLocks noChangeArrowheads="1"/>
            </p:cNvSpPr>
            <p:nvPr/>
          </p:nvSpPr>
          <p:spPr bwMode="auto">
            <a:xfrm rot="-5400000">
              <a:off x="4214" y="1384"/>
              <a:ext cx="766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Formation chamber</a:t>
              </a:r>
            </a:p>
          </p:txBody>
        </p:sp>
        <p:sp>
          <p:nvSpPr>
            <p:cNvPr id="67595" name="Text Box 10"/>
            <p:cNvSpPr txBox="1">
              <a:spLocks noChangeArrowheads="1"/>
            </p:cNvSpPr>
            <p:nvPr/>
          </p:nvSpPr>
          <p:spPr bwMode="auto">
            <a:xfrm rot="16200000">
              <a:off x="5089" y="1551"/>
              <a:ext cx="487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Filament</a:t>
              </a:r>
            </a:p>
          </p:txBody>
        </p:sp>
        <p:sp>
          <p:nvSpPr>
            <p:cNvPr id="67596" name="Text Box 11"/>
            <p:cNvSpPr txBox="1">
              <a:spLocks noChangeArrowheads="1"/>
            </p:cNvSpPr>
            <p:nvPr/>
          </p:nvSpPr>
          <p:spPr bwMode="auto">
            <a:xfrm rot="16200000">
              <a:off x="4818" y="1585"/>
              <a:ext cx="469" cy="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chemeClr val="tx1"/>
                  </a:solidFill>
                </a:rPr>
                <a:t>Wehnelt</a:t>
              </a:r>
            </a:p>
          </p:txBody>
        </p:sp>
        <p:sp>
          <p:nvSpPr>
            <p:cNvPr id="67597" name="Line 12"/>
            <p:cNvSpPr>
              <a:spLocks noChangeShapeType="1"/>
            </p:cNvSpPr>
            <p:nvPr/>
          </p:nvSpPr>
          <p:spPr bwMode="auto">
            <a:xfrm flipH="1">
              <a:off x="5039" y="1925"/>
              <a:ext cx="0" cy="4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598" name="Line 13"/>
            <p:cNvSpPr>
              <a:spLocks noChangeShapeType="1"/>
            </p:cNvSpPr>
            <p:nvPr/>
          </p:nvSpPr>
          <p:spPr bwMode="auto">
            <a:xfrm flipH="1">
              <a:off x="5039" y="1887"/>
              <a:ext cx="279" cy="8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71841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8611" name="Picture 3" descr="C:\Sim7\Axial\Image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6676" y="1897063"/>
            <a:ext cx="6746875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2227264" y="1447800"/>
            <a:ext cx="288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paths of positive ions</a:t>
            </a:r>
            <a:endParaRPr lang="de-DE" altLang="en-US" sz="1200">
              <a:solidFill>
                <a:schemeClr val="tx1"/>
              </a:solidFill>
            </a:endParaRP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45935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(HS)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open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6" y="1905000"/>
            <a:ext cx="4765675" cy="4114800"/>
          </a:xfrm>
        </p:spPr>
        <p:txBody>
          <a:bodyPr>
            <a:normAutofit fontScale="92500" lnSpcReduction="20000"/>
          </a:bodyPr>
          <a:lstStyle/>
          <a:p>
            <a:r>
              <a:rPr lang="de-DE" altLang="en-US" smtClean="0"/>
              <a:t>Characteristics</a:t>
            </a:r>
          </a:p>
          <a:p>
            <a:pPr lvl="1"/>
            <a:r>
              <a:rPr lang="de-DE" altLang="en-US" smtClean="0"/>
              <a:t>open design</a:t>
            </a:r>
          </a:p>
          <a:p>
            <a:pPr lvl="1"/>
            <a:r>
              <a:rPr lang="de-DE" altLang="en-US" smtClean="0"/>
              <a:t>Fast reaction on gas composition </a:t>
            </a:r>
            <a:br>
              <a:rPr lang="de-DE" altLang="en-US" smtClean="0"/>
            </a:br>
            <a:r>
              <a:rPr lang="de-DE" altLang="en-US" smtClean="0"/>
              <a:t>changes</a:t>
            </a:r>
          </a:p>
          <a:p>
            <a:pPr lvl="1"/>
            <a:r>
              <a:rPr lang="de-DE" altLang="en-US" smtClean="0"/>
              <a:t>High sensitivity</a:t>
            </a:r>
          </a:p>
          <a:p>
            <a:pPr lvl="1"/>
            <a:r>
              <a:rPr lang="de-DE" altLang="en-US" smtClean="0"/>
              <a:t>Long lifetime</a:t>
            </a:r>
          </a:p>
          <a:p>
            <a:pPr lvl="1"/>
            <a:r>
              <a:rPr lang="de-DE" altLang="en-US" smtClean="0"/>
              <a:t>Good ion injection into the QMA</a:t>
            </a:r>
          </a:p>
          <a:p>
            <a:pPr lvl="1"/>
            <a:r>
              <a:rPr lang="de-DE" altLang="en-US" smtClean="0"/>
              <a:t>Double filament W, Y2O3-Ir</a:t>
            </a:r>
          </a:p>
          <a:p>
            <a:pPr lvl="1"/>
            <a:r>
              <a:rPr lang="de-DE" altLang="en-US" smtClean="0"/>
              <a:t>Closed version available</a:t>
            </a:r>
          </a:p>
          <a:p>
            <a:r>
              <a:rPr lang="de-DE" altLang="en-US" smtClean="0"/>
              <a:t>Typical applications</a:t>
            </a:r>
          </a:p>
          <a:p>
            <a:pPr lvl="1"/>
            <a:r>
              <a:rPr lang="de-DE" altLang="en-US" smtClean="0"/>
              <a:t>Residual gas analysis</a:t>
            </a:r>
          </a:p>
          <a:p>
            <a:pPr lvl="1"/>
            <a:r>
              <a:rPr lang="de-DE" altLang="en-US" smtClean="0"/>
              <a:t>Quantitative and qualitative gas analysis</a:t>
            </a:r>
          </a:p>
        </p:txBody>
      </p:sp>
      <p:pic>
        <p:nvPicPr>
          <p:cNvPr id="35844" name="Picture 4" descr="D:\MUN\Bilder Massenspektrometer Katalog 2002\JPG1600x1200\6174_Ionnenquell…_200_offen_einzel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1905000"/>
            <a:ext cx="3192462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8985251" y="6403681"/>
            <a:ext cx="7744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0000-00-00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2827686" y="6403681"/>
            <a:ext cx="6157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Goes Here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9759677" y="6403681"/>
            <a:ext cx="4542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746DB-6A1D-3D49-90D0-3E2AC33F20DE}" type="slidenum">
              <a:rPr lang="en-US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378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2266950" y="381001"/>
            <a:ext cx="23939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endParaRPr lang="en-US" altLang="en-US" sz="36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2117660" y="1228531"/>
            <a:ext cx="8420100" cy="462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buNone/>
            </a:pPr>
            <a:r>
              <a:rPr lang="en-US" altLang="en-US" sz="1600" dirty="0"/>
              <a:t>What does a </a:t>
            </a:r>
            <a:r>
              <a:rPr lang="en-US" altLang="en-US" sz="1600" dirty="0" smtClean="0"/>
              <a:t>quadrupole mass </a:t>
            </a:r>
            <a:r>
              <a:rPr lang="en-US" altLang="en-US" sz="1600" dirty="0"/>
              <a:t>spectrometer do</a:t>
            </a:r>
            <a:r>
              <a:rPr lang="en-US" altLang="en-US" sz="1600" dirty="0" smtClean="0"/>
              <a:t>?</a:t>
            </a:r>
          </a:p>
          <a:p>
            <a:r>
              <a:rPr lang="en-US" altLang="en-US" sz="1600" dirty="0" smtClean="0"/>
              <a:t>A </a:t>
            </a:r>
            <a:r>
              <a:rPr lang="en-US" altLang="en-US" sz="1600" dirty="0"/>
              <a:t>mass spectrometer produces charged particles (ions) from the chemical substances that are to be analyzed. </a:t>
            </a:r>
            <a:endParaRPr lang="en-US" altLang="en-US" sz="1600" dirty="0" smtClean="0"/>
          </a:p>
          <a:p>
            <a:pPr eaLnBrk="1" hangingPunct="1"/>
            <a:r>
              <a:rPr lang="en-US" altLang="en-US" sz="1600" dirty="0" smtClean="0"/>
              <a:t>The </a:t>
            </a:r>
            <a:r>
              <a:rPr lang="en-US" altLang="en-US" sz="1600" dirty="0"/>
              <a:t>quadrupole mass spectrometer then uses electric fields to measure the mass </a:t>
            </a:r>
            <a:r>
              <a:rPr lang="en-US" altLang="en-US" sz="1600" dirty="0" smtClean="0"/>
              <a:t>(“weight” </a:t>
            </a:r>
            <a:r>
              <a:rPr lang="en-US" altLang="en-US" sz="1600" dirty="0"/>
              <a:t>or more precisely the Mass/charge ratio</a:t>
            </a:r>
            <a:r>
              <a:rPr lang="de-CH" altLang="en-US" sz="1600" dirty="0"/>
              <a:t>, m/z </a:t>
            </a:r>
            <a:r>
              <a:rPr lang="de-CH" altLang="en-US" sz="1600" dirty="0" err="1"/>
              <a:t>or</a:t>
            </a:r>
            <a:r>
              <a:rPr lang="de-CH" altLang="en-US" sz="1600" dirty="0"/>
              <a:t> m/e</a:t>
            </a:r>
            <a:r>
              <a:rPr lang="en-US" altLang="en-US" sz="1600" dirty="0"/>
              <a:t>) of the charged particles</a:t>
            </a:r>
            <a:r>
              <a:rPr lang="en-US" altLang="en-US" sz="1600" dirty="0" smtClean="0"/>
              <a:t>.</a:t>
            </a:r>
          </a:p>
          <a:p>
            <a:pPr eaLnBrk="1" hangingPunct="1"/>
            <a:r>
              <a:rPr lang="en-US" altLang="en-US" sz="1600" dirty="0" smtClean="0"/>
              <a:t>The charged particles that pass the mass spectrometer are collected, their charge is converted to a current and measured. </a:t>
            </a:r>
            <a:r>
              <a:rPr lang="de-CH" altLang="en-US" sz="1600" dirty="0" smtClean="0"/>
              <a:t> </a:t>
            </a:r>
            <a:r>
              <a:rPr lang="en-US" altLang="en-US" sz="1600" dirty="0"/>
              <a:t/>
            </a:r>
            <a:br>
              <a:rPr lang="en-US" altLang="en-US" sz="1600" dirty="0"/>
            </a:br>
            <a:endParaRPr lang="en-US" altLang="en-US" sz="1100" dirty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4467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(HS)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open</a:t>
            </a:r>
          </a:p>
        </p:txBody>
      </p:sp>
      <p:pic>
        <p:nvPicPr>
          <p:cNvPr id="36867" name="Picture 4" descr="N:\IS\Schulungen\Kurse\2003\Schulung Pfeiffer Vacuum Aussendienst englisch\Norbert\HS_Ionenquelle_komplett_gebastel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57"/>
          <a:stretch>
            <a:fillRect/>
          </a:stretch>
        </p:blipFill>
        <p:spPr bwMode="auto">
          <a:xfrm>
            <a:off x="4191001" y="1600200"/>
            <a:ext cx="416401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Date Placeholder 3"/>
          <p:cNvSpPr txBox="1">
            <a:spLocks/>
          </p:cNvSpPr>
          <p:nvPr/>
        </p:nvSpPr>
        <p:spPr>
          <a:xfrm>
            <a:off x="8985251" y="6403681"/>
            <a:ext cx="7744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0000-00-00</a:t>
            </a:r>
            <a:endParaRPr lang="en-US" dirty="0"/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2827686" y="6403681"/>
            <a:ext cx="6157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Goes Here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9759677" y="6403681"/>
            <a:ext cx="4542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746DB-6A1D-3D49-90D0-3E2AC33F20DE}" type="slidenum">
              <a:rPr lang="en-US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259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381001"/>
            <a:ext cx="8502650" cy="454025"/>
          </a:xfrm>
        </p:spPr>
        <p:txBody>
          <a:bodyPr>
            <a:normAutofit fontScale="90000"/>
          </a:bodyPr>
          <a:lstStyle/>
          <a:p>
            <a:r>
              <a:rPr lang="de-DE" altLang="en-US" smtClean="0"/>
              <a:t>Ion Source Potentials</a:t>
            </a:r>
          </a:p>
        </p:txBody>
      </p:sp>
      <p:grpSp>
        <p:nvGrpSpPr>
          <p:cNvPr id="50179" name="Group 3"/>
          <p:cNvGrpSpPr>
            <a:grpSpLocks/>
          </p:cNvGrpSpPr>
          <p:nvPr/>
        </p:nvGrpSpPr>
        <p:grpSpPr bwMode="auto">
          <a:xfrm>
            <a:off x="1390650" y="1143000"/>
            <a:ext cx="9112250" cy="4624388"/>
            <a:chOff x="144" y="720"/>
            <a:chExt cx="5298" cy="2913"/>
          </a:xfrm>
        </p:grpSpPr>
        <p:pic>
          <p:nvPicPr>
            <p:cNvPr id="50180" name="Picture 4" descr="Prisma Ionenquelle Potentia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768"/>
              <a:ext cx="5298" cy="2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81" name="Rectangle 5"/>
            <p:cNvSpPr>
              <a:spLocks noChangeArrowheads="1"/>
            </p:cNvSpPr>
            <p:nvPr/>
          </p:nvSpPr>
          <p:spPr bwMode="auto">
            <a:xfrm>
              <a:off x="336" y="720"/>
              <a:ext cx="3456" cy="38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CH" altLang="en-US"/>
            </a:p>
          </p:txBody>
        </p:sp>
        <p:sp>
          <p:nvSpPr>
            <p:cNvPr id="50182" name="Rectangle 6"/>
            <p:cNvSpPr>
              <a:spLocks noChangeArrowheads="1"/>
            </p:cNvSpPr>
            <p:nvPr/>
          </p:nvSpPr>
          <p:spPr bwMode="auto">
            <a:xfrm>
              <a:off x="1440" y="2736"/>
              <a:ext cx="1056" cy="76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de-CH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368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1" name="Text Box 9"/>
          <p:cNvSpPr txBox="1">
            <a:spLocks noChangeArrowheads="1"/>
          </p:cNvSpPr>
          <p:nvPr/>
        </p:nvSpPr>
        <p:spPr bwMode="auto">
          <a:xfrm>
            <a:off x="2227263" y="1524000"/>
            <a:ext cx="254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electrons</a:t>
            </a:r>
            <a:endParaRPr lang="de-DE" altLang="en-US" sz="1200" b="0"/>
          </a:p>
        </p:txBody>
      </p:sp>
      <p:grpSp>
        <p:nvGrpSpPr>
          <p:cNvPr id="37892" name="Group 20"/>
          <p:cNvGrpSpPr>
            <a:grpSpLocks/>
          </p:cNvGrpSpPr>
          <p:nvPr/>
        </p:nvGrpSpPr>
        <p:grpSpPr bwMode="auto">
          <a:xfrm>
            <a:off x="3563938" y="1524000"/>
            <a:ext cx="6646862" cy="4579938"/>
            <a:chOff x="1285" y="960"/>
            <a:chExt cx="4187" cy="2885"/>
          </a:xfrm>
        </p:grpSpPr>
        <p:pic>
          <p:nvPicPr>
            <p:cNvPr id="37893" name="Picture 3" descr="C:\SIM6\PRISMA\Image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8" y="1538"/>
              <a:ext cx="3955" cy="2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Rectangle 4"/>
            <p:cNvSpPr>
              <a:spLocks noChangeArrowheads="1"/>
            </p:cNvSpPr>
            <p:nvPr/>
          </p:nvSpPr>
          <p:spPr bwMode="auto">
            <a:xfrm>
              <a:off x="1285" y="1496"/>
              <a:ext cx="4187" cy="4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5" name="Rectangle 5"/>
            <p:cNvSpPr>
              <a:spLocks noChangeArrowheads="1"/>
            </p:cNvSpPr>
            <p:nvPr/>
          </p:nvSpPr>
          <p:spPr bwMode="auto">
            <a:xfrm>
              <a:off x="1425" y="3418"/>
              <a:ext cx="3861" cy="42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6" name="Rectangle 6"/>
            <p:cNvSpPr>
              <a:spLocks noChangeArrowheads="1"/>
            </p:cNvSpPr>
            <p:nvPr/>
          </p:nvSpPr>
          <p:spPr bwMode="auto">
            <a:xfrm>
              <a:off x="5100" y="1837"/>
              <a:ext cx="279" cy="166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7" name="Rectangle 7"/>
            <p:cNvSpPr>
              <a:spLocks noChangeArrowheads="1"/>
            </p:cNvSpPr>
            <p:nvPr/>
          </p:nvSpPr>
          <p:spPr bwMode="auto">
            <a:xfrm>
              <a:off x="1425" y="1880"/>
              <a:ext cx="93" cy="76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8" name="Rectangle 8"/>
            <p:cNvSpPr>
              <a:spLocks noChangeArrowheads="1"/>
            </p:cNvSpPr>
            <p:nvPr/>
          </p:nvSpPr>
          <p:spPr bwMode="auto">
            <a:xfrm>
              <a:off x="1425" y="2692"/>
              <a:ext cx="93" cy="76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899" name="Text Box 10"/>
            <p:cNvSpPr txBox="1">
              <a:spLocks noChangeArrowheads="1"/>
            </p:cNvSpPr>
            <p:nvPr/>
          </p:nvSpPr>
          <p:spPr bwMode="auto">
            <a:xfrm rot="-5400000">
              <a:off x="3767" y="1415"/>
              <a:ext cx="71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en-US" sz="1200" b="0"/>
                <a:t>Quadrupole rod system</a:t>
              </a:r>
            </a:p>
          </p:txBody>
        </p:sp>
        <p:sp>
          <p:nvSpPr>
            <p:cNvPr id="37900" name="Text Box 11"/>
            <p:cNvSpPr txBox="1">
              <a:spLocks noChangeArrowheads="1"/>
            </p:cNvSpPr>
            <p:nvPr/>
          </p:nvSpPr>
          <p:spPr bwMode="auto">
            <a:xfrm rot="-5400000">
              <a:off x="2747" y="1407"/>
              <a:ext cx="88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Entrance aperture</a:t>
              </a:r>
              <a:endParaRPr lang="de-DE" altLang="en-US" sz="2400" b="0"/>
            </a:p>
          </p:txBody>
        </p:sp>
        <p:sp>
          <p:nvSpPr>
            <p:cNvPr id="37901" name="Text Box 12"/>
            <p:cNvSpPr txBox="1">
              <a:spLocks noChangeArrowheads="1"/>
            </p:cNvSpPr>
            <p:nvPr/>
          </p:nvSpPr>
          <p:spPr bwMode="auto">
            <a:xfrm rot="-5400000">
              <a:off x="2671" y="1597"/>
              <a:ext cx="47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en-US" sz="1200" b="0"/>
                <a:t>Focus</a:t>
              </a:r>
            </a:p>
          </p:txBody>
        </p:sp>
        <p:sp>
          <p:nvSpPr>
            <p:cNvPr id="37902" name="Text Box 13"/>
            <p:cNvSpPr txBox="1">
              <a:spLocks noChangeArrowheads="1"/>
            </p:cNvSpPr>
            <p:nvPr/>
          </p:nvSpPr>
          <p:spPr bwMode="auto">
            <a:xfrm rot="-5400000">
              <a:off x="1821" y="1354"/>
              <a:ext cx="9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Grounded electrode</a:t>
              </a:r>
            </a:p>
          </p:txBody>
        </p:sp>
        <p:sp>
          <p:nvSpPr>
            <p:cNvPr id="37903" name="Text Box 14"/>
            <p:cNvSpPr txBox="1">
              <a:spLocks noChangeArrowheads="1"/>
            </p:cNvSpPr>
            <p:nvPr/>
          </p:nvSpPr>
          <p:spPr bwMode="auto">
            <a:xfrm rot="-5400000">
              <a:off x="2497" y="1574"/>
              <a:ext cx="5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Extraction</a:t>
              </a:r>
              <a:endParaRPr lang="de-DE" altLang="en-US" sz="2400" b="0"/>
            </a:p>
          </p:txBody>
        </p:sp>
        <p:sp>
          <p:nvSpPr>
            <p:cNvPr id="37904" name="Text Box 15"/>
            <p:cNvSpPr txBox="1">
              <a:spLocks noChangeArrowheads="1"/>
            </p:cNvSpPr>
            <p:nvPr/>
          </p:nvSpPr>
          <p:spPr bwMode="auto">
            <a:xfrm rot="-5400000">
              <a:off x="1511" y="1349"/>
              <a:ext cx="85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Formation chamber</a:t>
              </a:r>
            </a:p>
          </p:txBody>
        </p:sp>
        <p:sp>
          <p:nvSpPr>
            <p:cNvPr id="37905" name="Text Box 16"/>
            <p:cNvSpPr txBox="1">
              <a:spLocks noChangeArrowheads="1"/>
            </p:cNvSpPr>
            <p:nvPr/>
          </p:nvSpPr>
          <p:spPr bwMode="auto">
            <a:xfrm rot="-5400000">
              <a:off x="1872" y="1595"/>
              <a:ext cx="4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Filament</a:t>
              </a:r>
            </a:p>
          </p:txBody>
        </p:sp>
        <p:sp>
          <p:nvSpPr>
            <p:cNvPr id="37906" name="Line 17"/>
            <p:cNvSpPr>
              <a:spLocks noChangeShapeType="1"/>
            </p:cNvSpPr>
            <p:nvPr/>
          </p:nvSpPr>
          <p:spPr bwMode="auto">
            <a:xfrm>
              <a:off x="2122" y="1880"/>
              <a:ext cx="140" cy="34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9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Date Placeholder 3"/>
          <p:cNvSpPr txBox="1">
            <a:spLocks/>
          </p:cNvSpPr>
          <p:nvPr/>
        </p:nvSpPr>
        <p:spPr>
          <a:xfrm>
            <a:off x="8985251" y="6403681"/>
            <a:ext cx="7744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0000-00-00</a:t>
            </a:r>
            <a:endParaRPr lang="en-US" dirty="0"/>
          </a:p>
        </p:txBody>
      </p:sp>
      <p:sp>
        <p:nvSpPr>
          <p:cNvPr id="21" name="Footer Placeholder 4"/>
          <p:cNvSpPr txBox="1">
            <a:spLocks/>
          </p:cNvSpPr>
          <p:nvPr/>
        </p:nvSpPr>
        <p:spPr>
          <a:xfrm>
            <a:off x="2827686" y="6403681"/>
            <a:ext cx="6157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Goes Here</a:t>
            </a:r>
            <a:endParaRPr lang="en-US" dirty="0"/>
          </a:p>
        </p:txBody>
      </p:sp>
      <p:sp>
        <p:nvSpPr>
          <p:cNvPr id="22" name="Slide Number Placeholder 5"/>
          <p:cNvSpPr txBox="1">
            <a:spLocks/>
          </p:cNvSpPr>
          <p:nvPr/>
        </p:nvSpPr>
        <p:spPr>
          <a:xfrm>
            <a:off x="9759677" y="6403681"/>
            <a:ext cx="4542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746DB-6A1D-3D49-90D0-3E2AC33F20DE}" type="slidenum">
              <a:rPr lang="en-US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537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5" name="Picture 3" descr="C:\SIM6\PRISMA\Image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752601"/>
            <a:ext cx="647858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2297113" y="1447800"/>
            <a:ext cx="254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electrons</a:t>
            </a:r>
            <a:endParaRPr lang="de-DE" altLang="en-US" sz="1200" b="0"/>
          </a:p>
        </p:txBody>
      </p:sp>
      <p:pic>
        <p:nvPicPr>
          <p:cNvPr id="5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8985251" y="6403681"/>
            <a:ext cx="7744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0000-00-00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2827686" y="6403681"/>
            <a:ext cx="6157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Goes Here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9759677" y="6403681"/>
            <a:ext cx="4542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746DB-6A1D-3D49-90D0-3E2AC33F20DE}" type="slidenum">
              <a:rPr lang="en-US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84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2297114" y="1371600"/>
            <a:ext cx="288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positive ions</a:t>
            </a:r>
            <a:endParaRPr lang="de-DE" altLang="en-US" sz="1200" b="0"/>
          </a:p>
        </p:txBody>
      </p:sp>
      <p:grpSp>
        <p:nvGrpSpPr>
          <p:cNvPr id="39940" name="Group 22"/>
          <p:cNvGrpSpPr>
            <a:grpSpLocks/>
          </p:cNvGrpSpPr>
          <p:nvPr/>
        </p:nvGrpSpPr>
        <p:grpSpPr bwMode="auto">
          <a:xfrm>
            <a:off x="4759326" y="1516064"/>
            <a:ext cx="5368925" cy="4427537"/>
            <a:chOff x="2038" y="955"/>
            <a:chExt cx="3382" cy="2789"/>
          </a:xfrm>
        </p:grpSpPr>
        <p:pic>
          <p:nvPicPr>
            <p:cNvPr id="39941" name="Picture 5" descr="C:\SIM6\PRISMA\Image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5" y="1692"/>
              <a:ext cx="3267" cy="2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2" name="Rectangle 6"/>
            <p:cNvSpPr>
              <a:spLocks noChangeAspect="1" noChangeArrowheads="1"/>
            </p:cNvSpPr>
            <p:nvPr/>
          </p:nvSpPr>
          <p:spPr bwMode="auto">
            <a:xfrm>
              <a:off x="2038" y="1692"/>
              <a:ext cx="3382" cy="30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43" name="Rectangle 7"/>
            <p:cNvSpPr>
              <a:spLocks noChangeAspect="1" noChangeArrowheads="1"/>
            </p:cNvSpPr>
            <p:nvPr/>
          </p:nvSpPr>
          <p:spPr bwMode="auto">
            <a:xfrm>
              <a:off x="5189" y="1769"/>
              <a:ext cx="116" cy="180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44" name="Rectangle 8"/>
            <p:cNvSpPr>
              <a:spLocks noChangeAspect="1" noChangeArrowheads="1"/>
            </p:cNvSpPr>
            <p:nvPr/>
          </p:nvSpPr>
          <p:spPr bwMode="auto">
            <a:xfrm>
              <a:off x="2038" y="3345"/>
              <a:ext cx="3305" cy="26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45" name="Rectangle 9"/>
            <p:cNvSpPr>
              <a:spLocks noChangeAspect="1" noChangeArrowheads="1"/>
            </p:cNvSpPr>
            <p:nvPr/>
          </p:nvSpPr>
          <p:spPr bwMode="auto">
            <a:xfrm>
              <a:off x="2192" y="1846"/>
              <a:ext cx="38" cy="730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46" name="Rectangle 10"/>
            <p:cNvSpPr>
              <a:spLocks noChangeAspect="1" noChangeArrowheads="1"/>
            </p:cNvSpPr>
            <p:nvPr/>
          </p:nvSpPr>
          <p:spPr bwMode="auto">
            <a:xfrm>
              <a:off x="2153" y="2615"/>
              <a:ext cx="77" cy="80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9947" name="Text Box 11"/>
            <p:cNvSpPr txBox="1">
              <a:spLocks noChangeAspect="1" noChangeArrowheads="1"/>
            </p:cNvSpPr>
            <p:nvPr/>
          </p:nvSpPr>
          <p:spPr bwMode="auto">
            <a:xfrm rot="-5400000">
              <a:off x="4026" y="1391"/>
              <a:ext cx="76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en-US" sz="1200" b="0"/>
                <a:t>Quadrupole rod system</a:t>
              </a:r>
            </a:p>
          </p:txBody>
        </p:sp>
        <p:sp>
          <p:nvSpPr>
            <p:cNvPr id="39948" name="Text Box 12"/>
            <p:cNvSpPr txBox="1">
              <a:spLocks noChangeAspect="1" noChangeArrowheads="1"/>
            </p:cNvSpPr>
            <p:nvPr/>
          </p:nvSpPr>
          <p:spPr bwMode="auto">
            <a:xfrm rot="-5400000">
              <a:off x="3182" y="1406"/>
              <a:ext cx="88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Entrance aperture</a:t>
              </a:r>
              <a:endParaRPr lang="de-DE" altLang="en-US" sz="2400" b="0"/>
            </a:p>
          </p:txBody>
        </p:sp>
        <p:sp>
          <p:nvSpPr>
            <p:cNvPr id="39949" name="Text Box 13"/>
            <p:cNvSpPr txBox="1">
              <a:spLocks noChangeAspect="1" noChangeArrowheads="1"/>
            </p:cNvSpPr>
            <p:nvPr/>
          </p:nvSpPr>
          <p:spPr bwMode="auto">
            <a:xfrm rot="-5400000">
              <a:off x="3181" y="1623"/>
              <a:ext cx="42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en-US" sz="1200" b="0"/>
                <a:t>Focus</a:t>
              </a:r>
            </a:p>
          </p:txBody>
        </p:sp>
        <p:sp>
          <p:nvSpPr>
            <p:cNvPr id="39950" name="Text Box 14"/>
            <p:cNvSpPr txBox="1">
              <a:spLocks noChangeAspect="1" noChangeArrowheads="1"/>
            </p:cNvSpPr>
            <p:nvPr/>
          </p:nvSpPr>
          <p:spPr bwMode="auto">
            <a:xfrm rot="-5400000">
              <a:off x="2419" y="1349"/>
              <a:ext cx="96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Grounded electrode</a:t>
              </a:r>
            </a:p>
          </p:txBody>
        </p:sp>
        <p:sp>
          <p:nvSpPr>
            <p:cNvPr id="39951" name="Text Box 15"/>
            <p:cNvSpPr txBox="1">
              <a:spLocks noChangeAspect="1" noChangeArrowheads="1"/>
            </p:cNvSpPr>
            <p:nvPr/>
          </p:nvSpPr>
          <p:spPr bwMode="auto">
            <a:xfrm rot="-5400000">
              <a:off x="3007" y="1574"/>
              <a:ext cx="54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Extraction</a:t>
              </a:r>
              <a:endParaRPr lang="de-DE" altLang="en-US" sz="2400" b="0"/>
            </a:p>
          </p:txBody>
        </p:sp>
        <p:sp>
          <p:nvSpPr>
            <p:cNvPr id="39952" name="Text Box 16"/>
            <p:cNvSpPr txBox="1">
              <a:spLocks noChangeAspect="1" noChangeArrowheads="1"/>
            </p:cNvSpPr>
            <p:nvPr/>
          </p:nvSpPr>
          <p:spPr bwMode="auto">
            <a:xfrm rot="-5400000">
              <a:off x="2159" y="1393"/>
              <a:ext cx="76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Formation chamber</a:t>
              </a:r>
            </a:p>
          </p:txBody>
        </p:sp>
        <p:sp>
          <p:nvSpPr>
            <p:cNvPr id="39953" name="Text Box 17"/>
            <p:cNvSpPr txBox="1">
              <a:spLocks noChangeAspect="1" noChangeArrowheads="1"/>
            </p:cNvSpPr>
            <p:nvPr/>
          </p:nvSpPr>
          <p:spPr bwMode="auto">
            <a:xfrm rot="-5400000">
              <a:off x="2499" y="1593"/>
              <a:ext cx="4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/>
              <a:r>
                <a:rPr lang="de-DE" altLang="en-US" sz="1200" b="0"/>
                <a:t>Filament</a:t>
              </a:r>
            </a:p>
          </p:txBody>
        </p:sp>
        <p:sp>
          <p:nvSpPr>
            <p:cNvPr id="39954" name="Line 18"/>
            <p:cNvSpPr>
              <a:spLocks noChangeAspect="1" noChangeShapeType="1"/>
            </p:cNvSpPr>
            <p:nvPr/>
          </p:nvSpPr>
          <p:spPr bwMode="auto">
            <a:xfrm>
              <a:off x="2730" y="1923"/>
              <a:ext cx="115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955" name="Rectangle 19"/>
            <p:cNvSpPr>
              <a:spLocks noChangeArrowheads="1"/>
            </p:cNvSpPr>
            <p:nvPr/>
          </p:nvSpPr>
          <p:spPr bwMode="auto">
            <a:xfrm>
              <a:off x="2082" y="3504"/>
              <a:ext cx="3323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ACACAC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20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Date Placeholder 3"/>
          <p:cNvSpPr txBox="1">
            <a:spLocks/>
          </p:cNvSpPr>
          <p:nvPr/>
        </p:nvSpPr>
        <p:spPr>
          <a:xfrm>
            <a:off x="8985251" y="6403681"/>
            <a:ext cx="7744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0000-00-00</a:t>
            </a:r>
            <a:endParaRPr lang="en-US" dirty="0"/>
          </a:p>
        </p:txBody>
      </p:sp>
      <p:sp>
        <p:nvSpPr>
          <p:cNvPr id="22" name="Footer Placeholder 4"/>
          <p:cNvSpPr txBox="1">
            <a:spLocks/>
          </p:cNvSpPr>
          <p:nvPr/>
        </p:nvSpPr>
        <p:spPr>
          <a:xfrm>
            <a:off x="2827686" y="6403681"/>
            <a:ext cx="6157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Goes Here</a:t>
            </a:r>
            <a:endParaRPr lang="en-US" dirty="0"/>
          </a:p>
        </p:txBody>
      </p:sp>
      <p:sp>
        <p:nvSpPr>
          <p:cNvPr id="23" name="Slide Number Placeholder 5"/>
          <p:cNvSpPr txBox="1">
            <a:spLocks/>
          </p:cNvSpPr>
          <p:nvPr/>
        </p:nvSpPr>
        <p:spPr>
          <a:xfrm>
            <a:off x="9759677" y="6403681"/>
            <a:ext cx="4542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746DB-6A1D-3D49-90D0-3E2AC33F20DE}" type="slidenum">
              <a:rPr lang="en-US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2130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Sensitivity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3" name="Picture 3" descr="C:\SIM6\PRISMA\Image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1"/>
            <a:ext cx="647858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2227264" y="1447800"/>
            <a:ext cx="288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positive ions</a:t>
            </a:r>
            <a:endParaRPr lang="de-DE" altLang="en-US" sz="1200" b="0"/>
          </a:p>
        </p:txBody>
      </p:sp>
      <p:pic>
        <p:nvPicPr>
          <p:cNvPr id="5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8985251" y="6403681"/>
            <a:ext cx="7744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0000-00-00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2827686" y="6403681"/>
            <a:ext cx="6157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Goes Here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9759677" y="6403681"/>
            <a:ext cx="4542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746DB-6A1D-3D49-90D0-3E2AC33F20DE}" type="slidenum">
              <a:rPr lang="en-US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435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variable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16126" y="1905000"/>
            <a:ext cx="3394075" cy="4114800"/>
          </a:xfrm>
        </p:spPr>
        <p:txBody>
          <a:bodyPr>
            <a:normAutofit lnSpcReduction="10000"/>
          </a:bodyPr>
          <a:lstStyle/>
          <a:p>
            <a:r>
              <a:rPr lang="de-DE" altLang="en-US" smtClean="0"/>
              <a:t>Characteristcis</a:t>
            </a:r>
          </a:p>
          <a:p>
            <a:pPr lvl="1"/>
            <a:r>
              <a:rPr lang="de-DE" altLang="en-US" smtClean="0"/>
              <a:t>variable electron energy </a:t>
            </a:r>
            <a:br>
              <a:rPr lang="de-DE" altLang="en-US" smtClean="0"/>
            </a:br>
            <a:r>
              <a:rPr lang="de-DE" altLang="en-US" smtClean="0"/>
              <a:t>from 10 eV to 150eV</a:t>
            </a:r>
          </a:p>
          <a:p>
            <a:r>
              <a:rPr lang="de-DE" altLang="en-US" smtClean="0"/>
              <a:t>Typical applications</a:t>
            </a:r>
          </a:p>
          <a:p>
            <a:pPr lvl="1"/>
            <a:r>
              <a:rPr lang="de-DE" altLang="en-US" smtClean="0"/>
              <a:t>„low price“ appearance </a:t>
            </a:r>
            <a:br>
              <a:rPr lang="de-DE" altLang="en-US" smtClean="0"/>
            </a:br>
            <a:r>
              <a:rPr lang="de-DE" altLang="en-US" smtClean="0"/>
              <a:t>potential determination</a:t>
            </a:r>
          </a:p>
          <a:p>
            <a:pPr lvl="1"/>
            <a:r>
              <a:rPr lang="de-DE" altLang="en-US" smtClean="0"/>
              <a:t>analysis of radicals</a:t>
            </a:r>
          </a:p>
        </p:txBody>
      </p:sp>
      <p:graphicFrame>
        <p:nvGraphicFramePr>
          <p:cNvPr id="43012" name="Object 4"/>
          <p:cNvGraphicFramePr>
            <a:graphicFrameLocks noChangeAspect="1"/>
          </p:cNvGraphicFramePr>
          <p:nvPr/>
        </p:nvGraphicFramePr>
        <p:xfrm>
          <a:off x="5105400" y="1828800"/>
          <a:ext cx="5029200" cy="323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4" name="Tabelle" r:id="rId3" imgW="9239549" imgH="5753423" progId="Excel.Sheet.8">
                  <p:embed/>
                </p:oleObj>
              </mc:Choice>
              <mc:Fallback>
                <p:oleObj name="Tabelle" r:id="rId3" imgW="9239549" imgH="5753423" progId="Excel.Sheet.8">
                  <p:embed/>
                  <p:pic>
                    <p:nvPicPr>
                      <p:cNvPr id="430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1828800"/>
                        <a:ext cx="5029200" cy="323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2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3"/>
          <p:cNvSpPr txBox="1">
            <a:spLocks/>
          </p:cNvSpPr>
          <p:nvPr/>
        </p:nvSpPr>
        <p:spPr>
          <a:xfrm>
            <a:off x="8985251" y="6403681"/>
            <a:ext cx="774426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/>
              <a:t>0000-00-00</a:t>
            </a:r>
            <a:endParaRPr lang="en-US" dirty="0"/>
          </a:p>
        </p:txBody>
      </p:sp>
      <p:sp>
        <p:nvSpPr>
          <p:cNvPr id="7" name="Footer Placeholder 4"/>
          <p:cNvSpPr txBox="1">
            <a:spLocks/>
          </p:cNvSpPr>
          <p:nvPr/>
        </p:nvSpPr>
        <p:spPr>
          <a:xfrm>
            <a:off x="2827686" y="6403681"/>
            <a:ext cx="61575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Presentation Title Goes Here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/>
        </p:nvSpPr>
        <p:spPr>
          <a:xfrm>
            <a:off x="9759677" y="6403681"/>
            <a:ext cx="45429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ln>
                  <a:solidFill>
                    <a:schemeClr val="bg1">
                      <a:lumMod val="60000"/>
                      <a:lumOff val="40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20746DB-6A1D-3D49-90D0-3E2AC33F20DE}" type="slidenum">
              <a:rPr lang="en-US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8904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 smtClean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5" name="Picture 4" descr="D:\MUN\Bilder Massenspektrometer Katalog 2002\JPG1600x1200\6186_Gitterionen…le_1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114" y="1905001"/>
            <a:ext cx="3095625" cy="330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016126" y="1905000"/>
            <a:ext cx="4765675" cy="4114800"/>
          </a:xfrm>
          <a:noFill/>
        </p:spPr>
        <p:txBody>
          <a:bodyPr/>
          <a:lstStyle/>
          <a:p>
            <a:r>
              <a:rPr lang="de-DE" altLang="en-US" dirty="0" err="1" smtClean="0"/>
              <a:t>Characteristics</a:t>
            </a:r>
            <a:endParaRPr lang="de-DE" altLang="en-US" dirty="0" smtClean="0"/>
          </a:p>
          <a:p>
            <a:pPr lvl="1"/>
            <a:r>
              <a:rPr lang="de-DE" altLang="en-US" dirty="0" smtClean="0"/>
              <a:t>open design</a:t>
            </a:r>
          </a:p>
          <a:p>
            <a:pPr lvl="1"/>
            <a:r>
              <a:rPr lang="de-DE" altLang="en-US" dirty="0" smtClean="0"/>
              <a:t>high </a:t>
            </a:r>
            <a:r>
              <a:rPr lang="de-DE" altLang="en-US" dirty="0" err="1" smtClean="0"/>
              <a:t>sensitivity</a:t>
            </a:r>
            <a:endParaRPr lang="de-DE" altLang="en-US" dirty="0" smtClean="0"/>
          </a:p>
          <a:p>
            <a:pPr lvl="1"/>
            <a:r>
              <a:rPr lang="de-DE" altLang="en-US" dirty="0" err="1" smtClean="0"/>
              <a:t>low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degassing</a:t>
            </a:r>
            <a:r>
              <a:rPr lang="de-DE" altLang="en-US" dirty="0" smtClean="0"/>
              <a:t> rate</a:t>
            </a:r>
          </a:p>
          <a:p>
            <a:pPr lvl="1"/>
            <a:r>
              <a:rPr lang="de-DE" altLang="en-US" dirty="0" smtClean="0"/>
              <a:t>easy </a:t>
            </a:r>
            <a:r>
              <a:rPr lang="de-DE" altLang="en-US" dirty="0" err="1" smtClean="0"/>
              <a:t>to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degas</a:t>
            </a:r>
            <a:endParaRPr lang="de-DE" altLang="en-US" dirty="0" smtClean="0"/>
          </a:p>
          <a:p>
            <a:pPr lvl="1"/>
            <a:r>
              <a:rPr lang="de-DE" altLang="en-US" dirty="0" smtClean="0"/>
              <a:t>double W- </a:t>
            </a:r>
            <a:r>
              <a:rPr lang="de-DE" altLang="en-US" dirty="0" err="1" smtClean="0"/>
              <a:t>filament</a:t>
            </a:r>
            <a:endParaRPr lang="de-DE" altLang="en-US" dirty="0" smtClean="0"/>
          </a:p>
          <a:p>
            <a:r>
              <a:rPr lang="de-DE" altLang="en-US" dirty="0" err="1" smtClean="0"/>
              <a:t>Typical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applications</a:t>
            </a:r>
            <a:endParaRPr lang="de-DE" altLang="en-US" dirty="0" smtClean="0"/>
          </a:p>
          <a:p>
            <a:pPr lvl="1"/>
            <a:r>
              <a:rPr lang="de-DE" altLang="en-US" dirty="0" smtClean="0"/>
              <a:t>residual gas </a:t>
            </a:r>
            <a:r>
              <a:rPr lang="de-DE" altLang="en-US" dirty="0" err="1" smtClean="0"/>
              <a:t>analysis</a:t>
            </a:r>
            <a:r>
              <a:rPr lang="de-DE" altLang="en-US" dirty="0" smtClean="0"/>
              <a:t> in UHV / XHV</a:t>
            </a:r>
          </a:p>
          <a:p>
            <a:pPr lvl="1"/>
            <a:r>
              <a:rPr lang="de-DE" altLang="en-US" dirty="0" err="1" smtClean="0"/>
              <a:t>desorption</a:t>
            </a:r>
            <a:r>
              <a:rPr lang="de-DE" altLang="en-US" dirty="0" smtClean="0"/>
              <a:t> </a:t>
            </a:r>
            <a:r>
              <a:rPr lang="de-DE" altLang="en-US" dirty="0" err="1" smtClean="0"/>
              <a:t>analysis</a:t>
            </a:r>
            <a:r>
              <a:rPr lang="de-DE" altLang="en-US" dirty="0" smtClean="0"/>
              <a:t> (TDMS)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452499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electrodes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potentials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524000"/>
            <a:ext cx="4138613" cy="4419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graphicFrame>
        <p:nvGraphicFramePr>
          <p:cNvPr id="29700" name="Object 6"/>
          <p:cNvGraphicFramePr>
            <a:graphicFrameLocks noChangeAspect="1"/>
          </p:cNvGraphicFramePr>
          <p:nvPr/>
        </p:nvGraphicFramePr>
        <p:xfrm>
          <a:off x="6400800" y="1524000"/>
          <a:ext cx="3505200" cy="133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Dokument" r:id="rId4" imgW="6073140" imgH="807720" progId="Word.Document.8">
                  <p:embed/>
                </p:oleObj>
              </mc:Choice>
              <mc:Fallback>
                <p:oleObj name="Dokument" r:id="rId4" imgW="6073140" imgH="807720" progId="Word.Document.8">
                  <p:embed/>
                  <p:pic>
                    <p:nvPicPr>
                      <p:cNvPr id="2970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65054"/>
                      <a:stretch>
                        <a:fillRect/>
                      </a:stretch>
                    </p:blipFill>
                    <p:spPr bwMode="auto">
                      <a:xfrm>
                        <a:off x="6400800" y="1524000"/>
                        <a:ext cx="3505200" cy="133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43075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33426" y="431007"/>
            <a:ext cx="10515600" cy="1325563"/>
          </a:xfrm>
        </p:spPr>
        <p:txBody>
          <a:bodyPr>
            <a:normAutofit/>
          </a:bodyPr>
          <a:lstStyle/>
          <a:p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3" name="Text Box 10"/>
          <p:cNvSpPr txBox="1">
            <a:spLocks noChangeArrowheads="1"/>
          </p:cNvSpPr>
          <p:nvPr/>
        </p:nvSpPr>
        <p:spPr bwMode="auto">
          <a:xfrm rot="16200000">
            <a:off x="6880225" y="1958975"/>
            <a:ext cx="16017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en-US" sz="1200" b="0"/>
              <a:t>Formation chamber</a:t>
            </a:r>
          </a:p>
        </p:txBody>
      </p:sp>
      <p:grpSp>
        <p:nvGrpSpPr>
          <p:cNvPr id="30724" name="Group 16"/>
          <p:cNvGrpSpPr>
            <a:grpSpLocks/>
          </p:cNvGrpSpPr>
          <p:nvPr/>
        </p:nvGrpSpPr>
        <p:grpSpPr bwMode="auto">
          <a:xfrm>
            <a:off x="4337051" y="1730375"/>
            <a:ext cx="5745163" cy="4319588"/>
            <a:chOff x="1772" y="1090"/>
            <a:chExt cx="3619" cy="2721"/>
          </a:xfrm>
        </p:grpSpPr>
        <p:pic>
          <p:nvPicPr>
            <p:cNvPr id="30726" name="Picture 3" descr="C:\Sim7\Grid\Image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8" y="1770"/>
              <a:ext cx="3273" cy="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7" name="Rectangle 4"/>
            <p:cNvSpPr>
              <a:spLocks noChangeAspect="1" noChangeArrowheads="1"/>
            </p:cNvSpPr>
            <p:nvPr/>
          </p:nvSpPr>
          <p:spPr bwMode="auto">
            <a:xfrm>
              <a:off x="1849" y="1770"/>
              <a:ext cx="3350" cy="23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28" name="Rectangle 5"/>
            <p:cNvSpPr>
              <a:spLocks noChangeAspect="1" noChangeArrowheads="1"/>
            </p:cNvSpPr>
            <p:nvPr/>
          </p:nvSpPr>
          <p:spPr bwMode="auto">
            <a:xfrm>
              <a:off x="1772" y="3618"/>
              <a:ext cx="3311" cy="19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29" name="Rectangle 6"/>
            <p:cNvSpPr>
              <a:spLocks noChangeAspect="1" noChangeArrowheads="1"/>
            </p:cNvSpPr>
            <p:nvPr/>
          </p:nvSpPr>
          <p:spPr bwMode="auto">
            <a:xfrm>
              <a:off x="5045" y="1693"/>
              <a:ext cx="346" cy="2079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0" name="Rectangle 7"/>
            <p:cNvSpPr>
              <a:spLocks noChangeAspect="1" noChangeArrowheads="1"/>
            </p:cNvSpPr>
            <p:nvPr/>
          </p:nvSpPr>
          <p:spPr bwMode="auto">
            <a:xfrm>
              <a:off x="4968" y="1770"/>
              <a:ext cx="192" cy="77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0731" name="Text Box 8"/>
            <p:cNvSpPr txBox="1">
              <a:spLocks noChangeAspect="1" noChangeArrowheads="1"/>
            </p:cNvSpPr>
            <p:nvPr/>
          </p:nvSpPr>
          <p:spPr bwMode="auto">
            <a:xfrm rot="16200000">
              <a:off x="1896" y="1486"/>
              <a:ext cx="53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en-US" sz="1200" b="0"/>
                <a:t>Quadrupole rod system</a:t>
              </a:r>
            </a:p>
          </p:txBody>
        </p:sp>
        <p:sp>
          <p:nvSpPr>
            <p:cNvPr id="30732" name="Text Box 9"/>
            <p:cNvSpPr txBox="1">
              <a:spLocks noChangeAspect="1" noChangeArrowheads="1"/>
            </p:cNvSpPr>
            <p:nvPr/>
          </p:nvSpPr>
          <p:spPr bwMode="auto">
            <a:xfrm rot="-5400000">
              <a:off x="2072" y="1444"/>
              <a:ext cx="88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de-DE" altLang="en-US" sz="1200" b="0"/>
                <a:t>Entrance aperture</a:t>
              </a:r>
              <a:endParaRPr lang="de-DE" altLang="en-US" sz="2400" b="0"/>
            </a:p>
          </p:txBody>
        </p:sp>
        <p:sp>
          <p:nvSpPr>
            <p:cNvPr id="30733" name="Text Box 11"/>
            <p:cNvSpPr txBox="1">
              <a:spLocks noChangeAspect="1" noChangeArrowheads="1"/>
            </p:cNvSpPr>
            <p:nvPr/>
          </p:nvSpPr>
          <p:spPr bwMode="auto">
            <a:xfrm rot="-5400000">
              <a:off x="2659" y="1633"/>
              <a:ext cx="4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de-DE" altLang="en-US" sz="1200" b="0"/>
                <a:t>Filament</a:t>
              </a:r>
            </a:p>
          </p:txBody>
        </p:sp>
        <p:sp>
          <p:nvSpPr>
            <p:cNvPr id="30734" name="Line 12"/>
            <p:cNvSpPr>
              <a:spLocks noChangeAspect="1" noChangeShapeType="1"/>
            </p:cNvSpPr>
            <p:nvPr/>
          </p:nvSpPr>
          <p:spPr bwMode="auto">
            <a:xfrm>
              <a:off x="2889" y="1924"/>
              <a:ext cx="77" cy="23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35" name="Line 13"/>
            <p:cNvSpPr>
              <a:spLocks noChangeAspect="1" noChangeShapeType="1"/>
            </p:cNvSpPr>
            <p:nvPr/>
          </p:nvSpPr>
          <p:spPr bwMode="auto">
            <a:xfrm flipH="1">
              <a:off x="3620" y="1886"/>
              <a:ext cx="116" cy="3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725" name="Text Box 14"/>
          <p:cNvSpPr txBox="1">
            <a:spLocks noChangeArrowheads="1"/>
          </p:cNvSpPr>
          <p:nvPr/>
        </p:nvSpPr>
        <p:spPr bwMode="auto">
          <a:xfrm>
            <a:off x="2227263" y="1524000"/>
            <a:ext cx="254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electrons</a:t>
            </a:r>
            <a:endParaRPr lang="de-DE" altLang="en-US" sz="1200" b="0"/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45356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81001"/>
            <a:ext cx="85026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DE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endParaRPr lang="de-DE" altLang="en-US" sz="36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Rectangle 3"/>
          <p:cNvSpPr txBox="1">
            <a:spLocks noChangeArrowheads="1"/>
          </p:cNvSpPr>
          <p:nvPr/>
        </p:nvSpPr>
        <p:spPr bwMode="auto">
          <a:xfrm>
            <a:off x="2057400" y="914400"/>
            <a:ext cx="8648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40000"/>
              </a:lnSpc>
            </a:pPr>
            <a:r>
              <a:rPr lang="en-US" altLang="en-US" sz="1400" dirty="0"/>
              <a:t>What does the mass tell us?</a:t>
            </a:r>
            <a:br>
              <a:rPr lang="en-US" altLang="en-US" sz="1400" dirty="0"/>
            </a:b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1400" dirty="0"/>
              <a:t>Let us use water (H2O) as an example. A water molecule consists of two hydrogen's (H) and one oxygen (O). The total mass of a water molecule is the sum of the mass of two hydrogen's (approximately 1 atomic mass unit per hydrogen) and one oxygen (approximately 16 atomic mass units per oxygen):</a:t>
            </a:r>
            <a:br>
              <a:rPr lang="en-US" altLang="en-US" sz="1400" dirty="0"/>
            </a:br>
            <a:r>
              <a:rPr lang="en-US" altLang="en-US" sz="1400" dirty="0"/>
              <a:t/>
            </a:r>
            <a:br>
              <a:rPr lang="en-US" altLang="en-US" sz="1400" dirty="0"/>
            </a:br>
            <a:r>
              <a:rPr lang="en-US" altLang="en-US" sz="1400" dirty="0"/>
              <a:t>2 H:       2 </a:t>
            </a:r>
            <a:r>
              <a:rPr lang="en-US" altLang="en-US" sz="1400" dirty="0" err="1"/>
              <a:t>amu</a:t>
            </a:r>
            <a:r>
              <a:rPr lang="en-US" altLang="en-US" sz="1400" dirty="0"/>
              <a:t> (atomic mass units)</a:t>
            </a:r>
            <a:br>
              <a:rPr lang="en-US" altLang="en-US" sz="1400" dirty="0"/>
            </a:br>
            <a:r>
              <a:rPr lang="en-US" altLang="en-US" sz="1400" dirty="0"/>
              <a:t>+ O:    	16 </a:t>
            </a:r>
            <a:r>
              <a:rPr lang="en-US" altLang="en-US" sz="1400" dirty="0" err="1"/>
              <a:t>amu</a:t>
            </a:r>
            <a:r>
              <a:rPr lang="en-US" altLang="en-US" sz="1400" dirty="0"/>
              <a:t> </a:t>
            </a:r>
            <a:br>
              <a:rPr lang="en-US" altLang="en-US" sz="1400" dirty="0"/>
            </a:br>
            <a:r>
              <a:rPr lang="en-US" altLang="en-US" sz="1400" dirty="0"/>
              <a:t>___________ </a:t>
            </a:r>
            <a:br>
              <a:rPr lang="en-US" altLang="en-US" sz="1400" dirty="0"/>
            </a:br>
            <a:r>
              <a:rPr lang="en-US" altLang="en-US" sz="1400" dirty="0"/>
              <a:t>= H</a:t>
            </a:r>
            <a:r>
              <a:rPr lang="en-US" altLang="en-US" sz="1400" baseline="-25000" dirty="0"/>
              <a:t>2</a:t>
            </a:r>
            <a:r>
              <a:rPr lang="en-US" altLang="en-US" sz="1400" dirty="0"/>
              <a:t>O:	18 </a:t>
            </a:r>
            <a:r>
              <a:rPr lang="en-US" altLang="en-US" sz="1400" dirty="0" err="1"/>
              <a:t>amu</a:t>
            </a:r>
            <a:r>
              <a:rPr lang="en-US" altLang="en-US" sz="1400" dirty="0"/>
              <a:t> </a:t>
            </a:r>
          </a:p>
          <a:p>
            <a:pPr eaLnBrk="1" hangingPunct="1">
              <a:lnSpc>
                <a:spcPct val="140000"/>
              </a:lnSpc>
            </a:pPr>
            <a:endParaRPr lang="en-US" altLang="en-US" sz="1400" dirty="0"/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None/>
            </a:pPr>
            <a:r>
              <a:rPr lang="en-US" altLang="en-US" sz="1400" dirty="0"/>
              <a:t>      1 </a:t>
            </a:r>
            <a:r>
              <a:rPr lang="en-US" altLang="en-US" sz="1400" dirty="0" err="1"/>
              <a:t>amu</a:t>
            </a:r>
            <a:r>
              <a:rPr lang="en-US" altLang="en-US" sz="1400" dirty="0"/>
              <a:t> = 1.66E-27kg</a:t>
            </a:r>
          </a:p>
          <a:p>
            <a:pPr eaLnBrk="1" hangingPunct="1">
              <a:lnSpc>
                <a:spcPct val="140000"/>
              </a:lnSpc>
              <a:buFont typeface="Wingdings" panose="05000000000000000000" pitchFamily="2" charset="2"/>
              <a:buNone/>
            </a:pPr>
            <a:endParaRPr lang="en-US" altLang="en-US" sz="1400" dirty="0"/>
          </a:p>
          <a:p>
            <a:pPr eaLnBrk="1" hangingPunct="1">
              <a:lnSpc>
                <a:spcPct val="140000"/>
              </a:lnSpc>
            </a:pPr>
            <a:endParaRPr lang="de-DE" altLang="en-US" sz="1400" dirty="0"/>
          </a:p>
        </p:txBody>
      </p:sp>
      <p:grpSp>
        <p:nvGrpSpPr>
          <p:cNvPr id="24580" name="Group 4"/>
          <p:cNvGrpSpPr>
            <a:grpSpLocks/>
          </p:cNvGrpSpPr>
          <p:nvPr/>
        </p:nvGrpSpPr>
        <p:grpSpPr bwMode="auto">
          <a:xfrm>
            <a:off x="5410201" y="3581400"/>
            <a:ext cx="4856163" cy="2209800"/>
            <a:chOff x="2713" y="2496"/>
            <a:chExt cx="3059" cy="1392"/>
          </a:xfrm>
        </p:grpSpPr>
        <p:sp>
          <p:nvSpPr>
            <p:cNvPr id="24581" name="Rectangle 5"/>
            <p:cNvSpPr>
              <a:spLocks noChangeArrowheads="1"/>
            </p:cNvSpPr>
            <p:nvPr/>
          </p:nvSpPr>
          <p:spPr bwMode="auto">
            <a:xfrm>
              <a:off x="3900" y="2496"/>
              <a:ext cx="1872" cy="1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/>
            <a:lstStyle>
              <a:lvl1pPr marL="346075" indent="-346075" defTabSz="920750"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 defTabSz="920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 defTabSz="92075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 defTabSz="920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 defTabSz="92075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9207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9207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9207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92075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Clr>
                  <a:srgbClr val="D40041"/>
                </a:buClr>
                <a:buFont typeface="Wingdings" panose="05000000000000000000" pitchFamily="2" charset="2"/>
                <a:buNone/>
              </a:pPr>
              <a:r>
                <a:rPr lang="de-DE" altLang="en-US" sz="1600" baseline="30000">
                  <a:solidFill>
                    <a:schemeClr val="tx1"/>
                  </a:solidFill>
                </a:rPr>
                <a:t>16</a:t>
              </a:r>
              <a:r>
                <a:rPr lang="de-DE" altLang="en-US" sz="1600">
                  <a:solidFill>
                    <a:schemeClr val="tx1"/>
                  </a:solidFill>
                </a:rPr>
                <a:t>O ~ 16 amu</a:t>
              </a:r>
              <a:endParaRPr lang="de-DE" altLang="en-US" sz="1600" b="1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50000"/>
                </a:lnSpc>
                <a:buClr>
                  <a:srgbClr val="D40041"/>
                </a:buClr>
                <a:buFont typeface="Wingdings" panose="05000000000000000000" pitchFamily="2" charset="2"/>
                <a:buNone/>
              </a:pPr>
              <a:r>
                <a:rPr lang="de-DE" altLang="en-US" sz="1600" b="1">
                  <a:solidFill>
                    <a:schemeClr val="tx1"/>
                  </a:solidFill>
                </a:rPr>
                <a:t>		</a:t>
              </a:r>
              <a:r>
                <a:rPr lang="de-DE" altLang="en-US" sz="1200" b="1">
                  <a:solidFill>
                    <a:schemeClr val="tx1"/>
                  </a:solidFill>
                </a:rPr>
                <a:t>= Electron ~  0 AMU</a:t>
              </a:r>
            </a:p>
            <a:p>
              <a:pPr eaLnBrk="1" hangingPunct="1">
                <a:lnSpc>
                  <a:spcPct val="150000"/>
                </a:lnSpc>
                <a:buClr>
                  <a:srgbClr val="D40041"/>
                </a:buClr>
                <a:buFont typeface="Wingdings" panose="05000000000000000000" pitchFamily="2" charset="2"/>
                <a:buNone/>
              </a:pPr>
              <a:endParaRPr lang="de-DE" altLang="en-US" sz="1200" b="1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50000"/>
                </a:lnSpc>
                <a:buClr>
                  <a:srgbClr val="D40041"/>
                </a:buClr>
                <a:buFont typeface="Wingdings" panose="05000000000000000000" pitchFamily="2" charset="2"/>
                <a:buNone/>
              </a:pPr>
              <a:r>
                <a:rPr lang="de-DE" altLang="en-US" sz="1200" b="1">
                  <a:solidFill>
                    <a:schemeClr val="tx1"/>
                  </a:solidFill>
                </a:rPr>
                <a:t>		= Neutron  ~ 1 AMU</a:t>
              </a:r>
            </a:p>
            <a:p>
              <a:pPr eaLnBrk="1" hangingPunct="1">
                <a:lnSpc>
                  <a:spcPct val="150000"/>
                </a:lnSpc>
                <a:buClr>
                  <a:srgbClr val="D40041"/>
                </a:buClr>
                <a:buFont typeface="Wingdings" panose="05000000000000000000" pitchFamily="2" charset="2"/>
                <a:buNone/>
              </a:pPr>
              <a:endParaRPr lang="de-DE" altLang="en-US" sz="1200" b="1">
                <a:solidFill>
                  <a:schemeClr val="tx1"/>
                </a:solidFill>
              </a:endParaRPr>
            </a:p>
            <a:p>
              <a:pPr eaLnBrk="1" hangingPunct="1">
                <a:lnSpc>
                  <a:spcPct val="150000"/>
                </a:lnSpc>
                <a:buClr>
                  <a:srgbClr val="D40041"/>
                </a:buClr>
                <a:buFont typeface="Wingdings" panose="05000000000000000000" pitchFamily="2" charset="2"/>
                <a:buNone/>
              </a:pPr>
              <a:r>
                <a:rPr lang="de-DE" altLang="en-US" sz="1200" b="1">
                  <a:solidFill>
                    <a:schemeClr val="tx1"/>
                  </a:solidFill>
                </a:rPr>
                <a:t>		= Proton    ~  1AMU</a:t>
              </a:r>
            </a:p>
          </p:txBody>
        </p:sp>
        <p:sp>
          <p:nvSpPr>
            <p:cNvPr id="24582" name="Oval 6"/>
            <p:cNvSpPr>
              <a:spLocks noChangeArrowheads="1"/>
            </p:cNvSpPr>
            <p:nvPr/>
          </p:nvSpPr>
          <p:spPr bwMode="auto">
            <a:xfrm>
              <a:off x="3344" y="2920"/>
              <a:ext cx="149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83" name="Oval 7"/>
            <p:cNvSpPr>
              <a:spLocks noChangeArrowheads="1"/>
            </p:cNvSpPr>
            <p:nvPr/>
          </p:nvSpPr>
          <p:spPr bwMode="auto">
            <a:xfrm>
              <a:off x="3519" y="3032"/>
              <a:ext cx="147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84" name="Oval 8" descr="Ausgefüllte Diamanten"/>
            <p:cNvSpPr>
              <a:spLocks noChangeArrowheads="1"/>
            </p:cNvSpPr>
            <p:nvPr/>
          </p:nvSpPr>
          <p:spPr bwMode="auto">
            <a:xfrm>
              <a:off x="3272" y="3140"/>
              <a:ext cx="147" cy="136"/>
            </a:xfrm>
            <a:prstGeom prst="ellipse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85" name="Oval 9"/>
            <p:cNvSpPr>
              <a:spLocks noChangeArrowheads="1"/>
            </p:cNvSpPr>
            <p:nvPr/>
          </p:nvSpPr>
          <p:spPr bwMode="auto">
            <a:xfrm>
              <a:off x="3213" y="3212"/>
              <a:ext cx="148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86" name="Oval 10"/>
            <p:cNvSpPr>
              <a:spLocks noChangeArrowheads="1"/>
            </p:cNvSpPr>
            <p:nvPr/>
          </p:nvSpPr>
          <p:spPr bwMode="auto">
            <a:xfrm>
              <a:off x="3246" y="3044"/>
              <a:ext cx="147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87" name="Oval 11"/>
            <p:cNvSpPr>
              <a:spLocks noChangeArrowheads="1"/>
            </p:cNvSpPr>
            <p:nvPr/>
          </p:nvSpPr>
          <p:spPr bwMode="auto">
            <a:xfrm>
              <a:off x="3395" y="3020"/>
              <a:ext cx="148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88" name="Oval 12"/>
            <p:cNvSpPr>
              <a:spLocks noChangeArrowheads="1"/>
            </p:cNvSpPr>
            <p:nvPr/>
          </p:nvSpPr>
          <p:spPr bwMode="auto">
            <a:xfrm>
              <a:off x="3174" y="3092"/>
              <a:ext cx="148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89" name="Oval 13"/>
            <p:cNvSpPr>
              <a:spLocks noChangeArrowheads="1"/>
            </p:cNvSpPr>
            <p:nvPr/>
          </p:nvSpPr>
          <p:spPr bwMode="auto">
            <a:xfrm>
              <a:off x="3486" y="2966"/>
              <a:ext cx="148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0" name="Oval 14"/>
            <p:cNvSpPr>
              <a:spLocks noChangeArrowheads="1"/>
            </p:cNvSpPr>
            <p:nvPr/>
          </p:nvSpPr>
          <p:spPr bwMode="auto">
            <a:xfrm>
              <a:off x="3265" y="3194"/>
              <a:ext cx="148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1" name="Oval 15"/>
            <p:cNvSpPr>
              <a:spLocks noChangeArrowheads="1"/>
            </p:cNvSpPr>
            <p:nvPr/>
          </p:nvSpPr>
          <p:spPr bwMode="auto">
            <a:xfrm>
              <a:off x="3343" y="3128"/>
              <a:ext cx="148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2" name="Oval 16"/>
            <p:cNvSpPr>
              <a:spLocks noChangeArrowheads="1"/>
            </p:cNvSpPr>
            <p:nvPr/>
          </p:nvSpPr>
          <p:spPr bwMode="auto">
            <a:xfrm>
              <a:off x="3460" y="3104"/>
              <a:ext cx="148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3" name="Oval 17"/>
            <p:cNvSpPr>
              <a:spLocks noChangeArrowheads="1"/>
            </p:cNvSpPr>
            <p:nvPr/>
          </p:nvSpPr>
          <p:spPr bwMode="auto">
            <a:xfrm>
              <a:off x="2713" y="2624"/>
              <a:ext cx="1551" cy="112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4" name="Oval 18"/>
            <p:cNvSpPr>
              <a:spLocks noChangeArrowheads="1"/>
            </p:cNvSpPr>
            <p:nvPr/>
          </p:nvSpPr>
          <p:spPr bwMode="auto">
            <a:xfrm rot="-2460000">
              <a:off x="2778" y="2823"/>
              <a:ext cx="1345" cy="67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5" name="Oval 19"/>
            <p:cNvSpPr>
              <a:spLocks noChangeArrowheads="1"/>
            </p:cNvSpPr>
            <p:nvPr/>
          </p:nvSpPr>
          <p:spPr bwMode="auto">
            <a:xfrm>
              <a:off x="2856" y="2816"/>
              <a:ext cx="43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6" name="Oval 20"/>
            <p:cNvSpPr>
              <a:spLocks noChangeArrowheads="1"/>
            </p:cNvSpPr>
            <p:nvPr/>
          </p:nvSpPr>
          <p:spPr bwMode="auto">
            <a:xfrm>
              <a:off x="2912" y="3256"/>
              <a:ext cx="44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7" name="Oval 21"/>
            <p:cNvSpPr>
              <a:spLocks noChangeArrowheads="1"/>
            </p:cNvSpPr>
            <p:nvPr/>
          </p:nvSpPr>
          <p:spPr bwMode="auto">
            <a:xfrm>
              <a:off x="4117" y="3476"/>
              <a:ext cx="43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8" name="Oval 22"/>
            <p:cNvSpPr>
              <a:spLocks noChangeArrowheads="1"/>
            </p:cNvSpPr>
            <p:nvPr/>
          </p:nvSpPr>
          <p:spPr bwMode="auto">
            <a:xfrm>
              <a:off x="3344" y="3592"/>
              <a:ext cx="45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599" name="Oval 23"/>
            <p:cNvSpPr>
              <a:spLocks noChangeArrowheads="1"/>
            </p:cNvSpPr>
            <p:nvPr/>
          </p:nvSpPr>
          <p:spPr bwMode="auto">
            <a:xfrm>
              <a:off x="3441" y="2728"/>
              <a:ext cx="43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0" name="Oval 24"/>
            <p:cNvSpPr>
              <a:spLocks noChangeArrowheads="1"/>
            </p:cNvSpPr>
            <p:nvPr/>
          </p:nvSpPr>
          <p:spPr bwMode="auto">
            <a:xfrm>
              <a:off x="4420" y="2832"/>
              <a:ext cx="43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1" name="Oval 25"/>
            <p:cNvSpPr>
              <a:spLocks noChangeArrowheads="1"/>
            </p:cNvSpPr>
            <p:nvPr/>
          </p:nvSpPr>
          <p:spPr bwMode="auto">
            <a:xfrm>
              <a:off x="4368" y="3120"/>
              <a:ext cx="148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2" name="Oval 26"/>
            <p:cNvSpPr>
              <a:spLocks noChangeArrowheads="1"/>
            </p:cNvSpPr>
            <p:nvPr/>
          </p:nvSpPr>
          <p:spPr bwMode="auto">
            <a:xfrm>
              <a:off x="4368" y="3408"/>
              <a:ext cx="148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3" name="Oval 27"/>
            <p:cNvSpPr>
              <a:spLocks noChangeArrowheads="1"/>
            </p:cNvSpPr>
            <p:nvPr/>
          </p:nvSpPr>
          <p:spPr bwMode="auto">
            <a:xfrm>
              <a:off x="3408" y="3188"/>
              <a:ext cx="148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4" name="Oval 28"/>
            <p:cNvSpPr>
              <a:spLocks noChangeArrowheads="1"/>
            </p:cNvSpPr>
            <p:nvPr/>
          </p:nvSpPr>
          <p:spPr bwMode="auto">
            <a:xfrm>
              <a:off x="3536" y="3208"/>
              <a:ext cx="148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5" name="Oval 29"/>
            <p:cNvSpPr>
              <a:spLocks noChangeArrowheads="1"/>
            </p:cNvSpPr>
            <p:nvPr/>
          </p:nvSpPr>
          <p:spPr bwMode="auto">
            <a:xfrm>
              <a:off x="3344" y="3256"/>
              <a:ext cx="149" cy="136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6" name="Oval 30"/>
            <p:cNvSpPr>
              <a:spLocks noChangeArrowheads="1"/>
            </p:cNvSpPr>
            <p:nvPr/>
          </p:nvSpPr>
          <p:spPr bwMode="auto">
            <a:xfrm>
              <a:off x="3297" y="3304"/>
              <a:ext cx="147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7" name="Oval 31"/>
            <p:cNvSpPr>
              <a:spLocks noChangeArrowheads="1"/>
            </p:cNvSpPr>
            <p:nvPr/>
          </p:nvSpPr>
          <p:spPr bwMode="auto">
            <a:xfrm>
              <a:off x="3248" y="2920"/>
              <a:ext cx="148" cy="136"/>
            </a:xfrm>
            <a:prstGeom prst="ellipse">
              <a:avLst/>
            </a:prstGeom>
            <a:solidFill>
              <a:srgbClr val="FF00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8" name="Oval 32"/>
            <p:cNvSpPr>
              <a:spLocks noChangeArrowheads="1"/>
            </p:cNvSpPr>
            <p:nvPr/>
          </p:nvSpPr>
          <p:spPr bwMode="auto">
            <a:xfrm>
              <a:off x="3921" y="3064"/>
              <a:ext cx="43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09" name="Oval 33"/>
            <p:cNvSpPr>
              <a:spLocks noChangeArrowheads="1"/>
            </p:cNvSpPr>
            <p:nvPr/>
          </p:nvSpPr>
          <p:spPr bwMode="auto">
            <a:xfrm>
              <a:off x="2768" y="3400"/>
              <a:ext cx="44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4610" name="Oval 34"/>
            <p:cNvSpPr>
              <a:spLocks noChangeArrowheads="1"/>
            </p:cNvSpPr>
            <p:nvPr/>
          </p:nvSpPr>
          <p:spPr bwMode="auto">
            <a:xfrm>
              <a:off x="4208" y="3016"/>
              <a:ext cx="44" cy="40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</p:grpSp>
      <p:pic>
        <p:nvPicPr>
          <p:cNvPr id="3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1519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7" name="Picture 3" descr="C:\Sim7\Grid\Image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752601"/>
            <a:ext cx="647858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227263" y="1447800"/>
            <a:ext cx="25463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electrons</a:t>
            </a:r>
            <a:endParaRPr lang="de-DE" altLang="en-US" sz="1200" b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92665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2508251" y="1600200"/>
            <a:ext cx="288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positive ions</a:t>
            </a:r>
            <a:endParaRPr lang="de-DE" altLang="en-US" sz="1200" b="0"/>
          </a:p>
        </p:txBody>
      </p:sp>
      <p:grpSp>
        <p:nvGrpSpPr>
          <p:cNvPr id="32772" name="Group 18"/>
          <p:cNvGrpSpPr>
            <a:grpSpLocks/>
          </p:cNvGrpSpPr>
          <p:nvPr/>
        </p:nvGrpSpPr>
        <p:grpSpPr bwMode="auto">
          <a:xfrm>
            <a:off x="4125914" y="1522413"/>
            <a:ext cx="6015037" cy="4533900"/>
            <a:chOff x="1639" y="959"/>
            <a:chExt cx="3789" cy="2856"/>
          </a:xfrm>
        </p:grpSpPr>
        <p:pic>
          <p:nvPicPr>
            <p:cNvPr id="32773" name="Picture 7" descr="C:\Sim7\Grid\Image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" y="1656"/>
              <a:ext cx="3464" cy="2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4" name="Rectangle 8"/>
            <p:cNvSpPr>
              <a:spLocks noChangeAspect="1" noChangeArrowheads="1"/>
            </p:cNvSpPr>
            <p:nvPr/>
          </p:nvSpPr>
          <p:spPr bwMode="auto">
            <a:xfrm>
              <a:off x="1761" y="1615"/>
              <a:ext cx="3586" cy="28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75" name="Text Box 9"/>
            <p:cNvSpPr txBox="1">
              <a:spLocks noChangeAspect="1" noChangeArrowheads="1"/>
            </p:cNvSpPr>
            <p:nvPr/>
          </p:nvSpPr>
          <p:spPr bwMode="auto">
            <a:xfrm rot="-5400000">
              <a:off x="1697" y="1383"/>
              <a:ext cx="6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>
                <a:spcBef>
                  <a:spcPct val="50000"/>
                </a:spcBef>
              </a:pPr>
              <a:r>
                <a:rPr lang="de-DE" altLang="en-US" sz="1200" b="0"/>
                <a:t>Quadrupole rod system</a:t>
              </a:r>
            </a:p>
          </p:txBody>
        </p:sp>
        <p:sp>
          <p:nvSpPr>
            <p:cNvPr id="32776" name="Text Box 10"/>
            <p:cNvSpPr txBox="1">
              <a:spLocks noChangeAspect="1" noChangeArrowheads="1"/>
            </p:cNvSpPr>
            <p:nvPr/>
          </p:nvSpPr>
          <p:spPr bwMode="auto">
            <a:xfrm rot="-5400000">
              <a:off x="2016" y="1343"/>
              <a:ext cx="882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de-DE" altLang="en-US" sz="1200" b="0"/>
                <a:t>Entrance aperture</a:t>
              </a:r>
              <a:endParaRPr lang="de-DE" altLang="en-US" sz="2400" b="0"/>
            </a:p>
          </p:txBody>
        </p:sp>
        <p:sp>
          <p:nvSpPr>
            <p:cNvPr id="32777" name="Text Box 11"/>
            <p:cNvSpPr txBox="1">
              <a:spLocks noChangeAspect="1" noChangeArrowheads="1"/>
            </p:cNvSpPr>
            <p:nvPr/>
          </p:nvSpPr>
          <p:spPr bwMode="auto">
            <a:xfrm rot="-5400000">
              <a:off x="2626" y="1530"/>
              <a:ext cx="483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de-DE" altLang="en-US" sz="1200" b="0"/>
                <a:t>Filament</a:t>
              </a:r>
            </a:p>
          </p:txBody>
        </p:sp>
        <p:sp>
          <p:nvSpPr>
            <p:cNvPr id="32778" name="Line 12"/>
            <p:cNvSpPr>
              <a:spLocks noChangeAspect="1" noChangeShapeType="1"/>
            </p:cNvSpPr>
            <p:nvPr/>
          </p:nvSpPr>
          <p:spPr bwMode="auto">
            <a:xfrm>
              <a:off x="2861" y="1819"/>
              <a:ext cx="82" cy="2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Line 13"/>
            <p:cNvSpPr>
              <a:spLocks noChangeAspect="1" noChangeShapeType="1"/>
            </p:cNvSpPr>
            <p:nvPr/>
          </p:nvSpPr>
          <p:spPr bwMode="auto">
            <a:xfrm flipH="1">
              <a:off x="3636" y="1778"/>
              <a:ext cx="122" cy="40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0" name="Text Box 14"/>
            <p:cNvSpPr txBox="1">
              <a:spLocks noChangeAspect="1" noChangeArrowheads="1"/>
            </p:cNvSpPr>
            <p:nvPr/>
          </p:nvSpPr>
          <p:spPr bwMode="auto">
            <a:xfrm rot="-5400000">
              <a:off x="3435" y="1243"/>
              <a:ext cx="8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/>
              <a:r>
                <a:rPr lang="de-DE" altLang="en-US" sz="1200" b="0"/>
                <a:t>Formation chamber</a:t>
              </a:r>
            </a:p>
          </p:txBody>
        </p:sp>
        <p:sp>
          <p:nvSpPr>
            <p:cNvPr id="32781" name="Rectangle 15"/>
            <p:cNvSpPr>
              <a:spLocks noChangeAspect="1" noChangeArrowheads="1"/>
            </p:cNvSpPr>
            <p:nvPr/>
          </p:nvSpPr>
          <p:spPr bwMode="auto">
            <a:xfrm>
              <a:off x="1639" y="3530"/>
              <a:ext cx="3585" cy="28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782" name="Rectangle 16"/>
            <p:cNvSpPr>
              <a:spLocks noChangeAspect="1" noChangeArrowheads="1"/>
            </p:cNvSpPr>
            <p:nvPr/>
          </p:nvSpPr>
          <p:spPr bwMode="auto">
            <a:xfrm>
              <a:off x="5021" y="1737"/>
              <a:ext cx="407" cy="191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pic>
        <p:nvPicPr>
          <p:cNvPr id="1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7069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Grid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5" name="Picture 3" descr="C:\Sim7\Grid\Image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1"/>
            <a:ext cx="6478588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2297114" y="1524000"/>
            <a:ext cx="28860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/>
            <a:r>
              <a:rPr lang="de-DE" altLang="en-US" sz="1600">
                <a:solidFill>
                  <a:srgbClr val="202E6D"/>
                </a:solidFill>
              </a:rPr>
              <a:t>Flight paths of positive ions</a:t>
            </a:r>
            <a:endParaRPr lang="de-DE" altLang="en-US" sz="1200" b="0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0925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41DACCA-76DE-43B2-80F7-C5DF0F1740BA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63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200" y="414289"/>
            <a:ext cx="100393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>
              <a:lnSpc>
                <a:spcPct val="90000"/>
              </a:lnSpc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8" name="Text Box 3"/>
          <p:cNvSpPr txBox="1">
            <a:spLocks noChangeArrowheads="1"/>
          </p:cNvSpPr>
          <p:nvPr/>
        </p:nvSpPr>
        <p:spPr bwMode="auto">
          <a:xfrm>
            <a:off x="1981200" y="1412033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b="1" dirty="0">
                <a:solidFill>
                  <a:schemeClr val="tx1"/>
                </a:solidFill>
              </a:rPr>
              <a:t>Filament </a:t>
            </a:r>
            <a:r>
              <a:rPr lang="de-CH" altLang="en-US" b="1" dirty="0" err="1">
                <a:solidFill>
                  <a:schemeClr val="tx1"/>
                </a:solidFill>
              </a:rPr>
              <a:t>materials</a:t>
            </a:r>
            <a:endParaRPr lang="de-CH" altLang="en-US" b="1" dirty="0">
              <a:solidFill>
                <a:schemeClr val="tx1"/>
              </a:solidFill>
            </a:endParaRPr>
          </a:p>
        </p:txBody>
      </p:sp>
      <p:sp>
        <p:nvSpPr>
          <p:cNvPr id="69639" name="Text Box 4"/>
          <p:cNvSpPr txBox="1">
            <a:spLocks noChangeArrowheads="1"/>
          </p:cNvSpPr>
          <p:nvPr/>
        </p:nvSpPr>
        <p:spPr bwMode="auto">
          <a:xfrm>
            <a:off x="2495550" y="2041525"/>
            <a:ext cx="7696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 b="1" dirty="0">
                <a:solidFill>
                  <a:schemeClr val="tx1"/>
                </a:solidFill>
              </a:rPr>
              <a:t>Rhenium:</a:t>
            </a:r>
            <a:r>
              <a:rPr lang="de-CH" altLang="en-US" b="1" dirty="0">
                <a:solidFill>
                  <a:schemeClr val="tx1"/>
                </a:solidFill>
              </a:rPr>
              <a:t>                                            </a:t>
            </a:r>
            <a:r>
              <a:rPr lang="de-CH" altLang="en-US" sz="1400" b="1" dirty="0" err="1">
                <a:solidFill>
                  <a:schemeClr val="tx1"/>
                </a:solidFill>
              </a:rPr>
              <a:t>rather</a:t>
            </a:r>
            <a:r>
              <a:rPr lang="de-CH" altLang="en-US" sz="1400" b="1" dirty="0">
                <a:solidFill>
                  <a:schemeClr val="tx1"/>
                </a:solidFill>
              </a:rPr>
              <a:t> high </a:t>
            </a:r>
            <a:r>
              <a:rPr lang="de-CH" altLang="en-US" sz="1400" b="1" dirty="0" err="1">
                <a:solidFill>
                  <a:schemeClr val="tx1"/>
                </a:solidFill>
              </a:rPr>
              <a:t>vapor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pressure</a:t>
            </a:r>
            <a:r>
              <a:rPr lang="de-CH" altLang="en-US" sz="1400" b="1" dirty="0">
                <a:solidFill>
                  <a:schemeClr val="tx1"/>
                </a:solidFill>
              </a:rPr>
              <a:t>						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       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used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mainly</a:t>
            </a:r>
            <a:r>
              <a:rPr lang="de-CH" altLang="en-US" sz="1400" b="1" dirty="0">
                <a:solidFill>
                  <a:schemeClr val="tx1"/>
                </a:solidFill>
              </a:rPr>
              <a:t> in High </a:t>
            </a:r>
            <a:r>
              <a:rPr lang="de-CH" altLang="en-US" sz="1400" b="1" dirty="0" err="1">
                <a:solidFill>
                  <a:schemeClr val="tx1"/>
                </a:solidFill>
              </a:rPr>
              <a:t>Vacuum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 b="1" dirty="0">
                <a:solidFill>
                  <a:schemeClr val="tx1"/>
                </a:solidFill>
              </a:rPr>
              <a:t>Tungsten  </a:t>
            </a:r>
            <a:r>
              <a:rPr lang="de-CH" altLang="en-US" b="1" dirty="0">
                <a:solidFill>
                  <a:schemeClr val="tx1"/>
                </a:solidFill>
              </a:rPr>
              <a:t>                                         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used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</a:t>
            </a:r>
            <a:r>
              <a:rPr lang="de-CH" altLang="en-US" sz="1400" b="1" dirty="0">
                <a:solidFill>
                  <a:schemeClr val="tx1"/>
                </a:solidFill>
              </a:rPr>
              <a:t>in </a:t>
            </a:r>
            <a:r>
              <a:rPr lang="de-CH" altLang="en-US" sz="1400" b="1" dirty="0" err="1">
                <a:solidFill>
                  <a:schemeClr val="tx1"/>
                </a:solidFill>
              </a:rPr>
              <a:t>the</a:t>
            </a:r>
            <a:r>
              <a:rPr lang="de-CH" altLang="en-US" sz="1400" b="1" dirty="0">
                <a:solidFill>
                  <a:schemeClr val="tx1"/>
                </a:solidFill>
              </a:rPr>
              <a:t> UHV, </a:t>
            </a:r>
            <a:r>
              <a:rPr lang="de-CH" altLang="en-US" sz="1400" b="1" dirty="0" err="1">
                <a:solidFill>
                  <a:schemeClr val="tx1"/>
                </a:solidFill>
              </a:rPr>
              <a:t>has</a:t>
            </a:r>
            <a:r>
              <a:rPr lang="de-CH" altLang="en-US" sz="1400" b="1" dirty="0">
                <a:solidFill>
                  <a:schemeClr val="tx1"/>
                </a:solidFill>
              </a:rPr>
              <a:t> a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longer</a:t>
            </a:r>
            <a:r>
              <a:rPr lang="de-CH" altLang="en-US" sz="1400" b="1" dirty="0">
                <a:solidFill>
                  <a:schemeClr val="tx1"/>
                </a:solidFill>
              </a:rPr>
              <a:t>					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       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lifetime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than</a:t>
            </a:r>
            <a:r>
              <a:rPr lang="de-CH" altLang="en-US" sz="1400" b="1" dirty="0">
                <a:solidFill>
                  <a:schemeClr val="tx1"/>
                </a:solidFill>
              </a:rPr>
              <a:t> Rhenium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400" b="1" dirty="0">
                <a:solidFill>
                  <a:schemeClr val="tx1"/>
                </a:solidFill>
              </a:rPr>
              <a:t>                                                                                   Tungsten </a:t>
            </a:r>
            <a:r>
              <a:rPr lang="de-CH" altLang="en-US" sz="1400" b="1" dirty="0" err="1">
                <a:solidFill>
                  <a:schemeClr val="tx1"/>
                </a:solidFill>
              </a:rPr>
              <a:t>gets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brittle</a:t>
            </a:r>
            <a:r>
              <a:rPr lang="de-CH" altLang="en-US" sz="1400" b="1" dirty="0">
                <a:solidFill>
                  <a:schemeClr val="tx1"/>
                </a:solidFill>
              </a:rPr>
              <a:t> at 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high</a:t>
            </a:r>
            <a:r>
              <a:rPr lang="de-CH" altLang="en-US" sz="1400" b="1" dirty="0">
                <a:solidFill>
                  <a:schemeClr val="tx1"/>
                </a:solidFill>
              </a:rPr>
              <a:t>					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      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Hydrocarbon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concentrations</a:t>
            </a:r>
            <a:endParaRPr lang="de-CH" altLang="en-US" sz="1400" b="1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 b="1" dirty="0">
                <a:solidFill>
                  <a:schemeClr val="tx1"/>
                </a:solidFill>
              </a:rPr>
              <a:t/>
            </a:r>
            <a:br>
              <a:rPr lang="de-CH" altLang="en-US" sz="1800" b="1" dirty="0">
                <a:solidFill>
                  <a:schemeClr val="tx1"/>
                </a:solidFill>
              </a:rPr>
            </a:br>
            <a:r>
              <a:rPr lang="de-CH" altLang="en-US" sz="1800" b="1" dirty="0">
                <a:solidFill>
                  <a:schemeClr val="tx1"/>
                </a:solidFill>
              </a:rPr>
              <a:t/>
            </a:r>
            <a:br>
              <a:rPr lang="de-CH" altLang="en-US" sz="1800" b="1" dirty="0">
                <a:solidFill>
                  <a:schemeClr val="tx1"/>
                </a:solidFill>
              </a:rPr>
            </a:br>
            <a:r>
              <a:rPr lang="de-CH" altLang="en-US" sz="1800" b="1" dirty="0" err="1">
                <a:solidFill>
                  <a:schemeClr val="tx1"/>
                </a:solidFill>
              </a:rPr>
              <a:t>Yt</a:t>
            </a:r>
            <a:r>
              <a:rPr lang="de-CH" altLang="en-US" sz="1800" b="1" dirty="0">
                <a:solidFill>
                  <a:schemeClr val="tx1"/>
                </a:solidFill>
              </a:rPr>
              <a:t>-Oxide </a:t>
            </a:r>
            <a:r>
              <a:rPr lang="de-CH" altLang="en-US" sz="1800" b="1" dirty="0" err="1">
                <a:solidFill>
                  <a:schemeClr val="tx1"/>
                </a:solidFill>
              </a:rPr>
              <a:t>coating</a:t>
            </a:r>
            <a:r>
              <a:rPr lang="de-CH" altLang="en-US" sz="1800" b="1" dirty="0">
                <a:solidFill>
                  <a:schemeClr val="tx1"/>
                </a:solidFill>
              </a:rPr>
              <a:t> on Iridium </a:t>
            </a:r>
            <a:r>
              <a:rPr lang="de-CH" altLang="en-US" sz="1800" b="1" dirty="0" err="1">
                <a:solidFill>
                  <a:schemeClr val="tx1"/>
                </a:solidFill>
              </a:rPr>
              <a:t>wire</a:t>
            </a:r>
            <a:r>
              <a:rPr lang="de-CH" altLang="en-US" b="1" dirty="0">
                <a:solidFill>
                  <a:schemeClr val="tx1"/>
                </a:solidFill>
              </a:rPr>
              <a:t>       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rather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resistant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against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air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,</a:t>
            </a:r>
            <a:r>
              <a:rPr lang="de-CH" altLang="en-US" sz="1400" b="1" dirty="0">
                <a:solidFill>
                  <a:schemeClr val="tx1"/>
                </a:solidFill>
              </a:rPr>
              <a:t>					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	       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temperature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is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much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lower</a:t>
            </a:r>
            <a:r>
              <a:rPr lang="de-CH" altLang="en-US" sz="1400" b="1" dirty="0">
                <a:solidFill>
                  <a:schemeClr val="tx1"/>
                </a:solidFill>
              </a:rPr>
              <a:t>						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       </a:t>
            </a:r>
            <a:r>
              <a:rPr lang="de-CH" altLang="en-US" sz="1400" b="1" dirty="0" err="1" smtClean="0">
                <a:solidFill>
                  <a:schemeClr val="tx1"/>
                </a:solidFill>
              </a:rPr>
              <a:t>compared</a:t>
            </a:r>
            <a:r>
              <a:rPr lang="de-CH" altLang="en-US" sz="1400" b="1" dirty="0" smtClean="0">
                <a:solidFill>
                  <a:schemeClr val="tx1"/>
                </a:solidFill>
              </a:rPr>
              <a:t> </a:t>
            </a:r>
            <a:r>
              <a:rPr lang="de-CH" altLang="en-US" sz="1400" b="1" dirty="0" err="1">
                <a:solidFill>
                  <a:schemeClr val="tx1"/>
                </a:solidFill>
              </a:rPr>
              <a:t>to</a:t>
            </a:r>
            <a:r>
              <a:rPr lang="de-CH" altLang="en-US" sz="1400" b="1" dirty="0">
                <a:solidFill>
                  <a:schemeClr val="tx1"/>
                </a:solidFill>
              </a:rPr>
              <a:t> pure </a:t>
            </a:r>
            <a:r>
              <a:rPr lang="de-CH" altLang="en-US" sz="1400" b="1" dirty="0" err="1">
                <a:solidFill>
                  <a:schemeClr val="tx1"/>
                </a:solidFill>
              </a:rPr>
              <a:t>metals</a:t>
            </a:r>
            <a:r>
              <a:rPr lang="de-CH" altLang="en-US" sz="1400" b="1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en-US" sz="1200" b="1" dirty="0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85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09F5738-0ECE-4EDD-BF55-0E754E21B8EB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64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126"/>
          <p:cNvSpPr>
            <a:spLocks noChangeArrowheads="1"/>
          </p:cNvSpPr>
          <p:nvPr/>
        </p:nvSpPr>
        <p:spPr bwMode="auto">
          <a:xfrm>
            <a:off x="3886200" y="1676400"/>
            <a:ext cx="3733800" cy="3352800"/>
          </a:xfrm>
          <a:prstGeom prst="rect">
            <a:avLst/>
          </a:prstGeom>
          <a:solidFill>
            <a:schemeClr val="accent5"/>
          </a:solidFill>
          <a:ln w="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CH" altLang="en-US"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57400" y="547713"/>
            <a:ext cx="85026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Quadrupole </a:t>
            </a:r>
            <a:r>
              <a:rPr lang="de-DE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Filter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3" name="Text Box 3"/>
          <p:cNvSpPr txBox="1">
            <a:spLocks noChangeArrowheads="1"/>
          </p:cNvSpPr>
          <p:nvPr/>
        </p:nvSpPr>
        <p:spPr bwMode="auto">
          <a:xfrm>
            <a:off x="4114800" y="3657600"/>
            <a:ext cx="234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 b="1">
                <a:solidFill>
                  <a:schemeClr val="accent1"/>
                </a:solidFill>
              </a:rPr>
              <a:t>and in general:</a:t>
            </a:r>
          </a:p>
        </p:txBody>
      </p:sp>
      <p:sp>
        <p:nvSpPr>
          <p:cNvPr id="70664" name="Rectangle 4"/>
          <p:cNvSpPr>
            <a:spLocks noChangeArrowheads="1"/>
          </p:cNvSpPr>
          <p:nvPr/>
        </p:nvSpPr>
        <p:spPr bwMode="auto">
          <a:xfrm>
            <a:off x="2286000" y="2112963"/>
            <a:ext cx="1512888" cy="2557462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65" name="Rectangle 5"/>
          <p:cNvSpPr>
            <a:spLocks noChangeArrowheads="1"/>
          </p:cNvSpPr>
          <p:nvPr/>
        </p:nvSpPr>
        <p:spPr bwMode="auto">
          <a:xfrm>
            <a:off x="4057650" y="2124075"/>
            <a:ext cx="3327400" cy="2546350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66" name="Rectangle 6"/>
          <p:cNvSpPr>
            <a:spLocks noChangeArrowheads="1"/>
          </p:cNvSpPr>
          <p:nvPr/>
        </p:nvSpPr>
        <p:spPr bwMode="auto">
          <a:xfrm>
            <a:off x="7683501" y="2124076"/>
            <a:ext cx="2828925" cy="2574925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67" name="Freeform 7"/>
          <p:cNvSpPr>
            <a:spLocks/>
          </p:cNvSpPr>
          <p:nvPr/>
        </p:nvSpPr>
        <p:spPr bwMode="auto">
          <a:xfrm>
            <a:off x="4054476" y="3386138"/>
            <a:ext cx="150813" cy="285750"/>
          </a:xfrm>
          <a:custGeom>
            <a:avLst/>
            <a:gdLst>
              <a:gd name="T0" fmla="*/ 0 w 95"/>
              <a:gd name="T1" fmla="*/ 2147483646 h 180"/>
              <a:gd name="T2" fmla="*/ 2147483646 w 95"/>
              <a:gd name="T3" fmla="*/ 2147483646 h 180"/>
              <a:gd name="T4" fmla="*/ 2147483646 w 95"/>
              <a:gd name="T5" fmla="*/ 2147483646 h 180"/>
              <a:gd name="T6" fmla="*/ 2147483646 w 95"/>
              <a:gd name="T7" fmla="*/ 2147483646 h 180"/>
              <a:gd name="T8" fmla="*/ 2147483646 w 95"/>
              <a:gd name="T9" fmla="*/ 2147483646 h 180"/>
              <a:gd name="T10" fmla="*/ 2147483646 w 95"/>
              <a:gd name="T11" fmla="*/ 2147483646 h 180"/>
              <a:gd name="T12" fmla="*/ 2147483646 w 95"/>
              <a:gd name="T13" fmla="*/ 2147483646 h 180"/>
              <a:gd name="T14" fmla="*/ 2147483646 w 95"/>
              <a:gd name="T15" fmla="*/ 2147483646 h 180"/>
              <a:gd name="T16" fmla="*/ 2147483646 w 95"/>
              <a:gd name="T17" fmla="*/ 2147483646 h 180"/>
              <a:gd name="T18" fmla="*/ 2147483646 w 95"/>
              <a:gd name="T19" fmla="*/ 2147483646 h 180"/>
              <a:gd name="T20" fmla="*/ 2147483646 w 95"/>
              <a:gd name="T21" fmla="*/ 2147483646 h 180"/>
              <a:gd name="T22" fmla="*/ 2147483646 w 95"/>
              <a:gd name="T23" fmla="*/ 2147483646 h 180"/>
              <a:gd name="T24" fmla="*/ 2147483646 w 95"/>
              <a:gd name="T25" fmla="*/ 0 h 180"/>
              <a:gd name="T26" fmla="*/ 2147483646 w 95"/>
              <a:gd name="T27" fmla="*/ 2147483646 h 180"/>
              <a:gd name="T28" fmla="*/ 2147483646 w 95"/>
              <a:gd name="T29" fmla="*/ 2147483646 h 180"/>
              <a:gd name="T30" fmla="*/ 2147483646 w 95"/>
              <a:gd name="T31" fmla="*/ 2147483646 h 180"/>
              <a:gd name="T32" fmla="*/ 0 w 95"/>
              <a:gd name="T33" fmla="*/ 2147483646 h 180"/>
              <a:gd name="T34" fmla="*/ 2147483646 w 95"/>
              <a:gd name="T35" fmla="*/ 2147483646 h 180"/>
              <a:gd name="T36" fmla="*/ 2147483646 w 95"/>
              <a:gd name="T37" fmla="*/ 2147483646 h 180"/>
              <a:gd name="T38" fmla="*/ 2147483646 w 95"/>
              <a:gd name="T39" fmla="*/ 2147483646 h 180"/>
              <a:gd name="T40" fmla="*/ 2147483646 w 95"/>
              <a:gd name="T41" fmla="*/ 2147483646 h 180"/>
              <a:gd name="T42" fmla="*/ 2147483646 w 95"/>
              <a:gd name="T43" fmla="*/ 2147483646 h 180"/>
              <a:gd name="T44" fmla="*/ 2147483646 w 95"/>
              <a:gd name="T45" fmla="*/ 2147483646 h 180"/>
              <a:gd name="T46" fmla="*/ 2147483646 w 95"/>
              <a:gd name="T47" fmla="*/ 2147483646 h 180"/>
              <a:gd name="T48" fmla="*/ 2147483646 w 95"/>
              <a:gd name="T49" fmla="*/ 2147483646 h 180"/>
              <a:gd name="T50" fmla="*/ 2147483646 w 95"/>
              <a:gd name="T51" fmla="*/ 2147483646 h 180"/>
              <a:gd name="T52" fmla="*/ 2147483646 w 95"/>
              <a:gd name="T53" fmla="*/ 2147483646 h 180"/>
              <a:gd name="T54" fmla="*/ 2147483646 w 95"/>
              <a:gd name="T55" fmla="*/ 2147483646 h 180"/>
              <a:gd name="T56" fmla="*/ 2147483646 w 95"/>
              <a:gd name="T57" fmla="*/ 2147483646 h 180"/>
              <a:gd name="T58" fmla="*/ 2147483646 w 95"/>
              <a:gd name="T59" fmla="*/ 2147483646 h 180"/>
              <a:gd name="T60" fmla="*/ 2147483646 w 95"/>
              <a:gd name="T61" fmla="*/ 2147483646 h 180"/>
              <a:gd name="T62" fmla="*/ 2147483646 w 95"/>
              <a:gd name="T63" fmla="*/ 2147483646 h 180"/>
              <a:gd name="T64" fmla="*/ 2147483646 w 95"/>
              <a:gd name="T65" fmla="*/ 2147483646 h 180"/>
              <a:gd name="T66" fmla="*/ 2147483646 w 95"/>
              <a:gd name="T67" fmla="*/ 2147483646 h 180"/>
              <a:gd name="T68" fmla="*/ 0 w 95"/>
              <a:gd name="T69" fmla="*/ 2147483646 h 1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5" h="180">
                <a:moveTo>
                  <a:pt x="0" y="90"/>
                </a:moveTo>
                <a:lnTo>
                  <a:pt x="2" y="124"/>
                </a:lnTo>
                <a:lnTo>
                  <a:pt x="12" y="154"/>
                </a:lnTo>
                <a:lnTo>
                  <a:pt x="29" y="171"/>
                </a:lnTo>
                <a:lnTo>
                  <a:pt x="49" y="180"/>
                </a:lnTo>
                <a:lnTo>
                  <a:pt x="68" y="171"/>
                </a:lnTo>
                <a:lnTo>
                  <a:pt x="83" y="151"/>
                </a:lnTo>
                <a:lnTo>
                  <a:pt x="92" y="124"/>
                </a:lnTo>
                <a:lnTo>
                  <a:pt x="95" y="90"/>
                </a:lnTo>
                <a:lnTo>
                  <a:pt x="92" y="56"/>
                </a:lnTo>
                <a:lnTo>
                  <a:pt x="83" y="29"/>
                </a:lnTo>
                <a:lnTo>
                  <a:pt x="68" y="10"/>
                </a:lnTo>
                <a:lnTo>
                  <a:pt x="49" y="0"/>
                </a:lnTo>
                <a:lnTo>
                  <a:pt x="29" y="10"/>
                </a:lnTo>
                <a:lnTo>
                  <a:pt x="12" y="27"/>
                </a:lnTo>
                <a:lnTo>
                  <a:pt x="2" y="56"/>
                </a:lnTo>
                <a:lnTo>
                  <a:pt x="0" y="90"/>
                </a:lnTo>
                <a:lnTo>
                  <a:pt x="14" y="90"/>
                </a:lnTo>
                <a:lnTo>
                  <a:pt x="17" y="61"/>
                </a:lnTo>
                <a:lnTo>
                  <a:pt x="27" y="37"/>
                </a:lnTo>
                <a:lnTo>
                  <a:pt x="39" y="20"/>
                </a:lnTo>
                <a:lnTo>
                  <a:pt x="49" y="15"/>
                </a:lnTo>
                <a:lnTo>
                  <a:pt x="58" y="20"/>
                </a:lnTo>
                <a:lnTo>
                  <a:pt x="68" y="34"/>
                </a:lnTo>
                <a:lnTo>
                  <a:pt x="78" y="61"/>
                </a:lnTo>
                <a:lnTo>
                  <a:pt x="80" y="90"/>
                </a:lnTo>
                <a:lnTo>
                  <a:pt x="78" y="120"/>
                </a:lnTo>
                <a:lnTo>
                  <a:pt x="68" y="146"/>
                </a:lnTo>
                <a:lnTo>
                  <a:pt x="58" y="161"/>
                </a:lnTo>
                <a:lnTo>
                  <a:pt x="49" y="166"/>
                </a:lnTo>
                <a:lnTo>
                  <a:pt x="39" y="161"/>
                </a:lnTo>
                <a:lnTo>
                  <a:pt x="27" y="144"/>
                </a:lnTo>
                <a:lnTo>
                  <a:pt x="17" y="120"/>
                </a:lnTo>
                <a:lnTo>
                  <a:pt x="14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8" name="Freeform 8"/>
          <p:cNvSpPr>
            <a:spLocks/>
          </p:cNvSpPr>
          <p:nvPr/>
        </p:nvSpPr>
        <p:spPr bwMode="auto">
          <a:xfrm>
            <a:off x="7199313" y="3389314"/>
            <a:ext cx="80962" cy="282575"/>
          </a:xfrm>
          <a:custGeom>
            <a:avLst/>
            <a:gdLst>
              <a:gd name="T0" fmla="*/ 2147483646 w 51"/>
              <a:gd name="T1" fmla="*/ 2147483646 h 178"/>
              <a:gd name="T2" fmla="*/ 2147483646 w 51"/>
              <a:gd name="T3" fmla="*/ 2147483646 h 178"/>
              <a:gd name="T4" fmla="*/ 2147483646 w 51"/>
              <a:gd name="T5" fmla="*/ 2147483646 h 178"/>
              <a:gd name="T6" fmla="*/ 2147483646 w 51"/>
              <a:gd name="T7" fmla="*/ 2147483646 h 178"/>
              <a:gd name="T8" fmla="*/ 2147483646 w 51"/>
              <a:gd name="T9" fmla="*/ 2147483646 h 178"/>
              <a:gd name="T10" fmla="*/ 2147483646 w 51"/>
              <a:gd name="T11" fmla="*/ 2147483646 h 178"/>
              <a:gd name="T12" fmla="*/ 2147483646 w 51"/>
              <a:gd name="T13" fmla="*/ 2147483646 h 178"/>
              <a:gd name="T14" fmla="*/ 2147483646 w 51"/>
              <a:gd name="T15" fmla="*/ 2147483646 h 178"/>
              <a:gd name="T16" fmla="*/ 2147483646 w 51"/>
              <a:gd name="T17" fmla="*/ 0 h 178"/>
              <a:gd name="T18" fmla="*/ 0 w 51"/>
              <a:gd name="T19" fmla="*/ 2147483646 h 178"/>
              <a:gd name="T20" fmla="*/ 2147483646 w 51"/>
              <a:gd name="T21" fmla="*/ 2147483646 h 178"/>
              <a:gd name="T22" fmla="*/ 2147483646 w 51"/>
              <a:gd name="T23" fmla="*/ 2147483646 h 178"/>
              <a:gd name="T24" fmla="*/ 2147483646 w 51"/>
              <a:gd name="T25" fmla="*/ 2147483646 h 178"/>
              <a:gd name="T26" fmla="*/ 2147483646 w 51"/>
              <a:gd name="T27" fmla="*/ 2147483646 h 178"/>
              <a:gd name="T28" fmla="*/ 2147483646 w 51"/>
              <a:gd name="T29" fmla="*/ 2147483646 h 178"/>
              <a:gd name="T30" fmla="*/ 2147483646 w 51"/>
              <a:gd name="T31" fmla="*/ 2147483646 h 178"/>
              <a:gd name="T32" fmla="*/ 2147483646 w 51"/>
              <a:gd name="T33" fmla="*/ 2147483646 h 178"/>
              <a:gd name="T34" fmla="*/ 0 w 51"/>
              <a:gd name="T35" fmla="*/ 2147483646 h 178"/>
              <a:gd name="T36" fmla="*/ 2147483646 w 51"/>
              <a:gd name="T37" fmla="*/ 2147483646 h 17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178">
                <a:moveTo>
                  <a:pt x="10" y="178"/>
                </a:moveTo>
                <a:lnTo>
                  <a:pt x="25" y="166"/>
                </a:lnTo>
                <a:lnTo>
                  <a:pt x="39" y="147"/>
                </a:lnTo>
                <a:lnTo>
                  <a:pt x="49" y="122"/>
                </a:lnTo>
                <a:lnTo>
                  <a:pt x="51" y="88"/>
                </a:lnTo>
                <a:lnTo>
                  <a:pt x="49" y="57"/>
                </a:lnTo>
                <a:lnTo>
                  <a:pt x="39" y="30"/>
                </a:lnTo>
                <a:lnTo>
                  <a:pt x="25" y="10"/>
                </a:lnTo>
                <a:lnTo>
                  <a:pt x="10" y="0"/>
                </a:lnTo>
                <a:lnTo>
                  <a:pt x="0" y="13"/>
                </a:lnTo>
                <a:lnTo>
                  <a:pt x="15" y="20"/>
                </a:lnTo>
                <a:lnTo>
                  <a:pt x="25" y="35"/>
                </a:lnTo>
                <a:lnTo>
                  <a:pt x="34" y="61"/>
                </a:lnTo>
                <a:lnTo>
                  <a:pt x="37" y="88"/>
                </a:lnTo>
                <a:lnTo>
                  <a:pt x="34" y="118"/>
                </a:lnTo>
                <a:lnTo>
                  <a:pt x="25" y="142"/>
                </a:lnTo>
                <a:lnTo>
                  <a:pt x="15" y="157"/>
                </a:lnTo>
                <a:lnTo>
                  <a:pt x="0" y="166"/>
                </a:lnTo>
                <a:lnTo>
                  <a:pt x="10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9" name="Rectangle 9"/>
          <p:cNvSpPr>
            <a:spLocks noChangeArrowheads="1"/>
          </p:cNvSpPr>
          <p:nvPr/>
        </p:nvSpPr>
        <p:spPr bwMode="auto">
          <a:xfrm>
            <a:off x="4132264" y="3386138"/>
            <a:ext cx="3074987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70" name="Rectangle 10"/>
          <p:cNvSpPr>
            <a:spLocks noChangeArrowheads="1"/>
          </p:cNvSpPr>
          <p:nvPr/>
        </p:nvSpPr>
        <p:spPr bwMode="auto">
          <a:xfrm>
            <a:off x="4132264" y="3649664"/>
            <a:ext cx="3074987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71" name="Freeform 11"/>
          <p:cNvSpPr>
            <a:spLocks/>
          </p:cNvSpPr>
          <p:nvPr/>
        </p:nvSpPr>
        <p:spPr bwMode="auto">
          <a:xfrm>
            <a:off x="3957639" y="2713038"/>
            <a:ext cx="147637" cy="285750"/>
          </a:xfrm>
          <a:custGeom>
            <a:avLst/>
            <a:gdLst>
              <a:gd name="T0" fmla="*/ 0 w 93"/>
              <a:gd name="T1" fmla="*/ 2147483646 h 180"/>
              <a:gd name="T2" fmla="*/ 2147483646 w 93"/>
              <a:gd name="T3" fmla="*/ 2147483646 h 180"/>
              <a:gd name="T4" fmla="*/ 2147483646 w 93"/>
              <a:gd name="T5" fmla="*/ 2147483646 h 180"/>
              <a:gd name="T6" fmla="*/ 2147483646 w 93"/>
              <a:gd name="T7" fmla="*/ 2147483646 h 180"/>
              <a:gd name="T8" fmla="*/ 2147483646 w 93"/>
              <a:gd name="T9" fmla="*/ 2147483646 h 180"/>
              <a:gd name="T10" fmla="*/ 2147483646 w 93"/>
              <a:gd name="T11" fmla="*/ 2147483646 h 180"/>
              <a:gd name="T12" fmla="*/ 2147483646 w 93"/>
              <a:gd name="T13" fmla="*/ 2147483646 h 180"/>
              <a:gd name="T14" fmla="*/ 2147483646 w 93"/>
              <a:gd name="T15" fmla="*/ 2147483646 h 180"/>
              <a:gd name="T16" fmla="*/ 2147483646 w 93"/>
              <a:gd name="T17" fmla="*/ 2147483646 h 180"/>
              <a:gd name="T18" fmla="*/ 2147483646 w 93"/>
              <a:gd name="T19" fmla="*/ 2147483646 h 180"/>
              <a:gd name="T20" fmla="*/ 2147483646 w 93"/>
              <a:gd name="T21" fmla="*/ 2147483646 h 180"/>
              <a:gd name="T22" fmla="*/ 2147483646 w 93"/>
              <a:gd name="T23" fmla="*/ 2147483646 h 180"/>
              <a:gd name="T24" fmla="*/ 2147483646 w 93"/>
              <a:gd name="T25" fmla="*/ 0 h 180"/>
              <a:gd name="T26" fmla="*/ 2147483646 w 93"/>
              <a:gd name="T27" fmla="*/ 2147483646 h 180"/>
              <a:gd name="T28" fmla="*/ 2147483646 w 93"/>
              <a:gd name="T29" fmla="*/ 2147483646 h 180"/>
              <a:gd name="T30" fmla="*/ 2147483646 w 93"/>
              <a:gd name="T31" fmla="*/ 2147483646 h 180"/>
              <a:gd name="T32" fmla="*/ 0 w 93"/>
              <a:gd name="T33" fmla="*/ 2147483646 h 180"/>
              <a:gd name="T34" fmla="*/ 2147483646 w 93"/>
              <a:gd name="T35" fmla="*/ 2147483646 h 180"/>
              <a:gd name="T36" fmla="*/ 2147483646 w 93"/>
              <a:gd name="T37" fmla="*/ 2147483646 h 180"/>
              <a:gd name="T38" fmla="*/ 2147483646 w 93"/>
              <a:gd name="T39" fmla="*/ 2147483646 h 180"/>
              <a:gd name="T40" fmla="*/ 2147483646 w 93"/>
              <a:gd name="T41" fmla="*/ 2147483646 h 180"/>
              <a:gd name="T42" fmla="*/ 2147483646 w 93"/>
              <a:gd name="T43" fmla="*/ 2147483646 h 180"/>
              <a:gd name="T44" fmla="*/ 2147483646 w 93"/>
              <a:gd name="T45" fmla="*/ 2147483646 h 180"/>
              <a:gd name="T46" fmla="*/ 2147483646 w 93"/>
              <a:gd name="T47" fmla="*/ 2147483646 h 180"/>
              <a:gd name="T48" fmla="*/ 2147483646 w 93"/>
              <a:gd name="T49" fmla="*/ 2147483646 h 180"/>
              <a:gd name="T50" fmla="*/ 2147483646 w 93"/>
              <a:gd name="T51" fmla="*/ 2147483646 h 180"/>
              <a:gd name="T52" fmla="*/ 2147483646 w 93"/>
              <a:gd name="T53" fmla="*/ 2147483646 h 180"/>
              <a:gd name="T54" fmla="*/ 2147483646 w 93"/>
              <a:gd name="T55" fmla="*/ 2147483646 h 180"/>
              <a:gd name="T56" fmla="*/ 2147483646 w 93"/>
              <a:gd name="T57" fmla="*/ 2147483646 h 180"/>
              <a:gd name="T58" fmla="*/ 2147483646 w 93"/>
              <a:gd name="T59" fmla="*/ 2147483646 h 180"/>
              <a:gd name="T60" fmla="*/ 2147483646 w 93"/>
              <a:gd name="T61" fmla="*/ 2147483646 h 180"/>
              <a:gd name="T62" fmla="*/ 2147483646 w 93"/>
              <a:gd name="T63" fmla="*/ 2147483646 h 180"/>
              <a:gd name="T64" fmla="*/ 2147483646 w 93"/>
              <a:gd name="T65" fmla="*/ 2147483646 h 180"/>
              <a:gd name="T66" fmla="*/ 2147483646 w 93"/>
              <a:gd name="T67" fmla="*/ 2147483646 h 180"/>
              <a:gd name="T68" fmla="*/ 0 w 93"/>
              <a:gd name="T69" fmla="*/ 2147483646 h 1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80">
                <a:moveTo>
                  <a:pt x="0" y="90"/>
                </a:moveTo>
                <a:lnTo>
                  <a:pt x="2" y="124"/>
                </a:lnTo>
                <a:lnTo>
                  <a:pt x="12" y="151"/>
                </a:lnTo>
                <a:lnTo>
                  <a:pt x="27" y="170"/>
                </a:lnTo>
                <a:lnTo>
                  <a:pt x="46" y="180"/>
                </a:lnTo>
                <a:lnTo>
                  <a:pt x="66" y="170"/>
                </a:lnTo>
                <a:lnTo>
                  <a:pt x="80" y="151"/>
                </a:lnTo>
                <a:lnTo>
                  <a:pt x="90" y="124"/>
                </a:lnTo>
                <a:lnTo>
                  <a:pt x="93" y="90"/>
                </a:lnTo>
                <a:lnTo>
                  <a:pt x="90" y="56"/>
                </a:lnTo>
                <a:lnTo>
                  <a:pt x="80" y="29"/>
                </a:lnTo>
                <a:lnTo>
                  <a:pt x="66" y="10"/>
                </a:lnTo>
                <a:lnTo>
                  <a:pt x="46" y="0"/>
                </a:lnTo>
                <a:lnTo>
                  <a:pt x="27" y="10"/>
                </a:lnTo>
                <a:lnTo>
                  <a:pt x="12" y="29"/>
                </a:lnTo>
                <a:lnTo>
                  <a:pt x="2" y="56"/>
                </a:lnTo>
                <a:lnTo>
                  <a:pt x="0" y="90"/>
                </a:lnTo>
                <a:lnTo>
                  <a:pt x="15" y="90"/>
                </a:lnTo>
                <a:lnTo>
                  <a:pt x="17" y="61"/>
                </a:lnTo>
                <a:lnTo>
                  <a:pt x="27" y="34"/>
                </a:lnTo>
                <a:lnTo>
                  <a:pt x="36" y="19"/>
                </a:lnTo>
                <a:lnTo>
                  <a:pt x="46" y="14"/>
                </a:lnTo>
                <a:lnTo>
                  <a:pt x="56" y="19"/>
                </a:lnTo>
                <a:lnTo>
                  <a:pt x="66" y="34"/>
                </a:lnTo>
                <a:lnTo>
                  <a:pt x="75" y="61"/>
                </a:lnTo>
                <a:lnTo>
                  <a:pt x="78" y="90"/>
                </a:lnTo>
                <a:lnTo>
                  <a:pt x="75" y="119"/>
                </a:lnTo>
                <a:lnTo>
                  <a:pt x="66" y="146"/>
                </a:lnTo>
                <a:lnTo>
                  <a:pt x="56" y="161"/>
                </a:lnTo>
                <a:lnTo>
                  <a:pt x="46" y="166"/>
                </a:lnTo>
                <a:lnTo>
                  <a:pt x="36" y="161"/>
                </a:lnTo>
                <a:lnTo>
                  <a:pt x="27" y="146"/>
                </a:lnTo>
                <a:lnTo>
                  <a:pt x="17" y="119"/>
                </a:lnTo>
                <a:lnTo>
                  <a:pt x="15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2" name="Freeform 12"/>
          <p:cNvSpPr>
            <a:spLocks/>
          </p:cNvSpPr>
          <p:nvPr/>
        </p:nvSpPr>
        <p:spPr bwMode="auto">
          <a:xfrm>
            <a:off x="7102475" y="2713038"/>
            <a:ext cx="82550" cy="285750"/>
          </a:xfrm>
          <a:custGeom>
            <a:avLst/>
            <a:gdLst>
              <a:gd name="T0" fmla="*/ 2147483646 w 52"/>
              <a:gd name="T1" fmla="*/ 2147483646 h 180"/>
              <a:gd name="T2" fmla="*/ 2147483646 w 52"/>
              <a:gd name="T3" fmla="*/ 2147483646 h 180"/>
              <a:gd name="T4" fmla="*/ 2147483646 w 52"/>
              <a:gd name="T5" fmla="*/ 2147483646 h 180"/>
              <a:gd name="T6" fmla="*/ 2147483646 w 52"/>
              <a:gd name="T7" fmla="*/ 2147483646 h 180"/>
              <a:gd name="T8" fmla="*/ 2147483646 w 52"/>
              <a:gd name="T9" fmla="*/ 2147483646 h 180"/>
              <a:gd name="T10" fmla="*/ 2147483646 w 52"/>
              <a:gd name="T11" fmla="*/ 2147483646 h 180"/>
              <a:gd name="T12" fmla="*/ 2147483646 w 52"/>
              <a:gd name="T13" fmla="*/ 2147483646 h 180"/>
              <a:gd name="T14" fmla="*/ 2147483646 w 52"/>
              <a:gd name="T15" fmla="*/ 2147483646 h 180"/>
              <a:gd name="T16" fmla="*/ 2147483646 w 52"/>
              <a:gd name="T17" fmla="*/ 0 h 180"/>
              <a:gd name="T18" fmla="*/ 0 w 52"/>
              <a:gd name="T19" fmla="*/ 2147483646 h 180"/>
              <a:gd name="T20" fmla="*/ 2147483646 w 52"/>
              <a:gd name="T21" fmla="*/ 2147483646 h 180"/>
              <a:gd name="T22" fmla="*/ 2147483646 w 52"/>
              <a:gd name="T23" fmla="*/ 2147483646 h 180"/>
              <a:gd name="T24" fmla="*/ 2147483646 w 52"/>
              <a:gd name="T25" fmla="*/ 2147483646 h 180"/>
              <a:gd name="T26" fmla="*/ 2147483646 w 52"/>
              <a:gd name="T27" fmla="*/ 2147483646 h 180"/>
              <a:gd name="T28" fmla="*/ 2147483646 w 52"/>
              <a:gd name="T29" fmla="*/ 2147483646 h 180"/>
              <a:gd name="T30" fmla="*/ 2147483646 w 52"/>
              <a:gd name="T31" fmla="*/ 2147483646 h 180"/>
              <a:gd name="T32" fmla="*/ 2147483646 w 52"/>
              <a:gd name="T33" fmla="*/ 2147483646 h 180"/>
              <a:gd name="T34" fmla="*/ 0 w 52"/>
              <a:gd name="T35" fmla="*/ 2147483646 h 180"/>
              <a:gd name="T36" fmla="*/ 2147483646 w 52"/>
              <a:gd name="T37" fmla="*/ 2147483646 h 1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2" h="180">
                <a:moveTo>
                  <a:pt x="5" y="180"/>
                </a:moveTo>
                <a:lnTo>
                  <a:pt x="25" y="170"/>
                </a:lnTo>
                <a:lnTo>
                  <a:pt x="39" y="149"/>
                </a:lnTo>
                <a:lnTo>
                  <a:pt x="49" y="124"/>
                </a:lnTo>
                <a:lnTo>
                  <a:pt x="52" y="90"/>
                </a:lnTo>
                <a:lnTo>
                  <a:pt x="49" y="58"/>
                </a:lnTo>
                <a:lnTo>
                  <a:pt x="39" y="32"/>
                </a:lnTo>
                <a:lnTo>
                  <a:pt x="25" y="12"/>
                </a:lnTo>
                <a:lnTo>
                  <a:pt x="5" y="0"/>
                </a:lnTo>
                <a:lnTo>
                  <a:pt x="0" y="14"/>
                </a:lnTo>
                <a:lnTo>
                  <a:pt x="15" y="22"/>
                </a:lnTo>
                <a:lnTo>
                  <a:pt x="25" y="36"/>
                </a:lnTo>
                <a:lnTo>
                  <a:pt x="34" y="63"/>
                </a:lnTo>
                <a:lnTo>
                  <a:pt x="37" y="90"/>
                </a:lnTo>
                <a:lnTo>
                  <a:pt x="34" y="119"/>
                </a:lnTo>
                <a:lnTo>
                  <a:pt x="25" y="144"/>
                </a:lnTo>
                <a:lnTo>
                  <a:pt x="15" y="161"/>
                </a:lnTo>
                <a:lnTo>
                  <a:pt x="0" y="166"/>
                </a:lnTo>
                <a:lnTo>
                  <a:pt x="5" y="1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3" name="Rectangle 13"/>
          <p:cNvSpPr>
            <a:spLocks noChangeArrowheads="1"/>
          </p:cNvSpPr>
          <p:nvPr/>
        </p:nvSpPr>
        <p:spPr bwMode="auto">
          <a:xfrm>
            <a:off x="4030664" y="2713039"/>
            <a:ext cx="307657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74" name="Rectangle 14"/>
          <p:cNvSpPr>
            <a:spLocks noChangeArrowheads="1"/>
          </p:cNvSpPr>
          <p:nvPr/>
        </p:nvSpPr>
        <p:spPr bwMode="auto">
          <a:xfrm>
            <a:off x="4030664" y="2976564"/>
            <a:ext cx="307657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75" name="Freeform 15"/>
          <p:cNvSpPr>
            <a:spLocks/>
          </p:cNvSpPr>
          <p:nvPr/>
        </p:nvSpPr>
        <p:spPr bwMode="auto">
          <a:xfrm>
            <a:off x="4262439" y="2573338"/>
            <a:ext cx="3138487" cy="258762"/>
          </a:xfrm>
          <a:custGeom>
            <a:avLst/>
            <a:gdLst>
              <a:gd name="T0" fmla="*/ 2147483646 w 1977"/>
              <a:gd name="T1" fmla="*/ 2147483646 h 163"/>
              <a:gd name="T2" fmla="*/ 2147483646 w 1977"/>
              <a:gd name="T3" fmla="*/ 2147483646 h 163"/>
              <a:gd name="T4" fmla="*/ 2147483646 w 1977"/>
              <a:gd name="T5" fmla="*/ 2147483646 h 163"/>
              <a:gd name="T6" fmla="*/ 2147483646 w 1977"/>
              <a:gd name="T7" fmla="*/ 2147483646 h 163"/>
              <a:gd name="T8" fmla="*/ 2147483646 w 1977"/>
              <a:gd name="T9" fmla="*/ 2147483646 h 163"/>
              <a:gd name="T10" fmla="*/ 2147483646 w 1977"/>
              <a:gd name="T11" fmla="*/ 2147483646 h 163"/>
              <a:gd name="T12" fmla="*/ 2147483646 w 1977"/>
              <a:gd name="T13" fmla="*/ 2147483646 h 163"/>
              <a:gd name="T14" fmla="*/ 2147483646 w 1977"/>
              <a:gd name="T15" fmla="*/ 2147483646 h 163"/>
              <a:gd name="T16" fmla="*/ 2147483646 w 1977"/>
              <a:gd name="T17" fmla="*/ 0 h 163"/>
              <a:gd name="T18" fmla="*/ 0 w 1977"/>
              <a:gd name="T19" fmla="*/ 0 h 163"/>
              <a:gd name="T20" fmla="*/ 0 w 1977"/>
              <a:gd name="T21" fmla="*/ 2147483646 h 163"/>
              <a:gd name="T22" fmla="*/ 2147483646 w 1977"/>
              <a:gd name="T23" fmla="*/ 2147483646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77" h="163">
                <a:moveTo>
                  <a:pt x="1938" y="163"/>
                </a:moveTo>
                <a:lnTo>
                  <a:pt x="1953" y="156"/>
                </a:lnTo>
                <a:lnTo>
                  <a:pt x="1965" y="139"/>
                </a:lnTo>
                <a:lnTo>
                  <a:pt x="1975" y="112"/>
                </a:lnTo>
                <a:lnTo>
                  <a:pt x="1977" y="83"/>
                </a:lnTo>
                <a:lnTo>
                  <a:pt x="1975" y="51"/>
                </a:lnTo>
                <a:lnTo>
                  <a:pt x="1965" y="27"/>
                </a:lnTo>
                <a:lnTo>
                  <a:pt x="1953" y="7"/>
                </a:lnTo>
                <a:lnTo>
                  <a:pt x="1938" y="0"/>
                </a:lnTo>
                <a:lnTo>
                  <a:pt x="0" y="0"/>
                </a:lnTo>
                <a:lnTo>
                  <a:pt x="0" y="163"/>
                </a:lnTo>
                <a:lnTo>
                  <a:pt x="1938" y="1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6" name="Freeform 16"/>
          <p:cNvSpPr>
            <a:spLocks/>
          </p:cNvSpPr>
          <p:nvPr/>
        </p:nvSpPr>
        <p:spPr bwMode="auto">
          <a:xfrm>
            <a:off x="4251326" y="2562226"/>
            <a:ext cx="3160713" cy="282575"/>
          </a:xfrm>
          <a:custGeom>
            <a:avLst/>
            <a:gdLst>
              <a:gd name="T0" fmla="*/ 2147483646 w 1991"/>
              <a:gd name="T1" fmla="*/ 2147483646 h 178"/>
              <a:gd name="T2" fmla="*/ 2147483646 w 1991"/>
              <a:gd name="T3" fmla="*/ 2147483646 h 178"/>
              <a:gd name="T4" fmla="*/ 2147483646 w 1991"/>
              <a:gd name="T5" fmla="*/ 2147483646 h 178"/>
              <a:gd name="T6" fmla="*/ 2147483646 w 1991"/>
              <a:gd name="T7" fmla="*/ 2147483646 h 178"/>
              <a:gd name="T8" fmla="*/ 2147483646 w 1991"/>
              <a:gd name="T9" fmla="*/ 2147483646 h 178"/>
              <a:gd name="T10" fmla="*/ 2147483646 w 1991"/>
              <a:gd name="T11" fmla="*/ 2147483646 h 178"/>
              <a:gd name="T12" fmla="*/ 2147483646 w 1991"/>
              <a:gd name="T13" fmla="*/ 2147483646 h 178"/>
              <a:gd name="T14" fmla="*/ 2147483646 w 1991"/>
              <a:gd name="T15" fmla="*/ 2147483646 h 178"/>
              <a:gd name="T16" fmla="*/ 2147483646 w 1991"/>
              <a:gd name="T17" fmla="*/ 0 h 178"/>
              <a:gd name="T18" fmla="*/ 0 w 1991"/>
              <a:gd name="T19" fmla="*/ 0 h 178"/>
              <a:gd name="T20" fmla="*/ 0 w 1991"/>
              <a:gd name="T21" fmla="*/ 2147483646 h 178"/>
              <a:gd name="T22" fmla="*/ 2147483646 w 1991"/>
              <a:gd name="T23" fmla="*/ 2147483646 h 178"/>
              <a:gd name="T24" fmla="*/ 2147483646 w 1991"/>
              <a:gd name="T25" fmla="*/ 2147483646 h 178"/>
              <a:gd name="T26" fmla="*/ 2147483646 w 1991"/>
              <a:gd name="T27" fmla="*/ 2147483646 h 178"/>
              <a:gd name="T28" fmla="*/ 2147483646 w 1991"/>
              <a:gd name="T29" fmla="*/ 2147483646 h 178"/>
              <a:gd name="T30" fmla="*/ 2147483646 w 1991"/>
              <a:gd name="T31" fmla="*/ 2147483646 h 178"/>
              <a:gd name="T32" fmla="*/ 2147483646 w 1991"/>
              <a:gd name="T33" fmla="*/ 2147483646 h 178"/>
              <a:gd name="T34" fmla="*/ 2147483646 w 1991"/>
              <a:gd name="T35" fmla="*/ 2147483646 h 178"/>
              <a:gd name="T36" fmla="*/ 2147483646 w 1991"/>
              <a:gd name="T37" fmla="*/ 2147483646 h 178"/>
              <a:gd name="T38" fmla="*/ 2147483646 w 1991"/>
              <a:gd name="T39" fmla="*/ 2147483646 h 178"/>
              <a:gd name="T40" fmla="*/ 2147483646 w 1991"/>
              <a:gd name="T41" fmla="*/ 2147483646 h 178"/>
              <a:gd name="T42" fmla="*/ 2147483646 w 1991"/>
              <a:gd name="T43" fmla="*/ 2147483646 h 178"/>
              <a:gd name="T44" fmla="*/ 2147483646 w 1991"/>
              <a:gd name="T45" fmla="*/ 2147483646 h 178"/>
              <a:gd name="T46" fmla="*/ 2147483646 w 1991"/>
              <a:gd name="T47" fmla="*/ 2147483646 h 178"/>
              <a:gd name="T48" fmla="*/ 2147483646 w 1991"/>
              <a:gd name="T49" fmla="*/ 2147483646 h 1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91" h="178">
                <a:moveTo>
                  <a:pt x="1947" y="178"/>
                </a:moveTo>
                <a:lnTo>
                  <a:pt x="1965" y="168"/>
                </a:lnTo>
                <a:lnTo>
                  <a:pt x="1979" y="148"/>
                </a:lnTo>
                <a:lnTo>
                  <a:pt x="1989" y="122"/>
                </a:lnTo>
                <a:lnTo>
                  <a:pt x="1991" y="90"/>
                </a:lnTo>
                <a:lnTo>
                  <a:pt x="1989" y="56"/>
                </a:lnTo>
                <a:lnTo>
                  <a:pt x="1979" y="31"/>
                </a:lnTo>
                <a:lnTo>
                  <a:pt x="1965" y="9"/>
                </a:lnTo>
                <a:lnTo>
                  <a:pt x="1947" y="0"/>
                </a:lnTo>
                <a:lnTo>
                  <a:pt x="0" y="0"/>
                </a:lnTo>
                <a:lnTo>
                  <a:pt x="0" y="178"/>
                </a:lnTo>
                <a:lnTo>
                  <a:pt x="1947" y="178"/>
                </a:lnTo>
                <a:lnTo>
                  <a:pt x="1943" y="163"/>
                </a:lnTo>
                <a:lnTo>
                  <a:pt x="15" y="163"/>
                </a:lnTo>
                <a:lnTo>
                  <a:pt x="15" y="14"/>
                </a:lnTo>
                <a:lnTo>
                  <a:pt x="1943" y="14"/>
                </a:lnTo>
                <a:lnTo>
                  <a:pt x="1955" y="19"/>
                </a:lnTo>
                <a:lnTo>
                  <a:pt x="1965" y="36"/>
                </a:lnTo>
                <a:lnTo>
                  <a:pt x="1974" y="61"/>
                </a:lnTo>
                <a:lnTo>
                  <a:pt x="1977" y="90"/>
                </a:lnTo>
                <a:lnTo>
                  <a:pt x="1974" y="117"/>
                </a:lnTo>
                <a:lnTo>
                  <a:pt x="1965" y="144"/>
                </a:lnTo>
                <a:lnTo>
                  <a:pt x="1955" y="158"/>
                </a:lnTo>
                <a:lnTo>
                  <a:pt x="1943" y="163"/>
                </a:lnTo>
                <a:lnTo>
                  <a:pt x="1947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7" name="Freeform 17"/>
          <p:cNvSpPr>
            <a:spLocks/>
          </p:cNvSpPr>
          <p:nvPr/>
        </p:nvSpPr>
        <p:spPr bwMode="auto">
          <a:xfrm>
            <a:off x="4208464" y="2573338"/>
            <a:ext cx="123825" cy="258762"/>
          </a:xfrm>
          <a:custGeom>
            <a:avLst/>
            <a:gdLst>
              <a:gd name="T0" fmla="*/ 0 w 78"/>
              <a:gd name="T1" fmla="*/ 2147483646 h 163"/>
              <a:gd name="T2" fmla="*/ 2147483646 w 78"/>
              <a:gd name="T3" fmla="*/ 2147483646 h 163"/>
              <a:gd name="T4" fmla="*/ 2147483646 w 78"/>
              <a:gd name="T5" fmla="*/ 2147483646 h 163"/>
              <a:gd name="T6" fmla="*/ 2147483646 w 78"/>
              <a:gd name="T7" fmla="*/ 2147483646 h 163"/>
              <a:gd name="T8" fmla="*/ 2147483646 w 78"/>
              <a:gd name="T9" fmla="*/ 2147483646 h 163"/>
              <a:gd name="T10" fmla="*/ 2147483646 w 78"/>
              <a:gd name="T11" fmla="*/ 2147483646 h 163"/>
              <a:gd name="T12" fmla="*/ 2147483646 w 78"/>
              <a:gd name="T13" fmla="*/ 2147483646 h 163"/>
              <a:gd name="T14" fmla="*/ 2147483646 w 78"/>
              <a:gd name="T15" fmla="*/ 2147483646 h 163"/>
              <a:gd name="T16" fmla="*/ 2147483646 w 78"/>
              <a:gd name="T17" fmla="*/ 2147483646 h 163"/>
              <a:gd name="T18" fmla="*/ 2147483646 w 78"/>
              <a:gd name="T19" fmla="*/ 2147483646 h 163"/>
              <a:gd name="T20" fmla="*/ 2147483646 w 78"/>
              <a:gd name="T21" fmla="*/ 2147483646 h 163"/>
              <a:gd name="T22" fmla="*/ 2147483646 w 78"/>
              <a:gd name="T23" fmla="*/ 2147483646 h 163"/>
              <a:gd name="T24" fmla="*/ 2147483646 w 78"/>
              <a:gd name="T25" fmla="*/ 0 h 163"/>
              <a:gd name="T26" fmla="*/ 2147483646 w 78"/>
              <a:gd name="T27" fmla="*/ 2147483646 h 163"/>
              <a:gd name="T28" fmla="*/ 2147483646 w 78"/>
              <a:gd name="T29" fmla="*/ 2147483646 h 163"/>
              <a:gd name="T30" fmla="*/ 2147483646 w 78"/>
              <a:gd name="T31" fmla="*/ 2147483646 h 163"/>
              <a:gd name="T32" fmla="*/ 0 w 78"/>
              <a:gd name="T33" fmla="*/ 2147483646 h 1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63">
                <a:moveTo>
                  <a:pt x="0" y="83"/>
                </a:moveTo>
                <a:lnTo>
                  <a:pt x="3" y="115"/>
                </a:lnTo>
                <a:lnTo>
                  <a:pt x="12" y="139"/>
                </a:lnTo>
                <a:lnTo>
                  <a:pt x="25" y="156"/>
                </a:lnTo>
                <a:lnTo>
                  <a:pt x="39" y="163"/>
                </a:lnTo>
                <a:lnTo>
                  <a:pt x="54" y="156"/>
                </a:lnTo>
                <a:lnTo>
                  <a:pt x="66" y="139"/>
                </a:lnTo>
                <a:lnTo>
                  <a:pt x="76" y="115"/>
                </a:lnTo>
                <a:lnTo>
                  <a:pt x="78" y="83"/>
                </a:lnTo>
                <a:lnTo>
                  <a:pt x="76" y="51"/>
                </a:lnTo>
                <a:lnTo>
                  <a:pt x="66" y="24"/>
                </a:lnTo>
                <a:lnTo>
                  <a:pt x="54" y="7"/>
                </a:lnTo>
                <a:lnTo>
                  <a:pt x="39" y="0"/>
                </a:lnTo>
                <a:lnTo>
                  <a:pt x="25" y="7"/>
                </a:lnTo>
                <a:lnTo>
                  <a:pt x="12" y="24"/>
                </a:lnTo>
                <a:lnTo>
                  <a:pt x="3" y="51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8" name="Freeform 18"/>
          <p:cNvSpPr>
            <a:spLocks/>
          </p:cNvSpPr>
          <p:nvPr/>
        </p:nvSpPr>
        <p:spPr bwMode="auto">
          <a:xfrm>
            <a:off x="4197350" y="2562226"/>
            <a:ext cx="147638" cy="282575"/>
          </a:xfrm>
          <a:custGeom>
            <a:avLst/>
            <a:gdLst>
              <a:gd name="T0" fmla="*/ 0 w 93"/>
              <a:gd name="T1" fmla="*/ 2147483646 h 178"/>
              <a:gd name="T2" fmla="*/ 2147483646 w 93"/>
              <a:gd name="T3" fmla="*/ 2147483646 h 178"/>
              <a:gd name="T4" fmla="*/ 2147483646 w 93"/>
              <a:gd name="T5" fmla="*/ 2147483646 h 178"/>
              <a:gd name="T6" fmla="*/ 2147483646 w 93"/>
              <a:gd name="T7" fmla="*/ 2147483646 h 178"/>
              <a:gd name="T8" fmla="*/ 2147483646 w 93"/>
              <a:gd name="T9" fmla="*/ 2147483646 h 178"/>
              <a:gd name="T10" fmla="*/ 2147483646 w 93"/>
              <a:gd name="T11" fmla="*/ 2147483646 h 178"/>
              <a:gd name="T12" fmla="*/ 2147483646 w 93"/>
              <a:gd name="T13" fmla="*/ 2147483646 h 178"/>
              <a:gd name="T14" fmla="*/ 2147483646 w 93"/>
              <a:gd name="T15" fmla="*/ 2147483646 h 178"/>
              <a:gd name="T16" fmla="*/ 2147483646 w 93"/>
              <a:gd name="T17" fmla="*/ 2147483646 h 178"/>
              <a:gd name="T18" fmla="*/ 2147483646 w 93"/>
              <a:gd name="T19" fmla="*/ 2147483646 h 178"/>
              <a:gd name="T20" fmla="*/ 2147483646 w 93"/>
              <a:gd name="T21" fmla="*/ 2147483646 h 178"/>
              <a:gd name="T22" fmla="*/ 2147483646 w 93"/>
              <a:gd name="T23" fmla="*/ 2147483646 h 178"/>
              <a:gd name="T24" fmla="*/ 2147483646 w 93"/>
              <a:gd name="T25" fmla="*/ 0 h 178"/>
              <a:gd name="T26" fmla="*/ 2147483646 w 93"/>
              <a:gd name="T27" fmla="*/ 2147483646 h 178"/>
              <a:gd name="T28" fmla="*/ 2147483646 w 93"/>
              <a:gd name="T29" fmla="*/ 2147483646 h 178"/>
              <a:gd name="T30" fmla="*/ 2147483646 w 93"/>
              <a:gd name="T31" fmla="*/ 2147483646 h 178"/>
              <a:gd name="T32" fmla="*/ 0 w 93"/>
              <a:gd name="T33" fmla="*/ 2147483646 h 178"/>
              <a:gd name="T34" fmla="*/ 2147483646 w 93"/>
              <a:gd name="T35" fmla="*/ 2147483646 h 178"/>
              <a:gd name="T36" fmla="*/ 2147483646 w 93"/>
              <a:gd name="T37" fmla="*/ 2147483646 h 178"/>
              <a:gd name="T38" fmla="*/ 2147483646 w 93"/>
              <a:gd name="T39" fmla="*/ 2147483646 h 178"/>
              <a:gd name="T40" fmla="*/ 2147483646 w 93"/>
              <a:gd name="T41" fmla="*/ 2147483646 h 178"/>
              <a:gd name="T42" fmla="*/ 2147483646 w 93"/>
              <a:gd name="T43" fmla="*/ 2147483646 h 178"/>
              <a:gd name="T44" fmla="*/ 2147483646 w 93"/>
              <a:gd name="T45" fmla="*/ 2147483646 h 178"/>
              <a:gd name="T46" fmla="*/ 2147483646 w 93"/>
              <a:gd name="T47" fmla="*/ 2147483646 h 178"/>
              <a:gd name="T48" fmla="*/ 2147483646 w 93"/>
              <a:gd name="T49" fmla="*/ 2147483646 h 178"/>
              <a:gd name="T50" fmla="*/ 2147483646 w 93"/>
              <a:gd name="T51" fmla="*/ 2147483646 h 178"/>
              <a:gd name="T52" fmla="*/ 2147483646 w 93"/>
              <a:gd name="T53" fmla="*/ 2147483646 h 178"/>
              <a:gd name="T54" fmla="*/ 2147483646 w 93"/>
              <a:gd name="T55" fmla="*/ 2147483646 h 178"/>
              <a:gd name="T56" fmla="*/ 2147483646 w 93"/>
              <a:gd name="T57" fmla="*/ 2147483646 h 178"/>
              <a:gd name="T58" fmla="*/ 2147483646 w 93"/>
              <a:gd name="T59" fmla="*/ 2147483646 h 178"/>
              <a:gd name="T60" fmla="*/ 2147483646 w 93"/>
              <a:gd name="T61" fmla="*/ 2147483646 h 178"/>
              <a:gd name="T62" fmla="*/ 2147483646 w 93"/>
              <a:gd name="T63" fmla="*/ 2147483646 h 178"/>
              <a:gd name="T64" fmla="*/ 2147483646 w 93"/>
              <a:gd name="T65" fmla="*/ 2147483646 h 178"/>
              <a:gd name="T66" fmla="*/ 2147483646 w 93"/>
              <a:gd name="T67" fmla="*/ 2147483646 h 178"/>
              <a:gd name="T68" fmla="*/ 0 w 93"/>
              <a:gd name="T69" fmla="*/ 2147483646 h 1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78">
                <a:moveTo>
                  <a:pt x="0" y="90"/>
                </a:moveTo>
                <a:lnTo>
                  <a:pt x="2" y="124"/>
                </a:lnTo>
                <a:lnTo>
                  <a:pt x="12" y="148"/>
                </a:lnTo>
                <a:lnTo>
                  <a:pt x="27" y="168"/>
                </a:lnTo>
                <a:lnTo>
                  <a:pt x="46" y="178"/>
                </a:lnTo>
                <a:lnTo>
                  <a:pt x="66" y="168"/>
                </a:lnTo>
                <a:lnTo>
                  <a:pt x="80" y="148"/>
                </a:lnTo>
                <a:lnTo>
                  <a:pt x="90" y="124"/>
                </a:lnTo>
                <a:lnTo>
                  <a:pt x="93" y="90"/>
                </a:lnTo>
                <a:lnTo>
                  <a:pt x="90" y="56"/>
                </a:lnTo>
                <a:lnTo>
                  <a:pt x="80" y="29"/>
                </a:lnTo>
                <a:lnTo>
                  <a:pt x="66" y="9"/>
                </a:lnTo>
                <a:lnTo>
                  <a:pt x="46" y="0"/>
                </a:lnTo>
                <a:lnTo>
                  <a:pt x="27" y="9"/>
                </a:lnTo>
                <a:lnTo>
                  <a:pt x="12" y="29"/>
                </a:lnTo>
                <a:lnTo>
                  <a:pt x="2" y="56"/>
                </a:lnTo>
                <a:lnTo>
                  <a:pt x="0" y="90"/>
                </a:lnTo>
                <a:lnTo>
                  <a:pt x="15" y="90"/>
                </a:lnTo>
                <a:lnTo>
                  <a:pt x="17" y="61"/>
                </a:lnTo>
                <a:lnTo>
                  <a:pt x="27" y="34"/>
                </a:lnTo>
                <a:lnTo>
                  <a:pt x="37" y="19"/>
                </a:lnTo>
                <a:lnTo>
                  <a:pt x="46" y="14"/>
                </a:lnTo>
                <a:lnTo>
                  <a:pt x="56" y="19"/>
                </a:lnTo>
                <a:lnTo>
                  <a:pt x="66" y="34"/>
                </a:lnTo>
                <a:lnTo>
                  <a:pt x="76" y="61"/>
                </a:lnTo>
                <a:lnTo>
                  <a:pt x="78" y="90"/>
                </a:lnTo>
                <a:lnTo>
                  <a:pt x="76" y="119"/>
                </a:lnTo>
                <a:lnTo>
                  <a:pt x="66" y="144"/>
                </a:lnTo>
                <a:lnTo>
                  <a:pt x="56" y="158"/>
                </a:lnTo>
                <a:lnTo>
                  <a:pt x="46" y="163"/>
                </a:lnTo>
                <a:lnTo>
                  <a:pt x="37" y="158"/>
                </a:lnTo>
                <a:lnTo>
                  <a:pt x="27" y="144"/>
                </a:lnTo>
                <a:lnTo>
                  <a:pt x="17" y="119"/>
                </a:lnTo>
                <a:lnTo>
                  <a:pt x="15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79" name="Freeform 19"/>
          <p:cNvSpPr>
            <a:spLocks/>
          </p:cNvSpPr>
          <p:nvPr/>
        </p:nvSpPr>
        <p:spPr bwMode="auto">
          <a:xfrm>
            <a:off x="4375150" y="3251201"/>
            <a:ext cx="3138488" cy="258763"/>
          </a:xfrm>
          <a:custGeom>
            <a:avLst/>
            <a:gdLst>
              <a:gd name="T0" fmla="*/ 2147483646 w 1977"/>
              <a:gd name="T1" fmla="*/ 2147483646 h 163"/>
              <a:gd name="T2" fmla="*/ 2147483646 w 1977"/>
              <a:gd name="T3" fmla="*/ 2147483646 h 163"/>
              <a:gd name="T4" fmla="*/ 2147483646 w 1977"/>
              <a:gd name="T5" fmla="*/ 2147483646 h 163"/>
              <a:gd name="T6" fmla="*/ 2147483646 w 1977"/>
              <a:gd name="T7" fmla="*/ 2147483646 h 163"/>
              <a:gd name="T8" fmla="*/ 2147483646 w 1977"/>
              <a:gd name="T9" fmla="*/ 2147483646 h 163"/>
              <a:gd name="T10" fmla="*/ 2147483646 w 1977"/>
              <a:gd name="T11" fmla="*/ 2147483646 h 163"/>
              <a:gd name="T12" fmla="*/ 2147483646 w 1977"/>
              <a:gd name="T13" fmla="*/ 2147483646 h 163"/>
              <a:gd name="T14" fmla="*/ 2147483646 w 1977"/>
              <a:gd name="T15" fmla="*/ 2147483646 h 163"/>
              <a:gd name="T16" fmla="*/ 2147483646 w 1977"/>
              <a:gd name="T17" fmla="*/ 0 h 163"/>
              <a:gd name="T18" fmla="*/ 0 w 1977"/>
              <a:gd name="T19" fmla="*/ 0 h 163"/>
              <a:gd name="T20" fmla="*/ 0 w 1977"/>
              <a:gd name="T21" fmla="*/ 2147483646 h 163"/>
              <a:gd name="T22" fmla="*/ 2147483646 w 1977"/>
              <a:gd name="T23" fmla="*/ 2147483646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77" h="163">
                <a:moveTo>
                  <a:pt x="1938" y="163"/>
                </a:moveTo>
                <a:lnTo>
                  <a:pt x="1952" y="156"/>
                </a:lnTo>
                <a:lnTo>
                  <a:pt x="1965" y="139"/>
                </a:lnTo>
                <a:lnTo>
                  <a:pt x="1974" y="112"/>
                </a:lnTo>
                <a:lnTo>
                  <a:pt x="1977" y="83"/>
                </a:lnTo>
                <a:lnTo>
                  <a:pt x="1974" y="51"/>
                </a:lnTo>
                <a:lnTo>
                  <a:pt x="1965" y="27"/>
                </a:lnTo>
                <a:lnTo>
                  <a:pt x="1952" y="7"/>
                </a:lnTo>
                <a:lnTo>
                  <a:pt x="1938" y="0"/>
                </a:lnTo>
                <a:lnTo>
                  <a:pt x="0" y="0"/>
                </a:lnTo>
                <a:lnTo>
                  <a:pt x="0" y="163"/>
                </a:lnTo>
                <a:lnTo>
                  <a:pt x="1938" y="1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0" name="Freeform 20"/>
          <p:cNvSpPr>
            <a:spLocks/>
          </p:cNvSpPr>
          <p:nvPr/>
        </p:nvSpPr>
        <p:spPr bwMode="auto">
          <a:xfrm>
            <a:off x="4364038" y="3238501"/>
            <a:ext cx="3160712" cy="282575"/>
          </a:xfrm>
          <a:custGeom>
            <a:avLst/>
            <a:gdLst>
              <a:gd name="T0" fmla="*/ 2147483646 w 1991"/>
              <a:gd name="T1" fmla="*/ 2147483646 h 178"/>
              <a:gd name="T2" fmla="*/ 2147483646 w 1991"/>
              <a:gd name="T3" fmla="*/ 2147483646 h 178"/>
              <a:gd name="T4" fmla="*/ 2147483646 w 1991"/>
              <a:gd name="T5" fmla="*/ 2147483646 h 178"/>
              <a:gd name="T6" fmla="*/ 2147483646 w 1991"/>
              <a:gd name="T7" fmla="*/ 2147483646 h 178"/>
              <a:gd name="T8" fmla="*/ 2147483646 w 1991"/>
              <a:gd name="T9" fmla="*/ 2147483646 h 178"/>
              <a:gd name="T10" fmla="*/ 2147483646 w 1991"/>
              <a:gd name="T11" fmla="*/ 2147483646 h 178"/>
              <a:gd name="T12" fmla="*/ 2147483646 w 1991"/>
              <a:gd name="T13" fmla="*/ 2147483646 h 178"/>
              <a:gd name="T14" fmla="*/ 2147483646 w 1991"/>
              <a:gd name="T15" fmla="*/ 2147483646 h 178"/>
              <a:gd name="T16" fmla="*/ 2147483646 w 1991"/>
              <a:gd name="T17" fmla="*/ 0 h 178"/>
              <a:gd name="T18" fmla="*/ 0 w 1991"/>
              <a:gd name="T19" fmla="*/ 0 h 178"/>
              <a:gd name="T20" fmla="*/ 0 w 1991"/>
              <a:gd name="T21" fmla="*/ 2147483646 h 178"/>
              <a:gd name="T22" fmla="*/ 2147483646 w 1991"/>
              <a:gd name="T23" fmla="*/ 2147483646 h 178"/>
              <a:gd name="T24" fmla="*/ 2147483646 w 1991"/>
              <a:gd name="T25" fmla="*/ 2147483646 h 178"/>
              <a:gd name="T26" fmla="*/ 2147483646 w 1991"/>
              <a:gd name="T27" fmla="*/ 2147483646 h 178"/>
              <a:gd name="T28" fmla="*/ 2147483646 w 1991"/>
              <a:gd name="T29" fmla="*/ 2147483646 h 178"/>
              <a:gd name="T30" fmla="*/ 2147483646 w 1991"/>
              <a:gd name="T31" fmla="*/ 2147483646 h 178"/>
              <a:gd name="T32" fmla="*/ 2147483646 w 1991"/>
              <a:gd name="T33" fmla="*/ 2147483646 h 178"/>
              <a:gd name="T34" fmla="*/ 2147483646 w 1991"/>
              <a:gd name="T35" fmla="*/ 2147483646 h 178"/>
              <a:gd name="T36" fmla="*/ 2147483646 w 1991"/>
              <a:gd name="T37" fmla="*/ 2147483646 h 178"/>
              <a:gd name="T38" fmla="*/ 2147483646 w 1991"/>
              <a:gd name="T39" fmla="*/ 2147483646 h 178"/>
              <a:gd name="T40" fmla="*/ 2147483646 w 1991"/>
              <a:gd name="T41" fmla="*/ 2147483646 h 178"/>
              <a:gd name="T42" fmla="*/ 2147483646 w 1991"/>
              <a:gd name="T43" fmla="*/ 2147483646 h 178"/>
              <a:gd name="T44" fmla="*/ 2147483646 w 1991"/>
              <a:gd name="T45" fmla="*/ 2147483646 h 178"/>
              <a:gd name="T46" fmla="*/ 2147483646 w 1991"/>
              <a:gd name="T47" fmla="*/ 2147483646 h 178"/>
              <a:gd name="T48" fmla="*/ 2147483646 w 1991"/>
              <a:gd name="T49" fmla="*/ 2147483646 h 1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91" h="178">
                <a:moveTo>
                  <a:pt x="1947" y="178"/>
                </a:moveTo>
                <a:lnTo>
                  <a:pt x="1964" y="169"/>
                </a:lnTo>
                <a:lnTo>
                  <a:pt x="1979" y="149"/>
                </a:lnTo>
                <a:lnTo>
                  <a:pt x="1989" y="122"/>
                </a:lnTo>
                <a:lnTo>
                  <a:pt x="1991" y="91"/>
                </a:lnTo>
                <a:lnTo>
                  <a:pt x="1989" y="56"/>
                </a:lnTo>
                <a:lnTo>
                  <a:pt x="1979" y="32"/>
                </a:lnTo>
                <a:lnTo>
                  <a:pt x="1964" y="10"/>
                </a:lnTo>
                <a:lnTo>
                  <a:pt x="1947" y="0"/>
                </a:lnTo>
                <a:lnTo>
                  <a:pt x="0" y="0"/>
                </a:lnTo>
                <a:lnTo>
                  <a:pt x="0" y="178"/>
                </a:lnTo>
                <a:lnTo>
                  <a:pt x="1947" y="178"/>
                </a:lnTo>
                <a:lnTo>
                  <a:pt x="1942" y="164"/>
                </a:lnTo>
                <a:lnTo>
                  <a:pt x="14" y="164"/>
                </a:lnTo>
                <a:lnTo>
                  <a:pt x="14" y="15"/>
                </a:lnTo>
                <a:lnTo>
                  <a:pt x="1942" y="15"/>
                </a:lnTo>
                <a:lnTo>
                  <a:pt x="1954" y="20"/>
                </a:lnTo>
                <a:lnTo>
                  <a:pt x="1964" y="37"/>
                </a:lnTo>
                <a:lnTo>
                  <a:pt x="1974" y="61"/>
                </a:lnTo>
                <a:lnTo>
                  <a:pt x="1976" y="91"/>
                </a:lnTo>
                <a:lnTo>
                  <a:pt x="1974" y="117"/>
                </a:lnTo>
                <a:lnTo>
                  <a:pt x="1964" y="144"/>
                </a:lnTo>
                <a:lnTo>
                  <a:pt x="1954" y="159"/>
                </a:lnTo>
                <a:lnTo>
                  <a:pt x="1942" y="164"/>
                </a:lnTo>
                <a:lnTo>
                  <a:pt x="1947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1" name="Freeform 21"/>
          <p:cNvSpPr>
            <a:spLocks/>
          </p:cNvSpPr>
          <p:nvPr/>
        </p:nvSpPr>
        <p:spPr bwMode="auto">
          <a:xfrm>
            <a:off x="4324351" y="3251201"/>
            <a:ext cx="123825" cy="258763"/>
          </a:xfrm>
          <a:custGeom>
            <a:avLst/>
            <a:gdLst>
              <a:gd name="T0" fmla="*/ 0 w 78"/>
              <a:gd name="T1" fmla="*/ 2147483646 h 163"/>
              <a:gd name="T2" fmla="*/ 2147483646 w 78"/>
              <a:gd name="T3" fmla="*/ 2147483646 h 163"/>
              <a:gd name="T4" fmla="*/ 2147483646 w 78"/>
              <a:gd name="T5" fmla="*/ 2147483646 h 163"/>
              <a:gd name="T6" fmla="*/ 2147483646 w 78"/>
              <a:gd name="T7" fmla="*/ 2147483646 h 163"/>
              <a:gd name="T8" fmla="*/ 2147483646 w 78"/>
              <a:gd name="T9" fmla="*/ 2147483646 h 163"/>
              <a:gd name="T10" fmla="*/ 2147483646 w 78"/>
              <a:gd name="T11" fmla="*/ 2147483646 h 163"/>
              <a:gd name="T12" fmla="*/ 2147483646 w 78"/>
              <a:gd name="T13" fmla="*/ 2147483646 h 163"/>
              <a:gd name="T14" fmla="*/ 2147483646 w 78"/>
              <a:gd name="T15" fmla="*/ 2147483646 h 163"/>
              <a:gd name="T16" fmla="*/ 2147483646 w 78"/>
              <a:gd name="T17" fmla="*/ 2147483646 h 163"/>
              <a:gd name="T18" fmla="*/ 2147483646 w 78"/>
              <a:gd name="T19" fmla="*/ 2147483646 h 163"/>
              <a:gd name="T20" fmla="*/ 2147483646 w 78"/>
              <a:gd name="T21" fmla="*/ 2147483646 h 163"/>
              <a:gd name="T22" fmla="*/ 2147483646 w 78"/>
              <a:gd name="T23" fmla="*/ 2147483646 h 163"/>
              <a:gd name="T24" fmla="*/ 2147483646 w 78"/>
              <a:gd name="T25" fmla="*/ 0 h 163"/>
              <a:gd name="T26" fmla="*/ 2147483646 w 78"/>
              <a:gd name="T27" fmla="*/ 2147483646 h 163"/>
              <a:gd name="T28" fmla="*/ 2147483646 w 78"/>
              <a:gd name="T29" fmla="*/ 2147483646 h 163"/>
              <a:gd name="T30" fmla="*/ 2147483646 w 78"/>
              <a:gd name="T31" fmla="*/ 2147483646 h 163"/>
              <a:gd name="T32" fmla="*/ 0 w 78"/>
              <a:gd name="T33" fmla="*/ 2147483646 h 1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63">
                <a:moveTo>
                  <a:pt x="0" y="83"/>
                </a:moveTo>
                <a:lnTo>
                  <a:pt x="3" y="114"/>
                </a:lnTo>
                <a:lnTo>
                  <a:pt x="13" y="139"/>
                </a:lnTo>
                <a:lnTo>
                  <a:pt x="25" y="156"/>
                </a:lnTo>
                <a:lnTo>
                  <a:pt x="39" y="163"/>
                </a:lnTo>
                <a:lnTo>
                  <a:pt x="54" y="156"/>
                </a:lnTo>
                <a:lnTo>
                  <a:pt x="66" y="139"/>
                </a:lnTo>
                <a:lnTo>
                  <a:pt x="76" y="114"/>
                </a:lnTo>
                <a:lnTo>
                  <a:pt x="78" y="83"/>
                </a:lnTo>
                <a:lnTo>
                  <a:pt x="76" y="51"/>
                </a:lnTo>
                <a:lnTo>
                  <a:pt x="66" y="24"/>
                </a:lnTo>
                <a:lnTo>
                  <a:pt x="54" y="7"/>
                </a:lnTo>
                <a:lnTo>
                  <a:pt x="39" y="0"/>
                </a:lnTo>
                <a:lnTo>
                  <a:pt x="25" y="7"/>
                </a:lnTo>
                <a:lnTo>
                  <a:pt x="13" y="24"/>
                </a:lnTo>
                <a:lnTo>
                  <a:pt x="3" y="51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2" name="Freeform 22"/>
          <p:cNvSpPr>
            <a:spLocks/>
          </p:cNvSpPr>
          <p:nvPr/>
        </p:nvSpPr>
        <p:spPr bwMode="auto">
          <a:xfrm>
            <a:off x="4313239" y="3238501"/>
            <a:ext cx="147637" cy="282575"/>
          </a:xfrm>
          <a:custGeom>
            <a:avLst/>
            <a:gdLst>
              <a:gd name="T0" fmla="*/ 0 w 93"/>
              <a:gd name="T1" fmla="*/ 2147483646 h 178"/>
              <a:gd name="T2" fmla="*/ 2147483646 w 93"/>
              <a:gd name="T3" fmla="*/ 2147483646 h 178"/>
              <a:gd name="T4" fmla="*/ 2147483646 w 93"/>
              <a:gd name="T5" fmla="*/ 2147483646 h 178"/>
              <a:gd name="T6" fmla="*/ 2147483646 w 93"/>
              <a:gd name="T7" fmla="*/ 2147483646 h 178"/>
              <a:gd name="T8" fmla="*/ 2147483646 w 93"/>
              <a:gd name="T9" fmla="*/ 2147483646 h 178"/>
              <a:gd name="T10" fmla="*/ 2147483646 w 93"/>
              <a:gd name="T11" fmla="*/ 2147483646 h 178"/>
              <a:gd name="T12" fmla="*/ 2147483646 w 93"/>
              <a:gd name="T13" fmla="*/ 2147483646 h 178"/>
              <a:gd name="T14" fmla="*/ 2147483646 w 93"/>
              <a:gd name="T15" fmla="*/ 2147483646 h 178"/>
              <a:gd name="T16" fmla="*/ 2147483646 w 93"/>
              <a:gd name="T17" fmla="*/ 2147483646 h 178"/>
              <a:gd name="T18" fmla="*/ 2147483646 w 93"/>
              <a:gd name="T19" fmla="*/ 2147483646 h 178"/>
              <a:gd name="T20" fmla="*/ 2147483646 w 93"/>
              <a:gd name="T21" fmla="*/ 2147483646 h 178"/>
              <a:gd name="T22" fmla="*/ 2147483646 w 93"/>
              <a:gd name="T23" fmla="*/ 2147483646 h 178"/>
              <a:gd name="T24" fmla="*/ 2147483646 w 93"/>
              <a:gd name="T25" fmla="*/ 0 h 178"/>
              <a:gd name="T26" fmla="*/ 2147483646 w 93"/>
              <a:gd name="T27" fmla="*/ 2147483646 h 178"/>
              <a:gd name="T28" fmla="*/ 2147483646 w 93"/>
              <a:gd name="T29" fmla="*/ 2147483646 h 178"/>
              <a:gd name="T30" fmla="*/ 2147483646 w 93"/>
              <a:gd name="T31" fmla="*/ 2147483646 h 178"/>
              <a:gd name="T32" fmla="*/ 0 w 93"/>
              <a:gd name="T33" fmla="*/ 2147483646 h 178"/>
              <a:gd name="T34" fmla="*/ 2147483646 w 93"/>
              <a:gd name="T35" fmla="*/ 2147483646 h 178"/>
              <a:gd name="T36" fmla="*/ 2147483646 w 93"/>
              <a:gd name="T37" fmla="*/ 2147483646 h 178"/>
              <a:gd name="T38" fmla="*/ 2147483646 w 93"/>
              <a:gd name="T39" fmla="*/ 2147483646 h 178"/>
              <a:gd name="T40" fmla="*/ 2147483646 w 93"/>
              <a:gd name="T41" fmla="*/ 2147483646 h 178"/>
              <a:gd name="T42" fmla="*/ 2147483646 w 93"/>
              <a:gd name="T43" fmla="*/ 2147483646 h 178"/>
              <a:gd name="T44" fmla="*/ 2147483646 w 93"/>
              <a:gd name="T45" fmla="*/ 2147483646 h 178"/>
              <a:gd name="T46" fmla="*/ 2147483646 w 93"/>
              <a:gd name="T47" fmla="*/ 2147483646 h 178"/>
              <a:gd name="T48" fmla="*/ 2147483646 w 93"/>
              <a:gd name="T49" fmla="*/ 2147483646 h 178"/>
              <a:gd name="T50" fmla="*/ 2147483646 w 93"/>
              <a:gd name="T51" fmla="*/ 2147483646 h 178"/>
              <a:gd name="T52" fmla="*/ 2147483646 w 93"/>
              <a:gd name="T53" fmla="*/ 2147483646 h 178"/>
              <a:gd name="T54" fmla="*/ 2147483646 w 93"/>
              <a:gd name="T55" fmla="*/ 2147483646 h 178"/>
              <a:gd name="T56" fmla="*/ 2147483646 w 93"/>
              <a:gd name="T57" fmla="*/ 2147483646 h 178"/>
              <a:gd name="T58" fmla="*/ 2147483646 w 93"/>
              <a:gd name="T59" fmla="*/ 2147483646 h 178"/>
              <a:gd name="T60" fmla="*/ 2147483646 w 93"/>
              <a:gd name="T61" fmla="*/ 2147483646 h 178"/>
              <a:gd name="T62" fmla="*/ 2147483646 w 93"/>
              <a:gd name="T63" fmla="*/ 2147483646 h 178"/>
              <a:gd name="T64" fmla="*/ 2147483646 w 93"/>
              <a:gd name="T65" fmla="*/ 2147483646 h 178"/>
              <a:gd name="T66" fmla="*/ 2147483646 w 93"/>
              <a:gd name="T67" fmla="*/ 2147483646 h 178"/>
              <a:gd name="T68" fmla="*/ 0 w 93"/>
              <a:gd name="T69" fmla="*/ 2147483646 h 1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78">
                <a:moveTo>
                  <a:pt x="0" y="91"/>
                </a:moveTo>
                <a:lnTo>
                  <a:pt x="3" y="125"/>
                </a:lnTo>
                <a:lnTo>
                  <a:pt x="12" y="149"/>
                </a:lnTo>
                <a:lnTo>
                  <a:pt x="27" y="169"/>
                </a:lnTo>
                <a:lnTo>
                  <a:pt x="46" y="178"/>
                </a:lnTo>
                <a:lnTo>
                  <a:pt x="66" y="169"/>
                </a:lnTo>
                <a:lnTo>
                  <a:pt x="81" y="149"/>
                </a:lnTo>
                <a:lnTo>
                  <a:pt x="90" y="125"/>
                </a:lnTo>
                <a:lnTo>
                  <a:pt x="93" y="91"/>
                </a:lnTo>
                <a:lnTo>
                  <a:pt x="90" y="56"/>
                </a:lnTo>
                <a:lnTo>
                  <a:pt x="81" y="30"/>
                </a:lnTo>
                <a:lnTo>
                  <a:pt x="66" y="10"/>
                </a:lnTo>
                <a:lnTo>
                  <a:pt x="46" y="0"/>
                </a:lnTo>
                <a:lnTo>
                  <a:pt x="27" y="10"/>
                </a:lnTo>
                <a:lnTo>
                  <a:pt x="12" y="30"/>
                </a:lnTo>
                <a:lnTo>
                  <a:pt x="3" y="56"/>
                </a:lnTo>
                <a:lnTo>
                  <a:pt x="0" y="91"/>
                </a:lnTo>
                <a:lnTo>
                  <a:pt x="15" y="91"/>
                </a:lnTo>
                <a:lnTo>
                  <a:pt x="17" y="61"/>
                </a:lnTo>
                <a:lnTo>
                  <a:pt x="27" y="35"/>
                </a:lnTo>
                <a:lnTo>
                  <a:pt x="37" y="20"/>
                </a:lnTo>
                <a:lnTo>
                  <a:pt x="46" y="15"/>
                </a:lnTo>
                <a:lnTo>
                  <a:pt x="56" y="20"/>
                </a:lnTo>
                <a:lnTo>
                  <a:pt x="66" y="35"/>
                </a:lnTo>
                <a:lnTo>
                  <a:pt x="76" y="61"/>
                </a:lnTo>
                <a:lnTo>
                  <a:pt x="78" y="91"/>
                </a:lnTo>
                <a:lnTo>
                  <a:pt x="76" y="120"/>
                </a:lnTo>
                <a:lnTo>
                  <a:pt x="66" y="144"/>
                </a:lnTo>
                <a:lnTo>
                  <a:pt x="56" y="159"/>
                </a:lnTo>
                <a:lnTo>
                  <a:pt x="46" y="164"/>
                </a:lnTo>
                <a:lnTo>
                  <a:pt x="37" y="159"/>
                </a:lnTo>
                <a:lnTo>
                  <a:pt x="27" y="144"/>
                </a:lnTo>
                <a:lnTo>
                  <a:pt x="17" y="120"/>
                </a:lnTo>
                <a:lnTo>
                  <a:pt x="15" y="91"/>
                </a:lnTo>
                <a:lnTo>
                  <a:pt x="0" y="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3" name="Line 23"/>
          <p:cNvSpPr>
            <a:spLocks noChangeShapeType="1"/>
          </p:cNvSpPr>
          <p:nvPr/>
        </p:nvSpPr>
        <p:spPr bwMode="auto">
          <a:xfrm>
            <a:off x="2576514" y="2982914"/>
            <a:ext cx="1587" cy="434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4" name="Line 24"/>
          <p:cNvSpPr>
            <a:spLocks noChangeShapeType="1"/>
          </p:cNvSpPr>
          <p:nvPr/>
        </p:nvSpPr>
        <p:spPr bwMode="auto">
          <a:xfrm>
            <a:off x="2598739" y="2933701"/>
            <a:ext cx="1587" cy="506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85" name="Rectangle 25"/>
          <p:cNvSpPr>
            <a:spLocks noChangeArrowheads="1"/>
          </p:cNvSpPr>
          <p:nvPr/>
        </p:nvSpPr>
        <p:spPr bwMode="auto">
          <a:xfrm>
            <a:off x="3252789" y="3297238"/>
            <a:ext cx="26987" cy="6731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86" name="Rectangle 26"/>
          <p:cNvSpPr>
            <a:spLocks noChangeArrowheads="1"/>
          </p:cNvSpPr>
          <p:nvPr/>
        </p:nvSpPr>
        <p:spPr bwMode="auto">
          <a:xfrm>
            <a:off x="3252789" y="2430463"/>
            <a:ext cx="26987" cy="6731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87" name="Freeform 27"/>
          <p:cNvSpPr>
            <a:spLocks/>
          </p:cNvSpPr>
          <p:nvPr/>
        </p:nvSpPr>
        <p:spPr bwMode="auto">
          <a:xfrm>
            <a:off x="3354389" y="3490914"/>
            <a:ext cx="200025" cy="479425"/>
          </a:xfrm>
          <a:custGeom>
            <a:avLst/>
            <a:gdLst>
              <a:gd name="T0" fmla="*/ 2147483646 w 126"/>
              <a:gd name="T1" fmla="*/ 2147483646 h 302"/>
              <a:gd name="T2" fmla="*/ 2147483646 w 126"/>
              <a:gd name="T3" fmla="*/ 2147483646 h 302"/>
              <a:gd name="T4" fmla="*/ 2147483646 w 126"/>
              <a:gd name="T5" fmla="*/ 2147483646 h 302"/>
              <a:gd name="T6" fmla="*/ 0 w 126"/>
              <a:gd name="T7" fmla="*/ 2147483646 h 302"/>
              <a:gd name="T8" fmla="*/ 0 w 126"/>
              <a:gd name="T9" fmla="*/ 0 h 302"/>
              <a:gd name="T10" fmla="*/ 2147483646 w 126"/>
              <a:gd name="T11" fmla="*/ 0 h 302"/>
              <a:gd name="T12" fmla="*/ 2147483646 w 126"/>
              <a:gd name="T13" fmla="*/ 2147483646 h 3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6" h="302">
                <a:moveTo>
                  <a:pt x="126" y="14"/>
                </a:moveTo>
                <a:lnTo>
                  <a:pt x="17" y="14"/>
                </a:lnTo>
                <a:lnTo>
                  <a:pt x="17" y="302"/>
                </a:lnTo>
                <a:lnTo>
                  <a:pt x="0" y="302"/>
                </a:lnTo>
                <a:lnTo>
                  <a:pt x="0" y="0"/>
                </a:lnTo>
                <a:lnTo>
                  <a:pt x="126" y="0"/>
                </a:lnTo>
                <a:lnTo>
                  <a:pt x="12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88" name="Freeform 28"/>
          <p:cNvSpPr>
            <a:spLocks/>
          </p:cNvSpPr>
          <p:nvPr/>
        </p:nvSpPr>
        <p:spPr bwMode="auto">
          <a:xfrm>
            <a:off x="3354389" y="2430464"/>
            <a:ext cx="200025" cy="479425"/>
          </a:xfrm>
          <a:custGeom>
            <a:avLst/>
            <a:gdLst>
              <a:gd name="T0" fmla="*/ 2147483646 w 126"/>
              <a:gd name="T1" fmla="*/ 2147483646 h 302"/>
              <a:gd name="T2" fmla="*/ 2147483646 w 126"/>
              <a:gd name="T3" fmla="*/ 2147483646 h 302"/>
              <a:gd name="T4" fmla="*/ 2147483646 w 126"/>
              <a:gd name="T5" fmla="*/ 0 h 302"/>
              <a:gd name="T6" fmla="*/ 0 w 126"/>
              <a:gd name="T7" fmla="*/ 0 h 302"/>
              <a:gd name="T8" fmla="*/ 0 w 126"/>
              <a:gd name="T9" fmla="*/ 2147483646 h 302"/>
              <a:gd name="T10" fmla="*/ 2147483646 w 126"/>
              <a:gd name="T11" fmla="*/ 2147483646 h 302"/>
              <a:gd name="T12" fmla="*/ 2147483646 w 126"/>
              <a:gd name="T13" fmla="*/ 2147483646 h 3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6" h="302">
                <a:moveTo>
                  <a:pt x="126" y="288"/>
                </a:moveTo>
                <a:lnTo>
                  <a:pt x="17" y="288"/>
                </a:lnTo>
                <a:lnTo>
                  <a:pt x="17" y="0"/>
                </a:lnTo>
                <a:lnTo>
                  <a:pt x="0" y="0"/>
                </a:lnTo>
                <a:lnTo>
                  <a:pt x="0" y="302"/>
                </a:lnTo>
                <a:lnTo>
                  <a:pt x="126" y="302"/>
                </a:lnTo>
                <a:lnTo>
                  <a:pt x="126" y="2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689" name="Rectangle 29"/>
          <p:cNvSpPr>
            <a:spLocks noChangeArrowheads="1"/>
          </p:cNvSpPr>
          <p:nvPr/>
        </p:nvSpPr>
        <p:spPr bwMode="auto">
          <a:xfrm>
            <a:off x="3152776" y="3370264"/>
            <a:ext cx="30163" cy="6048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0" name="Rectangle 30"/>
          <p:cNvSpPr>
            <a:spLocks noChangeArrowheads="1"/>
          </p:cNvSpPr>
          <p:nvPr/>
        </p:nvSpPr>
        <p:spPr bwMode="auto">
          <a:xfrm>
            <a:off x="2576514" y="3417888"/>
            <a:ext cx="26987" cy="5572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1" name="Rectangle 31"/>
          <p:cNvSpPr>
            <a:spLocks noChangeArrowheads="1"/>
          </p:cNvSpPr>
          <p:nvPr/>
        </p:nvSpPr>
        <p:spPr bwMode="auto">
          <a:xfrm>
            <a:off x="2951164" y="3529014"/>
            <a:ext cx="269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2" name="Rectangle 32"/>
          <p:cNvSpPr>
            <a:spLocks noChangeArrowheads="1"/>
          </p:cNvSpPr>
          <p:nvPr/>
        </p:nvSpPr>
        <p:spPr bwMode="auto">
          <a:xfrm>
            <a:off x="3152776" y="2430463"/>
            <a:ext cx="30163" cy="6032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3" name="Rectangle 33"/>
          <p:cNvSpPr>
            <a:spLocks noChangeArrowheads="1"/>
          </p:cNvSpPr>
          <p:nvPr/>
        </p:nvSpPr>
        <p:spPr bwMode="auto">
          <a:xfrm>
            <a:off x="2576514" y="2430463"/>
            <a:ext cx="26987" cy="5572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4" name="Rectangle 34"/>
          <p:cNvSpPr>
            <a:spLocks noChangeArrowheads="1"/>
          </p:cNvSpPr>
          <p:nvPr/>
        </p:nvSpPr>
        <p:spPr bwMode="auto">
          <a:xfrm>
            <a:off x="2951164" y="2855914"/>
            <a:ext cx="269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5" name="Rectangle 35"/>
          <p:cNvSpPr>
            <a:spLocks noChangeArrowheads="1"/>
          </p:cNvSpPr>
          <p:nvPr/>
        </p:nvSpPr>
        <p:spPr bwMode="auto">
          <a:xfrm>
            <a:off x="2576514" y="3030539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6" name="Rectangle 36"/>
          <p:cNvSpPr>
            <a:spLocks noChangeArrowheads="1"/>
          </p:cNvSpPr>
          <p:nvPr/>
        </p:nvSpPr>
        <p:spPr bwMode="auto">
          <a:xfrm>
            <a:off x="2576514" y="3127376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7" name="Rectangle 37"/>
          <p:cNvSpPr>
            <a:spLocks noChangeArrowheads="1"/>
          </p:cNvSpPr>
          <p:nvPr/>
        </p:nvSpPr>
        <p:spPr bwMode="auto">
          <a:xfrm>
            <a:off x="2576514" y="3224214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8" name="Rectangle 38"/>
          <p:cNvSpPr>
            <a:spLocks noChangeArrowheads="1"/>
          </p:cNvSpPr>
          <p:nvPr/>
        </p:nvSpPr>
        <p:spPr bwMode="auto">
          <a:xfrm>
            <a:off x="2576514" y="3321051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699" name="Rectangle 39"/>
          <p:cNvSpPr>
            <a:spLocks noChangeArrowheads="1"/>
          </p:cNvSpPr>
          <p:nvPr/>
        </p:nvSpPr>
        <p:spPr bwMode="auto">
          <a:xfrm>
            <a:off x="2878139" y="2430463"/>
            <a:ext cx="26987" cy="266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0" name="Rectangle 40"/>
          <p:cNvSpPr>
            <a:spLocks noChangeArrowheads="1"/>
          </p:cNvSpPr>
          <p:nvPr/>
        </p:nvSpPr>
        <p:spPr bwMode="auto">
          <a:xfrm>
            <a:off x="2878139" y="3706814"/>
            <a:ext cx="26987" cy="2682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1" name="Rectangle 41"/>
          <p:cNvSpPr>
            <a:spLocks noChangeArrowheads="1"/>
          </p:cNvSpPr>
          <p:nvPr/>
        </p:nvSpPr>
        <p:spPr bwMode="auto">
          <a:xfrm>
            <a:off x="3632200" y="3246438"/>
            <a:ext cx="26988" cy="7286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2" name="Rectangle 42"/>
          <p:cNvSpPr>
            <a:spLocks noChangeArrowheads="1"/>
          </p:cNvSpPr>
          <p:nvPr/>
        </p:nvSpPr>
        <p:spPr bwMode="auto">
          <a:xfrm>
            <a:off x="3632200" y="2430463"/>
            <a:ext cx="26988" cy="7239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3" name="Freeform 43"/>
          <p:cNvSpPr>
            <a:spLocks/>
          </p:cNvSpPr>
          <p:nvPr/>
        </p:nvSpPr>
        <p:spPr bwMode="auto">
          <a:xfrm>
            <a:off x="2805114" y="2724151"/>
            <a:ext cx="192087" cy="955675"/>
          </a:xfrm>
          <a:custGeom>
            <a:avLst/>
            <a:gdLst>
              <a:gd name="T0" fmla="*/ 2147483646 w 121"/>
              <a:gd name="T1" fmla="*/ 2147483646 h 602"/>
              <a:gd name="T2" fmla="*/ 2147483646 w 121"/>
              <a:gd name="T3" fmla="*/ 2147483646 h 602"/>
              <a:gd name="T4" fmla="*/ 2147483646 w 121"/>
              <a:gd name="T5" fmla="*/ 2147483646 h 602"/>
              <a:gd name="T6" fmla="*/ 2147483646 w 121"/>
              <a:gd name="T7" fmla="*/ 2147483646 h 602"/>
              <a:gd name="T8" fmla="*/ 2147483646 w 121"/>
              <a:gd name="T9" fmla="*/ 2147483646 h 602"/>
              <a:gd name="T10" fmla="*/ 2147483646 w 121"/>
              <a:gd name="T11" fmla="*/ 0 h 602"/>
              <a:gd name="T12" fmla="*/ 2147483646 w 121"/>
              <a:gd name="T13" fmla="*/ 2147483646 h 602"/>
              <a:gd name="T14" fmla="*/ 2147483646 w 121"/>
              <a:gd name="T15" fmla="*/ 2147483646 h 602"/>
              <a:gd name="T16" fmla="*/ 2147483646 w 121"/>
              <a:gd name="T17" fmla="*/ 2147483646 h 602"/>
              <a:gd name="T18" fmla="*/ 2147483646 w 121"/>
              <a:gd name="T19" fmla="*/ 2147483646 h 602"/>
              <a:gd name="T20" fmla="*/ 2147483646 w 121"/>
              <a:gd name="T21" fmla="*/ 2147483646 h 602"/>
              <a:gd name="T22" fmla="*/ 2147483646 w 121"/>
              <a:gd name="T23" fmla="*/ 2147483646 h 602"/>
              <a:gd name="T24" fmla="*/ 2147483646 w 121"/>
              <a:gd name="T25" fmla="*/ 2147483646 h 602"/>
              <a:gd name="T26" fmla="*/ 2147483646 w 121"/>
              <a:gd name="T27" fmla="*/ 2147483646 h 602"/>
              <a:gd name="T28" fmla="*/ 2147483646 w 121"/>
              <a:gd name="T29" fmla="*/ 2147483646 h 602"/>
              <a:gd name="T30" fmla="*/ 0 w 121"/>
              <a:gd name="T31" fmla="*/ 2147483646 h 602"/>
              <a:gd name="T32" fmla="*/ 0 w 121"/>
              <a:gd name="T33" fmla="*/ 2147483646 h 602"/>
              <a:gd name="T34" fmla="*/ 2147483646 w 121"/>
              <a:gd name="T35" fmla="*/ 2147483646 h 602"/>
              <a:gd name="T36" fmla="*/ 2147483646 w 121"/>
              <a:gd name="T37" fmla="*/ 2147483646 h 602"/>
              <a:gd name="T38" fmla="*/ 2147483646 w 121"/>
              <a:gd name="T39" fmla="*/ 2147483646 h 602"/>
              <a:gd name="T40" fmla="*/ 2147483646 w 121"/>
              <a:gd name="T41" fmla="*/ 2147483646 h 602"/>
              <a:gd name="T42" fmla="*/ 2147483646 w 121"/>
              <a:gd name="T43" fmla="*/ 2147483646 h 602"/>
              <a:gd name="T44" fmla="*/ 2147483646 w 121"/>
              <a:gd name="T45" fmla="*/ 2147483646 h 602"/>
              <a:gd name="T46" fmla="*/ 2147483646 w 121"/>
              <a:gd name="T47" fmla="*/ 2147483646 h 602"/>
              <a:gd name="T48" fmla="*/ 2147483646 w 121"/>
              <a:gd name="T49" fmla="*/ 2147483646 h 602"/>
              <a:gd name="T50" fmla="*/ 2147483646 w 121"/>
              <a:gd name="T51" fmla="*/ 2147483646 h 602"/>
              <a:gd name="T52" fmla="*/ 2147483646 w 121"/>
              <a:gd name="T53" fmla="*/ 2147483646 h 602"/>
              <a:gd name="T54" fmla="*/ 2147483646 w 121"/>
              <a:gd name="T55" fmla="*/ 2147483646 h 602"/>
              <a:gd name="T56" fmla="*/ 2147483646 w 121"/>
              <a:gd name="T57" fmla="*/ 2147483646 h 602"/>
              <a:gd name="T58" fmla="*/ 2147483646 w 121"/>
              <a:gd name="T59" fmla="*/ 2147483646 h 602"/>
              <a:gd name="T60" fmla="*/ 2147483646 w 121"/>
              <a:gd name="T61" fmla="*/ 2147483646 h 602"/>
              <a:gd name="T62" fmla="*/ 2147483646 w 121"/>
              <a:gd name="T63" fmla="*/ 2147483646 h 602"/>
              <a:gd name="T64" fmla="*/ 2147483646 w 121"/>
              <a:gd name="T65" fmla="*/ 2147483646 h 602"/>
              <a:gd name="T66" fmla="*/ 2147483646 w 121"/>
              <a:gd name="T67" fmla="*/ 2147483646 h 602"/>
              <a:gd name="T68" fmla="*/ 2147483646 w 121"/>
              <a:gd name="T69" fmla="*/ 2147483646 h 602"/>
              <a:gd name="T70" fmla="*/ 2147483646 w 121"/>
              <a:gd name="T71" fmla="*/ 2147483646 h 602"/>
              <a:gd name="T72" fmla="*/ 2147483646 w 121"/>
              <a:gd name="T73" fmla="*/ 2147483646 h 602"/>
              <a:gd name="T74" fmla="*/ 2147483646 w 121"/>
              <a:gd name="T75" fmla="*/ 2147483646 h 602"/>
              <a:gd name="T76" fmla="*/ 2147483646 w 121"/>
              <a:gd name="T77" fmla="*/ 2147483646 h 602"/>
              <a:gd name="T78" fmla="*/ 2147483646 w 121"/>
              <a:gd name="T79" fmla="*/ 2147483646 h 602"/>
              <a:gd name="T80" fmla="*/ 2147483646 w 121"/>
              <a:gd name="T81" fmla="*/ 2147483646 h 602"/>
              <a:gd name="T82" fmla="*/ 2147483646 w 121"/>
              <a:gd name="T83" fmla="*/ 2147483646 h 602"/>
              <a:gd name="T84" fmla="*/ 2147483646 w 121"/>
              <a:gd name="T85" fmla="*/ 2147483646 h 602"/>
              <a:gd name="T86" fmla="*/ 2147483646 w 121"/>
              <a:gd name="T87" fmla="*/ 2147483646 h 602"/>
              <a:gd name="T88" fmla="*/ 2147483646 w 121"/>
              <a:gd name="T89" fmla="*/ 2147483646 h 602"/>
              <a:gd name="T90" fmla="*/ 2147483646 w 121"/>
              <a:gd name="T91" fmla="*/ 2147483646 h 602"/>
              <a:gd name="T92" fmla="*/ 2147483646 w 121"/>
              <a:gd name="T93" fmla="*/ 2147483646 h 602"/>
              <a:gd name="T94" fmla="*/ 2147483646 w 121"/>
              <a:gd name="T95" fmla="*/ 2147483646 h 602"/>
              <a:gd name="T96" fmla="*/ 2147483646 w 121"/>
              <a:gd name="T97" fmla="*/ 2147483646 h 602"/>
              <a:gd name="T98" fmla="*/ 2147483646 w 121"/>
              <a:gd name="T99" fmla="*/ 2147483646 h 602"/>
              <a:gd name="T100" fmla="*/ 2147483646 w 121"/>
              <a:gd name="T101" fmla="*/ 2147483646 h 602"/>
              <a:gd name="T102" fmla="*/ 2147483646 w 121"/>
              <a:gd name="T103" fmla="*/ 2147483646 h 602"/>
              <a:gd name="T104" fmla="*/ 2147483646 w 121"/>
              <a:gd name="T105" fmla="*/ 2147483646 h 602"/>
              <a:gd name="T106" fmla="*/ 2147483646 w 121"/>
              <a:gd name="T107" fmla="*/ 2147483646 h 602"/>
              <a:gd name="T108" fmla="*/ 2147483646 w 121"/>
              <a:gd name="T109" fmla="*/ 2147483646 h 602"/>
              <a:gd name="T110" fmla="*/ 2147483646 w 121"/>
              <a:gd name="T111" fmla="*/ 2147483646 h 602"/>
              <a:gd name="T112" fmla="*/ 2147483646 w 121"/>
              <a:gd name="T113" fmla="*/ 2147483646 h 60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21" h="602">
                <a:moveTo>
                  <a:pt x="119" y="95"/>
                </a:moveTo>
                <a:lnTo>
                  <a:pt x="112" y="59"/>
                </a:lnTo>
                <a:lnTo>
                  <a:pt x="112" y="56"/>
                </a:lnTo>
                <a:lnTo>
                  <a:pt x="100" y="29"/>
                </a:lnTo>
                <a:lnTo>
                  <a:pt x="85" y="7"/>
                </a:lnTo>
                <a:lnTo>
                  <a:pt x="68" y="0"/>
                </a:lnTo>
                <a:lnTo>
                  <a:pt x="48" y="7"/>
                </a:lnTo>
                <a:lnTo>
                  <a:pt x="36" y="29"/>
                </a:lnTo>
                <a:lnTo>
                  <a:pt x="34" y="29"/>
                </a:lnTo>
                <a:lnTo>
                  <a:pt x="24" y="56"/>
                </a:lnTo>
                <a:lnTo>
                  <a:pt x="24" y="59"/>
                </a:lnTo>
                <a:lnTo>
                  <a:pt x="17" y="95"/>
                </a:lnTo>
                <a:lnTo>
                  <a:pt x="9" y="137"/>
                </a:lnTo>
                <a:lnTo>
                  <a:pt x="9" y="139"/>
                </a:lnTo>
                <a:lnTo>
                  <a:pt x="4" y="188"/>
                </a:lnTo>
                <a:lnTo>
                  <a:pt x="0" y="241"/>
                </a:lnTo>
                <a:lnTo>
                  <a:pt x="0" y="359"/>
                </a:lnTo>
                <a:lnTo>
                  <a:pt x="4" y="412"/>
                </a:lnTo>
                <a:lnTo>
                  <a:pt x="4" y="415"/>
                </a:lnTo>
                <a:lnTo>
                  <a:pt x="9" y="463"/>
                </a:lnTo>
                <a:lnTo>
                  <a:pt x="17" y="505"/>
                </a:lnTo>
                <a:lnTo>
                  <a:pt x="24" y="541"/>
                </a:lnTo>
                <a:lnTo>
                  <a:pt x="24" y="544"/>
                </a:lnTo>
                <a:lnTo>
                  <a:pt x="34" y="571"/>
                </a:lnTo>
                <a:lnTo>
                  <a:pt x="36" y="571"/>
                </a:lnTo>
                <a:lnTo>
                  <a:pt x="48" y="593"/>
                </a:lnTo>
                <a:lnTo>
                  <a:pt x="68" y="602"/>
                </a:lnTo>
                <a:lnTo>
                  <a:pt x="87" y="590"/>
                </a:lnTo>
                <a:lnTo>
                  <a:pt x="104" y="568"/>
                </a:lnTo>
                <a:lnTo>
                  <a:pt x="114" y="539"/>
                </a:lnTo>
                <a:lnTo>
                  <a:pt x="114" y="537"/>
                </a:lnTo>
                <a:lnTo>
                  <a:pt x="121" y="495"/>
                </a:lnTo>
                <a:lnTo>
                  <a:pt x="97" y="490"/>
                </a:lnTo>
                <a:lnTo>
                  <a:pt x="90" y="532"/>
                </a:lnTo>
                <a:lnTo>
                  <a:pt x="82" y="558"/>
                </a:lnTo>
                <a:lnTo>
                  <a:pt x="73" y="571"/>
                </a:lnTo>
                <a:lnTo>
                  <a:pt x="68" y="573"/>
                </a:lnTo>
                <a:lnTo>
                  <a:pt x="63" y="573"/>
                </a:lnTo>
                <a:lnTo>
                  <a:pt x="58" y="561"/>
                </a:lnTo>
                <a:lnTo>
                  <a:pt x="48" y="537"/>
                </a:lnTo>
                <a:lnTo>
                  <a:pt x="41" y="500"/>
                </a:lnTo>
                <a:lnTo>
                  <a:pt x="34" y="458"/>
                </a:lnTo>
                <a:lnTo>
                  <a:pt x="29" y="412"/>
                </a:lnTo>
                <a:lnTo>
                  <a:pt x="24" y="359"/>
                </a:lnTo>
                <a:lnTo>
                  <a:pt x="24" y="241"/>
                </a:lnTo>
                <a:lnTo>
                  <a:pt x="29" y="188"/>
                </a:lnTo>
                <a:lnTo>
                  <a:pt x="34" y="142"/>
                </a:lnTo>
                <a:lnTo>
                  <a:pt x="41" y="100"/>
                </a:lnTo>
                <a:lnTo>
                  <a:pt x="48" y="64"/>
                </a:lnTo>
                <a:lnTo>
                  <a:pt x="58" y="39"/>
                </a:lnTo>
                <a:lnTo>
                  <a:pt x="63" y="27"/>
                </a:lnTo>
                <a:lnTo>
                  <a:pt x="68" y="25"/>
                </a:lnTo>
                <a:lnTo>
                  <a:pt x="70" y="27"/>
                </a:lnTo>
                <a:lnTo>
                  <a:pt x="80" y="39"/>
                </a:lnTo>
                <a:lnTo>
                  <a:pt x="87" y="64"/>
                </a:lnTo>
                <a:lnTo>
                  <a:pt x="95" y="100"/>
                </a:lnTo>
                <a:lnTo>
                  <a:pt x="119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04" name="Rectangle 44"/>
          <p:cNvSpPr>
            <a:spLocks noChangeArrowheads="1"/>
          </p:cNvSpPr>
          <p:nvPr/>
        </p:nvSpPr>
        <p:spPr bwMode="auto">
          <a:xfrm>
            <a:off x="2595563" y="3529013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5" name="Rectangle 45"/>
          <p:cNvSpPr>
            <a:spLocks noChangeArrowheads="1"/>
          </p:cNvSpPr>
          <p:nvPr/>
        </p:nvSpPr>
        <p:spPr bwMode="auto">
          <a:xfrm>
            <a:off x="2641601" y="3529013"/>
            <a:ext cx="23813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6" name="Rectangle 46"/>
          <p:cNvSpPr>
            <a:spLocks noChangeArrowheads="1"/>
          </p:cNvSpPr>
          <p:nvPr/>
        </p:nvSpPr>
        <p:spPr bwMode="auto">
          <a:xfrm>
            <a:off x="2687638" y="3529013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7" name="Rectangle 47"/>
          <p:cNvSpPr>
            <a:spLocks noChangeArrowheads="1"/>
          </p:cNvSpPr>
          <p:nvPr/>
        </p:nvSpPr>
        <p:spPr bwMode="auto">
          <a:xfrm>
            <a:off x="2735264" y="3529013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8" name="Rectangle 48"/>
          <p:cNvSpPr>
            <a:spLocks noChangeArrowheads="1"/>
          </p:cNvSpPr>
          <p:nvPr/>
        </p:nvSpPr>
        <p:spPr bwMode="auto">
          <a:xfrm>
            <a:off x="2781301" y="3529013"/>
            <a:ext cx="23813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09" name="Rectangle 49"/>
          <p:cNvSpPr>
            <a:spLocks noChangeArrowheads="1"/>
          </p:cNvSpPr>
          <p:nvPr/>
        </p:nvSpPr>
        <p:spPr bwMode="auto">
          <a:xfrm>
            <a:off x="2827338" y="3529013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0" name="Freeform 50"/>
          <p:cNvSpPr>
            <a:spLocks/>
          </p:cNvSpPr>
          <p:nvPr/>
        </p:nvSpPr>
        <p:spPr bwMode="auto">
          <a:xfrm>
            <a:off x="2873376" y="3525839"/>
            <a:ext cx="23813" cy="26987"/>
          </a:xfrm>
          <a:custGeom>
            <a:avLst/>
            <a:gdLst>
              <a:gd name="T0" fmla="*/ 0 w 15"/>
              <a:gd name="T1" fmla="*/ 2147483646 h 17"/>
              <a:gd name="T2" fmla="*/ 2147483646 w 15"/>
              <a:gd name="T3" fmla="*/ 2147483646 h 17"/>
              <a:gd name="T4" fmla="*/ 2147483646 w 15"/>
              <a:gd name="T5" fmla="*/ 0 h 17"/>
              <a:gd name="T6" fmla="*/ 0 w 15"/>
              <a:gd name="T7" fmla="*/ 2147483646 h 17"/>
              <a:gd name="T8" fmla="*/ 0 w 15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7">
                <a:moveTo>
                  <a:pt x="0" y="17"/>
                </a:moveTo>
                <a:lnTo>
                  <a:pt x="15" y="14"/>
                </a:lnTo>
                <a:lnTo>
                  <a:pt x="15" y="0"/>
                </a:lnTo>
                <a:lnTo>
                  <a:pt x="0" y="2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11" name="Rectangle 51"/>
          <p:cNvSpPr>
            <a:spLocks noChangeArrowheads="1"/>
          </p:cNvSpPr>
          <p:nvPr/>
        </p:nvSpPr>
        <p:spPr bwMode="auto">
          <a:xfrm>
            <a:off x="2921001" y="3525839"/>
            <a:ext cx="2222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2" name="Rectangle 52"/>
          <p:cNvSpPr>
            <a:spLocks noChangeArrowheads="1"/>
          </p:cNvSpPr>
          <p:nvPr/>
        </p:nvSpPr>
        <p:spPr bwMode="auto">
          <a:xfrm>
            <a:off x="2967038" y="3525839"/>
            <a:ext cx="2381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3" name="Rectangle 53"/>
          <p:cNvSpPr>
            <a:spLocks noChangeArrowheads="1"/>
          </p:cNvSpPr>
          <p:nvPr/>
        </p:nvSpPr>
        <p:spPr bwMode="auto">
          <a:xfrm>
            <a:off x="3013076" y="3525839"/>
            <a:ext cx="23813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4" name="Rectangle 54"/>
          <p:cNvSpPr>
            <a:spLocks noChangeArrowheads="1"/>
          </p:cNvSpPr>
          <p:nvPr/>
        </p:nvSpPr>
        <p:spPr bwMode="auto">
          <a:xfrm>
            <a:off x="3059113" y="3525839"/>
            <a:ext cx="2381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5" name="Rectangle 55"/>
          <p:cNvSpPr>
            <a:spLocks noChangeArrowheads="1"/>
          </p:cNvSpPr>
          <p:nvPr/>
        </p:nvSpPr>
        <p:spPr bwMode="auto">
          <a:xfrm>
            <a:off x="3106739" y="3525839"/>
            <a:ext cx="2222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6" name="Rectangle 56"/>
          <p:cNvSpPr>
            <a:spLocks noChangeArrowheads="1"/>
          </p:cNvSpPr>
          <p:nvPr/>
        </p:nvSpPr>
        <p:spPr bwMode="auto">
          <a:xfrm>
            <a:off x="3152776" y="3525839"/>
            <a:ext cx="23813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7" name="Rectangle 57"/>
          <p:cNvSpPr>
            <a:spLocks noChangeArrowheads="1"/>
          </p:cNvSpPr>
          <p:nvPr/>
        </p:nvSpPr>
        <p:spPr bwMode="auto">
          <a:xfrm>
            <a:off x="2603501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8" name="Rectangle 58"/>
          <p:cNvSpPr>
            <a:spLocks noChangeArrowheads="1"/>
          </p:cNvSpPr>
          <p:nvPr/>
        </p:nvSpPr>
        <p:spPr bwMode="auto">
          <a:xfrm>
            <a:off x="2649538" y="284797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19" name="Rectangle 59"/>
          <p:cNvSpPr>
            <a:spLocks noChangeArrowheads="1"/>
          </p:cNvSpPr>
          <p:nvPr/>
        </p:nvSpPr>
        <p:spPr bwMode="auto">
          <a:xfrm>
            <a:off x="2695576" y="284797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0" name="Rectangle 60"/>
          <p:cNvSpPr>
            <a:spLocks noChangeArrowheads="1"/>
          </p:cNvSpPr>
          <p:nvPr/>
        </p:nvSpPr>
        <p:spPr bwMode="auto">
          <a:xfrm>
            <a:off x="2743201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1" name="Rectangle 61"/>
          <p:cNvSpPr>
            <a:spLocks noChangeArrowheads="1"/>
          </p:cNvSpPr>
          <p:nvPr/>
        </p:nvSpPr>
        <p:spPr bwMode="auto">
          <a:xfrm>
            <a:off x="2789239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2" name="Rectangle 62"/>
          <p:cNvSpPr>
            <a:spLocks noChangeArrowheads="1"/>
          </p:cNvSpPr>
          <p:nvPr/>
        </p:nvSpPr>
        <p:spPr bwMode="auto">
          <a:xfrm>
            <a:off x="2835276" y="284797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3" name="Rectangle 63"/>
          <p:cNvSpPr>
            <a:spLocks noChangeArrowheads="1"/>
          </p:cNvSpPr>
          <p:nvPr/>
        </p:nvSpPr>
        <p:spPr bwMode="auto">
          <a:xfrm>
            <a:off x="2881313" y="284797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4" name="Rectangle 64"/>
          <p:cNvSpPr>
            <a:spLocks noChangeArrowheads="1"/>
          </p:cNvSpPr>
          <p:nvPr/>
        </p:nvSpPr>
        <p:spPr bwMode="auto">
          <a:xfrm>
            <a:off x="2928939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5" name="Rectangle 65"/>
          <p:cNvSpPr>
            <a:spLocks noChangeArrowheads="1"/>
          </p:cNvSpPr>
          <p:nvPr/>
        </p:nvSpPr>
        <p:spPr bwMode="auto">
          <a:xfrm>
            <a:off x="2974976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6" name="Rectangle 66"/>
          <p:cNvSpPr>
            <a:spLocks noChangeArrowheads="1"/>
          </p:cNvSpPr>
          <p:nvPr/>
        </p:nvSpPr>
        <p:spPr bwMode="auto">
          <a:xfrm>
            <a:off x="3021013" y="284797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7" name="Rectangle 67"/>
          <p:cNvSpPr>
            <a:spLocks noChangeArrowheads="1"/>
          </p:cNvSpPr>
          <p:nvPr/>
        </p:nvSpPr>
        <p:spPr bwMode="auto">
          <a:xfrm>
            <a:off x="3067051" y="284797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8" name="Rectangle 68"/>
          <p:cNvSpPr>
            <a:spLocks noChangeArrowheads="1"/>
          </p:cNvSpPr>
          <p:nvPr/>
        </p:nvSpPr>
        <p:spPr bwMode="auto">
          <a:xfrm>
            <a:off x="3114676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29" name="Rectangle 69"/>
          <p:cNvSpPr>
            <a:spLocks noChangeArrowheads="1"/>
          </p:cNvSpPr>
          <p:nvPr/>
        </p:nvSpPr>
        <p:spPr bwMode="auto">
          <a:xfrm>
            <a:off x="3160713" y="2847976"/>
            <a:ext cx="111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30" name="Oval 70"/>
          <p:cNvSpPr>
            <a:spLocks noChangeArrowheads="1"/>
          </p:cNvSpPr>
          <p:nvPr/>
        </p:nvSpPr>
        <p:spPr bwMode="auto">
          <a:xfrm>
            <a:off x="2873375" y="3451226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31" name="Freeform 71"/>
          <p:cNvSpPr>
            <a:spLocks/>
          </p:cNvSpPr>
          <p:nvPr/>
        </p:nvSpPr>
        <p:spPr bwMode="auto">
          <a:xfrm>
            <a:off x="2867026" y="3444875"/>
            <a:ext cx="80963" cy="76200"/>
          </a:xfrm>
          <a:custGeom>
            <a:avLst/>
            <a:gdLst>
              <a:gd name="T0" fmla="*/ 0 w 51"/>
              <a:gd name="T1" fmla="*/ 2147483646 h 48"/>
              <a:gd name="T2" fmla="*/ 2147483646 w 51"/>
              <a:gd name="T3" fmla="*/ 2147483646 h 48"/>
              <a:gd name="T4" fmla="*/ 2147483646 w 51"/>
              <a:gd name="T5" fmla="*/ 2147483646 h 48"/>
              <a:gd name="T6" fmla="*/ 2147483646 w 51"/>
              <a:gd name="T7" fmla="*/ 2147483646 h 48"/>
              <a:gd name="T8" fmla="*/ 2147483646 w 51"/>
              <a:gd name="T9" fmla="*/ 2147483646 h 48"/>
              <a:gd name="T10" fmla="*/ 2147483646 w 51"/>
              <a:gd name="T11" fmla="*/ 2147483646 h 48"/>
              <a:gd name="T12" fmla="*/ 2147483646 w 51"/>
              <a:gd name="T13" fmla="*/ 0 h 48"/>
              <a:gd name="T14" fmla="*/ 2147483646 w 51"/>
              <a:gd name="T15" fmla="*/ 2147483646 h 48"/>
              <a:gd name="T16" fmla="*/ 0 w 51"/>
              <a:gd name="T17" fmla="*/ 2147483646 h 48"/>
              <a:gd name="T18" fmla="*/ 2147483646 w 51"/>
              <a:gd name="T19" fmla="*/ 2147483646 h 48"/>
              <a:gd name="T20" fmla="*/ 2147483646 w 51"/>
              <a:gd name="T21" fmla="*/ 2147483646 h 48"/>
              <a:gd name="T22" fmla="*/ 2147483646 w 51"/>
              <a:gd name="T23" fmla="*/ 2147483646 h 48"/>
              <a:gd name="T24" fmla="*/ 2147483646 w 51"/>
              <a:gd name="T25" fmla="*/ 2147483646 h 48"/>
              <a:gd name="T26" fmla="*/ 2147483646 w 51"/>
              <a:gd name="T27" fmla="*/ 2147483646 h 48"/>
              <a:gd name="T28" fmla="*/ 2147483646 w 51"/>
              <a:gd name="T29" fmla="*/ 2147483646 h 48"/>
              <a:gd name="T30" fmla="*/ 2147483646 w 51"/>
              <a:gd name="T31" fmla="*/ 2147483646 h 48"/>
              <a:gd name="T32" fmla="*/ 2147483646 w 51"/>
              <a:gd name="T33" fmla="*/ 2147483646 h 48"/>
              <a:gd name="T34" fmla="*/ 2147483646 w 51"/>
              <a:gd name="T35" fmla="*/ 2147483646 h 48"/>
              <a:gd name="T36" fmla="*/ 0 w 51"/>
              <a:gd name="T37" fmla="*/ 2147483646 h 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8">
                <a:moveTo>
                  <a:pt x="0" y="24"/>
                </a:moveTo>
                <a:lnTo>
                  <a:pt x="9" y="43"/>
                </a:lnTo>
                <a:lnTo>
                  <a:pt x="24" y="48"/>
                </a:lnTo>
                <a:lnTo>
                  <a:pt x="41" y="43"/>
                </a:lnTo>
                <a:lnTo>
                  <a:pt x="51" y="24"/>
                </a:lnTo>
                <a:lnTo>
                  <a:pt x="41" y="7"/>
                </a:lnTo>
                <a:lnTo>
                  <a:pt x="24" y="0"/>
                </a:lnTo>
                <a:lnTo>
                  <a:pt x="9" y="9"/>
                </a:lnTo>
                <a:lnTo>
                  <a:pt x="0" y="24"/>
                </a:lnTo>
                <a:lnTo>
                  <a:pt x="9" y="24"/>
                </a:lnTo>
                <a:lnTo>
                  <a:pt x="14" y="14"/>
                </a:lnTo>
                <a:lnTo>
                  <a:pt x="24" y="9"/>
                </a:lnTo>
                <a:lnTo>
                  <a:pt x="36" y="17"/>
                </a:lnTo>
                <a:lnTo>
                  <a:pt x="41" y="24"/>
                </a:lnTo>
                <a:lnTo>
                  <a:pt x="36" y="34"/>
                </a:lnTo>
                <a:lnTo>
                  <a:pt x="24" y="39"/>
                </a:lnTo>
                <a:lnTo>
                  <a:pt x="14" y="34"/>
                </a:lnTo>
                <a:lnTo>
                  <a:pt x="9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2" name="Rectangle 72"/>
          <p:cNvSpPr>
            <a:spLocks noChangeArrowheads="1"/>
          </p:cNvSpPr>
          <p:nvPr/>
        </p:nvSpPr>
        <p:spPr bwMode="auto">
          <a:xfrm>
            <a:off x="2886076" y="3475039"/>
            <a:ext cx="4286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33" name="Rectangle 73"/>
          <p:cNvSpPr>
            <a:spLocks noChangeArrowheads="1"/>
          </p:cNvSpPr>
          <p:nvPr/>
        </p:nvSpPr>
        <p:spPr bwMode="auto">
          <a:xfrm>
            <a:off x="2901950" y="3370263"/>
            <a:ext cx="14288" cy="809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34" name="Freeform 74"/>
          <p:cNvSpPr>
            <a:spLocks/>
          </p:cNvSpPr>
          <p:nvPr/>
        </p:nvSpPr>
        <p:spPr bwMode="auto">
          <a:xfrm>
            <a:off x="2873376" y="3378201"/>
            <a:ext cx="66675" cy="61913"/>
          </a:xfrm>
          <a:custGeom>
            <a:avLst/>
            <a:gdLst>
              <a:gd name="T0" fmla="*/ 2147483646 w 42"/>
              <a:gd name="T1" fmla="*/ 2147483646 h 39"/>
              <a:gd name="T2" fmla="*/ 2147483646 w 42"/>
              <a:gd name="T3" fmla="*/ 0 h 39"/>
              <a:gd name="T4" fmla="*/ 0 w 42"/>
              <a:gd name="T5" fmla="*/ 2147483646 h 39"/>
              <a:gd name="T6" fmla="*/ 2147483646 w 42"/>
              <a:gd name="T7" fmla="*/ 2147483646 h 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39">
                <a:moveTo>
                  <a:pt x="42" y="39"/>
                </a:moveTo>
                <a:lnTo>
                  <a:pt x="22" y="0"/>
                </a:lnTo>
                <a:lnTo>
                  <a:pt x="0" y="39"/>
                </a:lnTo>
                <a:lnTo>
                  <a:pt x="42" y="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5" name="Freeform 75"/>
          <p:cNvSpPr>
            <a:spLocks/>
          </p:cNvSpPr>
          <p:nvPr/>
        </p:nvSpPr>
        <p:spPr bwMode="auto">
          <a:xfrm>
            <a:off x="2862263" y="3362326"/>
            <a:ext cx="88900" cy="85725"/>
          </a:xfrm>
          <a:custGeom>
            <a:avLst/>
            <a:gdLst>
              <a:gd name="T0" fmla="*/ 2147483646 w 56"/>
              <a:gd name="T1" fmla="*/ 2147483646 h 54"/>
              <a:gd name="T2" fmla="*/ 2147483646 w 56"/>
              <a:gd name="T3" fmla="*/ 0 h 54"/>
              <a:gd name="T4" fmla="*/ 0 w 56"/>
              <a:gd name="T5" fmla="*/ 2147483646 h 54"/>
              <a:gd name="T6" fmla="*/ 2147483646 w 56"/>
              <a:gd name="T7" fmla="*/ 2147483646 h 54"/>
              <a:gd name="T8" fmla="*/ 2147483646 w 56"/>
              <a:gd name="T9" fmla="*/ 2147483646 h 54"/>
              <a:gd name="T10" fmla="*/ 2147483646 w 56"/>
              <a:gd name="T11" fmla="*/ 2147483646 h 54"/>
              <a:gd name="T12" fmla="*/ 2147483646 w 56"/>
              <a:gd name="T13" fmla="*/ 2147483646 h 54"/>
              <a:gd name="T14" fmla="*/ 2147483646 w 56"/>
              <a:gd name="T15" fmla="*/ 2147483646 h 54"/>
              <a:gd name="T16" fmla="*/ 2147483646 w 56"/>
              <a:gd name="T17" fmla="*/ 2147483646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4">
                <a:moveTo>
                  <a:pt x="56" y="54"/>
                </a:moveTo>
                <a:lnTo>
                  <a:pt x="29" y="0"/>
                </a:lnTo>
                <a:lnTo>
                  <a:pt x="0" y="54"/>
                </a:lnTo>
                <a:lnTo>
                  <a:pt x="56" y="54"/>
                </a:lnTo>
                <a:lnTo>
                  <a:pt x="42" y="44"/>
                </a:lnTo>
                <a:lnTo>
                  <a:pt x="15" y="44"/>
                </a:lnTo>
                <a:lnTo>
                  <a:pt x="29" y="20"/>
                </a:lnTo>
                <a:lnTo>
                  <a:pt x="42" y="44"/>
                </a:lnTo>
                <a:lnTo>
                  <a:pt x="56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6" name="Freeform 76"/>
          <p:cNvSpPr>
            <a:spLocks/>
          </p:cNvSpPr>
          <p:nvPr/>
        </p:nvSpPr>
        <p:spPr bwMode="auto">
          <a:xfrm>
            <a:off x="2878139" y="2887663"/>
            <a:ext cx="65087" cy="61912"/>
          </a:xfrm>
          <a:custGeom>
            <a:avLst/>
            <a:gdLst>
              <a:gd name="T0" fmla="*/ 2147483646 w 41"/>
              <a:gd name="T1" fmla="*/ 2147483646 h 39"/>
              <a:gd name="T2" fmla="*/ 2147483646 w 41"/>
              <a:gd name="T3" fmla="*/ 2147483646 h 39"/>
              <a:gd name="T4" fmla="*/ 2147483646 w 41"/>
              <a:gd name="T5" fmla="*/ 2147483646 h 39"/>
              <a:gd name="T6" fmla="*/ 2147483646 w 41"/>
              <a:gd name="T7" fmla="*/ 0 h 39"/>
              <a:gd name="T8" fmla="*/ 2147483646 w 41"/>
              <a:gd name="T9" fmla="*/ 2147483646 h 39"/>
              <a:gd name="T10" fmla="*/ 0 w 41"/>
              <a:gd name="T11" fmla="*/ 2147483646 h 39"/>
              <a:gd name="T12" fmla="*/ 2147483646 w 41"/>
              <a:gd name="T13" fmla="*/ 2147483646 h 39"/>
              <a:gd name="T14" fmla="*/ 2147483646 w 41"/>
              <a:gd name="T15" fmla="*/ 2147483646 h 39"/>
              <a:gd name="T16" fmla="*/ 2147483646 w 41"/>
              <a:gd name="T17" fmla="*/ 2147483646 h 39"/>
              <a:gd name="T18" fmla="*/ 2147483646 w 41"/>
              <a:gd name="T19" fmla="*/ 2147483646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1" h="39">
                <a:moveTo>
                  <a:pt x="41" y="19"/>
                </a:moveTo>
                <a:lnTo>
                  <a:pt x="39" y="12"/>
                </a:lnTo>
                <a:lnTo>
                  <a:pt x="34" y="4"/>
                </a:lnTo>
                <a:lnTo>
                  <a:pt x="19" y="0"/>
                </a:lnTo>
                <a:lnTo>
                  <a:pt x="7" y="4"/>
                </a:lnTo>
                <a:lnTo>
                  <a:pt x="0" y="19"/>
                </a:lnTo>
                <a:lnTo>
                  <a:pt x="5" y="34"/>
                </a:lnTo>
                <a:lnTo>
                  <a:pt x="19" y="39"/>
                </a:lnTo>
                <a:lnTo>
                  <a:pt x="34" y="34"/>
                </a:lnTo>
                <a:lnTo>
                  <a:pt x="41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7" name="Freeform 77"/>
          <p:cNvSpPr>
            <a:spLocks/>
          </p:cNvSpPr>
          <p:nvPr/>
        </p:nvSpPr>
        <p:spPr bwMode="auto">
          <a:xfrm>
            <a:off x="2870201" y="2879725"/>
            <a:ext cx="80963" cy="76200"/>
          </a:xfrm>
          <a:custGeom>
            <a:avLst/>
            <a:gdLst>
              <a:gd name="T0" fmla="*/ 2147483646 w 51"/>
              <a:gd name="T1" fmla="*/ 2147483646 h 48"/>
              <a:gd name="T2" fmla="*/ 2147483646 w 51"/>
              <a:gd name="T3" fmla="*/ 2147483646 h 48"/>
              <a:gd name="T4" fmla="*/ 2147483646 w 51"/>
              <a:gd name="T5" fmla="*/ 2147483646 h 48"/>
              <a:gd name="T6" fmla="*/ 2147483646 w 51"/>
              <a:gd name="T7" fmla="*/ 0 h 48"/>
              <a:gd name="T8" fmla="*/ 2147483646 w 51"/>
              <a:gd name="T9" fmla="*/ 2147483646 h 48"/>
              <a:gd name="T10" fmla="*/ 0 w 51"/>
              <a:gd name="T11" fmla="*/ 2147483646 h 48"/>
              <a:gd name="T12" fmla="*/ 2147483646 w 51"/>
              <a:gd name="T13" fmla="*/ 2147483646 h 48"/>
              <a:gd name="T14" fmla="*/ 2147483646 w 51"/>
              <a:gd name="T15" fmla="*/ 2147483646 h 48"/>
              <a:gd name="T16" fmla="*/ 2147483646 w 51"/>
              <a:gd name="T17" fmla="*/ 2147483646 h 48"/>
              <a:gd name="T18" fmla="*/ 2147483646 w 51"/>
              <a:gd name="T19" fmla="*/ 2147483646 h 48"/>
              <a:gd name="T20" fmla="*/ 2147483646 w 51"/>
              <a:gd name="T21" fmla="*/ 2147483646 h 48"/>
              <a:gd name="T22" fmla="*/ 2147483646 w 51"/>
              <a:gd name="T23" fmla="*/ 2147483646 h 48"/>
              <a:gd name="T24" fmla="*/ 2147483646 w 51"/>
              <a:gd name="T25" fmla="*/ 2147483646 h 48"/>
              <a:gd name="T26" fmla="*/ 2147483646 w 51"/>
              <a:gd name="T27" fmla="*/ 2147483646 h 48"/>
              <a:gd name="T28" fmla="*/ 2147483646 w 51"/>
              <a:gd name="T29" fmla="*/ 2147483646 h 48"/>
              <a:gd name="T30" fmla="*/ 2147483646 w 51"/>
              <a:gd name="T31" fmla="*/ 2147483646 h 48"/>
              <a:gd name="T32" fmla="*/ 2147483646 w 51"/>
              <a:gd name="T33" fmla="*/ 2147483646 h 48"/>
              <a:gd name="T34" fmla="*/ 2147483646 w 51"/>
              <a:gd name="T35" fmla="*/ 2147483646 h 48"/>
              <a:gd name="T36" fmla="*/ 2147483646 w 51"/>
              <a:gd name="T37" fmla="*/ 2147483646 h 48"/>
              <a:gd name="T38" fmla="*/ 2147483646 w 51"/>
              <a:gd name="T39" fmla="*/ 2147483646 h 4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1" h="48">
                <a:moveTo>
                  <a:pt x="51" y="24"/>
                </a:moveTo>
                <a:lnTo>
                  <a:pt x="49" y="14"/>
                </a:lnTo>
                <a:lnTo>
                  <a:pt x="41" y="5"/>
                </a:lnTo>
                <a:lnTo>
                  <a:pt x="24" y="0"/>
                </a:lnTo>
                <a:lnTo>
                  <a:pt x="10" y="5"/>
                </a:lnTo>
                <a:lnTo>
                  <a:pt x="0" y="24"/>
                </a:lnTo>
                <a:lnTo>
                  <a:pt x="5" y="44"/>
                </a:lnTo>
                <a:lnTo>
                  <a:pt x="24" y="48"/>
                </a:lnTo>
                <a:lnTo>
                  <a:pt x="41" y="44"/>
                </a:lnTo>
                <a:lnTo>
                  <a:pt x="51" y="24"/>
                </a:lnTo>
                <a:lnTo>
                  <a:pt x="41" y="24"/>
                </a:lnTo>
                <a:lnTo>
                  <a:pt x="37" y="34"/>
                </a:lnTo>
                <a:lnTo>
                  <a:pt x="24" y="39"/>
                </a:lnTo>
                <a:lnTo>
                  <a:pt x="15" y="34"/>
                </a:lnTo>
                <a:lnTo>
                  <a:pt x="10" y="24"/>
                </a:lnTo>
                <a:lnTo>
                  <a:pt x="15" y="14"/>
                </a:lnTo>
                <a:lnTo>
                  <a:pt x="24" y="9"/>
                </a:lnTo>
                <a:lnTo>
                  <a:pt x="37" y="14"/>
                </a:lnTo>
                <a:lnTo>
                  <a:pt x="41" y="24"/>
                </a:lnTo>
                <a:lnTo>
                  <a:pt x="51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38" name="Rectangle 78"/>
          <p:cNvSpPr>
            <a:spLocks noChangeArrowheads="1"/>
          </p:cNvSpPr>
          <p:nvPr/>
        </p:nvSpPr>
        <p:spPr bwMode="auto">
          <a:xfrm>
            <a:off x="2886075" y="2909889"/>
            <a:ext cx="4603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39" name="Rectangle 79"/>
          <p:cNvSpPr>
            <a:spLocks noChangeArrowheads="1"/>
          </p:cNvSpPr>
          <p:nvPr/>
        </p:nvSpPr>
        <p:spPr bwMode="auto">
          <a:xfrm>
            <a:off x="2901950" y="2949576"/>
            <a:ext cx="14288" cy="80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40" name="Freeform 80"/>
          <p:cNvSpPr>
            <a:spLocks/>
          </p:cNvSpPr>
          <p:nvPr/>
        </p:nvSpPr>
        <p:spPr bwMode="auto">
          <a:xfrm>
            <a:off x="2878138" y="2960688"/>
            <a:ext cx="61912" cy="61912"/>
          </a:xfrm>
          <a:custGeom>
            <a:avLst/>
            <a:gdLst>
              <a:gd name="T0" fmla="*/ 0 w 39"/>
              <a:gd name="T1" fmla="*/ 0 h 39"/>
              <a:gd name="T2" fmla="*/ 2147483646 w 39"/>
              <a:gd name="T3" fmla="*/ 2147483646 h 39"/>
              <a:gd name="T4" fmla="*/ 2147483646 w 39"/>
              <a:gd name="T5" fmla="*/ 0 h 39"/>
              <a:gd name="T6" fmla="*/ 0 w 39"/>
              <a:gd name="T7" fmla="*/ 0 h 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39">
                <a:moveTo>
                  <a:pt x="0" y="0"/>
                </a:moveTo>
                <a:lnTo>
                  <a:pt x="19" y="39"/>
                </a:lnTo>
                <a:lnTo>
                  <a:pt x="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1" name="Freeform 81"/>
          <p:cNvSpPr>
            <a:spLocks/>
          </p:cNvSpPr>
          <p:nvPr/>
        </p:nvSpPr>
        <p:spPr bwMode="auto">
          <a:xfrm>
            <a:off x="2867025" y="2952751"/>
            <a:ext cx="84138" cy="85725"/>
          </a:xfrm>
          <a:custGeom>
            <a:avLst/>
            <a:gdLst>
              <a:gd name="T0" fmla="*/ 0 w 53"/>
              <a:gd name="T1" fmla="*/ 0 h 54"/>
              <a:gd name="T2" fmla="*/ 2147483646 w 53"/>
              <a:gd name="T3" fmla="*/ 2147483646 h 54"/>
              <a:gd name="T4" fmla="*/ 2147483646 w 53"/>
              <a:gd name="T5" fmla="*/ 0 h 54"/>
              <a:gd name="T6" fmla="*/ 0 w 53"/>
              <a:gd name="T7" fmla="*/ 0 h 54"/>
              <a:gd name="T8" fmla="*/ 2147483646 w 53"/>
              <a:gd name="T9" fmla="*/ 2147483646 h 54"/>
              <a:gd name="T10" fmla="*/ 2147483646 w 53"/>
              <a:gd name="T11" fmla="*/ 2147483646 h 54"/>
              <a:gd name="T12" fmla="*/ 2147483646 w 53"/>
              <a:gd name="T13" fmla="*/ 2147483646 h 54"/>
              <a:gd name="T14" fmla="*/ 2147483646 w 53"/>
              <a:gd name="T15" fmla="*/ 2147483646 h 54"/>
              <a:gd name="T16" fmla="*/ 0 w 53"/>
              <a:gd name="T17" fmla="*/ 0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" h="54">
                <a:moveTo>
                  <a:pt x="0" y="0"/>
                </a:moveTo>
                <a:lnTo>
                  <a:pt x="26" y="54"/>
                </a:lnTo>
                <a:lnTo>
                  <a:pt x="53" y="0"/>
                </a:lnTo>
                <a:lnTo>
                  <a:pt x="0" y="0"/>
                </a:lnTo>
                <a:lnTo>
                  <a:pt x="14" y="10"/>
                </a:lnTo>
                <a:lnTo>
                  <a:pt x="39" y="10"/>
                </a:lnTo>
                <a:lnTo>
                  <a:pt x="26" y="34"/>
                </a:lnTo>
                <a:lnTo>
                  <a:pt x="14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2" name="Oval 82"/>
          <p:cNvSpPr>
            <a:spLocks noChangeArrowheads="1"/>
          </p:cNvSpPr>
          <p:nvPr/>
        </p:nvSpPr>
        <p:spPr bwMode="auto">
          <a:xfrm>
            <a:off x="2943226" y="3092450"/>
            <a:ext cx="66675" cy="69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43" name="Freeform 83"/>
          <p:cNvSpPr>
            <a:spLocks/>
          </p:cNvSpPr>
          <p:nvPr/>
        </p:nvSpPr>
        <p:spPr bwMode="auto">
          <a:xfrm>
            <a:off x="2935289" y="3084513"/>
            <a:ext cx="77787" cy="80962"/>
          </a:xfrm>
          <a:custGeom>
            <a:avLst/>
            <a:gdLst>
              <a:gd name="T0" fmla="*/ 0 w 49"/>
              <a:gd name="T1" fmla="*/ 2147483646 h 51"/>
              <a:gd name="T2" fmla="*/ 2147483646 w 49"/>
              <a:gd name="T3" fmla="*/ 2147483646 h 51"/>
              <a:gd name="T4" fmla="*/ 2147483646 w 49"/>
              <a:gd name="T5" fmla="*/ 2147483646 h 51"/>
              <a:gd name="T6" fmla="*/ 2147483646 w 49"/>
              <a:gd name="T7" fmla="*/ 2147483646 h 51"/>
              <a:gd name="T8" fmla="*/ 2147483646 w 49"/>
              <a:gd name="T9" fmla="*/ 2147483646 h 51"/>
              <a:gd name="T10" fmla="*/ 2147483646 w 49"/>
              <a:gd name="T11" fmla="*/ 2147483646 h 51"/>
              <a:gd name="T12" fmla="*/ 2147483646 w 49"/>
              <a:gd name="T13" fmla="*/ 0 h 51"/>
              <a:gd name="T14" fmla="*/ 2147483646 w 49"/>
              <a:gd name="T15" fmla="*/ 2147483646 h 51"/>
              <a:gd name="T16" fmla="*/ 0 w 49"/>
              <a:gd name="T17" fmla="*/ 2147483646 h 51"/>
              <a:gd name="T18" fmla="*/ 2147483646 w 49"/>
              <a:gd name="T19" fmla="*/ 2147483646 h 51"/>
              <a:gd name="T20" fmla="*/ 2147483646 w 49"/>
              <a:gd name="T21" fmla="*/ 2147483646 h 51"/>
              <a:gd name="T22" fmla="*/ 2147483646 w 49"/>
              <a:gd name="T23" fmla="*/ 2147483646 h 51"/>
              <a:gd name="T24" fmla="*/ 2147483646 w 49"/>
              <a:gd name="T25" fmla="*/ 2147483646 h 51"/>
              <a:gd name="T26" fmla="*/ 2147483646 w 49"/>
              <a:gd name="T27" fmla="*/ 2147483646 h 51"/>
              <a:gd name="T28" fmla="*/ 2147483646 w 49"/>
              <a:gd name="T29" fmla="*/ 2147483646 h 51"/>
              <a:gd name="T30" fmla="*/ 2147483646 w 49"/>
              <a:gd name="T31" fmla="*/ 2147483646 h 51"/>
              <a:gd name="T32" fmla="*/ 2147483646 w 49"/>
              <a:gd name="T33" fmla="*/ 2147483646 h 51"/>
              <a:gd name="T34" fmla="*/ 2147483646 w 49"/>
              <a:gd name="T35" fmla="*/ 2147483646 h 51"/>
              <a:gd name="T36" fmla="*/ 0 w 49"/>
              <a:gd name="T37" fmla="*/ 2147483646 h 5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51">
                <a:moveTo>
                  <a:pt x="0" y="24"/>
                </a:moveTo>
                <a:lnTo>
                  <a:pt x="8" y="41"/>
                </a:lnTo>
                <a:lnTo>
                  <a:pt x="25" y="51"/>
                </a:lnTo>
                <a:lnTo>
                  <a:pt x="44" y="41"/>
                </a:lnTo>
                <a:lnTo>
                  <a:pt x="49" y="24"/>
                </a:lnTo>
                <a:lnTo>
                  <a:pt x="44" y="10"/>
                </a:lnTo>
                <a:lnTo>
                  <a:pt x="25" y="0"/>
                </a:lnTo>
                <a:lnTo>
                  <a:pt x="10" y="10"/>
                </a:lnTo>
                <a:lnTo>
                  <a:pt x="0" y="24"/>
                </a:lnTo>
                <a:lnTo>
                  <a:pt x="10" y="24"/>
                </a:lnTo>
                <a:lnTo>
                  <a:pt x="15" y="14"/>
                </a:lnTo>
                <a:lnTo>
                  <a:pt x="25" y="10"/>
                </a:lnTo>
                <a:lnTo>
                  <a:pt x="35" y="14"/>
                </a:lnTo>
                <a:lnTo>
                  <a:pt x="39" y="24"/>
                </a:lnTo>
                <a:lnTo>
                  <a:pt x="35" y="36"/>
                </a:lnTo>
                <a:lnTo>
                  <a:pt x="25" y="41"/>
                </a:lnTo>
                <a:lnTo>
                  <a:pt x="18" y="36"/>
                </a:lnTo>
                <a:lnTo>
                  <a:pt x="1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4" name="Rectangle 84"/>
          <p:cNvSpPr>
            <a:spLocks noChangeArrowheads="1"/>
          </p:cNvSpPr>
          <p:nvPr/>
        </p:nvSpPr>
        <p:spPr bwMode="auto">
          <a:xfrm>
            <a:off x="2951164" y="3114676"/>
            <a:ext cx="4603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45" name="Rectangle 85"/>
          <p:cNvSpPr>
            <a:spLocks noChangeArrowheads="1"/>
          </p:cNvSpPr>
          <p:nvPr/>
        </p:nvSpPr>
        <p:spPr bwMode="auto">
          <a:xfrm>
            <a:off x="2967039" y="3103563"/>
            <a:ext cx="15875" cy="42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46" name="Oval 86"/>
          <p:cNvSpPr>
            <a:spLocks noChangeArrowheads="1"/>
          </p:cNvSpPr>
          <p:nvPr/>
        </p:nvSpPr>
        <p:spPr bwMode="auto">
          <a:xfrm>
            <a:off x="2970213" y="3192464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47" name="Freeform 87"/>
          <p:cNvSpPr>
            <a:spLocks/>
          </p:cNvSpPr>
          <p:nvPr/>
        </p:nvSpPr>
        <p:spPr bwMode="auto">
          <a:xfrm>
            <a:off x="2963863" y="3184525"/>
            <a:ext cx="80962" cy="77788"/>
          </a:xfrm>
          <a:custGeom>
            <a:avLst/>
            <a:gdLst>
              <a:gd name="T0" fmla="*/ 0 w 51"/>
              <a:gd name="T1" fmla="*/ 2147483646 h 49"/>
              <a:gd name="T2" fmla="*/ 2147483646 w 51"/>
              <a:gd name="T3" fmla="*/ 2147483646 h 49"/>
              <a:gd name="T4" fmla="*/ 2147483646 w 51"/>
              <a:gd name="T5" fmla="*/ 2147483646 h 49"/>
              <a:gd name="T6" fmla="*/ 2147483646 w 51"/>
              <a:gd name="T7" fmla="*/ 2147483646 h 49"/>
              <a:gd name="T8" fmla="*/ 2147483646 w 51"/>
              <a:gd name="T9" fmla="*/ 2147483646 h 49"/>
              <a:gd name="T10" fmla="*/ 2147483646 w 51"/>
              <a:gd name="T11" fmla="*/ 2147483646 h 49"/>
              <a:gd name="T12" fmla="*/ 2147483646 w 51"/>
              <a:gd name="T13" fmla="*/ 0 h 49"/>
              <a:gd name="T14" fmla="*/ 2147483646 w 51"/>
              <a:gd name="T15" fmla="*/ 2147483646 h 49"/>
              <a:gd name="T16" fmla="*/ 0 w 51"/>
              <a:gd name="T17" fmla="*/ 2147483646 h 49"/>
              <a:gd name="T18" fmla="*/ 2147483646 w 51"/>
              <a:gd name="T19" fmla="*/ 2147483646 h 49"/>
              <a:gd name="T20" fmla="*/ 2147483646 w 51"/>
              <a:gd name="T21" fmla="*/ 2147483646 h 49"/>
              <a:gd name="T22" fmla="*/ 2147483646 w 51"/>
              <a:gd name="T23" fmla="*/ 2147483646 h 49"/>
              <a:gd name="T24" fmla="*/ 2147483646 w 51"/>
              <a:gd name="T25" fmla="*/ 2147483646 h 49"/>
              <a:gd name="T26" fmla="*/ 2147483646 w 51"/>
              <a:gd name="T27" fmla="*/ 2147483646 h 49"/>
              <a:gd name="T28" fmla="*/ 2147483646 w 51"/>
              <a:gd name="T29" fmla="*/ 2147483646 h 49"/>
              <a:gd name="T30" fmla="*/ 2147483646 w 51"/>
              <a:gd name="T31" fmla="*/ 2147483646 h 49"/>
              <a:gd name="T32" fmla="*/ 2147483646 w 51"/>
              <a:gd name="T33" fmla="*/ 2147483646 h 49"/>
              <a:gd name="T34" fmla="*/ 2147483646 w 51"/>
              <a:gd name="T35" fmla="*/ 2147483646 h 49"/>
              <a:gd name="T36" fmla="*/ 0 w 51"/>
              <a:gd name="T37" fmla="*/ 2147483646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9">
                <a:moveTo>
                  <a:pt x="0" y="25"/>
                </a:moveTo>
                <a:lnTo>
                  <a:pt x="9" y="44"/>
                </a:lnTo>
                <a:lnTo>
                  <a:pt x="24" y="49"/>
                </a:lnTo>
                <a:lnTo>
                  <a:pt x="41" y="44"/>
                </a:lnTo>
                <a:lnTo>
                  <a:pt x="51" y="25"/>
                </a:lnTo>
                <a:lnTo>
                  <a:pt x="41" y="8"/>
                </a:lnTo>
                <a:lnTo>
                  <a:pt x="24" y="0"/>
                </a:lnTo>
                <a:lnTo>
                  <a:pt x="9" y="10"/>
                </a:lnTo>
                <a:lnTo>
                  <a:pt x="0" y="25"/>
                </a:lnTo>
                <a:lnTo>
                  <a:pt x="9" y="25"/>
                </a:lnTo>
                <a:lnTo>
                  <a:pt x="14" y="15"/>
                </a:lnTo>
                <a:lnTo>
                  <a:pt x="24" y="10"/>
                </a:lnTo>
                <a:lnTo>
                  <a:pt x="36" y="17"/>
                </a:lnTo>
                <a:lnTo>
                  <a:pt x="41" y="25"/>
                </a:lnTo>
                <a:lnTo>
                  <a:pt x="36" y="34"/>
                </a:lnTo>
                <a:lnTo>
                  <a:pt x="24" y="39"/>
                </a:lnTo>
                <a:lnTo>
                  <a:pt x="14" y="34"/>
                </a:lnTo>
                <a:lnTo>
                  <a:pt x="9" y="2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48" name="Rectangle 88"/>
          <p:cNvSpPr>
            <a:spLocks noChangeArrowheads="1"/>
          </p:cNvSpPr>
          <p:nvPr/>
        </p:nvSpPr>
        <p:spPr bwMode="auto">
          <a:xfrm>
            <a:off x="2982914" y="3216276"/>
            <a:ext cx="4603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49" name="Rectangle 89"/>
          <p:cNvSpPr>
            <a:spLocks noChangeArrowheads="1"/>
          </p:cNvSpPr>
          <p:nvPr/>
        </p:nvSpPr>
        <p:spPr bwMode="auto">
          <a:xfrm>
            <a:off x="2997201" y="3203576"/>
            <a:ext cx="15875" cy="42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50" name="Oval 90"/>
          <p:cNvSpPr>
            <a:spLocks noChangeArrowheads="1"/>
          </p:cNvSpPr>
          <p:nvPr/>
        </p:nvSpPr>
        <p:spPr bwMode="auto">
          <a:xfrm>
            <a:off x="2908300" y="3273426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51" name="Freeform 91"/>
          <p:cNvSpPr>
            <a:spLocks/>
          </p:cNvSpPr>
          <p:nvPr/>
        </p:nvSpPr>
        <p:spPr bwMode="auto">
          <a:xfrm>
            <a:off x="2901951" y="3265489"/>
            <a:ext cx="80963" cy="77787"/>
          </a:xfrm>
          <a:custGeom>
            <a:avLst/>
            <a:gdLst>
              <a:gd name="T0" fmla="*/ 0 w 51"/>
              <a:gd name="T1" fmla="*/ 2147483646 h 49"/>
              <a:gd name="T2" fmla="*/ 2147483646 w 51"/>
              <a:gd name="T3" fmla="*/ 2147483646 h 49"/>
              <a:gd name="T4" fmla="*/ 2147483646 w 51"/>
              <a:gd name="T5" fmla="*/ 2147483646 h 49"/>
              <a:gd name="T6" fmla="*/ 2147483646 w 51"/>
              <a:gd name="T7" fmla="*/ 2147483646 h 49"/>
              <a:gd name="T8" fmla="*/ 2147483646 w 51"/>
              <a:gd name="T9" fmla="*/ 2147483646 h 49"/>
              <a:gd name="T10" fmla="*/ 2147483646 w 51"/>
              <a:gd name="T11" fmla="*/ 2147483646 h 49"/>
              <a:gd name="T12" fmla="*/ 2147483646 w 51"/>
              <a:gd name="T13" fmla="*/ 0 h 49"/>
              <a:gd name="T14" fmla="*/ 2147483646 w 51"/>
              <a:gd name="T15" fmla="*/ 2147483646 h 49"/>
              <a:gd name="T16" fmla="*/ 0 w 51"/>
              <a:gd name="T17" fmla="*/ 2147483646 h 49"/>
              <a:gd name="T18" fmla="*/ 2147483646 w 51"/>
              <a:gd name="T19" fmla="*/ 2147483646 h 49"/>
              <a:gd name="T20" fmla="*/ 2147483646 w 51"/>
              <a:gd name="T21" fmla="*/ 2147483646 h 49"/>
              <a:gd name="T22" fmla="*/ 2147483646 w 51"/>
              <a:gd name="T23" fmla="*/ 2147483646 h 49"/>
              <a:gd name="T24" fmla="*/ 2147483646 w 51"/>
              <a:gd name="T25" fmla="*/ 2147483646 h 49"/>
              <a:gd name="T26" fmla="*/ 2147483646 w 51"/>
              <a:gd name="T27" fmla="*/ 2147483646 h 49"/>
              <a:gd name="T28" fmla="*/ 2147483646 w 51"/>
              <a:gd name="T29" fmla="*/ 2147483646 h 49"/>
              <a:gd name="T30" fmla="*/ 2147483646 w 51"/>
              <a:gd name="T31" fmla="*/ 2147483646 h 49"/>
              <a:gd name="T32" fmla="*/ 2147483646 w 51"/>
              <a:gd name="T33" fmla="*/ 2147483646 h 49"/>
              <a:gd name="T34" fmla="*/ 2147483646 w 51"/>
              <a:gd name="T35" fmla="*/ 2147483646 h 49"/>
              <a:gd name="T36" fmla="*/ 0 w 51"/>
              <a:gd name="T37" fmla="*/ 2147483646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9">
                <a:moveTo>
                  <a:pt x="0" y="25"/>
                </a:moveTo>
                <a:lnTo>
                  <a:pt x="9" y="44"/>
                </a:lnTo>
                <a:lnTo>
                  <a:pt x="24" y="49"/>
                </a:lnTo>
                <a:lnTo>
                  <a:pt x="41" y="44"/>
                </a:lnTo>
                <a:lnTo>
                  <a:pt x="51" y="25"/>
                </a:lnTo>
                <a:lnTo>
                  <a:pt x="41" y="8"/>
                </a:lnTo>
                <a:lnTo>
                  <a:pt x="24" y="0"/>
                </a:lnTo>
                <a:lnTo>
                  <a:pt x="9" y="10"/>
                </a:lnTo>
                <a:lnTo>
                  <a:pt x="0" y="25"/>
                </a:lnTo>
                <a:lnTo>
                  <a:pt x="9" y="25"/>
                </a:lnTo>
                <a:lnTo>
                  <a:pt x="14" y="15"/>
                </a:lnTo>
                <a:lnTo>
                  <a:pt x="24" y="10"/>
                </a:lnTo>
                <a:lnTo>
                  <a:pt x="36" y="18"/>
                </a:lnTo>
                <a:lnTo>
                  <a:pt x="41" y="25"/>
                </a:lnTo>
                <a:lnTo>
                  <a:pt x="36" y="35"/>
                </a:lnTo>
                <a:lnTo>
                  <a:pt x="24" y="39"/>
                </a:lnTo>
                <a:lnTo>
                  <a:pt x="14" y="35"/>
                </a:lnTo>
                <a:lnTo>
                  <a:pt x="9" y="2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2" name="Rectangle 92"/>
          <p:cNvSpPr>
            <a:spLocks noChangeArrowheads="1"/>
          </p:cNvSpPr>
          <p:nvPr/>
        </p:nvSpPr>
        <p:spPr bwMode="auto">
          <a:xfrm>
            <a:off x="2921001" y="3297239"/>
            <a:ext cx="4286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53" name="Rectangle 93"/>
          <p:cNvSpPr>
            <a:spLocks noChangeArrowheads="1"/>
          </p:cNvSpPr>
          <p:nvPr/>
        </p:nvSpPr>
        <p:spPr bwMode="auto">
          <a:xfrm>
            <a:off x="2935289" y="3286126"/>
            <a:ext cx="15875" cy="41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54" name="Freeform 94"/>
          <p:cNvSpPr>
            <a:spLocks/>
          </p:cNvSpPr>
          <p:nvPr/>
        </p:nvSpPr>
        <p:spPr bwMode="auto">
          <a:xfrm>
            <a:off x="3025775" y="3119439"/>
            <a:ext cx="261938" cy="65087"/>
          </a:xfrm>
          <a:custGeom>
            <a:avLst/>
            <a:gdLst>
              <a:gd name="T0" fmla="*/ 0 w 165"/>
              <a:gd name="T1" fmla="*/ 2147483646 h 41"/>
              <a:gd name="T2" fmla="*/ 2147483646 w 165"/>
              <a:gd name="T3" fmla="*/ 2147483646 h 41"/>
              <a:gd name="T4" fmla="*/ 2147483646 w 165"/>
              <a:gd name="T5" fmla="*/ 2147483646 h 41"/>
              <a:gd name="T6" fmla="*/ 2147483646 w 165"/>
              <a:gd name="T7" fmla="*/ 2147483646 h 41"/>
              <a:gd name="T8" fmla="*/ 2147483646 w 165"/>
              <a:gd name="T9" fmla="*/ 2147483646 h 41"/>
              <a:gd name="T10" fmla="*/ 2147483646 w 165"/>
              <a:gd name="T11" fmla="*/ 2147483646 h 41"/>
              <a:gd name="T12" fmla="*/ 2147483646 w 165"/>
              <a:gd name="T13" fmla="*/ 2147483646 h 41"/>
              <a:gd name="T14" fmla="*/ 2147483646 w 165"/>
              <a:gd name="T15" fmla="*/ 2147483646 h 41"/>
              <a:gd name="T16" fmla="*/ 2147483646 w 165"/>
              <a:gd name="T17" fmla="*/ 2147483646 h 41"/>
              <a:gd name="T18" fmla="*/ 2147483646 w 165"/>
              <a:gd name="T19" fmla="*/ 2147483646 h 41"/>
              <a:gd name="T20" fmla="*/ 2147483646 w 165"/>
              <a:gd name="T21" fmla="*/ 2147483646 h 41"/>
              <a:gd name="T22" fmla="*/ 2147483646 w 165"/>
              <a:gd name="T23" fmla="*/ 2147483646 h 41"/>
              <a:gd name="T24" fmla="*/ 2147483646 w 165"/>
              <a:gd name="T25" fmla="*/ 2147483646 h 41"/>
              <a:gd name="T26" fmla="*/ 2147483646 w 165"/>
              <a:gd name="T27" fmla="*/ 2147483646 h 41"/>
              <a:gd name="T28" fmla="*/ 2147483646 w 165"/>
              <a:gd name="T29" fmla="*/ 2147483646 h 41"/>
              <a:gd name="T30" fmla="*/ 2147483646 w 165"/>
              <a:gd name="T31" fmla="*/ 2147483646 h 41"/>
              <a:gd name="T32" fmla="*/ 2147483646 w 165"/>
              <a:gd name="T33" fmla="*/ 2147483646 h 41"/>
              <a:gd name="T34" fmla="*/ 2147483646 w 165"/>
              <a:gd name="T35" fmla="*/ 2147483646 h 41"/>
              <a:gd name="T36" fmla="*/ 2147483646 w 165"/>
              <a:gd name="T37" fmla="*/ 2147483646 h 41"/>
              <a:gd name="T38" fmla="*/ 2147483646 w 165"/>
              <a:gd name="T39" fmla="*/ 2147483646 h 41"/>
              <a:gd name="T40" fmla="*/ 2147483646 w 165"/>
              <a:gd name="T41" fmla="*/ 2147483646 h 41"/>
              <a:gd name="T42" fmla="*/ 2147483646 w 165"/>
              <a:gd name="T43" fmla="*/ 2147483646 h 41"/>
              <a:gd name="T44" fmla="*/ 2147483646 w 165"/>
              <a:gd name="T45" fmla="*/ 2147483646 h 41"/>
              <a:gd name="T46" fmla="*/ 2147483646 w 165"/>
              <a:gd name="T47" fmla="*/ 2147483646 h 41"/>
              <a:gd name="T48" fmla="*/ 2147483646 w 165"/>
              <a:gd name="T49" fmla="*/ 2147483646 h 41"/>
              <a:gd name="T50" fmla="*/ 2147483646 w 165"/>
              <a:gd name="T51" fmla="*/ 2147483646 h 41"/>
              <a:gd name="T52" fmla="*/ 2147483646 w 165"/>
              <a:gd name="T53" fmla="*/ 2147483646 h 41"/>
              <a:gd name="T54" fmla="*/ 2147483646 w 165"/>
              <a:gd name="T55" fmla="*/ 2147483646 h 41"/>
              <a:gd name="T56" fmla="*/ 2147483646 w 165"/>
              <a:gd name="T57" fmla="*/ 2147483646 h 41"/>
              <a:gd name="T58" fmla="*/ 2147483646 w 165"/>
              <a:gd name="T59" fmla="*/ 2147483646 h 41"/>
              <a:gd name="T60" fmla="*/ 2147483646 w 165"/>
              <a:gd name="T61" fmla="*/ 2147483646 h 41"/>
              <a:gd name="T62" fmla="*/ 2147483646 w 165"/>
              <a:gd name="T63" fmla="*/ 2147483646 h 41"/>
              <a:gd name="T64" fmla="*/ 2147483646 w 165"/>
              <a:gd name="T65" fmla="*/ 2147483646 h 41"/>
              <a:gd name="T66" fmla="*/ 2147483646 w 165"/>
              <a:gd name="T67" fmla="*/ 2147483646 h 41"/>
              <a:gd name="T68" fmla="*/ 2147483646 w 165"/>
              <a:gd name="T69" fmla="*/ 2147483646 h 41"/>
              <a:gd name="T70" fmla="*/ 2147483646 w 165"/>
              <a:gd name="T71" fmla="*/ 2147483646 h 41"/>
              <a:gd name="T72" fmla="*/ 2147483646 w 165"/>
              <a:gd name="T73" fmla="*/ 2147483646 h 41"/>
              <a:gd name="T74" fmla="*/ 2147483646 w 165"/>
              <a:gd name="T75" fmla="*/ 2147483646 h 41"/>
              <a:gd name="T76" fmla="*/ 2147483646 w 165"/>
              <a:gd name="T77" fmla="*/ 2147483646 h 41"/>
              <a:gd name="T78" fmla="*/ 2147483646 w 165"/>
              <a:gd name="T79" fmla="*/ 2147483646 h 41"/>
              <a:gd name="T80" fmla="*/ 2147483646 w 165"/>
              <a:gd name="T81" fmla="*/ 2147483646 h 41"/>
              <a:gd name="T82" fmla="*/ 2147483646 w 165"/>
              <a:gd name="T83" fmla="*/ 2147483646 h 41"/>
              <a:gd name="T84" fmla="*/ 2147483646 w 165"/>
              <a:gd name="T85" fmla="*/ 2147483646 h 41"/>
              <a:gd name="T86" fmla="*/ 2147483646 w 165"/>
              <a:gd name="T87" fmla="*/ 2147483646 h 41"/>
              <a:gd name="T88" fmla="*/ 2147483646 w 165"/>
              <a:gd name="T89" fmla="*/ 2147483646 h 41"/>
              <a:gd name="T90" fmla="*/ 2147483646 w 165"/>
              <a:gd name="T91" fmla="*/ 2147483646 h 41"/>
              <a:gd name="T92" fmla="*/ 2147483646 w 165"/>
              <a:gd name="T93" fmla="*/ 2147483646 h 41"/>
              <a:gd name="T94" fmla="*/ 2147483646 w 165"/>
              <a:gd name="T95" fmla="*/ 2147483646 h 41"/>
              <a:gd name="T96" fmla="*/ 2147483646 w 165"/>
              <a:gd name="T97" fmla="*/ 2147483646 h 41"/>
              <a:gd name="T98" fmla="*/ 2147483646 w 165"/>
              <a:gd name="T99" fmla="*/ 2147483646 h 41"/>
              <a:gd name="T100" fmla="*/ 2147483646 w 165"/>
              <a:gd name="T101" fmla="*/ 2147483646 h 41"/>
              <a:gd name="T102" fmla="*/ 2147483646 w 165"/>
              <a:gd name="T103" fmla="*/ 2147483646 h 41"/>
              <a:gd name="T104" fmla="*/ 2147483646 w 165"/>
              <a:gd name="T105" fmla="*/ 2147483646 h 41"/>
              <a:gd name="T106" fmla="*/ 2147483646 w 165"/>
              <a:gd name="T107" fmla="*/ 0 h 41"/>
              <a:gd name="T108" fmla="*/ 0 w 165"/>
              <a:gd name="T109" fmla="*/ 0 h 41"/>
              <a:gd name="T110" fmla="*/ 0 w 165"/>
              <a:gd name="T111" fmla="*/ 2147483646 h 4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5" h="41">
                <a:moveTo>
                  <a:pt x="0" y="10"/>
                </a:moveTo>
                <a:lnTo>
                  <a:pt x="2" y="12"/>
                </a:lnTo>
                <a:lnTo>
                  <a:pt x="4" y="12"/>
                </a:lnTo>
                <a:lnTo>
                  <a:pt x="7" y="14"/>
                </a:lnTo>
                <a:lnTo>
                  <a:pt x="12" y="12"/>
                </a:lnTo>
                <a:lnTo>
                  <a:pt x="9" y="17"/>
                </a:lnTo>
                <a:lnTo>
                  <a:pt x="19" y="14"/>
                </a:lnTo>
                <a:lnTo>
                  <a:pt x="17" y="19"/>
                </a:lnTo>
                <a:lnTo>
                  <a:pt x="26" y="19"/>
                </a:lnTo>
                <a:lnTo>
                  <a:pt x="29" y="22"/>
                </a:lnTo>
                <a:lnTo>
                  <a:pt x="34" y="22"/>
                </a:lnTo>
                <a:lnTo>
                  <a:pt x="36" y="24"/>
                </a:lnTo>
                <a:lnTo>
                  <a:pt x="41" y="24"/>
                </a:lnTo>
                <a:lnTo>
                  <a:pt x="43" y="27"/>
                </a:lnTo>
                <a:lnTo>
                  <a:pt x="53" y="24"/>
                </a:lnTo>
                <a:lnTo>
                  <a:pt x="51" y="29"/>
                </a:lnTo>
                <a:lnTo>
                  <a:pt x="63" y="29"/>
                </a:lnTo>
                <a:lnTo>
                  <a:pt x="65" y="32"/>
                </a:lnTo>
                <a:lnTo>
                  <a:pt x="75" y="32"/>
                </a:lnTo>
                <a:lnTo>
                  <a:pt x="78" y="34"/>
                </a:lnTo>
                <a:lnTo>
                  <a:pt x="90" y="34"/>
                </a:lnTo>
                <a:lnTo>
                  <a:pt x="92" y="36"/>
                </a:lnTo>
                <a:lnTo>
                  <a:pt x="109" y="36"/>
                </a:lnTo>
                <a:lnTo>
                  <a:pt x="112" y="39"/>
                </a:lnTo>
                <a:lnTo>
                  <a:pt x="138" y="39"/>
                </a:lnTo>
                <a:lnTo>
                  <a:pt x="141" y="41"/>
                </a:lnTo>
                <a:lnTo>
                  <a:pt x="165" y="41"/>
                </a:lnTo>
                <a:lnTo>
                  <a:pt x="165" y="32"/>
                </a:lnTo>
                <a:lnTo>
                  <a:pt x="146" y="32"/>
                </a:lnTo>
                <a:lnTo>
                  <a:pt x="143" y="29"/>
                </a:lnTo>
                <a:lnTo>
                  <a:pt x="116" y="29"/>
                </a:lnTo>
                <a:lnTo>
                  <a:pt x="114" y="27"/>
                </a:lnTo>
                <a:lnTo>
                  <a:pt x="97" y="27"/>
                </a:lnTo>
                <a:lnTo>
                  <a:pt x="95" y="24"/>
                </a:lnTo>
                <a:lnTo>
                  <a:pt x="82" y="24"/>
                </a:lnTo>
                <a:lnTo>
                  <a:pt x="80" y="22"/>
                </a:lnTo>
                <a:lnTo>
                  <a:pt x="70" y="22"/>
                </a:lnTo>
                <a:lnTo>
                  <a:pt x="68" y="19"/>
                </a:lnTo>
                <a:lnTo>
                  <a:pt x="58" y="22"/>
                </a:lnTo>
                <a:lnTo>
                  <a:pt x="60" y="17"/>
                </a:lnTo>
                <a:lnTo>
                  <a:pt x="48" y="17"/>
                </a:lnTo>
                <a:lnTo>
                  <a:pt x="46" y="14"/>
                </a:lnTo>
                <a:lnTo>
                  <a:pt x="41" y="14"/>
                </a:lnTo>
                <a:lnTo>
                  <a:pt x="39" y="12"/>
                </a:lnTo>
                <a:lnTo>
                  <a:pt x="34" y="12"/>
                </a:lnTo>
                <a:lnTo>
                  <a:pt x="31" y="10"/>
                </a:lnTo>
                <a:lnTo>
                  <a:pt x="24" y="12"/>
                </a:lnTo>
                <a:lnTo>
                  <a:pt x="26" y="7"/>
                </a:lnTo>
                <a:lnTo>
                  <a:pt x="17" y="10"/>
                </a:lnTo>
                <a:lnTo>
                  <a:pt x="19" y="5"/>
                </a:lnTo>
                <a:lnTo>
                  <a:pt x="12" y="5"/>
                </a:lnTo>
                <a:lnTo>
                  <a:pt x="9" y="2"/>
                </a:lnTo>
                <a:lnTo>
                  <a:pt x="7" y="2"/>
                </a:lnTo>
                <a:lnTo>
                  <a:pt x="4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5" name="Freeform 95"/>
          <p:cNvSpPr>
            <a:spLocks/>
          </p:cNvSpPr>
          <p:nvPr/>
        </p:nvSpPr>
        <p:spPr bwMode="auto">
          <a:xfrm>
            <a:off x="3222625" y="3141664"/>
            <a:ext cx="65088" cy="66675"/>
          </a:xfrm>
          <a:custGeom>
            <a:avLst/>
            <a:gdLst>
              <a:gd name="T0" fmla="*/ 2147483646 w 41"/>
              <a:gd name="T1" fmla="*/ 0 h 42"/>
              <a:gd name="T2" fmla="*/ 2147483646 w 41"/>
              <a:gd name="T3" fmla="*/ 2147483646 h 42"/>
              <a:gd name="T4" fmla="*/ 0 w 41"/>
              <a:gd name="T5" fmla="*/ 2147483646 h 42"/>
              <a:gd name="T6" fmla="*/ 2147483646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2" y="0"/>
                </a:moveTo>
                <a:lnTo>
                  <a:pt x="41" y="22"/>
                </a:lnTo>
                <a:lnTo>
                  <a:pt x="0" y="4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6" name="Freeform 96"/>
          <p:cNvSpPr>
            <a:spLocks/>
          </p:cNvSpPr>
          <p:nvPr/>
        </p:nvSpPr>
        <p:spPr bwMode="auto">
          <a:xfrm>
            <a:off x="3214688" y="3130550"/>
            <a:ext cx="88900" cy="88900"/>
          </a:xfrm>
          <a:custGeom>
            <a:avLst/>
            <a:gdLst>
              <a:gd name="T0" fmla="*/ 2147483646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2147483646 w 56"/>
              <a:gd name="T9" fmla="*/ 0 h 56"/>
              <a:gd name="T10" fmla="*/ 0 w 56"/>
              <a:gd name="T11" fmla="*/ 2147483646 h 56"/>
              <a:gd name="T12" fmla="*/ 2147483646 w 56"/>
              <a:gd name="T13" fmla="*/ 2147483646 h 56"/>
              <a:gd name="T14" fmla="*/ 2147483646 w 56"/>
              <a:gd name="T15" fmla="*/ 0 h 56"/>
              <a:gd name="T16" fmla="*/ 2147483646 w 56"/>
              <a:gd name="T17" fmla="*/ 2147483646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6">
                <a:moveTo>
                  <a:pt x="12" y="15"/>
                </a:moveTo>
                <a:lnTo>
                  <a:pt x="36" y="29"/>
                </a:lnTo>
                <a:lnTo>
                  <a:pt x="10" y="42"/>
                </a:lnTo>
                <a:lnTo>
                  <a:pt x="12" y="15"/>
                </a:lnTo>
                <a:lnTo>
                  <a:pt x="2" y="0"/>
                </a:lnTo>
                <a:lnTo>
                  <a:pt x="0" y="56"/>
                </a:lnTo>
                <a:lnTo>
                  <a:pt x="56" y="29"/>
                </a:lnTo>
                <a:lnTo>
                  <a:pt x="2" y="0"/>
                </a:lnTo>
                <a:lnTo>
                  <a:pt x="12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7" name="Freeform 97"/>
          <p:cNvSpPr>
            <a:spLocks/>
          </p:cNvSpPr>
          <p:nvPr/>
        </p:nvSpPr>
        <p:spPr bwMode="auto">
          <a:xfrm>
            <a:off x="3009900" y="3235325"/>
            <a:ext cx="261938" cy="65088"/>
          </a:xfrm>
          <a:custGeom>
            <a:avLst/>
            <a:gdLst>
              <a:gd name="T0" fmla="*/ 0 w 165"/>
              <a:gd name="T1" fmla="*/ 2147483646 h 41"/>
              <a:gd name="T2" fmla="*/ 2147483646 w 165"/>
              <a:gd name="T3" fmla="*/ 2147483646 h 41"/>
              <a:gd name="T4" fmla="*/ 2147483646 w 165"/>
              <a:gd name="T5" fmla="*/ 2147483646 h 41"/>
              <a:gd name="T6" fmla="*/ 2147483646 w 165"/>
              <a:gd name="T7" fmla="*/ 2147483646 h 41"/>
              <a:gd name="T8" fmla="*/ 2147483646 w 165"/>
              <a:gd name="T9" fmla="*/ 2147483646 h 41"/>
              <a:gd name="T10" fmla="*/ 2147483646 w 165"/>
              <a:gd name="T11" fmla="*/ 2147483646 h 41"/>
              <a:gd name="T12" fmla="*/ 2147483646 w 165"/>
              <a:gd name="T13" fmla="*/ 2147483646 h 41"/>
              <a:gd name="T14" fmla="*/ 2147483646 w 165"/>
              <a:gd name="T15" fmla="*/ 2147483646 h 41"/>
              <a:gd name="T16" fmla="*/ 2147483646 w 165"/>
              <a:gd name="T17" fmla="*/ 2147483646 h 41"/>
              <a:gd name="T18" fmla="*/ 2147483646 w 165"/>
              <a:gd name="T19" fmla="*/ 2147483646 h 41"/>
              <a:gd name="T20" fmla="*/ 2147483646 w 165"/>
              <a:gd name="T21" fmla="*/ 2147483646 h 41"/>
              <a:gd name="T22" fmla="*/ 2147483646 w 165"/>
              <a:gd name="T23" fmla="*/ 2147483646 h 41"/>
              <a:gd name="T24" fmla="*/ 2147483646 w 165"/>
              <a:gd name="T25" fmla="*/ 2147483646 h 41"/>
              <a:gd name="T26" fmla="*/ 2147483646 w 165"/>
              <a:gd name="T27" fmla="*/ 2147483646 h 41"/>
              <a:gd name="T28" fmla="*/ 2147483646 w 165"/>
              <a:gd name="T29" fmla="*/ 2147483646 h 41"/>
              <a:gd name="T30" fmla="*/ 2147483646 w 165"/>
              <a:gd name="T31" fmla="*/ 2147483646 h 41"/>
              <a:gd name="T32" fmla="*/ 2147483646 w 165"/>
              <a:gd name="T33" fmla="*/ 2147483646 h 41"/>
              <a:gd name="T34" fmla="*/ 2147483646 w 165"/>
              <a:gd name="T35" fmla="*/ 2147483646 h 41"/>
              <a:gd name="T36" fmla="*/ 2147483646 w 165"/>
              <a:gd name="T37" fmla="*/ 2147483646 h 41"/>
              <a:gd name="T38" fmla="*/ 2147483646 w 165"/>
              <a:gd name="T39" fmla="*/ 2147483646 h 41"/>
              <a:gd name="T40" fmla="*/ 2147483646 w 165"/>
              <a:gd name="T41" fmla="*/ 2147483646 h 41"/>
              <a:gd name="T42" fmla="*/ 2147483646 w 165"/>
              <a:gd name="T43" fmla="*/ 2147483646 h 41"/>
              <a:gd name="T44" fmla="*/ 2147483646 w 165"/>
              <a:gd name="T45" fmla="*/ 2147483646 h 41"/>
              <a:gd name="T46" fmla="*/ 2147483646 w 165"/>
              <a:gd name="T47" fmla="*/ 2147483646 h 41"/>
              <a:gd name="T48" fmla="*/ 2147483646 w 165"/>
              <a:gd name="T49" fmla="*/ 2147483646 h 41"/>
              <a:gd name="T50" fmla="*/ 2147483646 w 165"/>
              <a:gd name="T51" fmla="*/ 2147483646 h 41"/>
              <a:gd name="T52" fmla="*/ 2147483646 w 165"/>
              <a:gd name="T53" fmla="*/ 2147483646 h 41"/>
              <a:gd name="T54" fmla="*/ 2147483646 w 165"/>
              <a:gd name="T55" fmla="*/ 2147483646 h 41"/>
              <a:gd name="T56" fmla="*/ 2147483646 w 165"/>
              <a:gd name="T57" fmla="*/ 0 h 41"/>
              <a:gd name="T58" fmla="*/ 2147483646 w 165"/>
              <a:gd name="T59" fmla="*/ 0 h 41"/>
              <a:gd name="T60" fmla="*/ 2147483646 w 165"/>
              <a:gd name="T61" fmla="*/ 2147483646 h 41"/>
              <a:gd name="T62" fmla="*/ 2147483646 w 165"/>
              <a:gd name="T63" fmla="*/ 2147483646 h 41"/>
              <a:gd name="T64" fmla="*/ 2147483646 w 165"/>
              <a:gd name="T65" fmla="*/ 2147483646 h 41"/>
              <a:gd name="T66" fmla="*/ 2147483646 w 165"/>
              <a:gd name="T67" fmla="*/ 2147483646 h 41"/>
              <a:gd name="T68" fmla="*/ 2147483646 w 165"/>
              <a:gd name="T69" fmla="*/ 2147483646 h 41"/>
              <a:gd name="T70" fmla="*/ 2147483646 w 165"/>
              <a:gd name="T71" fmla="*/ 2147483646 h 41"/>
              <a:gd name="T72" fmla="*/ 2147483646 w 165"/>
              <a:gd name="T73" fmla="*/ 2147483646 h 41"/>
              <a:gd name="T74" fmla="*/ 2147483646 w 165"/>
              <a:gd name="T75" fmla="*/ 2147483646 h 41"/>
              <a:gd name="T76" fmla="*/ 2147483646 w 165"/>
              <a:gd name="T77" fmla="*/ 2147483646 h 41"/>
              <a:gd name="T78" fmla="*/ 2147483646 w 165"/>
              <a:gd name="T79" fmla="*/ 2147483646 h 41"/>
              <a:gd name="T80" fmla="*/ 2147483646 w 165"/>
              <a:gd name="T81" fmla="*/ 2147483646 h 41"/>
              <a:gd name="T82" fmla="*/ 2147483646 w 165"/>
              <a:gd name="T83" fmla="*/ 2147483646 h 41"/>
              <a:gd name="T84" fmla="*/ 2147483646 w 165"/>
              <a:gd name="T85" fmla="*/ 2147483646 h 41"/>
              <a:gd name="T86" fmla="*/ 2147483646 w 165"/>
              <a:gd name="T87" fmla="*/ 2147483646 h 41"/>
              <a:gd name="T88" fmla="*/ 2147483646 w 165"/>
              <a:gd name="T89" fmla="*/ 2147483646 h 41"/>
              <a:gd name="T90" fmla="*/ 2147483646 w 165"/>
              <a:gd name="T91" fmla="*/ 2147483646 h 41"/>
              <a:gd name="T92" fmla="*/ 2147483646 w 165"/>
              <a:gd name="T93" fmla="*/ 2147483646 h 41"/>
              <a:gd name="T94" fmla="*/ 2147483646 w 165"/>
              <a:gd name="T95" fmla="*/ 2147483646 h 41"/>
              <a:gd name="T96" fmla="*/ 2147483646 w 165"/>
              <a:gd name="T97" fmla="*/ 2147483646 h 41"/>
              <a:gd name="T98" fmla="*/ 2147483646 w 165"/>
              <a:gd name="T99" fmla="*/ 2147483646 h 41"/>
              <a:gd name="T100" fmla="*/ 2147483646 w 165"/>
              <a:gd name="T101" fmla="*/ 2147483646 h 41"/>
              <a:gd name="T102" fmla="*/ 2147483646 w 165"/>
              <a:gd name="T103" fmla="*/ 2147483646 h 41"/>
              <a:gd name="T104" fmla="*/ 2147483646 w 165"/>
              <a:gd name="T105" fmla="*/ 2147483646 h 41"/>
              <a:gd name="T106" fmla="*/ 2147483646 w 165"/>
              <a:gd name="T107" fmla="*/ 2147483646 h 41"/>
              <a:gd name="T108" fmla="*/ 0 w 165"/>
              <a:gd name="T109" fmla="*/ 2147483646 h 41"/>
              <a:gd name="T110" fmla="*/ 0 w 165"/>
              <a:gd name="T111" fmla="*/ 2147483646 h 4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5" h="41">
                <a:moveTo>
                  <a:pt x="0" y="41"/>
                </a:moveTo>
                <a:lnTo>
                  <a:pt x="5" y="41"/>
                </a:lnTo>
                <a:lnTo>
                  <a:pt x="7" y="39"/>
                </a:lnTo>
                <a:lnTo>
                  <a:pt x="14" y="39"/>
                </a:lnTo>
                <a:lnTo>
                  <a:pt x="12" y="34"/>
                </a:lnTo>
                <a:lnTo>
                  <a:pt x="17" y="37"/>
                </a:lnTo>
                <a:lnTo>
                  <a:pt x="19" y="34"/>
                </a:lnTo>
                <a:lnTo>
                  <a:pt x="24" y="34"/>
                </a:lnTo>
                <a:lnTo>
                  <a:pt x="27" y="32"/>
                </a:lnTo>
                <a:lnTo>
                  <a:pt x="36" y="32"/>
                </a:lnTo>
                <a:lnTo>
                  <a:pt x="34" y="27"/>
                </a:lnTo>
                <a:lnTo>
                  <a:pt x="41" y="29"/>
                </a:lnTo>
                <a:lnTo>
                  <a:pt x="44" y="27"/>
                </a:lnTo>
                <a:lnTo>
                  <a:pt x="49" y="27"/>
                </a:lnTo>
                <a:lnTo>
                  <a:pt x="51" y="24"/>
                </a:lnTo>
                <a:lnTo>
                  <a:pt x="58" y="24"/>
                </a:lnTo>
                <a:lnTo>
                  <a:pt x="61" y="22"/>
                </a:lnTo>
                <a:lnTo>
                  <a:pt x="70" y="22"/>
                </a:lnTo>
                <a:lnTo>
                  <a:pt x="73" y="19"/>
                </a:lnTo>
                <a:lnTo>
                  <a:pt x="83" y="19"/>
                </a:lnTo>
                <a:lnTo>
                  <a:pt x="85" y="17"/>
                </a:lnTo>
                <a:lnTo>
                  <a:pt x="97" y="17"/>
                </a:lnTo>
                <a:lnTo>
                  <a:pt x="100" y="15"/>
                </a:lnTo>
                <a:lnTo>
                  <a:pt x="117" y="15"/>
                </a:lnTo>
                <a:lnTo>
                  <a:pt x="119" y="12"/>
                </a:lnTo>
                <a:lnTo>
                  <a:pt x="144" y="12"/>
                </a:lnTo>
                <a:lnTo>
                  <a:pt x="146" y="10"/>
                </a:lnTo>
                <a:lnTo>
                  <a:pt x="165" y="10"/>
                </a:lnTo>
                <a:lnTo>
                  <a:pt x="165" y="0"/>
                </a:lnTo>
                <a:lnTo>
                  <a:pt x="141" y="0"/>
                </a:lnTo>
                <a:lnTo>
                  <a:pt x="139" y="2"/>
                </a:lnTo>
                <a:lnTo>
                  <a:pt x="114" y="2"/>
                </a:lnTo>
                <a:lnTo>
                  <a:pt x="112" y="5"/>
                </a:lnTo>
                <a:lnTo>
                  <a:pt x="95" y="5"/>
                </a:lnTo>
                <a:lnTo>
                  <a:pt x="92" y="7"/>
                </a:lnTo>
                <a:lnTo>
                  <a:pt x="80" y="7"/>
                </a:lnTo>
                <a:lnTo>
                  <a:pt x="78" y="10"/>
                </a:lnTo>
                <a:lnTo>
                  <a:pt x="68" y="10"/>
                </a:lnTo>
                <a:lnTo>
                  <a:pt x="66" y="12"/>
                </a:lnTo>
                <a:lnTo>
                  <a:pt x="56" y="12"/>
                </a:lnTo>
                <a:lnTo>
                  <a:pt x="53" y="15"/>
                </a:lnTo>
                <a:lnTo>
                  <a:pt x="46" y="15"/>
                </a:lnTo>
                <a:lnTo>
                  <a:pt x="44" y="17"/>
                </a:lnTo>
                <a:lnTo>
                  <a:pt x="39" y="17"/>
                </a:lnTo>
                <a:lnTo>
                  <a:pt x="36" y="19"/>
                </a:lnTo>
                <a:lnTo>
                  <a:pt x="27" y="19"/>
                </a:lnTo>
                <a:lnTo>
                  <a:pt x="29" y="24"/>
                </a:lnTo>
                <a:lnTo>
                  <a:pt x="22" y="22"/>
                </a:lnTo>
                <a:lnTo>
                  <a:pt x="19" y="24"/>
                </a:lnTo>
                <a:lnTo>
                  <a:pt x="14" y="24"/>
                </a:lnTo>
                <a:lnTo>
                  <a:pt x="12" y="27"/>
                </a:lnTo>
                <a:lnTo>
                  <a:pt x="5" y="27"/>
                </a:lnTo>
                <a:lnTo>
                  <a:pt x="7" y="32"/>
                </a:lnTo>
                <a:lnTo>
                  <a:pt x="2" y="29"/>
                </a:lnTo>
                <a:lnTo>
                  <a:pt x="0" y="32"/>
                </a:lnTo>
                <a:lnTo>
                  <a:pt x="0" y="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8" name="Freeform 98"/>
          <p:cNvSpPr>
            <a:spLocks/>
          </p:cNvSpPr>
          <p:nvPr/>
        </p:nvSpPr>
        <p:spPr bwMode="auto">
          <a:xfrm>
            <a:off x="3206750" y="3211514"/>
            <a:ext cx="65088" cy="66675"/>
          </a:xfrm>
          <a:custGeom>
            <a:avLst/>
            <a:gdLst>
              <a:gd name="T0" fmla="*/ 0 w 41"/>
              <a:gd name="T1" fmla="*/ 0 h 42"/>
              <a:gd name="T2" fmla="*/ 2147483646 w 41"/>
              <a:gd name="T3" fmla="*/ 2147483646 h 42"/>
              <a:gd name="T4" fmla="*/ 2147483646 w 41"/>
              <a:gd name="T5" fmla="*/ 2147483646 h 42"/>
              <a:gd name="T6" fmla="*/ 0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0" y="0"/>
                </a:moveTo>
                <a:lnTo>
                  <a:pt x="41" y="17"/>
                </a:lnTo>
                <a:lnTo>
                  <a:pt x="2" y="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59" name="Freeform 99"/>
          <p:cNvSpPr>
            <a:spLocks/>
          </p:cNvSpPr>
          <p:nvPr/>
        </p:nvSpPr>
        <p:spPr bwMode="auto">
          <a:xfrm>
            <a:off x="3198813" y="3200400"/>
            <a:ext cx="88900" cy="88900"/>
          </a:xfrm>
          <a:custGeom>
            <a:avLst/>
            <a:gdLst>
              <a:gd name="T0" fmla="*/ 2147483646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0 w 56"/>
              <a:gd name="T9" fmla="*/ 0 h 56"/>
              <a:gd name="T10" fmla="*/ 2147483646 w 56"/>
              <a:gd name="T11" fmla="*/ 2147483646 h 56"/>
              <a:gd name="T12" fmla="*/ 2147483646 w 56"/>
              <a:gd name="T13" fmla="*/ 2147483646 h 56"/>
              <a:gd name="T14" fmla="*/ 0 w 56"/>
              <a:gd name="T15" fmla="*/ 0 h 56"/>
              <a:gd name="T16" fmla="*/ 2147483646 w 56"/>
              <a:gd name="T17" fmla="*/ 2147483646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6">
                <a:moveTo>
                  <a:pt x="10" y="15"/>
                </a:moveTo>
                <a:lnTo>
                  <a:pt x="37" y="24"/>
                </a:lnTo>
                <a:lnTo>
                  <a:pt x="12" y="41"/>
                </a:lnTo>
                <a:lnTo>
                  <a:pt x="10" y="15"/>
                </a:lnTo>
                <a:lnTo>
                  <a:pt x="0" y="0"/>
                </a:lnTo>
                <a:lnTo>
                  <a:pt x="3" y="56"/>
                </a:lnTo>
                <a:lnTo>
                  <a:pt x="56" y="24"/>
                </a:lnTo>
                <a:lnTo>
                  <a:pt x="0" y="0"/>
                </a:lnTo>
                <a:lnTo>
                  <a:pt x="1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0" name="Freeform 100"/>
          <p:cNvSpPr>
            <a:spLocks/>
          </p:cNvSpPr>
          <p:nvPr/>
        </p:nvSpPr>
        <p:spPr bwMode="auto">
          <a:xfrm>
            <a:off x="3740150" y="3073401"/>
            <a:ext cx="4648200" cy="119063"/>
          </a:xfrm>
          <a:custGeom>
            <a:avLst/>
            <a:gdLst>
              <a:gd name="T0" fmla="*/ 2147483646 w 2928"/>
              <a:gd name="T1" fmla="*/ 2147483646 h 75"/>
              <a:gd name="T2" fmla="*/ 2147483646 w 2928"/>
              <a:gd name="T3" fmla="*/ 2147483646 h 75"/>
              <a:gd name="T4" fmla="*/ 2147483646 w 2928"/>
              <a:gd name="T5" fmla="*/ 2147483646 h 75"/>
              <a:gd name="T6" fmla="*/ 2147483646 w 2928"/>
              <a:gd name="T7" fmla="*/ 2147483646 h 75"/>
              <a:gd name="T8" fmla="*/ 2147483646 w 2928"/>
              <a:gd name="T9" fmla="*/ 2147483646 h 75"/>
              <a:gd name="T10" fmla="*/ 2147483646 w 2928"/>
              <a:gd name="T11" fmla="*/ 2147483646 h 75"/>
              <a:gd name="T12" fmla="*/ 2147483646 w 2928"/>
              <a:gd name="T13" fmla="*/ 2147483646 h 75"/>
              <a:gd name="T14" fmla="*/ 2147483646 w 2928"/>
              <a:gd name="T15" fmla="*/ 2147483646 h 75"/>
              <a:gd name="T16" fmla="*/ 2147483646 w 2928"/>
              <a:gd name="T17" fmla="*/ 2147483646 h 75"/>
              <a:gd name="T18" fmla="*/ 2147483646 w 2928"/>
              <a:gd name="T19" fmla="*/ 2147483646 h 75"/>
              <a:gd name="T20" fmla="*/ 2147483646 w 2928"/>
              <a:gd name="T21" fmla="*/ 2147483646 h 75"/>
              <a:gd name="T22" fmla="*/ 2147483646 w 2928"/>
              <a:gd name="T23" fmla="*/ 2147483646 h 75"/>
              <a:gd name="T24" fmla="*/ 2147483646 w 2928"/>
              <a:gd name="T25" fmla="*/ 2147483646 h 75"/>
              <a:gd name="T26" fmla="*/ 2147483646 w 2928"/>
              <a:gd name="T27" fmla="*/ 2147483646 h 75"/>
              <a:gd name="T28" fmla="*/ 2147483646 w 2928"/>
              <a:gd name="T29" fmla="*/ 2147483646 h 75"/>
              <a:gd name="T30" fmla="*/ 2147483646 w 2928"/>
              <a:gd name="T31" fmla="*/ 2147483646 h 75"/>
              <a:gd name="T32" fmla="*/ 2147483646 w 2928"/>
              <a:gd name="T33" fmla="*/ 2147483646 h 75"/>
              <a:gd name="T34" fmla="*/ 2147483646 w 2928"/>
              <a:gd name="T35" fmla="*/ 2147483646 h 75"/>
              <a:gd name="T36" fmla="*/ 2147483646 w 2928"/>
              <a:gd name="T37" fmla="*/ 2147483646 h 75"/>
              <a:gd name="T38" fmla="*/ 2147483646 w 2928"/>
              <a:gd name="T39" fmla="*/ 2147483646 h 75"/>
              <a:gd name="T40" fmla="*/ 2147483646 w 2928"/>
              <a:gd name="T41" fmla="*/ 2147483646 h 75"/>
              <a:gd name="T42" fmla="*/ 2147483646 w 2928"/>
              <a:gd name="T43" fmla="*/ 2147483646 h 75"/>
              <a:gd name="T44" fmla="*/ 2147483646 w 2928"/>
              <a:gd name="T45" fmla="*/ 2147483646 h 75"/>
              <a:gd name="T46" fmla="*/ 2147483646 w 2928"/>
              <a:gd name="T47" fmla="*/ 2147483646 h 75"/>
              <a:gd name="T48" fmla="*/ 2147483646 w 2928"/>
              <a:gd name="T49" fmla="*/ 2147483646 h 75"/>
              <a:gd name="T50" fmla="*/ 2147483646 w 2928"/>
              <a:gd name="T51" fmla="*/ 2147483646 h 75"/>
              <a:gd name="T52" fmla="*/ 2147483646 w 2928"/>
              <a:gd name="T53" fmla="*/ 2147483646 h 75"/>
              <a:gd name="T54" fmla="*/ 2147483646 w 2928"/>
              <a:gd name="T55" fmla="*/ 2147483646 h 75"/>
              <a:gd name="T56" fmla="*/ 2147483646 w 2928"/>
              <a:gd name="T57" fmla="*/ 2147483646 h 75"/>
              <a:gd name="T58" fmla="*/ 2147483646 w 2928"/>
              <a:gd name="T59" fmla="*/ 2147483646 h 75"/>
              <a:gd name="T60" fmla="*/ 2147483646 w 2928"/>
              <a:gd name="T61" fmla="*/ 2147483646 h 75"/>
              <a:gd name="T62" fmla="*/ 2147483646 w 2928"/>
              <a:gd name="T63" fmla="*/ 2147483646 h 75"/>
              <a:gd name="T64" fmla="*/ 2147483646 w 2928"/>
              <a:gd name="T65" fmla="*/ 2147483646 h 75"/>
              <a:gd name="T66" fmla="*/ 2147483646 w 2928"/>
              <a:gd name="T67" fmla="*/ 2147483646 h 75"/>
              <a:gd name="T68" fmla="*/ 2147483646 w 2928"/>
              <a:gd name="T69" fmla="*/ 2147483646 h 75"/>
              <a:gd name="T70" fmla="*/ 2147483646 w 2928"/>
              <a:gd name="T71" fmla="*/ 2147483646 h 75"/>
              <a:gd name="T72" fmla="*/ 2147483646 w 2928"/>
              <a:gd name="T73" fmla="*/ 2147483646 h 75"/>
              <a:gd name="T74" fmla="*/ 2147483646 w 2928"/>
              <a:gd name="T75" fmla="*/ 2147483646 h 75"/>
              <a:gd name="T76" fmla="*/ 2147483646 w 2928"/>
              <a:gd name="T77" fmla="*/ 2147483646 h 75"/>
              <a:gd name="T78" fmla="*/ 2147483646 w 2928"/>
              <a:gd name="T79" fmla="*/ 2147483646 h 75"/>
              <a:gd name="T80" fmla="*/ 2147483646 w 2928"/>
              <a:gd name="T81" fmla="*/ 2147483646 h 75"/>
              <a:gd name="T82" fmla="*/ 2147483646 w 2928"/>
              <a:gd name="T83" fmla="*/ 2147483646 h 75"/>
              <a:gd name="T84" fmla="*/ 2147483646 w 2928"/>
              <a:gd name="T85" fmla="*/ 2147483646 h 75"/>
              <a:gd name="T86" fmla="*/ 2147483646 w 2928"/>
              <a:gd name="T87" fmla="*/ 2147483646 h 75"/>
              <a:gd name="T88" fmla="*/ 2147483646 w 2928"/>
              <a:gd name="T89" fmla="*/ 2147483646 h 75"/>
              <a:gd name="T90" fmla="*/ 2147483646 w 2928"/>
              <a:gd name="T91" fmla="*/ 2147483646 h 75"/>
              <a:gd name="T92" fmla="*/ 2147483646 w 2928"/>
              <a:gd name="T93" fmla="*/ 2147483646 h 75"/>
              <a:gd name="T94" fmla="*/ 2147483646 w 2928"/>
              <a:gd name="T95" fmla="*/ 2147483646 h 75"/>
              <a:gd name="T96" fmla="*/ 2147483646 w 2928"/>
              <a:gd name="T97" fmla="*/ 2147483646 h 75"/>
              <a:gd name="T98" fmla="*/ 2147483646 w 2928"/>
              <a:gd name="T99" fmla="*/ 2147483646 h 75"/>
              <a:gd name="T100" fmla="*/ 2147483646 w 2928"/>
              <a:gd name="T101" fmla="*/ 2147483646 h 75"/>
              <a:gd name="T102" fmla="*/ 2147483646 w 2928"/>
              <a:gd name="T103" fmla="*/ 2147483646 h 75"/>
              <a:gd name="T104" fmla="*/ 2147483646 w 2928"/>
              <a:gd name="T105" fmla="*/ 2147483646 h 7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28" h="75">
                <a:moveTo>
                  <a:pt x="0" y="41"/>
                </a:moveTo>
                <a:lnTo>
                  <a:pt x="8" y="39"/>
                </a:lnTo>
                <a:lnTo>
                  <a:pt x="13" y="36"/>
                </a:lnTo>
                <a:lnTo>
                  <a:pt x="20" y="36"/>
                </a:lnTo>
                <a:lnTo>
                  <a:pt x="25" y="34"/>
                </a:lnTo>
                <a:lnTo>
                  <a:pt x="39" y="29"/>
                </a:lnTo>
                <a:lnTo>
                  <a:pt x="44" y="29"/>
                </a:lnTo>
                <a:lnTo>
                  <a:pt x="52" y="26"/>
                </a:lnTo>
                <a:lnTo>
                  <a:pt x="56" y="24"/>
                </a:lnTo>
                <a:lnTo>
                  <a:pt x="64" y="24"/>
                </a:lnTo>
                <a:lnTo>
                  <a:pt x="71" y="21"/>
                </a:lnTo>
                <a:lnTo>
                  <a:pt x="76" y="19"/>
                </a:lnTo>
                <a:lnTo>
                  <a:pt x="83" y="19"/>
                </a:lnTo>
                <a:lnTo>
                  <a:pt x="91" y="17"/>
                </a:lnTo>
                <a:lnTo>
                  <a:pt x="95" y="17"/>
                </a:lnTo>
                <a:lnTo>
                  <a:pt x="103" y="14"/>
                </a:lnTo>
                <a:lnTo>
                  <a:pt x="110" y="14"/>
                </a:lnTo>
                <a:lnTo>
                  <a:pt x="115" y="12"/>
                </a:lnTo>
                <a:lnTo>
                  <a:pt x="122" y="12"/>
                </a:lnTo>
                <a:lnTo>
                  <a:pt x="130" y="9"/>
                </a:lnTo>
                <a:lnTo>
                  <a:pt x="142" y="9"/>
                </a:lnTo>
                <a:lnTo>
                  <a:pt x="149" y="7"/>
                </a:lnTo>
                <a:lnTo>
                  <a:pt x="161" y="7"/>
                </a:lnTo>
                <a:lnTo>
                  <a:pt x="169" y="4"/>
                </a:lnTo>
                <a:lnTo>
                  <a:pt x="188" y="4"/>
                </a:lnTo>
                <a:lnTo>
                  <a:pt x="195" y="2"/>
                </a:lnTo>
                <a:lnTo>
                  <a:pt x="244" y="2"/>
                </a:lnTo>
                <a:lnTo>
                  <a:pt x="251" y="0"/>
                </a:lnTo>
                <a:lnTo>
                  <a:pt x="271" y="0"/>
                </a:lnTo>
                <a:lnTo>
                  <a:pt x="278" y="2"/>
                </a:lnTo>
                <a:lnTo>
                  <a:pt x="329" y="2"/>
                </a:lnTo>
                <a:lnTo>
                  <a:pt x="337" y="4"/>
                </a:lnTo>
                <a:lnTo>
                  <a:pt x="344" y="4"/>
                </a:lnTo>
                <a:lnTo>
                  <a:pt x="351" y="7"/>
                </a:lnTo>
                <a:lnTo>
                  <a:pt x="359" y="7"/>
                </a:lnTo>
                <a:lnTo>
                  <a:pt x="364" y="9"/>
                </a:lnTo>
                <a:lnTo>
                  <a:pt x="371" y="9"/>
                </a:lnTo>
                <a:lnTo>
                  <a:pt x="385" y="14"/>
                </a:lnTo>
                <a:lnTo>
                  <a:pt x="393" y="14"/>
                </a:lnTo>
                <a:lnTo>
                  <a:pt x="407" y="19"/>
                </a:lnTo>
                <a:lnTo>
                  <a:pt x="412" y="21"/>
                </a:lnTo>
                <a:lnTo>
                  <a:pt x="427" y="26"/>
                </a:lnTo>
                <a:lnTo>
                  <a:pt x="434" y="29"/>
                </a:lnTo>
                <a:lnTo>
                  <a:pt x="442" y="29"/>
                </a:lnTo>
                <a:lnTo>
                  <a:pt x="456" y="34"/>
                </a:lnTo>
                <a:lnTo>
                  <a:pt x="471" y="39"/>
                </a:lnTo>
                <a:lnTo>
                  <a:pt x="485" y="43"/>
                </a:lnTo>
                <a:lnTo>
                  <a:pt x="500" y="48"/>
                </a:lnTo>
                <a:lnTo>
                  <a:pt x="515" y="53"/>
                </a:lnTo>
                <a:lnTo>
                  <a:pt x="522" y="53"/>
                </a:lnTo>
                <a:lnTo>
                  <a:pt x="537" y="58"/>
                </a:lnTo>
                <a:lnTo>
                  <a:pt x="551" y="63"/>
                </a:lnTo>
                <a:lnTo>
                  <a:pt x="559" y="63"/>
                </a:lnTo>
                <a:lnTo>
                  <a:pt x="568" y="65"/>
                </a:lnTo>
                <a:lnTo>
                  <a:pt x="576" y="65"/>
                </a:lnTo>
                <a:lnTo>
                  <a:pt x="590" y="70"/>
                </a:lnTo>
                <a:lnTo>
                  <a:pt x="607" y="70"/>
                </a:lnTo>
                <a:lnTo>
                  <a:pt x="615" y="73"/>
                </a:lnTo>
                <a:lnTo>
                  <a:pt x="649" y="73"/>
                </a:lnTo>
                <a:lnTo>
                  <a:pt x="654" y="75"/>
                </a:lnTo>
                <a:lnTo>
                  <a:pt x="661" y="73"/>
                </a:lnTo>
                <a:lnTo>
                  <a:pt x="695" y="73"/>
                </a:lnTo>
                <a:lnTo>
                  <a:pt x="705" y="70"/>
                </a:lnTo>
                <a:lnTo>
                  <a:pt x="715" y="70"/>
                </a:lnTo>
                <a:lnTo>
                  <a:pt x="724" y="68"/>
                </a:lnTo>
                <a:lnTo>
                  <a:pt x="734" y="68"/>
                </a:lnTo>
                <a:lnTo>
                  <a:pt x="744" y="65"/>
                </a:lnTo>
                <a:lnTo>
                  <a:pt x="751" y="63"/>
                </a:lnTo>
                <a:lnTo>
                  <a:pt x="761" y="63"/>
                </a:lnTo>
                <a:lnTo>
                  <a:pt x="780" y="58"/>
                </a:lnTo>
                <a:lnTo>
                  <a:pt x="800" y="53"/>
                </a:lnTo>
                <a:lnTo>
                  <a:pt x="810" y="51"/>
                </a:lnTo>
                <a:lnTo>
                  <a:pt x="822" y="51"/>
                </a:lnTo>
                <a:lnTo>
                  <a:pt x="841" y="46"/>
                </a:lnTo>
                <a:lnTo>
                  <a:pt x="861" y="41"/>
                </a:lnTo>
                <a:lnTo>
                  <a:pt x="880" y="36"/>
                </a:lnTo>
                <a:lnTo>
                  <a:pt x="900" y="31"/>
                </a:lnTo>
                <a:lnTo>
                  <a:pt x="909" y="29"/>
                </a:lnTo>
                <a:lnTo>
                  <a:pt x="922" y="26"/>
                </a:lnTo>
                <a:lnTo>
                  <a:pt x="941" y="21"/>
                </a:lnTo>
                <a:lnTo>
                  <a:pt x="961" y="17"/>
                </a:lnTo>
                <a:lnTo>
                  <a:pt x="970" y="17"/>
                </a:lnTo>
                <a:lnTo>
                  <a:pt x="990" y="12"/>
                </a:lnTo>
                <a:lnTo>
                  <a:pt x="1000" y="9"/>
                </a:lnTo>
                <a:lnTo>
                  <a:pt x="1007" y="9"/>
                </a:lnTo>
                <a:lnTo>
                  <a:pt x="1017" y="7"/>
                </a:lnTo>
                <a:lnTo>
                  <a:pt x="1026" y="7"/>
                </a:lnTo>
                <a:lnTo>
                  <a:pt x="1036" y="4"/>
                </a:lnTo>
                <a:lnTo>
                  <a:pt x="1046" y="4"/>
                </a:lnTo>
                <a:lnTo>
                  <a:pt x="1053" y="2"/>
                </a:lnTo>
                <a:lnTo>
                  <a:pt x="1134" y="2"/>
                </a:lnTo>
                <a:lnTo>
                  <a:pt x="1141" y="4"/>
                </a:lnTo>
                <a:lnTo>
                  <a:pt x="1151" y="4"/>
                </a:lnTo>
                <a:lnTo>
                  <a:pt x="1158" y="7"/>
                </a:lnTo>
                <a:lnTo>
                  <a:pt x="1165" y="7"/>
                </a:lnTo>
                <a:lnTo>
                  <a:pt x="1180" y="12"/>
                </a:lnTo>
                <a:lnTo>
                  <a:pt x="1187" y="12"/>
                </a:lnTo>
                <a:lnTo>
                  <a:pt x="1202" y="17"/>
                </a:lnTo>
                <a:lnTo>
                  <a:pt x="1217" y="21"/>
                </a:lnTo>
                <a:lnTo>
                  <a:pt x="1224" y="21"/>
                </a:lnTo>
                <a:lnTo>
                  <a:pt x="1239" y="26"/>
                </a:lnTo>
                <a:lnTo>
                  <a:pt x="1243" y="29"/>
                </a:lnTo>
                <a:lnTo>
                  <a:pt x="1258" y="34"/>
                </a:lnTo>
                <a:lnTo>
                  <a:pt x="1273" y="39"/>
                </a:lnTo>
                <a:lnTo>
                  <a:pt x="1287" y="43"/>
                </a:lnTo>
                <a:lnTo>
                  <a:pt x="1292" y="46"/>
                </a:lnTo>
                <a:lnTo>
                  <a:pt x="1307" y="51"/>
                </a:lnTo>
                <a:lnTo>
                  <a:pt x="1314" y="53"/>
                </a:lnTo>
                <a:lnTo>
                  <a:pt x="1321" y="53"/>
                </a:lnTo>
                <a:lnTo>
                  <a:pt x="1326" y="56"/>
                </a:lnTo>
                <a:lnTo>
                  <a:pt x="1341" y="61"/>
                </a:lnTo>
                <a:lnTo>
                  <a:pt x="1348" y="63"/>
                </a:lnTo>
                <a:lnTo>
                  <a:pt x="1356" y="63"/>
                </a:lnTo>
                <a:lnTo>
                  <a:pt x="1363" y="65"/>
                </a:lnTo>
                <a:lnTo>
                  <a:pt x="1368" y="68"/>
                </a:lnTo>
                <a:lnTo>
                  <a:pt x="1375" y="68"/>
                </a:lnTo>
                <a:lnTo>
                  <a:pt x="1382" y="70"/>
                </a:lnTo>
                <a:lnTo>
                  <a:pt x="1390" y="70"/>
                </a:lnTo>
                <a:lnTo>
                  <a:pt x="1397" y="73"/>
                </a:lnTo>
                <a:lnTo>
                  <a:pt x="1426" y="73"/>
                </a:lnTo>
                <a:lnTo>
                  <a:pt x="1431" y="75"/>
                </a:lnTo>
                <a:lnTo>
                  <a:pt x="1438" y="73"/>
                </a:lnTo>
                <a:lnTo>
                  <a:pt x="1468" y="73"/>
                </a:lnTo>
                <a:lnTo>
                  <a:pt x="1475" y="70"/>
                </a:lnTo>
                <a:lnTo>
                  <a:pt x="1490" y="70"/>
                </a:lnTo>
                <a:lnTo>
                  <a:pt x="1497" y="68"/>
                </a:lnTo>
                <a:lnTo>
                  <a:pt x="1504" y="68"/>
                </a:lnTo>
                <a:lnTo>
                  <a:pt x="1519" y="63"/>
                </a:lnTo>
                <a:lnTo>
                  <a:pt x="1526" y="63"/>
                </a:lnTo>
                <a:lnTo>
                  <a:pt x="1541" y="58"/>
                </a:lnTo>
                <a:lnTo>
                  <a:pt x="1548" y="58"/>
                </a:lnTo>
                <a:lnTo>
                  <a:pt x="1563" y="53"/>
                </a:lnTo>
                <a:lnTo>
                  <a:pt x="1577" y="48"/>
                </a:lnTo>
                <a:lnTo>
                  <a:pt x="1585" y="48"/>
                </a:lnTo>
                <a:lnTo>
                  <a:pt x="1599" y="43"/>
                </a:lnTo>
                <a:lnTo>
                  <a:pt x="1614" y="39"/>
                </a:lnTo>
                <a:lnTo>
                  <a:pt x="1628" y="34"/>
                </a:lnTo>
                <a:lnTo>
                  <a:pt x="1636" y="34"/>
                </a:lnTo>
                <a:lnTo>
                  <a:pt x="1643" y="31"/>
                </a:lnTo>
                <a:lnTo>
                  <a:pt x="1653" y="29"/>
                </a:lnTo>
                <a:lnTo>
                  <a:pt x="1667" y="24"/>
                </a:lnTo>
                <a:lnTo>
                  <a:pt x="1675" y="24"/>
                </a:lnTo>
                <a:lnTo>
                  <a:pt x="1689" y="19"/>
                </a:lnTo>
                <a:lnTo>
                  <a:pt x="1697" y="17"/>
                </a:lnTo>
                <a:lnTo>
                  <a:pt x="1706" y="17"/>
                </a:lnTo>
                <a:lnTo>
                  <a:pt x="1714" y="14"/>
                </a:lnTo>
                <a:lnTo>
                  <a:pt x="1721" y="14"/>
                </a:lnTo>
                <a:lnTo>
                  <a:pt x="1728" y="12"/>
                </a:lnTo>
                <a:lnTo>
                  <a:pt x="1736" y="12"/>
                </a:lnTo>
                <a:lnTo>
                  <a:pt x="1745" y="9"/>
                </a:lnTo>
                <a:lnTo>
                  <a:pt x="1782" y="9"/>
                </a:lnTo>
                <a:lnTo>
                  <a:pt x="1789" y="7"/>
                </a:lnTo>
                <a:lnTo>
                  <a:pt x="1797" y="7"/>
                </a:lnTo>
                <a:lnTo>
                  <a:pt x="1806" y="9"/>
                </a:lnTo>
                <a:lnTo>
                  <a:pt x="1838" y="9"/>
                </a:lnTo>
                <a:lnTo>
                  <a:pt x="1848" y="12"/>
                </a:lnTo>
                <a:lnTo>
                  <a:pt x="1855" y="12"/>
                </a:lnTo>
                <a:lnTo>
                  <a:pt x="1865" y="14"/>
                </a:lnTo>
                <a:lnTo>
                  <a:pt x="1875" y="14"/>
                </a:lnTo>
                <a:lnTo>
                  <a:pt x="1882" y="17"/>
                </a:lnTo>
                <a:lnTo>
                  <a:pt x="1892" y="17"/>
                </a:lnTo>
                <a:lnTo>
                  <a:pt x="1899" y="19"/>
                </a:lnTo>
                <a:lnTo>
                  <a:pt x="1909" y="19"/>
                </a:lnTo>
                <a:lnTo>
                  <a:pt x="1919" y="21"/>
                </a:lnTo>
                <a:lnTo>
                  <a:pt x="1926" y="21"/>
                </a:lnTo>
                <a:lnTo>
                  <a:pt x="1945" y="26"/>
                </a:lnTo>
                <a:lnTo>
                  <a:pt x="1953" y="26"/>
                </a:lnTo>
                <a:lnTo>
                  <a:pt x="1972" y="31"/>
                </a:lnTo>
                <a:lnTo>
                  <a:pt x="1979" y="31"/>
                </a:lnTo>
                <a:lnTo>
                  <a:pt x="1999" y="36"/>
                </a:lnTo>
                <a:lnTo>
                  <a:pt x="2006" y="39"/>
                </a:lnTo>
                <a:lnTo>
                  <a:pt x="2016" y="39"/>
                </a:lnTo>
                <a:lnTo>
                  <a:pt x="2023" y="41"/>
                </a:lnTo>
                <a:lnTo>
                  <a:pt x="2033" y="43"/>
                </a:lnTo>
                <a:lnTo>
                  <a:pt x="2043" y="43"/>
                </a:lnTo>
                <a:lnTo>
                  <a:pt x="2050" y="46"/>
                </a:lnTo>
                <a:lnTo>
                  <a:pt x="2060" y="46"/>
                </a:lnTo>
                <a:lnTo>
                  <a:pt x="2070" y="48"/>
                </a:lnTo>
                <a:lnTo>
                  <a:pt x="2077" y="51"/>
                </a:lnTo>
                <a:lnTo>
                  <a:pt x="2087" y="51"/>
                </a:lnTo>
                <a:lnTo>
                  <a:pt x="2094" y="53"/>
                </a:lnTo>
                <a:lnTo>
                  <a:pt x="2104" y="53"/>
                </a:lnTo>
                <a:lnTo>
                  <a:pt x="2111" y="56"/>
                </a:lnTo>
                <a:lnTo>
                  <a:pt x="2128" y="56"/>
                </a:lnTo>
                <a:lnTo>
                  <a:pt x="2138" y="58"/>
                </a:lnTo>
                <a:lnTo>
                  <a:pt x="2179" y="58"/>
                </a:lnTo>
                <a:lnTo>
                  <a:pt x="2184" y="61"/>
                </a:lnTo>
                <a:lnTo>
                  <a:pt x="2191" y="58"/>
                </a:lnTo>
                <a:lnTo>
                  <a:pt x="2230" y="58"/>
                </a:lnTo>
                <a:lnTo>
                  <a:pt x="2238" y="56"/>
                </a:lnTo>
                <a:lnTo>
                  <a:pt x="2245" y="56"/>
                </a:lnTo>
                <a:lnTo>
                  <a:pt x="2255" y="53"/>
                </a:lnTo>
                <a:lnTo>
                  <a:pt x="2269" y="53"/>
                </a:lnTo>
                <a:lnTo>
                  <a:pt x="2277" y="51"/>
                </a:lnTo>
                <a:lnTo>
                  <a:pt x="2284" y="51"/>
                </a:lnTo>
                <a:lnTo>
                  <a:pt x="2299" y="46"/>
                </a:lnTo>
                <a:lnTo>
                  <a:pt x="2308" y="46"/>
                </a:lnTo>
                <a:lnTo>
                  <a:pt x="2316" y="43"/>
                </a:lnTo>
                <a:lnTo>
                  <a:pt x="2323" y="43"/>
                </a:lnTo>
                <a:lnTo>
                  <a:pt x="2338" y="39"/>
                </a:lnTo>
                <a:lnTo>
                  <a:pt x="2345" y="39"/>
                </a:lnTo>
                <a:lnTo>
                  <a:pt x="2360" y="34"/>
                </a:lnTo>
                <a:lnTo>
                  <a:pt x="2367" y="34"/>
                </a:lnTo>
                <a:lnTo>
                  <a:pt x="2382" y="29"/>
                </a:lnTo>
                <a:lnTo>
                  <a:pt x="2389" y="29"/>
                </a:lnTo>
                <a:lnTo>
                  <a:pt x="2404" y="24"/>
                </a:lnTo>
                <a:lnTo>
                  <a:pt x="2411" y="24"/>
                </a:lnTo>
                <a:lnTo>
                  <a:pt x="2425" y="19"/>
                </a:lnTo>
                <a:lnTo>
                  <a:pt x="2433" y="19"/>
                </a:lnTo>
                <a:lnTo>
                  <a:pt x="2440" y="17"/>
                </a:lnTo>
                <a:lnTo>
                  <a:pt x="2447" y="17"/>
                </a:lnTo>
                <a:lnTo>
                  <a:pt x="2452" y="14"/>
                </a:lnTo>
                <a:lnTo>
                  <a:pt x="2460" y="14"/>
                </a:lnTo>
                <a:lnTo>
                  <a:pt x="2467" y="12"/>
                </a:lnTo>
                <a:lnTo>
                  <a:pt x="2482" y="12"/>
                </a:lnTo>
                <a:lnTo>
                  <a:pt x="2489" y="9"/>
                </a:lnTo>
                <a:lnTo>
                  <a:pt x="2574" y="9"/>
                </a:lnTo>
                <a:lnTo>
                  <a:pt x="2581" y="12"/>
                </a:lnTo>
                <a:lnTo>
                  <a:pt x="2596" y="12"/>
                </a:lnTo>
                <a:lnTo>
                  <a:pt x="2603" y="14"/>
                </a:lnTo>
                <a:lnTo>
                  <a:pt x="2611" y="14"/>
                </a:lnTo>
                <a:lnTo>
                  <a:pt x="2618" y="17"/>
                </a:lnTo>
                <a:lnTo>
                  <a:pt x="2630" y="17"/>
                </a:lnTo>
                <a:lnTo>
                  <a:pt x="2637" y="19"/>
                </a:lnTo>
                <a:lnTo>
                  <a:pt x="2645" y="19"/>
                </a:lnTo>
                <a:lnTo>
                  <a:pt x="2652" y="21"/>
                </a:lnTo>
                <a:lnTo>
                  <a:pt x="2659" y="21"/>
                </a:lnTo>
                <a:lnTo>
                  <a:pt x="2667" y="24"/>
                </a:lnTo>
                <a:lnTo>
                  <a:pt x="2672" y="26"/>
                </a:lnTo>
                <a:lnTo>
                  <a:pt x="2679" y="26"/>
                </a:lnTo>
                <a:lnTo>
                  <a:pt x="2686" y="29"/>
                </a:lnTo>
                <a:lnTo>
                  <a:pt x="2694" y="29"/>
                </a:lnTo>
                <a:lnTo>
                  <a:pt x="2698" y="31"/>
                </a:lnTo>
                <a:lnTo>
                  <a:pt x="2706" y="31"/>
                </a:lnTo>
                <a:lnTo>
                  <a:pt x="2713" y="34"/>
                </a:lnTo>
                <a:lnTo>
                  <a:pt x="2718" y="36"/>
                </a:lnTo>
                <a:lnTo>
                  <a:pt x="2725" y="36"/>
                </a:lnTo>
                <a:lnTo>
                  <a:pt x="2730" y="39"/>
                </a:lnTo>
                <a:lnTo>
                  <a:pt x="2737" y="39"/>
                </a:lnTo>
                <a:lnTo>
                  <a:pt x="2742" y="41"/>
                </a:lnTo>
                <a:lnTo>
                  <a:pt x="2750" y="41"/>
                </a:lnTo>
                <a:lnTo>
                  <a:pt x="2754" y="43"/>
                </a:lnTo>
                <a:lnTo>
                  <a:pt x="2762" y="46"/>
                </a:lnTo>
                <a:lnTo>
                  <a:pt x="2767" y="46"/>
                </a:lnTo>
                <a:lnTo>
                  <a:pt x="2772" y="48"/>
                </a:lnTo>
                <a:lnTo>
                  <a:pt x="2776" y="48"/>
                </a:lnTo>
                <a:lnTo>
                  <a:pt x="2784" y="51"/>
                </a:lnTo>
                <a:lnTo>
                  <a:pt x="2789" y="51"/>
                </a:lnTo>
                <a:lnTo>
                  <a:pt x="2793" y="53"/>
                </a:lnTo>
                <a:lnTo>
                  <a:pt x="2803" y="53"/>
                </a:lnTo>
                <a:lnTo>
                  <a:pt x="2808" y="56"/>
                </a:lnTo>
                <a:lnTo>
                  <a:pt x="2818" y="56"/>
                </a:lnTo>
                <a:lnTo>
                  <a:pt x="2820" y="58"/>
                </a:lnTo>
                <a:lnTo>
                  <a:pt x="2825" y="58"/>
                </a:lnTo>
                <a:lnTo>
                  <a:pt x="2828" y="61"/>
                </a:lnTo>
                <a:lnTo>
                  <a:pt x="2840" y="61"/>
                </a:lnTo>
                <a:lnTo>
                  <a:pt x="2845" y="63"/>
                </a:lnTo>
                <a:lnTo>
                  <a:pt x="2859" y="63"/>
                </a:lnTo>
                <a:lnTo>
                  <a:pt x="2862" y="65"/>
                </a:lnTo>
                <a:lnTo>
                  <a:pt x="2874" y="65"/>
                </a:lnTo>
                <a:lnTo>
                  <a:pt x="2879" y="68"/>
                </a:lnTo>
                <a:lnTo>
                  <a:pt x="2891" y="68"/>
                </a:lnTo>
                <a:lnTo>
                  <a:pt x="2893" y="70"/>
                </a:lnTo>
                <a:lnTo>
                  <a:pt x="2910" y="70"/>
                </a:lnTo>
                <a:lnTo>
                  <a:pt x="2913" y="73"/>
                </a:lnTo>
                <a:lnTo>
                  <a:pt x="2928" y="7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1" name="Freeform 101"/>
          <p:cNvSpPr>
            <a:spLocks/>
          </p:cNvSpPr>
          <p:nvPr/>
        </p:nvSpPr>
        <p:spPr bwMode="auto">
          <a:xfrm>
            <a:off x="3721101" y="3030539"/>
            <a:ext cx="4678363" cy="161925"/>
          </a:xfrm>
          <a:custGeom>
            <a:avLst/>
            <a:gdLst>
              <a:gd name="T0" fmla="*/ 2147483646 w 2947"/>
              <a:gd name="T1" fmla="*/ 2147483646 h 102"/>
              <a:gd name="T2" fmla="*/ 2147483646 w 2947"/>
              <a:gd name="T3" fmla="*/ 2147483646 h 102"/>
              <a:gd name="T4" fmla="*/ 2147483646 w 2947"/>
              <a:gd name="T5" fmla="*/ 2147483646 h 102"/>
              <a:gd name="T6" fmla="*/ 2147483646 w 2947"/>
              <a:gd name="T7" fmla="*/ 2147483646 h 102"/>
              <a:gd name="T8" fmla="*/ 2147483646 w 2947"/>
              <a:gd name="T9" fmla="*/ 2147483646 h 102"/>
              <a:gd name="T10" fmla="*/ 2147483646 w 2947"/>
              <a:gd name="T11" fmla="*/ 2147483646 h 102"/>
              <a:gd name="T12" fmla="*/ 2147483646 w 2947"/>
              <a:gd name="T13" fmla="*/ 2147483646 h 102"/>
              <a:gd name="T14" fmla="*/ 2147483646 w 2947"/>
              <a:gd name="T15" fmla="*/ 2147483646 h 102"/>
              <a:gd name="T16" fmla="*/ 2147483646 w 2947"/>
              <a:gd name="T17" fmla="*/ 2147483646 h 102"/>
              <a:gd name="T18" fmla="*/ 2147483646 w 2947"/>
              <a:gd name="T19" fmla="*/ 2147483646 h 102"/>
              <a:gd name="T20" fmla="*/ 2147483646 w 2947"/>
              <a:gd name="T21" fmla="*/ 2147483646 h 102"/>
              <a:gd name="T22" fmla="*/ 2147483646 w 2947"/>
              <a:gd name="T23" fmla="*/ 2147483646 h 102"/>
              <a:gd name="T24" fmla="*/ 2147483646 w 2947"/>
              <a:gd name="T25" fmla="*/ 2147483646 h 102"/>
              <a:gd name="T26" fmla="*/ 2147483646 w 2947"/>
              <a:gd name="T27" fmla="*/ 2147483646 h 102"/>
              <a:gd name="T28" fmla="*/ 2147483646 w 2947"/>
              <a:gd name="T29" fmla="*/ 2147483646 h 102"/>
              <a:gd name="T30" fmla="*/ 2147483646 w 2947"/>
              <a:gd name="T31" fmla="*/ 2147483646 h 102"/>
              <a:gd name="T32" fmla="*/ 2147483646 w 2947"/>
              <a:gd name="T33" fmla="*/ 2147483646 h 102"/>
              <a:gd name="T34" fmla="*/ 2147483646 w 2947"/>
              <a:gd name="T35" fmla="*/ 2147483646 h 102"/>
              <a:gd name="T36" fmla="*/ 2147483646 w 2947"/>
              <a:gd name="T37" fmla="*/ 2147483646 h 102"/>
              <a:gd name="T38" fmla="*/ 2147483646 w 2947"/>
              <a:gd name="T39" fmla="*/ 2147483646 h 102"/>
              <a:gd name="T40" fmla="*/ 2147483646 w 2947"/>
              <a:gd name="T41" fmla="*/ 2147483646 h 102"/>
              <a:gd name="T42" fmla="*/ 2147483646 w 2947"/>
              <a:gd name="T43" fmla="*/ 2147483646 h 102"/>
              <a:gd name="T44" fmla="*/ 2147483646 w 2947"/>
              <a:gd name="T45" fmla="*/ 2147483646 h 102"/>
              <a:gd name="T46" fmla="*/ 2147483646 w 2947"/>
              <a:gd name="T47" fmla="*/ 2147483646 h 102"/>
              <a:gd name="T48" fmla="*/ 2147483646 w 2947"/>
              <a:gd name="T49" fmla="*/ 2147483646 h 102"/>
              <a:gd name="T50" fmla="*/ 2147483646 w 2947"/>
              <a:gd name="T51" fmla="*/ 2147483646 h 102"/>
              <a:gd name="T52" fmla="*/ 2147483646 w 2947"/>
              <a:gd name="T53" fmla="*/ 2147483646 h 102"/>
              <a:gd name="T54" fmla="*/ 2147483646 w 2947"/>
              <a:gd name="T55" fmla="*/ 2147483646 h 102"/>
              <a:gd name="T56" fmla="*/ 2147483646 w 2947"/>
              <a:gd name="T57" fmla="*/ 2147483646 h 102"/>
              <a:gd name="T58" fmla="*/ 2147483646 w 2947"/>
              <a:gd name="T59" fmla="*/ 2147483646 h 102"/>
              <a:gd name="T60" fmla="*/ 2147483646 w 2947"/>
              <a:gd name="T61" fmla="*/ 2147483646 h 102"/>
              <a:gd name="T62" fmla="*/ 2147483646 w 2947"/>
              <a:gd name="T63" fmla="*/ 2147483646 h 102"/>
              <a:gd name="T64" fmla="*/ 2147483646 w 2947"/>
              <a:gd name="T65" fmla="*/ 2147483646 h 102"/>
              <a:gd name="T66" fmla="*/ 2147483646 w 2947"/>
              <a:gd name="T67" fmla="*/ 2147483646 h 102"/>
              <a:gd name="T68" fmla="*/ 2147483646 w 2947"/>
              <a:gd name="T69" fmla="*/ 2147483646 h 102"/>
              <a:gd name="T70" fmla="*/ 2147483646 w 2947"/>
              <a:gd name="T71" fmla="*/ 2147483646 h 102"/>
              <a:gd name="T72" fmla="*/ 2147483646 w 2947"/>
              <a:gd name="T73" fmla="*/ 0 h 102"/>
              <a:gd name="T74" fmla="*/ 2147483646 w 2947"/>
              <a:gd name="T75" fmla="*/ 2147483646 h 102"/>
              <a:gd name="T76" fmla="*/ 2147483646 w 2947"/>
              <a:gd name="T77" fmla="*/ 2147483646 h 102"/>
              <a:gd name="T78" fmla="*/ 2147483646 w 2947"/>
              <a:gd name="T79" fmla="*/ 2147483646 h 102"/>
              <a:gd name="T80" fmla="*/ 2147483646 w 2947"/>
              <a:gd name="T81" fmla="*/ 2147483646 h 102"/>
              <a:gd name="T82" fmla="*/ 2147483646 w 2947"/>
              <a:gd name="T83" fmla="*/ 2147483646 h 102"/>
              <a:gd name="T84" fmla="*/ 2147483646 w 2947"/>
              <a:gd name="T85" fmla="*/ 2147483646 h 102"/>
              <a:gd name="T86" fmla="*/ 2147483646 w 2947"/>
              <a:gd name="T87" fmla="*/ 2147483646 h 102"/>
              <a:gd name="T88" fmla="*/ 2147483646 w 2947"/>
              <a:gd name="T89" fmla="*/ 2147483646 h 102"/>
              <a:gd name="T90" fmla="*/ 2147483646 w 2947"/>
              <a:gd name="T91" fmla="*/ 2147483646 h 102"/>
              <a:gd name="T92" fmla="*/ 2147483646 w 2947"/>
              <a:gd name="T93" fmla="*/ 2147483646 h 102"/>
              <a:gd name="T94" fmla="*/ 2147483646 w 2947"/>
              <a:gd name="T95" fmla="*/ 2147483646 h 102"/>
              <a:gd name="T96" fmla="*/ 2147483646 w 2947"/>
              <a:gd name="T97" fmla="*/ 2147483646 h 102"/>
              <a:gd name="T98" fmla="*/ 2147483646 w 2947"/>
              <a:gd name="T99" fmla="*/ 2147483646 h 102"/>
              <a:gd name="T100" fmla="*/ 2147483646 w 2947"/>
              <a:gd name="T101" fmla="*/ 2147483646 h 102"/>
              <a:gd name="T102" fmla="*/ 2147483646 w 2947"/>
              <a:gd name="T103" fmla="*/ 2147483646 h 102"/>
              <a:gd name="T104" fmla="*/ 2147483646 w 2947"/>
              <a:gd name="T105" fmla="*/ 2147483646 h 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47" h="102">
                <a:moveTo>
                  <a:pt x="0" y="90"/>
                </a:moveTo>
                <a:lnTo>
                  <a:pt x="5" y="90"/>
                </a:lnTo>
                <a:lnTo>
                  <a:pt x="10" y="92"/>
                </a:lnTo>
                <a:lnTo>
                  <a:pt x="17" y="92"/>
                </a:lnTo>
                <a:lnTo>
                  <a:pt x="22" y="95"/>
                </a:lnTo>
                <a:lnTo>
                  <a:pt x="32" y="95"/>
                </a:lnTo>
                <a:lnTo>
                  <a:pt x="37" y="97"/>
                </a:lnTo>
                <a:lnTo>
                  <a:pt x="51" y="97"/>
                </a:lnTo>
                <a:lnTo>
                  <a:pt x="56" y="100"/>
                </a:lnTo>
                <a:lnTo>
                  <a:pt x="83" y="100"/>
                </a:lnTo>
                <a:lnTo>
                  <a:pt x="88" y="102"/>
                </a:lnTo>
                <a:lnTo>
                  <a:pt x="161" y="102"/>
                </a:lnTo>
                <a:lnTo>
                  <a:pt x="166" y="100"/>
                </a:lnTo>
                <a:lnTo>
                  <a:pt x="198" y="100"/>
                </a:lnTo>
                <a:lnTo>
                  <a:pt x="203" y="97"/>
                </a:lnTo>
                <a:lnTo>
                  <a:pt x="222" y="97"/>
                </a:lnTo>
                <a:lnTo>
                  <a:pt x="229" y="95"/>
                </a:lnTo>
                <a:lnTo>
                  <a:pt x="249" y="95"/>
                </a:lnTo>
                <a:lnTo>
                  <a:pt x="256" y="92"/>
                </a:lnTo>
                <a:lnTo>
                  <a:pt x="259" y="92"/>
                </a:lnTo>
                <a:lnTo>
                  <a:pt x="263" y="90"/>
                </a:lnTo>
                <a:lnTo>
                  <a:pt x="271" y="90"/>
                </a:lnTo>
                <a:lnTo>
                  <a:pt x="278" y="88"/>
                </a:lnTo>
                <a:lnTo>
                  <a:pt x="285" y="88"/>
                </a:lnTo>
                <a:lnTo>
                  <a:pt x="290" y="85"/>
                </a:lnTo>
                <a:lnTo>
                  <a:pt x="298" y="83"/>
                </a:lnTo>
                <a:lnTo>
                  <a:pt x="305" y="83"/>
                </a:lnTo>
                <a:lnTo>
                  <a:pt x="319" y="78"/>
                </a:lnTo>
                <a:lnTo>
                  <a:pt x="334" y="73"/>
                </a:lnTo>
                <a:lnTo>
                  <a:pt x="341" y="70"/>
                </a:lnTo>
                <a:lnTo>
                  <a:pt x="349" y="70"/>
                </a:lnTo>
                <a:lnTo>
                  <a:pt x="363" y="66"/>
                </a:lnTo>
                <a:lnTo>
                  <a:pt x="378" y="61"/>
                </a:lnTo>
                <a:lnTo>
                  <a:pt x="393" y="56"/>
                </a:lnTo>
                <a:lnTo>
                  <a:pt x="402" y="53"/>
                </a:lnTo>
                <a:lnTo>
                  <a:pt x="417" y="48"/>
                </a:lnTo>
                <a:lnTo>
                  <a:pt x="432" y="44"/>
                </a:lnTo>
                <a:lnTo>
                  <a:pt x="441" y="41"/>
                </a:lnTo>
                <a:lnTo>
                  <a:pt x="456" y="36"/>
                </a:lnTo>
                <a:lnTo>
                  <a:pt x="463" y="34"/>
                </a:lnTo>
                <a:lnTo>
                  <a:pt x="473" y="31"/>
                </a:lnTo>
                <a:lnTo>
                  <a:pt x="488" y="27"/>
                </a:lnTo>
                <a:lnTo>
                  <a:pt x="497" y="24"/>
                </a:lnTo>
                <a:lnTo>
                  <a:pt x="512" y="19"/>
                </a:lnTo>
                <a:lnTo>
                  <a:pt x="522" y="19"/>
                </a:lnTo>
                <a:lnTo>
                  <a:pt x="529" y="17"/>
                </a:lnTo>
                <a:lnTo>
                  <a:pt x="539" y="14"/>
                </a:lnTo>
                <a:lnTo>
                  <a:pt x="546" y="14"/>
                </a:lnTo>
                <a:lnTo>
                  <a:pt x="553" y="12"/>
                </a:lnTo>
                <a:lnTo>
                  <a:pt x="563" y="12"/>
                </a:lnTo>
                <a:lnTo>
                  <a:pt x="571" y="9"/>
                </a:lnTo>
                <a:lnTo>
                  <a:pt x="605" y="9"/>
                </a:lnTo>
                <a:lnTo>
                  <a:pt x="614" y="7"/>
                </a:lnTo>
                <a:lnTo>
                  <a:pt x="619" y="9"/>
                </a:lnTo>
                <a:lnTo>
                  <a:pt x="653" y="9"/>
                </a:lnTo>
                <a:lnTo>
                  <a:pt x="661" y="12"/>
                </a:lnTo>
                <a:lnTo>
                  <a:pt x="670" y="12"/>
                </a:lnTo>
                <a:lnTo>
                  <a:pt x="690" y="17"/>
                </a:lnTo>
                <a:lnTo>
                  <a:pt x="700" y="17"/>
                </a:lnTo>
                <a:lnTo>
                  <a:pt x="707" y="19"/>
                </a:lnTo>
                <a:lnTo>
                  <a:pt x="727" y="24"/>
                </a:lnTo>
                <a:lnTo>
                  <a:pt x="746" y="29"/>
                </a:lnTo>
                <a:lnTo>
                  <a:pt x="766" y="34"/>
                </a:lnTo>
                <a:lnTo>
                  <a:pt x="785" y="39"/>
                </a:lnTo>
                <a:lnTo>
                  <a:pt x="805" y="44"/>
                </a:lnTo>
                <a:lnTo>
                  <a:pt x="814" y="48"/>
                </a:lnTo>
                <a:lnTo>
                  <a:pt x="834" y="53"/>
                </a:lnTo>
                <a:lnTo>
                  <a:pt x="853" y="58"/>
                </a:lnTo>
                <a:lnTo>
                  <a:pt x="863" y="61"/>
                </a:lnTo>
                <a:lnTo>
                  <a:pt x="873" y="66"/>
                </a:lnTo>
                <a:lnTo>
                  <a:pt x="882" y="68"/>
                </a:lnTo>
                <a:lnTo>
                  <a:pt x="890" y="70"/>
                </a:lnTo>
                <a:lnTo>
                  <a:pt x="909" y="75"/>
                </a:lnTo>
                <a:lnTo>
                  <a:pt x="929" y="80"/>
                </a:lnTo>
                <a:lnTo>
                  <a:pt x="948" y="85"/>
                </a:lnTo>
                <a:lnTo>
                  <a:pt x="958" y="88"/>
                </a:lnTo>
                <a:lnTo>
                  <a:pt x="965" y="90"/>
                </a:lnTo>
                <a:lnTo>
                  <a:pt x="975" y="90"/>
                </a:lnTo>
                <a:lnTo>
                  <a:pt x="985" y="92"/>
                </a:lnTo>
                <a:lnTo>
                  <a:pt x="992" y="95"/>
                </a:lnTo>
                <a:lnTo>
                  <a:pt x="1002" y="95"/>
                </a:lnTo>
                <a:lnTo>
                  <a:pt x="1012" y="97"/>
                </a:lnTo>
                <a:lnTo>
                  <a:pt x="1046" y="97"/>
                </a:lnTo>
                <a:lnTo>
                  <a:pt x="1051" y="100"/>
                </a:lnTo>
                <a:lnTo>
                  <a:pt x="1058" y="97"/>
                </a:lnTo>
                <a:lnTo>
                  <a:pt x="1082" y="97"/>
                </a:lnTo>
                <a:lnTo>
                  <a:pt x="1090" y="95"/>
                </a:lnTo>
                <a:lnTo>
                  <a:pt x="1097" y="95"/>
                </a:lnTo>
                <a:lnTo>
                  <a:pt x="1104" y="92"/>
                </a:lnTo>
                <a:lnTo>
                  <a:pt x="1112" y="92"/>
                </a:lnTo>
                <a:lnTo>
                  <a:pt x="1126" y="88"/>
                </a:lnTo>
                <a:lnTo>
                  <a:pt x="1141" y="83"/>
                </a:lnTo>
                <a:lnTo>
                  <a:pt x="1155" y="78"/>
                </a:lnTo>
                <a:lnTo>
                  <a:pt x="1170" y="73"/>
                </a:lnTo>
                <a:lnTo>
                  <a:pt x="1177" y="70"/>
                </a:lnTo>
                <a:lnTo>
                  <a:pt x="1182" y="68"/>
                </a:lnTo>
                <a:lnTo>
                  <a:pt x="1197" y="63"/>
                </a:lnTo>
                <a:lnTo>
                  <a:pt x="1212" y="58"/>
                </a:lnTo>
                <a:lnTo>
                  <a:pt x="1216" y="53"/>
                </a:lnTo>
                <a:lnTo>
                  <a:pt x="1231" y="48"/>
                </a:lnTo>
                <a:lnTo>
                  <a:pt x="1246" y="44"/>
                </a:lnTo>
                <a:lnTo>
                  <a:pt x="1251" y="39"/>
                </a:lnTo>
                <a:lnTo>
                  <a:pt x="1265" y="34"/>
                </a:lnTo>
                <a:lnTo>
                  <a:pt x="1272" y="31"/>
                </a:lnTo>
                <a:lnTo>
                  <a:pt x="1277" y="29"/>
                </a:lnTo>
                <a:lnTo>
                  <a:pt x="1292" y="24"/>
                </a:lnTo>
                <a:lnTo>
                  <a:pt x="1307" y="19"/>
                </a:lnTo>
                <a:lnTo>
                  <a:pt x="1311" y="19"/>
                </a:lnTo>
                <a:lnTo>
                  <a:pt x="1326" y="14"/>
                </a:lnTo>
                <a:lnTo>
                  <a:pt x="1333" y="12"/>
                </a:lnTo>
                <a:lnTo>
                  <a:pt x="1341" y="12"/>
                </a:lnTo>
                <a:lnTo>
                  <a:pt x="1348" y="9"/>
                </a:lnTo>
                <a:lnTo>
                  <a:pt x="1411" y="9"/>
                </a:lnTo>
                <a:lnTo>
                  <a:pt x="1419" y="12"/>
                </a:lnTo>
                <a:lnTo>
                  <a:pt x="1426" y="12"/>
                </a:lnTo>
                <a:lnTo>
                  <a:pt x="1433" y="14"/>
                </a:lnTo>
                <a:lnTo>
                  <a:pt x="1441" y="14"/>
                </a:lnTo>
                <a:lnTo>
                  <a:pt x="1455" y="19"/>
                </a:lnTo>
                <a:lnTo>
                  <a:pt x="1463" y="22"/>
                </a:lnTo>
                <a:lnTo>
                  <a:pt x="1472" y="24"/>
                </a:lnTo>
                <a:lnTo>
                  <a:pt x="1487" y="29"/>
                </a:lnTo>
                <a:lnTo>
                  <a:pt x="1502" y="34"/>
                </a:lnTo>
                <a:lnTo>
                  <a:pt x="1516" y="39"/>
                </a:lnTo>
                <a:lnTo>
                  <a:pt x="1526" y="41"/>
                </a:lnTo>
                <a:lnTo>
                  <a:pt x="1533" y="44"/>
                </a:lnTo>
                <a:lnTo>
                  <a:pt x="1541" y="48"/>
                </a:lnTo>
                <a:lnTo>
                  <a:pt x="1555" y="53"/>
                </a:lnTo>
                <a:lnTo>
                  <a:pt x="1565" y="56"/>
                </a:lnTo>
                <a:lnTo>
                  <a:pt x="1572" y="58"/>
                </a:lnTo>
                <a:lnTo>
                  <a:pt x="1580" y="63"/>
                </a:lnTo>
                <a:lnTo>
                  <a:pt x="1594" y="68"/>
                </a:lnTo>
                <a:lnTo>
                  <a:pt x="1604" y="70"/>
                </a:lnTo>
                <a:lnTo>
                  <a:pt x="1619" y="75"/>
                </a:lnTo>
                <a:lnTo>
                  <a:pt x="1626" y="78"/>
                </a:lnTo>
                <a:lnTo>
                  <a:pt x="1636" y="80"/>
                </a:lnTo>
                <a:lnTo>
                  <a:pt x="1650" y="85"/>
                </a:lnTo>
                <a:lnTo>
                  <a:pt x="1658" y="88"/>
                </a:lnTo>
                <a:lnTo>
                  <a:pt x="1667" y="90"/>
                </a:lnTo>
                <a:lnTo>
                  <a:pt x="1675" y="90"/>
                </a:lnTo>
                <a:lnTo>
                  <a:pt x="1682" y="92"/>
                </a:lnTo>
                <a:lnTo>
                  <a:pt x="1692" y="95"/>
                </a:lnTo>
                <a:lnTo>
                  <a:pt x="1699" y="95"/>
                </a:lnTo>
                <a:lnTo>
                  <a:pt x="1706" y="97"/>
                </a:lnTo>
                <a:lnTo>
                  <a:pt x="1731" y="97"/>
                </a:lnTo>
                <a:lnTo>
                  <a:pt x="1740" y="100"/>
                </a:lnTo>
                <a:lnTo>
                  <a:pt x="1745" y="100"/>
                </a:lnTo>
                <a:lnTo>
                  <a:pt x="1753" y="97"/>
                </a:lnTo>
                <a:lnTo>
                  <a:pt x="1777" y="97"/>
                </a:lnTo>
                <a:lnTo>
                  <a:pt x="1787" y="95"/>
                </a:lnTo>
                <a:lnTo>
                  <a:pt x="1794" y="92"/>
                </a:lnTo>
                <a:lnTo>
                  <a:pt x="1804" y="92"/>
                </a:lnTo>
                <a:lnTo>
                  <a:pt x="1811" y="90"/>
                </a:lnTo>
                <a:lnTo>
                  <a:pt x="1821" y="88"/>
                </a:lnTo>
                <a:lnTo>
                  <a:pt x="1828" y="85"/>
                </a:lnTo>
                <a:lnTo>
                  <a:pt x="1838" y="83"/>
                </a:lnTo>
                <a:lnTo>
                  <a:pt x="1845" y="80"/>
                </a:lnTo>
                <a:lnTo>
                  <a:pt x="1855" y="78"/>
                </a:lnTo>
                <a:lnTo>
                  <a:pt x="1862" y="75"/>
                </a:lnTo>
                <a:lnTo>
                  <a:pt x="1872" y="73"/>
                </a:lnTo>
                <a:lnTo>
                  <a:pt x="1879" y="70"/>
                </a:lnTo>
                <a:lnTo>
                  <a:pt x="1899" y="66"/>
                </a:lnTo>
                <a:lnTo>
                  <a:pt x="1906" y="61"/>
                </a:lnTo>
                <a:lnTo>
                  <a:pt x="1916" y="58"/>
                </a:lnTo>
                <a:lnTo>
                  <a:pt x="1923" y="56"/>
                </a:lnTo>
                <a:lnTo>
                  <a:pt x="1933" y="51"/>
                </a:lnTo>
                <a:lnTo>
                  <a:pt x="1943" y="48"/>
                </a:lnTo>
                <a:lnTo>
                  <a:pt x="1950" y="46"/>
                </a:lnTo>
                <a:lnTo>
                  <a:pt x="1960" y="41"/>
                </a:lnTo>
                <a:lnTo>
                  <a:pt x="1970" y="39"/>
                </a:lnTo>
                <a:lnTo>
                  <a:pt x="1977" y="36"/>
                </a:lnTo>
                <a:lnTo>
                  <a:pt x="1987" y="34"/>
                </a:lnTo>
                <a:lnTo>
                  <a:pt x="1994" y="29"/>
                </a:lnTo>
                <a:lnTo>
                  <a:pt x="2013" y="24"/>
                </a:lnTo>
                <a:lnTo>
                  <a:pt x="2021" y="22"/>
                </a:lnTo>
                <a:lnTo>
                  <a:pt x="2030" y="19"/>
                </a:lnTo>
                <a:lnTo>
                  <a:pt x="2038" y="17"/>
                </a:lnTo>
                <a:lnTo>
                  <a:pt x="2047" y="14"/>
                </a:lnTo>
                <a:lnTo>
                  <a:pt x="2055" y="12"/>
                </a:lnTo>
                <a:lnTo>
                  <a:pt x="2065" y="9"/>
                </a:lnTo>
                <a:lnTo>
                  <a:pt x="2072" y="7"/>
                </a:lnTo>
                <a:lnTo>
                  <a:pt x="2082" y="5"/>
                </a:lnTo>
                <a:lnTo>
                  <a:pt x="2089" y="5"/>
                </a:lnTo>
                <a:lnTo>
                  <a:pt x="2099" y="2"/>
                </a:lnTo>
                <a:lnTo>
                  <a:pt x="2106" y="2"/>
                </a:lnTo>
                <a:lnTo>
                  <a:pt x="2116" y="0"/>
                </a:lnTo>
                <a:lnTo>
                  <a:pt x="2177" y="0"/>
                </a:lnTo>
                <a:lnTo>
                  <a:pt x="2184" y="2"/>
                </a:lnTo>
                <a:lnTo>
                  <a:pt x="2191" y="2"/>
                </a:lnTo>
                <a:lnTo>
                  <a:pt x="2201" y="5"/>
                </a:lnTo>
                <a:lnTo>
                  <a:pt x="2208" y="5"/>
                </a:lnTo>
                <a:lnTo>
                  <a:pt x="2223" y="9"/>
                </a:lnTo>
                <a:lnTo>
                  <a:pt x="2230" y="12"/>
                </a:lnTo>
                <a:lnTo>
                  <a:pt x="2240" y="14"/>
                </a:lnTo>
                <a:lnTo>
                  <a:pt x="2255" y="19"/>
                </a:lnTo>
                <a:lnTo>
                  <a:pt x="2269" y="24"/>
                </a:lnTo>
                <a:lnTo>
                  <a:pt x="2279" y="27"/>
                </a:lnTo>
                <a:lnTo>
                  <a:pt x="2286" y="29"/>
                </a:lnTo>
                <a:lnTo>
                  <a:pt x="2294" y="34"/>
                </a:lnTo>
                <a:lnTo>
                  <a:pt x="2308" y="39"/>
                </a:lnTo>
                <a:lnTo>
                  <a:pt x="2316" y="41"/>
                </a:lnTo>
                <a:lnTo>
                  <a:pt x="2323" y="46"/>
                </a:lnTo>
                <a:lnTo>
                  <a:pt x="2333" y="48"/>
                </a:lnTo>
                <a:lnTo>
                  <a:pt x="2347" y="53"/>
                </a:lnTo>
                <a:lnTo>
                  <a:pt x="2355" y="58"/>
                </a:lnTo>
                <a:lnTo>
                  <a:pt x="2369" y="63"/>
                </a:lnTo>
                <a:lnTo>
                  <a:pt x="2377" y="66"/>
                </a:lnTo>
                <a:lnTo>
                  <a:pt x="2384" y="70"/>
                </a:lnTo>
                <a:lnTo>
                  <a:pt x="2398" y="75"/>
                </a:lnTo>
                <a:lnTo>
                  <a:pt x="2413" y="80"/>
                </a:lnTo>
                <a:lnTo>
                  <a:pt x="2420" y="83"/>
                </a:lnTo>
                <a:lnTo>
                  <a:pt x="2430" y="85"/>
                </a:lnTo>
                <a:lnTo>
                  <a:pt x="2445" y="90"/>
                </a:lnTo>
                <a:lnTo>
                  <a:pt x="2452" y="90"/>
                </a:lnTo>
                <a:lnTo>
                  <a:pt x="2467" y="95"/>
                </a:lnTo>
                <a:lnTo>
                  <a:pt x="2474" y="95"/>
                </a:lnTo>
                <a:lnTo>
                  <a:pt x="2481" y="97"/>
                </a:lnTo>
                <a:lnTo>
                  <a:pt x="2496" y="97"/>
                </a:lnTo>
                <a:lnTo>
                  <a:pt x="2501" y="100"/>
                </a:lnTo>
                <a:lnTo>
                  <a:pt x="2545" y="100"/>
                </a:lnTo>
                <a:lnTo>
                  <a:pt x="2552" y="97"/>
                </a:lnTo>
                <a:lnTo>
                  <a:pt x="2569" y="97"/>
                </a:lnTo>
                <a:lnTo>
                  <a:pt x="2576" y="95"/>
                </a:lnTo>
                <a:lnTo>
                  <a:pt x="2591" y="95"/>
                </a:lnTo>
                <a:lnTo>
                  <a:pt x="2601" y="92"/>
                </a:lnTo>
                <a:lnTo>
                  <a:pt x="2608" y="92"/>
                </a:lnTo>
                <a:lnTo>
                  <a:pt x="2615" y="90"/>
                </a:lnTo>
                <a:lnTo>
                  <a:pt x="2623" y="90"/>
                </a:lnTo>
                <a:lnTo>
                  <a:pt x="2632" y="88"/>
                </a:lnTo>
                <a:lnTo>
                  <a:pt x="2640" y="85"/>
                </a:lnTo>
                <a:lnTo>
                  <a:pt x="2647" y="85"/>
                </a:lnTo>
                <a:lnTo>
                  <a:pt x="2654" y="83"/>
                </a:lnTo>
                <a:lnTo>
                  <a:pt x="2664" y="80"/>
                </a:lnTo>
                <a:lnTo>
                  <a:pt x="2671" y="80"/>
                </a:lnTo>
                <a:lnTo>
                  <a:pt x="2686" y="75"/>
                </a:lnTo>
                <a:lnTo>
                  <a:pt x="2693" y="75"/>
                </a:lnTo>
                <a:lnTo>
                  <a:pt x="2708" y="70"/>
                </a:lnTo>
                <a:lnTo>
                  <a:pt x="2715" y="68"/>
                </a:lnTo>
                <a:lnTo>
                  <a:pt x="2723" y="68"/>
                </a:lnTo>
                <a:lnTo>
                  <a:pt x="2737" y="63"/>
                </a:lnTo>
                <a:lnTo>
                  <a:pt x="2745" y="61"/>
                </a:lnTo>
                <a:lnTo>
                  <a:pt x="2752" y="61"/>
                </a:lnTo>
                <a:lnTo>
                  <a:pt x="2759" y="58"/>
                </a:lnTo>
                <a:lnTo>
                  <a:pt x="2764" y="56"/>
                </a:lnTo>
                <a:lnTo>
                  <a:pt x="2771" y="56"/>
                </a:lnTo>
                <a:lnTo>
                  <a:pt x="2779" y="53"/>
                </a:lnTo>
                <a:lnTo>
                  <a:pt x="2784" y="51"/>
                </a:lnTo>
                <a:lnTo>
                  <a:pt x="2791" y="51"/>
                </a:lnTo>
                <a:lnTo>
                  <a:pt x="2796" y="48"/>
                </a:lnTo>
                <a:lnTo>
                  <a:pt x="2801" y="48"/>
                </a:lnTo>
                <a:lnTo>
                  <a:pt x="2808" y="46"/>
                </a:lnTo>
                <a:lnTo>
                  <a:pt x="2813" y="46"/>
                </a:lnTo>
                <a:lnTo>
                  <a:pt x="2818" y="44"/>
                </a:lnTo>
                <a:lnTo>
                  <a:pt x="2837" y="44"/>
                </a:lnTo>
                <a:lnTo>
                  <a:pt x="2842" y="41"/>
                </a:lnTo>
                <a:lnTo>
                  <a:pt x="2854" y="41"/>
                </a:lnTo>
                <a:lnTo>
                  <a:pt x="2859" y="39"/>
                </a:lnTo>
                <a:lnTo>
                  <a:pt x="2876" y="39"/>
                </a:lnTo>
                <a:lnTo>
                  <a:pt x="2879" y="36"/>
                </a:lnTo>
                <a:lnTo>
                  <a:pt x="2893" y="36"/>
                </a:lnTo>
                <a:lnTo>
                  <a:pt x="2896" y="34"/>
                </a:lnTo>
                <a:lnTo>
                  <a:pt x="2918" y="34"/>
                </a:lnTo>
                <a:lnTo>
                  <a:pt x="2920" y="31"/>
                </a:lnTo>
                <a:lnTo>
                  <a:pt x="2944" y="31"/>
                </a:lnTo>
                <a:lnTo>
                  <a:pt x="2944" y="34"/>
                </a:lnTo>
                <a:lnTo>
                  <a:pt x="2947" y="3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2" name="Freeform 102"/>
          <p:cNvSpPr>
            <a:spLocks/>
          </p:cNvSpPr>
          <p:nvPr/>
        </p:nvSpPr>
        <p:spPr bwMode="auto">
          <a:xfrm>
            <a:off x="8364538" y="2936875"/>
            <a:ext cx="406400" cy="387350"/>
          </a:xfrm>
          <a:custGeom>
            <a:avLst/>
            <a:gdLst>
              <a:gd name="T0" fmla="*/ 0 w 256"/>
              <a:gd name="T1" fmla="*/ 2147483646 h 244"/>
              <a:gd name="T2" fmla="*/ 2147483646 w 256"/>
              <a:gd name="T3" fmla="*/ 2147483646 h 244"/>
              <a:gd name="T4" fmla="*/ 2147483646 w 256"/>
              <a:gd name="T5" fmla="*/ 2147483646 h 244"/>
              <a:gd name="T6" fmla="*/ 0 w 256"/>
              <a:gd name="T7" fmla="*/ 2147483646 h 244"/>
              <a:gd name="T8" fmla="*/ 0 w 256"/>
              <a:gd name="T9" fmla="*/ 2147483646 h 244"/>
              <a:gd name="T10" fmla="*/ 2147483646 w 256"/>
              <a:gd name="T11" fmla="*/ 2147483646 h 244"/>
              <a:gd name="T12" fmla="*/ 2147483646 w 256"/>
              <a:gd name="T13" fmla="*/ 0 h 244"/>
              <a:gd name="T14" fmla="*/ 0 w 256"/>
              <a:gd name="T15" fmla="*/ 0 h 244"/>
              <a:gd name="T16" fmla="*/ 0 w 256"/>
              <a:gd name="T17" fmla="*/ 2147483646 h 2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6" h="244">
                <a:moveTo>
                  <a:pt x="0" y="20"/>
                </a:moveTo>
                <a:lnTo>
                  <a:pt x="236" y="20"/>
                </a:lnTo>
                <a:lnTo>
                  <a:pt x="236" y="225"/>
                </a:lnTo>
                <a:lnTo>
                  <a:pt x="0" y="225"/>
                </a:lnTo>
                <a:lnTo>
                  <a:pt x="0" y="244"/>
                </a:lnTo>
                <a:lnTo>
                  <a:pt x="256" y="244"/>
                </a:lnTo>
                <a:lnTo>
                  <a:pt x="256" y="0"/>
                </a:lnTo>
                <a:lnTo>
                  <a:pt x="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63" name="Rectangle 103"/>
          <p:cNvSpPr>
            <a:spLocks noChangeArrowheads="1"/>
          </p:cNvSpPr>
          <p:nvPr/>
        </p:nvSpPr>
        <p:spPr bwMode="auto">
          <a:xfrm>
            <a:off x="8894763" y="3003550"/>
            <a:ext cx="12743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Faraday-Cup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0764" name="Freeform 104"/>
          <p:cNvSpPr>
            <a:spLocks/>
          </p:cNvSpPr>
          <p:nvPr/>
        </p:nvSpPr>
        <p:spPr bwMode="auto">
          <a:xfrm>
            <a:off x="8356601" y="3614738"/>
            <a:ext cx="1381125" cy="457200"/>
          </a:xfrm>
          <a:custGeom>
            <a:avLst/>
            <a:gdLst>
              <a:gd name="T0" fmla="*/ 2147483646 w 870"/>
              <a:gd name="T1" fmla="*/ 2147483646 h 288"/>
              <a:gd name="T2" fmla="*/ 2147483646 w 870"/>
              <a:gd name="T3" fmla="*/ 2147483646 h 288"/>
              <a:gd name="T4" fmla="*/ 2147483646 w 870"/>
              <a:gd name="T5" fmla="*/ 2147483646 h 288"/>
              <a:gd name="T6" fmla="*/ 2147483646 w 870"/>
              <a:gd name="T7" fmla="*/ 2147483646 h 288"/>
              <a:gd name="T8" fmla="*/ 2147483646 w 870"/>
              <a:gd name="T9" fmla="*/ 2147483646 h 288"/>
              <a:gd name="T10" fmla="*/ 2147483646 w 870"/>
              <a:gd name="T11" fmla="*/ 2147483646 h 288"/>
              <a:gd name="T12" fmla="*/ 2147483646 w 870"/>
              <a:gd name="T13" fmla="*/ 2147483646 h 288"/>
              <a:gd name="T14" fmla="*/ 2147483646 w 870"/>
              <a:gd name="T15" fmla="*/ 2147483646 h 288"/>
              <a:gd name="T16" fmla="*/ 2147483646 w 870"/>
              <a:gd name="T17" fmla="*/ 2147483646 h 288"/>
              <a:gd name="T18" fmla="*/ 2147483646 w 870"/>
              <a:gd name="T19" fmla="*/ 2147483646 h 288"/>
              <a:gd name="T20" fmla="*/ 2147483646 w 870"/>
              <a:gd name="T21" fmla="*/ 2147483646 h 288"/>
              <a:gd name="T22" fmla="*/ 2147483646 w 870"/>
              <a:gd name="T23" fmla="*/ 2147483646 h 288"/>
              <a:gd name="T24" fmla="*/ 2147483646 w 870"/>
              <a:gd name="T25" fmla="*/ 2147483646 h 288"/>
              <a:gd name="T26" fmla="*/ 2147483646 w 870"/>
              <a:gd name="T27" fmla="*/ 2147483646 h 288"/>
              <a:gd name="T28" fmla="*/ 2147483646 w 870"/>
              <a:gd name="T29" fmla="*/ 2147483646 h 288"/>
              <a:gd name="T30" fmla="*/ 2147483646 w 870"/>
              <a:gd name="T31" fmla="*/ 2147483646 h 288"/>
              <a:gd name="T32" fmla="*/ 0 w 870"/>
              <a:gd name="T33" fmla="*/ 0 h 288"/>
              <a:gd name="T34" fmla="*/ 2147483646 w 870"/>
              <a:gd name="T35" fmla="*/ 0 h 288"/>
              <a:gd name="T36" fmla="*/ 2147483646 w 870"/>
              <a:gd name="T37" fmla="*/ 2147483646 h 288"/>
              <a:gd name="T38" fmla="*/ 2147483646 w 870"/>
              <a:gd name="T39" fmla="*/ 2147483646 h 288"/>
              <a:gd name="T40" fmla="*/ 2147483646 w 870"/>
              <a:gd name="T41" fmla="*/ 2147483646 h 288"/>
              <a:gd name="T42" fmla="*/ 2147483646 w 870"/>
              <a:gd name="T43" fmla="*/ 2147483646 h 288"/>
              <a:gd name="T44" fmla="*/ 2147483646 w 870"/>
              <a:gd name="T45" fmla="*/ 2147483646 h 288"/>
              <a:gd name="T46" fmla="*/ 2147483646 w 870"/>
              <a:gd name="T47" fmla="*/ 2147483646 h 288"/>
              <a:gd name="T48" fmla="*/ 2147483646 w 870"/>
              <a:gd name="T49" fmla="*/ 2147483646 h 288"/>
              <a:gd name="T50" fmla="*/ 2147483646 w 870"/>
              <a:gd name="T51" fmla="*/ 2147483646 h 288"/>
              <a:gd name="T52" fmla="*/ 2147483646 w 870"/>
              <a:gd name="T53" fmla="*/ 2147483646 h 288"/>
              <a:gd name="T54" fmla="*/ 2147483646 w 870"/>
              <a:gd name="T55" fmla="*/ 2147483646 h 288"/>
              <a:gd name="T56" fmla="*/ 2147483646 w 870"/>
              <a:gd name="T57" fmla="*/ 2147483646 h 288"/>
              <a:gd name="T58" fmla="*/ 2147483646 w 870"/>
              <a:gd name="T59" fmla="*/ 2147483646 h 288"/>
              <a:gd name="T60" fmla="*/ 2147483646 w 870"/>
              <a:gd name="T61" fmla="*/ 2147483646 h 288"/>
              <a:gd name="T62" fmla="*/ 2147483646 w 870"/>
              <a:gd name="T63" fmla="*/ 2147483646 h 288"/>
              <a:gd name="T64" fmla="*/ 2147483646 w 870"/>
              <a:gd name="T65" fmla="*/ 2147483646 h 288"/>
              <a:gd name="T66" fmla="*/ 2147483646 w 870"/>
              <a:gd name="T67" fmla="*/ 2147483646 h 288"/>
              <a:gd name="T68" fmla="*/ 2147483646 w 870"/>
              <a:gd name="T69" fmla="*/ 2147483646 h 2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70" h="288">
                <a:moveTo>
                  <a:pt x="870" y="54"/>
                </a:moveTo>
                <a:lnTo>
                  <a:pt x="831" y="107"/>
                </a:lnTo>
                <a:lnTo>
                  <a:pt x="790" y="153"/>
                </a:lnTo>
                <a:lnTo>
                  <a:pt x="741" y="192"/>
                </a:lnTo>
                <a:lnTo>
                  <a:pt x="690" y="227"/>
                </a:lnTo>
                <a:lnTo>
                  <a:pt x="634" y="253"/>
                </a:lnTo>
                <a:lnTo>
                  <a:pt x="575" y="273"/>
                </a:lnTo>
                <a:lnTo>
                  <a:pt x="514" y="283"/>
                </a:lnTo>
                <a:lnTo>
                  <a:pt x="451" y="288"/>
                </a:lnTo>
                <a:lnTo>
                  <a:pt x="380" y="283"/>
                </a:lnTo>
                <a:lnTo>
                  <a:pt x="312" y="268"/>
                </a:lnTo>
                <a:lnTo>
                  <a:pt x="249" y="244"/>
                </a:lnTo>
                <a:lnTo>
                  <a:pt x="188" y="210"/>
                </a:lnTo>
                <a:lnTo>
                  <a:pt x="132" y="168"/>
                </a:lnTo>
                <a:lnTo>
                  <a:pt x="80" y="119"/>
                </a:lnTo>
                <a:lnTo>
                  <a:pt x="37" y="63"/>
                </a:lnTo>
                <a:lnTo>
                  <a:pt x="0" y="0"/>
                </a:lnTo>
                <a:lnTo>
                  <a:pt x="300" y="0"/>
                </a:lnTo>
                <a:lnTo>
                  <a:pt x="322" y="44"/>
                </a:lnTo>
                <a:lnTo>
                  <a:pt x="349" y="83"/>
                </a:lnTo>
                <a:lnTo>
                  <a:pt x="383" y="119"/>
                </a:lnTo>
                <a:lnTo>
                  <a:pt x="419" y="149"/>
                </a:lnTo>
                <a:lnTo>
                  <a:pt x="461" y="171"/>
                </a:lnTo>
                <a:lnTo>
                  <a:pt x="505" y="188"/>
                </a:lnTo>
                <a:lnTo>
                  <a:pt x="548" y="200"/>
                </a:lnTo>
                <a:lnTo>
                  <a:pt x="597" y="202"/>
                </a:lnTo>
                <a:lnTo>
                  <a:pt x="636" y="200"/>
                </a:lnTo>
                <a:lnTo>
                  <a:pt x="673" y="192"/>
                </a:lnTo>
                <a:lnTo>
                  <a:pt x="709" y="180"/>
                </a:lnTo>
                <a:lnTo>
                  <a:pt x="743" y="166"/>
                </a:lnTo>
                <a:lnTo>
                  <a:pt x="775" y="146"/>
                </a:lnTo>
                <a:lnTo>
                  <a:pt x="807" y="122"/>
                </a:lnTo>
                <a:lnTo>
                  <a:pt x="836" y="93"/>
                </a:lnTo>
                <a:lnTo>
                  <a:pt x="860" y="61"/>
                </a:lnTo>
                <a:lnTo>
                  <a:pt x="870" y="54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0765" name="Oval 105"/>
          <p:cNvSpPr>
            <a:spLocks noChangeArrowheads="1"/>
          </p:cNvSpPr>
          <p:nvPr/>
        </p:nvSpPr>
        <p:spPr bwMode="auto">
          <a:xfrm>
            <a:off x="8356601" y="3509964"/>
            <a:ext cx="479425" cy="217487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66" name="Rectangle 106"/>
          <p:cNvSpPr>
            <a:spLocks noChangeArrowheads="1"/>
          </p:cNvSpPr>
          <p:nvPr/>
        </p:nvSpPr>
        <p:spPr bwMode="auto">
          <a:xfrm>
            <a:off x="8189914" y="4117975"/>
            <a:ext cx="17344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Electron Multiplier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0767" name="Rectangle 107"/>
          <p:cNvSpPr>
            <a:spLocks noChangeArrowheads="1"/>
          </p:cNvSpPr>
          <p:nvPr/>
        </p:nvSpPr>
        <p:spPr bwMode="auto">
          <a:xfrm>
            <a:off x="9729788" y="3692526"/>
            <a:ext cx="13176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68" name="Rectangle 108"/>
          <p:cNvSpPr>
            <a:spLocks noChangeArrowheads="1"/>
          </p:cNvSpPr>
          <p:nvPr/>
        </p:nvSpPr>
        <p:spPr bwMode="auto">
          <a:xfrm>
            <a:off x="2452689" y="2151063"/>
            <a:ext cx="10692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Ion-Source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0769" name="Rectangle 109"/>
          <p:cNvSpPr>
            <a:spLocks noChangeArrowheads="1"/>
          </p:cNvSpPr>
          <p:nvPr/>
        </p:nvSpPr>
        <p:spPr bwMode="auto">
          <a:xfrm>
            <a:off x="5199063" y="2282825"/>
            <a:ext cx="10772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Mass-Filter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0770" name="Oval 110"/>
          <p:cNvSpPr>
            <a:spLocks noChangeArrowheads="1"/>
          </p:cNvSpPr>
          <p:nvPr/>
        </p:nvSpPr>
        <p:spPr bwMode="auto">
          <a:xfrm>
            <a:off x="8205788" y="3808413"/>
            <a:ext cx="209550" cy="2016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71" name="Freeform 111"/>
          <p:cNvSpPr>
            <a:spLocks/>
          </p:cNvSpPr>
          <p:nvPr/>
        </p:nvSpPr>
        <p:spPr bwMode="auto">
          <a:xfrm>
            <a:off x="8194676" y="3795713"/>
            <a:ext cx="227013" cy="220662"/>
          </a:xfrm>
          <a:custGeom>
            <a:avLst/>
            <a:gdLst>
              <a:gd name="T0" fmla="*/ 0 w 143"/>
              <a:gd name="T1" fmla="*/ 2147483646 h 139"/>
              <a:gd name="T2" fmla="*/ 2147483646 w 143"/>
              <a:gd name="T3" fmla="*/ 2147483646 h 139"/>
              <a:gd name="T4" fmla="*/ 2147483646 w 143"/>
              <a:gd name="T5" fmla="*/ 2147483646 h 139"/>
              <a:gd name="T6" fmla="*/ 2147483646 w 143"/>
              <a:gd name="T7" fmla="*/ 2147483646 h 139"/>
              <a:gd name="T8" fmla="*/ 2147483646 w 143"/>
              <a:gd name="T9" fmla="*/ 2147483646 h 139"/>
              <a:gd name="T10" fmla="*/ 2147483646 w 143"/>
              <a:gd name="T11" fmla="*/ 2147483646 h 139"/>
              <a:gd name="T12" fmla="*/ 2147483646 w 143"/>
              <a:gd name="T13" fmla="*/ 2147483646 h 139"/>
              <a:gd name="T14" fmla="*/ 2147483646 w 143"/>
              <a:gd name="T15" fmla="*/ 2147483646 h 139"/>
              <a:gd name="T16" fmla="*/ 2147483646 w 143"/>
              <a:gd name="T17" fmla="*/ 2147483646 h 139"/>
              <a:gd name="T18" fmla="*/ 2147483646 w 143"/>
              <a:gd name="T19" fmla="*/ 2147483646 h 139"/>
              <a:gd name="T20" fmla="*/ 2147483646 w 143"/>
              <a:gd name="T21" fmla="*/ 2147483646 h 139"/>
              <a:gd name="T22" fmla="*/ 2147483646 w 143"/>
              <a:gd name="T23" fmla="*/ 2147483646 h 139"/>
              <a:gd name="T24" fmla="*/ 2147483646 w 143"/>
              <a:gd name="T25" fmla="*/ 0 h 139"/>
              <a:gd name="T26" fmla="*/ 2147483646 w 143"/>
              <a:gd name="T27" fmla="*/ 2147483646 h 139"/>
              <a:gd name="T28" fmla="*/ 2147483646 w 143"/>
              <a:gd name="T29" fmla="*/ 2147483646 h 139"/>
              <a:gd name="T30" fmla="*/ 2147483646 w 143"/>
              <a:gd name="T31" fmla="*/ 2147483646 h 139"/>
              <a:gd name="T32" fmla="*/ 0 w 143"/>
              <a:gd name="T33" fmla="*/ 2147483646 h 139"/>
              <a:gd name="T34" fmla="*/ 2147483646 w 143"/>
              <a:gd name="T35" fmla="*/ 2147483646 h 139"/>
              <a:gd name="T36" fmla="*/ 2147483646 w 143"/>
              <a:gd name="T37" fmla="*/ 2147483646 h 139"/>
              <a:gd name="T38" fmla="*/ 2147483646 w 143"/>
              <a:gd name="T39" fmla="*/ 2147483646 h 139"/>
              <a:gd name="T40" fmla="*/ 2147483646 w 143"/>
              <a:gd name="T41" fmla="*/ 2147483646 h 139"/>
              <a:gd name="T42" fmla="*/ 2147483646 w 143"/>
              <a:gd name="T43" fmla="*/ 2147483646 h 139"/>
              <a:gd name="T44" fmla="*/ 2147483646 w 143"/>
              <a:gd name="T45" fmla="*/ 2147483646 h 139"/>
              <a:gd name="T46" fmla="*/ 2147483646 w 143"/>
              <a:gd name="T47" fmla="*/ 2147483646 h 139"/>
              <a:gd name="T48" fmla="*/ 2147483646 w 143"/>
              <a:gd name="T49" fmla="*/ 2147483646 h 139"/>
              <a:gd name="T50" fmla="*/ 2147483646 w 143"/>
              <a:gd name="T51" fmla="*/ 2147483646 h 139"/>
              <a:gd name="T52" fmla="*/ 2147483646 w 143"/>
              <a:gd name="T53" fmla="*/ 2147483646 h 139"/>
              <a:gd name="T54" fmla="*/ 2147483646 w 143"/>
              <a:gd name="T55" fmla="*/ 2147483646 h 139"/>
              <a:gd name="T56" fmla="*/ 2147483646 w 143"/>
              <a:gd name="T57" fmla="*/ 2147483646 h 139"/>
              <a:gd name="T58" fmla="*/ 2147483646 w 143"/>
              <a:gd name="T59" fmla="*/ 2147483646 h 139"/>
              <a:gd name="T60" fmla="*/ 2147483646 w 143"/>
              <a:gd name="T61" fmla="*/ 2147483646 h 139"/>
              <a:gd name="T62" fmla="*/ 2147483646 w 143"/>
              <a:gd name="T63" fmla="*/ 2147483646 h 139"/>
              <a:gd name="T64" fmla="*/ 2147483646 w 143"/>
              <a:gd name="T65" fmla="*/ 2147483646 h 139"/>
              <a:gd name="T66" fmla="*/ 2147483646 w 143"/>
              <a:gd name="T67" fmla="*/ 2147483646 h 139"/>
              <a:gd name="T68" fmla="*/ 0 w 143"/>
              <a:gd name="T69" fmla="*/ 2147483646 h 13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43" h="139">
                <a:moveTo>
                  <a:pt x="0" y="69"/>
                </a:moveTo>
                <a:lnTo>
                  <a:pt x="5" y="96"/>
                </a:lnTo>
                <a:lnTo>
                  <a:pt x="22" y="118"/>
                </a:lnTo>
                <a:lnTo>
                  <a:pt x="44" y="135"/>
                </a:lnTo>
                <a:lnTo>
                  <a:pt x="70" y="139"/>
                </a:lnTo>
                <a:lnTo>
                  <a:pt x="100" y="135"/>
                </a:lnTo>
                <a:lnTo>
                  <a:pt x="122" y="118"/>
                </a:lnTo>
                <a:lnTo>
                  <a:pt x="139" y="96"/>
                </a:lnTo>
                <a:lnTo>
                  <a:pt x="143" y="69"/>
                </a:lnTo>
                <a:lnTo>
                  <a:pt x="139" y="42"/>
                </a:lnTo>
                <a:lnTo>
                  <a:pt x="122" y="20"/>
                </a:lnTo>
                <a:lnTo>
                  <a:pt x="100" y="5"/>
                </a:lnTo>
                <a:lnTo>
                  <a:pt x="70" y="0"/>
                </a:lnTo>
                <a:lnTo>
                  <a:pt x="44" y="5"/>
                </a:lnTo>
                <a:lnTo>
                  <a:pt x="22" y="20"/>
                </a:lnTo>
                <a:lnTo>
                  <a:pt x="5" y="42"/>
                </a:lnTo>
                <a:lnTo>
                  <a:pt x="0" y="69"/>
                </a:lnTo>
                <a:lnTo>
                  <a:pt x="14" y="69"/>
                </a:lnTo>
                <a:lnTo>
                  <a:pt x="19" y="47"/>
                </a:lnTo>
                <a:lnTo>
                  <a:pt x="31" y="30"/>
                </a:lnTo>
                <a:lnTo>
                  <a:pt x="48" y="20"/>
                </a:lnTo>
                <a:lnTo>
                  <a:pt x="70" y="15"/>
                </a:lnTo>
                <a:lnTo>
                  <a:pt x="95" y="20"/>
                </a:lnTo>
                <a:lnTo>
                  <a:pt x="112" y="30"/>
                </a:lnTo>
                <a:lnTo>
                  <a:pt x="124" y="47"/>
                </a:lnTo>
                <a:lnTo>
                  <a:pt x="129" y="69"/>
                </a:lnTo>
                <a:lnTo>
                  <a:pt x="124" y="91"/>
                </a:lnTo>
                <a:lnTo>
                  <a:pt x="112" y="108"/>
                </a:lnTo>
                <a:lnTo>
                  <a:pt x="95" y="120"/>
                </a:lnTo>
                <a:lnTo>
                  <a:pt x="70" y="125"/>
                </a:lnTo>
                <a:lnTo>
                  <a:pt x="48" y="120"/>
                </a:lnTo>
                <a:lnTo>
                  <a:pt x="31" y="108"/>
                </a:lnTo>
                <a:lnTo>
                  <a:pt x="19" y="91"/>
                </a:lnTo>
                <a:lnTo>
                  <a:pt x="14" y="69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2" name="Rectangle 112"/>
          <p:cNvSpPr>
            <a:spLocks noChangeArrowheads="1"/>
          </p:cNvSpPr>
          <p:nvPr/>
        </p:nvSpPr>
        <p:spPr bwMode="auto">
          <a:xfrm>
            <a:off x="8235950" y="3897314"/>
            <a:ext cx="139700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73" name="Oval 113"/>
          <p:cNvSpPr>
            <a:spLocks noChangeArrowheads="1"/>
          </p:cNvSpPr>
          <p:nvPr/>
        </p:nvSpPr>
        <p:spPr bwMode="auto">
          <a:xfrm>
            <a:off x="4000501" y="3162301"/>
            <a:ext cx="104775" cy="10001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74" name="Freeform 114"/>
          <p:cNvSpPr>
            <a:spLocks/>
          </p:cNvSpPr>
          <p:nvPr/>
        </p:nvSpPr>
        <p:spPr bwMode="auto">
          <a:xfrm>
            <a:off x="3992564" y="3154364"/>
            <a:ext cx="115887" cy="111125"/>
          </a:xfrm>
          <a:custGeom>
            <a:avLst/>
            <a:gdLst>
              <a:gd name="T0" fmla="*/ 0 w 73"/>
              <a:gd name="T1" fmla="*/ 2147483646 h 70"/>
              <a:gd name="T2" fmla="*/ 2147483646 w 73"/>
              <a:gd name="T3" fmla="*/ 2147483646 h 70"/>
              <a:gd name="T4" fmla="*/ 2147483646 w 73"/>
              <a:gd name="T5" fmla="*/ 2147483646 h 70"/>
              <a:gd name="T6" fmla="*/ 2147483646 w 73"/>
              <a:gd name="T7" fmla="*/ 2147483646 h 70"/>
              <a:gd name="T8" fmla="*/ 2147483646 w 73"/>
              <a:gd name="T9" fmla="*/ 2147483646 h 70"/>
              <a:gd name="T10" fmla="*/ 2147483646 w 73"/>
              <a:gd name="T11" fmla="*/ 2147483646 h 70"/>
              <a:gd name="T12" fmla="*/ 2147483646 w 73"/>
              <a:gd name="T13" fmla="*/ 2147483646 h 70"/>
              <a:gd name="T14" fmla="*/ 2147483646 w 73"/>
              <a:gd name="T15" fmla="*/ 2147483646 h 70"/>
              <a:gd name="T16" fmla="*/ 2147483646 w 73"/>
              <a:gd name="T17" fmla="*/ 2147483646 h 70"/>
              <a:gd name="T18" fmla="*/ 2147483646 w 73"/>
              <a:gd name="T19" fmla="*/ 2147483646 h 70"/>
              <a:gd name="T20" fmla="*/ 2147483646 w 73"/>
              <a:gd name="T21" fmla="*/ 0 h 70"/>
              <a:gd name="T22" fmla="*/ 2147483646 w 73"/>
              <a:gd name="T23" fmla="*/ 2147483646 h 70"/>
              <a:gd name="T24" fmla="*/ 2147483646 w 73"/>
              <a:gd name="T25" fmla="*/ 2147483646 h 70"/>
              <a:gd name="T26" fmla="*/ 2147483646 w 73"/>
              <a:gd name="T27" fmla="*/ 2147483646 h 70"/>
              <a:gd name="T28" fmla="*/ 0 w 73"/>
              <a:gd name="T29" fmla="*/ 2147483646 h 70"/>
              <a:gd name="T30" fmla="*/ 2147483646 w 73"/>
              <a:gd name="T31" fmla="*/ 2147483646 h 70"/>
              <a:gd name="T32" fmla="*/ 2147483646 w 73"/>
              <a:gd name="T33" fmla="*/ 2147483646 h 70"/>
              <a:gd name="T34" fmla="*/ 2147483646 w 73"/>
              <a:gd name="T35" fmla="*/ 2147483646 h 70"/>
              <a:gd name="T36" fmla="*/ 2147483646 w 73"/>
              <a:gd name="T37" fmla="*/ 2147483646 h 70"/>
              <a:gd name="T38" fmla="*/ 2147483646 w 73"/>
              <a:gd name="T39" fmla="*/ 2147483646 h 70"/>
              <a:gd name="T40" fmla="*/ 2147483646 w 73"/>
              <a:gd name="T41" fmla="*/ 2147483646 h 70"/>
              <a:gd name="T42" fmla="*/ 2147483646 w 73"/>
              <a:gd name="T43" fmla="*/ 2147483646 h 70"/>
              <a:gd name="T44" fmla="*/ 2147483646 w 73"/>
              <a:gd name="T45" fmla="*/ 2147483646 h 70"/>
              <a:gd name="T46" fmla="*/ 2147483646 w 73"/>
              <a:gd name="T47" fmla="*/ 2147483646 h 70"/>
              <a:gd name="T48" fmla="*/ 2147483646 w 73"/>
              <a:gd name="T49" fmla="*/ 2147483646 h 70"/>
              <a:gd name="T50" fmla="*/ 2147483646 w 73"/>
              <a:gd name="T51" fmla="*/ 2147483646 h 70"/>
              <a:gd name="T52" fmla="*/ 2147483646 w 73"/>
              <a:gd name="T53" fmla="*/ 2147483646 h 70"/>
              <a:gd name="T54" fmla="*/ 2147483646 w 73"/>
              <a:gd name="T55" fmla="*/ 2147483646 h 70"/>
              <a:gd name="T56" fmla="*/ 2147483646 w 73"/>
              <a:gd name="T57" fmla="*/ 2147483646 h 70"/>
              <a:gd name="T58" fmla="*/ 2147483646 w 73"/>
              <a:gd name="T59" fmla="*/ 2147483646 h 70"/>
              <a:gd name="T60" fmla="*/ 2147483646 w 73"/>
              <a:gd name="T61" fmla="*/ 2147483646 h 70"/>
              <a:gd name="T62" fmla="*/ 2147483646 w 73"/>
              <a:gd name="T63" fmla="*/ 2147483646 h 70"/>
              <a:gd name="T64" fmla="*/ 0 w 73"/>
              <a:gd name="T65" fmla="*/ 2147483646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3" h="70">
                <a:moveTo>
                  <a:pt x="0" y="34"/>
                </a:moveTo>
                <a:lnTo>
                  <a:pt x="2" y="49"/>
                </a:lnTo>
                <a:lnTo>
                  <a:pt x="22" y="68"/>
                </a:lnTo>
                <a:lnTo>
                  <a:pt x="36" y="70"/>
                </a:lnTo>
                <a:lnTo>
                  <a:pt x="51" y="68"/>
                </a:lnTo>
                <a:lnTo>
                  <a:pt x="71" y="49"/>
                </a:lnTo>
                <a:lnTo>
                  <a:pt x="73" y="34"/>
                </a:lnTo>
                <a:lnTo>
                  <a:pt x="71" y="19"/>
                </a:lnTo>
                <a:lnTo>
                  <a:pt x="61" y="7"/>
                </a:lnTo>
                <a:lnTo>
                  <a:pt x="51" y="2"/>
                </a:lnTo>
                <a:lnTo>
                  <a:pt x="36" y="0"/>
                </a:lnTo>
                <a:lnTo>
                  <a:pt x="22" y="2"/>
                </a:lnTo>
                <a:lnTo>
                  <a:pt x="12" y="7"/>
                </a:lnTo>
                <a:lnTo>
                  <a:pt x="2" y="19"/>
                </a:lnTo>
                <a:lnTo>
                  <a:pt x="0" y="34"/>
                </a:lnTo>
                <a:lnTo>
                  <a:pt x="10" y="34"/>
                </a:lnTo>
                <a:lnTo>
                  <a:pt x="12" y="24"/>
                </a:lnTo>
                <a:lnTo>
                  <a:pt x="17" y="17"/>
                </a:lnTo>
                <a:lnTo>
                  <a:pt x="27" y="12"/>
                </a:lnTo>
                <a:lnTo>
                  <a:pt x="36" y="10"/>
                </a:lnTo>
                <a:lnTo>
                  <a:pt x="46" y="12"/>
                </a:lnTo>
                <a:lnTo>
                  <a:pt x="56" y="17"/>
                </a:lnTo>
                <a:lnTo>
                  <a:pt x="61" y="24"/>
                </a:lnTo>
                <a:lnTo>
                  <a:pt x="63" y="34"/>
                </a:lnTo>
                <a:lnTo>
                  <a:pt x="61" y="44"/>
                </a:lnTo>
                <a:lnTo>
                  <a:pt x="56" y="53"/>
                </a:lnTo>
                <a:lnTo>
                  <a:pt x="46" y="58"/>
                </a:lnTo>
                <a:lnTo>
                  <a:pt x="36" y="61"/>
                </a:lnTo>
                <a:lnTo>
                  <a:pt x="27" y="58"/>
                </a:lnTo>
                <a:lnTo>
                  <a:pt x="17" y="53"/>
                </a:lnTo>
                <a:lnTo>
                  <a:pt x="12" y="44"/>
                </a:lnTo>
                <a:lnTo>
                  <a:pt x="10" y="34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5" name="Rectangle 115"/>
          <p:cNvSpPr>
            <a:spLocks noChangeArrowheads="1"/>
          </p:cNvSpPr>
          <p:nvPr/>
        </p:nvSpPr>
        <p:spPr bwMode="auto">
          <a:xfrm>
            <a:off x="4014788" y="3203576"/>
            <a:ext cx="698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76" name="Rectangle 116"/>
          <p:cNvSpPr>
            <a:spLocks noChangeArrowheads="1"/>
          </p:cNvSpPr>
          <p:nvPr/>
        </p:nvSpPr>
        <p:spPr bwMode="auto">
          <a:xfrm>
            <a:off x="4043364" y="3176588"/>
            <a:ext cx="14287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77" name="Oval 117"/>
          <p:cNvSpPr>
            <a:spLocks noChangeArrowheads="1"/>
          </p:cNvSpPr>
          <p:nvPr/>
        </p:nvSpPr>
        <p:spPr bwMode="auto">
          <a:xfrm>
            <a:off x="7327901" y="3030539"/>
            <a:ext cx="104775" cy="1047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78" name="Freeform 118"/>
          <p:cNvSpPr>
            <a:spLocks/>
          </p:cNvSpPr>
          <p:nvPr/>
        </p:nvSpPr>
        <p:spPr bwMode="auto">
          <a:xfrm>
            <a:off x="7319964" y="3022600"/>
            <a:ext cx="115887" cy="115888"/>
          </a:xfrm>
          <a:custGeom>
            <a:avLst/>
            <a:gdLst>
              <a:gd name="T0" fmla="*/ 0 w 73"/>
              <a:gd name="T1" fmla="*/ 2147483646 h 73"/>
              <a:gd name="T2" fmla="*/ 2147483646 w 73"/>
              <a:gd name="T3" fmla="*/ 2147483646 h 73"/>
              <a:gd name="T4" fmla="*/ 2147483646 w 73"/>
              <a:gd name="T5" fmla="*/ 2147483646 h 73"/>
              <a:gd name="T6" fmla="*/ 2147483646 w 73"/>
              <a:gd name="T7" fmla="*/ 2147483646 h 73"/>
              <a:gd name="T8" fmla="*/ 2147483646 w 73"/>
              <a:gd name="T9" fmla="*/ 2147483646 h 73"/>
              <a:gd name="T10" fmla="*/ 2147483646 w 73"/>
              <a:gd name="T11" fmla="*/ 2147483646 h 73"/>
              <a:gd name="T12" fmla="*/ 2147483646 w 73"/>
              <a:gd name="T13" fmla="*/ 2147483646 h 73"/>
              <a:gd name="T14" fmla="*/ 2147483646 w 73"/>
              <a:gd name="T15" fmla="*/ 2147483646 h 73"/>
              <a:gd name="T16" fmla="*/ 2147483646 w 73"/>
              <a:gd name="T17" fmla="*/ 2147483646 h 73"/>
              <a:gd name="T18" fmla="*/ 2147483646 w 73"/>
              <a:gd name="T19" fmla="*/ 0 h 73"/>
              <a:gd name="T20" fmla="*/ 2147483646 w 73"/>
              <a:gd name="T21" fmla="*/ 2147483646 h 73"/>
              <a:gd name="T22" fmla="*/ 2147483646 w 73"/>
              <a:gd name="T23" fmla="*/ 2147483646 h 73"/>
              <a:gd name="T24" fmla="*/ 0 w 73"/>
              <a:gd name="T25" fmla="*/ 2147483646 h 73"/>
              <a:gd name="T26" fmla="*/ 2147483646 w 73"/>
              <a:gd name="T27" fmla="*/ 2147483646 h 73"/>
              <a:gd name="T28" fmla="*/ 2147483646 w 73"/>
              <a:gd name="T29" fmla="*/ 2147483646 h 73"/>
              <a:gd name="T30" fmla="*/ 2147483646 w 73"/>
              <a:gd name="T31" fmla="*/ 2147483646 h 73"/>
              <a:gd name="T32" fmla="*/ 2147483646 w 73"/>
              <a:gd name="T33" fmla="*/ 2147483646 h 73"/>
              <a:gd name="T34" fmla="*/ 2147483646 w 73"/>
              <a:gd name="T35" fmla="*/ 2147483646 h 73"/>
              <a:gd name="T36" fmla="*/ 2147483646 w 73"/>
              <a:gd name="T37" fmla="*/ 2147483646 h 73"/>
              <a:gd name="T38" fmla="*/ 2147483646 w 73"/>
              <a:gd name="T39" fmla="*/ 2147483646 h 73"/>
              <a:gd name="T40" fmla="*/ 2147483646 w 73"/>
              <a:gd name="T41" fmla="*/ 2147483646 h 73"/>
              <a:gd name="T42" fmla="*/ 2147483646 w 73"/>
              <a:gd name="T43" fmla="*/ 2147483646 h 73"/>
              <a:gd name="T44" fmla="*/ 2147483646 w 73"/>
              <a:gd name="T45" fmla="*/ 2147483646 h 73"/>
              <a:gd name="T46" fmla="*/ 2147483646 w 73"/>
              <a:gd name="T47" fmla="*/ 2147483646 h 73"/>
              <a:gd name="T48" fmla="*/ 2147483646 w 73"/>
              <a:gd name="T49" fmla="*/ 2147483646 h 73"/>
              <a:gd name="T50" fmla="*/ 2147483646 w 73"/>
              <a:gd name="T51" fmla="*/ 2147483646 h 73"/>
              <a:gd name="T52" fmla="*/ 2147483646 w 73"/>
              <a:gd name="T53" fmla="*/ 2147483646 h 73"/>
              <a:gd name="T54" fmla="*/ 2147483646 w 73"/>
              <a:gd name="T55" fmla="*/ 2147483646 h 73"/>
              <a:gd name="T56" fmla="*/ 2147483646 w 73"/>
              <a:gd name="T57" fmla="*/ 2147483646 h 73"/>
              <a:gd name="T58" fmla="*/ 2147483646 w 73"/>
              <a:gd name="T59" fmla="*/ 2147483646 h 73"/>
              <a:gd name="T60" fmla="*/ 0 w 73"/>
              <a:gd name="T61" fmla="*/ 2147483646 h 7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3" h="73">
                <a:moveTo>
                  <a:pt x="0" y="36"/>
                </a:moveTo>
                <a:lnTo>
                  <a:pt x="2" y="51"/>
                </a:lnTo>
                <a:lnTo>
                  <a:pt x="22" y="71"/>
                </a:lnTo>
                <a:lnTo>
                  <a:pt x="36" y="73"/>
                </a:lnTo>
                <a:lnTo>
                  <a:pt x="51" y="71"/>
                </a:lnTo>
                <a:lnTo>
                  <a:pt x="71" y="51"/>
                </a:lnTo>
                <a:lnTo>
                  <a:pt x="73" y="36"/>
                </a:lnTo>
                <a:lnTo>
                  <a:pt x="71" y="22"/>
                </a:lnTo>
                <a:lnTo>
                  <a:pt x="51" y="2"/>
                </a:lnTo>
                <a:lnTo>
                  <a:pt x="36" y="0"/>
                </a:lnTo>
                <a:lnTo>
                  <a:pt x="22" y="2"/>
                </a:lnTo>
                <a:lnTo>
                  <a:pt x="2" y="22"/>
                </a:lnTo>
                <a:lnTo>
                  <a:pt x="0" y="36"/>
                </a:lnTo>
                <a:lnTo>
                  <a:pt x="10" y="36"/>
                </a:lnTo>
                <a:lnTo>
                  <a:pt x="12" y="27"/>
                </a:lnTo>
                <a:lnTo>
                  <a:pt x="17" y="17"/>
                </a:lnTo>
                <a:lnTo>
                  <a:pt x="27" y="12"/>
                </a:lnTo>
                <a:lnTo>
                  <a:pt x="36" y="10"/>
                </a:lnTo>
                <a:lnTo>
                  <a:pt x="46" y="12"/>
                </a:lnTo>
                <a:lnTo>
                  <a:pt x="56" y="17"/>
                </a:lnTo>
                <a:lnTo>
                  <a:pt x="61" y="27"/>
                </a:lnTo>
                <a:lnTo>
                  <a:pt x="63" y="36"/>
                </a:lnTo>
                <a:lnTo>
                  <a:pt x="61" y="46"/>
                </a:lnTo>
                <a:lnTo>
                  <a:pt x="56" y="56"/>
                </a:lnTo>
                <a:lnTo>
                  <a:pt x="46" y="61"/>
                </a:lnTo>
                <a:lnTo>
                  <a:pt x="36" y="63"/>
                </a:lnTo>
                <a:lnTo>
                  <a:pt x="27" y="61"/>
                </a:lnTo>
                <a:lnTo>
                  <a:pt x="17" y="56"/>
                </a:lnTo>
                <a:lnTo>
                  <a:pt x="12" y="46"/>
                </a:lnTo>
                <a:lnTo>
                  <a:pt x="10" y="36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79" name="Rectangle 119"/>
          <p:cNvSpPr>
            <a:spLocks noChangeArrowheads="1"/>
          </p:cNvSpPr>
          <p:nvPr/>
        </p:nvSpPr>
        <p:spPr bwMode="auto">
          <a:xfrm>
            <a:off x="7342188" y="3073400"/>
            <a:ext cx="6985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80" name="Rectangle 120"/>
          <p:cNvSpPr>
            <a:spLocks noChangeArrowheads="1"/>
          </p:cNvSpPr>
          <p:nvPr/>
        </p:nvSpPr>
        <p:spPr bwMode="auto">
          <a:xfrm>
            <a:off x="7370764" y="3044825"/>
            <a:ext cx="14287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81" name="Oval 121"/>
          <p:cNvSpPr>
            <a:spLocks noChangeArrowheads="1"/>
          </p:cNvSpPr>
          <p:nvPr/>
        </p:nvSpPr>
        <p:spPr bwMode="auto">
          <a:xfrm>
            <a:off x="8421689" y="3370264"/>
            <a:ext cx="104775" cy="1047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82" name="Freeform 122"/>
          <p:cNvSpPr>
            <a:spLocks/>
          </p:cNvSpPr>
          <p:nvPr/>
        </p:nvSpPr>
        <p:spPr bwMode="auto">
          <a:xfrm>
            <a:off x="8415339" y="3362326"/>
            <a:ext cx="115887" cy="117475"/>
          </a:xfrm>
          <a:custGeom>
            <a:avLst/>
            <a:gdLst>
              <a:gd name="T0" fmla="*/ 0 w 73"/>
              <a:gd name="T1" fmla="*/ 2147483646 h 74"/>
              <a:gd name="T2" fmla="*/ 2147483646 w 73"/>
              <a:gd name="T3" fmla="*/ 2147483646 h 74"/>
              <a:gd name="T4" fmla="*/ 2147483646 w 73"/>
              <a:gd name="T5" fmla="*/ 2147483646 h 74"/>
              <a:gd name="T6" fmla="*/ 2147483646 w 73"/>
              <a:gd name="T7" fmla="*/ 2147483646 h 74"/>
              <a:gd name="T8" fmla="*/ 2147483646 w 73"/>
              <a:gd name="T9" fmla="*/ 2147483646 h 74"/>
              <a:gd name="T10" fmla="*/ 2147483646 w 73"/>
              <a:gd name="T11" fmla="*/ 2147483646 h 74"/>
              <a:gd name="T12" fmla="*/ 2147483646 w 73"/>
              <a:gd name="T13" fmla="*/ 2147483646 h 74"/>
              <a:gd name="T14" fmla="*/ 2147483646 w 73"/>
              <a:gd name="T15" fmla="*/ 2147483646 h 74"/>
              <a:gd name="T16" fmla="*/ 2147483646 w 73"/>
              <a:gd name="T17" fmla="*/ 2147483646 h 74"/>
              <a:gd name="T18" fmla="*/ 2147483646 w 73"/>
              <a:gd name="T19" fmla="*/ 0 h 74"/>
              <a:gd name="T20" fmla="*/ 2147483646 w 73"/>
              <a:gd name="T21" fmla="*/ 2147483646 h 74"/>
              <a:gd name="T22" fmla="*/ 2147483646 w 73"/>
              <a:gd name="T23" fmla="*/ 2147483646 h 74"/>
              <a:gd name="T24" fmla="*/ 0 w 73"/>
              <a:gd name="T25" fmla="*/ 2147483646 h 74"/>
              <a:gd name="T26" fmla="*/ 2147483646 w 73"/>
              <a:gd name="T27" fmla="*/ 2147483646 h 74"/>
              <a:gd name="T28" fmla="*/ 2147483646 w 73"/>
              <a:gd name="T29" fmla="*/ 2147483646 h 74"/>
              <a:gd name="T30" fmla="*/ 2147483646 w 73"/>
              <a:gd name="T31" fmla="*/ 2147483646 h 74"/>
              <a:gd name="T32" fmla="*/ 2147483646 w 73"/>
              <a:gd name="T33" fmla="*/ 2147483646 h 74"/>
              <a:gd name="T34" fmla="*/ 2147483646 w 73"/>
              <a:gd name="T35" fmla="*/ 2147483646 h 74"/>
              <a:gd name="T36" fmla="*/ 2147483646 w 73"/>
              <a:gd name="T37" fmla="*/ 2147483646 h 74"/>
              <a:gd name="T38" fmla="*/ 2147483646 w 73"/>
              <a:gd name="T39" fmla="*/ 2147483646 h 74"/>
              <a:gd name="T40" fmla="*/ 2147483646 w 73"/>
              <a:gd name="T41" fmla="*/ 2147483646 h 74"/>
              <a:gd name="T42" fmla="*/ 2147483646 w 73"/>
              <a:gd name="T43" fmla="*/ 2147483646 h 74"/>
              <a:gd name="T44" fmla="*/ 2147483646 w 73"/>
              <a:gd name="T45" fmla="*/ 2147483646 h 74"/>
              <a:gd name="T46" fmla="*/ 2147483646 w 73"/>
              <a:gd name="T47" fmla="*/ 2147483646 h 74"/>
              <a:gd name="T48" fmla="*/ 2147483646 w 73"/>
              <a:gd name="T49" fmla="*/ 2147483646 h 74"/>
              <a:gd name="T50" fmla="*/ 2147483646 w 73"/>
              <a:gd name="T51" fmla="*/ 2147483646 h 74"/>
              <a:gd name="T52" fmla="*/ 2147483646 w 73"/>
              <a:gd name="T53" fmla="*/ 2147483646 h 74"/>
              <a:gd name="T54" fmla="*/ 2147483646 w 73"/>
              <a:gd name="T55" fmla="*/ 2147483646 h 74"/>
              <a:gd name="T56" fmla="*/ 2147483646 w 73"/>
              <a:gd name="T57" fmla="*/ 2147483646 h 74"/>
              <a:gd name="T58" fmla="*/ 2147483646 w 73"/>
              <a:gd name="T59" fmla="*/ 2147483646 h 74"/>
              <a:gd name="T60" fmla="*/ 0 w 73"/>
              <a:gd name="T61" fmla="*/ 2147483646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3" h="74">
                <a:moveTo>
                  <a:pt x="0" y="37"/>
                </a:moveTo>
                <a:lnTo>
                  <a:pt x="2" y="52"/>
                </a:lnTo>
                <a:lnTo>
                  <a:pt x="22" y="71"/>
                </a:lnTo>
                <a:lnTo>
                  <a:pt x="36" y="74"/>
                </a:lnTo>
                <a:lnTo>
                  <a:pt x="51" y="71"/>
                </a:lnTo>
                <a:lnTo>
                  <a:pt x="70" y="52"/>
                </a:lnTo>
                <a:lnTo>
                  <a:pt x="73" y="37"/>
                </a:lnTo>
                <a:lnTo>
                  <a:pt x="70" y="22"/>
                </a:lnTo>
                <a:lnTo>
                  <a:pt x="51" y="3"/>
                </a:lnTo>
                <a:lnTo>
                  <a:pt x="36" y="0"/>
                </a:lnTo>
                <a:lnTo>
                  <a:pt x="22" y="3"/>
                </a:lnTo>
                <a:lnTo>
                  <a:pt x="2" y="22"/>
                </a:lnTo>
                <a:lnTo>
                  <a:pt x="0" y="37"/>
                </a:lnTo>
                <a:lnTo>
                  <a:pt x="9" y="37"/>
                </a:lnTo>
                <a:lnTo>
                  <a:pt x="12" y="27"/>
                </a:lnTo>
                <a:lnTo>
                  <a:pt x="17" y="17"/>
                </a:lnTo>
                <a:lnTo>
                  <a:pt x="26" y="13"/>
                </a:lnTo>
                <a:lnTo>
                  <a:pt x="36" y="10"/>
                </a:lnTo>
                <a:lnTo>
                  <a:pt x="46" y="13"/>
                </a:lnTo>
                <a:lnTo>
                  <a:pt x="56" y="17"/>
                </a:lnTo>
                <a:lnTo>
                  <a:pt x="61" y="27"/>
                </a:lnTo>
                <a:lnTo>
                  <a:pt x="63" y="37"/>
                </a:lnTo>
                <a:lnTo>
                  <a:pt x="61" y="47"/>
                </a:lnTo>
                <a:lnTo>
                  <a:pt x="56" y="56"/>
                </a:lnTo>
                <a:lnTo>
                  <a:pt x="46" y="61"/>
                </a:lnTo>
                <a:lnTo>
                  <a:pt x="36" y="64"/>
                </a:lnTo>
                <a:lnTo>
                  <a:pt x="26" y="61"/>
                </a:lnTo>
                <a:lnTo>
                  <a:pt x="17" y="56"/>
                </a:lnTo>
                <a:lnTo>
                  <a:pt x="12" y="47"/>
                </a:lnTo>
                <a:lnTo>
                  <a:pt x="9" y="37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783" name="Rectangle 123"/>
          <p:cNvSpPr>
            <a:spLocks noChangeArrowheads="1"/>
          </p:cNvSpPr>
          <p:nvPr/>
        </p:nvSpPr>
        <p:spPr bwMode="auto">
          <a:xfrm>
            <a:off x="8437563" y="3413126"/>
            <a:ext cx="698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84" name="Rectangle 124"/>
          <p:cNvSpPr>
            <a:spLocks noChangeArrowheads="1"/>
          </p:cNvSpPr>
          <p:nvPr/>
        </p:nvSpPr>
        <p:spPr bwMode="auto">
          <a:xfrm>
            <a:off x="8464551" y="3386138"/>
            <a:ext cx="15875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0785" name="Rectangle 125"/>
          <p:cNvSpPr>
            <a:spLocks noChangeArrowheads="1"/>
          </p:cNvSpPr>
          <p:nvPr/>
        </p:nvSpPr>
        <p:spPr bwMode="auto">
          <a:xfrm>
            <a:off x="8112125" y="2468563"/>
            <a:ext cx="12407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Ion Counting</a:t>
            </a:r>
            <a:endParaRPr lang="de-DE" altLang="en-US" b="1">
              <a:solidFill>
                <a:schemeClr val="tx1"/>
              </a:solidFill>
            </a:endParaRPr>
          </a:p>
        </p:txBody>
      </p:sp>
      <p:graphicFrame>
        <p:nvGraphicFramePr>
          <p:cNvPr id="130" name="Object 127"/>
          <p:cNvGraphicFramePr>
            <a:graphicFrameLocks noChangeAspect="1"/>
          </p:cNvGraphicFramePr>
          <p:nvPr/>
        </p:nvGraphicFramePr>
        <p:xfrm>
          <a:off x="5638800" y="3886200"/>
          <a:ext cx="2362200" cy="177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Bild" r:id="rId3" imgW="12916356" imgH="9691839" progId="PhotoDraw.Document">
                  <p:embed/>
                </p:oleObj>
              </mc:Choice>
              <mc:Fallback>
                <p:oleObj name="Bild" r:id="rId3" imgW="12916356" imgH="9691839" progId="PhotoDraw.Document">
                  <p:embed/>
                  <p:pic>
                    <p:nvPicPr>
                      <p:cNvPr id="130" name="Object 1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3886200"/>
                        <a:ext cx="2362200" cy="1773238"/>
                      </a:xfrm>
                      <a:prstGeom prst="rect">
                        <a:avLst/>
                      </a:prstGeom>
                      <a:noFill/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1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6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E483797-213B-4118-859D-27301807FEB8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65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0" y="533401"/>
            <a:ext cx="85026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de-DE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981200" y="1066800"/>
            <a:ext cx="8648700" cy="2095500"/>
          </a:xfrm>
          <a:prstGeom prst="rect">
            <a:avLst/>
          </a:prstGeom>
        </p:spPr>
        <p:txBody>
          <a:bodyPr/>
          <a:lstStyle>
            <a:lvl1pPr marL="266700" indent="-2667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193157"/>
              </a:buClr>
              <a:buSzPct val="100000"/>
              <a:buFont typeface="Arial" charset="0"/>
              <a:buChar char="•"/>
              <a:defRPr sz="2000" kern="1200">
                <a:solidFill>
                  <a:srgbClr val="42414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2000" kern="1200">
                <a:solidFill>
                  <a:srgbClr val="42414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charset="0"/>
              <a:buChar char="•"/>
              <a:defRPr sz="2000" kern="1200">
                <a:solidFill>
                  <a:srgbClr val="42414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rgbClr val="7F7F7F"/>
              </a:buClr>
              <a:buSzPct val="100000"/>
              <a:buFont typeface="Arial" charset="0"/>
              <a:buChar char="•"/>
              <a:defRPr sz="2000" kern="1200">
                <a:solidFill>
                  <a:srgbClr val="42414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charset="0"/>
              <a:buChar char="•"/>
              <a:defRPr sz="2000" kern="1200">
                <a:solidFill>
                  <a:srgbClr val="42414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CH" altLang="en-US" sz="2400" dirty="0"/>
              <a:t>The </a:t>
            </a:r>
            <a:r>
              <a:rPr lang="de-CH" altLang="en-US" sz="2400" dirty="0" err="1"/>
              <a:t>quadrupole</a:t>
            </a:r>
            <a:r>
              <a:rPr lang="de-CH" altLang="en-US" sz="2400" dirty="0"/>
              <a:t/>
            </a:r>
            <a:br>
              <a:rPr lang="de-CH" altLang="en-US" sz="2400" dirty="0"/>
            </a:b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1600" dirty="0"/>
              <a:t>Mass</a:t>
            </a:r>
            <a:r>
              <a:rPr lang="de-CH" altLang="en-US" sz="1600" dirty="0"/>
              <a:t> </a:t>
            </a:r>
            <a:r>
              <a:rPr lang="en-US" altLang="en-US" sz="1600" dirty="0"/>
              <a:t>filter</a:t>
            </a:r>
            <a:br>
              <a:rPr lang="en-US" altLang="en-US" sz="1600" dirty="0"/>
            </a:br>
            <a:r>
              <a:rPr lang="en-US" altLang="en-US" sz="1600" dirty="0"/>
              <a:t>Four precisely aligned rods form an electric quadrupole field.</a:t>
            </a:r>
          </a:p>
          <a:p>
            <a:pPr eaLnBrk="1" hangingPunct="1">
              <a:defRPr/>
            </a:pPr>
            <a:r>
              <a:rPr lang="en-US" altLang="en-US" sz="1600" dirty="0"/>
              <a:t>RF and DC voltages applied on the two rod pairs allow for separation of  the charged particles according to their mass over charge ratio.</a:t>
            </a:r>
            <a:endParaRPr lang="de-DE" altLang="en-US" sz="1600" dirty="0"/>
          </a:p>
        </p:txBody>
      </p:sp>
      <p:pic>
        <p:nvPicPr>
          <p:cNvPr id="71687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b="22900"/>
          <a:stretch>
            <a:fillRect/>
          </a:stretch>
        </p:blipFill>
        <p:spPr bwMode="auto">
          <a:xfrm>
            <a:off x="2876551" y="3213101"/>
            <a:ext cx="6913563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40356" y="399657"/>
            <a:ext cx="9489643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2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270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C26CFE-EA04-438E-9FF1-5D505FEC426A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66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200" y="533400"/>
            <a:ext cx="9372600" cy="57851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10" name="Text Box 8"/>
          <p:cNvSpPr txBox="1">
            <a:spLocks noChangeArrowheads="1"/>
          </p:cNvSpPr>
          <p:nvPr/>
        </p:nvSpPr>
        <p:spPr bwMode="auto">
          <a:xfrm>
            <a:off x="2692400" y="5305425"/>
            <a:ext cx="7543800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400" b="1">
                <a:solidFill>
                  <a:schemeClr val="tx1"/>
                </a:solidFill>
              </a:rPr>
              <a:t>A superposition of an AC and a DC electrical field is applied onto the quadrupole rods.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400" b="1">
                <a:solidFill>
                  <a:schemeClr val="tx1"/>
                </a:solidFill>
              </a:rPr>
              <a:t>Ions with an appropriate ratio of mass to charge achieve stable trajectories in the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400" b="1">
                <a:solidFill>
                  <a:schemeClr val="tx1"/>
                </a:solidFill>
              </a:rPr>
              <a:t>high frequency field and pass the filter.</a:t>
            </a:r>
          </a:p>
        </p:txBody>
      </p:sp>
      <p:sp>
        <p:nvSpPr>
          <p:cNvPr id="72711" name="Rectangle 119"/>
          <p:cNvSpPr>
            <a:spLocks noChangeArrowheads="1"/>
          </p:cNvSpPr>
          <p:nvPr/>
        </p:nvSpPr>
        <p:spPr bwMode="auto">
          <a:xfrm>
            <a:off x="3514726" y="4033839"/>
            <a:ext cx="4181475" cy="8334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grpSp>
        <p:nvGrpSpPr>
          <p:cNvPr id="72712" name="Group 125"/>
          <p:cNvGrpSpPr>
            <a:grpSpLocks/>
          </p:cNvGrpSpPr>
          <p:nvPr/>
        </p:nvGrpSpPr>
        <p:grpSpPr bwMode="auto">
          <a:xfrm>
            <a:off x="4191001" y="1524001"/>
            <a:ext cx="3643313" cy="3559175"/>
            <a:chOff x="1517" y="1186"/>
            <a:chExt cx="2059" cy="2049"/>
          </a:xfrm>
        </p:grpSpPr>
        <p:sp>
          <p:nvSpPr>
            <p:cNvPr id="72714" name="Freeform 10"/>
            <p:cNvSpPr>
              <a:spLocks/>
            </p:cNvSpPr>
            <p:nvPr/>
          </p:nvSpPr>
          <p:spPr bwMode="auto">
            <a:xfrm>
              <a:off x="1934" y="1951"/>
              <a:ext cx="571" cy="568"/>
            </a:xfrm>
            <a:custGeom>
              <a:avLst/>
              <a:gdLst>
                <a:gd name="T0" fmla="*/ 1 w 1141"/>
                <a:gd name="T1" fmla="*/ 2 h 1136"/>
                <a:gd name="T2" fmla="*/ 1 w 1141"/>
                <a:gd name="T3" fmla="*/ 1 h 1136"/>
                <a:gd name="T4" fmla="*/ 1 w 1141"/>
                <a:gd name="T5" fmla="*/ 1 h 1136"/>
                <a:gd name="T6" fmla="*/ 1 w 1141"/>
                <a:gd name="T7" fmla="*/ 1 h 1136"/>
                <a:gd name="T8" fmla="*/ 1 w 1141"/>
                <a:gd name="T9" fmla="*/ 1 h 1136"/>
                <a:gd name="T10" fmla="*/ 1 w 1141"/>
                <a:gd name="T11" fmla="*/ 1 h 1136"/>
                <a:gd name="T12" fmla="*/ 1 w 1141"/>
                <a:gd name="T13" fmla="*/ 1 h 1136"/>
                <a:gd name="T14" fmla="*/ 1 w 1141"/>
                <a:gd name="T15" fmla="*/ 1 h 1136"/>
                <a:gd name="T16" fmla="*/ 2 w 1141"/>
                <a:gd name="T17" fmla="*/ 0 h 1136"/>
                <a:gd name="T18" fmla="*/ 2 w 1141"/>
                <a:gd name="T19" fmla="*/ 1 h 1136"/>
                <a:gd name="T20" fmla="*/ 2 w 1141"/>
                <a:gd name="T21" fmla="*/ 1 h 1136"/>
                <a:gd name="T22" fmla="*/ 2 w 1141"/>
                <a:gd name="T23" fmla="*/ 1 h 1136"/>
                <a:gd name="T24" fmla="*/ 2 w 1141"/>
                <a:gd name="T25" fmla="*/ 1 h 1136"/>
                <a:gd name="T26" fmla="*/ 2 w 1141"/>
                <a:gd name="T27" fmla="*/ 1 h 1136"/>
                <a:gd name="T28" fmla="*/ 3 w 1141"/>
                <a:gd name="T29" fmla="*/ 1 h 1136"/>
                <a:gd name="T30" fmla="*/ 3 w 1141"/>
                <a:gd name="T31" fmla="*/ 1 h 1136"/>
                <a:gd name="T32" fmla="*/ 3 w 1141"/>
                <a:gd name="T33" fmla="*/ 1 h 1136"/>
                <a:gd name="T34" fmla="*/ 3 w 1141"/>
                <a:gd name="T35" fmla="*/ 2 h 1136"/>
                <a:gd name="T36" fmla="*/ 3 w 1141"/>
                <a:gd name="T37" fmla="*/ 2 h 1136"/>
                <a:gd name="T38" fmla="*/ 3 w 1141"/>
                <a:gd name="T39" fmla="*/ 2 h 1136"/>
                <a:gd name="T40" fmla="*/ 3 w 1141"/>
                <a:gd name="T41" fmla="*/ 2 h 1136"/>
                <a:gd name="T42" fmla="*/ 2 w 1141"/>
                <a:gd name="T43" fmla="*/ 2 h 1136"/>
                <a:gd name="T44" fmla="*/ 2 w 1141"/>
                <a:gd name="T45" fmla="*/ 2 h 1136"/>
                <a:gd name="T46" fmla="*/ 2 w 1141"/>
                <a:gd name="T47" fmla="*/ 3 h 1136"/>
                <a:gd name="T48" fmla="*/ 2 w 1141"/>
                <a:gd name="T49" fmla="*/ 3 h 1136"/>
                <a:gd name="T50" fmla="*/ 2 w 1141"/>
                <a:gd name="T51" fmla="*/ 3 h 1136"/>
                <a:gd name="T52" fmla="*/ 2 w 1141"/>
                <a:gd name="T53" fmla="*/ 3 h 1136"/>
                <a:gd name="T54" fmla="*/ 1 w 1141"/>
                <a:gd name="T55" fmla="*/ 3 h 1136"/>
                <a:gd name="T56" fmla="*/ 1 w 1141"/>
                <a:gd name="T57" fmla="*/ 3 h 1136"/>
                <a:gd name="T58" fmla="*/ 1 w 1141"/>
                <a:gd name="T59" fmla="*/ 3 h 1136"/>
                <a:gd name="T60" fmla="*/ 1 w 1141"/>
                <a:gd name="T61" fmla="*/ 2 h 1136"/>
                <a:gd name="T62" fmla="*/ 1 w 1141"/>
                <a:gd name="T63" fmla="*/ 2 h 1136"/>
                <a:gd name="T64" fmla="*/ 1 w 1141"/>
                <a:gd name="T65" fmla="*/ 2 h 1136"/>
                <a:gd name="T66" fmla="*/ 1 w 1141"/>
                <a:gd name="T67" fmla="*/ 2 h 1136"/>
                <a:gd name="T68" fmla="*/ 1 w 1141"/>
                <a:gd name="T69" fmla="*/ 2 h 1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41" h="1136">
                  <a:moveTo>
                    <a:pt x="0" y="568"/>
                  </a:moveTo>
                  <a:lnTo>
                    <a:pt x="2" y="516"/>
                  </a:lnTo>
                  <a:lnTo>
                    <a:pt x="9" y="466"/>
                  </a:lnTo>
                  <a:lnTo>
                    <a:pt x="21" y="416"/>
                  </a:lnTo>
                  <a:lnTo>
                    <a:pt x="37" y="367"/>
                  </a:lnTo>
                  <a:lnTo>
                    <a:pt x="57" y="320"/>
                  </a:lnTo>
                  <a:lnTo>
                    <a:pt x="81" y="276"/>
                  </a:lnTo>
                  <a:lnTo>
                    <a:pt x="110" y="233"/>
                  </a:lnTo>
                  <a:lnTo>
                    <a:pt x="141" y="193"/>
                  </a:lnTo>
                  <a:lnTo>
                    <a:pt x="176" y="156"/>
                  </a:lnTo>
                  <a:lnTo>
                    <a:pt x="215" y="123"/>
                  </a:lnTo>
                  <a:lnTo>
                    <a:pt x="256" y="93"/>
                  </a:lnTo>
                  <a:lnTo>
                    <a:pt x="301" y="66"/>
                  </a:lnTo>
                  <a:lnTo>
                    <a:pt x="346" y="44"/>
                  </a:lnTo>
                  <a:lnTo>
                    <a:pt x="394" y="26"/>
                  </a:lnTo>
                  <a:lnTo>
                    <a:pt x="443" y="12"/>
                  </a:lnTo>
                  <a:lnTo>
                    <a:pt x="495" y="4"/>
                  </a:lnTo>
                  <a:lnTo>
                    <a:pt x="545" y="0"/>
                  </a:lnTo>
                  <a:lnTo>
                    <a:pt x="597" y="0"/>
                  </a:lnTo>
                  <a:lnTo>
                    <a:pt x="647" y="4"/>
                  </a:lnTo>
                  <a:lnTo>
                    <a:pt x="697" y="12"/>
                  </a:lnTo>
                  <a:lnTo>
                    <a:pt x="748" y="26"/>
                  </a:lnTo>
                  <a:lnTo>
                    <a:pt x="796" y="44"/>
                  </a:lnTo>
                  <a:lnTo>
                    <a:pt x="841" y="66"/>
                  </a:lnTo>
                  <a:lnTo>
                    <a:pt x="886" y="93"/>
                  </a:lnTo>
                  <a:lnTo>
                    <a:pt x="927" y="123"/>
                  </a:lnTo>
                  <a:lnTo>
                    <a:pt x="965" y="156"/>
                  </a:lnTo>
                  <a:lnTo>
                    <a:pt x="1000" y="193"/>
                  </a:lnTo>
                  <a:lnTo>
                    <a:pt x="1032" y="233"/>
                  </a:lnTo>
                  <a:lnTo>
                    <a:pt x="1060" y="276"/>
                  </a:lnTo>
                  <a:lnTo>
                    <a:pt x="1085" y="320"/>
                  </a:lnTo>
                  <a:lnTo>
                    <a:pt x="1105" y="367"/>
                  </a:lnTo>
                  <a:lnTo>
                    <a:pt x="1121" y="416"/>
                  </a:lnTo>
                  <a:lnTo>
                    <a:pt x="1133" y="466"/>
                  </a:lnTo>
                  <a:lnTo>
                    <a:pt x="1140" y="516"/>
                  </a:lnTo>
                  <a:lnTo>
                    <a:pt x="1141" y="568"/>
                  </a:lnTo>
                  <a:lnTo>
                    <a:pt x="1140" y="618"/>
                  </a:lnTo>
                  <a:lnTo>
                    <a:pt x="1133" y="669"/>
                  </a:lnTo>
                  <a:lnTo>
                    <a:pt x="1121" y="718"/>
                  </a:lnTo>
                  <a:lnTo>
                    <a:pt x="1105" y="767"/>
                  </a:lnTo>
                  <a:lnTo>
                    <a:pt x="1085" y="814"/>
                  </a:lnTo>
                  <a:lnTo>
                    <a:pt x="1060" y="859"/>
                  </a:lnTo>
                  <a:lnTo>
                    <a:pt x="1032" y="901"/>
                  </a:lnTo>
                  <a:lnTo>
                    <a:pt x="1000" y="942"/>
                  </a:lnTo>
                  <a:lnTo>
                    <a:pt x="965" y="978"/>
                  </a:lnTo>
                  <a:lnTo>
                    <a:pt x="927" y="1012"/>
                  </a:lnTo>
                  <a:lnTo>
                    <a:pt x="886" y="1042"/>
                  </a:lnTo>
                  <a:lnTo>
                    <a:pt x="841" y="1068"/>
                  </a:lnTo>
                  <a:lnTo>
                    <a:pt x="796" y="1090"/>
                  </a:lnTo>
                  <a:lnTo>
                    <a:pt x="748" y="1108"/>
                  </a:lnTo>
                  <a:lnTo>
                    <a:pt x="697" y="1122"/>
                  </a:lnTo>
                  <a:lnTo>
                    <a:pt x="647" y="1131"/>
                  </a:lnTo>
                  <a:lnTo>
                    <a:pt x="597" y="1136"/>
                  </a:lnTo>
                  <a:lnTo>
                    <a:pt x="545" y="1136"/>
                  </a:lnTo>
                  <a:lnTo>
                    <a:pt x="495" y="1131"/>
                  </a:lnTo>
                  <a:lnTo>
                    <a:pt x="443" y="1122"/>
                  </a:lnTo>
                  <a:lnTo>
                    <a:pt x="394" y="1108"/>
                  </a:lnTo>
                  <a:lnTo>
                    <a:pt x="346" y="1090"/>
                  </a:lnTo>
                  <a:lnTo>
                    <a:pt x="301" y="1068"/>
                  </a:lnTo>
                  <a:lnTo>
                    <a:pt x="256" y="1042"/>
                  </a:lnTo>
                  <a:lnTo>
                    <a:pt x="215" y="1012"/>
                  </a:lnTo>
                  <a:lnTo>
                    <a:pt x="176" y="978"/>
                  </a:lnTo>
                  <a:lnTo>
                    <a:pt x="141" y="942"/>
                  </a:lnTo>
                  <a:lnTo>
                    <a:pt x="110" y="901"/>
                  </a:lnTo>
                  <a:lnTo>
                    <a:pt x="81" y="859"/>
                  </a:lnTo>
                  <a:lnTo>
                    <a:pt x="57" y="814"/>
                  </a:lnTo>
                  <a:lnTo>
                    <a:pt x="37" y="767"/>
                  </a:lnTo>
                  <a:lnTo>
                    <a:pt x="21" y="718"/>
                  </a:lnTo>
                  <a:lnTo>
                    <a:pt x="9" y="669"/>
                  </a:lnTo>
                  <a:lnTo>
                    <a:pt x="2" y="61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5" name="Freeform 11"/>
            <p:cNvSpPr>
              <a:spLocks/>
            </p:cNvSpPr>
            <p:nvPr/>
          </p:nvSpPr>
          <p:spPr bwMode="auto">
            <a:xfrm>
              <a:off x="1934" y="1252"/>
              <a:ext cx="571" cy="567"/>
            </a:xfrm>
            <a:custGeom>
              <a:avLst/>
              <a:gdLst>
                <a:gd name="T0" fmla="*/ 1 w 1141"/>
                <a:gd name="T1" fmla="*/ 1 h 1136"/>
                <a:gd name="T2" fmla="*/ 1 w 1141"/>
                <a:gd name="T3" fmla="*/ 0 h 1136"/>
                <a:gd name="T4" fmla="*/ 1 w 1141"/>
                <a:gd name="T5" fmla="*/ 0 h 1136"/>
                <a:gd name="T6" fmla="*/ 1 w 1141"/>
                <a:gd name="T7" fmla="*/ 0 h 1136"/>
                <a:gd name="T8" fmla="*/ 1 w 1141"/>
                <a:gd name="T9" fmla="*/ 0 h 1136"/>
                <a:gd name="T10" fmla="*/ 1 w 1141"/>
                <a:gd name="T11" fmla="*/ 0 h 1136"/>
                <a:gd name="T12" fmla="*/ 1 w 1141"/>
                <a:gd name="T13" fmla="*/ 0 h 1136"/>
                <a:gd name="T14" fmla="*/ 1 w 1141"/>
                <a:gd name="T15" fmla="*/ 0 h 1136"/>
                <a:gd name="T16" fmla="*/ 2 w 1141"/>
                <a:gd name="T17" fmla="*/ 0 h 1136"/>
                <a:gd name="T18" fmla="*/ 2 w 1141"/>
                <a:gd name="T19" fmla="*/ 0 h 1136"/>
                <a:gd name="T20" fmla="*/ 2 w 1141"/>
                <a:gd name="T21" fmla="*/ 0 h 1136"/>
                <a:gd name="T22" fmla="*/ 2 w 1141"/>
                <a:gd name="T23" fmla="*/ 0 h 1136"/>
                <a:gd name="T24" fmla="*/ 2 w 1141"/>
                <a:gd name="T25" fmla="*/ 0 h 1136"/>
                <a:gd name="T26" fmla="*/ 2 w 1141"/>
                <a:gd name="T27" fmla="*/ 0 h 1136"/>
                <a:gd name="T28" fmla="*/ 3 w 1141"/>
                <a:gd name="T29" fmla="*/ 0 h 1136"/>
                <a:gd name="T30" fmla="*/ 3 w 1141"/>
                <a:gd name="T31" fmla="*/ 0 h 1136"/>
                <a:gd name="T32" fmla="*/ 3 w 1141"/>
                <a:gd name="T33" fmla="*/ 0 h 1136"/>
                <a:gd name="T34" fmla="*/ 3 w 1141"/>
                <a:gd name="T35" fmla="*/ 1 h 1136"/>
                <a:gd name="T36" fmla="*/ 3 w 1141"/>
                <a:gd name="T37" fmla="*/ 1 h 1136"/>
                <a:gd name="T38" fmla="*/ 3 w 1141"/>
                <a:gd name="T39" fmla="*/ 1 h 1136"/>
                <a:gd name="T40" fmla="*/ 3 w 1141"/>
                <a:gd name="T41" fmla="*/ 1 h 1136"/>
                <a:gd name="T42" fmla="*/ 2 w 1141"/>
                <a:gd name="T43" fmla="*/ 1 h 1136"/>
                <a:gd name="T44" fmla="*/ 2 w 1141"/>
                <a:gd name="T45" fmla="*/ 1 h 1136"/>
                <a:gd name="T46" fmla="*/ 2 w 1141"/>
                <a:gd name="T47" fmla="*/ 2 h 1136"/>
                <a:gd name="T48" fmla="*/ 2 w 1141"/>
                <a:gd name="T49" fmla="*/ 2 h 1136"/>
                <a:gd name="T50" fmla="*/ 2 w 1141"/>
                <a:gd name="T51" fmla="*/ 2 h 1136"/>
                <a:gd name="T52" fmla="*/ 2 w 1141"/>
                <a:gd name="T53" fmla="*/ 2 h 1136"/>
                <a:gd name="T54" fmla="*/ 1 w 1141"/>
                <a:gd name="T55" fmla="*/ 2 h 1136"/>
                <a:gd name="T56" fmla="*/ 1 w 1141"/>
                <a:gd name="T57" fmla="*/ 2 h 1136"/>
                <a:gd name="T58" fmla="*/ 1 w 1141"/>
                <a:gd name="T59" fmla="*/ 2 h 1136"/>
                <a:gd name="T60" fmla="*/ 1 w 1141"/>
                <a:gd name="T61" fmla="*/ 1 h 1136"/>
                <a:gd name="T62" fmla="*/ 1 w 1141"/>
                <a:gd name="T63" fmla="*/ 1 h 1136"/>
                <a:gd name="T64" fmla="*/ 1 w 1141"/>
                <a:gd name="T65" fmla="*/ 1 h 1136"/>
                <a:gd name="T66" fmla="*/ 1 w 1141"/>
                <a:gd name="T67" fmla="*/ 1 h 1136"/>
                <a:gd name="T68" fmla="*/ 1 w 1141"/>
                <a:gd name="T69" fmla="*/ 1 h 1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41" h="1136">
                  <a:moveTo>
                    <a:pt x="0" y="568"/>
                  </a:moveTo>
                  <a:lnTo>
                    <a:pt x="2" y="517"/>
                  </a:lnTo>
                  <a:lnTo>
                    <a:pt x="9" y="467"/>
                  </a:lnTo>
                  <a:lnTo>
                    <a:pt x="21" y="416"/>
                  </a:lnTo>
                  <a:lnTo>
                    <a:pt x="37" y="367"/>
                  </a:lnTo>
                  <a:lnTo>
                    <a:pt x="57" y="321"/>
                  </a:lnTo>
                  <a:lnTo>
                    <a:pt x="81" y="276"/>
                  </a:lnTo>
                  <a:lnTo>
                    <a:pt x="110" y="233"/>
                  </a:lnTo>
                  <a:lnTo>
                    <a:pt x="141" y="194"/>
                  </a:lnTo>
                  <a:lnTo>
                    <a:pt x="176" y="156"/>
                  </a:lnTo>
                  <a:lnTo>
                    <a:pt x="215" y="124"/>
                  </a:lnTo>
                  <a:lnTo>
                    <a:pt x="256" y="93"/>
                  </a:lnTo>
                  <a:lnTo>
                    <a:pt x="301" y="67"/>
                  </a:lnTo>
                  <a:lnTo>
                    <a:pt x="346" y="44"/>
                  </a:lnTo>
                  <a:lnTo>
                    <a:pt x="394" y="27"/>
                  </a:lnTo>
                  <a:lnTo>
                    <a:pt x="443" y="13"/>
                  </a:lnTo>
                  <a:lnTo>
                    <a:pt x="495" y="5"/>
                  </a:lnTo>
                  <a:lnTo>
                    <a:pt x="545" y="0"/>
                  </a:lnTo>
                  <a:lnTo>
                    <a:pt x="597" y="0"/>
                  </a:lnTo>
                  <a:lnTo>
                    <a:pt x="647" y="5"/>
                  </a:lnTo>
                  <a:lnTo>
                    <a:pt x="697" y="13"/>
                  </a:lnTo>
                  <a:lnTo>
                    <a:pt x="748" y="27"/>
                  </a:lnTo>
                  <a:lnTo>
                    <a:pt x="796" y="44"/>
                  </a:lnTo>
                  <a:lnTo>
                    <a:pt x="841" y="67"/>
                  </a:lnTo>
                  <a:lnTo>
                    <a:pt x="886" y="93"/>
                  </a:lnTo>
                  <a:lnTo>
                    <a:pt x="927" y="124"/>
                  </a:lnTo>
                  <a:lnTo>
                    <a:pt x="965" y="156"/>
                  </a:lnTo>
                  <a:lnTo>
                    <a:pt x="1000" y="194"/>
                  </a:lnTo>
                  <a:lnTo>
                    <a:pt x="1032" y="233"/>
                  </a:lnTo>
                  <a:lnTo>
                    <a:pt x="1060" y="276"/>
                  </a:lnTo>
                  <a:lnTo>
                    <a:pt x="1085" y="321"/>
                  </a:lnTo>
                  <a:lnTo>
                    <a:pt x="1105" y="367"/>
                  </a:lnTo>
                  <a:lnTo>
                    <a:pt x="1121" y="416"/>
                  </a:lnTo>
                  <a:lnTo>
                    <a:pt x="1133" y="467"/>
                  </a:lnTo>
                  <a:lnTo>
                    <a:pt x="1140" y="517"/>
                  </a:lnTo>
                  <a:lnTo>
                    <a:pt x="1141" y="568"/>
                  </a:lnTo>
                  <a:lnTo>
                    <a:pt x="1140" y="618"/>
                  </a:lnTo>
                  <a:lnTo>
                    <a:pt x="1133" y="669"/>
                  </a:lnTo>
                  <a:lnTo>
                    <a:pt x="1121" y="718"/>
                  </a:lnTo>
                  <a:lnTo>
                    <a:pt x="1105" y="767"/>
                  </a:lnTo>
                  <a:lnTo>
                    <a:pt x="1085" y="814"/>
                  </a:lnTo>
                  <a:lnTo>
                    <a:pt x="1060" y="860"/>
                  </a:lnTo>
                  <a:lnTo>
                    <a:pt x="1032" y="902"/>
                  </a:lnTo>
                  <a:lnTo>
                    <a:pt x="1000" y="941"/>
                  </a:lnTo>
                  <a:lnTo>
                    <a:pt x="965" y="979"/>
                  </a:lnTo>
                  <a:lnTo>
                    <a:pt x="927" y="1012"/>
                  </a:lnTo>
                  <a:lnTo>
                    <a:pt x="886" y="1043"/>
                  </a:lnTo>
                  <a:lnTo>
                    <a:pt x="841" y="1068"/>
                  </a:lnTo>
                  <a:lnTo>
                    <a:pt x="796" y="1091"/>
                  </a:lnTo>
                  <a:lnTo>
                    <a:pt x="748" y="1108"/>
                  </a:lnTo>
                  <a:lnTo>
                    <a:pt x="697" y="1122"/>
                  </a:lnTo>
                  <a:lnTo>
                    <a:pt x="647" y="1131"/>
                  </a:lnTo>
                  <a:lnTo>
                    <a:pt x="597" y="1136"/>
                  </a:lnTo>
                  <a:lnTo>
                    <a:pt x="545" y="1136"/>
                  </a:lnTo>
                  <a:lnTo>
                    <a:pt x="495" y="1131"/>
                  </a:lnTo>
                  <a:lnTo>
                    <a:pt x="443" y="1122"/>
                  </a:lnTo>
                  <a:lnTo>
                    <a:pt x="394" y="1108"/>
                  </a:lnTo>
                  <a:lnTo>
                    <a:pt x="346" y="1091"/>
                  </a:lnTo>
                  <a:lnTo>
                    <a:pt x="301" y="1068"/>
                  </a:lnTo>
                  <a:lnTo>
                    <a:pt x="256" y="1043"/>
                  </a:lnTo>
                  <a:lnTo>
                    <a:pt x="215" y="1012"/>
                  </a:lnTo>
                  <a:lnTo>
                    <a:pt x="176" y="979"/>
                  </a:lnTo>
                  <a:lnTo>
                    <a:pt x="141" y="941"/>
                  </a:lnTo>
                  <a:lnTo>
                    <a:pt x="110" y="902"/>
                  </a:lnTo>
                  <a:lnTo>
                    <a:pt x="81" y="860"/>
                  </a:lnTo>
                  <a:lnTo>
                    <a:pt x="57" y="814"/>
                  </a:lnTo>
                  <a:lnTo>
                    <a:pt x="37" y="767"/>
                  </a:lnTo>
                  <a:lnTo>
                    <a:pt x="21" y="718"/>
                  </a:lnTo>
                  <a:lnTo>
                    <a:pt x="9" y="669"/>
                  </a:lnTo>
                  <a:lnTo>
                    <a:pt x="2" y="61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6" name="Freeform 12"/>
            <p:cNvSpPr>
              <a:spLocks/>
            </p:cNvSpPr>
            <p:nvPr/>
          </p:nvSpPr>
          <p:spPr bwMode="auto">
            <a:xfrm>
              <a:off x="2631" y="1246"/>
              <a:ext cx="582" cy="579"/>
            </a:xfrm>
            <a:custGeom>
              <a:avLst/>
              <a:gdLst>
                <a:gd name="T0" fmla="*/ 1 w 1163"/>
                <a:gd name="T1" fmla="*/ 1 h 1160"/>
                <a:gd name="T2" fmla="*/ 1 w 1163"/>
                <a:gd name="T3" fmla="*/ 0 h 1160"/>
                <a:gd name="T4" fmla="*/ 1 w 1163"/>
                <a:gd name="T5" fmla="*/ 0 h 1160"/>
                <a:gd name="T6" fmla="*/ 1 w 1163"/>
                <a:gd name="T7" fmla="*/ 0 h 1160"/>
                <a:gd name="T8" fmla="*/ 1 w 1163"/>
                <a:gd name="T9" fmla="*/ 0 h 1160"/>
                <a:gd name="T10" fmla="*/ 1 w 1163"/>
                <a:gd name="T11" fmla="*/ 0 h 1160"/>
                <a:gd name="T12" fmla="*/ 1 w 1163"/>
                <a:gd name="T13" fmla="*/ 0 h 1160"/>
                <a:gd name="T14" fmla="*/ 1 w 1163"/>
                <a:gd name="T15" fmla="*/ 0 h 1160"/>
                <a:gd name="T16" fmla="*/ 2 w 1163"/>
                <a:gd name="T17" fmla="*/ 0 h 1160"/>
                <a:gd name="T18" fmla="*/ 2 w 1163"/>
                <a:gd name="T19" fmla="*/ 0 h 1160"/>
                <a:gd name="T20" fmla="*/ 2 w 1163"/>
                <a:gd name="T21" fmla="*/ 0 h 1160"/>
                <a:gd name="T22" fmla="*/ 2 w 1163"/>
                <a:gd name="T23" fmla="*/ 0 h 1160"/>
                <a:gd name="T24" fmla="*/ 2 w 1163"/>
                <a:gd name="T25" fmla="*/ 0 h 1160"/>
                <a:gd name="T26" fmla="*/ 2 w 1163"/>
                <a:gd name="T27" fmla="*/ 0 h 1160"/>
                <a:gd name="T28" fmla="*/ 3 w 1163"/>
                <a:gd name="T29" fmla="*/ 0 h 1160"/>
                <a:gd name="T30" fmla="*/ 3 w 1163"/>
                <a:gd name="T31" fmla="*/ 0 h 1160"/>
                <a:gd name="T32" fmla="*/ 3 w 1163"/>
                <a:gd name="T33" fmla="*/ 0 h 1160"/>
                <a:gd name="T34" fmla="*/ 3 w 1163"/>
                <a:gd name="T35" fmla="*/ 1 h 1160"/>
                <a:gd name="T36" fmla="*/ 3 w 1163"/>
                <a:gd name="T37" fmla="*/ 1 h 1160"/>
                <a:gd name="T38" fmla="*/ 3 w 1163"/>
                <a:gd name="T39" fmla="*/ 1 h 1160"/>
                <a:gd name="T40" fmla="*/ 3 w 1163"/>
                <a:gd name="T41" fmla="*/ 1 h 1160"/>
                <a:gd name="T42" fmla="*/ 3 w 1163"/>
                <a:gd name="T43" fmla="*/ 1 h 1160"/>
                <a:gd name="T44" fmla="*/ 2 w 1163"/>
                <a:gd name="T45" fmla="*/ 1 h 1160"/>
                <a:gd name="T46" fmla="*/ 2 w 1163"/>
                <a:gd name="T47" fmla="*/ 2 h 1160"/>
                <a:gd name="T48" fmla="*/ 2 w 1163"/>
                <a:gd name="T49" fmla="*/ 2 h 1160"/>
                <a:gd name="T50" fmla="*/ 2 w 1163"/>
                <a:gd name="T51" fmla="*/ 2 h 1160"/>
                <a:gd name="T52" fmla="*/ 2 w 1163"/>
                <a:gd name="T53" fmla="*/ 2 h 1160"/>
                <a:gd name="T54" fmla="*/ 2 w 1163"/>
                <a:gd name="T55" fmla="*/ 2 h 1160"/>
                <a:gd name="T56" fmla="*/ 1 w 1163"/>
                <a:gd name="T57" fmla="*/ 2 h 1160"/>
                <a:gd name="T58" fmla="*/ 1 w 1163"/>
                <a:gd name="T59" fmla="*/ 2 h 1160"/>
                <a:gd name="T60" fmla="*/ 1 w 1163"/>
                <a:gd name="T61" fmla="*/ 2 h 1160"/>
                <a:gd name="T62" fmla="*/ 1 w 1163"/>
                <a:gd name="T63" fmla="*/ 1 h 1160"/>
                <a:gd name="T64" fmla="*/ 1 w 1163"/>
                <a:gd name="T65" fmla="*/ 1 h 1160"/>
                <a:gd name="T66" fmla="*/ 1 w 1163"/>
                <a:gd name="T67" fmla="*/ 1 h 1160"/>
                <a:gd name="T68" fmla="*/ 1 w 1163"/>
                <a:gd name="T69" fmla="*/ 1 h 1160"/>
                <a:gd name="T70" fmla="*/ 1 w 1163"/>
                <a:gd name="T71" fmla="*/ 1 h 11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63" h="1160">
                  <a:moveTo>
                    <a:pt x="0" y="580"/>
                  </a:moveTo>
                  <a:lnTo>
                    <a:pt x="2" y="529"/>
                  </a:lnTo>
                  <a:lnTo>
                    <a:pt x="9" y="479"/>
                  </a:lnTo>
                  <a:lnTo>
                    <a:pt x="20" y="430"/>
                  </a:lnTo>
                  <a:lnTo>
                    <a:pt x="35" y="382"/>
                  </a:lnTo>
                  <a:lnTo>
                    <a:pt x="55" y="335"/>
                  </a:lnTo>
                  <a:lnTo>
                    <a:pt x="78" y="290"/>
                  </a:lnTo>
                  <a:lnTo>
                    <a:pt x="105" y="248"/>
                  </a:lnTo>
                  <a:lnTo>
                    <a:pt x="135" y="207"/>
                  </a:lnTo>
                  <a:lnTo>
                    <a:pt x="170" y="170"/>
                  </a:lnTo>
                  <a:lnTo>
                    <a:pt x="208" y="136"/>
                  </a:lnTo>
                  <a:lnTo>
                    <a:pt x="248" y="105"/>
                  </a:lnTo>
                  <a:lnTo>
                    <a:pt x="291" y="77"/>
                  </a:lnTo>
                  <a:lnTo>
                    <a:pt x="335" y="54"/>
                  </a:lnTo>
                  <a:lnTo>
                    <a:pt x="382" y="35"/>
                  </a:lnTo>
                  <a:lnTo>
                    <a:pt x="430" y="20"/>
                  </a:lnTo>
                  <a:lnTo>
                    <a:pt x="481" y="9"/>
                  </a:lnTo>
                  <a:lnTo>
                    <a:pt x="531" y="3"/>
                  </a:lnTo>
                  <a:lnTo>
                    <a:pt x="581" y="0"/>
                  </a:lnTo>
                  <a:lnTo>
                    <a:pt x="632" y="3"/>
                  </a:lnTo>
                  <a:lnTo>
                    <a:pt x="682" y="9"/>
                  </a:lnTo>
                  <a:lnTo>
                    <a:pt x="732" y="20"/>
                  </a:lnTo>
                  <a:lnTo>
                    <a:pt x="780" y="35"/>
                  </a:lnTo>
                  <a:lnTo>
                    <a:pt x="827" y="54"/>
                  </a:lnTo>
                  <a:lnTo>
                    <a:pt x="871" y="77"/>
                  </a:lnTo>
                  <a:lnTo>
                    <a:pt x="915" y="105"/>
                  </a:lnTo>
                  <a:lnTo>
                    <a:pt x="955" y="136"/>
                  </a:lnTo>
                  <a:lnTo>
                    <a:pt x="992" y="170"/>
                  </a:lnTo>
                  <a:lnTo>
                    <a:pt x="1027" y="207"/>
                  </a:lnTo>
                  <a:lnTo>
                    <a:pt x="1058" y="248"/>
                  </a:lnTo>
                  <a:lnTo>
                    <a:pt x="1084" y="290"/>
                  </a:lnTo>
                  <a:lnTo>
                    <a:pt x="1108" y="335"/>
                  </a:lnTo>
                  <a:lnTo>
                    <a:pt x="1128" y="382"/>
                  </a:lnTo>
                  <a:lnTo>
                    <a:pt x="1143" y="430"/>
                  </a:lnTo>
                  <a:lnTo>
                    <a:pt x="1154" y="479"/>
                  </a:lnTo>
                  <a:lnTo>
                    <a:pt x="1161" y="529"/>
                  </a:lnTo>
                  <a:lnTo>
                    <a:pt x="1163" y="580"/>
                  </a:lnTo>
                  <a:lnTo>
                    <a:pt x="1161" y="630"/>
                  </a:lnTo>
                  <a:lnTo>
                    <a:pt x="1154" y="680"/>
                  </a:lnTo>
                  <a:lnTo>
                    <a:pt x="1143" y="729"/>
                  </a:lnTo>
                  <a:lnTo>
                    <a:pt x="1128" y="778"/>
                  </a:lnTo>
                  <a:lnTo>
                    <a:pt x="1108" y="825"/>
                  </a:lnTo>
                  <a:lnTo>
                    <a:pt x="1084" y="869"/>
                  </a:lnTo>
                  <a:lnTo>
                    <a:pt x="1058" y="912"/>
                  </a:lnTo>
                  <a:lnTo>
                    <a:pt x="1027" y="952"/>
                  </a:lnTo>
                  <a:lnTo>
                    <a:pt x="992" y="989"/>
                  </a:lnTo>
                  <a:lnTo>
                    <a:pt x="955" y="1023"/>
                  </a:lnTo>
                  <a:lnTo>
                    <a:pt x="915" y="1055"/>
                  </a:lnTo>
                  <a:lnTo>
                    <a:pt x="871" y="1082"/>
                  </a:lnTo>
                  <a:lnTo>
                    <a:pt x="827" y="1105"/>
                  </a:lnTo>
                  <a:lnTo>
                    <a:pt x="780" y="1125"/>
                  </a:lnTo>
                  <a:lnTo>
                    <a:pt x="732" y="1140"/>
                  </a:lnTo>
                  <a:lnTo>
                    <a:pt x="682" y="1150"/>
                  </a:lnTo>
                  <a:lnTo>
                    <a:pt x="632" y="1157"/>
                  </a:lnTo>
                  <a:lnTo>
                    <a:pt x="581" y="1160"/>
                  </a:lnTo>
                  <a:lnTo>
                    <a:pt x="531" y="1157"/>
                  </a:lnTo>
                  <a:lnTo>
                    <a:pt x="481" y="1150"/>
                  </a:lnTo>
                  <a:lnTo>
                    <a:pt x="430" y="1140"/>
                  </a:lnTo>
                  <a:lnTo>
                    <a:pt x="382" y="1125"/>
                  </a:lnTo>
                  <a:lnTo>
                    <a:pt x="335" y="1105"/>
                  </a:lnTo>
                  <a:lnTo>
                    <a:pt x="291" y="1082"/>
                  </a:lnTo>
                  <a:lnTo>
                    <a:pt x="248" y="1055"/>
                  </a:lnTo>
                  <a:lnTo>
                    <a:pt x="208" y="1023"/>
                  </a:lnTo>
                  <a:lnTo>
                    <a:pt x="170" y="989"/>
                  </a:lnTo>
                  <a:lnTo>
                    <a:pt x="135" y="952"/>
                  </a:lnTo>
                  <a:lnTo>
                    <a:pt x="105" y="912"/>
                  </a:lnTo>
                  <a:lnTo>
                    <a:pt x="78" y="869"/>
                  </a:lnTo>
                  <a:lnTo>
                    <a:pt x="55" y="825"/>
                  </a:lnTo>
                  <a:lnTo>
                    <a:pt x="35" y="778"/>
                  </a:lnTo>
                  <a:lnTo>
                    <a:pt x="20" y="729"/>
                  </a:lnTo>
                  <a:lnTo>
                    <a:pt x="9" y="680"/>
                  </a:lnTo>
                  <a:lnTo>
                    <a:pt x="2" y="630"/>
                  </a:lnTo>
                  <a:lnTo>
                    <a:pt x="0" y="580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7" name="Freeform 13"/>
            <p:cNvSpPr>
              <a:spLocks/>
            </p:cNvSpPr>
            <p:nvPr/>
          </p:nvSpPr>
          <p:spPr bwMode="auto">
            <a:xfrm>
              <a:off x="2637" y="1951"/>
              <a:ext cx="571" cy="568"/>
            </a:xfrm>
            <a:custGeom>
              <a:avLst/>
              <a:gdLst>
                <a:gd name="T0" fmla="*/ 1 w 1141"/>
                <a:gd name="T1" fmla="*/ 2 h 1136"/>
                <a:gd name="T2" fmla="*/ 1 w 1141"/>
                <a:gd name="T3" fmla="*/ 1 h 1136"/>
                <a:gd name="T4" fmla="*/ 1 w 1141"/>
                <a:gd name="T5" fmla="*/ 1 h 1136"/>
                <a:gd name="T6" fmla="*/ 1 w 1141"/>
                <a:gd name="T7" fmla="*/ 1 h 1136"/>
                <a:gd name="T8" fmla="*/ 1 w 1141"/>
                <a:gd name="T9" fmla="*/ 1 h 1136"/>
                <a:gd name="T10" fmla="*/ 1 w 1141"/>
                <a:gd name="T11" fmla="*/ 1 h 1136"/>
                <a:gd name="T12" fmla="*/ 1 w 1141"/>
                <a:gd name="T13" fmla="*/ 1 h 1136"/>
                <a:gd name="T14" fmla="*/ 1 w 1141"/>
                <a:gd name="T15" fmla="*/ 1 h 1136"/>
                <a:gd name="T16" fmla="*/ 2 w 1141"/>
                <a:gd name="T17" fmla="*/ 0 h 1136"/>
                <a:gd name="T18" fmla="*/ 2 w 1141"/>
                <a:gd name="T19" fmla="*/ 1 h 1136"/>
                <a:gd name="T20" fmla="*/ 2 w 1141"/>
                <a:gd name="T21" fmla="*/ 1 h 1136"/>
                <a:gd name="T22" fmla="*/ 2 w 1141"/>
                <a:gd name="T23" fmla="*/ 1 h 1136"/>
                <a:gd name="T24" fmla="*/ 2 w 1141"/>
                <a:gd name="T25" fmla="*/ 1 h 1136"/>
                <a:gd name="T26" fmla="*/ 2 w 1141"/>
                <a:gd name="T27" fmla="*/ 1 h 1136"/>
                <a:gd name="T28" fmla="*/ 3 w 1141"/>
                <a:gd name="T29" fmla="*/ 1 h 1136"/>
                <a:gd name="T30" fmla="*/ 3 w 1141"/>
                <a:gd name="T31" fmla="*/ 1 h 1136"/>
                <a:gd name="T32" fmla="*/ 3 w 1141"/>
                <a:gd name="T33" fmla="*/ 1 h 1136"/>
                <a:gd name="T34" fmla="*/ 3 w 1141"/>
                <a:gd name="T35" fmla="*/ 2 h 1136"/>
                <a:gd name="T36" fmla="*/ 3 w 1141"/>
                <a:gd name="T37" fmla="*/ 2 h 1136"/>
                <a:gd name="T38" fmla="*/ 3 w 1141"/>
                <a:gd name="T39" fmla="*/ 2 h 1136"/>
                <a:gd name="T40" fmla="*/ 3 w 1141"/>
                <a:gd name="T41" fmla="*/ 2 h 1136"/>
                <a:gd name="T42" fmla="*/ 2 w 1141"/>
                <a:gd name="T43" fmla="*/ 2 h 1136"/>
                <a:gd name="T44" fmla="*/ 2 w 1141"/>
                <a:gd name="T45" fmla="*/ 2 h 1136"/>
                <a:gd name="T46" fmla="*/ 2 w 1141"/>
                <a:gd name="T47" fmla="*/ 3 h 1136"/>
                <a:gd name="T48" fmla="*/ 2 w 1141"/>
                <a:gd name="T49" fmla="*/ 3 h 1136"/>
                <a:gd name="T50" fmla="*/ 2 w 1141"/>
                <a:gd name="T51" fmla="*/ 3 h 1136"/>
                <a:gd name="T52" fmla="*/ 2 w 1141"/>
                <a:gd name="T53" fmla="*/ 3 h 1136"/>
                <a:gd name="T54" fmla="*/ 1 w 1141"/>
                <a:gd name="T55" fmla="*/ 3 h 1136"/>
                <a:gd name="T56" fmla="*/ 1 w 1141"/>
                <a:gd name="T57" fmla="*/ 3 h 1136"/>
                <a:gd name="T58" fmla="*/ 1 w 1141"/>
                <a:gd name="T59" fmla="*/ 3 h 1136"/>
                <a:gd name="T60" fmla="*/ 1 w 1141"/>
                <a:gd name="T61" fmla="*/ 2 h 1136"/>
                <a:gd name="T62" fmla="*/ 1 w 1141"/>
                <a:gd name="T63" fmla="*/ 2 h 1136"/>
                <a:gd name="T64" fmla="*/ 1 w 1141"/>
                <a:gd name="T65" fmla="*/ 2 h 1136"/>
                <a:gd name="T66" fmla="*/ 1 w 1141"/>
                <a:gd name="T67" fmla="*/ 2 h 1136"/>
                <a:gd name="T68" fmla="*/ 1 w 1141"/>
                <a:gd name="T69" fmla="*/ 2 h 11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141" h="1136">
                  <a:moveTo>
                    <a:pt x="0" y="568"/>
                  </a:moveTo>
                  <a:lnTo>
                    <a:pt x="1" y="516"/>
                  </a:lnTo>
                  <a:lnTo>
                    <a:pt x="9" y="466"/>
                  </a:lnTo>
                  <a:lnTo>
                    <a:pt x="20" y="416"/>
                  </a:lnTo>
                  <a:lnTo>
                    <a:pt x="37" y="367"/>
                  </a:lnTo>
                  <a:lnTo>
                    <a:pt x="56" y="320"/>
                  </a:lnTo>
                  <a:lnTo>
                    <a:pt x="81" y="276"/>
                  </a:lnTo>
                  <a:lnTo>
                    <a:pt x="109" y="233"/>
                  </a:lnTo>
                  <a:lnTo>
                    <a:pt x="141" y="193"/>
                  </a:lnTo>
                  <a:lnTo>
                    <a:pt x="176" y="156"/>
                  </a:lnTo>
                  <a:lnTo>
                    <a:pt x="214" y="123"/>
                  </a:lnTo>
                  <a:lnTo>
                    <a:pt x="255" y="93"/>
                  </a:lnTo>
                  <a:lnTo>
                    <a:pt x="300" y="66"/>
                  </a:lnTo>
                  <a:lnTo>
                    <a:pt x="346" y="44"/>
                  </a:lnTo>
                  <a:lnTo>
                    <a:pt x="394" y="26"/>
                  </a:lnTo>
                  <a:lnTo>
                    <a:pt x="444" y="12"/>
                  </a:lnTo>
                  <a:lnTo>
                    <a:pt x="494" y="4"/>
                  </a:lnTo>
                  <a:lnTo>
                    <a:pt x="545" y="0"/>
                  </a:lnTo>
                  <a:lnTo>
                    <a:pt x="596" y="0"/>
                  </a:lnTo>
                  <a:lnTo>
                    <a:pt x="646" y="4"/>
                  </a:lnTo>
                  <a:lnTo>
                    <a:pt x="698" y="12"/>
                  </a:lnTo>
                  <a:lnTo>
                    <a:pt x="747" y="26"/>
                  </a:lnTo>
                  <a:lnTo>
                    <a:pt x="795" y="44"/>
                  </a:lnTo>
                  <a:lnTo>
                    <a:pt x="841" y="66"/>
                  </a:lnTo>
                  <a:lnTo>
                    <a:pt x="885" y="93"/>
                  </a:lnTo>
                  <a:lnTo>
                    <a:pt x="926" y="123"/>
                  </a:lnTo>
                  <a:lnTo>
                    <a:pt x="965" y="156"/>
                  </a:lnTo>
                  <a:lnTo>
                    <a:pt x="1000" y="193"/>
                  </a:lnTo>
                  <a:lnTo>
                    <a:pt x="1031" y="233"/>
                  </a:lnTo>
                  <a:lnTo>
                    <a:pt x="1061" y="276"/>
                  </a:lnTo>
                  <a:lnTo>
                    <a:pt x="1084" y="320"/>
                  </a:lnTo>
                  <a:lnTo>
                    <a:pt x="1104" y="367"/>
                  </a:lnTo>
                  <a:lnTo>
                    <a:pt x="1120" y="416"/>
                  </a:lnTo>
                  <a:lnTo>
                    <a:pt x="1132" y="466"/>
                  </a:lnTo>
                  <a:lnTo>
                    <a:pt x="1139" y="516"/>
                  </a:lnTo>
                  <a:lnTo>
                    <a:pt x="1141" y="568"/>
                  </a:lnTo>
                  <a:lnTo>
                    <a:pt x="1139" y="618"/>
                  </a:lnTo>
                  <a:lnTo>
                    <a:pt x="1132" y="669"/>
                  </a:lnTo>
                  <a:lnTo>
                    <a:pt x="1120" y="718"/>
                  </a:lnTo>
                  <a:lnTo>
                    <a:pt x="1104" y="767"/>
                  </a:lnTo>
                  <a:lnTo>
                    <a:pt x="1084" y="814"/>
                  </a:lnTo>
                  <a:lnTo>
                    <a:pt x="1061" y="859"/>
                  </a:lnTo>
                  <a:lnTo>
                    <a:pt x="1031" y="901"/>
                  </a:lnTo>
                  <a:lnTo>
                    <a:pt x="1000" y="942"/>
                  </a:lnTo>
                  <a:lnTo>
                    <a:pt x="965" y="978"/>
                  </a:lnTo>
                  <a:lnTo>
                    <a:pt x="926" y="1012"/>
                  </a:lnTo>
                  <a:lnTo>
                    <a:pt x="885" y="1042"/>
                  </a:lnTo>
                  <a:lnTo>
                    <a:pt x="841" y="1068"/>
                  </a:lnTo>
                  <a:lnTo>
                    <a:pt x="795" y="1090"/>
                  </a:lnTo>
                  <a:lnTo>
                    <a:pt x="747" y="1108"/>
                  </a:lnTo>
                  <a:lnTo>
                    <a:pt x="698" y="1122"/>
                  </a:lnTo>
                  <a:lnTo>
                    <a:pt x="646" y="1131"/>
                  </a:lnTo>
                  <a:lnTo>
                    <a:pt x="596" y="1136"/>
                  </a:lnTo>
                  <a:lnTo>
                    <a:pt x="545" y="1136"/>
                  </a:lnTo>
                  <a:lnTo>
                    <a:pt x="494" y="1131"/>
                  </a:lnTo>
                  <a:lnTo>
                    <a:pt x="444" y="1122"/>
                  </a:lnTo>
                  <a:lnTo>
                    <a:pt x="394" y="1108"/>
                  </a:lnTo>
                  <a:lnTo>
                    <a:pt x="346" y="1090"/>
                  </a:lnTo>
                  <a:lnTo>
                    <a:pt x="300" y="1068"/>
                  </a:lnTo>
                  <a:lnTo>
                    <a:pt x="255" y="1042"/>
                  </a:lnTo>
                  <a:lnTo>
                    <a:pt x="214" y="1012"/>
                  </a:lnTo>
                  <a:lnTo>
                    <a:pt x="176" y="978"/>
                  </a:lnTo>
                  <a:lnTo>
                    <a:pt x="141" y="942"/>
                  </a:lnTo>
                  <a:lnTo>
                    <a:pt x="109" y="901"/>
                  </a:lnTo>
                  <a:lnTo>
                    <a:pt x="81" y="859"/>
                  </a:lnTo>
                  <a:lnTo>
                    <a:pt x="56" y="814"/>
                  </a:lnTo>
                  <a:lnTo>
                    <a:pt x="37" y="767"/>
                  </a:lnTo>
                  <a:lnTo>
                    <a:pt x="20" y="718"/>
                  </a:lnTo>
                  <a:lnTo>
                    <a:pt x="9" y="669"/>
                  </a:lnTo>
                  <a:lnTo>
                    <a:pt x="1" y="618"/>
                  </a:lnTo>
                  <a:lnTo>
                    <a:pt x="0" y="568"/>
                  </a:lnTo>
                  <a:close/>
                </a:path>
              </a:pathLst>
            </a:custGeom>
            <a:solidFill>
              <a:srgbClr val="FFFFFF"/>
            </a:solidFill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8" name="Rectangle 16"/>
            <p:cNvSpPr>
              <a:spLocks noChangeArrowheads="1"/>
            </p:cNvSpPr>
            <p:nvPr/>
          </p:nvSpPr>
          <p:spPr bwMode="auto">
            <a:xfrm>
              <a:off x="2132" y="1463"/>
              <a:ext cx="1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500" b="1">
                  <a:solidFill>
                    <a:srgbClr val="000000"/>
                  </a:solidFill>
                </a:rPr>
                <a:t>E 1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719" name="Rectangle 17"/>
            <p:cNvSpPr>
              <a:spLocks noChangeArrowheads="1"/>
            </p:cNvSpPr>
            <p:nvPr/>
          </p:nvSpPr>
          <p:spPr bwMode="auto">
            <a:xfrm>
              <a:off x="2834" y="1463"/>
              <a:ext cx="1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500" b="1">
                  <a:solidFill>
                    <a:srgbClr val="000000"/>
                  </a:solidFill>
                </a:rPr>
                <a:t>E 2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720" name="Rectangle 18"/>
            <p:cNvSpPr>
              <a:spLocks noChangeArrowheads="1"/>
            </p:cNvSpPr>
            <p:nvPr/>
          </p:nvSpPr>
          <p:spPr bwMode="auto">
            <a:xfrm>
              <a:off x="2834" y="2167"/>
              <a:ext cx="1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500" b="1">
                  <a:solidFill>
                    <a:srgbClr val="000000"/>
                  </a:solidFill>
                </a:rPr>
                <a:t>E 3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721" name="Rectangle 19"/>
            <p:cNvSpPr>
              <a:spLocks noChangeArrowheads="1"/>
            </p:cNvSpPr>
            <p:nvPr/>
          </p:nvSpPr>
          <p:spPr bwMode="auto">
            <a:xfrm>
              <a:off x="2132" y="2167"/>
              <a:ext cx="163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500" b="1">
                  <a:solidFill>
                    <a:srgbClr val="000000"/>
                  </a:solidFill>
                </a:rPr>
                <a:t>E 4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722" name="Line 20"/>
            <p:cNvSpPr>
              <a:spLocks noChangeShapeType="1"/>
            </p:cNvSpPr>
            <p:nvPr/>
          </p:nvSpPr>
          <p:spPr bwMode="auto">
            <a:xfrm>
              <a:off x="1766" y="2571"/>
              <a:ext cx="1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Line 22"/>
            <p:cNvSpPr>
              <a:spLocks noChangeShapeType="1"/>
            </p:cNvSpPr>
            <p:nvPr/>
          </p:nvSpPr>
          <p:spPr bwMode="auto">
            <a:xfrm>
              <a:off x="2569" y="1201"/>
              <a:ext cx="1" cy="13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Line 23"/>
            <p:cNvSpPr>
              <a:spLocks noChangeShapeType="1"/>
            </p:cNvSpPr>
            <p:nvPr/>
          </p:nvSpPr>
          <p:spPr bwMode="auto">
            <a:xfrm>
              <a:off x="2561" y="2571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Line 24"/>
            <p:cNvSpPr>
              <a:spLocks noChangeShapeType="1"/>
            </p:cNvSpPr>
            <p:nvPr/>
          </p:nvSpPr>
          <p:spPr bwMode="auto">
            <a:xfrm>
              <a:off x="2561" y="1886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Line 25"/>
            <p:cNvSpPr>
              <a:spLocks noChangeShapeType="1"/>
            </p:cNvSpPr>
            <p:nvPr/>
          </p:nvSpPr>
          <p:spPr bwMode="auto">
            <a:xfrm>
              <a:off x="2561" y="1201"/>
              <a:ext cx="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7" name="Line 26"/>
            <p:cNvSpPr>
              <a:spLocks noChangeShapeType="1"/>
            </p:cNvSpPr>
            <p:nvPr/>
          </p:nvSpPr>
          <p:spPr bwMode="auto">
            <a:xfrm>
              <a:off x="1766" y="1886"/>
              <a:ext cx="1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8" name="Line 27"/>
            <p:cNvSpPr>
              <a:spLocks noChangeShapeType="1"/>
            </p:cNvSpPr>
            <p:nvPr/>
          </p:nvSpPr>
          <p:spPr bwMode="auto">
            <a:xfrm flipV="1">
              <a:off x="1766" y="1886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29" name="Line 28"/>
            <p:cNvSpPr>
              <a:spLocks noChangeShapeType="1"/>
            </p:cNvSpPr>
            <p:nvPr/>
          </p:nvSpPr>
          <p:spPr bwMode="auto">
            <a:xfrm flipV="1">
              <a:off x="2569" y="1886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0" name="Line 29"/>
            <p:cNvSpPr>
              <a:spLocks noChangeShapeType="1"/>
            </p:cNvSpPr>
            <p:nvPr/>
          </p:nvSpPr>
          <p:spPr bwMode="auto">
            <a:xfrm flipV="1">
              <a:off x="3370" y="1886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1" name="Line 30"/>
            <p:cNvSpPr>
              <a:spLocks noChangeShapeType="1"/>
            </p:cNvSpPr>
            <p:nvPr/>
          </p:nvSpPr>
          <p:spPr bwMode="auto">
            <a:xfrm>
              <a:off x="1900" y="1915"/>
              <a:ext cx="33" cy="1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2" name="Line 31"/>
            <p:cNvSpPr>
              <a:spLocks noChangeShapeType="1"/>
            </p:cNvSpPr>
            <p:nvPr/>
          </p:nvSpPr>
          <p:spPr bwMode="auto">
            <a:xfrm>
              <a:off x="1933" y="1916"/>
              <a:ext cx="34" cy="1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3" name="Line 32"/>
            <p:cNvSpPr>
              <a:spLocks noChangeShapeType="1"/>
            </p:cNvSpPr>
            <p:nvPr/>
          </p:nvSpPr>
          <p:spPr bwMode="auto">
            <a:xfrm>
              <a:off x="1967" y="1917"/>
              <a:ext cx="34" cy="2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4" name="Freeform 33"/>
            <p:cNvSpPr>
              <a:spLocks/>
            </p:cNvSpPr>
            <p:nvPr/>
          </p:nvSpPr>
          <p:spPr bwMode="auto">
            <a:xfrm>
              <a:off x="2001" y="1919"/>
              <a:ext cx="33" cy="3"/>
            </a:xfrm>
            <a:custGeom>
              <a:avLst/>
              <a:gdLst>
                <a:gd name="T0" fmla="*/ 0 w 67"/>
                <a:gd name="T1" fmla="*/ 0 h 5"/>
                <a:gd name="T2" fmla="*/ 0 w 67"/>
                <a:gd name="T3" fmla="*/ 1 h 5"/>
                <a:gd name="T4" fmla="*/ 0 w 67"/>
                <a:gd name="T5" fmla="*/ 1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5">
                  <a:moveTo>
                    <a:pt x="0" y="0"/>
                  </a:moveTo>
                  <a:lnTo>
                    <a:pt x="33" y="3"/>
                  </a:lnTo>
                  <a:lnTo>
                    <a:pt x="67" y="5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5" name="Freeform 34"/>
            <p:cNvSpPr>
              <a:spLocks/>
            </p:cNvSpPr>
            <p:nvPr/>
          </p:nvSpPr>
          <p:spPr bwMode="auto">
            <a:xfrm>
              <a:off x="2034" y="1922"/>
              <a:ext cx="33" cy="2"/>
            </a:xfrm>
            <a:custGeom>
              <a:avLst/>
              <a:gdLst>
                <a:gd name="T0" fmla="*/ 0 w 66"/>
                <a:gd name="T1" fmla="*/ 0 h 5"/>
                <a:gd name="T2" fmla="*/ 1 w 66"/>
                <a:gd name="T3" fmla="*/ 0 h 5"/>
                <a:gd name="T4" fmla="*/ 1 w 66"/>
                <a:gd name="T5" fmla="*/ 0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5">
                  <a:moveTo>
                    <a:pt x="0" y="0"/>
                  </a:moveTo>
                  <a:lnTo>
                    <a:pt x="32" y="2"/>
                  </a:lnTo>
                  <a:lnTo>
                    <a:pt x="66" y="5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6" name="Line 35"/>
            <p:cNvSpPr>
              <a:spLocks noChangeShapeType="1"/>
            </p:cNvSpPr>
            <p:nvPr/>
          </p:nvSpPr>
          <p:spPr bwMode="auto">
            <a:xfrm>
              <a:off x="2067" y="1924"/>
              <a:ext cx="34" cy="3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7" name="Line 36"/>
            <p:cNvSpPr>
              <a:spLocks noChangeShapeType="1"/>
            </p:cNvSpPr>
            <p:nvPr/>
          </p:nvSpPr>
          <p:spPr bwMode="auto">
            <a:xfrm>
              <a:off x="2101" y="1927"/>
              <a:ext cx="33" cy="3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8" name="Freeform 37"/>
            <p:cNvSpPr>
              <a:spLocks/>
            </p:cNvSpPr>
            <p:nvPr/>
          </p:nvSpPr>
          <p:spPr bwMode="auto">
            <a:xfrm>
              <a:off x="2134" y="1930"/>
              <a:ext cx="33" cy="3"/>
            </a:xfrm>
            <a:custGeom>
              <a:avLst/>
              <a:gdLst>
                <a:gd name="T0" fmla="*/ 0 w 67"/>
                <a:gd name="T1" fmla="*/ 0 h 7"/>
                <a:gd name="T2" fmla="*/ 0 w 67"/>
                <a:gd name="T3" fmla="*/ 0 h 7"/>
                <a:gd name="T4" fmla="*/ 0 w 67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7">
                  <a:moveTo>
                    <a:pt x="0" y="0"/>
                  </a:moveTo>
                  <a:lnTo>
                    <a:pt x="34" y="4"/>
                  </a:lnTo>
                  <a:lnTo>
                    <a:pt x="67" y="7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39" name="Freeform 38"/>
            <p:cNvSpPr>
              <a:spLocks/>
            </p:cNvSpPr>
            <p:nvPr/>
          </p:nvSpPr>
          <p:spPr bwMode="auto">
            <a:xfrm>
              <a:off x="2167" y="1933"/>
              <a:ext cx="34" cy="5"/>
            </a:xfrm>
            <a:custGeom>
              <a:avLst/>
              <a:gdLst>
                <a:gd name="T0" fmla="*/ 0 w 67"/>
                <a:gd name="T1" fmla="*/ 0 h 10"/>
                <a:gd name="T2" fmla="*/ 1 w 67"/>
                <a:gd name="T3" fmla="*/ 1 h 10"/>
                <a:gd name="T4" fmla="*/ 1 w 67"/>
                <a:gd name="T5" fmla="*/ 1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10">
                  <a:moveTo>
                    <a:pt x="0" y="0"/>
                  </a:moveTo>
                  <a:lnTo>
                    <a:pt x="33" y="5"/>
                  </a:lnTo>
                  <a:lnTo>
                    <a:pt x="67" y="1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0" name="Freeform 39"/>
            <p:cNvSpPr>
              <a:spLocks/>
            </p:cNvSpPr>
            <p:nvPr/>
          </p:nvSpPr>
          <p:spPr bwMode="auto">
            <a:xfrm>
              <a:off x="2201" y="1938"/>
              <a:ext cx="34" cy="5"/>
            </a:xfrm>
            <a:custGeom>
              <a:avLst/>
              <a:gdLst>
                <a:gd name="T0" fmla="*/ 0 w 67"/>
                <a:gd name="T1" fmla="*/ 0 h 9"/>
                <a:gd name="T2" fmla="*/ 1 w 67"/>
                <a:gd name="T3" fmla="*/ 1 h 9"/>
                <a:gd name="T4" fmla="*/ 1 w 67"/>
                <a:gd name="T5" fmla="*/ 1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9">
                  <a:moveTo>
                    <a:pt x="0" y="0"/>
                  </a:moveTo>
                  <a:lnTo>
                    <a:pt x="34" y="4"/>
                  </a:lnTo>
                  <a:lnTo>
                    <a:pt x="67" y="9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1" name="Freeform 40"/>
            <p:cNvSpPr>
              <a:spLocks/>
            </p:cNvSpPr>
            <p:nvPr/>
          </p:nvSpPr>
          <p:spPr bwMode="auto">
            <a:xfrm>
              <a:off x="2235" y="1943"/>
              <a:ext cx="32" cy="7"/>
            </a:xfrm>
            <a:custGeom>
              <a:avLst/>
              <a:gdLst>
                <a:gd name="T0" fmla="*/ 0 w 66"/>
                <a:gd name="T1" fmla="*/ 0 h 14"/>
                <a:gd name="T2" fmla="*/ 0 w 66"/>
                <a:gd name="T3" fmla="*/ 1 h 14"/>
                <a:gd name="T4" fmla="*/ 0 w 66"/>
                <a:gd name="T5" fmla="*/ 1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14">
                  <a:moveTo>
                    <a:pt x="0" y="0"/>
                  </a:moveTo>
                  <a:lnTo>
                    <a:pt x="33" y="7"/>
                  </a:lnTo>
                  <a:lnTo>
                    <a:pt x="66" y="14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2" name="Freeform 41"/>
            <p:cNvSpPr>
              <a:spLocks/>
            </p:cNvSpPr>
            <p:nvPr/>
          </p:nvSpPr>
          <p:spPr bwMode="auto">
            <a:xfrm>
              <a:off x="2267" y="1950"/>
              <a:ext cx="34" cy="7"/>
            </a:xfrm>
            <a:custGeom>
              <a:avLst/>
              <a:gdLst>
                <a:gd name="T0" fmla="*/ 0 w 66"/>
                <a:gd name="T1" fmla="*/ 0 h 15"/>
                <a:gd name="T2" fmla="*/ 1 w 66"/>
                <a:gd name="T3" fmla="*/ 0 h 15"/>
                <a:gd name="T4" fmla="*/ 1 w 66"/>
                <a:gd name="T5" fmla="*/ 0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15">
                  <a:moveTo>
                    <a:pt x="0" y="0"/>
                  </a:moveTo>
                  <a:lnTo>
                    <a:pt x="34" y="7"/>
                  </a:lnTo>
                  <a:lnTo>
                    <a:pt x="66" y="15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3" name="Freeform 42"/>
            <p:cNvSpPr>
              <a:spLocks/>
            </p:cNvSpPr>
            <p:nvPr/>
          </p:nvSpPr>
          <p:spPr bwMode="auto">
            <a:xfrm>
              <a:off x="2301" y="1957"/>
              <a:ext cx="34" cy="10"/>
            </a:xfrm>
            <a:custGeom>
              <a:avLst/>
              <a:gdLst>
                <a:gd name="T0" fmla="*/ 0 w 68"/>
                <a:gd name="T1" fmla="*/ 0 h 20"/>
                <a:gd name="T2" fmla="*/ 1 w 68"/>
                <a:gd name="T3" fmla="*/ 1 h 20"/>
                <a:gd name="T4" fmla="*/ 1 w 68"/>
                <a:gd name="T5" fmla="*/ 1 h 20"/>
                <a:gd name="T6" fmla="*/ 1 w 68"/>
                <a:gd name="T7" fmla="*/ 1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20">
                  <a:moveTo>
                    <a:pt x="0" y="0"/>
                  </a:moveTo>
                  <a:lnTo>
                    <a:pt x="34" y="10"/>
                  </a:lnTo>
                  <a:lnTo>
                    <a:pt x="51" y="15"/>
                  </a:lnTo>
                  <a:lnTo>
                    <a:pt x="68" y="2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4" name="Freeform 43"/>
            <p:cNvSpPr>
              <a:spLocks/>
            </p:cNvSpPr>
            <p:nvPr/>
          </p:nvSpPr>
          <p:spPr bwMode="auto">
            <a:xfrm>
              <a:off x="2335" y="1967"/>
              <a:ext cx="33" cy="14"/>
            </a:xfrm>
            <a:custGeom>
              <a:avLst/>
              <a:gdLst>
                <a:gd name="T0" fmla="*/ 0 w 67"/>
                <a:gd name="T1" fmla="*/ 0 h 28"/>
                <a:gd name="T2" fmla="*/ 0 w 67"/>
                <a:gd name="T3" fmla="*/ 1 h 28"/>
                <a:gd name="T4" fmla="*/ 0 w 67"/>
                <a:gd name="T5" fmla="*/ 1 h 28"/>
                <a:gd name="T6" fmla="*/ 0 w 67"/>
                <a:gd name="T7" fmla="*/ 1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" h="28">
                  <a:moveTo>
                    <a:pt x="0" y="0"/>
                  </a:moveTo>
                  <a:lnTo>
                    <a:pt x="33" y="13"/>
                  </a:lnTo>
                  <a:lnTo>
                    <a:pt x="49" y="20"/>
                  </a:lnTo>
                  <a:lnTo>
                    <a:pt x="67" y="28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5" name="Freeform 44"/>
            <p:cNvSpPr>
              <a:spLocks/>
            </p:cNvSpPr>
            <p:nvPr/>
          </p:nvSpPr>
          <p:spPr bwMode="auto">
            <a:xfrm>
              <a:off x="2368" y="1981"/>
              <a:ext cx="33" cy="19"/>
            </a:xfrm>
            <a:custGeom>
              <a:avLst/>
              <a:gdLst>
                <a:gd name="T0" fmla="*/ 0 w 67"/>
                <a:gd name="T1" fmla="*/ 0 h 39"/>
                <a:gd name="T2" fmla="*/ 0 w 67"/>
                <a:gd name="T3" fmla="*/ 0 h 39"/>
                <a:gd name="T4" fmla="*/ 0 w 67"/>
                <a:gd name="T5" fmla="*/ 0 h 39"/>
                <a:gd name="T6" fmla="*/ 0 w 67"/>
                <a:gd name="T7" fmla="*/ 0 h 39"/>
                <a:gd name="T8" fmla="*/ 0 w 6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9">
                  <a:moveTo>
                    <a:pt x="0" y="0"/>
                  </a:moveTo>
                  <a:lnTo>
                    <a:pt x="16" y="8"/>
                  </a:lnTo>
                  <a:lnTo>
                    <a:pt x="33" y="18"/>
                  </a:lnTo>
                  <a:lnTo>
                    <a:pt x="50" y="27"/>
                  </a:lnTo>
                  <a:lnTo>
                    <a:pt x="67" y="39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6" name="Freeform 45"/>
            <p:cNvSpPr>
              <a:spLocks/>
            </p:cNvSpPr>
            <p:nvPr/>
          </p:nvSpPr>
          <p:spPr bwMode="auto">
            <a:xfrm>
              <a:off x="2401" y="2000"/>
              <a:ext cx="34" cy="28"/>
            </a:xfrm>
            <a:custGeom>
              <a:avLst/>
              <a:gdLst>
                <a:gd name="T0" fmla="*/ 0 w 66"/>
                <a:gd name="T1" fmla="*/ 0 h 56"/>
                <a:gd name="T2" fmla="*/ 1 w 66"/>
                <a:gd name="T3" fmla="*/ 1 h 56"/>
                <a:gd name="T4" fmla="*/ 1 w 66"/>
                <a:gd name="T5" fmla="*/ 1 h 56"/>
                <a:gd name="T6" fmla="*/ 1 w 66"/>
                <a:gd name="T7" fmla="*/ 1 h 56"/>
                <a:gd name="T8" fmla="*/ 1 w 66"/>
                <a:gd name="T9" fmla="*/ 1 h 56"/>
                <a:gd name="T10" fmla="*/ 1 w 66"/>
                <a:gd name="T11" fmla="*/ 1 h 56"/>
                <a:gd name="T12" fmla="*/ 1 w 66"/>
                <a:gd name="T13" fmla="*/ 1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" h="56">
                  <a:moveTo>
                    <a:pt x="0" y="0"/>
                  </a:moveTo>
                  <a:lnTo>
                    <a:pt x="16" y="11"/>
                  </a:lnTo>
                  <a:lnTo>
                    <a:pt x="32" y="24"/>
                  </a:lnTo>
                  <a:lnTo>
                    <a:pt x="42" y="31"/>
                  </a:lnTo>
                  <a:lnTo>
                    <a:pt x="50" y="38"/>
                  </a:lnTo>
                  <a:lnTo>
                    <a:pt x="58" y="46"/>
                  </a:lnTo>
                  <a:lnTo>
                    <a:pt x="66" y="56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7" name="Freeform 46"/>
            <p:cNvSpPr>
              <a:spLocks/>
            </p:cNvSpPr>
            <p:nvPr/>
          </p:nvSpPr>
          <p:spPr bwMode="auto">
            <a:xfrm>
              <a:off x="2435" y="2028"/>
              <a:ext cx="33" cy="48"/>
            </a:xfrm>
            <a:custGeom>
              <a:avLst/>
              <a:gdLst>
                <a:gd name="T0" fmla="*/ 0 w 67"/>
                <a:gd name="T1" fmla="*/ 0 h 95"/>
                <a:gd name="T2" fmla="*/ 0 w 67"/>
                <a:gd name="T3" fmla="*/ 1 h 95"/>
                <a:gd name="T4" fmla="*/ 0 w 67"/>
                <a:gd name="T5" fmla="*/ 1 h 95"/>
                <a:gd name="T6" fmla="*/ 0 w 67"/>
                <a:gd name="T7" fmla="*/ 1 h 95"/>
                <a:gd name="T8" fmla="*/ 0 w 67"/>
                <a:gd name="T9" fmla="*/ 1 h 95"/>
                <a:gd name="T10" fmla="*/ 0 w 67"/>
                <a:gd name="T11" fmla="*/ 1 h 95"/>
                <a:gd name="T12" fmla="*/ 0 w 67"/>
                <a:gd name="T13" fmla="*/ 1 h 95"/>
                <a:gd name="T14" fmla="*/ 0 w 67"/>
                <a:gd name="T15" fmla="*/ 1 h 95"/>
                <a:gd name="T16" fmla="*/ 0 w 67"/>
                <a:gd name="T17" fmla="*/ 1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95">
                  <a:moveTo>
                    <a:pt x="0" y="0"/>
                  </a:moveTo>
                  <a:lnTo>
                    <a:pt x="18" y="19"/>
                  </a:lnTo>
                  <a:lnTo>
                    <a:pt x="25" y="29"/>
                  </a:lnTo>
                  <a:lnTo>
                    <a:pt x="33" y="39"/>
                  </a:lnTo>
                  <a:lnTo>
                    <a:pt x="43" y="51"/>
                  </a:lnTo>
                  <a:lnTo>
                    <a:pt x="51" y="64"/>
                  </a:lnTo>
                  <a:lnTo>
                    <a:pt x="59" y="79"/>
                  </a:lnTo>
                  <a:lnTo>
                    <a:pt x="64" y="87"/>
                  </a:lnTo>
                  <a:lnTo>
                    <a:pt x="67" y="95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8" name="Freeform 47"/>
            <p:cNvSpPr>
              <a:spLocks/>
            </p:cNvSpPr>
            <p:nvPr/>
          </p:nvSpPr>
          <p:spPr bwMode="auto">
            <a:xfrm>
              <a:off x="2468" y="2076"/>
              <a:ext cx="33" cy="95"/>
            </a:xfrm>
            <a:custGeom>
              <a:avLst/>
              <a:gdLst>
                <a:gd name="T0" fmla="*/ 0 w 67"/>
                <a:gd name="T1" fmla="*/ 0 h 190"/>
                <a:gd name="T2" fmla="*/ 0 w 67"/>
                <a:gd name="T3" fmla="*/ 1 h 190"/>
                <a:gd name="T4" fmla="*/ 0 w 67"/>
                <a:gd name="T5" fmla="*/ 1 h 190"/>
                <a:gd name="T6" fmla="*/ 0 w 67"/>
                <a:gd name="T7" fmla="*/ 1 h 190"/>
                <a:gd name="T8" fmla="*/ 0 w 67"/>
                <a:gd name="T9" fmla="*/ 1 h 190"/>
                <a:gd name="T10" fmla="*/ 0 w 67"/>
                <a:gd name="T11" fmla="*/ 1 h 190"/>
                <a:gd name="T12" fmla="*/ 0 w 67"/>
                <a:gd name="T13" fmla="*/ 1 h 190"/>
                <a:gd name="T14" fmla="*/ 0 w 67"/>
                <a:gd name="T15" fmla="*/ 1 h 190"/>
                <a:gd name="T16" fmla="*/ 0 w 67"/>
                <a:gd name="T17" fmla="*/ 1 h 190"/>
                <a:gd name="T18" fmla="*/ 0 w 67"/>
                <a:gd name="T19" fmla="*/ 1 h 190"/>
                <a:gd name="T20" fmla="*/ 0 w 67"/>
                <a:gd name="T21" fmla="*/ 1 h 190"/>
                <a:gd name="T22" fmla="*/ 0 w 67"/>
                <a:gd name="T23" fmla="*/ 1 h 190"/>
                <a:gd name="T24" fmla="*/ 0 w 67"/>
                <a:gd name="T25" fmla="*/ 1 h 190"/>
                <a:gd name="T26" fmla="*/ 0 w 67"/>
                <a:gd name="T27" fmla="*/ 1 h 190"/>
                <a:gd name="T28" fmla="*/ 0 w 67"/>
                <a:gd name="T29" fmla="*/ 1 h 1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" h="190">
                  <a:moveTo>
                    <a:pt x="0" y="0"/>
                  </a:moveTo>
                  <a:lnTo>
                    <a:pt x="8" y="15"/>
                  </a:lnTo>
                  <a:lnTo>
                    <a:pt x="15" y="32"/>
                  </a:lnTo>
                  <a:lnTo>
                    <a:pt x="20" y="41"/>
                  </a:lnTo>
                  <a:lnTo>
                    <a:pt x="25" y="50"/>
                  </a:lnTo>
                  <a:lnTo>
                    <a:pt x="29" y="62"/>
                  </a:lnTo>
                  <a:lnTo>
                    <a:pt x="34" y="72"/>
                  </a:lnTo>
                  <a:lnTo>
                    <a:pt x="39" y="84"/>
                  </a:lnTo>
                  <a:lnTo>
                    <a:pt x="43" y="97"/>
                  </a:lnTo>
                  <a:lnTo>
                    <a:pt x="48" y="111"/>
                  </a:lnTo>
                  <a:lnTo>
                    <a:pt x="52" y="124"/>
                  </a:lnTo>
                  <a:lnTo>
                    <a:pt x="56" y="139"/>
                  </a:lnTo>
                  <a:lnTo>
                    <a:pt x="60" y="155"/>
                  </a:lnTo>
                  <a:lnTo>
                    <a:pt x="64" y="173"/>
                  </a:lnTo>
                  <a:lnTo>
                    <a:pt x="67" y="19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49" name="Freeform 48"/>
            <p:cNvSpPr>
              <a:spLocks/>
            </p:cNvSpPr>
            <p:nvPr/>
          </p:nvSpPr>
          <p:spPr bwMode="auto">
            <a:xfrm>
              <a:off x="2501" y="2171"/>
              <a:ext cx="34" cy="285"/>
            </a:xfrm>
            <a:custGeom>
              <a:avLst/>
              <a:gdLst>
                <a:gd name="T0" fmla="*/ 0 w 68"/>
                <a:gd name="T1" fmla="*/ 0 h 571"/>
                <a:gd name="T2" fmla="*/ 1 w 68"/>
                <a:gd name="T3" fmla="*/ 0 h 571"/>
                <a:gd name="T4" fmla="*/ 1 w 68"/>
                <a:gd name="T5" fmla="*/ 0 h 571"/>
                <a:gd name="T6" fmla="*/ 1 w 68"/>
                <a:gd name="T7" fmla="*/ 0 h 571"/>
                <a:gd name="T8" fmla="*/ 1 w 68"/>
                <a:gd name="T9" fmla="*/ 0 h 571"/>
                <a:gd name="T10" fmla="*/ 1 w 68"/>
                <a:gd name="T11" fmla="*/ 0 h 571"/>
                <a:gd name="T12" fmla="*/ 1 w 68"/>
                <a:gd name="T13" fmla="*/ 0 h 571"/>
                <a:gd name="T14" fmla="*/ 1 w 68"/>
                <a:gd name="T15" fmla="*/ 0 h 571"/>
                <a:gd name="T16" fmla="*/ 1 w 68"/>
                <a:gd name="T17" fmla="*/ 0 h 571"/>
                <a:gd name="T18" fmla="*/ 1 w 68"/>
                <a:gd name="T19" fmla="*/ 0 h 571"/>
                <a:gd name="T20" fmla="*/ 1 w 68"/>
                <a:gd name="T21" fmla="*/ 0 h 571"/>
                <a:gd name="T22" fmla="*/ 1 w 68"/>
                <a:gd name="T23" fmla="*/ 0 h 571"/>
                <a:gd name="T24" fmla="*/ 1 w 68"/>
                <a:gd name="T25" fmla="*/ 0 h 571"/>
                <a:gd name="T26" fmla="*/ 1 w 68"/>
                <a:gd name="T27" fmla="*/ 0 h 571"/>
                <a:gd name="T28" fmla="*/ 1 w 68"/>
                <a:gd name="T29" fmla="*/ 0 h 571"/>
                <a:gd name="T30" fmla="*/ 1 w 68"/>
                <a:gd name="T31" fmla="*/ 0 h 571"/>
                <a:gd name="T32" fmla="*/ 1 w 68"/>
                <a:gd name="T33" fmla="*/ 0 h 571"/>
                <a:gd name="T34" fmla="*/ 1 w 68"/>
                <a:gd name="T35" fmla="*/ 1 h 571"/>
                <a:gd name="T36" fmla="*/ 1 w 68"/>
                <a:gd name="T37" fmla="*/ 1 h 5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8" h="571">
                  <a:moveTo>
                    <a:pt x="0" y="0"/>
                  </a:moveTo>
                  <a:lnTo>
                    <a:pt x="3" y="13"/>
                  </a:lnTo>
                  <a:lnTo>
                    <a:pt x="4" y="26"/>
                  </a:lnTo>
                  <a:lnTo>
                    <a:pt x="7" y="40"/>
                  </a:lnTo>
                  <a:lnTo>
                    <a:pt x="8" y="54"/>
                  </a:lnTo>
                  <a:lnTo>
                    <a:pt x="10" y="69"/>
                  </a:lnTo>
                  <a:lnTo>
                    <a:pt x="14" y="84"/>
                  </a:lnTo>
                  <a:lnTo>
                    <a:pt x="17" y="117"/>
                  </a:lnTo>
                  <a:lnTo>
                    <a:pt x="21" y="151"/>
                  </a:lnTo>
                  <a:lnTo>
                    <a:pt x="26" y="187"/>
                  </a:lnTo>
                  <a:lnTo>
                    <a:pt x="29" y="224"/>
                  </a:lnTo>
                  <a:lnTo>
                    <a:pt x="34" y="263"/>
                  </a:lnTo>
                  <a:lnTo>
                    <a:pt x="38" y="301"/>
                  </a:lnTo>
                  <a:lnTo>
                    <a:pt x="42" y="340"/>
                  </a:lnTo>
                  <a:lnTo>
                    <a:pt x="50" y="420"/>
                  </a:lnTo>
                  <a:lnTo>
                    <a:pt x="55" y="459"/>
                  </a:lnTo>
                  <a:lnTo>
                    <a:pt x="59" y="497"/>
                  </a:lnTo>
                  <a:lnTo>
                    <a:pt x="63" y="534"/>
                  </a:lnTo>
                  <a:lnTo>
                    <a:pt x="68" y="571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0" name="Freeform 49"/>
            <p:cNvSpPr>
              <a:spLocks/>
            </p:cNvSpPr>
            <p:nvPr/>
          </p:nvSpPr>
          <p:spPr bwMode="auto">
            <a:xfrm>
              <a:off x="2601" y="1315"/>
              <a:ext cx="34" cy="285"/>
            </a:xfrm>
            <a:custGeom>
              <a:avLst/>
              <a:gdLst>
                <a:gd name="T0" fmla="*/ 0 w 67"/>
                <a:gd name="T1" fmla="*/ 0 h 570"/>
                <a:gd name="T2" fmla="*/ 1 w 67"/>
                <a:gd name="T3" fmla="*/ 1 h 570"/>
                <a:gd name="T4" fmla="*/ 1 w 67"/>
                <a:gd name="T5" fmla="*/ 1 h 570"/>
                <a:gd name="T6" fmla="*/ 1 w 67"/>
                <a:gd name="T7" fmla="*/ 1 h 570"/>
                <a:gd name="T8" fmla="*/ 1 w 67"/>
                <a:gd name="T9" fmla="*/ 1 h 570"/>
                <a:gd name="T10" fmla="*/ 1 w 67"/>
                <a:gd name="T11" fmla="*/ 1 h 570"/>
                <a:gd name="T12" fmla="*/ 1 w 67"/>
                <a:gd name="T13" fmla="*/ 1 h 570"/>
                <a:gd name="T14" fmla="*/ 1 w 67"/>
                <a:gd name="T15" fmla="*/ 1 h 570"/>
                <a:gd name="T16" fmla="*/ 1 w 67"/>
                <a:gd name="T17" fmla="*/ 1 h 570"/>
                <a:gd name="T18" fmla="*/ 1 w 67"/>
                <a:gd name="T19" fmla="*/ 1 h 570"/>
                <a:gd name="T20" fmla="*/ 1 w 67"/>
                <a:gd name="T21" fmla="*/ 1 h 570"/>
                <a:gd name="T22" fmla="*/ 1 w 67"/>
                <a:gd name="T23" fmla="*/ 1 h 570"/>
                <a:gd name="T24" fmla="*/ 1 w 67"/>
                <a:gd name="T25" fmla="*/ 1 h 570"/>
                <a:gd name="T26" fmla="*/ 1 w 67"/>
                <a:gd name="T27" fmla="*/ 1 h 570"/>
                <a:gd name="T28" fmla="*/ 1 w 67"/>
                <a:gd name="T29" fmla="*/ 2 h 570"/>
                <a:gd name="T30" fmla="*/ 1 w 67"/>
                <a:gd name="T31" fmla="*/ 2 h 570"/>
                <a:gd name="T32" fmla="*/ 1 w 67"/>
                <a:gd name="T33" fmla="*/ 2 h 570"/>
                <a:gd name="T34" fmla="*/ 1 w 67"/>
                <a:gd name="T35" fmla="*/ 2 h 570"/>
                <a:gd name="T36" fmla="*/ 1 w 67"/>
                <a:gd name="T37" fmla="*/ 2 h 5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" h="570">
                  <a:moveTo>
                    <a:pt x="0" y="0"/>
                  </a:moveTo>
                  <a:lnTo>
                    <a:pt x="5" y="36"/>
                  </a:lnTo>
                  <a:lnTo>
                    <a:pt x="8" y="75"/>
                  </a:lnTo>
                  <a:lnTo>
                    <a:pt x="13" y="112"/>
                  </a:lnTo>
                  <a:lnTo>
                    <a:pt x="17" y="152"/>
                  </a:lnTo>
                  <a:lnTo>
                    <a:pt x="26" y="231"/>
                  </a:lnTo>
                  <a:lnTo>
                    <a:pt x="29" y="270"/>
                  </a:lnTo>
                  <a:lnTo>
                    <a:pt x="34" y="309"/>
                  </a:lnTo>
                  <a:lnTo>
                    <a:pt x="39" y="348"/>
                  </a:lnTo>
                  <a:lnTo>
                    <a:pt x="42" y="385"/>
                  </a:lnTo>
                  <a:lnTo>
                    <a:pt x="47" y="421"/>
                  </a:lnTo>
                  <a:lnTo>
                    <a:pt x="50" y="454"/>
                  </a:lnTo>
                  <a:lnTo>
                    <a:pt x="54" y="488"/>
                  </a:lnTo>
                  <a:lnTo>
                    <a:pt x="57" y="503"/>
                  </a:lnTo>
                  <a:lnTo>
                    <a:pt x="60" y="518"/>
                  </a:lnTo>
                  <a:lnTo>
                    <a:pt x="61" y="532"/>
                  </a:lnTo>
                  <a:lnTo>
                    <a:pt x="63" y="545"/>
                  </a:lnTo>
                  <a:lnTo>
                    <a:pt x="64" y="559"/>
                  </a:lnTo>
                  <a:lnTo>
                    <a:pt x="67" y="57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1" name="Freeform 50"/>
            <p:cNvSpPr>
              <a:spLocks/>
            </p:cNvSpPr>
            <p:nvPr/>
          </p:nvSpPr>
          <p:spPr bwMode="auto">
            <a:xfrm>
              <a:off x="2635" y="1600"/>
              <a:ext cx="34" cy="95"/>
            </a:xfrm>
            <a:custGeom>
              <a:avLst/>
              <a:gdLst>
                <a:gd name="T0" fmla="*/ 0 w 68"/>
                <a:gd name="T1" fmla="*/ 0 h 191"/>
                <a:gd name="T2" fmla="*/ 1 w 68"/>
                <a:gd name="T3" fmla="*/ 0 h 191"/>
                <a:gd name="T4" fmla="*/ 1 w 68"/>
                <a:gd name="T5" fmla="*/ 0 h 191"/>
                <a:gd name="T6" fmla="*/ 1 w 68"/>
                <a:gd name="T7" fmla="*/ 0 h 191"/>
                <a:gd name="T8" fmla="*/ 1 w 68"/>
                <a:gd name="T9" fmla="*/ 0 h 191"/>
                <a:gd name="T10" fmla="*/ 1 w 68"/>
                <a:gd name="T11" fmla="*/ 0 h 191"/>
                <a:gd name="T12" fmla="*/ 1 w 68"/>
                <a:gd name="T13" fmla="*/ 0 h 191"/>
                <a:gd name="T14" fmla="*/ 1 w 68"/>
                <a:gd name="T15" fmla="*/ 0 h 191"/>
                <a:gd name="T16" fmla="*/ 1 w 68"/>
                <a:gd name="T17" fmla="*/ 0 h 191"/>
                <a:gd name="T18" fmla="*/ 1 w 68"/>
                <a:gd name="T19" fmla="*/ 0 h 191"/>
                <a:gd name="T20" fmla="*/ 1 w 68"/>
                <a:gd name="T21" fmla="*/ 0 h 191"/>
                <a:gd name="T22" fmla="*/ 1 w 68"/>
                <a:gd name="T23" fmla="*/ 0 h 191"/>
                <a:gd name="T24" fmla="*/ 1 w 68"/>
                <a:gd name="T25" fmla="*/ 0 h 191"/>
                <a:gd name="T26" fmla="*/ 1 w 68"/>
                <a:gd name="T27" fmla="*/ 0 h 191"/>
                <a:gd name="T28" fmla="*/ 1 w 68"/>
                <a:gd name="T29" fmla="*/ 0 h 1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" h="191">
                  <a:moveTo>
                    <a:pt x="0" y="0"/>
                  </a:moveTo>
                  <a:lnTo>
                    <a:pt x="3" y="19"/>
                  </a:lnTo>
                  <a:lnTo>
                    <a:pt x="8" y="35"/>
                  </a:lnTo>
                  <a:lnTo>
                    <a:pt x="11" y="52"/>
                  </a:lnTo>
                  <a:lnTo>
                    <a:pt x="16" y="67"/>
                  </a:lnTo>
                  <a:lnTo>
                    <a:pt x="20" y="81"/>
                  </a:lnTo>
                  <a:lnTo>
                    <a:pt x="24" y="95"/>
                  </a:lnTo>
                  <a:lnTo>
                    <a:pt x="29" y="107"/>
                  </a:lnTo>
                  <a:lnTo>
                    <a:pt x="34" y="119"/>
                  </a:lnTo>
                  <a:lnTo>
                    <a:pt x="38" y="130"/>
                  </a:lnTo>
                  <a:lnTo>
                    <a:pt x="43" y="140"/>
                  </a:lnTo>
                  <a:lnTo>
                    <a:pt x="48" y="151"/>
                  </a:lnTo>
                  <a:lnTo>
                    <a:pt x="52" y="159"/>
                  </a:lnTo>
                  <a:lnTo>
                    <a:pt x="59" y="177"/>
                  </a:lnTo>
                  <a:lnTo>
                    <a:pt x="68" y="191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2" name="Freeform 51"/>
            <p:cNvSpPr>
              <a:spLocks/>
            </p:cNvSpPr>
            <p:nvPr/>
          </p:nvSpPr>
          <p:spPr bwMode="auto">
            <a:xfrm>
              <a:off x="2669" y="1695"/>
              <a:ext cx="33" cy="48"/>
            </a:xfrm>
            <a:custGeom>
              <a:avLst/>
              <a:gdLst>
                <a:gd name="T0" fmla="*/ 0 w 66"/>
                <a:gd name="T1" fmla="*/ 0 h 95"/>
                <a:gd name="T2" fmla="*/ 1 w 66"/>
                <a:gd name="T3" fmla="*/ 1 h 95"/>
                <a:gd name="T4" fmla="*/ 1 w 66"/>
                <a:gd name="T5" fmla="*/ 1 h 95"/>
                <a:gd name="T6" fmla="*/ 1 w 66"/>
                <a:gd name="T7" fmla="*/ 1 h 95"/>
                <a:gd name="T8" fmla="*/ 1 w 66"/>
                <a:gd name="T9" fmla="*/ 1 h 95"/>
                <a:gd name="T10" fmla="*/ 1 w 66"/>
                <a:gd name="T11" fmla="*/ 1 h 95"/>
                <a:gd name="T12" fmla="*/ 1 w 66"/>
                <a:gd name="T13" fmla="*/ 1 h 95"/>
                <a:gd name="T14" fmla="*/ 1 w 66"/>
                <a:gd name="T15" fmla="*/ 1 h 95"/>
                <a:gd name="T16" fmla="*/ 1 w 66"/>
                <a:gd name="T17" fmla="*/ 1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5">
                  <a:moveTo>
                    <a:pt x="0" y="0"/>
                  </a:moveTo>
                  <a:lnTo>
                    <a:pt x="3" y="8"/>
                  </a:lnTo>
                  <a:lnTo>
                    <a:pt x="8" y="17"/>
                  </a:lnTo>
                  <a:lnTo>
                    <a:pt x="16" y="31"/>
                  </a:lnTo>
                  <a:lnTo>
                    <a:pt x="24" y="44"/>
                  </a:lnTo>
                  <a:lnTo>
                    <a:pt x="32" y="56"/>
                  </a:lnTo>
                  <a:lnTo>
                    <a:pt x="40" y="66"/>
                  </a:lnTo>
                  <a:lnTo>
                    <a:pt x="49" y="77"/>
                  </a:lnTo>
                  <a:lnTo>
                    <a:pt x="66" y="95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3" name="Freeform 52"/>
            <p:cNvSpPr>
              <a:spLocks/>
            </p:cNvSpPr>
            <p:nvPr/>
          </p:nvSpPr>
          <p:spPr bwMode="auto">
            <a:xfrm>
              <a:off x="2702" y="1743"/>
              <a:ext cx="33" cy="29"/>
            </a:xfrm>
            <a:custGeom>
              <a:avLst/>
              <a:gdLst>
                <a:gd name="T0" fmla="*/ 0 w 67"/>
                <a:gd name="T1" fmla="*/ 0 h 57"/>
                <a:gd name="T2" fmla="*/ 0 w 67"/>
                <a:gd name="T3" fmla="*/ 1 h 57"/>
                <a:gd name="T4" fmla="*/ 0 w 67"/>
                <a:gd name="T5" fmla="*/ 1 h 57"/>
                <a:gd name="T6" fmla="*/ 0 w 67"/>
                <a:gd name="T7" fmla="*/ 1 h 57"/>
                <a:gd name="T8" fmla="*/ 0 w 67"/>
                <a:gd name="T9" fmla="*/ 1 h 57"/>
                <a:gd name="T10" fmla="*/ 0 w 67"/>
                <a:gd name="T11" fmla="*/ 1 h 57"/>
                <a:gd name="T12" fmla="*/ 0 w 67"/>
                <a:gd name="T13" fmla="*/ 1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7">
                  <a:moveTo>
                    <a:pt x="0" y="0"/>
                  </a:moveTo>
                  <a:lnTo>
                    <a:pt x="8" y="10"/>
                  </a:lnTo>
                  <a:lnTo>
                    <a:pt x="17" y="18"/>
                  </a:lnTo>
                  <a:lnTo>
                    <a:pt x="25" y="26"/>
                  </a:lnTo>
                  <a:lnTo>
                    <a:pt x="33" y="33"/>
                  </a:lnTo>
                  <a:lnTo>
                    <a:pt x="51" y="45"/>
                  </a:lnTo>
                  <a:lnTo>
                    <a:pt x="67" y="57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4" name="Freeform 53"/>
            <p:cNvSpPr>
              <a:spLocks/>
            </p:cNvSpPr>
            <p:nvPr/>
          </p:nvSpPr>
          <p:spPr bwMode="auto">
            <a:xfrm>
              <a:off x="2735" y="1772"/>
              <a:ext cx="34" cy="18"/>
            </a:xfrm>
            <a:custGeom>
              <a:avLst/>
              <a:gdLst>
                <a:gd name="T0" fmla="*/ 0 w 67"/>
                <a:gd name="T1" fmla="*/ 0 h 38"/>
                <a:gd name="T2" fmla="*/ 1 w 67"/>
                <a:gd name="T3" fmla="*/ 0 h 38"/>
                <a:gd name="T4" fmla="*/ 1 w 67"/>
                <a:gd name="T5" fmla="*/ 0 h 38"/>
                <a:gd name="T6" fmla="*/ 1 w 67"/>
                <a:gd name="T7" fmla="*/ 0 h 38"/>
                <a:gd name="T8" fmla="*/ 1 w 67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8">
                  <a:moveTo>
                    <a:pt x="0" y="0"/>
                  </a:moveTo>
                  <a:lnTo>
                    <a:pt x="16" y="12"/>
                  </a:lnTo>
                  <a:lnTo>
                    <a:pt x="33" y="20"/>
                  </a:lnTo>
                  <a:lnTo>
                    <a:pt x="50" y="30"/>
                  </a:lnTo>
                  <a:lnTo>
                    <a:pt x="67" y="38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5" name="Freeform 54"/>
            <p:cNvSpPr>
              <a:spLocks/>
            </p:cNvSpPr>
            <p:nvPr/>
          </p:nvSpPr>
          <p:spPr bwMode="auto">
            <a:xfrm>
              <a:off x="2769" y="1790"/>
              <a:ext cx="33" cy="14"/>
            </a:xfrm>
            <a:custGeom>
              <a:avLst/>
              <a:gdLst>
                <a:gd name="T0" fmla="*/ 0 w 66"/>
                <a:gd name="T1" fmla="*/ 0 h 28"/>
                <a:gd name="T2" fmla="*/ 1 w 66"/>
                <a:gd name="T3" fmla="*/ 1 h 28"/>
                <a:gd name="T4" fmla="*/ 1 w 66"/>
                <a:gd name="T5" fmla="*/ 1 h 28"/>
                <a:gd name="T6" fmla="*/ 1 w 66"/>
                <a:gd name="T7" fmla="*/ 1 h 28"/>
                <a:gd name="T8" fmla="*/ 1 w 66"/>
                <a:gd name="T9" fmla="*/ 1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28">
                  <a:moveTo>
                    <a:pt x="0" y="0"/>
                  </a:moveTo>
                  <a:lnTo>
                    <a:pt x="17" y="8"/>
                  </a:lnTo>
                  <a:lnTo>
                    <a:pt x="32" y="15"/>
                  </a:lnTo>
                  <a:lnTo>
                    <a:pt x="50" y="22"/>
                  </a:lnTo>
                  <a:lnTo>
                    <a:pt x="66" y="28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6" name="Freeform 55"/>
            <p:cNvSpPr>
              <a:spLocks/>
            </p:cNvSpPr>
            <p:nvPr/>
          </p:nvSpPr>
          <p:spPr bwMode="auto">
            <a:xfrm>
              <a:off x="2802" y="1804"/>
              <a:ext cx="34" cy="10"/>
            </a:xfrm>
            <a:custGeom>
              <a:avLst/>
              <a:gdLst>
                <a:gd name="T0" fmla="*/ 0 w 68"/>
                <a:gd name="T1" fmla="*/ 0 h 20"/>
                <a:gd name="T2" fmla="*/ 1 w 68"/>
                <a:gd name="T3" fmla="*/ 1 h 20"/>
                <a:gd name="T4" fmla="*/ 1 w 68"/>
                <a:gd name="T5" fmla="*/ 1 h 20"/>
                <a:gd name="T6" fmla="*/ 1 w 68"/>
                <a:gd name="T7" fmla="*/ 1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20">
                  <a:moveTo>
                    <a:pt x="0" y="0"/>
                  </a:moveTo>
                  <a:lnTo>
                    <a:pt x="18" y="6"/>
                  </a:lnTo>
                  <a:lnTo>
                    <a:pt x="34" y="10"/>
                  </a:lnTo>
                  <a:lnTo>
                    <a:pt x="68" y="2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7" name="Freeform 56"/>
            <p:cNvSpPr>
              <a:spLocks/>
            </p:cNvSpPr>
            <p:nvPr/>
          </p:nvSpPr>
          <p:spPr bwMode="auto">
            <a:xfrm>
              <a:off x="2836" y="1814"/>
              <a:ext cx="33" cy="8"/>
            </a:xfrm>
            <a:custGeom>
              <a:avLst/>
              <a:gdLst>
                <a:gd name="T0" fmla="*/ 0 w 67"/>
                <a:gd name="T1" fmla="*/ 0 h 16"/>
                <a:gd name="T2" fmla="*/ 0 w 67"/>
                <a:gd name="T3" fmla="*/ 1 h 16"/>
                <a:gd name="T4" fmla="*/ 0 w 67"/>
                <a:gd name="T5" fmla="*/ 1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16">
                  <a:moveTo>
                    <a:pt x="0" y="0"/>
                  </a:moveTo>
                  <a:lnTo>
                    <a:pt x="33" y="8"/>
                  </a:lnTo>
                  <a:lnTo>
                    <a:pt x="67" y="16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8" name="Freeform 57"/>
            <p:cNvSpPr>
              <a:spLocks/>
            </p:cNvSpPr>
            <p:nvPr/>
          </p:nvSpPr>
          <p:spPr bwMode="auto">
            <a:xfrm>
              <a:off x="2869" y="1822"/>
              <a:ext cx="33" cy="7"/>
            </a:xfrm>
            <a:custGeom>
              <a:avLst/>
              <a:gdLst>
                <a:gd name="T0" fmla="*/ 0 w 65"/>
                <a:gd name="T1" fmla="*/ 0 h 13"/>
                <a:gd name="T2" fmla="*/ 1 w 65"/>
                <a:gd name="T3" fmla="*/ 1 h 13"/>
                <a:gd name="T4" fmla="*/ 1 w 65"/>
                <a:gd name="T5" fmla="*/ 1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" h="13">
                  <a:moveTo>
                    <a:pt x="0" y="0"/>
                  </a:moveTo>
                  <a:lnTo>
                    <a:pt x="33" y="7"/>
                  </a:lnTo>
                  <a:lnTo>
                    <a:pt x="65" y="13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59" name="Freeform 58"/>
            <p:cNvSpPr>
              <a:spLocks/>
            </p:cNvSpPr>
            <p:nvPr/>
          </p:nvSpPr>
          <p:spPr bwMode="auto">
            <a:xfrm>
              <a:off x="2902" y="1829"/>
              <a:ext cx="34" cy="5"/>
            </a:xfrm>
            <a:custGeom>
              <a:avLst/>
              <a:gdLst>
                <a:gd name="T0" fmla="*/ 0 w 67"/>
                <a:gd name="T1" fmla="*/ 0 h 10"/>
                <a:gd name="T2" fmla="*/ 1 w 67"/>
                <a:gd name="T3" fmla="*/ 1 h 10"/>
                <a:gd name="T4" fmla="*/ 1 w 67"/>
                <a:gd name="T5" fmla="*/ 1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10">
                  <a:moveTo>
                    <a:pt x="0" y="0"/>
                  </a:moveTo>
                  <a:lnTo>
                    <a:pt x="33" y="5"/>
                  </a:lnTo>
                  <a:lnTo>
                    <a:pt x="67" y="10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0" name="Freeform 59"/>
            <p:cNvSpPr>
              <a:spLocks/>
            </p:cNvSpPr>
            <p:nvPr/>
          </p:nvSpPr>
          <p:spPr bwMode="auto">
            <a:xfrm>
              <a:off x="2936" y="1834"/>
              <a:ext cx="34" cy="4"/>
            </a:xfrm>
            <a:custGeom>
              <a:avLst/>
              <a:gdLst>
                <a:gd name="T0" fmla="*/ 0 w 68"/>
                <a:gd name="T1" fmla="*/ 0 h 8"/>
                <a:gd name="T2" fmla="*/ 1 w 68"/>
                <a:gd name="T3" fmla="*/ 1 h 8"/>
                <a:gd name="T4" fmla="*/ 1 w 68"/>
                <a:gd name="T5" fmla="*/ 1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8">
                  <a:moveTo>
                    <a:pt x="0" y="0"/>
                  </a:moveTo>
                  <a:lnTo>
                    <a:pt x="34" y="4"/>
                  </a:lnTo>
                  <a:lnTo>
                    <a:pt x="68" y="8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1" name="Freeform 60"/>
            <p:cNvSpPr>
              <a:spLocks/>
            </p:cNvSpPr>
            <p:nvPr/>
          </p:nvSpPr>
          <p:spPr bwMode="auto">
            <a:xfrm>
              <a:off x="2970" y="1838"/>
              <a:ext cx="33" cy="4"/>
            </a:xfrm>
            <a:custGeom>
              <a:avLst/>
              <a:gdLst>
                <a:gd name="T0" fmla="*/ 0 w 67"/>
                <a:gd name="T1" fmla="*/ 0 h 7"/>
                <a:gd name="T2" fmla="*/ 0 w 67"/>
                <a:gd name="T3" fmla="*/ 1 h 7"/>
                <a:gd name="T4" fmla="*/ 0 w 67"/>
                <a:gd name="T5" fmla="*/ 1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7">
                  <a:moveTo>
                    <a:pt x="0" y="0"/>
                  </a:moveTo>
                  <a:lnTo>
                    <a:pt x="33" y="5"/>
                  </a:lnTo>
                  <a:lnTo>
                    <a:pt x="67" y="7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2" name="Line 61"/>
            <p:cNvSpPr>
              <a:spLocks noChangeShapeType="1"/>
            </p:cNvSpPr>
            <p:nvPr/>
          </p:nvSpPr>
          <p:spPr bwMode="auto">
            <a:xfrm>
              <a:off x="3003" y="1842"/>
              <a:ext cx="33" cy="3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3" name="Line 62"/>
            <p:cNvSpPr>
              <a:spLocks noChangeShapeType="1"/>
            </p:cNvSpPr>
            <p:nvPr/>
          </p:nvSpPr>
          <p:spPr bwMode="auto">
            <a:xfrm>
              <a:off x="3036" y="1845"/>
              <a:ext cx="34" cy="2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4" name="Freeform 63"/>
            <p:cNvSpPr>
              <a:spLocks/>
            </p:cNvSpPr>
            <p:nvPr/>
          </p:nvSpPr>
          <p:spPr bwMode="auto">
            <a:xfrm>
              <a:off x="3070" y="1847"/>
              <a:ext cx="33" cy="3"/>
            </a:xfrm>
            <a:custGeom>
              <a:avLst/>
              <a:gdLst>
                <a:gd name="T0" fmla="*/ 0 w 67"/>
                <a:gd name="T1" fmla="*/ 0 h 6"/>
                <a:gd name="T2" fmla="*/ 0 w 67"/>
                <a:gd name="T3" fmla="*/ 1 h 6"/>
                <a:gd name="T4" fmla="*/ 0 w 67"/>
                <a:gd name="T5" fmla="*/ 1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6">
                  <a:moveTo>
                    <a:pt x="0" y="0"/>
                  </a:moveTo>
                  <a:lnTo>
                    <a:pt x="33" y="3"/>
                  </a:lnTo>
                  <a:lnTo>
                    <a:pt x="67" y="6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5" name="Freeform 64"/>
            <p:cNvSpPr>
              <a:spLocks/>
            </p:cNvSpPr>
            <p:nvPr/>
          </p:nvSpPr>
          <p:spPr bwMode="auto">
            <a:xfrm>
              <a:off x="3103" y="1850"/>
              <a:ext cx="33" cy="2"/>
            </a:xfrm>
            <a:custGeom>
              <a:avLst/>
              <a:gdLst>
                <a:gd name="T0" fmla="*/ 0 w 67"/>
                <a:gd name="T1" fmla="*/ 0 h 3"/>
                <a:gd name="T2" fmla="*/ 0 w 67"/>
                <a:gd name="T3" fmla="*/ 1 h 3"/>
                <a:gd name="T4" fmla="*/ 0 w 67"/>
                <a:gd name="T5" fmla="*/ 1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3">
                  <a:moveTo>
                    <a:pt x="0" y="0"/>
                  </a:moveTo>
                  <a:lnTo>
                    <a:pt x="33" y="2"/>
                  </a:lnTo>
                  <a:lnTo>
                    <a:pt x="67" y="3"/>
                  </a:lnTo>
                </a:path>
              </a:pathLst>
            </a:custGeom>
            <a:noFill/>
            <a:ln w="15875">
              <a:solidFill>
                <a:srgbClr val="00008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6" name="Line 65"/>
            <p:cNvSpPr>
              <a:spLocks noChangeShapeType="1"/>
            </p:cNvSpPr>
            <p:nvPr/>
          </p:nvSpPr>
          <p:spPr bwMode="auto">
            <a:xfrm>
              <a:off x="3136" y="1852"/>
              <a:ext cx="34" cy="2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7" name="Line 66"/>
            <p:cNvSpPr>
              <a:spLocks noChangeShapeType="1"/>
            </p:cNvSpPr>
            <p:nvPr/>
          </p:nvSpPr>
          <p:spPr bwMode="auto">
            <a:xfrm>
              <a:off x="3170" y="1854"/>
              <a:ext cx="34" cy="2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8" name="Line 67"/>
            <p:cNvSpPr>
              <a:spLocks noChangeShapeType="1"/>
            </p:cNvSpPr>
            <p:nvPr/>
          </p:nvSpPr>
          <p:spPr bwMode="auto">
            <a:xfrm>
              <a:off x="3204" y="1856"/>
              <a:ext cx="32" cy="1"/>
            </a:xfrm>
            <a:prstGeom prst="line">
              <a:avLst/>
            </a:prstGeom>
            <a:noFill/>
            <a:ln w="15875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69" name="Line 68"/>
            <p:cNvSpPr>
              <a:spLocks noChangeShapeType="1"/>
            </p:cNvSpPr>
            <p:nvPr/>
          </p:nvSpPr>
          <p:spPr bwMode="auto">
            <a:xfrm flipV="1">
              <a:off x="1900" y="1856"/>
              <a:ext cx="33" cy="1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0" name="Line 69"/>
            <p:cNvSpPr>
              <a:spLocks noChangeShapeType="1"/>
            </p:cNvSpPr>
            <p:nvPr/>
          </p:nvSpPr>
          <p:spPr bwMode="auto">
            <a:xfrm flipV="1">
              <a:off x="1933" y="1854"/>
              <a:ext cx="34" cy="2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1" name="Line 70"/>
            <p:cNvSpPr>
              <a:spLocks noChangeShapeType="1"/>
            </p:cNvSpPr>
            <p:nvPr/>
          </p:nvSpPr>
          <p:spPr bwMode="auto">
            <a:xfrm flipV="1">
              <a:off x="1967" y="1852"/>
              <a:ext cx="34" cy="2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2" name="Freeform 71"/>
            <p:cNvSpPr>
              <a:spLocks/>
            </p:cNvSpPr>
            <p:nvPr/>
          </p:nvSpPr>
          <p:spPr bwMode="auto">
            <a:xfrm>
              <a:off x="2001" y="1850"/>
              <a:ext cx="33" cy="2"/>
            </a:xfrm>
            <a:custGeom>
              <a:avLst/>
              <a:gdLst>
                <a:gd name="T0" fmla="*/ 0 w 67"/>
                <a:gd name="T1" fmla="*/ 1 h 3"/>
                <a:gd name="T2" fmla="*/ 0 w 67"/>
                <a:gd name="T3" fmla="*/ 1 h 3"/>
                <a:gd name="T4" fmla="*/ 0 w 67"/>
                <a:gd name="T5" fmla="*/ 0 h 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3">
                  <a:moveTo>
                    <a:pt x="0" y="3"/>
                  </a:moveTo>
                  <a:lnTo>
                    <a:pt x="33" y="2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3" name="Freeform 72"/>
            <p:cNvSpPr>
              <a:spLocks/>
            </p:cNvSpPr>
            <p:nvPr/>
          </p:nvSpPr>
          <p:spPr bwMode="auto">
            <a:xfrm>
              <a:off x="2034" y="1847"/>
              <a:ext cx="33" cy="3"/>
            </a:xfrm>
            <a:custGeom>
              <a:avLst/>
              <a:gdLst>
                <a:gd name="T0" fmla="*/ 0 w 66"/>
                <a:gd name="T1" fmla="*/ 1 h 6"/>
                <a:gd name="T2" fmla="*/ 1 w 66"/>
                <a:gd name="T3" fmla="*/ 1 h 6"/>
                <a:gd name="T4" fmla="*/ 1 w 66"/>
                <a:gd name="T5" fmla="*/ 0 h 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6">
                  <a:moveTo>
                    <a:pt x="0" y="6"/>
                  </a:moveTo>
                  <a:lnTo>
                    <a:pt x="32" y="3"/>
                  </a:lnTo>
                  <a:lnTo>
                    <a:pt x="66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4" name="Line 73"/>
            <p:cNvSpPr>
              <a:spLocks noChangeShapeType="1"/>
            </p:cNvSpPr>
            <p:nvPr/>
          </p:nvSpPr>
          <p:spPr bwMode="auto">
            <a:xfrm flipV="1">
              <a:off x="2067" y="1845"/>
              <a:ext cx="34" cy="2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5" name="Line 74"/>
            <p:cNvSpPr>
              <a:spLocks noChangeShapeType="1"/>
            </p:cNvSpPr>
            <p:nvPr/>
          </p:nvSpPr>
          <p:spPr bwMode="auto">
            <a:xfrm flipV="1">
              <a:off x="2101" y="1842"/>
              <a:ext cx="33" cy="3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6" name="Freeform 75"/>
            <p:cNvSpPr>
              <a:spLocks/>
            </p:cNvSpPr>
            <p:nvPr/>
          </p:nvSpPr>
          <p:spPr bwMode="auto">
            <a:xfrm>
              <a:off x="2134" y="1838"/>
              <a:ext cx="33" cy="4"/>
            </a:xfrm>
            <a:custGeom>
              <a:avLst/>
              <a:gdLst>
                <a:gd name="T0" fmla="*/ 0 w 67"/>
                <a:gd name="T1" fmla="*/ 1 h 7"/>
                <a:gd name="T2" fmla="*/ 0 w 67"/>
                <a:gd name="T3" fmla="*/ 1 h 7"/>
                <a:gd name="T4" fmla="*/ 0 w 67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7">
                  <a:moveTo>
                    <a:pt x="0" y="7"/>
                  </a:moveTo>
                  <a:lnTo>
                    <a:pt x="34" y="5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7" name="Freeform 76"/>
            <p:cNvSpPr>
              <a:spLocks/>
            </p:cNvSpPr>
            <p:nvPr/>
          </p:nvSpPr>
          <p:spPr bwMode="auto">
            <a:xfrm>
              <a:off x="2167" y="1834"/>
              <a:ext cx="34" cy="4"/>
            </a:xfrm>
            <a:custGeom>
              <a:avLst/>
              <a:gdLst>
                <a:gd name="T0" fmla="*/ 0 w 67"/>
                <a:gd name="T1" fmla="*/ 1 h 8"/>
                <a:gd name="T2" fmla="*/ 1 w 67"/>
                <a:gd name="T3" fmla="*/ 1 h 8"/>
                <a:gd name="T4" fmla="*/ 1 w 67"/>
                <a:gd name="T5" fmla="*/ 0 h 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8">
                  <a:moveTo>
                    <a:pt x="0" y="8"/>
                  </a:moveTo>
                  <a:lnTo>
                    <a:pt x="33" y="4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8" name="Freeform 77"/>
            <p:cNvSpPr>
              <a:spLocks/>
            </p:cNvSpPr>
            <p:nvPr/>
          </p:nvSpPr>
          <p:spPr bwMode="auto">
            <a:xfrm>
              <a:off x="2201" y="1829"/>
              <a:ext cx="34" cy="5"/>
            </a:xfrm>
            <a:custGeom>
              <a:avLst/>
              <a:gdLst>
                <a:gd name="T0" fmla="*/ 0 w 67"/>
                <a:gd name="T1" fmla="*/ 1 h 10"/>
                <a:gd name="T2" fmla="*/ 1 w 67"/>
                <a:gd name="T3" fmla="*/ 1 h 10"/>
                <a:gd name="T4" fmla="*/ 1 w 67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10">
                  <a:moveTo>
                    <a:pt x="0" y="10"/>
                  </a:moveTo>
                  <a:lnTo>
                    <a:pt x="34" y="5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79" name="Freeform 78"/>
            <p:cNvSpPr>
              <a:spLocks/>
            </p:cNvSpPr>
            <p:nvPr/>
          </p:nvSpPr>
          <p:spPr bwMode="auto">
            <a:xfrm>
              <a:off x="2235" y="1822"/>
              <a:ext cx="32" cy="7"/>
            </a:xfrm>
            <a:custGeom>
              <a:avLst/>
              <a:gdLst>
                <a:gd name="T0" fmla="*/ 0 w 66"/>
                <a:gd name="T1" fmla="*/ 1 h 13"/>
                <a:gd name="T2" fmla="*/ 0 w 66"/>
                <a:gd name="T3" fmla="*/ 1 h 13"/>
                <a:gd name="T4" fmla="*/ 0 w 66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13">
                  <a:moveTo>
                    <a:pt x="0" y="13"/>
                  </a:moveTo>
                  <a:lnTo>
                    <a:pt x="33" y="7"/>
                  </a:lnTo>
                  <a:lnTo>
                    <a:pt x="66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0" name="Freeform 79"/>
            <p:cNvSpPr>
              <a:spLocks/>
            </p:cNvSpPr>
            <p:nvPr/>
          </p:nvSpPr>
          <p:spPr bwMode="auto">
            <a:xfrm>
              <a:off x="2267" y="1814"/>
              <a:ext cx="34" cy="8"/>
            </a:xfrm>
            <a:custGeom>
              <a:avLst/>
              <a:gdLst>
                <a:gd name="T0" fmla="*/ 0 w 66"/>
                <a:gd name="T1" fmla="*/ 1 h 16"/>
                <a:gd name="T2" fmla="*/ 1 w 66"/>
                <a:gd name="T3" fmla="*/ 1 h 16"/>
                <a:gd name="T4" fmla="*/ 1 w 66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6" h="16">
                  <a:moveTo>
                    <a:pt x="0" y="16"/>
                  </a:moveTo>
                  <a:lnTo>
                    <a:pt x="34" y="8"/>
                  </a:lnTo>
                  <a:lnTo>
                    <a:pt x="66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1" name="Freeform 80"/>
            <p:cNvSpPr>
              <a:spLocks/>
            </p:cNvSpPr>
            <p:nvPr/>
          </p:nvSpPr>
          <p:spPr bwMode="auto">
            <a:xfrm>
              <a:off x="2301" y="1804"/>
              <a:ext cx="34" cy="10"/>
            </a:xfrm>
            <a:custGeom>
              <a:avLst/>
              <a:gdLst>
                <a:gd name="T0" fmla="*/ 0 w 68"/>
                <a:gd name="T1" fmla="*/ 1 h 20"/>
                <a:gd name="T2" fmla="*/ 1 w 68"/>
                <a:gd name="T3" fmla="*/ 1 h 20"/>
                <a:gd name="T4" fmla="*/ 1 w 68"/>
                <a:gd name="T5" fmla="*/ 1 h 20"/>
                <a:gd name="T6" fmla="*/ 1 w 68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20">
                  <a:moveTo>
                    <a:pt x="0" y="20"/>
                  </a:moveTo>
                  <a:lnTo>
                    <a:pt x="34" y="10"/>
                  </a:lnTo>
                  <a:lnTo>
                    <a:pt x="51" y="6"/>
                  </a:lnTo>
                  <a:lnTo>
                    <a:pt x="68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2" name="Freeform 81"/>
            <p:cNvSpPr>
              <a:spLocks/>
            </p:cNvSpPr>
            <p:nvPr/>
          </p:nvSpPr>
          <p:spPr bwMode="auto">
            <a:xfrm>
              <a:off x="2335" y="1790"/>
              <a:ext cx="33" cy="14"/>
            </a:xfrm>
            <a:custGeom>
              <a:avLst/>
              <a:gdLst>
                <a:gd name="T0" fmla="*/ 0 w 67"/>
                <a:gd name="T1" fmla="*/ 1 h 28"/>
                <a:gd name="T2" fmla="*/ 0 w 67"/>
                <a:gd name="T3" fmla="*/ 1 h 28"/>
                <a:gd name="T4" fmla="*/ 0 w 67"/>
                <a:gd name="T5" fmla="*/ 1 h 28"/>
                <a:gd name="T6" fmla="*/ 0 w 67"/>
                <a:gd name="T7" fmla="*/ 0 h 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7" h="28">
                  <a:moveTo>
                    <a:pt x="0" y="28"/>
                  </a:moveTo>
                  <a:lnTo>
                    <a:pt x="33" y="15"/>
                  </a:lnTo>
                  <a:lnTo>
                    <a:pt x="49" y="8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3" name="Freeform 82"/>
            <p:cNvSpPr>
              <a:spLocks/>
            </p:cNvSpPr>
            <p:nvPr/>
          </p:nvSpPr>
          <p:spPr bwMode="auto">
            <a:xfrm>
              <a:off x="2368" y="1772"/>
              <a:ext cx="33" cy="18"/>
            </a:xfrm>
            <a:custGeom>
              <a:avLst/>
              <a:gdLst>
                <a:gd name="T0" fmla="*/ 0 w 67"/>
                <a:gd name="T1" fmla="*/ 0 h 38"/>
                <a:gd name="T2" fmla="*/ 0 w 67"/>
                <a:gd name="T3" fmla="*/ 0 h 38"/>
                <a:gd name="T4" fmla="*/ 0 w 67"/>
                <a:gd name="T5" fmla="*/ 0 h 38"/>
                <a:gd name="T6" fmla="*/ 0 w 67"/>
                <a:gd name="T7" fmla="*/ 0 h 38"/>
                <a:gd name="T8" fmla="*/ 0 w 67"/>
                <a:gd name="T9" fmla="*/ 0 h 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8">
                  <a:moveTo>
                    <a:pt x="0" y="38"/>
                  </a:moveTo>
                  <a:lnTo>
                    <a:pt x="16" y="30"/>
                  </a:lnTo>
                  <a:lnTo>
                    <a:pt x="33" y="20"/>
                  </a:lnTo>
                  <a:lnTo>
                    <a:pt x="50" y="12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4" name="Freeform 83"/>
            <p:cNvSpPr>
              <a:spLocks/>
            </p:cNvSpPr>
            <p:nvPr/>
          </p:nvSpPr>
          <p:spPr bwMode="auto">
            <a:xfrm>
              <a:off x="2401" y="1743"/>
              <a:ext cx="34" cy="29"/>
            </a:xfrm>
            <a:custGeom>
              <a:avLst/>
              <a:gdLst>
                <a:gd name="T0" fmla="*/ 0 w 66"/>
                <a:gd name="T1" fmla="*/ 1 h 57"/>
                <a:gd name="T2" fmla="*/ 1 w 66"/>
                <a:gd name="T3" fmla="*/ 1 h 57"/>
                <a:gd name="T4" fmla="*/ 1 w 66"/>
                <a:gd name="T5" fmla="*/ 1 h 57"/>
                <a:gd name="T6" fmla="*/ 1 w 66"/>
                <a:gd name="T7" fmla="*/ 1 h 57"/>
                <a:gd name="T8" fmla="*/ 1 w 66"/>
                <a:gd name="T9" fmla="*/ 1 h 57"/>
                <a:gd name="T10" fmla="*/ 1 w 66"/>
                <a:gd name="T11" fmla="*/ 1 h 57"/>
                <a:gd name="T12" fmla="*/ 1 w 66"/>
                <a:gd name="T13" fmla="*/ 0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" h="57">
                  <a:moveTo>
                    <a:pt x="0" y="57"/>
                  </a:moveTo>
                  <a:lnTo>
                    <a:pt x="16" y="45"/>
                  </a:lnTo>
                  <a:lnTo>
                    <a:pt x="32" y="33"/>
                  </a:lnTo>
                  <a:lnTo>
                    <a:pt x="42" y="26"/>
                  </a:lnTo>
                  <a:lnTo>
                    <a:pt x="50" y="18"/>
                  </a:lnTo>
                  <a:lnTo>
                    <a:pt x="58" y="10"/>
                  </a:lnTo>
                  <a:lnTo>
                    <a:pt x="66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5" name="Freeform 84"/>
            <p:cNvSpPr>
              <a:spLocks/>
            </p:cNvSpPr>
            <p:nvPr/>
          </p:nvSpPr>
          <p:spPr bwMode="auto">
            <a:xfrm>
              <a:off x="2435" y="1695"/>
              <a:ext cx="33" cy="48"/>
            </a:xfrm>
            <a:custGeom>
              <a:avLst/>
              <a:gdLst>
                <a:gd name="T0" fmla="*/ 0 w 67"/>
                <a:gd name="T1" fmla="*/ 1 h 95"/>
                <a:gd name="T2" fmla="*/ 0 w 67"/>
                <a:gd name="T3" fmla="*/ 1 h 95"/>
                <a:gd name="T4" fmla="*/ 0 w 67"/>
                <a:gd name="T5" fmla="*/ 1 h 95"/>
                <a:gd name="T6" fmla="*/ 0 w 67"/>
                <a:gd name="T7" fmla="*/ 1 h 95"/>
                <a:gd name="T8" fmla="*/ 0 w 67"/>
                <a:gd name="T9" fmla="*/ 1 h 95"/>
                <a:gd name="T10" fmla="*/ 0 w 67"/>
                <a:gd name="T11" fmla="*/ 1 h 95"/>
                <a:gd name="T12" fmla="*/ 0 w 67"/>
                <a:gd name="T13" fmla="*/ 1 h 95"/>
                <a:gd name="T14" fmla="*/ 0 w 67"/>
                <a:gd name="T15" fmla="*/ 1 h 95"/>
                <a:gd name="T16" fmla="*/ 0 w 67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7" h="95">
                  <a:moveTo>
                    <a:pt x="0" y="95"/>
                  </a:moveTo>
                  <a:lnTo>
                    <a:pt x="18" y="77"/>
                  </a:lnTo>
                  <a:lnTo>
                    <a:pt x="25" y="66"/>
                  </a:lnTo>
                  <a:lnTo>
                    <a:pt x="33" y="56"/>
                  </a:lnTo>
                  <a:lnTo>
                    <a:pt x="43" y="44"/>
                  </a:lnTo>
                  <a:lnTo>
                    <a:pt x="51" y="31"/>
                  </a:lnTo>
                  <a:lnTo>
                    <a:pt x="59" y="17"/>
                  </a:lnTo>
                  <a:lnTo>
                    <a:pt x="64" y="8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6" name="Freeform 85"/>
            <p:cNvSpPr>
              <a:spLocks/>
            </p:cNvSpPr>
            <p:nvPr/>
          </p:nvSpPr>
          <p:spPr bwMode="auto">
            <a:xfrm>
              <a:off x="2468" y="1600"/>
              <a:ext cx="33" cy="95"/>
            </a:xfrm>
            <a:custGeom>
              <a:avLst/>
              <a:gdLst>
                <a:gd name="T0" fmla="*/ 0 w 67"/>
                <a:gd name="T1" fmla="*/ 0 h 191"/>
                <a:gd name="T2" fmla="*/ 0 w 67"/>
                <a:gd name="T3" fmla="*/ 0 h 191"/>
                <a:gd name="T4" fmla="*/ 0 w 67"/>
                <a:gd name="T5" fmla="*/ 0 h 191"/>
                <a:gd name="T6" fmla="*/ 0 w 67"/>
                <a:gd name="T7" fmla="*/ 0 h 191"/>
                <a:gd name="T8" fmla="*/ 0 w 67"/>
                <a:gd name="T9" fmla="*/ 0 h 191"/>
                <a:gd name="T10" fmla="*/ 0 w 67"/>
                <a:gd name="T11" fmla="*/ 0 h 191"/>
                <a:gd name="T12" fmla="*/ 0 w 67"/>
                <a:gd name="T13" fmla="*/ 0 h 191"/>
                <a:gd name="T14" fmla="*/ 0 w 67"/>
                <a:gd name="T15" fmla="*/ 0 h 191"/>
                <a:gd name="T16" fmla="*/ 0 w 67"/>
                <a:gd name="T17" fmla="*/ 0 h 191"/>
                <a:gd name="T18" fmla="*/ 0 w 67"/>
                <a:gd name="T19" fmla="*/ 0 h 191"/>
                <a:gd name="T20" fmla="*/ 0 w 67"/>
                <a:gd name="T21" fmla="*/ 0 h 191"/>
                <a:gd name="T22" fmla="*/ 0 w 67"/>
                <a:gd name="T23" fmla="*/ 0 h 191"/>
                <a:gd name="T24" fmla="*/ 0 w 67"/>
                <a:gd name="T25" fmla="*/ 0 h 191"/>
                <a:gd name="T26" fmla="*/ 0 w 67"/>
                <a:gd name="T27" fmla="*/ 0 h 191"/>
                <a:gd name="T28" fmla="*/ 0 w 67"/>
                <a:gd name="T29" fmla="*/ 0 h 19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7" h="191">
                  <a:moveTo>
                    <a:pt x="0" y="191"/>
                  </a:moveTo>
                  <a:lnTo>
                    <a:pt x="8" y="177"/>
                  </a:lnTo>
                  <a:lnTo>
                    <a:pt x="15" y="159"/>
                  </a:lnTo>
                  <a:lnTo>
                    <a:pt x="20" y="151"/>
                  </a:lnTo>
                  <a:lnTo>
                    <a:pt x="25" y="140"/>
                  </a:lnTo>
                  <a:lnTo>
                    <a:pt x="29" y="130"/>
                  </a:lnTo>
                  <a:lnTo>
                    <a:pt x="34" y="119"/>
                  </a:lnTo>
                  <a:lnTo>
                    <a:pt x="39" y="107"/>
                  </a:lnTo>
                  <a:lnTo>
                    <a:pt x="43" y="95"/>
                  </a:lnTo>
                  <a:lnTo>
                    <a:pt x="48" y="81"/>
                  </a:lnTo>
                  <a:lnTo>
                    <a:pt x="52" y="67"/>
                  </a:lnTo>
                  <a:lnTo>
                    <a:pt x="56" y="52"/>
                  </a:lnTo>
                  <a:lnTo>
                    <a:pt x="60" y="35"/>
                  </a:lnTo>
                  <a:lnTo>
                    <a:pt x="64" y="19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7" name="Freeform 86"/>
            <p:cNvSpPr>
              <a:spLocks/>
            </p:cNvSpPr>
            <p:nvPr/>
          </p:nvSpPr>
          <p:spPr bwMode="auto">
            <a:xfrm>
              <a:off x="2501" y="1315"/>
              <a:ext cx="34" cy="285"/>
            </a:xfrm>
            <a:custGeom>
              <a:avLst/>
              <a:gdLst>
                <a:gd name="T0" fmla="*/ 0 w 68"/>
                <a:gd name="T1" fmla="*/ 2 h 570"/>
                <a:gd name="T2" fmla="*/ 1 w 68"/>
                <a:gd name="T3" fmla="*/ 2 h 570"/>
                <a:gd name="T4" fmla="*/ 1 w 68"/>
                <a:gd name="T5" fmla="*/ 2 h 570"/>
                <a:gd name="T6" fmla="*/ 1 w 68"/>
                <a:gd name="T7" fmla="*/ 2 h 570"/>
                <a:gd name="T8" fmla="*/ 1 w 68"/>
                <a:gd name="T9" fmla="*/ 2 h 570"/>
                <a:gd name="T10" fmla="*/ 1 w 68"/>
                <a:gd name="T11" fmla="*/ 1 h 570"/>
                <a:gd name="T12" fmla="*/ 1 w 68"/>
                <a:gd name="T13" fmla="*/ 1 h 570"/>
                <a:gd name="T14" fmla="*/ 1 w 68"/>
                <a:gd name="T15" fmla="*/ 1 h 570"/>
                <a:gd name="T16" fmla="*/ 1 w 68"/>
                <a:gd name="T17" fmla="*/ 1 h 570"/>
                <a:gd name="T18" fmla="*/ 1 w 68"/>
                <a:gd name="T19" fmla="*/ 1 h 570"/>
                <a:gd name="T20" fmla="*/ 1 w 68"/>
                <a:gd name="T21" fmla="*/ 1 h 570"/>
                <a:gd name="T22" fmla="*/ 1 w 68"/>
                <a:gd name="T23" fmla="*/ 1 h 570"/>
                <a:gd name="T24" fmla="*/ 1 w 68"/>
                <a:gd name="T25" fmla="*/ 1 h 570"/>
                <a:gd name="T26" fmla="*/ 1 w 68"/>
                <a:gd name="T27" fmla="*/ 1 h 570"/>
                <a:gd name="T28" fmla="*/ 1 w 68"/>
                <a:gd name="T29" fmla="*/ 1 h 570"/>
                <a:gd name="T30" fmla="*/ 1 w 68"/>
                <a:gd name="T31" fmla="*/ 1 h 570"/>
                <a:gd name="T32" fmla="*/ 1 w 68"/>
                <a:gd name="T33" fmla="*/ 1 h 570"/>
                <a:gd name="T34" fmla="*/ 1 w 68"/>
                <a:gd name="T35" fmla="*/ 1 h 570"/>
                <a:gd name="T36" fmla="*/ 1 w 68"/>
                <a:gd name="T37" fmla="*/ 0 h 57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8" h="570">
                  <a:moveTo>
                    <a:pt x="0" y="570"/>
                  </a:moveTo>
                  <a:lnTo>
                    <a:pt x="3" y="559"/>
                  </a:lnTo>
                  <a:lnTo>
                    <a:pt x="4" y="545"/>
                  </a:lnTo>
                  <a:lnTo>
                    <a:pt x="7" y="532"/>
                  </a:lnTo>
                  <a:lnTo>
                    <a:pt x="8" y="518"/>
                  </a:lnTo>
                  <a:lnTo>
                    <a:pt x="10" y="503"/>
                  </a:lnTo>
                  <a:lnTo>
                    <a:pt x="14" y="488"/>
                  </a:lnTo>
                  <a:lnTo>
                    <a:pt x="17" y="454"/>
                  </a:lnTo>
                  <a:lnTo>
                    <a:pt x="21" y="421"/>
                  </a:lnTo>
                  <a:lnTo>
                    <a:pt x="26" y="385"/>
                  </a:lnTo>
                  <a:lnTo>
                    <a:pt x="29" y="348"/>
                  </a:lnTo>
                  <a:lnTo>
                    <a:pt x="34" y="309"/>
                  </a:lnTo>
                  <a:lnTo>
                    <a:pt x="38" y="270"/>
                  </a:lnTo>
                  <a:lnTo>
                    <a:pt x="42" y="231"/>
                  </a:lnTo>
                  <a:lnTo>
                    <a:pt x="50" y="152"/>
                  </a:lnTo>
                  <a:lnTo>
                    <a:pt x="55" y="112"/>
                  </a:lnTo>
                  <a:lnTo>
                    <a:pt x="59" y="75"/>
                  </a:lnTo>
                  <a:lnTo>
                    <a:pt x="63" y="36"/>
                  </a:lnTo>
                  <a:lnTo>
                    <a:pt x="68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8" name="Freeform 87"/>
            <p:cNvSpPr>
              <a:spLocks/>
            </p:cNvSpPr>
            <p:nvPr/>
          </p:nvSpPr>
          <p:spPr bwMode="auto">
            <a:xfrm>
              <a:off x="2601" y="2171"/>
              <a:ext cx="34" cy="285"/>
            </a:xfrm>
            <a:custGeom>
              <a:avLst/>
              <a:gdLst>
                <a:gd name="T0" fmla="*/ 0 w 67"/>
                <a:gd name="T1" fmla="*/ 1 h 571"/>
                <a:gd name="T2" fmla="*/ 1 w 67"/>
                <a:gd name="T3" fmla="*/ 1 h 571"/>
                <a:gd name="T4" fmla="*/ 1 w 67"/>
                <a:gd name="T5" fmla="*/ 0 h 571"/>
                <a:gd name="T6" fmla="*/ 1 w 67"/>
                <a:gd name="T7" fmla="*/ 0 h 571"/>
                <a:gd name="T8" fmla="*/ 1 w 67"/>
                <a:gd name="T9" fmla="*/ 0 h 571"/>
                <a:gd name="T10" fmla="*/ 1 w 67"/>
                <a:gd name="T11" fmla="*/ 0 h 571"/>
                <a:gd name="T12" fmla="*/ 1 w 67"/>
                <a:gd name="T13" fmla="*/ 0 h 571"/>
                <a:gd name="T14" fmla="*/ 1 w 67"/>
                <a:gd name="T15" fmla="*/ 0 h 571"/>
                <a:gd name="T16" fmla="*/ 1 w 67"/>
                <a:gd name="T17" fmla="*/ 0 h 571"/>
                <a:gd name="T18" fmla="*/ 1 w 67"/>
                <a:gd name="T19" fmla="*/ 0 h 571"/>
                <a:gd name="T20" fmla="*/ 1 w 67"/>
                <a:gd name="T21" fmla="*/ 0 h 571"/>
                <a:gd name="T22" fmla="*/ 1 w 67"/>
                <a:gd name="T23" fmla="*/ 0 h 571"/>
                <a:gd name="T24" fmla="*/ 1 w 67"/>
                <a:gd name="T25" fmla="*/ 0 h 571"/>
                <a:gd name="T26" fmla="*/ 1 w 67"/>
                <a:gd name="T27" fmla="*/ 0 h 571"/>
                <a:gd name="T28" fmla="*/ 1 w 67"/>
                <a:gd name="T29" fmla="*/ 0 h 571"/>
                <a:gd name="T30" fmla="*/ 1 w 67"/>
                <a:gd name="T31" fmla="*/ 0 h 571"/>
                <a:gd name="T32" fmla="*/ 1 w 67"/>
                <a:gd name="T33" fmla="*/ 0 h 571"/>
                <a:gd name="T34" fmla="*/ 1 w 67"/>
                <a:gd name="T35" fmla="*/ 0 h 571"/>
                <a:gd name="T36" fmla="*/ 1 w 67"/>
                <a:gd name="T37" fmla="*/ 0 h 571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67" h="571">
                  <a:moveTo>
                    <a:pt x="0" y="571"/>
                  </a:moveTo>
                  <a:lnTo>
                    <a:pt x="5" y="534"/>
                  </a:lnTo>
                  <a:lnTo>
                    <a:pt x="8" y="497"/>
                  </a:lnTo>
                  <a:lnTo>
                    <a:pt x="13" y="459"/>
                  </a:lnTo>
                  <a:lnTo>
                    <a:pt x="17" y="420"/>
                  </a:lnTo>
                  <a:lnTo>
                    <a:pt x="26" y="340"/>
                  </a:lnTo>
                  <a:lnTo>
                    <a:pt x="29" y="301"/>
                  </a:lnTo>
                  <a:lnTo>
                    <a:pt x="34" y="263"/>
                  </a:lnTo>
                  <a:lnTo>
                    <a:pt x="39" y="224"/>
                  </a:lnTo>
                  <a:lnTo>
                    <a:pt x="42" y="187"/>
                  </a:lnTo>
                  <a:lnTo>
                    <a:pt x="47" y="151"/>
                  </a:lnTo>
                  <a:lnTo>
                    <a:pt x="50" y="117"/>
                  </a:lnTo>
                  <a:lnTo>
                    <a:pt x="54" y="84"/>
                  </a:lnTo>
                  <a:lnTo>
                    <a:pt x="57" y="69"/>
                  </a:lnTo>
                  <a:lnTo>
                    <a:pt x="60" y="54"/>
                  </a:lnTo>
                  <a:lnTo>
                    <a:pt x="61" y="40"/>
                  </a:lnTo>
                  <a:lnTo>
                    <a:pt x="63" y="26"/>
                  </a:lnTo>
                  <a:lnTo>
                    <a:pt x="64" y="13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89" name="Freeform 88"/>
            <p:cNvSpPr>
              <a:spLocks/>
            </p:cNvSpPr>
            <p:nvPr/>
          </p:nvSpPr>
          <p:spPr bwMode="auto">
            <a:xfrm>
              <a:off x="2635" y="2076"/>
              <a:ext cx="34" cy="95"/>
            </a:xfrm>
            <a:custGeom>
              <a:avLst/>
              <a:gdLst>
                <a:gd name="T0" fmla="*/ 0 w 68"/>
                <a:gd name="T1" fmla="*/ 1 h 190"/>
                <a:gd name="T2" fmla="*/ 1 w 68"/>
                <a:gd name="T3" fmla="*/ 1 h 190"/>
                <a:gd name="T4" fmla="*/ 1 w 68"/>
                <a:gd name="T5" fmla="*/ 1 h 190"/>
                <a:gd name="T6" fmla="*/ 1 w 68"/>
                <a:gd name="T7" fmla="*/ 1 h 190"/>
                <a:gd name="T8" fmla="*/ 1 w 68"/>
                <a:gd name="T9" fmla="*/ 1 h 190"/>
                <a:gd name="T10" fmla="*/ 1 w 68"/>
                <a:gd name="T11" fmla="*/ 1 h 190"/>
                <a:gd name="T12" fmla="*/ 1 w 68"/>
                <a:gd name="T13" fmla="*/ 1 h 190"/>
                <a:gd name="T14" fmla="*/ 1 w 68"/>
                <a:gd name="T15" fmla="*/ 1 h 190"/>
                <a:gd name="T16" fmla="*/ 1 w 68"/>
                <a:gd name="T17" fmla="*/ 1 h 190"/>
                <a:gd name="T18" fmla="*/ 1 w 68"/>
                <a:gd name="T19" fmla="*/ 1 h 190"/>
                <a:gd name="T20" fmla="*/ 1 w 68"/>
                <a:gd name="T21" fmla="*/ 1 h 190"/>
                <a:gd name="T22" fmla="*/ 1 w 68"/>
                <a:gd name="T23" fmla="*/ 1 h 190"/>
                <a:gd name="T24" fmla="*/ 1 w 68"/>
                <a:gd name="T25" fmla="*/ 1 h 190"/>
                <a:gd name="T26" fmla="*/ 1 w 68"/>
                <a:gd name="T27" fmla="*/ 1 h 190"/>
                <a:gd name="T28" fmla="*/ 1 w 68"/>
                <a:gd name="T29" fmla="*/ 0 h 1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8" h="190">
                  <a:moveTo>
                    <a:pt x="0" y="190"/>
                  </a:moveTo>
                  <a:lnTo>
                    <a:pt x="3" y="173"/>
                  </a:lnTo>
                  <a:lnTo>
                    <a:pt x="8" y="155"/>
                  </a:lnTo>
                  <a:lnTo>
                    <a:pt x="11" y="139"/>
                  </a:lnTo>
                  <a:lnTo>
                    <a:pt x="16" y="124"/>
                  </a:lnTo>
                  <a:lnTo>
                    <a:pt x="20" y="111"/>
                  </a:lnTo>
                  <a:lnTo>
                    <a:pt x="24" y="97"/>
                  </a:lnTo>
                  <a:lnTo>
                    <a:pt x="29" y="84"/>
                  </a:lnTo>
                  <a:lnTo>
                    <a:pt x="34" y="72"/>
                  </a:lnTo>
                  <a:lnTo>
                    <a:pt x="38" y="62"/>
                  </a:lnTo>
                  <a:lnTo>
                    <a:pt x="43" y="50"/>
                  </a:lnTo>
                  <a:lnTo>
                    <a:pt x="48" y="41"/>
                  </a:lnTo>
                  <a:lnTo>
                    <a:pt x="52" y="32"/>
                  </a:lnTo>
                  <a:lnTo>
                    <a:pt x="59" y="15"/>
                  </a:lnTo>
                  <a:lnTo>
                    <a:pt x="68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0" name="Freeform 89"/>
            <p:cNvSpPr>
              <a:spLocks/>
            </p:cNvSpPr>
            <p:nvPr/>
          </p:nvSpPr>
          <p:spPr bwMode="auto">
            <a:xfrm>
              <a:off x="2669" y="2028"/>
              <a:ext cx="33" cy="48"/>
            </a:xfrm>
            <a:custGeom>
              <a:avLst/>
              <a:gdLst>
                <a:gd name="T0" fmla="*/ 0 w 66"/>
                <a:gd name="T1" fmla="*/ 1 h 95"/>
                <a:gd name="T2" fmla="*/ 1 w 66"/>
                <a:gd name="T3" fmla="*/ 1 h 95"/>
                <a:gd name="T4" fmla="*/ 1 w 66"/>
                <a:gd name="T5" fmla="*/ 1 h 95"/>
                <a:gd name="T6" fmla="*/ 1 w 66"/>
                <a:gd name="T7" fmla="*/ 1 h 95"/>
                <a:gd name="T8" fmla="*/ 1 w 66"/>
                <a:gd name="T9" fmla="*/ 1 h 95"/>
                <a:gd name="T10" fmla="*/ 1 w 66"/>
                <a:gd name="T11" fmla="*/ 1 h 95"/>
                <a:gd name="T12" fmla="*/ 1 w 66"/>
                <a:gd name="T13" fmla="*/ 1 h 95"/>
                <a:gd name="T14" fmla="*/ 1 w 66"/>
                <a:gd name="T15" fmla="*/ 1 h 95"/>
                <a:gd name="T16" fmla="*/ 1 w 66"/>
                <a:gd name="T17" fmla="*/ 0 h 9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" h="95">
                  <a:moveTo>
                    <a:pt x="0" y="95"/>
                  </a:moveTo>
                  <a:lnTo>
                    <a:pt x="3" y="87"/>
                  </a:lnTo>
                  <a:lnTo>
                    <a:pt x="8" y="79"/>
                  </a:lnTo>
                  <a:lnTo>
                    <a:pt x="16" y="64"/>
                  </a:lnTo>
                  <a:lnTo>
                    <a:pt x="24" y="51"/>
                  </a:lnTo>
                  <a:lnTo>
                    <a:pt x="32" y="39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66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1" name="Freeform 90"/>
            <p:cNvSpPr>
              <a:spLocks/>
            </p:cNvSpPr>
            <p:nvPr/>
          </p:nvSpPr>
          <p:spPr bwMode="auto">
            <a:xfrm>
              <a:off x="2702" y="2000"/>
              <a:ext cx="33" cy="28"/>
            </a:xfrm>
            <a:custGeom>
              <a:avLst/>
              <a:gdLst>
                <a:gd name="T0" fmla="*/ 0 w 67"/>
                <a:gd name="T1" fmla="*/ 1 h 56"/>
                <a:gd name="T2" fmla="*/ 0 w 67"/>
                <a:gd name="T3" fmla="*/ 1 h 56"/>
                <a:gd name="T4" fmla="*/ 0 w 67"/>
                <a:gd name="T5" fmla="*/ 1 h 56"/>
                <a:gd name="T6" fmla="*/ 0 w 67"/>
                <a:gd name="T7" fmla="*/ 1 h 56"/>
                <a:gd name="T8" fmla="*/ 0 w 67"/>
                <a:gd name="T9" fmla="*/ 1 h 56"/>
                <a:gd name="T10" fmla="*/ 0 w 67"/>
                <a:gd name="T11" fmla="*/ 1 h 56"/>
                <a:gd name="T12" fmla="*/ 0 w 67"/>
                <a:gd name="T13" fmla="*/ 0 h 5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7" h="56">
                  <a:moveTo>
                    <a:pt x="0" y="56"/>
                  </a:moveTo>
                  <a:lnTo>
                    <a:pt x="8" y="46"/>
                  </a:lnTo>
                  <a:lnTo>
                    <a:pt x="17" y="38"/>
                  </a:lnTo>
                  <a:lnTo>
                    <a:pt x="25" y="31"/>
                  </a:lnTo>
                  <a:lnTo>
                    <a:pt x="33" y="24"/>
                  </a:lnTo>
                  <a:lnTo>
                    <a:pt x="51" y="11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2" name="Freeform 91"/>
            <p:cNvSpPr>
              <a:spLocks/>
            </p:cNvSpPr>
            <p:nvPr/>
          </p:nvSpPr>
          <p:spPr bwMode="auto">
            <a:xfrm>
              <a:off x="2735" y="1981"/>
              <a:ext cx="34" cy="19"/>
            </a:xfrm>
            <a:custGeom>
              <a:avLst/>
              <a:gdLst>
                <a:gd name="T0" fmla="*/ 0 w 67"/>
                <a:gd name="T1" fmla="*/ 0 h 39"/>
                <a:gd name="T2" fmla="*/ 1 w 67"/>
                <a:gd name="T3" fmla="*/ 0 h 39"/>
                <a:gd name="T4" fmla="*/ 1 w 67"/>
                <a:gd name="T5" fmla="*/ 0 h 39"/>
                <a:gd name="T6" fmla="*/ 1 w 67"/>
                <a:gd name="T7" fmla="*/ 0 h 39"/>
                <a:gd name="T8" fmla="*/ 1 w 67"/>
                <a:gd name="T9" fmla="*/ 0 h 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7" h="39">
                  <a:moveTo>
                    <a:pt x="0" y="39"/>
                  </a:moveTo>
                  <a:lnTo>
                    <a:pt x="16" y="27"/>
                  </a:lnTo>
                  <a:lnTo>
                    <a:pt x="33" y="18"/>
                  </a:lnTo>
                  <a:lnTo>
                    <a:pt x="50" y="8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3" name="Freeform 92"/>
            <p:cNvSpPr>
              <a:spLocks/>
            </p:cNvSpPr>
            <p:nvPr/>
          </p:nvSpPr>
          <p:spPr bwMode="auto">
            <a:xfrm>
              <a:off x="2769" y="1967"/>
              <a:ext cx="33" cy="14"/>
            </a:xfrm>
            <a:custGeom>
              <a:avLst/>
              <a:gdLst>
                <a:gd name="T0" fmla="*/ 0 w 66"/>
                <a:gd name="T1" fmla="*/ 1 h 28"/>
                <a:gd name="T2" fmla="*/ 1 w 66"/>
                <a:gd name="T3" fmla="*/ 1 h 28"/>
                <a:gd name="T4" fmla="*/ 1 w 66"/>
                <a:gd name="T5" fmla="*/ 1 h 28"/>
                <a:gd name="T6" fmla="*/ 1 w 66"/>
                <a:gd name="T7" fmla="*/ 1 h 28"/>
                <a:gd name="T8" fmla="*/ 1 w 66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6" h="28">
                  <a:moveTo>
                    <a:pt x="0" y="28"/>
                  </a:moveTo>
                  <a:lnTo>
                    <a:pt x="17" y="20"/>
                  </a:lnTo>
                  <a:lnTo>
                    <a:pt x="32" y="13"/>
                  </a:lnTo>
                  <a:lnTo>
                    <a:pt x="50" y="7"/>
                  </a:lnTo>
                  <a:lnTo>
                    <a:pt x="66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4" name="Freeform 93"/>
            <p:cNvSpPr>
              <a:spLocks/>
            </p:cNvSpPr>
            <p:nvPr/>
          </p:nvSpPr>
          <p:spPr bwMode="auto">
            <a:xfrm>
              <a:off x="2802" y="1957"/>
              <a:ext cx="34" cy="10"/>
            </a:xfrm>
            <a:custGeom>
              <a:avLst/>
              <a:gdLst>
                <a:gd name="T0" fmla="*/ 0 w 68"/>
                <a:gd name="T1" fmla="*/ 1 h 20"/>
                <a:gd name="T2" fmla="*/ 1 w 68"/>
                <a:gd name="T3" fmla="*/ 1 h 20"/>
                <a:gd name="T4" fmla="*/ 1 w 68"/>
                <a:gd name="T5" fmla="*/ 1 h 20"/>
                <a:gd name="T6" fmla="*/ 1 w 68"/>
                <a:gd name="T7" fmla="*/ 0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8" h="20">
                  <a:moveTo>
                    <a:pt x="0" y="20"/>
                  </a:moveTo>
                  <a:lnTo>
                    <a:pt x="18" y="15"/>
                  </a:lnTo>
                  <a:lnTo>
                    <a:pt x="34" y="10"/>
                  </a:lnTo>
                  <a:lnTo>
                    <a:pt x="68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5" name="Freeform 94"/>
            <p:cNvSpPr>
              <a:spLocks/>
            </p:cNvSpPr>
            <p:nvPr/>
          </p:nvSpPr>
          <p:spPr bwMode="auto">
            <a:xfrm>
              <a:off x="2836" y="1950"/>
              <a:ext cx="33" cy="7"/>
            </a:xfrm>
            <a:custGeom>
              <a:avLst/>
              <a:gdLst>
                <a:gd name="T0" fmla="*/ 0 w 67"/>
                <a:gd name="T1" fmla="*/ 0 h 15"/>
                <a:gd name="T2" fmla="*/ 0 w 67"/>
                <a:gd name="T3" fmla="*/ 0 h 15"/>
                <a:gd name="T4" fmla="*/ 0 w 67"/>
                <a:gd name="T5" fmla="*/ 0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15">
                  <a:moveTo>
                    <a:pt x="0" y="15"/>
                  </a:moveTo>
                  <a:lnTo>
                    <a:pt x="33" y="7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6" name="Freeform 95"/>
            <p:cNvSpPr>
              <a:spLocks/>
            </p:cNvSpPr>
            <p:nvPr/>
          </p:nvSpPr>
          <p:spPr bwMode="auto">
            <a:xfrm>
              <a:off x="2869" y="1943"/>
              <a:ext cx="33" cy="7"/>
            </a:xfrm>
            <a:custGeom>
              <a:avLst/>
              <a:gdLst>
                <a:gd name="T0" fmla="*/ 0 w 65"/>
                <a:gd name="T1" fmla="*/ 1 h 14"/>
                <a:gd name="T2" fmla="*/ 1 w 65"/>
                <a:gd name="T3" fmla="*/ 1 h 14"/>
                <a:gd name="T4" fmla="*/ 1 w 65"/>
                <a:gd name="T5" fmla="*/ 0 h 1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5" h="14">
                  <a:moveTo>
                    <a:pt x="0" y="14"/>
                  </a:moveTo>
                  <a:lnTo>
                    <a:pt x="33" y="7"/>
                  </a:lnTo>
                  <a:lnTo>
                    <a:pt x="65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7" name="Freeform 96"/>
            <p:cNvSpPr>
              <a:spLocks/>
            </p:cNvSpPr>
            <p:nvPr/>
          </p:nvSpPr>
          <p:spPr bwMode="auto">
            <a:xfrm>
              <a:off x="2902" y="1938"/>
              <a:ext cx="34" cy="5"/>
            </a:xfrm>
            <a:custGeom>
              <a:avLst/>
              <a:gdLst>
                <a:gd name="T0" fmla="*/ 0 w 67"/>
                <a:gd name="T1" fmla="*/ 1 h 9"/>
                <a:gd name="T2" fmla="*/ 1 w 67"/>
                <a:gd name="T3" fmla="*/ 1 h 9"/>
                <a:gd name="T4" fmla="*/ 1 w 67"/>
                <a:gd name="T5" fmla="*/ 0 h 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9">
                  <a:moveTo>
                    <a:pt x="0" y="9"/>
                  </a:moveTo>
                  <a:lnTo>
                    <a:pt x="33" y="4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8" name="Freeform 97"/>
            <p:cNvSpPr>
              <a:spLocks/>
            </p:cNvSpPr>
            <p:nvPr/>
          </p:nvSpPr>
          <p:spPr bwMode="auto">
            <a:xfrm>
              <a:off x="2936" y="1933"/>
              <a:ext cx="34" cy="5"/>
            </a:xfrm>
            <a:custGeom>
              <a:avLst/>
              <a:gdLst>
                <a:gd name="T0" fmla="*/ 0 w 68"/>
                <a:gd name="T1" fmla="*/ 1 h 10"/>
                <a:gd name="T2" fmla="*/ 1 w 68"/>
                <a:gd name="T3" fmla="*/ 1 h 10"/>
                <a:gd name="T4" fmla="*/ 1 w 68"/>
                <a:gd name="T5" fmla="*/ 0 h 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8" h="10">
                  <a:moveTo>
                    <a:pt x="0" y="10"/>
                  </a:moveTo>
                  <a:lnTo>
                    <a:pt x="34" y="5"/>
                  </a:lnTo>
                  <a:lnTo>
                    <a:pt x="68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799" name="Freeform 98"/>
            <p:cNvSpPr>
              <a:spLocks/>
            </p:cNvSpPr>
            <p:nvPr/>
          </p:nvSpPr>
          <p:spPr bwMode="auto">
            <a:xfrm>
              <a:off x="2970" y="1930"/>
              <a:ext cx="33" cy="3"/>
            </a:xfrm>
            <a:custGeom>
              <a:avLst/>
              <a:gdLst>
                <a:gd name="T0" fmla="*/ 0 w 67"/>
                <a:gd name="T1" fmla="*/ 0 h 7"/>
                <a:gd name="T2" fmla="*/ 0 w 67"/>
                <a:gd name="T3" fmla="*/ 0 h 7"/>
                <a:gd name="T4" fmla="*/ 0 w 67"/>
                <a:gd name="T5" fmla="*/ 0 h 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7">
                  <a:moveTo>
                    <a:pt x="0" y="7"/>
                  </a:moveTo>
                  <a:lnTo>
                    <a:pt x="33" y="4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0" name="Line 99"/>
            <p:cNvSpPr>
              <a:spLocks noChangeShapeType="1"/>
            </p:cNvSpPr>
            <p:nvPr/>
          </p:nvSpPr>
          <p:spPr bwMode="auto">
            <a:xfrm flipV="1">
              <a:off x="3003" y="1927"/>
              <a:ext cx="33" cy="3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1" name="Line 100"/>
            <p:cNvSpPr>
              <a:spLocks noChangeShapeType="1"/>
            </p:cNvSpPr>
            <p:nvPr/>
          </p:nvSpPr>
          <p:spPr bwMode="auto">
            <a:xfrm flipV="1">
              <a:off x="3036" y="1924"/>
              <a:ext cx="34" cy="3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2" name="Freeform 101"/>
            <p:cNvSpPr>
              <a:spLocks/>
            </p:cNvSpPr>
            <p:nvPr/>
          </p:nvSpPr>
          <p:spPr bwMode="auto">
            <a:xfrm>
              <a:off x="3070" y="1922"/>
              <a:ext cx="33" cy="2"/>
            </a:xfrm>
            <a:custGeom>
              <a:avLst/>
              <a:gdLst>
                <a:gd name="T0" fmla="*/ 0 w 67"/>
                <a:gd name="T1" fmla="*/ 0 h 5"/>
                <a:gd name="T2" fmla="*/ 0 w 67"/>
                <a:gd name="T3" fmla="*/ 0 h 5"/>
                <a:gd name="T4" fmla="*/ 0 w 67"/>
                <a:gd name="T5" fmla="*/ 0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5">
                  <a:moveTo>
                    <a:pt x="0" y="5"/>
                  </a:moveTo>
                  <a:lnTo>
                    <a:pt x="33" y="2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3" name="Freeform 102"/>
            <p:cNvSpPr>
              <a:spLocks/>
            </p:cNvSpPr>
            <p:nvPr/>
          </p:nvSpPr>
          <p:spPr bwMode="auto">
            <a:xfrm>
              <a:off x="3103" y="1919"/>
              <a:ext cx="33" cy="3"/>
            </a:xfrm>
            <a:custGeom>
              <a:avLst/>
              <a:gdLst>
                <a:gd name="T0" fmla="*/ 0 w 67"/>
                <a:gd name="T1" fmla="*/ 1 h 5"/>
                <a:gd name="T2" fmla="*/ 0 w 67"/>
                <a:gd name="T3" fmla="*/ 1 h 5"/>
                <a:gd name="T4" fmla="*/ 0 w 67"/>
                <a:gd name="T5" fmla="*/ 0 h 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7" h="5">
                  <a:moveTo>
                    <a:pt x="0" y="5"/>
                  </a:moveTo>
                  <a:lnTo>
                    <a:pt x="33" y="3"/>
                  </a:lnTo>
                  <a:lnTo>
                    <a:pt x="67" y="0"/>
                  </a:lnTo>
                </a:path>
              </a:pathLst>
            </a:custGeom>
            <a:noFill/>
            <a:ln w="15875">
              <a:solidFill>
                <a:srgbClr val="33339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4" name="Line 103"/>
            <p:cNvSpPr>
              <a:spLocks noChangeShapeType="1"/>
            </p:cNvSpPr>
            <p:nvPr/>
          </p:nvSpPr>
          <p:spPr bwMode="auto">
            <a:xfrm flipV="1">
              <a:off x="3136" y="1917"/>
              <a:ext cx="34" cy="2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5" name="Line 104"/>
            <p:cNvSpPr>
              <a:spLocks noChangeShapeType="1"/>
            </p:cNvSpPr>
            <p:nvPr/>
          </p:nvSpPr>
          <p:spPr bwMode="auto">
            <a:xfrm flipV="1">
              <a:off x="3170" y="1916"/>
              <a:ext cx="34" cy="1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6" name="Line 105"/>
            <p:cNvSpPr>
              <a:spLocks noChangeShapeType="1"/>
            </p:cNvSpPr>
            <p:nvPr/>
          </p:nvSpPr>
          <p:spPr bwMode="auto">
            <a:xfrm flipV="1">
              <a:off x="3204" y="1915"/>
              <a:ext cx="32" cy="1"/>
            </a:xfrm>
            <a:prstGeom prst="line">
              <a:avLst/>
            </a:prstGeom>
            <a:noFill/>
            <a:ln w="15875">
              <a:solidFill>
                <a:srgbClr val="33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07" name="Rectangle 106"/>
            <p:cNvSpPr>
              <a:spLocks noChangeArrowheads="1"/>
            </p:cNvSpPr>
            <p:nvPr/>
          </p:nvSpPr>
          <p:spPr bwMode="auto">
            <a:xfrm>
              <a:off x="2502" y="2555"/>
              <a:ext cx="37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300">
                  <a:solidFill>
                    <a:srgbClr val="000000"/>
                  </a:solidFill>
                </a:rPr>
                <a:t>-1.2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08" name="Rectangle 107"/>
            <p:cNvSpPr>
              <a:spLocks noChangeArrowheads="1"/>
            </p:cNvSpPr>
            <p:nvPr/>
          </p:nvSpPr>
          <p:spPr bwMode="auto">
            <a:xfrm>
              <a:off x="2534" y="1870"/>
              <a:ext cx="12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300">
                  <a:solidFill>
                    <a:srgbClr val="000000"/>
                  </a:solidFill>
                </a:rPr>
                <a:t>0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09" name="Rectangle 108"/>
            <p:cNvSpPr>
              <a:spLocks noChangeArrowheads="1"/>
            </p:cNvSpPr>
            <p:nvPr/>
          </p:nvSpPr>
          <p:spPr bwMode="auto">
            <a:xfrm>
              <a:off x="2510" y="1186"/>
              <a:ext cx="30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300">
                  <a:solidFill>
                    <a:srgbClr val="000000"/>
                  </a:solidFill>
                </a:rPr>
                <a:t>1.2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10" name="Rectangle 109"/>
            <p:cNvSpPr>
              <a:spLocks noChangeArrowheads="1"/>
            </p:cNvSpPr>
            <p:nvPr/>
          </p:nvSpPr>
          <p:spPr bwMode="auto">
            <a:xfrm>
              <a:off x="1744" y="1908"/>
              <a:ext cx="37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300">
                  <a:solidFill>
                    <a:srgbClr val="000000"/>
                  </a:solidFill>
                </a:rPr>
                <a:t>-1.2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11" name="Rectangle 110"/>
            <p:cNvSpPr>
              <a:spLocks noChangeArrowheads="1"/>
            </p:cNvSpPr>
            <p:nvPr/>
          </p:nvSpPr>
          <p:spPr bwMode="auto">
            <a:xfrm>
              <a:off x="2561" y="1908"/>
              <a:ext cx="12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300">
                  <a:solidFill>
                    <a:srgbClr val="000000"/>
                  </a:solidFill>
                </a:rPr>
                <a:t>0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12" name="Rectangle 111"/>
            <p:cNvSpPr>
              <a:spLocks noChangeArrowheads="1"/>
            </p:cNvSpPr>
            <p:nvPr/>
          </p:nvSpPr>
          <p:spPr bwMode="auto">
            <a:xfrm>
              <a:off x="3352" y="1908"/>
              <a:ext cx="30" cy="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300">
                  <a:solidFill>
                    <a:srgbClr val="000000"/>
                  </a:solidFill>
                </a:rPr>
                <a:t>1.2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13" name="Freeform 112"/>
            <p:cNvSpPr>
              <a:spLocks/>
            </p:cNvSpPr>
            <p:nvPr/>
          </p:nvSpPr>
          <p:spPr bwMode="auto">
            <a:xfrm>
              <a:off x="2439" y="1754"/>
              <a:ext cx="264" cy="263"/>
            </a:xfrm>
            <a:custGeom>
              <a:avLst/>
              <a:gdLst>
                <a:gd name="T0" fmla="*/ 0 w 526"/>
                <a:gd name="T1" fmla="*/ 1 h 525"/>
                <a:gd name="T2" fmla="*/ 1 w 526"/>
                <a:gd name="T3" fmla="*/ 1 h 525"/>
                <a:gd name="T4" fmla="*/ 1 w 526"/>
                <a:gd name="T5" fmla="*/ 1 h 525"/>
                <a:gd name="T6" fmla="*/ 1 w 526"/>
                <a:gd name="T7" fmla="*/ 1 h 525"/>
                <a:gd name="T8" fmla="*/ 1 w 526"/>
                <a:gd name="T9" fmla="*/ 1 h 525"/>
                <a:gd name="T10" fmla="*/ 1 w 526"/>
                <a:gd name="T11" fmla="*/ 1 h 525"/>
                <a:gd name="T12" fmla="*/ 1 w 526"/>
                <a:gd name="T13" fmla="*/ 1 h 525"/>
                <a:gd name="T14" fmla="*/ 1 w 526"/>
                <a:gd name="T15" fmla="*/ 1 h 525"/>
                <a:gd name="T16" fmla="*/ 1 w 526"/>
                <a:gd name="T17" fmla="*/ 1 h 525"/>
                <a:gd name="T18" fmla="*/ 1 w 526"/>
                <a:gd name="T19" fmla="*/ 1 h 525"/>
                <a:gd name="T20" fmla="*/ 1 w 526"/>
                <a:gd name="T21" fmla="*/ 1 h 525"/>
                <a:gd name="T22" fmla="*/ 1 w 526"/>
                <a:gd name="T23" fmla="*/ 1 h 525"/>
                <a:gd name="T24" fmla="*/ 1 w 526"/>
                <a:gd name="T25" fmla="*/ 0 h 525"/>
                <a:gd name="T26" fmla="*/ 1 w 526"/>
                <a:gd name="T27" fmla="*/ 1 h 525"/>
                <a:gd name="T28" fmla="*/ 1 w 526"/>
                <a:gd name="T29" fmla="*/ 1 h 525"/>
                <a:gd name="T30" fmla="*/ 1 w 526"/>
                <a:gd name="T31" fmla="*/ 1 h 525"/>
                <a:gd name="T32" fmla="*/ 1 w 526"/>
                <a:gd name="T33" fmla="*/ 1 h 525"/>
                <a:gd name="T34" fmla="*/ 1 w 526"/>
                <a:gd name="T35" fmla="*/ 1 h 525"/>
                <a:gd name="T36" fmla="*/ 1 w 526"/>
                <a:gd name="T37" fmla="*/ 1 h 525"/>
                <a:gd name="T38" fmla="*/ 1 w 526"/>
                <a:gd name="T39" fmla="*/ 1 h 525"/>
                <a:gd name="T40" fmla="*/ 1 w 526"/>
                <a:gd name="T41" fmla="*/ 1 h 525"/>
                <a:gd name="T42" fmla="*/ 1 w 526"/>
                <a:gd name="T43" fmla="*/ 1 h 525"/>
                <a:gd name="T44" fmla="*/ 2 w 526"/>
                <a:gd name="T45" fmla="*/ 1 h 525"/>
                <a:gd name="T46" fmla="*/ 2 w 526"/>
                <a:gd name="T47" fmla="*/ 1 h 525"/>
                <a:gd name="T48" fmla="*/ 2 w 526"/>
                <a:gd name="T49" fmla="*/ 1 h 525"/>
                <a:gd name="T50" fmla="*/ 2 w 526"/>
                <a:gd name="T51" fmla="*/ 1 h 525"/>
                <a:gd name="T52" fmla="*/ 2 w 526"/>
                <a:gd name="T53" fmla="*/ 1 h 525"/>
                <a:gd name="T54" fmla="*/ 1 w 526"/>
                <a:gd name="T55" fmla="*/ 1 h 525"/>
                <a:gd name="T56" fmla="*/ 1 w 526"/>
                <a:gd name="T57" fmla="*/ 1 h 525"/>
                <a:gd name="T58" fmla="*/ 1 w 526"/>
                <a:gd name="T59" fmla="*/ 1 h 525"/>
                <a:gd name="T60" fmla="*/ 1 w 526"/>
                <a:gd name="T61" fmla="*/ 1 h 525"/>
                <a:gd name="T62" fmla="*/ 1 w 526"/>
                <a:gd name="T63" fmla="*/ 1 h 525"/>
                <a:gd name="T64" fmla="*/ 1 w 526"/>
                <a:gd name="T65" fmla="*/ 1 h 525"/>
                <a:gd name="T66" fmla="*/ 1 w 526"/>
                <a:gd name="T67" fmla="*/ 1 h 525"/>
                <a:gd name="T68" fmla="*/ 1 w 526"/>
                <a:gd name="T69" fmla="*/ 2 h 525"/>
                <a:gd name="T70" fmla="*/ 1 w 526"/>
                <a:gd name="T71" fmla="*/ 2 h 525"/>
                <a:gd name="T72" fmla="*/ 1 w 526"/>
                <a:gd name="T73" fmla="*/ 2 h 525"/>
                <a:gd name="T74" fmla="*/ 1 w 526"/>
                <a:gd name="T75" fmla="*/ 2 h 525"/>
                <a:gd name="T76" fmla="*/ 1 w 526"/>
                <a:gd name="T77" fmla="*/ 2 h 525"/>
                <a:gd name="T78" fmla="*/ 1 w 526"/>
                <a:gd name="T79" fmla="*/ 1 h 525"/>
                <a:gd name="T80" fmla="*/ 1 w 526"/>
                <a:gd name="T81" fmla="*/ 1 h 525"/>
                <a:gd name="T82" fmla="*/ 1 w 526"/>
                <a:gd name="T83" fmla="*/ 1 h 525"/>
                <a:gd name="T84" fmla="*/ 1 w 526"/>
                <a:gd name="T85" fmla="*/ 1 h 525"/>
                <a:gd name="T86" fmla="*/ 1 w 526"/>
                <a:gd name="T87" fmla="*/ 1 h 525"/>
                <a:gd name="T88" fmla="*/ 1 w 526"/>
                <a:gd name="T89" fmla="*/ 1 h 525"/>
                <a:gd name="T90" fmla="*/ 1 w 526"/>
                <a:gd name="T91" fmla="*/ 1 h 525"/>
                <a:gd name="T92" fmla="*/ 1 w 526"/>
                <a:gd name="T93" fmla="*/ 1 h 525"/>
                <a:gd name="T94" fmla="*/ 1 w 526"/>
                <a:gd name="T95" fmla="*/ 1 h 525"/>
                <a:gd name="T96" fmla="*/ 0 w 526"/>
                <a:gd name="T97" fmla="*/ 1 h 52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6" h="525">
                  <a:moveTo>
                    <a:pt x="0" y="263"/>
                  </a:moveTo>
                  <a:lnTo>
                    <a:pt x="2" y="228"/>
                  </a:lnTo>
                  <a:lnTo>
                    <a:pt x="9" y="195"/>
                  </a:lnTo>
                  <a:lnTo>
                    <a:pt x="20" y="162"/>
                  </a:lnTo>
                  <a:lnTo>
                    <a:pt x="35" y="131"/>
                  </a:lnTo>
                  <a:lnTo>
                    <a:pt x="54" y="103"/>
                  </a:lnTo>
                  <a:lnTo>
                    <a:pt x="77" y="77"/>
                  </a:lnTo>
                  <a:lnTo>
                    <a:pt x="103" y="54"/>
                  </a:lnTo>
                  <a:lnTo>
                    <a:pt x="131" y="35"/>
                  </a:lnTo>
                  <a:lnTo>
                    <a:pt x="162" y="20"/>
                  </a:lnTo>
                  <a:lnTo>
                    <a:pt x="195" y="9"/>
                  </a:lnTo>
                  <a:lnTo>
                    <a:pt x="229" y="3"/>
                  </a:lnTo>
                  <a:lnTo>
                    <a:pt x="263" y="0"/>
                  </a:lnTo>
                  <a:lnTo>
                    <a:pt x="297" y="3"/>
                  </a:lnTo>
                  <a:lnTo>
                    <a:pt x="331" y="9"/>
                  </a:lnTo>
                  <a:lnTo>
                    <a:pt x="364" y="20"/>
                  </a:lnTo>
                  <a:lnTo>
                    <a:pt x="395" y="35"/>
                  </a:lnTo>
                  <a:lnTo>
                    <a:pt x="423" y="54"/>
                  </a:lnTo>
                  <a:lnTo>
                    <a:pt x="449" y="77"/>
                  </a:lnTo>
                  <a:lnTo>
                    <a:pt x="473" y="103"/>
                  </a:lnTo>
                  <a:lnTo>
                    <a:pt x="491" y="131"/>
                  </a:lnTo>
                  <a:lnTo>
                    <a:pt x="506" y="162"/>
                  </a:lnTo>
                  <a:lnTo>
                    <a:pt x="517" y="195"/>
                  </a:lnTo>
                  <a:lnTo>
                    <a:pt x="524" y="228"/>
                  </a:lnTo>
                  <a:lnTo>
                    <a:pt x="526" y="263"/>
                  </a:lnTo>
                  <a:lnTo>
                    <a:pt x="524" y="297"/>
                  </a:lnTo>
                  <a:lnTo>
                    <a:pt x="517" y="330"/>
                  </a:lnTo>
                  <a:lnTo>
                    <a:pt x="506" y="363"/>
                  </a:lnTo>
                  <a:lnTo>
                    <a:pt x="491" y="393"/>
                  </a:lnTo>
                  <a:lnTo>
                    <a:pt x="473" y="423"/>
                  </a:lnTo>
                  <a:lnTo>
                    <a:pt x="449" y="448"/>
                  </a:lnTo>
                  <a:lnTo>
                    <a:pt x="423" y="470"/>
                  </a:lnTo>
                  <a:lnTo>
                    <a:pt x="395" y="490"/>
                  </a:lnTo>
                  <a:lnTo>
                    <a:pt x="364" y="505"/>
                  </a:lnTo>
                  <a:lnTo>
                    <a:pt x="331" y="516"/>
                  </a:lnTo>
                  <a:lnTo>
                    <a:pt x="297" y="523"/>
                  </a:lnTo>
                  <a:lnTo>
                    <a:pt x="263" y="525"/>
                  </a:lnTo>
                  <a:lnTo>
                    <a:pt x="229" y="523"/>
                  </a:lnTo>
                  <a:lnTo>
                    <a:pt x="195" y="516"/>
                  </a:lnTo>
                  <a:lnTo>
                    <a:pt x="162" y="505"/>
                  </a:lnTo>
                  <a:lnTo>
                    <a:pt x="131" y="490"/>
                  </a:lnTo>
                  <a:lnTo>
                    <a:pt x="103" y="470"/>
                  </a:lnTo>
                  <a:lnTo>
                    <a:pt x="77" y="448"/>
                  </a:lnTo>
                  <a:lnTo>
                    <a:pt x="54" y="423"/>
                  </a:lnTo>
                  <a:lnTo>
                    <a:pt x="35" y="393"/>
                  </a:lnTo>
                  <a:lnTo>
                    <a:pt x="20" y="363"/>
                  </a:lnTo>
                  <a:lnTo>
                    <a:pt x="9" y="330"/>
                  </a:lnTo>
                  <a:lnTo>
                    <a:pt x="2" y="297"/>
                  </a:lnTo>
                  <a:lnTo>
                    <a:pt x="0" y="26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4" name="Line 113"/>
            <p:cNvSpPr>
              <a:spLocks noChangeShapeType="1"/>
            </p:cNvSpPr>
            <p:nvPr/>
          </p:nvSpPr>
          <p:spPr bwMode="auto">
            <a:xfrm flipV="1">
              <a:off x="2454" y="1768"/>
              <a:ext cx="234" cy="234"/>
            </a:xfrm>
            <a:prstGeom prst="line">
              <a:avLst/>
            </a:prstGeom>
            <a:noFill/>
            <a:ln w="158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5" name="Freeform 114"/>
            <p:cNvSpPr>
              <a:spLocks/>
            </p:cNvSpPr>
            <p:nvPr/>
          </p:nvSpPr>
          <p:spPr bwMode="auto">
            <a:xfrm>
              <a:off x="2439" y="1988"/>
              <a:ext cx="29" cy="29"/>
            </a:xfrm>
            <a:custGeom>
              <a:avLst/>
              <a:gdLst>
                <a:gd name="T0" fmla="*/ 0 w 57"/>
                <a:gd name="T1" fmla="*/ 1 h 57"/>
                <a:gd name="T2" fmla="*/ 1 w 57"/>
                <a:gd name="T3" fmla="*/ 0 h 57"/>
                <a:gd name="T4" fmla="*/ 1 w 57"/>
                <a:gd name="T5" fmla="*/ 1 h 57"/>
                <a:gd name="T6" fmla="*/ 1 w 57"/>
                <a:gd name="T7" fmla="*/ 1 h 57"/>
                <a:gd name="T8" fmla="*/ 1 w 57"/>
                <a:gd name="T9" fmla="*/ 1 h 57"/>
                <a:gd name="T10" fmla="*/ 1 w 57"/>
                <a:gd name="T11" fmla="*/ 1 h 57"/>
                <a:gd name="T12" fmla="*/ 1 w 57"/>
                <a:gd name="T13" fmla="*/ 1 h 57"/>
                <a:gd name="T14" fmla="*/ 1 w 57"/>
                <a:gd name="T15" fmla="*/ 1 h 57"/>
                <a:gd name="T16" fmla="*/ 1 w 57"/>
                <a:gd name="T17" fmla="*/ 1 h 57"/>
                <a:gd name="T18" fmla="*/ 1 w 57"/>
                <a:gd name="T19" fmla="*/ 1 h 57"/>
                <a:gd name="T20" fmla="*/ 1 w 57"/>
                <a:gd name="T21" fmla="*/ 1 h 57"/>
                <a:gd name="T22" fmla="*/ 1 w 57"/>
                <a:gd name="T23" fmla="*/ 1 h 57"/>
                <a:gd name="T24" fmla="*/ 1 w 57"/>
                <a:gd name="T25" fmla="*/ 1 h 57"/>
                <a:gd name="T26" fmla="*/ 1 w 57"/>
                <a:gd name="T27" fmla="*/ 1 h 57"/>
                <a:gd name="T28" fmla="*/ 1 w 57"/>
                <a:gd name="T29" fmla="*/ 1 h 57"/>
                <a:gd name="T30" fmla="*/ 1 w 57"/>
                <a:gd name="T31" fmla="*/ 1 h 57"/>
                <a:gd name="T32" fmla="*/ 1 w 57"/>
                <a:gd name="T33" fmla="*/ 1 h 57"/>
                <a:gd name="T34" fmla="*/ 1 w 57"/>
                <a:gd name="T35" fmla="*/ 1 h 57"/>
                <a:gd name="T36" fmla="*/ 1 w 57"/>
                <a:gd name="T37" fmla="*/ 1 h 57"/>
                <a:gd name="T38" fmla="*/ 0 w 57"/>
                <a:gd name="T39" fmla="*/ 1 h 5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7" h="57">
                  <a:moveTo>
                    <a:pt x="0" y="57"/>
                  </a:moveTo>
                  <a:lnTo>
                    <a:pt x="18" y="0"/>
                  </a:lnTo>
                  <a:lnTo>
                    <a:pt x="20" y="4"/>
                  </a:lnTo>
                  <a:lnTo>
                    <a:pt x="21" y="6"/>
                  </a:lnTo>
                  <a:lnTo>
                    <a:pt x="23" y="9"/>
                  </a:lnTo>
                  <a:lnTo>
                    <a:pt x="24" y="12"/>
                  </a:lnTo>
                  <a:lnTo>
                    <a:pt x="26" y="15"/>
                  </a:lnTo>
                  <a:lnTo>
                    <a:pt x="28" y="18"/>
                  </a:lnTo>
                  <a:lnTo>
                    <a:pt x="30" y="20"/>
                  </a:lnTo>
                  <a:lnTo>
                    <a:pt x="33" y="22"/>
                  </a:lnTo>
                  <a:lnTo>
                    <a:pt x="35" y="25"/>
                  </a:lnTo>
                  <a:lnTo>
                    <a:pt x="37" y="27"/>
                  </a:lnTo>
                  <a:lnTo>
                    <a:pt x="40" y="29"/>
                  </a:lnTo>
                  <a:lnTo>
                    <a:pt x="42" y="30"/>
                  </a:lnTo>
                  <a:lnTo>
                    <a:pt x="45" y="33"/>
                  </a:lnTo>
                  <a:lnTo>
                    <a:pt x="48" y="34"/>
                  </a:lnTo>
                  <a:lnTo>
                    <a:pt x="51" y="35"/>
                  </a:lnTo>
                  <a:lnTo>
                    <a:pt x="54" y="37"/>
                  </a:lnTo>
                  <a:lnTo>
                    <a:pt x="57" y="37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6" name="Freeform 115"/>
            <p:cNvSpPr>
              <a:spLocks/>
            </p:cNvSpPr>
            <p:nvPr/>
          </p:nvSpPr>
          <p:spPr bwMode="auto">
            <a:xfrm>
              <a:off x="2674" y="1754"/>
              <a:ext cx="29" cy="29"/>
            </a:xfrm>
            <a:custGeom>
              <a:avLst/>
              <a:gdLst>
                <a:gd name="T0" fmla="*/ 1 w 57"/>
                <a:gd name="T1" fmla="*/ 0 h 58"/>
                <a:gd name="T2" fmla="*/ 1 w 57"/>
                <a:gd name="T3" fmla="*/ 1 h 58"/>
                <a:gd name="T4" fmla="*/ 1 w 57"/>
                <a:gd name="T5" fmla="*/ 1 h 58"/>
                <a:gd name="T6" fmla="*/ 1 w 57"/>
                <a:gd name="T7" fmla="*/ 1 h 58"/>
                <a:gd name="T8" fmla="*/ 1 w 57"/>
                <a:gd name="T9" fmla="*/ 1 h 58"/>
                <a:gd name="T10" fmla="*/ 1 w 57"/>
                <a:gd name="T11" fmla="*/ 1 h 58"/>
                <a:gd name="T12" fmla="*/ 1 w 57"/>
                <a:gd name="T13" fmla="*/ 1 h 58"/>
                <a:gd name="T14" fmla="*/ 1 w 57"/>
                <a:gd name="T15" fmla="*/ 1 h 58"/>
                <a:gd name="T16" fmla="*/ 1 w 57"/>
                <a:gd name="T17" fmla="*/ 1 h 58"/>
                <a:gd name="T18" fmla="*/ 1 w 57"/>
                <a:gd name="T19" fmla="*/ 1 h 58"/>
                <a:gd name="T20" fmla="*/ 1 w 57"/>
                <a:gd name="T21" fmla="*/ 1 h 58"/>
                <a:gd name="T22" fmla="*/ 1 w 57"/>
                <a:gd name="T23" fmla="*/ 1 h 58"/>
                <a:gd name="T24" fmla="*/ 1 w 57"/>
                <a:gd name="T25" fmla="*/ 1 h 58"/>
                <a:gd name="T26" fmla="*/ 1 w 57"/>
                <a:gd name="T27" fmla="*/ 1 h 58"/>
                <a:gd name="T28" fmla="*/ 1 w 57"/>
                <a:gd name="T29" fmla="*/ 1 h 58"/>
                <a:gd name="T30" fmla="*/ 1 w 57"/>
                <a:gd name="T31" fmla="*/ 1 h 58"/>
                <a:gd name="T32" fmla="*/ 1 w 57"/>
                <a:gd name="T33" fmla="*/ 1 h 58"/>
                <a:gd name="T34" fmla="*/ 1 w 57"/>
                <a:gd name="T35" fmla="*/ 1 h 58"/>
                <a:gd name="T36" fmla="*/ 0 w 57"/>
                <a:gd name="T37" fmla="*/ 1 h 58"/>
                <a:gd name="T38" fmla="*/ 1 w 57"/>
                <a:gd name="T39" fmla="*/ 0 h 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57" h="58">
                  <a:moveTo>
                    <a:pt x="57" y="0"/>
                  </a:moveTo>
                  <a:lnTo>
                    <a:pt x="39" y="58"/>
                  </a:lnTo>
                  <a:lnTo>
                    <a:pt x="37" y="54"/>
                  </a:lnTo>
                  <a:lnTo>
                    <a:pt x="36" y="51"/>
                  </a:lnTo>
                  <a:lnTo>
                    <a:pt x="34" y="48"/>
                  </a:lnTo>
                  <a:lnTo>
                    <a:pt x="33" y="45"/>
                  </a:lnTo>
                  <a:lnTo>
                    <a:pt x="32" y="42"/>
                  </a:lnTo>
                  <a:lnTo>
                    <a:pt x="29" y="40"/>
                  </a:lnTo>
                  <a:lnTo>
                    <a:pt x="27" y="38"/>
                  </a:lnTo>
                  <a:lnTo>
                    <a:pt x="25" y="34"/>
                  </a:lnTo>
                  <a:lnTo>
                    <a:pt x="22" y="32"/>
                  </a:lnTo>
                  <a:lnTo>
                    <a:pt x="20" y="31"/>
                  </a:lnTo>
                  <a:lnTo>
                    <a:pt x="18" y="28"/>
                  </a:lnTo>
                  <a:lnTo>
                    <a:pt x="15" y="26"/>
                  </a:lnTo>
                  <a:lnTo>
                    <a:pt x="12" y="25"/>
                  </a:lnTo>
                  <a:lnTo>
                    <a:pt x="9" y="23"/>
                  </a:lnTo>
                  <a:lnTo>
                    <a:pt x="6" y="21"/>
                  </a:lnTo>
                  <a:lnTo>
                    <a:pt x="4" y="20"/>
                  </a:lnTo>
                  <a:lnTo>
                    <a:pt x="0" y="19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17" name="Rectangle 116"/>
            <p:cNvSpPr>
              <a:spLocks noChangeArrowheads="1"/>
            </p:cNvSpPr>
            <p:nvPr/>
          </p:nvSpPr>
          <p:spPr bwMode="auto">
            <a:xfrm rot="-2700000">
              <a:off x="2466" y="1814"/>
              <a:ext cx="96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100" b="1">
                  <a:solidFill>
                    <a:srgbClr val="000000"/>
                  </a:solidFill>
                </a:rPr>
                <a:t>2 r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18" name="Rectangle 117"/>
            <p:cNvSpPr>
              <a:spLocks noChangeArrowheads="1"/>
            </p:cNvSpPr>
            <p:nvPr/>
          </p:nvSpPr>
          <p:spPr bwMode="auto">
            <a:xfrm rot="18900000">
              <a:off x="2579" y="1803"/>
              <a:ext cx="31" cy="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700" b="1">
                  <a:solidFill>
                    <a:srgbClr val="000000"/>
                  </a:solidFill>
                </a:rPr>
                <a:t>o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72819" name="Freeform 120"/>
            <p:cNvSpPr>
              <a:spLocks/>
            </p:cNvSpPr>
            <p:nvPr/>
          </p:nvSpPr>
          <p:spPr bwMode="auto">
            <a:xfrm>
              <a:off x="1781" y="1536"/>
              <a:ext cx="153" cy="1530"/>
            </a:xfrm>
            <a:custGeom>
              <a:avLst/>
              <a:gdLst>
                <a:gd name="T0" fmla="*/ 0 w 307"/>
                <a:gd name="T1" fmla="*/ 0 h 3061"/>
                <a:gd name="T2" fmla="*/ 0 w 307"/>
                <a:gd name="T3" fmla="*/ 0 h 3061"/>
                <a:gd name="T4" fmla="*/ 0 w 307"/>
                <a:gd name="T5" fmla="*/ 5 h 30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7" h="3061">
                  <a:moveTo>
                    <a:pt x="307" y="0"/>
                  </a:moveTo>
                  <a:lnTo>
                    <a:pt x="0" y="0"/>
                  </a:lnTo>
                  <a:lnTo>
                    <a:pt x="0" y="3061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0" name="Freeform 121"/>
            <p:cNvSpPr>
              <a:spLocks/>
            </p:cNvSpPr>
            <p:nvPr/>
          </p:nvSpPr>
          <p:spPr bwMode="auto">
            <a:xfrm>
              <a:off x="2143" y="2519"/>
              <a:ext cx="1218" cy="241"/>
            </a:xfrm>
            <a:custGeom>
              <a:avLst/>
              <a:gdLst>
                <a:gd name="T0" fmla="*/ 1 w 2435"/>
                <a:gd name="T1" fmla="*/ 0 h 481"/>
                <a:gd name="T2" fmla="*/ 1 w 2435"/>
                <a:gd name="T3" fmla="*/ 1 h 481"/>
                <a:gd name="T4" fmla="*/ 1 w 2435"/>
                <a:gd name="T5" fmla="*/ 1 h 481"/>
                <a:gd name="T6" fmla="*/ 1 w 2435"/>
                <a:gd name="T7" fmla="*/ 1 h 481"/>
                <a:gd name="T8" fmla="*/ 1 w 2435"/>
                <a:gd name="T9" fmla="*/ 1 h 481"/>
                <a:gd name="T10" fmla="*/ 1 w 2435"/>
                <a:gd name="T11" fmla="*/ 1 h 481"/>
                <a:gd name="T12" fmla="*/ 1 w 2435"/>
                <a:gd name="T13" fmla="*/ 1 h 481"/>
                <a:gd name="T14" fmla="*/ 1 w 2435"/>
                <a:gd name="T15" fmla="*/ 1 h 481"/>
                <a:gd name="T16" fmla="*/ 1 w 2435"/>
                <a:gd name="T17" fmla="*/ 1 h 481"/>
                <a:gd name="T18" fmla="*/ 1 w 2435"/>
                <a:gd name="T19" fmla="*/ 1 h 481"/>
                <a:gd name="T20" fmla="*/ 1 w 2435"/>
                <a:gd name="T21" fmla="*/ 1 h 481"/>
                <a:gd name="T22" fmla="*/ 1 w 2435"/>
                <a:gd name="T23" fmla="*/ 1 h 481"/>
                <a:gd name="T24" fmla="*/ 0 w 2435"/>
                <a:gd name="T25" fmla="*/ 1 h 481"/>
                <a:gd name="T26" fmla="*/ 1 w 2435"/>
                <a:gd name="T27" fmla="*/ 1 h 481"/>
                <a:gd name="T28" fmla="*/ 1 w 2435"/>
                <a:gd name="T29" fmla="*/ 1 h 481"/>
                <a:gd name="T30" fmla="*/ 1 w 2435"/>
                <a:gd name="T31" fmla="*/ 1 h 481"/>
                <a:gd name="T32" fmla="*/ 1 w 2435"/>
                <a:gd name="T33" fmla="*/ 1 h 481"/>
                <a:gd name="T34" fmla="*/ 1 w 2435"/>
                <a:gd name="T35" fmla="*/ 1 h 481"/>
                <a:gd name="T36" fmla="*/ 1 w 2435"/>
                <a:gd name="T37" fmla="*/ 1 h 481"/>
                <a:gd name="T38" fmla="*/ 1 w 2435"/>
                <a:gd name="T39" fmla="*/ 1 h 481"/>
                <a:gd name="T40" fmla="*/ 1 w 2435"/>
                <a:gd name="T41" fmla="*/ 1 h 481"/>
                <a:gd name="T42" fmla="*/ 1 w 2435"/>
                <a:gd name="T43" fmla="*/ 1 h 481"/>
                <a:gd name="T44" fmla="*/ 1 w 2435"/>
                <a:gd name="T45" fmla="*/ 1 h 481"/>
                <a:gd name="T46" fmla="*/ 5 w 2435"/>
                <a:gd name="T47" fmla="*/ 1 h 481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435" h="481">
                  <a:moveTo>
                    <a:pt x="153" y="0"/>
                  </a:moveTo>
                  <a:lnTo>
                    <a:pt x="153" y="87"/>
                  </a:lnTo>
                  <a:lnTo>
                    <a:pt x="131" y="89"/>
                  </a:lnTo>
                  <a:lnTo>
                    <a:pt x="110" y="96"/>
                  </a:lnTo>
                  <a:lnTo>
                    <a:pt x="89" y="107"/>
                  </a:lnTo>
                  <a:lnTo>
                    <a:pt x="70" y="122"/>
                  </a:lnTo>
                  <a:lnTo>
                    <a:pt x="52" y="141"/>
                  </a:lnTo>
                  <a:lnTo>
                    <a:pt x="37" y="163"/>
                  </a:lnTo>
                  <a:lnTo>
                    <a:pt x="24" y="187"/>
                  </a:lnTo>
                  <a:lnTo>
                    <a:pt x="14" y="215"/>
                  </a:lnTo>
                  <a:lnTo>
                    <a:pt x="5" y="244"/>
                  </a:lnTo>
                  <a:lnTo>
                    <a:pt x="1" y="275"/>
                  </a:lnTo>
                  <a:lnTo>
                    <a:pt x="0" y="306"/>
                  </a:lnTo>
                  <a:lnTo>
                    <a:pt x="1" y="333"/>
                  </a:lnTo>
                  <a:lnTo>
                    <a:pt x="7" y="360"/>
                  </a:lnTo>
                  <a:lnTo>
                    <a:pt x="16" y="386"/>
                  </a:lnTo>
                  <a:lnTo>
                    <a:pt x="29" y="409"/>
                  </a:lnTo>
                  <a:lnTo>
                    <a:pt x="44" y="430"/>
                  </a:lnTo>
                  <a:lnTo>
                    <a:pt x="63" y="447"/>
                  </a:lnTo>
                  <a:lnTo>
                    <a:pt x="83" y="461"/>
                  </a:lnTo>
                  <a:lnTo>
                    <a:pt x="105" y="472"/>
                  </a:lnTo>
                  <a:lnTo>
                    <a:pt x="128" y="479"/>
                  </a:lnTo>
                  <a:lnTo>
                    <a:pt x="153" y="481"/>
                  </a:lnTo>
                  <a:lnTo>
                    <a:pt x="2435" y="481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1" name="Freeform 122"/>
            <p:cNvSpPr>
              <a:spLocks/>
            </p:cNvSpPr>
            <p:nvPr/>
          </p:nvSpPr>
          <p:spPr bwMode="auto">
            <a:xfrm>
              <a:off x="3213" y="1536"/>
              <a:ext cx="148" cy="1530"/>
            </a:xfrm>
            <a:custGeom>
              <a:avLst/>
              <a:gdLst>
                <a:gd name="T0" fmla="*/ 0 w 296"/>
                <a:gd name="T1" fmla="*/ 0 h 3061"/>
                <a:gd name="T2" fmla="*/ 1 w 296"/>
                <a:gd name="T3" fmla="*/ 0 h 3061"/>
                <a:gd name="T4" fmla="*/ 1 w 296"/>
                <a:gd name="T5" fmla="*/ 5 h 306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96" h="3061">
                  <a:moveTo>
                    <a:pt x="0" y="0"/>
                  </a:moveTo>
                  <a:lnTo>
                    <a:pt x="296" y="0"/>
                  </a:lnTo>
                  <a:lnTo>
                    <a:pt x="296" y="3061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2" name="Freeform 123"/>
            <p:cNvSpPr>
              <a:spLocks/>
            </p:cNvSpPr>
            <p:nvPr/>
          </p:nvSpPr>
          <p:spPr bwMode="auto">
            <a:xfrm>
              <a:off x="1781" y="2519"/>
              <a:ext cx="1141" cy="154"/>
            </a:xfrm>
            <a:custGeom>
              <a:avLst/>
              <a:gdLst>
                <a:gd name="T0" fmla="*/ 5 w 2282"/>
                <a:gd name="T1" fmla="*/ 0 h 306"/>
                <a:gd name="T2" fmla="*/ 5 w 2282"/>
                <a:gd name="T3" fmla="*/ 1 h 306"/>
                <a:gd name="T4" fmla="*/ 0 w 2282"/>
                <a:gd name="T5" fmla="*/ 1 h 30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2" h="306">
                  <a:moveTo>
                    <a:pt x="2282" y="0"/>
                  </a:moveTo>
                  <a:lnTo>
                    <a:pt x="2282" y="306"/>
                  </a:lnTo>
                  <a:lnTo>
                    <a:pt x="0" y="306"/>
                  </a:lnTo>
                </a:path>
              </a:pathLst>
            </a:custGeom>
            <a:noFill/>
            <a:ln w="238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823" name="Rectangle 124"/>
            <p:cNvSpPr>
              <a:spLocks noChangeArrowheads="1"/>
            </p:cNvSpPr>
            <p:nvPr/>
          </p:nvSpPr>
          <p:spPr bwMode="auto">
            <a:xfrm>
              <a:off x="1517" y="3094"/>
              <a:ext cx="2059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100" b="1">
                  <a:solidFill>
                    <a:srgbClr val="000000"/>
                  </a:solidFill>
                </a:rPr>
                <a:t>+(U + V cos </a:t>
              </a:r>
              <a:r>
                <a:rPr lang="de-DE" altLang="en-US" sz="1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ω</a:t>
              </a:r>
              <a:r>
                <a:rPr lang="de-DE" altLang="en-US" sz="1100" b="1">
                  <a:solidFill>
                    <a:srgbClr val="000000"/>
                  </a:solidFill>
                </a:rPr>
                <a:t> t)                                        -(U + V cos </a:t>
              </a:r>
              <a:r>
                <a:rPr lang="de-DE" altLang="en-US" sz="16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ω</a:t>
              </a:r>
              <a:r>
                <a:rPr lang="de-DE" altLang="en-US" sz="1100" b="1">
                  <a:solidFill>
                    <a:srgbClr val="000000"/>
                  </a:solidFill>
                </a:rPr>
                <a:t> t)</a:t>
              </a:r>
            </a:p>
          </p:txBody>
        </p:sp>
      </p:grpSp>
      <p:sp>
        <p:nvSpPr>
          <p:cNvPr id="72713" name="Textfeld 118"/>
          <p:cNvSpPr txBox="1">
            <a:spLocks noChangeArrowheads="1"/>
          </p:cNvSpPr>
          <p:nvPr/>
        </p:nvSpPr>
        <p:spPr bwMode="auto">
          <a:xfrm>
            <a:off x="2027238" y="1200150"/>
            <a:ext cx="375761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Mass Filter - The Quadrupole-Field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20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27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373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45B03D5-AE45-40DE-9D52-35F5EDC58A9C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67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3" y="1511301"/>
            <a:ext cx="6494462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40356" y="399657"/>
            <a:ext cx="9413443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5" name="Textfeld 6"/>
          <p:cNvSpPr txBox="1">
            <a:spLocks noChangeArrowheads="1"/>
          </p:cNvSpPr>
          <p:nvPr/>
        </p:nvSpPr>
        <p:spPr bwMode="auto">
          <a:xfrm>
            <a:off x="2370139" y="968375"/>
            <a:ext cx="418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Electrical potentials at one point in time</a:t>
            </a: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3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2" name="Gruppieren 7"/>
          <p:cNvGrpSpPr>
            <a:grpSpLocks/>
          </p:cNvGrpSpPr>
          <p:nvPr/>
        </p:nvGrpSpPr>
        <p:grpSpPr bwMode="auto">
          <a:xfrm>
            <a:off x="1081485" y="1890146"/>
            <a:ext cx="5038725" cy="4310063"/>
            <a:chOff x="-25275" y="984738"/>
            <a:chExt cx="5038721" cy="4309667"/>
          </a:xfrm>
        </p:grpSpPr>
        <p:pic>
          <p:nvPicPr>
            <p:cNvPr id="6145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10655" r="19376" b="18262"/>
            <a:stretch>
              <a:fillRect/>
            </a:stretch>
          </p:blipFill>
          <p:spPr bwMode="auto">
            <a:xfrm>
              <a:off x="873819" y="2157221"/>
              <a:ext cx="3532554" cy="27197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1452" name="Freihandform 4"/>
            <p:cNvSpPr>
              <a:spLocks/>
            </p:cNvSpPr>
            <p:nvPr/>
          </p:nvSpPr>
          <p:spPr bwMode="auto">
            <a:xfrm>
              <a:off x="655607" y="3429000"/>
              <a:ext cx="1688123" cy="1750646"/>
            </a:xfrm>
            <a:custGeom>
              <a:avLst/>
              <a:gdLst/>
              <a:ahLst/>
              <a:cxnLst/>
              <a:rect l="0" t="0" r="r" b="b"/>
              <a:pathLst>
                <a:path w="1688123" h="1750646">
                  <a:moveTo>
                    <a:pt x="132862" y="0"/>
                  </a:moveTo>
                  <a:cubicBezTo>
                    <a:pt x="145888" y="10420"/>
                    <a:pt x="156753" y="24358"/>
                    <a:pt x="171939" y="31261"/>
                  </a:cubicBezTo>
                  <a:cubicBezTo>
                    <a:pt x="186365" y="37818"/>
                    <a:pt x="203022" y="37987"/>
                    <a:pt x="218831" y="39077"/>
                  </a:cubicBezTo>
                  <a:cubicBezTo>
                    <a:pt x="278663" y="43203"/>
                    <a:pt x="338667" y="44287"/>
                    <a:pt x="398585" y="46892"/>
                  </a:cubicBezTo>
                  <a:cubicBezTo>
                    <a:pt x="409005" y="49497"/>
                    <a:pt x="419558" y="51622"/>
                    <a:pt x="429846" y="54708"/>
                  </a:cubicBezTo>
                  <a:cubicBezTo>
                    <a:pt x="445628" y="59442"/>
                    <a:pt x="476739" y="70338"/>
                    <a:pt x="476739" y="70338"/>
                  </a:cubicBezTo>
                  <a:cubicBezTo>
                    <a:pt x="481949" y="78153"/>
                    <a:pt x="485727" y="87142"/>
                    <a:pt x="492369" y="93784"/>
                  </a:cubicBezTo>
                  <a:cubicBezTo>
                    <a:pt x="499011" y="100426"/>
                    <a:pt x="507415" y="105214"/>
                    <a:pt x="515816" y="109415"/>
                  </a:cubicBezTo>
                  <a:cubicBezTo>
                    <a:pt x="551345" y="127180"/>
                    <a:pt x="631374" y="123810"/>
                    <a:pt x="648677" y="125046"/>
                  </a:cubicBezTo>
                  <a:cubicBezTo>
                    <a:pt x="656492" y="130256"/>
                    <a:pt x="665481" y="134035"/>
                    <a:pt x="672123" y="140677"/>
                  </a:cubicBezTo>
                  <a:cubicBezTo>
                    <a:pt x="678765" y="147319"/>
                    <a:pt x="679789" y="159145"/>
                    <a:pt x="687754" y="164123"/>
                  </a:cubicBezTo>
                  <a:cubicBezTo>
                    <a:pt x="701726" y="172855"/>
                    <a:pt x="719015" y="174544"/>
                    <a:pt x="734646" y="179754"/>
                  </a:cubicBezTo>
                  <a:lnTo>
                    <a:pt x="758093" y="187569"/>
                  </a:lnTo>
                  <a:cubicBezTo>
                    <a:pt x="763303" y="195384"/>
                    <a:pt x="769522" y="202614"/>
                    <a:pt x="773723" y="211015"/>
                  </a:cubicBezTo>
                  <a:cubicBezTo>
                    <a:pt x="777407" y="218383"/>
                    <a:pt x="776393" y="228028"/>
                    <a:pt x="781539" y="234461"/>
                  </a:cubicBezTo>
                  <a:cubicBezTo>
                    <a:pt x="797649" y="254599"/>
                    <a:pt x="821940" y="267711"/>
                    <a:pt x="836246" y="289169"/>
                  </a:cubicBezTo>
                  <a:cubicBezTo>
                    <a:pt x="846667" y="304800"/>
                    <a:pt x="851877" y="325640"/>
                    <a:pt x="867508" y="336061"/>
                  </a:cubicBezTo>
                  <a:cubicBezTo>
                    <a:pt x="883139" y="346482"/>
                    <a:pt x="901116" y="354039"/>
                    <a:pt x="914400" y="367323"/>
                  </a:cubicBezTo>
                  <a:cubicBezTo>
                    <a:pt x="944488" y="397411"/>
                    <a:pt x="928650" y="384638"/>
                    <a:pt x="961293" y="406400"/>
                  </a:cubicBezTo>
                  <a:cubicBezTo>
                    <a:pt x="963898" y="414215"/>
                    <a:pt x="965107" y="422645"/>
                    <a:pt x="969108" y="429846"/>
                  </a:cubicBezTo>
                  <a:cubicBezTo>
                    <a:pt x="984134" y="456894"/>
                    <a:pt x="1000244" y="480541"/>
                    <a:pt x="1023816" y="500184"/>
                  </a:cubicBezTo>
                  <a:cubicBezTo>
                    <a:pt x="1031032" y="506197"/>
                    <a:pt x="1039447" y="510605"/>
                    <a:pt x="1047262" y="515815"/>
                  </a:cubicBezTo>
                  <a:cubicBezTo>
                    <a:pt x="1057682" y="531446"/>
                    <a:pt x="1072582" y="544886"/>
                    <a:pt x="1078523" y="562708"/>
                  </a:cubicBezTo>
                  <a:cubicBezTo>
                    <a:pt x="1081128" y="570523"/>
                    <a:pt x="1082655" y="578786"/>
                    <a:pt x="1086339" y="586154"/>
                  </a:cubicBezTo>
                  <a:cubicBezTo>
                    <a:pt x="1090540" y="594555"/>
                    <a:pt x="1097768" y="601199"/>
                    <a:pt x="1101969" y="609600"/>
                  </a:cubicBezTo>
                  <a:cubicBezTo>
                    <a:pt x="1134306" y="674274"/>
                    <a:pt x="1076633" y="583002"/>
                    <a:pt x="1125416" y="664308"/>
                  </a:cubicBezTo>
                  <a:cubicBezTo>
                    <a:pt x="1135081" y="680417"/>
                    <a:pt x="1146257" y="695569"/>
                    <a:pt x="1156677" y="711200"/>
                  </a:cubicBezTo>
                  <a:cubicBezTo>
                    <a:pt x="1161887" y="719015"/>
                    <a:pt x="1163907" y="730445"/>
                    <a:pt x="1172308" y="734646"/>
                  </a:cubicBezTo>
                  <a:cubicBezTo>
                    <a:pt x="1243232" y="770109"/>
                    <a:pt x="1215443" y="752983"/>
                    <a:pt x="1258277" y="781538"/>
                  </a:cubicBezTo>
                  <a:cubicBezTo>
                    <a:pt x="1294109" y="835285"/>
                    <a:pt x="1271717" y="822491"/>
                    <a:pt x="1312985" y="836246"/>
                  </a:cubicBezTo>
                  <a:cubicBezTo>
                    <a:pt x="1320800" y="846667"/>
                    <a:pt x="1327220" y="858297"/>
                    <a:pt x="1336431" y="867508"/>
                  </a:cubicBezTo>
                  <a:cubicBezTo>
                    <a:pt x="1388537" y="919614"/>
                    <a:pt x="1333822" y="844057"/>
                    <a:pt x="1375508" y="906584"/>
                  </a:cubicBezTo>
                  <a:cubicBezTo>
                    <a:pt x="1378113" y="919610"/>
                    <a:pt x="1379828" y="932845"/>
                    <a:pt x="1383323" y="945661"/>
                  </a:cubicBezTo>
                  <a:cubicBezTo>
                    <a:pt x="1396360" y="993464"/>
                    <a:pt x="1393792" y="992594"/>
                    <a:pt x="1430216" y="1023815"/>
                  </a:cubicBezTo>
                  <a:cubicBezTo>
                    <a:pt x="1437348" y="1029928"/>
                    <a:pt x="1445847" y="1034236"/>
                    <a:pt x="1453662" y="1039446"/>
                  </a:cubicBezTo>
                  <a:cubicBezTo>
                    <a:pt x="1468764" y="1084750"/>
                    <a:pt x="1460342" y="1082786"/>
                    <a:pt x="1492739" y="1109784"/>
                  </a:cubicBezTo>
                  <a:cubicBezTo>
                    <a:pt x="1499955" y="1115797"/>
                    <a:pt x="1508370" y="1120205"/>
                    <a:pt x="1516185" y="1125415"/>
                  </a:cubicBezTo>
                  <a:cubicBezTo>
                    <a:pt x="1518790" y="1133230"/>
                    <a:pt x="1520316" y="1141493"/>
                    <a:pt x="1524000" y="1148861"/>
                  </a:cubicBezTo>
                  <a:cubicBezTo>
                    <a:pt x="1528201" y="1157263"/>
                    <a:pt x="1536333" y="1163513"/>
                    <a:pt x="1539631" y="1172308"/>
                  </a:cubicBezTo>
                  <a:cubicBezTo>
                    <a:pt x="1568148" y="1248352"/>
                    <a:pt x="1521681" y="1177031"/>
                    <a:pt x="1570893" y="1242646"/>
                  </a:cubicBezTo>
                  <a:cubicBezTo>
                    <a:pt x="1573498" y="1250461"/>
                    <a:pt x="1574707" y="1258891"/>
                    <a:pt x="1578708" y="1266092"/>
                  </a:cubicBezTo>
                  <a:cubicBezTo>
                    <a:pt x="1587831" y="1282514"/>
                    <a:pt x="1604028" y="1295162"/>
                    <a:pt x="1609969" y="1312984"/>
                  </a:cubicBezTo>
                  <a:cubicBezTo>
                    <a:pt x="1612574" y="1320800"/>
                    <a:pt x="1613784" y="1329229"/>
                    <a:pt x="1617785" y="1336431"/>
                  </a:cubicBezTo>
                  <a:cubicBezTo>
                    <a:pt x="1626908" y="1352853"/>
                    <a:pt x="1649046" y="1383323"/>
                    <a:pt x="1649046" y="1383323"/>
                  </a:cubicBezTo>
                  <a:cubicBezTo>
                    <a:pt x="1651534" y="1410694"/>
                    <a:pt x="1651667" y="1484943"/>
                    <a:pt x="1672493" y="1516184"/>
                  </a:cubicBezTo>
                  <a:lnTo>
                    <a:pt x="1688123" y="1539631"/>
                  </a:lnTo>
                  <a:cubicBezTo>
                    <a:pt x="1685307" y="1562160"/>
                    <a:pt x="1686127" y="1611965"/>
                    <a:pt x="1664677" y="1633415"/>
                  </a:cubicBezTo>
                  <a:cubicBezTo>
                    <a:pt x="1658852" y="1639240"/>
                    <a:pt x="1648432" y="1637230"/>
                    <a:pt x="1641231" y="1641231"/>
                  </a:cubicBezTo>
                  <a:cubicBezTo>
                    <a:pt x="1578735" y="1675951"/>
                    <a:pt x="1614807" y="1665953"/>
                    <a:pt x="1563077" y="1688123"/>
                  </a:cubicBezTo>
                  <a:cubicBezTo>
                    <a:pt x="1536743" y="1699409"/>
                    <a:pt x="1538102" y="1693843"/>
                    <a:pt x="1508369" y="1703754"/>
                  </a:cubicBezTo>
                  <a:cubicBezTo>
                    <a:pt x="1380063" y="1746523"/>
                    <a:pt x="1546961" y="1694165"/>
                    <a:pt x="1438031" y="1735015"/>
                  </a:cubicBezTo>
                  <a:cubicBezTo>
                    <a:pt x="1415351" y="1743520"/>
                    <a:pt x="1372038" y="1747792"/>
                    <a:pt x="1352062" y="1750646"/>
                  </a:cubicBezTo>
                  <a:cubicBezTo>
                    <a:pt x="1302564" y="1748041"/>
                    <a:pt x="1252932" y="1747318"/>
                    <a:pt x="1203569" y="1742831"/>
                  </a:cubicBezTo>
                  <a:cubicBezTo>
                    <a:pt x="1166878" y="1739496"/>
                    <a:pt x="1130914" y="1729651"/>
                    <a:pt x="1094154" y="1727200"/>
                  </a:cubicBezTo>
                  <a:lnTo>
                    <a:pt x="976923" y="1719384"/>
                  </a:lnTo>
                  <a:cubicBezTo>
                    <a:pt x="969108" y="1711569"/>
                    <a:pt x="960476" y="1704492"/>
                    <a:pt x="953477" y="1695938"/>
                  </a:cubicBezTo>
                  <a:cubicBezTo>
                    <a:pt x="936980" y="1675775"/>
                    <a:pt x="906585" y="1633415"/>
                    <a:pt x="906585" y="1633415"/>
                  </a:cubicBezTo>
                  <a:cubicBezTo>
                    <a:pt x="893290" y="1593533"/>
                    <a:pt x="907256" y="1623779"/>
                    <a:pt x="875323" y="1586523"/>
                  </a:cubicBezTo>
                  <a:cubicBezTo>
                    <a:pt x="866846" y="1576633"/>
                    <a:pt x="861088" y="1564472"/>
                    <a:pt x="851877" y="1555261"/>
                  </a:cubicBezTo>
                  <a:cubicBezTo>
                    <a:pt x="845235" y="1548619"/>
                    <a:pt x="835500" y="1545816"/>
                    <a:pt x="828431" y="1539631"/>
                  </a:cubicBezTo>
                  <a:cubicBezTo>
                    <a:pt x="814568" y="1527501"/>
                    <a:pt x="803217" y="1512684"/>
                    <a:pt x="789354" y="1500554"/>
                  </a:cubicBezTo>
                  <a:cubicBezTo>
                    <a:pt x="782285" y="1494369"/>
                    <a:pt x="773040" y="1491036"/>
                    <a:pt x="765908" y="1484923"/>
                  </a:cubicBezTo>
                  <a:cubicBezTo>
                    <a:pt x="754719" y="1475332"/>
                    <a:pt x="745737" y="1463365"/>
                    <a:pt x="734646" y="1453661"/>
                  </a:cubicBezTo>
                  <a:cubicBezTo>
                    <a:pt x="724843" y="1445084"/>
                    <a:pt x="713275" y="1438692"/>
                    <a:pt x="703385" y="1430215"/>
                  </a:cubicBezTo>
                  <a:cubicBezTo>
                    <a:pt x="694993" y="1423022"/>
                    <a:pt x="688331" y="1413962"/>
                    <a:pt x="679939" y="1406769"/>
                  </a:cubicBezTo>
                  <a:cubicBezTo>
                    <a:pt x="670049" y="1398292"/>
                    <a:pt x="657888" y="1392534"/>
                    <a:pt x="648677" y="1383323"/>
                  </a:cubicBezTo>
                  <a:cubicBezTo>
                    <a:pt x="639466" y="1374112"/>
                    <a:pt x="631794" y="1363312"/>
                    <a:pt x="625231" y="1352061"/>
                  </a:cubicBezTo>
                  <a:cubicBezTo>
                    <a:pt x="613490" y="1331934"/>
                    <a:pt x="610445" y="1306014"/>
                    <a:pt x="593969" y="1289538"/>
                  </a:cubicBezTo>
                  <a:cubicBezTo>
                    <a:pt x="586154" y="1281723"/>
                    <a:pt x="577155" y="1274934"/>
                    <a:pt x="570523" y="1266092"/>
                  </a:cubicBezTo>
                  <a:cubicBezTo>
                    <a:pt x="561409" y="1253940"/>
                    <a:pt x="556963" y="1238548"/>
                    <a:pt x="547077" y="1227015"/>
                  </a:cubicBezTo>
                  <a:cubicBezTo>
                    <a:pt x="540964" y="1219883"/>
                    <a:pt x="531145" y="1217020"/>
                    <a:pt x="523631" y="1211384"/>
                  </a:cubicBezTo>
                  <a:cubicBezTo>
                    <a:pt x="499869" y="1193562"/>
                    <a:pt x="476836" y="1174787"/>
                    <a:pt x="453293" y="1156677"/>
                  </a:cubicBezTo>
                  <a:cubicBezTo>
                    <a:pt x="442968" y="1148735"/>
                    <a:pt x="433682" y="1139056"/>
                    <a:pt x="422031" y="1133231"/>
                  </a:cubicBezTo>
                  <a:cubicBezTo>
                    <a:pt x="402919" y="1123675"/>
                    <a:pt x="383894" y="1115778"/>
                    <a:pt x="367323" y="1101969"/>
                  </a:cubicBezTo>
                  <a:cubicBezTo>
                    <a:pt x="358832" y="1094893"/>
                    <a:pt x="350663" y="1087247"/>
                    <a:pt x="343877" y="1078523"/>
                  </a:cubicBezTo>
                  <a:cubicBezTo>
                    <a:pt x="332344" y="1063694"/>
                    <a:pt x="328247" y="1042051"/>
                    <a:pt x="312616" y="1031631"/>
                  </a:cubicBezTo>
                  <a:lnTo>
                    <a:pt x="289169" y="1016000"/>
                  </a:lnTo>
                  <a:cubicBezTo>
                    <a:pt x="283959" y="1026420"/>
                    <a:pt x="273539" y="1035611"/>
                    <a:pt x="273539" y="1047261"/>
                  </a:cubicBezTo>
                  <a:cubicBezTo>
                    <a:pt x="273539" y="1059405"/>
                    <a:pt x="309053" y="1143517"/>
                    <a:pt x="312616" y="1148861"/>
                  </a:cubicBezTo>
                  <a:cubicBezTo>
                    <a:pt x="317826" y="1156676"/>
                    <a:pt x="328846" y="1158479"/>
                    <a:pt x="336062" y="1164492"/>
                  </a:cubicBezTo>
                  <a:cubicBezTo>
                    <a:pt x="344553" y="1171568"/>
                    <a:pt x="353084" y="1178944"/>
                    <a:pt x="359508" y="1187938"/>
                  </a:cubicBezTo>
                  <a:cubicBezTo>
                    <a:pt x="389688" y="1230190"/>
                    <a:pt x="356404" y="1212955"/>
                    <a:pt x="398585" y="1227015"/>
                  </a:cubicBezTo>
                  <a:cubicBezTo>
                    <a:pt x="408583" y="1242011"/>
                    <a:pt x="446632" y="1306389"/>
                    <a:pt x="406400" y="1195754"/>
                  </a:cubicBezTo>
                  <a:cubicBezTo>
                    <a:pt x="401948" y="1183513"/>
                    <a:pt x="389280" y="1175879"/>
                    <a:pt x="382954" y="1164492"/>
                  </a:cubicBezTo>
                  <a:cubicBezTo>
                    <a:pt x="376141" y="1152228"/>
                    <a:pt x="373597" y="1137963"/>
                    <a:pt x="367323" y="1125415"/>
                  </a:cubicBezTo>
                  <a:cubicBezTo>
                    <a:pt x="363122" y="1117014"/>
                    <a:pt x="356616" y="1109968"/>
                    <a:pt x="351693" y="1101969"/>
                  </a:cubicBezTo>
                  <a:cubicBezTo>
                    <a:pt x="335770" y="1076095"/>
                    <a:pt x="304800" y="1023815"/>
                    <a:pt x="304800" y="1023815"/>
                  </a:cubicBezTo>
                  <a:cubicBezTo>
                    <a:pt x="302195" y="1010789"/>
                    <a:pt x="299972" y="997681"/>
                    <a:pt x="296985" y="984738"/>
                  </a:cubicBezTo>
                  <a:cubicBezTo>
                    <a:pt x="289160" y="950830"/>
                    <a:pt x="276303" y="901365"/>
                    <a:pt x="265723" y="867508"/>
                  </a:cubicBezTo>
                  <a:cubicBezTo>
                    <a:pt x="258351" y="843918"/>
                    <a:pt x="249067" y="820933"/>
                    <a:pt x="242277" y="797169"/>
                  </a:cubicBezTo>
                  <a:cubicBezTo>
                    <a:pt x="237067" y="778933"/>
                    <a:pt x="233690" y="760070"/>
                    <a:pt x="226646" y="742461"/>
                  </a:cubicBezTo>
                  <a:cubicBezTo>
                    <a:pt x="223158" y="733740"/>
                    <a:pt x="214952" y="727543"/>
                    <a:pt x="211016" y="719015"/>
                  </a:cubicBezTo>
                  <a:cubicBezTo>
                    <a:pt x="199258" y="693539"/>
                    <a:pt x="195318" y="664207"/>
                    <a:pt x="179754" y="640861"/>
                  </a:cubicBezTo>
                  <a:cubicBezTo>
                    <a:pt x="160607" y="612141"/>
                    <a:pt x="161240" y="616579"/>
                    <a:pt x="148493" y="578338"/>
                  </a:cubicBezTo>
                  <a:cubicBezTo>
                    <a:pt x="142496" y="560346"/>
                    <a:pt x="139343" y="541455"/>
                    <a:pt x="132862" y="523631"/>
                  </a:cubicBezTo>
                  <a:cubicBezTo>
                    <a:pt x="105071" y="447208"/>
                    <a:pt x="126908" y="530145"/>
                    <a:pt x="109416" y="468923"/>
                  </a:cubicBezTo>
                  <a:cubicBezTo>
                    <a:pt x="103955" y="449810"/>
                    <a:pt x="95254" y="404698"/>
                    <a:pt x="85969" y="390769"/>
                  </a:cubicBezTo>
                  <a:cubicBezTo>
                    <a:pt x="80759" y="382954"/>
                    <a:pt x="74540" y="375724"/>
                    <a:pt x="70339" y="367323"/>
                  </a:cubicBezTo>
                  <a:cubicBezTo>
                    <a:pt x="60886" y="348417"/>
                    <a:pt x="62226" y="332663"/>
                    <a:pt x="54708" y="312615"/>
                  </a:cubicBezTo>
                  <a:cubicBezTo>
                    <a:pt x="50617" y="301706"/>
                    <a:pt x="44287" y="291774"/>
                    <a:pt x="39077" y="281354"/>
                  </a:cubicBezTo>
                  <a:cubicBezTo>
                    <a:pt x="22812" y="216291"/>
                    <a:pt x="42617" y="280619"/>
                    <a:pt x="15631" y="226646"/>
                  </a:cubicBezTo>
                  <a:cubicBezTo>
                    <a:pt x="7622" y="210627"/>
                    <a:pt x="2972" y="178981"/>
                    <a:pt x="0" y="164123"/>
                  </a:cubicBezTo>
                  <a:cubicBezTo>
                    <a:pt x="2605" y="148492"/>
                    <a:pt x="1380" y="131712"/>
                    <a:pt x="7816" y="117231"/>
                  </a:cubicBezTo>
                  <a:cubicBezTo>
                    <a:pt x="14152" y="102976"/>
                    <a:pt x="42250" y="86459"/>
                    <a:pt x="54708" y="78154"/>
                  </a:cubicBezTo>
                  <a:cubicBezTo>
                    <a:pt x="57313" y="70339"/>
                    <a:pt x="57377" y="61141"/>
                    <a:pt x="62523" y="54708"/>
                  </a:cubicBezTo>
                  <a:cubicBezTo>
                    <a:pt x="83143" y="28933"/>
                    <a:pt x="96386" y="41160"/>
                    <a:pt x="125046" y="46892"/>
                  </a:cubicBezTo>
                  <a:lnTo>
                    <a:pt x="179754" y="3907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3" name="Freihandform 5"/>
            <p:cNvSpPr>
              <a:spLocks/>
            </p:cNvSpPr>
            <p:nvPr/>
          </p:nvSpPr>
          <p:spPr bwMode="auto">
            <a:xfrm>
              <a:off x="2433155" y="3115041"/>
              <a:ext cx="2580291" cy="2179364"/>
            </a:xfrm>
            <a:custGeom>
              <a:avLst/>
              <a:gdLst>
                <a:gd name="T0" fmla="*/ 1947120 w 2580291"/>
                <a:gd name="T1" fmla="*/ 308097 h 2179364"/>
                <a:gd name="T2" fmla="*/ 1618874 w 2580291"/>
                <a:gd name="T3" fmla="*/ 784836 h 2179364"/>
                <a:gd name="T4" fmla="*/ 1056166 w 2580291"/>
                <a:gd name="T5" fmla="*/ 1363174 h 2179364"/>
                <a:gd name="T6" fmla="*/ 548166 w 2580291"/>
                <a:gd name="T7" fmla="*/ 1722682 h 2179364"/>
                <a:gd name="T8" fmla="*/ 16720 w 2580291"/>
                <a:gd name="T9" fmla="*/ 1808651 h 2179364"/>
                <a:gd name="T10" fmla="*/ 1212474 w 2580291"/>
                <a:gd name="T11" fmla="*/ 2175974 h 2179364"/>
                <a:gd name="T12" fmla="*/ 2205028 w 2580291"/>
                <a:gd name="T13" fmla="*/ 1566374 h 2179364"/>
                <a:gd name="T14" fmla="*/ 2580166 w 2580291"/>
                <a:gd name="T15" fmla="*/ 456590 h 2179364"/>
                <a:gd name="T16" fmla="*/ 2244105 w 2580291"/>
                <a:gd name="T17" fmla="*/ 97082 h 2179364"/>
                <a:gd name="T18" fmla="*/ 2017459 w 2580291"/>
                <a:gd name="T19" fmla="*/ 3297 h 2179364"/>
                <a:gd name="T20" fmla="*/ 1954936 w 2580291"/>
                <a:gd name="T21" fmla="*/ 183051 h 2179364"/>
                <a:gd name="T22" fmla="*/ 1923674 w 2580291"/>
                <a:gd name="T23" fmla="*/ 362805 h 2179364"/>
                <a:gd name="T24" fmla="*/ 1892413 w 2580291"/>
                <a:gd name="T25" fmla="*/ 370621 h 21793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291" h="2179364">
                  <a:moveTo>
                    <a:pt x="1947120" y="308097"/>
                  </a:moveTo>
                  <a:cubicBezTo>
                    <a:pt x="1857243" y="458543"/>
                    <a:pt x="1767366" y="608990"/>
                    <a:pt x="1618874" y="784836"/>
                  </a:cubicBezTo>
                  <a:cubicBezTo>
                    <a:pt x="1470382" y="960682"/>
                    <a:pt x="1234617" y="1206866"/>
                    <a:pt x="1056166" y="1363174"/>
                  </a:cubicBezTo>
                  <a:cubicBezTo>
                    <a:pt x="877715" y="1519482"/>
                    <a:pt x="721407" y="1648436"/>
                    <a:pt x="548166" y="1722682"/>
                  </a:cubicBezTo>
                  <a:cubicBezTo>
                    <a:pt x="374925" y="1796928"/>
                    <a:pt x="-93998" y="1733102"/>
                    <a:pt x="16720" y="1808651"/>
                  </a:cubicBezTo>
                  <a:cubicBezTo>
                    <a:pt x="127438" y="1884200"/>
                    <a:pt x="847756" y="2216354"/>
                    <a:pt x="1212474" y="2175974"/>
                  </a:cubicBezTo>
                  <a:cubicBezTo>
                    <a:pt x="1577192" y="2135594"/>
                    <a:pt x="1977079" y="1852938"/>
                    <a:pt x="2205028" y="1566374"/>
                  </a:cubicBezTo>
                  <a:cubicBezTo>
                    <a:pt x="2432977" y="1279810"/>
                    <a:pt x="2573653" y="701472"/>
                    <a:pt x="2580166" y="456590"/>
                  </a:cubicBezTo>
                  <a:cubicBezTo>
                    <a:pt x="2586679" y="211708"/>
                    <a:pt x="2337890" y="172631"/>
                    <a:pt x="2244105" y="97082"/>
                  </a:cubicBezTo>
                  <a:cubicBezTo>
                    <a:pt x="2150321" y="21533"/>
                    <a:pt x="2065654" y="-11031"/>
                    <a:pt x="2017459" y="3297"/>
                  </a:cubicBezTo>
                  <a:cubicBezTo>
                    <a:pt x="1969264" y="17625"/>
                    <a:pt x="1970567" y="123133"/>
                    <a:pt x="1954936" y="183051"/>
                  </a:cubicBezTo>
                  <a:cubicBezTo>
                    <a:pt x="1939305" y="242969"/>
                    <a:pt x="1934094" y="331543"/>
                    <a:pt x="1923674" y="362805"/>
                  </a:cubicBezTo>
                  <a:cubicBezTo>
                    <a:pt x="1913253" y="394067"/>
                    <a:pt x="1902833" y="382344"/>
                    <a:pt x="1892413" y="370621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4" name="Freihandform 6"/>
            <p:cNvSpPr>
              <a:spLocks/>
            </p:cNvSpPr>
            <p:nvPr/>
          </p:nvSpPr>
          <p:spPr bwMode="auto">
            <a:xfrm>
              <a:off x="-25275" y="984738"/>
              <a:ext cx="4699818" cy="2335602"/>
            </a:xfrm>
            <a:custGeom>
              <a:avLst/>
              <a:gdLst>
                <a:gd name="T0" fmla="*/ 361337 w 4699818"/>
                <a:gd name="T1" fmla="*/ 1008185 h 2335602"/>
                <a:gd name="T2" fmla="*/ 611429 w 4699818"/>
                <a:gd name="T3" fmla="*/ 1938216 h 2335602"/>
                <a:gd name="T4" fmla="*/ 1213213 w 4699818"/>
                <a:gd name="T5" fmla="*/ 2196124 h 2335602"/>
                <a:gd name="T6" fmla="*/ 1940044 w 4699818"/>
                <a:gd name="T7" fmla="*/ 2086708 h 2335602"/>
                <a:gd name="T8" fmla="*/ 2315183 w 4699818"/>
                <a:gd name="T9" fmla="*/ 1727200 h 2335602"/>
                <a:gd name="T10" fmla="*/ 2557460 w 4699818"/>
                <a:gd name="T11" fmla="*/ 1359877 h 2335602"/>
                <a:gd name="T12" fmla="*/ 2752844 w 4699818"/>
                <a:gd name="T13" fmla="*/ 1195754 h 2335602"/>
                <a:gd name="T14" fmla="*/ 3198321 w 4699818"/>
                <a:gd name="T15" fmla="*/ 1101970 h 2335602"/>
                <a:gd name="T16" fmla="*/ 4136167 w 4699818"/>
                <a:gd name="T17" fmla="*/ 1586524 h 2335602"/>
                <a:gd name="T18" fmla="*/ 4269029 w 4699818"/>
                <a:gd name="T19" fmla="*/ 1977293 h 2335602"/>
                <a:gd name="T20" fmla="*/ 4495675 w 4699818"/>
                <a:gd name="T21" fmla="*/ 2219570 h 2335602"/>
                <a:gd name="T22" fmla="*/ 4347183 w 4699818"/>
                <a:gd name="T23" fmla="*/ 0 h 2335602"/>
                <a:gd name="T24" fmla="*/ 376967 w 4699818"/>
                <a:gd name="T25" fmla="*/ 1078524 h 2335602"/>
                <a:gd name="T26" fmla="*/ 392598 w 4699818"/>
                <a:gd name="T27" fmla="*/ 1133231 h 23356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99818" h="2335602">
                  <a:moveTo>
                    <a:pt x="361337" y="1008185"/>
                  </a:moveTo>
                  <a:cubicBezTo>
                    <a:pt x="415393" y="1374205"/>
                    <a:pt x="469450" y="1740226"/>
                    <a:pt x="611429" y="1938216"/>
                  </a:cubicBezTo>
                  <a:cubicBezTo>
                    <a:pt x="753408" y="2136206"/>
                    <a:pt x="991777" y="2171375"/>
                    <a:pt x="1213213" y="2196124"/>
                  </a:cubicBezTo>
                  <a:cubicBezTo>
                    <a:pt x="1434649" y="2220873"/>
                    <a:pt x="1756382" y="2164862"/>
                    <a:pt x="1940044" y="2086708"/>
                  </a:cubicBezTo>
                  <a:cubicBezTo>
                    <a:pt x="2123706" y="2008554"/>
                    <a:pt x="2212280" y="1848338"/>
                    <a:pt x="2315183" y="1727200"/>
                  </a:cubicBezTo>
                  <a:cubicBezTo>
                    <a:pt x="2418086" y="1606062"/>
                    <a:pt x="2484517" y="1448451"/>
                    <a:pt x="2557460" y="1359877"/>
                  </a:cubicBezTo>
                  <a:cubicBezTo>
                    <a:pt x="2630403" y="1271303"/>
                    <a:pt x="2646034" y="1238739"/>
                    <a:pt x="2752844" y="1195754"/>
                  </a:cubicBezTo>
                  <a:cubicBezTo>
                    <a:pt x="2859654" y="1152769"/>
                    <a:pt x="2967767" y="1036842"/>
                    <a:pt x="3198321" y="1101970"/>
                  </a:cubicBezTo>
                  <a:cubicBezTo>
                    <a:pt x="3428875" y="1167098"/>
                    <a:pt x="3957716" y="1440637"/>
                    <a:pt x="4136167" y="1586524"/>
                  </a:cubicBezTo>
                  <a:cubicBezTo>
                    <a:pt x="4314618" y="1732411"/>
                    <a:pt x="4209111" y="1871785"/>
                    <a:pt x="4269029" y="1977293"/>
                  </a:cubicBezTo>
                  <a:cubicBezTo>
                    <a:pt x="4328947" y="2082801"/>
                    <a:pt x="4482649" y="2549119"/>
                    <a:pt x="4495675" y="2219570"/>
                  </a:cubicBezTo>
                  <a:cubicBezTo>
                    <a:pt x="4508701" y="1890021"/>
                    <a:pt x="5033634" y="190174"/>
                    <a:pt x="4347183" y="0"/>
                  </a:cubicBezTo>
                  <a:lnTo>
                    <a:pt x="376967" y="1078524"/>
                  </a:lnTo>
                  <a:cubicBezTo>
                    <a:pt x="-282131" y="1267396"/>
                    <a:pt x="55233" y="1200313"/>
                    <a:pt x="392598" y="1133231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443" name="Gruppieren 10"/>
          <p:cNvGrpSpPr>
            <a:grpSpLocks/>
          </p:cNvGrpSpPr>
          <p:nvPr/>
        </p:nvGrpSpPr>
        <p:grpSpPr bwMode="auto">
          <a:xfrm>
            <a:off x="5724955" y="2400220"/>
            <a:ext cx="4900612" cy="4222750"/>
            <a:chOff x="4522441" y="1527241"/>
            <a:chExt cx="4901159" cy="4223096"/>
          </a:xfrm>
        </p:grpSpPr>
        <p:pic>
          <p:nvPicPr>
            <p:cNvPr id="6144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7" t="10876" r="17307" b="18085"/>
            <a:stretch>
              <a:fillRect/>
            </a:stretch>
          </p:blipFill>
          <p:spPr bwMode="auto">
            <a:xfrm>
              <a:off x="5313040" y="2180492"/>
              <a:ext cx="3618524" cy="277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49" name="Freihandform 8"/>
            <p:cNvSpPr>
              <a:spLocks/>
            </p:cNvSpPr>
            <p:nvPr/>
          </p:nvSpPr>
          <p:spPr bwMode="auto">
            <a:xfrm>
              <a:off x="4522441" y="1527241"/>
              <a:ext cx="4901159" cy="1802113"/>
            </a:xfrm>
            <a:custGeom>
              <a:avLst/>
              <a:gdLst>
                <a:gd name="T0" fmla="*/ 760759 w 4901159"/>
                <a:gd name="T1" fmla="*/ 1802113 h 1802113"/>
                <a:gd name="T2" fmla="*/ 1065559 w 4901159"/>
                <a:gd name="T3" fmla="*/ 1301928 h 1802113"/>
                <a:gd name="T4" fmla="*/ 1581374 w 4901159"/>
                <a:gd name="T5" fmla="*/ 739221 h 1802113"/>
                <a:gd name="T6" fmla="*/ 2034667 w 4901159"/>
                <a:gd name="T7" fmla="*/ 629805 h 1802113"/>
                <a:gd name="T8" fmla="*/ 2644267 w 4901159"/>
                <a:gd name="T9" fmla="*/ 731405 h 1802113"/>
                <a:gd name="T10" fmla="*/ 2917805 w 4901159"/>
                <a:gd name="T11" fmla="*/ 1262851 h 1802113"/>
                <a:gd name="T12" fmla="*/ 3261682 w 4901159"/>
                <a:gd name="T13" fmla="*/ 1567651 h 1802113"/>
                <a:gd name="T14" fmla="*/ 3503959 w 4901159"/>
                <a:gd name="T15" fmla="*/ 1700513 h 1802113"/>
                <a:gd name="T16" fmla="*/ 4152636 w 4901159"/>
                <a:gd name="T17" fmla="*/ 1677067 h 1802113"/>
                <a:gd name="T18" fmla="*/ 4566851 w 4901159"/>
                <a:gd name="T19" fmla="*/ 1653621 h 1802113"/>
                <a:gd name="T20" fmla="*/ 4566851 w 4901159"/>
                <a:gd name="T21" fmla="*/ 207774 h 1802113"/>
                <a:gd name="T22" fmla="*/ 268390 w 4901159"/>
                <a:gd name="T23" fmla="*/ 176513 h 1802113"/>
                <a:gd name="T24" fmla="*/ 815467 w 4901159"/>
                <a:gd name="T25" fmla="*/ 1786482 h 1802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01159" h="1802113">
                  <a:moveTo>
                    <a:pt x="760759" y="1802113"/>
                  </a:moveTo>
                  <a:cubicBezTo>
                    <a:pt x="844774" y="1640595"/>
                    <a:pt x="928790" y="1479077"/>
                    <a:pt x="1065559" y="1301928"/>
                  </a:cubicBezTo>
                  <a:cubicBezTo>
                    <a:pt x="1202328" y="1124779"/>
                    <a:pt x="1419856" y="851241"/>
                    <a:pt x="1581374" y="739221"/>
                  </a:cubicBezTo>
                  <a:cubicBezTo>
                    <a:pt x="1742892" y="627201"/>
                    <a:pt x="1857518" y="631108"/>
                    <a:pt x="2034667" y="629805"/>
                  </a:cubicBezTo>
                  <a:cubicBezTo>
                    <a:pt x="2211816" y="628502"/>
                    <a:pt x="2497077" y="625897"/>
                    <a:pt x="2644267" y="731405"/>
                  </a:cubicBezTo>
                  <a:cubicBezTo>
                    <a:pt x="2791457" y="836913"/>
                    <a:pt x="2814903" y="1123477"/>
                    <a:pt x="2917805" y="1262851"/>
                  </a:cubicBezTo>
                  <a:cubicBezTo>
                    <a:pt x="3020707" y="1402225"/>
                    <a:pt x="3163990" y="1494707"/>
                    <a:pt x="3261682" y="1567651"/>
                  </a:cubicBezTo>
                  <a:cubicBezTo>
                    <a:pt x="3359374" y="1640595"/>
                    <a:pt x="3355467" y="1682277"/>
                    <a:pt x="3503959" y="1700513"/>
                  </a:cubicBezTo>
                  <a:cubicBezTo>
                    <a:pt x="3652451" y="1718749"/>
                    <a:pt x="3975487" y="1684882"/>
                    <a:pt x="4152636" y="1677067"/>
                  </a:cubicBezTo>
                  <a:cubicBezTo>
                    <a:pt x="4329785" y="1669252"/>
                    <a:pt x="4497815" y="1898503"/>
                    <a:pt x="4566851" y="1653621"/>
                  </a:cubicBezTo>
                  <a:cubicBezTo>
                    <a:pt x="4635887" y="1408739"/>
                    <a:pt x="5283261" y="453959"/>
                    <a:pt x="4566851" y="207774"/>
                  </a:cubicBezTo>
                  <a:cubicBezTo>
                    <a:pt x="3850441" y="-38411"/>
                    <a:pt x="893621" y="-86605"/>
                    <a:pt x="268390" y="176513"/>
                  </a:cubicBezTo>
                  <a:cubicBezTo>
                    <a:pt x="-356841" y="439631"/>
                    <a:pt x="229313" y="1113056"/>
                    <a:pt x="815467" y="1786482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0" name="Freihandform 9"/>
            <p:cNvSpPr>
              <a:spLocks/>
            </p:cNvSpPr>
            <p:nvPr/>
          </p:nvSpPr>
          <p:spPr bwMode="auto">
            <a:xfrm>
              <a:off x="5159505" y="3172334"/>
              <a:ext cx="4063713" cy="2578003"/>
            </a:xfrm>
            <a:custGeom>
              <a:avLst/>
              <a:gdLst>
                <a:gd name="T0" fmla="*/ 115880 w 4063713"/>
                <a:gd name="T1" fmla="*/ 16343 h 2578003"/>
                <a:gd name="T2" fmla="*/ 350341 w 4063713"/>
                <a:gd name="T3" fmla="*/ 571235 h 2578003"/>
                <a:gd name="T4" fmla="*/ 631695 w 4063713"/>
                <a:gd name="T5" fmla="*/ 868220 h 2578003"/>
                <a:gd name="T6" fmla="*/ 1108433 w 4063713"/>
                <a:gd name="T7" fmla="*/ 1391851 h 2578003"/>
                <a:gd name="T8" fmla="*/ 1764926 w 4063713"/>
                <a:gd name="T9" fmla="*/ 1759174 h 2578003"/>
                <a:gd name="T10" fmla="*/ 2140064 w 4063713"/>
                <a:gd name="T11" fmla="*/ 1712281 h 2578003"/>
                <a:gd name="T12" fmla="*/ 2015018 w 4063713"/>
                <a:gd name="T13" fmla="*/ 1727912 h 2578003"/>
                <a:gd name="T14" fmla="*/ 2444864 w 4063713"/>
                <a:gd name="T15" fmla="*/ 1063604 h 2578003"/>
                <a:gd name="T16" fmla="*/ 2820003 w 4063713"/>
                <a:gd name="T17" fmla="*/ 618128 h 2578003"/>
                <a:gd name="T18" fmla="*/ 3163880 w 4063713"/>
                <a:gd name="T19" fmla="*/ 297697 h 2578003"/>
                <a:gd name="T20" fmla="*/ 3265480 w 4063713"/>
                <a:gd name="T21" fmla="*/ 219543 h 2578003"/>
                <a:gd name="T22" fmla="*/ 3859449 w 4063713"/>
                <a:gd name="T23" fmla="*/ 149204 h 2578003"/>
                <a:gd name="T24" fmla="*/ 3781295 w 4063713"/>
                <a:gd name="T25" fmla="*/ 2392220 h 2578003"/>
                <a:gd name="T26" fmla="*/ 662957 w 4063713"/>
                <a:gd name="T27" fmla="*/ 2298435 h 2578003"/>
                <a:gd name="T28" fmla="*/ 61172 w 4063713"/>
                <a:gd name="T29" fmla="*/ 1071420 h 2578003"/>
                <a:gd name="T30" fmla="*/ 29910 w 4063713"/>
                <a:gd name="T31" fmla="*/ 117943 h 2578003"/>
                <a:gd name="T32" fmla="*/ 147141 w 4063713"/>
                <a:gd name="T33" fmla="*/ 86681 h 25780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63713" h="2578003">
                  <a:moveTo>
                    <a:pt x="115880" y="16343"/>
                  </a:moveTo>
                  <a:cubicBezTo>
                    <a:pt x="190126" y="222799"/>
                    <a:pt x="264372" y="429256"/>
                    <a:pt x="350341" y="571235"/>
                  </a:cubicBezTo>
                  <a:cubicBezTo>
                    <a:pt x="436310" y="713214"/>
                    <a:pt x="505346" y="731451"/>
                    <a:pt x="631695" y="868220"/>
                  </a:cubicBezTo>
                  <a:cubicBezTo>
                    <a:pt x="758044" y="1004989"/>
                    <a:pt x="919561" y="1243359"/>
                    <a:pt x="1108433" y="1391851"/>
                  </a:cubicBezTo>
                  <a:cubicBezTo>
                    <a:pt x="1297305" y="1540343"/>
                    <a:pt x="1592988" y="1705769"/>
                    <a:pt x="1764926" y="1759174"/>
                  </a:cubicBezTo>
                  <a:cubicBezTo>
                    <a:pt x="1936864" y="1812579"/>
                    <a:pt x="2140064" y="1712281"/>
                    <a:pt x="2140064" y="1712281"/>
                  </a:cubicBezTo>
                  <a:cubicBezTo>
                    <a:pt x="2181746" y="1707071"/>
                    <a:pt x="1964218" y="1836025"/>
                    <a:pt x="2015018" y="1727912"/>
                  </a:cubicBezTo>
                  <a:cubicBezTo>
                    <a:pt x="2065818" y="1619799"/>
                    <a:pt x="2310700" y="1248568"/>
                    <a:pt x="2444864" y="1063604"/>
                  </a:cubicBezTo>
                  <a:cubicBezTo>
                    <a:pt x="2579028" y="878640"/>
                    <a:pt x="2700167" y="745779"/>
                    <a:pt x="2820003" y="618128"/>
                  </a:cubicBezTo>
                  <a:cubicBezTo>
                    <a:pt x="2939839" y="490477"/>
                    <a:pt x="3089634" y="364128"/>
                    <a:pt x="3163880" y="297697"/>
                  </a:cubicBezTo>
                  <a:cubicBezTo>
                    <a:pt x="3238126" y="231266"/>
                    <a:pt x="3149552" y="244292"/>
                    <a:pt x="3265480" y="219543"/>
                  </a:cubicBezTo>
                  <a:cubicBezTo>
                    <a:pt x="3381408" y="194794"/>
                    <a:pt x="3773480" y="-212909"/>
                    <a:pt x="3859449" y="149204"/>
                  </a:cubicBezTo>
                  <a:cubicBezTo>
                    <a:pt x="3945418" y="511317"/>
                    <a:pt x="4314044" y="2034015"/>
                    <a:pt x="3781295" y="2392220"/>
                  </a:cubicBezTo>
                  <a:cubicBezTo>
                    <a:pt x="3248546" y="2750425"/>
                    <a:pt x="1282978" y="2518568"/>
                    <a:pt x="662957" y="2298435"/>
                  </a:cubicBezTo>
                  <a:cubicBezTo>
                    <a:pt x="42936" y="2078302"/>
                    <a:pt x="166680" y="1434835"/>
                    <a:pt x="61172" y="1071420"/>
                  </a:cubicBezTo>
                  <a:cubicBezTo>
                    <a:pt x="-44336" y="708005"/>
                    <a:pt x="15582" y="282066"/>
                    <a:pt x="29910" y="117943"/>
                  </a:cubicBezTo>
                  <a:cubicBezTo>
                    <a:pt x="44238" y="-46180"/>
                    <a:pt x="95689" y="20250"/>
                    <a:pt x="147141" y="86681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444" name="Textfeld 11"/>
          <p:cNvSpPr txBox="1">
            <a:spLocks noChangeArrowheads="1"/>
          </p:cNvSpPr>
          <p:nvPr/>
        </p:nvSpPr>
        <p:spPr bwMode="auto">
          <a:xfrm>
            <a:off x="1940356" y="1438195"/>
            <a:ext cx="7794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en-US" sz="2400" b="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Mass Filter - The Quadrupole-Field, </a:t>
            </a:r>
            <a:r>
              <a:rPr lang="de-CH" altLang="en-US" sz="2400" b="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variations</a:t>
            </a:r>
            <a:r>
              <a:rPr lang="de-CH" altLang="en-US" sz="2400" b="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 </a:t>
            </a:r>
            <a:r>
              <a:rPr lang="de-CH" altLang="en-US" sz="2400" b="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over</a:t>
            </a:r>
            <a:r>
              <a:rPr lang="de-CH" altLang="en-US" sz="2400" b="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 time</a:t>
            </a:r>
            <a:endParaRPr lang="en-US" altLang="de-DE" sz="2400" b="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ea typeface="+mj-ea"/>
              <a:cs typeface="Arial" panose="020B0604020202020204" pitchFamily="34" charset="0"/>
            </a:endParaRPr>
          </a:p>
        </p:txBody>
      </p:sp>
      <p:sp>
        <p:nvSpPr>
          <p:cNvPr id="61445" name="Textfeld 12"/>
          <p:cNvSpPr txBox="1">
            <a:spLocks noChangeArrowheads="1"/>
          </p:cNvSpPr>
          <p:nvPr/>
        </p:nvSpPr>
        <p:spPr bwMode="auto">
          <a:xfrm>
            <a:off x="2103868" y="2200195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/>
              <a:t>Electrical field at t=0</a:t>
            </a:r>
            <a:endParaRPr lang="en-US" altLang="de-DE"/>
          </a:p>
        </p:txBody>
      </p:sp>
      <p:sp>
        <p:nvSpPr>
          <p:cNvPr id="61446" name="Textfeld 15"/>
          <p:cNvSpPr txBox="1">
            <a:spLocks noChangeArrowheads="1"/>
          </p:cNvSpPr>
          <p:nvPr/>
        </p:nvSpPr>
        <p:spPr bwMode="auto">
          <a:xfrm>
            <a:off x="6644117" y="2076371"/>
            <a:ext cx="341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/>
              <a:t>Electrical field at t=0+1/2</a:t>
            </a:r>
            <a:r>
              <a:rPr lang="de-CH" altLang="de-DE" sz="2800">
                <a:sym typeface="Symbol" panose="05050102010706020507" pitchFamily="18" charset="2"/>
              </a:rPr>
              <a:t></a:t>
            </a:r>
            <a:endParaRPr lang="en-US" altLang="de-DE" sz="2800"/>
          </a:p>
        </p:txBody>
      </p:sp>
      <p:sp>
        <p:nvSpPr>
          <p:cNvPr id="61447" name="Pfeil nach links und rechts 13"/>
          <p:cNvSpPr>
            <a:spLocks noChangeArrowheads="1"/>
          </p:cNvSpPr>
          <p:nvPr/>
        </p:nvSpPr>
        <p:spPr bwMode="auto">
          <a:xfrm>
            <a:off x="5694793" y="3941683"/>
            <a:ext cx="790575" cy="487362"/>
          </a:xfrm>
          <a:prstGeom prst="leftRightArrow">
            <a:avLst>
              <a:gd name="adj1" fmla="val 50000"/>
              <a:gd name="adj2" fmla="val 50031"/>
            </a:avLst>
          </a:prstGeom>
          <a:solidFill>
            <a:schemeClr val="accent1"/>
          </a:solidFill>
          <a:ln w="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de-DE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940356" y="399657"/>
            <a:ext cx="9413443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77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475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D9C8A85-DE68-4BE0-8A63-7E39477EE3EC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69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20018" y="290514"/>
            <a:ext cx="9901237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4758" name="Object 5"/>
          <p:cNvGraphicFramePr>
            <a:graphicFrameLocks noChangeAspect="1"/>
          </p:cNvGraphicFramePr>
          <p:nvPr/>
        </p:nvGraphicFramePr>
        <p:xfrm>
          <a:off x="2895600" y="3200400"/>
          <a:ext cx="2438400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0" name="Formel" r:id="rId3" imgW="1396394" imgH="393529" progId="Equation.3">
                  <p:embed/>
                </p:oleObj>
              </mc:Choice>
              <mc:Fallback>
                <p:oleObj name="Formel" r:id="rId3" imgW="1396394" imgH="393529" progId="Equation.3">
                  <p:embed/>
                  <p:pic>
                    <p:nvPicPr>
                      <p:cNvPr id="7475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3200400"/>
                        <a:ext cx="2438400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59" name="Object 6"/>
          <p:cNvGraphicFramePr>
            <a:graphicFrameLocks noChangeAspect="1"/>
          </p:cNvGraphicFramePr>
          <p:nvPr/>
        </p:nvGraphicFramePr>
        <p:xfrm>
          <a:off x="2895600" y="4267200"/>
          <a:ext cx="2438400" cy="67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1" name="Formel" r:id="rId5" imgW="1409088" imgH="393529" progId="Equation.3">
                  <p:embed/>
                </p:oleObj>
              </mc:Choice>
              <mc:Fallback>
                <p:oleObj name="Formel" r:id="rId5" imgW="1409088" imgH="393529" progId="Equation.3">
                  <p:embed/>
                  <p:pic>
                    <p:nvPicPr>
                      <p:cNvPr id="74759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4267200"/>
                        <a:ext cx="2438400" cy="67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0" name="Object 7"/>
          <p:cNvGraphicFramePr>
            <a:graphicFrameLocks noChangeAspect="1"/>
          </p:cNvGraphicFramePr>
          <p:nvPr/>
        </p:nvGraphicFramePr>
        <p:xfrm>
          <a:off x="2895600" y="5257801"/>
          <a:ext cx="76200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2" name="Formel" r:id="rId7" imgW="469696" imgH="393529" progId="Equation.3">
                  <p:embed/>
                </p:oleObj>
              </mc:Choice>
              <mc:Fallback>
                <p:oleObj name="Formel" r:id="rId7" imgW="469696" imgH="393529" progId="Equation.3">
                  <p:embed/>
                  <p:pic>
                    <p:nvPicPr>
                      <p:cNvPr id="7476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5257801"/>
                        <a:ext cx="76200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1" name="Object 9"/>
          <p:cNvGraphicFramePr>
            <a:graphicFrameLocks noChangeAspect="1"/>
          </p:cNvGraphicFramePr>
          <p:nvPr/>
        </p:nvGraphicFramePr>
        <p:xfrm>
          <a:off x="2895600" y="1905001"/>
          <a:ext cx="1219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3" name="Formel" r:id="rId9" imgW="685502" imgH="406224" progId="Equation.3">
                  <p:embed/>
                </p:oleObj>
              </mc:Choice>
              <mc:Fallback>
                <p:oleObj name="Formel" r:id="rId9" imgW="685502" imgH="406224" progId="Equation.3">
                  <p:embed/>
                  <p:pic>
                    <p:nvPicPr>
                      <p:cNvPr id="74761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5600" y="1905001"/>
                        <a:ext cx="1219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2" name="Object 10"/>
          <p:cNvGraphicFramePr>
            <a:graphicFrameLocks noChangeAspect="1"/>
          </p:cNvGraphicFramePr>
          <p:nvPr/>
        </p:nvGraphicFramePr>
        <p:xfrm>
          <a:off x="5257800" y="1905001"/>
          <a:ext cx="1219200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4" name="Formel" r:id="rId11" imgW="685502" imgH="406224" progId="Equation.3">
                  <p:embed/>
                </p:oleObj>
              </mc:Choice>
              <mc:Fallback>
                <p:oleObj name="Formel" r:id="rId11" imgW="685502" imgH="406224" progId="Equation.3">
                  <p:embed/>
                  <p:pic>
                    <p:nvPicPr>
                      <p:cNvPr id="7476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1905001"/>
                        <a:ext cx="1219200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3" name="Object 11"/>
          <p:cNvGraphicFramePr>
            <a:graphicFrameLocks noChangeAspect="1"/>
          </p:cNvGraphicFramePr>
          <p:nvPr/>
        </p:nvGraphicFramePr>
        <p:xfrm>
          <a:off x="7467600" y="2057401"/>
          <a:ext cx="7620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95" name="Formel" r:id="rId13" imgW="431425" imgH="177646" progId="Equation.3">
                  <p:embed/>
                </p:oleObj>
              </mc:Choice>
              <mc:Fallback>
                <p:oleObj name="Formel" r:id="rId13" imgW="431425" imgH="177646" progId="Equation.3">
                  <p:embed/>
                  <p:pic>
                    <p:nvPicPr>
                      <p:cNvPr id="74763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057401"/>
                        <a:ext cx="7620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4" name="Text Box 12"/>
          <p:cNvSpPr txBox="1">
            <a:spLocks noChangeArrowheads="1"/>
          </p:cNvSpPr>
          <p:nvPr/>
        </p:nvSpPr>
        <p:spPr bwMode="auto">
          <a:xfrm>
            <a:off x="2590801" y="1447801"/>
            <a:ext cx="3413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b="1">
                <a:solidFill>
                  <a:schemeClr val="tx1"/>
                </a:solidFill>
              </a:rPr>
              <a:t>Use of the transformations</a:t>
            </a:r>
          </a:p>
        </p:txBody>
      </p:sp>
      <p:sp>
        <p:nvSpPr>
          <p:cNvPr id="74765" name="Text Box 13"/>
          <p:cNvSpPr txBox="1">
            <a:spLocks noChangeArrowheads="1"/>
          </p:cNvSpPr>
          <p:nvPr/>
        </p:nvSpPr>
        <p:spPr bwMode="auto">
          <a:xfrm>
            <a:off x="2667000" y="2667001"/>
            <a:ext cx="7850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b="1">
                <a:solidFill>
                  <a:schemeClr val="tx1"/>
                </a:solidFill>
              </a:rPr>
              <a:t>gives the following  differential equations (Mathieu‘s equations)</a:t>
            </a:r>
          </a:p>
        </p:txBody>
      </p:sp>
      <p:sp>
        <p:nvSpPr>
          <p:cNvPr id="74766" name="Textfeld 13"/>
          <p:cNvSpPr txBox="1">
            <a:spLocks noChangeArrowheads="1"/>
          </p:cNvSpPr>
          <p:nvPr/>
        </p:nvSpPr>
        <p:spPr bwMode="auto">
          <a:xfrm>
            <a:off x="2109789" y="949326"/>
            <a:ext cx="22875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Equations of motion </a:t>
            </a:r>
            <a:endParaRPr lang="de-DE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67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438400" y="533401"/>
            <a:ext cx="48704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</a:t>
            </a:r>
            <a:r>
              <a:rPr lang="de-CH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set</a:t>
            </a:r>
            <a:r>
              <a:rPr lang="de-CH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endParaRPr lang="en-US" altLang="en-US" sz="36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231900"/>
            <a:ext cx="89154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90802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578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EA6F092-89BB-4EE2-B49D-99134172CFA8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70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63737" y="355766"/>
            <a:ext cx="9780587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2" name="Rectangle 7"/>
          <p:cNvSpPr>
            <a:spLocks noChangeArrowheads="1"/>
          </p:cNvSpPr>
          <p:nvPr/>
        </p:nvSpPr>
        <p:spPr bwMode="auto">
          <a:xfrm>
            <a:off x="8732838" y="4541838"/>
            <a:ext cx="37029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q =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783" name="Rectangle 8"/>
          <p:cNvSpPr>
            <a:spLocks noChangeArrowheads="1"/>
          </p:cNvSpPr>
          <p:nvPr/>
        </p:nvSpPr>
        <p:spPr bwMode="auto">
          <a:xfrm>
            <a:off x="9294813" y="4359275"/>
            <a:ext cx="116993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 4 * e * V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784" name="Freeform 9"/>
          <p:cNvSpPr>
            <a:spLocks/>
          </p:cNvSpPr>
          <p:nvPr/>
        </p:nvSpPr>
        <p:spPr bwMode="auto">
          <a:xfrm>
            <a:off x="2646363" y="2627314"/>
            <a:ext cx="3402012" cy="1587"/>
          </a:xfrm>
          <a:custGeom>
            <a:avLst/>
            <a:gdLst>
              <a:gd name="T0" fmla="*/ 0 w 2143"/>
              <a:gd name="T1" fmla="*/ 0 h 1587"/>
              <a:gd name="T2" fmla="*/ 2147483646 w 2143"/>
              <a:gd name="T3" fmla="*/ 0 h 1587"/>
              <a:gd name="T4" fmla="*/ 2147483646 w 2143"/>
              <a:gd name="T5" fmla="*/ 0 h 1587"/>
              <a:gd name="T6" fmla="*/ 2147483646 w 2143"/>
              <a:gd name="T7" fmla="*/ 0 h 1587"/>
              <a:gd name="T8" fmla="*/ 2147483646 w 2143"/>
              <a:gd name="T9" fmla="*/ 0 h 158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43" h="1587">
                <a:moveTo>
                  <a:pt x="0" y="0"/>
                </a:moveTo>
                <a:lnTo>
                  <a:pt x="113" y="0"/>
                </a:lnTo>
                <a:lnTo>
                  <a:pt x="567" y="0"/>
                </a:lnTo>
                <a:lnTo>
                  <a:pt x="2007" y="0"/>
                </a:lnTo>
                <a:lnTo>
                  <a:pt x="2143" y="0"/>
                </a:lnTo>
              </a:path>
            </a:pathLst>
          </a:cu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5" name="Freeform 10"/>
          <p:cNvSpPr>
            <a:spLocks/>
          </p:cNvSpPr>
          <p:nvPr/>
        </p:nvSpPr>
        <p:spPr bwMode="auto">
          <a:xfrm>
            <a:off x="3365501" y="2627313"/>
            <a:ext cx="3508375" cy="1985962"/>
          </a:xfrm>
          <a:custGeom>
            <a:avLst/>
            <a:gdLst>
              <a:gd name="T0" fmla="*/ 0 w 2210"/>
              <a:gd name="T1" fmla="*/ 2147483646 h 1251"/>
              <a:gd name="T2" fmla="*/ 2147483646 w 2210"/>
              <a:gd name="T3" fmla="*/ 2147483646 h 1251"/>
              <a:gd name="T4" fmla="*/ 2147483646 w 2210"/>
              <a:gd name="T5" fmla="*/ 2147483646 h 1251"/>
              <a:gd name="T6" fmla="*/ 2147483646 w 2210"/>
              <a:gd name="T7" fmla="*/ 2147483646 h 1251"/>
              <a:gd name="T8" fmla="*/ 2147483646 w 2210"/>
              <a:gd name="T9" fmla="*/ 2147483646 h 1251"/>
              <a:gd name="T10" fmla="*/ 2147483646 w 2210"/>
              <a:gd name="T11" fmla="*/ 2147483646 h 1251"/>
              <a:gd name="T12" fmla="*/ 2147483646 w 2210"/>
              <a:gd name="T13" fmla="*/ 2147483646 h 1251"/>
              <a:gd name="T14" fmla="*/ 2147483646 w 2210"/>
              <a:gd name="T15" fmla="*/ 2147483646 h 1251"/>
              <a:gd name="T16" fmla="*/ 2147483646 w 2210"/>
              <a:gd name="T17" fmla="*/ 2147483646 h 1251"/>
              <a:gd name="T18" fmla="*/ 2147483646 w 2210"/>
              <a:gd name="T19" fmla="*/ 2147483646 h 1251"/>
              <a:gd name="T20" fmla="*/ 2147483646 w 2210"/>
              <a:gd name="T21" fmla="*/ 2147483646 h 1251"/>
              <a:gd name="T22" fmla="*/ 2147483646 w 2210"/>
              <a:gd name="T23" fmla="*/ 2147483646 h 1251"/>
              <a:gd name="T24" fmla="*/ 2147483646 w 2210"/>
              <a:gd name="T25" fmla="*/ 2147483646 h 1251"/>
              <a:gd name="T26" fmla="*/ 2147483646 w 2210"/>
              <a:gd name="T27" fmla="*/ 2147483646 h 1251"/>
              <a:gd name="T28" fmla="*/ 2147483646 w 2210"/>
              <a:gd name="T29" fmla="*/ 2147483646 h 1251"/>
              <a:gd name="T30" fmla="*/ 2147483646 w 2210"/>
              <a:gd name="T31" fmla="*/ 2147483646 h 1251"/>
              <a:gd name="T32" fmla="*/ 2147483646 w 2210"/>
              <a:gd name="T33" fmla="*/ 2147483646 h 1251"/>
              <a:gd name="T34" fmla="*/ 2147483646 w 2210"/>
              <a:gd name="T35" fmla="*/ 2147483646 h 1251"/>
              <a:gd name="T36" fmla="*/ 2147483646 w 2210"/>
              <a:gd name="T37" fmla="*/ 2147483646 h 1251"/>
              <a:gd name="T38" fmla="*/ 2147483646 w 2210"/>
              <a:gd name="T39" fmla="*/ 2147483646 h 1251"/>
              <a:gd name="T40" fmla="*/ 2147483646 w 2210"/>
              <a:gd name="T41" fmla="*/ 2147483646 h 1251"/>
              <a:gd name="T42" fmla="*/ 2147483646 w 2210"/>
              <a:gd name="T43" fmla="*/ 2147483646 h 1251"/>
              <a:gd name="T44" fmla="*/ 2147483646 w 2210"/>
              <a:gd name="T45" fmla="*/ 2147483646 h 1251"/>
              <a:gd name="T46" fmla="*/ 2147483646 w 2210"/>
              <a:gd name="T47" fmla="*/ 2147483646 h 1251"/>
              <a:gd name="T48" fmla="*/ 2147483646 w 2210"/>
              <a:gd name="T49" fmla="*/ 2147483646 h 1251"/>
              <a:gd name="T50" fmla="*/ 2147483646 w 2210"/>
              <a:gd name="T51" fmla="*/ 2147483646 h 1251"/>
              <a:gd name="T52" fmla="*/ 2147483646 w 2210"/>
              <a:gd name="T53" fmla="*/ 2147483646 h 1251"/>
              <a:gd name="T54" fmla="*/ 2147483646 w 2210"/>
              <a:gd name="T55" fmla="*/ 2147483646 h 1251"/>
              <a:gd name="T56" fmla="*/ 2147483646 w 2210"/>
              <a:gd name="T57" fmla="*/ 2147483646 h 1251"/>
              <a:gd name="T58" fmla="*/ 2147483646 w 2210"/>
              <a:gd name="T59" fmla="*/ 0 h 1251"/>
              <a:gd name="T60" fmla="*/ 2147483646 w 2210"/>
              <a:gd name="T61" fmla="*/ 2147483646 h 1251"/>
              <a:gd name="T62" fmla="*/ 2147483646 w 2210"/>
              <a:gd name="T63" fmla="*/ 2147483646 h 1251"/>
              <a:gd name="T64" fmla="*/ 0 w 2210"/>
              <a:gd name="T65" fmla="*/ 2147483646 h 125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210" h="1251">
                <a:moveTo>
                  <a:pt x="0" y="1251"/>
                </a:moveTo>
                <a:lnTo>
                  <a:pt x="265" y="1176"/>
                </a:lnTo>
                <a:lnTo>
                  <a:pt x="393" y="1136"/>
                </a:lnTo>
                <a:lnTo>
                  <a:pt x="514" y="1089"/>
                </a:lnTo>
                <a:lnTo>
                  <a:pt x="629" y="1036"/>
                </a:lnTo>
                <a:lnTo>
                  <a:pt x="739" y="976"/>
                </a:lnTo>
                <a:lnTo>
                  <a:pt x="844" y="907"/>
                </a:lnTo>
                <a:lnTo>
                  <a:pt x="951" y="832"/>
                </a:lnTo>
                <a:lnTo>
                  <a:pt x="1060" y="749"/>
                </a:lnTo>
                <a:lnTo>
                  <a:pt x="1170" y="662"/>
                </a:lnTo>
                <a:lnTo>
                  <a:pt x="1273" y="569"/>
                </a:lnTo>
                <a:lnTo>
                  <a:pt x="1368" y="474"/>
                </a:lnTo>
                <a:lnTo>
                  <a:pt x="1410" y="425"/>
                </a:lnTo>
                <a:lnTo>
                  <a:pt x="1451" y="379"/>
                </a:lnTo>
                <a:lnTo>
                  <a:pt x="1487" y="332"/>
                </a:lnTo>
                <a:lnTo>
                  <a:pt x="1522" y="288"/>
                </a:lnTo>
                <a:lnTo>
                  <a:pt x="1550" y="245"/>
                </a:lnTo>
                <a:lnTo>
                  <a:pt x="1576" y="207"/>
                </a:lnTo>
                <a:lnTo>
                  <a:pt x="1599" y="170"/>
                </a:lnTo>
                <a:lnTo>
                  <a:pt x="1619" y="138"/>
                </a:lnTo>
                <a:lnTo>
                  <a:pt x="1635" y="110"/>
                </a:lnTo>
                <a:lnTo>
                  <a:pt x="1647" y="87"/>
                </a:lnTo>
                <a:lnTo>
                  <a:pt x="1657" y="67"/>
                </a:lnTo>
                <a:lnTo>
                  <a:pt x="1665" y="53"/>
                </a:lnTo>
                <a:lnTo>
                  <a:pt x="1669" y="39"/>
                </a:lnTo>
                <a:lnTo>
                  <a:pt x="1673" y="29"/>
                </a:lnTo>
                <a:lnTo>
                  <a:pt x="1680" y="14"/>
                </a:lnTo>
                <a:lnTo>
                  <a:pt x="1684" y="6"/>
                </a:lnTo>
                <a:lnTo>
                  <a:pt x="1690" y="2"/>
                </a:lnTo>
                <a:lnTo>
                  <a:pt x="1698" y="0"/>
                </a:lnTo>
                <a:lnTo>
                  <a:pt x="2210" y="1251"/>
                </a:lnTo>
                <a:lnTo>
                  <a:pt x="1841" y="1251"/>
                </a:lnTo>
                <a:lnTo>
                  <a:pt x="0" y="1251"/>
                </a:lnTo>
                <a:close/>
              </a:path>
            </a:pathLst>
          </a:custGeom>
          <a:solidFill>
            <a:srgbClr val="F0F0F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86" name="Line 11"/>
          <p:cNvSpPr>
            <a:spLocks noChangeShapeType="1"/>
          </p:cNvSpPr>
          <p:nvPr/>
        </p:nvSpPr>
        <p:spPr bwMode="auto">
          <a:xfrm flipV="1">
            <a:off x="3378200" y="2171701"/>
            <a:ext cx="1588" cy="24415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7" name="Line 12"/>
          <p:cNvSpPr>
            <a:spLocks noChangeShapeType="1"/>
          </p:cNvSpPr>
          <p:nvPr/>
        </p:nvSpPr>
        <p:spPr bwMode="auto">
          <a:xfrm>
            <a:off x="3317876" y="4613275"/>
            <a:ext cx="44418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8" name="Line 13"/>
          <p:cNvSpPr>
            <a:spLocks noChangeShapeType="1"/>
          </p:cNvSpPr>
          <p:nvPr/>
        </p:nvSpPr>
        <p:spPr bwMode="auto">
          <a:xfrm flipV="1">
            <a:off x="4095750" y="4622800"/>
            <a:ext cx="1588" cy="134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9" name="Line 14"/>
          <p:cNvSpPr>
            <a:spLocks noChangeShapeType="1"/>
          </p:cNvSpPr>
          <p:nvPr/>
        </p:nvSpPr>
        <p:spPr bwMode="auto">
          <a:xfrm flipV="1">
            <a:off x="4875214" y="4622800"/>
            <a:ext cx="1587" cy="134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0" name="Line 15"/>
          <p:cNvSpPr>
            <a:spLocks noChangeShapeType="1"/>
          </p:cNvSpPr>
          <p:nvPr/>
        </p:nvSpPr>
        <p:spPr bwMode="auto">
          <a:xfrm flipV="1">
            <a:off x="5653089" y="4622800"/>
            <a:ext cx="1587" cy="134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1" name="Line 16"/>
          <p:cNvSpPr>
            <a:spLocks noChangeShapeType="1"/>
          </p:cNvSpPr>
          <p:nvPr/>
        </p:nvSpPr>
        <p:spPr bwMode="auto">
          <a:xfrm flipV="1">
            <a:off x="6429375" y="4622800"/>
            <a:ext cx="1588" cy="1349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2" name="Line 17"/>
          <p:cNvSpPr>
            <a:spLocks noChangeShapeType="1"/>
          </p:cNvSpPr>
          <p:nvPr/>
        </p:nvSpPr>
        <p:spPr bwMode="auto">
          <a:xfrm flipV="1">
            <a:off x="7207250" y="4613276"/>
            <a:ext cx="1588" cy="1444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3" name="Line 18"/>
          <p:cNvSpPr>
            <a:spLocks noChangeShapeType="1"/>
          </p:cNvSpPr>
          <p:nvPr/>
        </p:nvSpPr>
        <p:spPr bwMode="auto">
          <a:xfrm flipH="1">
            <a:off x="3233738" y="2843214"/>
            <a:ext cx="1444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4" name="Line 19"/>
          <p:cNvSpPr>
            <a:spLocks noChangeShapeType="1"/>
          </p:cNvSpPr>
          <p:nvPr/>
        </p:nvSpPr>
        <p:spPr bwMode="auto">
          <a:xfrm flipH="1">
            <a:off x="3233738" y="3716339"/>
            <a:ext cx="144462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5" name="Line 20"/>
          <p:cNvSpPr>
            <a:spLocks noChangeShapeType="1"/>
          </p:cNvSpPr>
          <p:nvPr/>
        </p:nvSpPr>
        <p:spPr bwMode="auto">
          <a:xfrm>
            <a:off x="3233738" y="4613275"/>
            <a:ext cx="14446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6" name="Line 21"/>
          <p:cNvSpPr>
            <a:spLocks noChangeShapeType="1"/>
          </p:cNvSpPr>
          <p:nvPr/>
        </p:nvSpPr>
        <p:spPr bwMode="auto">
          <a:xfrm>
            <a:off x="6048375" y="2579688"/>
            <a:ext cx="1588" cy="28241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7" name="Freeform 22"/>
          <p:cNvSpPr>
            <a:spLocks/>
          </p:cNvSpPr>
          <p:nvPr/>
        </p:nvSpPr>
        <p:spPr bwMode="auto">
          <a:xfrm>
            <a:off x="3305176" y="2087563"/>
            <a:ext cx="144463" cy="334962"/>
          </a:xfrm>
          <a:custGeom>
            <a:avLst/>
            <a:gdLst>
              <a:gd name="T0" fmla="*/ 2147483646 w 91"/>
              <a:gd name="T1" fmla="*/ 0 h 211"/>
              <a:gd name="T2" fmla="*/ 0 w 91"/>
              <a:gd name="T3" fmla="*/ 2147483646 h 211"/>
              <a:gd name="T4" fmla="*/ 2147483646 w 91"/>
              <a:gd name="T5" fmla="*/ 2147483646 h 211"/>
              <a:gd name="T6" fmla="*/ 2147483646 w 91"/>
              <a:gd name="T7" fmla="*/ 0 h 21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211">
                <a:moveTo>
                  <a:pt x="46" y="0"/>
                </a:moveTo>
                <a:lnTo>
                  <a:pt x="0" y="197"/>
                </a:lnTo>
                <a:lnTo>
                  <a:pt x="91" y="211"/>
                </a:lnTo>
                <a:lnTo>
                  <a:pt x="46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8" name="Freeform 23"/>
          <p:cNvSpPr>
            <a:spLocks/>
          </p:cNvSpPr>
          <p:nvPr/>
        </p:nvSpPr>
        <p:spPr bwMode="auto">
          <a:xfrm>
            <a:off x="7518401" y="4541838"/>
            <a:ext cx="276225" cy="158750"/>
          </a:xfrm>
          <a:custGeom>
            <a:avLst/>
            <a:gdLst>
              <a:gd name="T0" fmla="*/ 2147483646 w 174"/>
              <a:gd name="T1" fmla="*/ 2147483646 h 100"/>
              <a:gd name="T2" fmla="*/ 0 w 174"/>
              <a:gd name="T3" fmla="*/ 0 h 100"/>
              <a:gd name="T4" fmla="*/ 0 w 174"/>
              <a:gd name="T5" fmla="*/ 2147483646 h 100"/>
              <a:gd name="T6" fmla="*/ 2147483646 w 174"/>
              <a:gd name="T7" fmla="*/ 2147483646 h 1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4" h="100">
                <a:moveTo>
                  <a:pt x="174" y="45"/>
                </a:moveTo>
                <a:lnTo>
                  <a:pt x="0" y="0"/>
                </a:lnTo>
                <a:lnTo>
                  <a:pt x="0" y="100"/>
                </a:lnTo>
                <a:lnTo>
                  <a:pt x="174" y="45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5799" name="Rectangle 24"/>
          <p:cNvSpPr>
            <a:spLocks noChangeArrowheads="1"/>
          </p:cNvSpPr>
          <p:nvPr/>
        </p:nvSpPr>
        <p:spPr bwMode="auto">
          <a:xfrm>
            <a:off x="2982913" y="2730500"/>
            <a:ext cx="240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0.2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0" name="Rectangle 25"/>
          <p:cNvSpPr>
            <a:spLocks noChangeArrowheads="1"/>
          </p:cNvSpPr>
          <p:nvPr/>
        </p:nvSpPr>
        <p:spPr bwMode="auto">
          <a:xfrm>
            <a:off x="2982913" y="3590925"/>
            <a:ext cx="24045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0.1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1" name="Rectangle 26"/>
          <p:cNvSpPr>
            <a:spLocks noChangeArrowheads="1"/>
          </p:cNvSpPr>
          <p:nvPr/>
        </p:nvSpPr>
        <p:spPr bwMode="auto">
          <a:xfrm>
            <a:off x="3989388" y="4741863"/>
            <a:ext cx="346248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0.2            0.4            0.6           0.8            1.0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2" name="Rectangle 27"/>
          <p:cNvSpPr>
            <a:spLocks noChangeArrowheads="1"/>
          </p:cNvSpPr>
          <p:nvPr/>
        </p:nvSpPr>
        <p:spPr bwMode="auto">
          <a:xfrm>
            <a:off x="7807325" y="4600576"/>
            <a:ext cx="21159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q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3" name="Rectangle 28"/>
          <p:cNvSpPr>
            <a:spLocks noChangeArrowheads="1"/>
          </p:cNvSpPr>
          <p:nvPr/>
        </p:nvSpPr>
        <p:spPr bwMode="auto">
          <a:xfrm>
            <a:off x="3019425" y="1908176"/>
            <a:ext cx="18755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3300">
                <a:solidFill>
                  <a:srgbClr val="000000"/>
                </a:solidFill>
                <a:latin typeface="Times New Roman" panose="02020603050405020304" pitchFamily="18" charset="0"/>
              </a:rPr>
              <a:t>a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4" name="Rectangle 29"/>
          <p:cNvSpPr>
            <a:spLocks noChangeArrowheads="1"/>
          </p:cNvSpPr>
          <p:nvPr/>
        </p:nvSpPr>
        <p:spPr bwMode="auto">
          <a:xfrm>
            <a:off x="2084389" y="2514600"/>
            <a:ext cx="62517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0.23699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5" name="Rectangle 30"/>
          <p:cNvSpPr>
            <a:spLocks noChangeArrowheads="1"/>
          </p:cNvSpPr>
          <p:nvPr/>
        </p:nvSpPr>
        <p:spPr bwMode="auto">
          <a:xfrm>
            <a:off x="5867401" y="5364163"/>
            <a:ext cx="432811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rgbClr val="000000"/>
                </a:solidFill>
                <a:latin typeface="Times New Roman" panose="02020603050405020304" pitchFamily="18" charset="0"/>
              </a:rPr>
              <a:t>0.706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6" name="Rectangle 31"/>
          <p:cNvSpPr>
            <a:spLocks noChangeArrowheads="1"/>
          </p:cNvSpPr>
          <p:nvPr/>
        </p:nvSpPr>
        <p:spPr bwMode="auto">
          <a:xfrm>
            <a:off x="8678863" y="2660650"/>
            <a:ext cx="4247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a = 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7" name="Line 32"/>
          <p:cNvSpPr>
            <a:spLocks noChangeShapeType="1"/>
          </p:cNvSpPr>
          <p:nvPr/>
        </p:nvSpPr>
        <p:spPr bwMode="auto">
          <a:xfrm>
            <a:off x="9201151" y="2817814"/>
            <a:ext cx="1433513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08" name="Rectangle 33"/>
          <p:cNvSpPr>
            <a:spLocks noChangeArrowheads="1"/>
          </p:cNvSpPr>
          <p:nvPr/>
        </p:nvSpPr>
        <p:spPr bwMode="auto">
          <a:xfrm>
            <a:off x="9332914" y="2447925"/>
            <a:ext cx="10339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8 * e * U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09" name="Rectangle 34"/>
          <p:cNvSpPr>
            <a:spLocks noChangeArrowheads="1"/>
          </p:cNvSpPr>
          <p:nvPr/>
        </p:nvSpPr>
        <p:spPr bwMode="auto">
          <a:xfrm>
            <a:off x="9266239" y="2827338"/>
            <a:ext cx="5963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m * 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10" name="Rectangle 35"/>
          <p:cNvSpPr>
            <a:spLocks noChangeArrowheads="1"/>
          </p:cNvSpPr>
          <p:nvPr/>
        </p:nvSpPr>
        <p:spPr bwMode="auto">
          <a:xfrm>
            <a:off x="9850438" y="2994026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11" name="Rectangle 36"/>
          <p:cNvSpPr>
            <a:spLocks noChangeArrowheads="1"/>
          </p:cNvSpPr>
          <p:nvPr/>
        </p:nvSpPr>
        <p:spPr bwMode="auto">
          <a:xfrm>
            <a:off x="9931400" y="2846389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12" name="Rectangle 37"/>
          <p:cNvSpPr>
            <a:spLocks noChangeArrowheads="1"/>
          </p:cNvSpPr>
          <p:nvPr/>
        </p:nvSpPr>
        <p:spPr bwMode="auto">
          <a:xfrm>
            <a:off x="10010776" y="2827338"/>
            <a:ext cx="6957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*  </a:t>
            </a:r>
            <a:r>
              <a:rPr lang="de-DE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ω</a:t>
            </a: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75813" name="Rectangle 38"/>
          <p:cNvSpPr>
            <a:spLocks noChangeArrowheads="1"/>
          </p:cNvSpPr>
          <p:nvPr/>
        </p:nvSpPr>
        <p:spPr bwMode="auto">
          <a:xfrm>
            <a:off x="10563225" y="2846389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14" name="Line 40"/>
          <p:cNvSpPr>
            <a:spLocks noChangeShapeType="1"/>
          </p:cNvSpPr>
          <p:nvPr/>
        </p:nvSpPr>
        <p:spPr bwMode="auto">
          <a:xfrm>
            <a:off x="9231314" y="4692650"/>
            <a:ext cx="14065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15" name="Rectangle 41"/>
          <p:cNvSpPr>
            <a:spLocks noChangeArrowheads="1"/>
          </p:cNvSpPr>
          <p:nvPr/>
        </p:nvSpPr>
        <p:spPr bwMode="auto">
          <a:xfrm>
            <a:off x="9256714" y="4697413"/>
            <a:ext cx="59631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m * 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16" name="Rectangle 42"/>
          <p:cNvSpPr>
            <a:spLocks noChangeArrowheads="1"/>
          </p:cNvSpPr>
          <p:nvPr/>
        </p:nvSpPr>
        <p:spPr bwMode="auto">
          <a:xfrm>
            <a:off x="9837738" y="4867276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17" name="Rectangle 43"/>
          <p:cNvSpPr>
            <a:spLocks noChangeArrowheads="1"/>
          </p:cNvSpPr>
          <p:nvPr/>
        </p:nvSpPr>
        <p:spPr bwMode="auto">
          <a:xfrm>
            <a:off x="9918700" y="4719639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75818" name="Rectangle 44"/>
          <p:cNvSpPr>
            <a:spLocks noChangeArrowheads="1"/>
          </p:cNvSpPr>
          <p:nvPr/>
        </p:nvSpPr>
        <p:spPr bwMode="auto">
          <a:xfrm>
            <a:off x="9998076" y="4697413"/>
            <a:ext cx="7662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* </a:t>
            </a:r>
            <a:r>
              <a:rPr lang="de-DE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ω</a:t>
            </a:r>
            <a:r>
              <a:rPr lang="de-DE" altLang="en-US" sz="220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</a:p>
        </p:txBody>
      </p:sp>
      <p:sp>
        <p:nvSpPr>
          <p:cNvPr id="75819" name="Rectangle 45"/>
          <p:cNvSpPr>
            <a:spLocks noChangeArrowheads="1"/>
          </p:cNvSpPr>
          <p:nvPr/>
        </p:nvSpPr>
        <p:spPr bwMode="auto">
          <a:xfrm>
            <a:off x="10550525" y="4719639"/>
            <a:ext cx="8335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3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44" name="Text Box 47"/>
          <p:cNvSpPr txBox="1">
            <a:spLocks noChangeArrowheads="1"/>
          </p:cNvSpPr>
          <p:nvPr/>
        </p:nvSpPr>
        <p:spPr bwMode="auto">
          <a:xfrm>
            <a:off x="4876801" y="4129089"/>
            <a:ext cx="11334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de-DE" altLang="en-US" sz="1200" dirty="0" err="1">
                <a:solidFill>
                  <a:schemeClr val="accent5"/>
                </a:solidFill>
                <a:cs typeface="Arial" charset="0"/>
              </a:rPr>
              <a:t>stable</a:t>
            </a:r>
            <a:r>
              <a:rPr lang="de-DE" altLang="en-US" sz="1200" dirty="0">
                <a:solidFill>
                  <a:schemeClr val="accent5"/>
                </a:solidFill>
                <a:cs typeface="Arial" charset="0"/>
              </a:rPr>
              <a:t> </a:t>
            </a:r>
            <a:r>
              <a:rPr lang="de-DE" altLang="en-US" sz="1200" dirty="0" err="1">
                <a:solidFill>
                  <a:schemeClr val="accent5"/>
                </a:solidFill>
                <a:cs typeface="Arial" charset="0"/>
              </a:rPr>
              <a:t>region</a:t>
            </a:r>
            <a:endParaRPr lang="de-DE" altLang="en-US" sz="1200" dirty="0">
              <a:solidFill>
                <a:schemeClr val="accent5"/>
              </a:solidFill>
              <a:cs typeface="Arial" charset="0"/>
            </a:endParaRPr>
          </a:p>
        </p:txBody>
      </p:sp>
      <p:sp>
        <p:nvSpPr>
          <p:cNvPr id="75821" name="Text Box 48"/>
          <p:cNvSpPr txBox="1">
            <a:spLocks noChangeArrowheads="1"/>
          </p:cNvSpPr>
          <p:nvPr/>
        </p:nvSpPr>
        <p:spPr bwMode="auto">
          <a:xfrm>
            <a:off x="3790950" y="3062289"/>
            <a:ext cx="11699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instable region</a:t>
            </a:r>
            <a:endParaRPr lang="de-DE" altLang="en-US" sz="1400" b="1">
              <a:solidFill>
                <a:schemeClr val="tx1"/>
              </a:solidFill>
            </a:endParaRPr>
          </a:p>
        </p:txBody>
      </p:sp>
      <p:sp>
        <p:nvSpPr>
          <p:cNvPr id="75822" name="Text Box 49"/>
          <p:cNvSpPr txBox="1">
            <a:spLocks noChangeArrowheads="1"/>
          </p:cNvSpPr>
          <p:nvPr/>
        </p:nvSpPr>
        <p:spPr bwMode="auto">
          <a:xfrm>
            <a:off x="6611939" y="3062289"/>
            <a:ext cx="11699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instable region</a:t>
            </a:r>
            <a:endParaRPr lang="de-DE" altLang="en-US" sz="1400" b="1">
              <a:solidFill>
                <a:schemeClr val="tx1"/>
              </a:solidFill>
            </a:endParaRPr>
          </a:p>
        </p:txBody>
      </p:sp>
      <p:sp>
        <p:nvSpPr>
          <p:cNvPr id="75823" name="Textfeld 46"/>
          <p:cNvSpPr txBox="1">
            <a:spLocks noChangeArrowheads="1"/>
          </p:cNvSpPr>
          <p:nvPr/>
        </p:nvSpPr>
        <p:spPr bwMode="auto">
          <a:xfrm>
            <a:off x="2052638" y="1111251"/>
            <a:ext cx="332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Mass Filter – Stability-Diagram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4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058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680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7A6B851-7D62-45EB-BF59-0C60F382FBC3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71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96464" y="421603"/>
            <a:ext cx="9457335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6806" name="Object 4"/>
          <p:cNvGraphicFramePr>
            <a:graphicFrameLocks noChangeAspect="1"/>
          </p:cNvGraphicFramePr>
          <p:nvPr/>
        </p:nvGraphicFramePr>
        <p:xfrm>
          <a:off x="2155826" y="2187575"/>
          <a:ext cx="5103813" cy="315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5" name="Designer Zeichnung" r:id="rId3" imgW="5638800" imgH="3486150" progId="Designer.Drawing.8">
                  <p:embed/>
                </p:oleObj>
              </mc:Choice>
              <mc:Fallback>
                <p:oleObj name="Designer Zeichnung" r:id="rId3" imgW="5638800" imgH="3486150" progId="Designer.Drawing.8">
                  <p:embed/>
                  <p:pic>
                    <p:nvPicPr>
                      <p:cNvPr id="7680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5826" y="2187575"/>
                        <a:ext cx="5103813" cy="315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807" name="Text Box 7"/>
          <p:cNvSpPr txBox="1">
            <a:spLocks noChangeArrowheads="1"/>
          </p:cNvSpPr>
          <p:nvPr/>
        </p:nvSpPr>
        <p:spPr bwMode="auto">
          <a:xfrm>
            <a:off x="6651625" y="2187576"/>
            <a:ext cx="38100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The ratio a/q (which is proportional to U/V) is kept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constant and the absolute values of U and V are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 increased.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For a/q&lt; 0.1678 (which is the top of the stability-diagram) the stability region is entered periodically for the different masses.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The slope a/q determines the mass resolution. </a:t>
            </a:r>
          </a:p>
        </p:txBody>
      </p:sp>
      <p:sp>
        <p:nvSpPr>
          <p:cNvPr id="76808" name="Textfeld 7"/>
          <p:cNvSpPr txBox="1">
            <a:spLocks noChangeArrowheads="1"/>
          </p:cNvSpPr>
          <p:nvPr/>
        </p:nvSpPr>
        <p:spPr bwMode="auto">
          <a:xfrm>
            <a:off x="2051051" y="1323976"/>
            <a:ext cx="28940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Mass Filter – Mass-Tuning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315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782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999A36-2F46-46CB-A278-9AB055D8C03C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72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0" y="382588"/>
            <a:ext cx="96964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7830" name="Object 3"/>
          <p:cNvGraphicFramePr>
            <a:graphicFrameLocks noChangeAspect="1"/>
          </p:cNvGraphicFramePr>
          <p:nvPr/>
        </p:nvGraphicFramePr>
        <p:xfrm>
          <a:off x="2133600" y="2033589"/>
          <a:ext cx="6902450" cy="414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Photo Editor Photo" r:id="rId3" imgW="19457143" imgH="11676190" progId="MSPhotoEd.3">
                  <p:embed/>
                </p:oleObj>
              </mc:Choice>
              <mc:Fallback>
                <p:oleObj name="Photo Editor Photo" r:id="rId3" imgW="19457143" imgH="11676190" progId="MSPhotoEd.3">
                  <p:embed/>
                  <p:pic>
                    <p:nvPicPr>
                      <p:cNvPr id="7783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2033589"/>
                        <a:ext cx="6902450" cy="414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7831" name="Rectangle 4"/>
          <p:cNvSpPr>
            <a:spLocks noChangeArrowheads="1"/>
          </p:cNvSpPr>
          <p:nvPr/>
        </p:nvSpPr>
        <p:spPr bwMode="auto">
          <a:xfrm>
            <a:off x="6513513" y="1008063"/>
            <a:ext cx="3548062" cy="830262"/>
          </a:xfrm>
          <a:prstGeom prst="rect">
            <a:avLst/>
          </a:prstGeom>
          <a:noFill/>
          <a:ln w="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The ratio a/q (which is proportional to U/V) is kept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constant and the absolute values of U and V are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200">
                <a:solidFill>
                  <a:schemeClr val="tx1"/>
                </a:solidFill>
              </a:rPr>
              <a:t>increased --&gt; A mass spectrum will result</a:t>
            </a:r>
            <a:endParaRPr lang="de-DE" altLang="en-US" sz="1200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885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uppieren 7"/>
          <p:cNvGrpSpPr>
            <a:grpSpLocks/>
          </p:cNvGrpSpPr>
          <p:nvPr/>
        </p:nvGrpSpPr>
        <p:grpSpPr bwMode="auto">
          <a:xfrm>
            <a:off x="1098392" y="2100263"/>
            <a:ext cx="5038725" cy="4310062"/>
            <a:chOff x="-25275" y="984738"/>
            <a:chExt cx="5038721" cy="4309667"/>
          </a:xfrm>
        </p:grpSpPr>
        <p:pic>
          <p:nvPicPr>
            <p:cNvPr id="6657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31" t="10655" r="19376" b="18262"/>
            <a:stretch>
              <a:fillRect/>
            </a:stretch>
          </p:blipFill>
          <p:spPr bwMode="auto">
            <a:xfrm>
              <a:off x="912018" y="2165045"/>
              <a:ext cx="3532554" cy="2719754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66575" name="Freihandform 4"/>
            <p:cNvSpPr>
              <a:spLocks/>
            </p:cNvSpPr>
            <p:nvPr/>
          </p:nvSpPr>
          <p:spPr bwMode="auto">
            <a:xfrm>
              <a:off x="655607" y="3429000"/>
              <a:ext cx="1688123" cy="1750646"/>
            </a:xfrm>
            <a:custGeom>
              <a:avLst/>
              <a:gdLst/>
              <a:ahLst/>
              <a:cxnLst/>
              <a:rect l="0" t="0" r="r" b="b"/>
              <a:pathLst>
                <a:path w="1688123" h="1750646">
                  <a:moveTo>
                    <a:pt x="132862" y="0"/>
                  </a:moveTo>
                  <a:cubicBezTo>
                    <a:pt x="145888" y="10420"/>
                    <a:pt x="156753" y="24358"/>
                    <a:pt x="171939" y="31261"/>
                  </a:cubicBezTo>
                  <a:cubicBezTo>
                    <a:pt x="186365" y="37818"/>
                    <a:pt x="203022" y="37987"/>
                    <a:pt x="218831" y="39077"/>
                  </a:cubicBezTo>
                  <a:cubicBezTo>
                    <a:pt x="278663" y="43203"/>
                    <a:pt x="338667" y="44287"/>
                    <a:pt x="398585" y="46892"/>
                  </a:cubicBezTo>
                  <a:cubicBezTo>
                    <a:pt x="409005" y="49497"/>
                    <a:pt x="419558" y="51622"/>
                    <a:pt x="429846" y="54708"/>
                  </a:cubicBezTo>
                  <a:cubicBezTo>
                    <a:pt x="445628" y="59442"/>
                    <a:pt x="476739" y="70338"/>
                    <a:pt x="476739" y="70338"/>
                  </a:cubicBezTo>
                  <a:cubicBezTo>
                    <a:pt x="481949" y="78153"/>
                    <a:pt x="485727" y="87142"/>
                    <a:pt x="492369" y="93784"/>
                  </a:cubicBezTo>
                  <a:cubicBezTo>
                    <a:pt x="499011" y="100426"/>
                    <a:pt x="507415" y="105214"/>
                    <a:pt x="515816" y="109415"/>
                  </a:cubicBezTo>
                  <a:cubicBezTo>
                    <a:pt x="551345" y="127180"/>
                    <a:pt x="631374" y="123810"/>
                    <a:pt x="648677" y="125046"/>
                  </a:cubicBezTo>
                  <a:cubicBezTo>
                    <a:pt x="656492" y="130256"/>
                    <a:pt x="665481" y="134035"/>
                    <a:pt x="672123" y="140677"/>
                  </a:cubicBezTo>
                  <a:cubicBezTo>
                    <a:pt x="678765" y="147319"/>
                    <a:pt x="679789" y="159145"/>
                    <a:pt x="687754" y="164123"/>
                  </a:cubicBezTo>
                  <a:cubicBezTo>
                    <a:pt x="701726" y="172855"/>
                    <a:pt x="719015" y="174544"/>
                    <a:pt x="734646" y="179754"/>
                  </a:cubicBezTo>
                  <a:lnTo>
                    <a:pt x="758093" y="187569"/>
                  </a:lnTo>
                  <a:cubicBezTo>
                    <a:pt x="763303" y="195384"/>
                    <a:pt x="769522" y="202614"/>
                    <a:pt x="773723" y="211015"/>
                  </a:cubicBezTo>
                  <a:cubicBezTo>
                    <a:pt x="777407" y="218383"/>
                    <a:pt x="776393" y="228028"/>
                    <a:pt x="781539" y="234461"/>
                  </a:cubicBezTo>
                  <a:cubicBezTo>
                    <a:pt x="797649" y="254599"/>
                    <a:pt x="821940" y="267711"/>
                    <a:pt x="836246" y="289169"/>
                  </a:cubicBezTo>
                  <a:cubicBezTo>
                    <a:pt x="846667" y="304800"/>
                    <a:pt x="851877" y="325640"/>
                    <a:pt x="867508" y="336061"/>
                  </a:cubicBezTo>
                  <a:cubicBezTo>
                    <a:pt x="883139" y="346482"/>
                    <a:pt x="901116" y="354039"/>
                    <a:pt x="914400" y="367323"/>
                  </a:cubicBezTo>
                  <a:cubicBezTo>
                    <a:pt x="944488" y="397411"/>
                    <a:pt x="928650" y="384638"/>
                    <a:pt x="961293" y="406400"/>
                  </a:cubicBezTo>
                  <a:cubicBezTo>
                    <a:pt x="963898" y="414215"/>
                    <a:pt x="965107" y="422645"/>
                    <a:pt x="969108" y="429846"/>
                  </a:cubicBezTo>
                  <a:cubicBezTo>
                    <a:pt x="984134" y="456894"/>
                    <a:pt x="1000244" y="480541"/>
                    <a:pt x="1023816" y="500184"/>
                  </a:cubicBezTo>
                  <a:cubicBezTo>
                    <a:pt x="1031032" y="506197"/>
                    <a:pt x="1039447" y="510605"/>
                    <a:pt x="1047262" y="515815"/>
                  </a:cubicBezTo>
                  <a:cubicBezTo>
                    <a:pt x="1057682" y="531446"/>
                    <a:pt x="1072582" y="544886"/>
                    <a:pt x="1078523" y="562708"/>
                  </a:cubicBezTo>
                  <a:cubicBezTo>
                    <a:pt x="1081128" y="570523"/>
                    <a:pt x="1082655" y="578786"/>
                    <a:pt x="1086339" y="586154"/>
                  </a:cubicBezTo>
                  <a:cubicBezTo>
                    <a:pt x="1090540" y="594555"/>
                    <a:pt x="1097768" y="601199"/>
                    <a:pt x="1101969" y="609600"/>
                  </a:cubicBezTo>
                  <a:cubicBezTo>
                    <a:pt x="1134306" y="674274"/>
                    <a:pt x="1076633" y="583002"/>
                    <a:pt x="1125416" y="664308"/>
                  </a:cubicBezTo>
                  <a:cubicBezTo>
                    <a:pt x="1135081" y="680417"/>
                    <a:pt x="1146257" y="695569"/>
                    <a:pt x="1156677" y="711200"/>
                  </a:cubicBezTo>
                  <a:cubicBezTo>
                    <a:pt x="1161887" y="719015"/>
                    <a:pt x="1163907" y="730445"/>
                    <a:pt x="1172308" y="734646"/>
                  </a:cubicBezTo>
                  <a:cubicBezTo>
                    <a:pt x="1243232" y="770109"/>
                    <a:pt x="1215443" y="752983"/>
                    <a:pt x="1258277" y="781538"/>
                  </a:cubicBezTo>
                  <a:cubicBezTo>
                    <a:pt x="1294109" y="835285"/>
                    <a:pt x="1271717" y="822491"/>
                    <a:pt x="1312985" y="836246"/>
                  </a:cubicBezTo>
                  <a:cubicBezTo>
                    <a:pt x="1320800" y="846667"/>
                    <a:pt x="1327220" y="858297"/>
                    <a:pt x="1336431" y="867508"/>
                  </a:cubicBezTo>
                  <a:cubicBezTo>
                    <a:pt x="1388537" y="919614"/>
                    <a:pt x="1333822" y="844057"/>
                    <a:pt x="1375508" y="906584"/>
                  </a:cubicBezTo>
                  <a:cubicBezTo>
                    <a:pt x="1378113" y="919610"/>
                    <a:pt x="1379828" y="932845"/>
                    <a:pt x="1383323" y="945661"/>
                  </a:cubicBezTo>
                  <a:cubicBezTo>
                    <a:pt x="1396360" y="993464"/>
                    <a:pt x="1393792" y="992594"/>
                    <a:pt x="1430216" y="1023815"/>
                  </a:cubicBezTo>
                  <a:cubicBezTo>
                    <a:pt x="1437348" y="1029928"/>
                    <a:pt x="1445847" y="1034236"/>
                    <a:pt x="1453662" y="1039446"/>
                  </a:cubicBezTo>
                  <a:cubicBezTo>
                    <a:pt x="1468764" y="1084750"/>
                    <a:pt x="1460342" y="1082786"/>
                    <a:pt x="1492739" y="1109784"/>
                  </a:cubicBezTo>
                  <a:cubicBezTo>
                    <a:pt x="1499955" y="1115797"/>
                    <a:pt x="1508370" y="1120205"/>
                    <a:pt x="1516185" y="1125415"/>
                  </a:cubicBezTo>
                  <a:cubicBezTo>
                    <a:pt x="1518790" y="1133230"/>
                    <a:pt x="1520316" y="1141493"/>
                    <a:pt x="1524000" y="1148861"/>
                  </a:cubicBezTo>
                  <a:cubicBezTo>
                    <a:pt x="1528201" y="1157263"/>
                    <a:pt x="1536333" y="1163513"/>
                    <a:pt x="1539631" y="1172308"/>
                  </a:cubicBezTo>
                  <a:cubicBezTo>
                    <a:pt x="1568148" y="1248352"/>
                    <a:pt x="1521681" y="1177031"/>
                    <a:pt x="1570893" y="1242646"/>
                  </a:cubicBezTo>
                  <a:cubicBezTo>
                    <a:pt x="1573498" y="1250461"/>
                    <a:pt x="1574707" y="1258891"/>
                    <a:pt x="1578708" y="1266092"/>
                  </a:cubicBezTo>
                  <a:cubicBezTo>
                    <a:pt x="1587831" y="1282514"/>
                    <a:pt x="1604028" y="1295162"/>
                    <a:pt x="1609969" y="1312984"/>
                  </a:cubicBezTo>
                  <a:cubicBezTo>
                    <a:pt x="1612574" y="1320800"/>
                    <a:pt x="1613784" y="1329229"/>
                    <a:pt x="1617785" y="1336431"/>
                  </a:cubicBezTo>
                  <a:cubicBezTo>
                    <a:pt x="1626908" y="1352853"/>
                    <a:pt x="1649046" y="1383323"/>
                    <a:pt x="1649046" y="1383323"/>
                  </a:cubicBezTo>
                  <a:cubicBezTo>
                    <a:pt x="1651534" y="1410694"/>
                    <a:pt x="1651667" y="1484943"/>
                    <a:pt x="1672493" y="1516184"/>
                  </a:cubicBezTo>
                  <a:lnTo>
                    <a:pt x="1688123" y="1539631"/>
                  </a:lnTo>
                  <a:cubicBezTo>
                    <a:pt x="1685307" y="1562160"/>
                    <a:pt x="1686127" y="1611965"/>
                    <a:pt x="1664677" y="1633415"/>
                  </a:cubicBezTo>
                  <a:cubicBezTo>
                    <a:pt x="1658852" y="1639240"/>
                    <a:pt x="1648432" y="1637230"/>
                    <a:pt x="1641231" y="1641231"/>
                  </a:cubicBezTo>
                  <a:cubicBezTo>
                    <a:pt x="1578735" y="1675951"/>
                    <a:pt x="1614807" y="1665953"/>
                    <a:pt x="1563077" y="1688123"/>
                  </a:cubicBezTo>
                  <a:cubicBezTo>
                    <a:pt x="1536743" y="1699409"/>
                    <a:pt x="1538102" y="1693843"/>
                    <a:pt x="1508369" y="1703754"/>
                  </a:cubicBezTo>
                  <a:cubicBezTo>
                    <a:pt x="1380063" y="1746523"/>
                    <a:pt x="1546961" y="1694165"/>
                    <a:pt x="1438031" y="1735015"/>
                  </a:cubicBezTo>
                  <a:cubicBezTo>
                    <a:pt x="1415351" y="1743520"/>
                    <a:pt x="1372038" y="1747792"/>
                    <a:pt x="1352062" y="1750646"/>
                  </a:cubicBezTo>
                  <a:cubicBezTo>
                    <a:pt x="1302564" y="1748041"/>
                    <a:pt x="1252932" y="1747318"/>
                    <a:pt x="1203569" y="1742831"/>
                  </a:cubicBezTo>
                  <a:cubicBezTo>
                    <a:pt x="1166878" y="1739496"/>
                    <a:pt x="1130914" y="1729651"/>
                    <a:pt x="1094154" y="1727200"/>
                  </a:cubicBezTo>
                  <a:lnTo>
                    <a:pt x="976923" y="1719384"/>
                  </a:lnTo>
                  <a:cubicBezTo>
                    <a:pt x="969108" y="1711569"/>
                    <a:pt x="960476" y="1704492"/>
                    <a:pt x="953477" y="1695938"/>
                  </a:cubicBezTo>
                  <a:cubicBezTo>
                    <a:pt x="936980" y="1675775"/>
                    <a:pt x="906585" y="1633415"/>
                    <a:pt x="906585" y="1633415"/>
                  </a:cubicBezTo>
                  <a:cubicBezTo>
                    <a:pt x="893290" y="1593533"/>
                    <a:pt x="907256" y="1623779"/>
                    <a:pt x="875323" y="1586523"/>
                  </a:cubicBezTo>
                  <a:cubicBezTo>
                    <a:pt x="866846" y="1576633"/>
                    <a:pt x="861088" y="1564472"/>
                    <a:pt x="851877" y="1555261"/>
                  </a:cubicBezTo>
                  <a:cubicBezTo>
                    <a:pt x="845235" y="1548619"/>
                    <a:pt x="835500" y="1545816"/>
                    <a:pt x="828431" y="1539631"/>
                  </a:cubicBezTo>
                  <a:cubicBezTo>
                    <a:pt x="814568" y="1527501"/>
                    <a:pt x="803217" y="1512684"/>
                    <a:pt x="789354" y="1500554"/>
                  </a:cubicBezTo>
                  <a:cubicBezTo>
                    <a:pt x="782285" y="1494369"/>
                    <a:pt x="773040" y="1491036"/>
                    <a:pt x="765908" y="1484923"/>
                  </a:cubicBezTo>
                  <a:cubicBezTo>
                    <a:pt x="754719" y="1475332"/>
                    <a:pt x="745737" y="1463365"/>
                    <a:pt x="734646" y="1453661"/>
                  </a:cubicBezTo>
                  <a:cubicBezTo>
                    <a:pt x="724843" y="1445084"/>
                    <a:pt x="713275" y="1438692"/>
                    <a:pt x="703385" y="1430215"/>
                  </a:cubicBezTo>
                  <a:cubicBezTo>
                    <a:pt x="694993" y="1423022"/>
                    <a:pt x="688331" y="1413962"/>
                    <a:pt x="679939" y="1406769"/>
                  </a:cubicBezTo>
                  <a:cubicBezTo>
                    <a:pt x="670049" y="1398292"/>
                    <a:pt x="657888" y="1392534"/>
                    <a:pt x="648677" y="1383323"/>
                  </a:cubicBezTo>
                  <a:cubicBezTo>
                    <a:pt x="639466" y="1374112"/>
                    <a:pt x="631794" y="1363312"/>
                    <a:pt x="625231" y="1352061"/>
                  </a:cubicBezTo>
                  <a:cubicBezTo>
                    <a:pt x="613490" y="1331934"/>
                    <a:pt x="610445" y="1306014"/>
                    <a:pt x="593969" y="1289538"/>
                  </a:cubicBezTo>
                  <a:cubicBezTo>
                    <a:pt x="586154" y="1281723"/>
                    <a:pt x="577155" y="1274934"/>
                    <a:pt x="570523" y="1266092"/>
                  </a:cubicBezTo>
                  <a:cubicBezTo>
                    <a:pt x="561409" y="1253940"/>
                    <a:pt x="556963" y="1238548"/>
                    <a:pt x="547077" y="1227015"/>
                  </a:cubicBezTo>
                  <a:cubicBezTo>
                    <a:pt x="540964" y="1219883"/>
                    <a:pt x="531145" y="1217020"/>
                    <a:pt x="523631" y="1211384"/>
                  </a:cubicBezTo>
                  <a:cubicBezTo>
                    <a:pt x="499869" y="1193562"/>
                    <a:pt x="476836" y="1174787"/>
                    <a:pt x="453293" y="1156677"/>
                  </a:cubicBezTo>
                  <a:cubicBezTo>
                    <a:pt x="442968" y="1148735"/>
                    <a:pt x="433682" y="1139056"/>
                    <a:pt x="422031" y="1133231"/>
                  </a:cubicBezTo>
                  <a:cubicBezTo>
                    <a:pt x="402919" y="1123675"/>
                    <a:pt x="383894" y="1115778"/>
                    <a:pt x="367323" y="1101969"/>
                  </a:cubicBezTo>
                  <a:cubicBezTo>
                    <a:pt x="358832" y="1094893"/>
                    <a:pt x="350663" y="1087247"/>
                    <a:pt x="343877" y="1078523"/>
                  </a:cubicBezTo>
                  <a:cubicBezTo>
                    <a:pt x="332344" y="1063694"/>
                    <a:pt x="328247" y="1042051"/>
                    <a:pt x="312616" y="1031631"/>
                  </a:cubicBezTo>
                  <a:lnTo>
                    <a:pt x="289169" y="1016000"/>
                  </a:lnTo>
                  <a:cubicBezTo>
                    <a:pt x="283959" y="1026420"/>
                    <a:pt x="273539" y="1035611"/>
                    <a:pt x="273539" y="1047261"/>
                  </a:cubicBezTo>
                  <a:cubicBezTo>
                    <a:pt x="273539" y="1059405"/>
                    <a:pt x="309053" y="1143517"/>
                    <a:pt x="312616" y="1148861"/>
                  </a:cubicBezTo>
                  <a:cubicBezTo>
                    <a:pt x="317826" y="1156676"/>
                    <a:pt x="328846" y="1158479"/>
                    <a:pt x="336062" y="1164492"/>
                  </a:cubicBezTo>
                  <a:cubicBezTo>
                    <a:pt x="344553" y="1171568"/>
                    <a:pt x="353084" y="1178944"/>
                    <a:pt x="359508" y="1187938"/>
                  </a:cubicBezTo>
                  <a:cubicBezTo>
                    <a:pt x="389688" y="1230190"/>
                    <a:pt x="356404" y="1212955"/>
                    <a:pt x="398585" y="1227015"/>
                  </a:cubicBezTo>
                  <a:cubicBezTo>
                    <a:pt x="408583" y="1242011"/>
                    <a:pt x="446632" y="1306389"/>
                    <a:pt x="406400" y="1195754"/>
                  </a:cubicBezTo>
                  <a:cubicBezTo>
                    <a:pt x="401948" y="1183513"/>
                    <a:pt x="389280" y="1175879"/>
                    <a:pt x="382954" y="1164492"/>
                  </a:cubicBezTo>
                  <a:cubicBezTo>
                    <a:pt x="376141" y="1152228"/>
                    <a:pt x="373597" y="1137963"/>
                    <a:pt x="367323" y="1125415"/>
                  </a:cubicBezTo>
                  <a:cubicBezTo>
                    <a:pt x="363122" y="1117014"/>
                    <a:pt x="356616" y="1109968"/>
                    <a:pt x="351693" y="1101969"/>
                  </a:cubicBezTo>
                  <a:cubicBezTo>
                    <a:pt x="335770" y="1076095"/>
                    <a:pt x="304800" y="1023815"/>
                    <a:pt x="304800" y="1023815"/>
                  </a:cubicBezTo>
                  <a:cubicBezTo>
                    <a:pt x="302195" y="1010789"/>
                    <a:pt x="299972" y="997681"/>
                    <a:pt x="296985" y="984738"/>
                  </a:cubicBezTo>
                  <a:cubicBezTo>
                    <a:pt x="289160" y="950830"/>
                    <a:pt x="276303" y="901365"/>
                    <a:pt x="265723" y="867508"/>
                  </a:cubicBezTo>
                  <a:cubicBezTo>
                    <a:pt x="258351" y="843918"/>
                    <a:pt x="249067" y="820933"/>
                    <a:pt x="242277" y="797169"/>
                  </a:cubicBezTo>
                  <a:cubicBezTo>
                    <a:pt x="237067" y="778933"/>
                    <a:pt x="233690" y="760070"/>
                    <a:pt x="226646" y="742461"/>
                  </a:cubicBezTo>
                  <a:cubicBezTo>
                    <a:pt x="223158" y="733740"/>
                    <a:pt x="214952" y="727543"/>
                    <a:pt x="211016" y="719015"/>
                  </a:cubicBezTo>
                  <a:cubicBezTo>
                    <a:pt x="199258" y="693539"/>
                    <a:pt x="195318" y="664207"/>
                    <a:pt x="179754" y="640861"/>
                  </a:cubicBezTo>
                  <a:cubicBezTo>
                    <a:pt x="160607" y="612141"/>
                    <a:pt x="161240" y="616579"/>
                    <a:pt x="148493" y="578338"/>
                  </a:cubicBezTo>
                  <a:cubicBezTo>
                    <a:pt x="142496" y="560346"/>
                    <a:pt x="139343" y="541455"/>
                    <a:pt x="132862" y="523631"/>
                  </a:cubicBezTo>
                  <a:cubicBezTo>
                    <a:pt x="105071" y="447208"/>
                    <a:pt x="126908" y="530145"/>
                    <a:pt x="109416" y="468923"/>
                  </a:cubicBezTo>
                  <a:cubicBezTo>
                    <a:pt x="103955" y="449810"/>
                    <a:pt x="95254" y="404698"/>
                    <a:pt x="85969" y="390769"/>
                  </a:cubicBezTo>
                  <a:cubicBezTo>
                    <a:pt x="80759" y="382954"/>
                    <a:pt x="74540" y="375724"/>
                    <a:pt x="70339" y="367323"/>
                  </a:cubicBezTo>
                  <a:cubicBezTo>
                    <a:pt x="60886" y="348417"/>
                    <a:pt x="62226" y="332663"/>
                    <a:pt x="54708" y="312615"/>
                  </a:cubicBezTo>
                  <a:cubicBezTo>
                    <a:pt x="50617" y="301706"/>
                    <a:pt x="44287" y="291774"/>
                    <a:pt x="39077" y="281354"/>
                  </a:cubicBezTo>
                  <a:cubicBezTo>
                    <a:pt x="22812" y="216291"/>
                    <a:pt x="42617" y="280619"/>
                    <a:pt x="15631" y="226646"/>
                  </a:cubicBezTo>
                  <a:cubicBezTo>
                    <a:pt x="7622" y="210627"/>
                    <a:pt x="2972" y="178981"/>
                    <a:pt x="0" y="164123"/>
                  </a:cubicBezTo>
                  <a:cubicBezTo>
                    <a:pt x="2605" y="148492"/>
                    <a:pt x="1380" y="131712"/>
                    <a:pt x="7816" y="117231"/>
                  </a:cubicBezTo>
                  <a:cubicBezTo>
                    <a:pt x="14152" y="102976"/>
                    <a:pt x="42250" y="86459"/>
                    <a:pt x="54708" y="78154"/>
                  </a:cubicBezTo>
                  <a:cubicBezTo>
                    <a:pt x="57313" y="70339"/>
                    <a:pt x="57377" y="61141"/>
                    <a:pt x="62523" y="54708"/>
                  </a:cubicBezTo>
                  <a:cubicBezTo>
                    <a:pt x="83143" y="28933"/>
                    <a:pt x="96386" y="41160"/>
                    <a:pt x="125046" y="46892"/>
                  </a:cubicBezTo>
                  <a:lnTo>
                    <a:pt x="179754" y="39077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6" name="Freihandform 5"/>
            <p:cNvSpPr>
              <a:spLocks/>
            </p:cNvSpPr>
            <p:nvPr/>
          </p:nvSpPr>
          <p:spPr bwMode="auto">
            <a:xfrm>
              <a:off x="2433155" y="3115041"/>
              <a:ext cx="2580291" cy="2179364"/>
            </a:xfrm>
            <a:custGeom>
              <a:avLst/>
              <a:gdLst>
                <a:gd name="T0" fmla="*/ 1947120 w 2580291"/>
                <a:gd name="T1" fmla="*/ 308097 h 2179364"/>
                <a:gd name="T2" fmla="*/ 1618874 w 2580291"/>
                <a:gd name="T3" fmla="*/ 784836 h 2179364"/>
                <a:gd name="T4" fmla="*/ 1056166 w 2580291"/>
                <a:gd name="T5" fmla="*/ 1363174 h 2179364"/>
                <a:gd name="T6" fmla="*/ 548166 w 2580291"/>
                <a:gd name="T7" fmla="*/ 1722682 h 2179364"/>
                <a:gd name="T8" fmla="*/ 16720 w 2580291"/>
                <a:gd name="T9" fmla="*/ 1808651 h 2179364"/>
                <a:gd name="T10" fmla="*/ 1212474 w 2580291"/>
                <a:gd name="T11" fmla="*/ 2175974 h 2179364"/>
                <a:gd name="T12" fmla="*/ 2205028 w 2580291"/>
                <a:gd name="T13" fmla="*/ 1566374 h 2179364"/>
                <a:gd name="T14" fmla="*/ 2580166 w 2580291"/>
                <a:gd name="T15" fmla="*/ 456590 h 2179364"/>
                <a:gd name="T16" fmla="*/ 2244105 w 2580291"/>
                <a:gd name="T17" fmla="*/ 97082 h 2179364"/>
                <a:gd name="T18" fmla="*/ 2017459 w 2580291"/>
                <a:gd name="T19" fmla="*/ 3297 h 2179364"/>
                <a:gd name="T20" fmla="*/ 1954936 w 2580291"/>
                <a:gd name="T21" fmla="*/ 183051 h 2179364"/>
                <a:gd name="T22" fmla="*/ 1923674 w 2580291"/>
                <a:gd name="T23" fmla="*/ 362805 h 2179364"/>
                <a:gd name="T24" fmla="*/ 1892413 w 2580291"/>
                <a:gd name="T25" fmla="*/ 370621 h 21793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80291" h="2179364">
                  <a:moveTo>
                    <a:pt x="1947120" y="308097"/>
                  </a:moveTo>
                  <a:cubicBezTo>
                    <a:pt x="1857243" y="458543"/>
                    <a:pt x="1767366" y="608990"/>
                    <a:pt x="1618874" y="784836"/>
                  </a:cubicBezTo>
                  <a:cubicBezTo>
                    <a:pt x="1470382" y="960682"/>
                    <a:pt x="1234617" y="1206866"/>
                    <a:pt x="1056166" y="1363174"/>
                  </a:cubicBezTo>
                  <a:cubicBezTo>
                    <a:pt x="877715" y="1519482"/>
                    <a:pt x="721407" y="1648436"/>
                    <a:pt x="548166" y="1722682"/>
                  </a:cubicBezTo>
                  <a:cubicBezTo>
                    <a:pt x="374925" y="1796928"/>
                    <a:pt x="-93998" y="1733102"/>
                    <a:pt x="16720" y="1808651"/>
                  </a:cubicBezTo>
                  <a:cubicBezTo>
                    <a:pt x="127438" y="1884200"/>
                    <a:pt x="847756" y="2216354"/>
                    <a:pt x="1212474" y="2175974"/>
                  </a:cubicBezTo>
                  <a:cubicBezTo>
                    <a:pt x="1577192" y="2135594"/>
                    <a:pt x="1977079" y="1852938"/>
                    <a:pt x="2205028" y="1566374"/>
                  </a:cubicBezTo>
                  <a:cubicBezTo>
                    <a:pt x="2432977" y="1279810"/>
                    <a:pt x="2573653" y="701472"/>
                    <a:pt x="2580166" y="456590"/>
                  </a:cubicBezTo>
                  <a:cubicBezTo>
                    <a:pt x="2586679" y="211708"/>
                    <a:pt x="2337890" y="172631"/>
                    <a:pt x="2244105" y="97082"/>
                  </a:cubicBezTo>
                  <a:cubicBezTo>
                    <a:pt x="2150321" y="21533"/>
                    <a:pt x="2065654" y="-11031"/>
                    <a:pt x="2017459" y="3297"/>
                  </a:cubicBezTo>
                  <a:cubicBezTo>
                    <a:pt x="1969264" y="17625"/>
                    <a:pt x="1970567" y="123133"/>
                    <a:pt x="1954936" y="183051"/>
                  </a:cubicBezTo>
                  <a:cubicBezTo>
                    <a:pt x="1939305" y="242969"/>
                    <a:pt x="1934094" y="331543"/>
                    <a:pt x="1923674" y="362805"/>
                  </a:cubicBezTo>
                  <a:cubicBezTo>
                    <a:pt x="1913253" y="394067"/>
                    <a:pt x="1902833" y="382344"/>
                    <a:pt x="1892413" y="370621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7" name="Freihandform 6"/>
            <p:cNvSpPr>
              <a:spLocks/>
            </p:cNvSpPr>
            <p:nvPr/>
          </p:nvSpPr>
          <p:spPr bwMode="auto">
            <a:xfrm>
              <a:off x="-25275" y="984738"/>
              <a:ext cx="4699818" cy="2335602"/>
            </a:xfrm>
            <a:custGeom>
              <a:avLst/>
              <a:gdLst>
                <a:gd name="T0" fmla="*/ 361337 w 4699818"/>
                <a:gd name="T1" fmla="*/ 1008185 h 2335602"/>
                <a:gd name="T2" fmla="*/ 611429 w 4699818"/>
                <a:gd name="T3" fmla="*/ 1938216 h 2335602"/>
                <a:gd name="T4" fmla="*/ 1213213 w 4699818"/>
                <a:gd name="T5" fmla="*/ 2196124 h 2335602"/>
                <a:gd name="T6" fmla="*/ 1940044 w 4699818"/>
                <a:gd name="T7" fmla="*/ 2086708 h 2335602"/>
                <a:gd name="T8" fmla="*/ 2315183 w 4699818"/>
                <a:gd name="T9" fmla="*/ 1727200 h 2335602"/>
                <a:gd name="T10" fmla="*/ 2557460 w 4699818"/>
                <a:gd name="T11" fmla="*/ 1359877 h 2335602"/>
                <a:gd name="T12" fmla="*/ 2752844 w 4699818"/>
                <a:gd name="T13" fmla="*/ 1195754 h 2335602"/>
                <a:gd name="T14" fmla="*/ 3198321 w 4699818"/>
                <a:gd name="T15" fmla="*/ 1101970 h 2335602"/>
                <a:gd name="T16" fmla="*/ 4136167 w 4699818"/>
                <a:gd name="T17" fmla="*/ 1586524 h 2335602"/>
                <a:gd name="T18" fmla="*/ 4269029 w 4699818"/>
                <a:gd name="T19" fmla="*/ 1977293 h 2335602"/>
                <a:gd name="T20" fmla="*/ 4495675 w 4699818"/>
                <a:gd name="T21" fmla="*/ 2219570 h 2335602"/>
                <a:gd name="T22" fmla="*/ 4347183 w 4699818"/>
                <a:gd name="T23" fmla="*/ 0 h 2335602"/>
                <a:gd name="T24" fmla="*/ 376967 w 4699818"/>
                <a:gd name="T25" fmla="*/ 1078524 h 2335602"/>
                <a:gd name="T26" fmla="*/ 392598 w 4699818"/>
                <a:gd name="T27" fmla="*/ 1133231 h 233560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4699818" h="2335602">
                  <a:moveTo>
                    <a:pt x="361337" y="1008185"/>
                  </a:moveTo>
                  <a:cubicBezTo>
                    <a:pt x="415393" y="1374205"/>
                    <a:pt x="469450" y="1740226"/>
                    <a:pt x="611429" y="1938216"/>
                  </a:cubicBezTo>
                  <a:cubicBezTo>
                    <a:pt x="753408" y="2136206"/>
                    <a:pt x="991777" y="2171375"/>
                    <a:pt x="1213213" y="2196124"/>
                  </a:cubicBezTo>
                  <a:cubicBezTo>
                    <a:pt x="1434649" y="2220873"/>
                    <a:pt x="1756382" y="2164862"/>
                    <a:pt x="1940044" y="2086708"/>
                  </a:cubicBezTo>
                  <a:cubicBezTo>
                    <a:pt x="2123706" y="2008554"/>
                    <a:pt x="2212280" y="1848338"/>
                    <a:pt x="2315183" y="1727200"/>
                  </a:cubicBezTo>
                  <a:cubicBezTo>
                    <a:pt x="2418086" y="1606062"/>
                    <a:pt x="2484517" y="1448451"/>
                    <a:pt x="2557460" y="1359877"/>
                  </a:cubicBezTo>
                  <a:cubicBezTo>
                    <a:pt x="2630403" y="1271303"/>
                    <a:pt x="2646034" y="1238739"/>
                    <a:pt x="2752844" y="1195754"/>
                  </a:cubicBezTo>
                  <a:cubicBezTo>
                    <a:pt x="2859654" y="1152769"/>
                    <a:pt x="2967767" y="1036842"/>
                    <a:pt x="3198321" y="1101970"/>
                  </a:cubicBezTo>
                  <a:cubicBezTo>
                    <a:pt x="3428875" y="1167098"/>
                    <a:pt x="3957716" y="1440637"/>
                    <a:pt x="4136167" y="1586524"/>
                  </a:cubicBezTo>
                  <a:cubicBezTo>
                    <a:pt x="4314618" y="1732411"/>
                    <a:pt x="4209111" y="1871785"/>
                    <a:pt x="4269029" y="1977293"/>
                  </a:cubicBezTo>
                  <a:cubicBezTo>
                    <a:pt x="4328947" y="2082801"/>
                    <a:pt x="4482649" y="2549119"/>
                    <a:pt x="4495675" y="2219570"/>
                  </a:cubicBezTo>
                  <a:cubicBezTo>
                    <a:pt x="4508701" y="1890021"/>
                    <a:pt x="5033634" y="190174"/>
                    <a:pt x="4347183" y="0"/>
                  </a:cubicBezTo>
                  <a:lnTo>
                    <a:pt x="376967" y="1078524"/>
                  </a:lnTo>
                  <a:cubicBezTo>
                    <a:pt x="-282131" y="1267396"/>
                    <a:pt x="55233" y="1200313"/>
                    <a:pt x="392598" y="1133231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6563" name="Gruppieren 10"/>
          <p:cNvGrpSpPr>
            <a:grpSpLocks/>
          </p:cNvGrpSpPr>
          <p:nvPr/>
        </p:nvGrpSpPr>
        <p:grpSpPr bwMode="auto">
          <a:xfrm>
            <a:off x="5583079" y="2635250"/>
            <a:ext cx="4900612" cy="4222750"/>
            <a:chOff x="4522441" y="1527241"/>
            <a:chExt cx="4901159" cy="4223096"/>
          </a:xfrm>
        </p:grpSpPr>
        <p:pic>
          <p:nvPicPr>
            <p:cNvPr id="665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37" t="10876" r="17307" b="18085"/>
            <a:stretch>
              <a:fillRect/>
            </a:stretch>
          </p:blipFill>
          <p:spPr bwMode="auto">
            <a:xfrm>
              <a:off x="5313040" y="2180492"/>
              <a:ext cx="3618524" cy="277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2" name="Freihandform 8"/>
            <p:cNvSpPr>
              <a:spLocks/>
            </p:cNvSpPr>
            <p:nvPr/>
          </p:nvSpPr>
          <p:spPr bwMode="auto">
            <a:xfrm>
              <a:off x="4522441" y="1527241"/>
              <a:ext cx="4901159" cy="1802113"/>
            </a:xfrm>
            <a:custGeom>
              <a:avLst/>
              <a:gdLst>
                <a:gd name="T0" fmla="*/ 760759 w 4901159"/>
                <a:gd name="T1" fmla="*/ 1802113 h 1802113"/>
                <a:gd name="T2" fmla="*/ 1065559 w 4901159"/>
                <a:gd name="T3" fmla="*/ 1301928 h 1802113"/>
                <a:gd name="T4" fmla="*/ 1581374 w 4901159"/>
                <a:gd name="T5" fmla="*/ 739221 h 1802113"/>
                <a:gd name="T6" fmla="*/ 2034667 w 4901159"/>
                <a:gd name="T7" fmla="*/ 629805 h 1802113"/>
                <a:gd name="T8" fmla="*/ 2644267 w 4901159"/>
                <a:gd name="T9" fmla="*/ 731405 h 1802113"/>
                <a:gd name="T10" fmla="*/ 2917805 w 4901159"/>
                <a:gd name="T11" fmla="*/ 1262851 h 1802113"/>
                <a:gd name="T12" fmla="*/ 3261682 w 4901159"/>
                <a:gd name="T13" fmla="*/ 1567651 h 1802113"/>
                <a:gd name="T14" fmla="*/ 3503959 w 4901159"/>
                <a:gd name="T15" fmla="*/ 1700513 h 1802113"/>
                <a:gd name="T16" fmla="*/ 4152636 w 4901159"/>
                <a:gd name="T17" fmla="*/ 1677067 h 1802113"/>
                <a:gd name="T18" fmla="*/ 4566851 w 4901159"/>
                <a:gd name="T19" fmla="*/ 1653621 h 1802113"/>
                <a:gd name="T20" fmla="*/ 4566851 w 4901159"/>
                <a:gd name="T21" fmla="*/ 207774 h 1802113"/>
                <a:gd name="T22" fmla="*/ 268390 w 4901159"/>
                <a:gd name="T23" fmla="*/ 176513 h 1802113"/>
                <a:gd name="T24" fmla="*/ 815467 w 4901159"/>
                <a:gd name="T25" fmla="*/ 1786482 h 18021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901159" h="1802113">
                  <a:moveTo>
                    <a:pt x="760759" y="1802113"/>
                  </a:moveTo>
                  <a:cubicBezTo>
                    <a:pt x="844774" y="1640595"/>
                    <a:pt x="928790" y="1479077"/>
                    <a:pt x="1065559" y="1301928"/>
                  </a:cubicBezTo>
                  <a:cubicBezTo>
                    <a:pt x="1202328" y="1124779"/>
                    <a:pt x="1419856" y="851241"/>
                    <a:pt x="1581374" y="739221"/>
                  </a:cubicBezTo>
                  <a:cubicBezTo>
                    <a:pt x="1742892" y="627201"/>
                    <a:pt x="1857518" y="631108"/>
                    <a:pt x="2034667" y="629805"/>
                  </a:cubicBezTo>
                  <a:cubicBezTo>
                    <a:pt x="2211816" y="628502"/>
                    <a:pt x="2497077" y="625897"/>
                    <a:pt x="2644267" y="731405"/>
                  </a:cubicBezTo>
                  <a:cubicBezTo>
                    <a:pt x="2791457" y="836913"/>
                    <a:pt x="2814903" y="1123477"/>
                    <a:pt x="2917805" y="1262851"/>
                  </a:cubicBezTo>
                  <a:cubicBezTo>
                    <a:pt x="3020707" y="1402225"/>
                    <a:pt x="3163990" y="1494707"/>
                    <a:pt x="3261682" y="1567651"/>
                  </a:cubicBezTo>
                  <a:cubicBezTo>
                    <a:pt x="3359374" y="1640595"/>
                    <a:pt x="3355467" y="1682277"/>
                    <a:pt x="3503959" y="1700513"/>
                  </a:cubicBezTo>
                  <a:cubicBezTo>
                    <a:pt x="3652451" y="1718749"/>
                    <a:pt x="3975487" y="1684882"/>
                    <a:pt x="4152636" y="1677067"/>
                  </a:cubicBezTo>
                  <a:cubicBezTo>
                    <a:pt x="4329785" y="1669252"/>
                    <a:pt x="4497815" y="1898503"/>
                    <a:pt x="4566851" y="1653621"/>
                  </a:cubicBezTo>
                  <a:cubicBezTo>
                    <a:pt x="4635887" y="1408739"/>
                    <a:pt x="5283261" y="453959"/>
                    <a:pt x="4566851" y="207774"/>
                  </a:cubicBezTo>
                  <a:cubicBezTo>
                    <a:pt x="3850441" y="-38411"/>
                    <a:pt x="893621" y="-86605"/>
                    <a:pt x="268390" y="176513"/>
                  </a:cubicBezTo>
                  <a:cubicBezTo>
                    <a:pt x="-356841" y="439631"/>
                    <a:pt x="229313" y="1113056"/>
                    <a:pt x="815467" y="1786482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3" name="Freihandform 9"/>
            <p:cNvSpPr>
              <a:spLocks/>
            </p:cNvSpPr>
            <p:nvPr/>
          </p:nvSpPr>
          <p:spPr bwMode="auto">
            <a:xfrm>
              <a:off x="5159505" y="3172334"/>
              <a:ext cx="4063713" cy="2578003"/>
            </a:xfrm>
            <a:custGeom>
              <a:avLst/>
              <a:gdLst>
                <a:gd name="T0" fmla="*/ 115880 w 4063713"/>
                <a:gd name="T1" fmla="*/ 16343 h 2578003"/>
                <a:gd name="T2" fmla="*/ 350341 w 4063713"/>
                <a:gd name="T3" fmla="*/ 571235 h 2578003"/>
                <a:gd name="T4" fmla="*/ 631695 w 4063713"/>
                <a:gd name="T5" fmla="*/ 868220 h 2578003"/>
                <a:gd name="T6" fmla="*/ 1108433 w 4063713"/>
                <a:gd name="T7" fmla="*/ 1391851 h 2578003"/>
                <a:gd name="T8" fmla="*/ 1764926 w 4063713"/>
                <a:gd name="T9" fmla="*/ 1759174 h 2578003"/>
                <a:gd name="T10" fmla="*/ 2140064 w 4063713"/>
                <a:gd name="T11" fmla="*/ 1712281 h 2578003"/>
                <a:gd name="T12" fmla="*/ 2015018 w 4063713"/>
                <a:gd name="T13" fmla="*/ 1727912 h 2578003"/>
                <a:gd name="T14" fmla="*/ 2444864 w 4063713"/>
                <a:gd name="T15" fmla="*/ 1063604 h 2578003"/>
                <a:gd name="T16" fmla="*/ 2820003 w 4063713"/>
                <a:gd name="T17" fmla="*/ 618128 h 2578003"/>
                <a:gd name="T18" fmla="*/ 3163880 w 4063713"/>
                <a:gd name="T19" fmla="*/ 297697 h 2578003"/>
                <a:gd name="T20" fmla="*/ 3265480 w 4063713"/>
                <a:gd name="T21" fmla="*/ 219543 h 2578003"/>
                <a:gd name="T22" fmla="*/ 3859449 w 4063713"/>
                <a:gd name="T23" fmla="*/ 149204 h 2578003"/>
                <a:gd name="T24" fmla="*/ 3781295 w 4063713"/>
                <a:gd name="T25" fmla="*/ 2392220 h 2578003"/>
                <a:gd name="T26" fmla="*/ 662957 w 4063713"/>
                <a:gd name="T27" fmla="*/ 2298435 h 2578003"/>
                <a:gd name="T28" fmla="*/ 61172 w 4063713"/>
                <a:gd name="T29" fmla="*/ 1071420 h 2578003"/>
                <a:gd name="T30" fmla="*/ 29910 w 4063713"/>
                <a:gd name="T31" fmla="*/ 117943 h 2578003"/>
                <a:gd name="T32" fmla="*/ 147141 w 4063713"/>
                <a:gd name="T33" fmla="*/ 86681 h 257800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063713" h="2578003">
                  <a:moveTo>
                    <a:pt x="115880" y="16343"/>
                  </a:moveTo>
                  <a:cubicBezTo>
                    <a:pt x="190126" y="222799"/>
                    <a:pt x="264372" y="429256"/>
                    <a:pt x="350341" y="571235"/>
                  </a:cubicBezTo>
                  <a:cubicBezTo>
                    <a:pt x="436310" y="713214"/>
                    <a:pt x="505346" y="731451"/>
                    <a:pt x="631695" y="868220"/>
                  </a:cubicBezTo>
                  <a:cubicBezTo>
                    <a:pt x="758044" y="1004989"/>
                    <a:pt x="919561" y="1243359"/>
                    <a:pt x="1108433" y="1391851"/>
                  </a:cubicBezTo>
                  <a:cubicBezTo>
                    <a:pt x="1297305" y="1540343"/>
                    <a:pt x="1592988" y="1705769"/>
                    <a:pt x="1764926" y="1759174"/>
                  </a:cubicBezTo>
                  <a:cubicBezTo>
                    <a:pt x="1936864" y="1812579"/>
                    <a:pt x="2140064" y="1712281"/>
                    <a:pt x="2140064" y="1712281"/>
                  </a:cubicBezTo>
                  <a:cubicBezTo>
                    <a:pt x="2181746" y="1707071"/>
                    <a:pt x="1964218" y="1836025"/>
                    <a:pt x="2015018" y="1727912"/>
                  </a:cubicBezTo>
                  <a:cubicBezTo>
                    <a:pt x="2065818" y="1619799"/>
                    <a:pt x="2310700" y="1248568"/>
                    <a:pt x="2444864" y="1063604"/>
                  </a:cubicBezTo>
                  <a:cubicBezTo>
                    <a:pt x="2579028" y="878640"/>
                    <a:pt x="2700167" y="745779"/>
                    <a:pt x="2820003" y="618128"/>
                  </a:cubicBezTo>
                  <a:cubicBezTo>
                    <a:pt x="2939839" y="490477"/>
                    <a:pt x="3089634" y="364128"/>
                    <a:pt x="3163880" y="297697"/>
                  </a:cubicBezTo>
                  <a:cubicBezTo>
                    <a:pt x="3238126" y="231266"/>
                    <a:pt x="3149552" y="244292"/>
                    <a:pt x="3265480" y="219543"/>
                  </a:cubicBezTo>
                  <a:cubicBezTo>
                    <a:pt x="3381408" y="194794"/>
                    <a:pt x="3773480" y="-212909"/>
                    <a:pt x="3859449" y="149204"/>
                  </a:cubicBezTo>
                  <a:cubicBezTo>
                    <a:pt x="3945418" y="511317"/>
                    <a:pt x="4314044" y="2034015"/>
                    <a:pt x="3781295" y="2392220"/>
                  </a:cubicBezTo>
                  <a:cubicBezTo>
                    <a:pt x="3248546" y="2750425"/>
                    <a:pt x="1282978" y="2518568"/>
                    <a:pt x="662957" y="2298435"/>
                  </a:cubicBezTo>
                  <a:cubicBezTo>
                    <a:pt x="42936" y="2078302"/>
                    <a:pt x="166680" y="1434835"/>
                    <a:pt x="61172" y="1071420"/>
                  </a:cubicBezTo>
                  <a:cubicBezTo>
                    <a:pt x="-44336" y="708005"/>
                    <a:pt x="15582" y="282066"/>
                    <a:pt x="29910" y="117943"/>
                  </a:cubicBezTo>
                  <a:cubicBezTo>
                    <a:pt x="44238" y="-46180"/>
                    <a:pt x="95689" y="20250"/>
                    <a:pt x="147141" y="86681"/>
                  </a:cubicBezTo>
                </a:path>
              </a:pathLst>
            </a:custGeom>
            <a:solidFill>
              <a:schemeClr val="bg1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4" name="Textfeld 11"/>
          <p:cNvSpPr txBox="1">
            <a:spLocks noChangeArrowheads="1"/>
          </p:cNvSpPr>
          <p:nvPr/>
        </p:nvSpPr>
        <p:spPr bwMode="auto">
          <a:xfrm>
            <a:off x="1896464" y="1686156"/>
            <a:ext cx="71617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en-US" sz="2400" b="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Mass Filter - The Quadrupole-Field, </a:t>
            </a:r>
            <a:r>
              <a:rPr lang="de-CH" altLang="en-US" sz="2400" b="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force</a:t>
            </a:r>
            <a:r>
              <a:rPr lang="de-CH" altLang="en-US" sz="2400" b="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 on an </a:t>
            </a:r>
            <a:r>
              <a:rPr lang="de-CH" altLang="en-US" sz="2400" b="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ea typeface="+mj-ea"/>
                <a:cs typeface="Arial" panose="020B0604020202020204" pitchFamily="34" charset="0"/>
              </a:rPr>
              <a:t>ion</a:t>
            </a:r>
            <a:endParaRPr lang="en-US" altLang="de-DE" sz="2400" b="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ea typeface="+mj-ea"/>
              <a:cs typeface="Arial" panose="020B0604020202020204" pitchFamily="34" charset="0"/>
            </a:endParaRPr>
          </a:p>
        </p:txBody>
      </p:sp>
      <p:sp>
        <p:nvSpPr>
          <p:cNvPr id="66565" name="Textfeld 12"/>
          <p:cNvSpPr txBox="1">
            <a:spLocks noChangeArrowheads="1"/>
          </p:cNvSpPr>
          <p:nvPr/>
        </p:nvSpPr>
        <p:spPr bwMode="auto">
          <a:xfrm>
            <a:off x="1961992" y="2435225"/>
            <a:ext cx="2663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/>
              <a:t>Electrical field at t=0</a:t>
            </a:r>
            <a:endParaRPr lang="en-US" altLang="de-DE"/>
          </a:p>
        </p:txBody>
      </p:sp>
      <p:sp>
        <p:nvSpPr>
          <p:cNvPr id="66566" name="Textfeld 15"/>
          <p:cNvSpPr txBox="1">
            <a:spLocks noChangeArrowheads="1"/>
          </p:cNvSpPr>
          <p:nvPr/>
        </p:nvSpPr>
        <p:spPr bwMode="auto">
          <a:xfrm>
            <a:off x="6502241" y="2311401"/>
            <a:ext cx="341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CH" altLang="de-DE"/>
              <a:t>Electrical field at t=0+1/2</a:t>
            </a:r>
            <a:r>
              <a:rPr lang="de-CH" altLang="de-DE" sz="2800">
                <a:sym typeface="Symbol" panose="05050102010706020507" pitchFamily="18" charset="2"/>
              </a:rPr>
              <a:t></a:t>
            </a:r>
            <a:endParaRPr lang="en-US" altLang="de-DE" sz="2800"/>
          </a:p>
        </p:txBody>
      </p:sp>
      <p:sp>
        <p:nvSpPr>
          <p:cNvPr id="66567" name="Ellipse 1"/>
          <p:cNvSpPr>
            <a:spLocks noChangeArrowheads="1"/>
          </p:cNvSpPr>
          <p:nvPr/>
        </p:nvSpPr>
        <p:spPr bwMode="auto">
          <a:xfrm>
            <a:off x="7381716" y="3692525"/>
            <a:ext cx="215900" cy="215900"/>
          </a:xfrm>
          <a:prstGeom prst="ellipse">
            <a:avLst/>
          </a:prstGeom>
          <a:solidFill>
            <a:schemeClr val="accent1"/>
          </a:solidFill>
          <a:ln w="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de-DE"/>
          </a:p>
        </p:txBody>
      </p:sp>
      <p:sp>
        <p:nvSpPr>
          <p:cNvPr id="66568" name="Pfeil nach links 2"/>
          <p:cNvSpPr>
            <a:spLocks noChangeArrowheads="1"/>
          </p:cNvSpPr>
          <p:nvPr/>
        </p:nvSpPr>
        <p:spPr bwMode="auto">
          <a:xfrm rot="18121015">
            <a:off x="3503542" y="4134170"/>
            <a:ext cx="639763" cy="111125"/>
          </a:xfrm>
          <a:prstGeom prst="leftArrow">
            <a:avLst>
              <a:gd name="adj1" fmla="val 50000"/>
              <a:gd name="adj2" fmla="val 50029"/>
            </a:avLst>
          </a:prstGeom>
          <a:solidFill>
            <a:schemeClr val="accent1"/>
          </a:solidFill>
          <a:ln w="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de-DE"/>
          </a:p>
        </p:txBody>
      </p:sp>
      <p:sp>
        <p:nvSpPr>
          <p:cNvPr id="66569" name="Pfeil nach links 16"/>
          <p:cNvSpPr>
            <a:spLocks noChangeArrowheads="1"/>
          </p:cNvSpPr>
          <p:nvPr/>
        </p:nvSpPr>
        <p:spPr bwMode="auto">
          <a:xfrm rot="13518788">
            <a:off x="7465061" y="4102895"/>
            <a:ext cx="639763" cy="104775"/>
          </a:xfrm>
          <a:prstGeom prst="leftArrow">
            <a:avLst>
              <a:gd name="adj1" fmla="val 50000"/>
              <a:gd name="adj2" fmla="val 49781"/>
            </a:avLst>
          </a:prstGeom>
          <a:solidFill>
            <a:schemeClr val="accent1"/>
          </a:solidFill>
          <a:ln w="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de-DE"/>
          </a:p>
        </p:txBody>
      </p:sp>
      <p:sp>
        <p:nvSpPr>
          <p:cNvPr id="66570" name="Ellipse 17"/>
          <p:cNvSpPr>
            <a:spLocks noChangeArrowheads="1"/>
          </p:cNvSpPr>
          <p:nvPr/>
        </p:nvSpPr>
        <p:spPr bwMode="auto">
          <a:xfrm>
            <a:off x="3954305" y="3692525"/>
            <a:ext cx="217487" cy="215900"/>
          </a:xfrm>
          <a:prstGeom prst="ellipse">
            <a:avLst/>
          </a:prstGeom>
          <a:solidFill>
            <a:schemeClr val="accent1"/>
          </a:solidFill>
          <a:ln w="0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de-DE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896464" y="421603"/>
            <a:ext cx="9457335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991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885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6BACCE1-DFE8-4A32-82F8-453DE924D004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74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78853" name="Picture 2" descr="Ionenbahnen 3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1" y="1778000"/>
            <a:ext cx="5751513" cy="437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209800" y="381000"/>
            <a:ext cx="8502650" cy="39370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Quadrupole </a:t>
            </a:r>
            <a:r>
              <a:rPr lang="de-DE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de-DE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5" name="Text Box 4"/>
          <p:cNvSpPr txBox="1">
            <a:spLocks noChangeArrowheads="1"/>
          </p:cNvSpPr>
          <p:nvPr/>
        </p:nvSpPr>
        <p:spPr bwMode="auto">
          <a:xfrm>
            <a:off x="2349500" y="990601"/>
            <a:ext cx="4623382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 of ions through the mass analyzer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900" b="1">
              <a:solidFill>
                <a:srgbClr val="202E6D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  <a:sym typeface="Symbol" panose="05050102010706020507" pitchFamily="18" charset="2"/>
              </a:rPr>
              <a:t></a:t>
            </a:r>
            <a:r>
              <a:rPr lang="de-DE" altLang="en-US" sz="1600" b="1">
                <a:solidFill>
                  <a:srgbClr val="202E6D"/>
                </a:solidFill>
              </a:rPr>
              <a:t>  Ion mass identical to set mass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28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987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2147F81-894D-4870-A03A-FB1A5E6BDDA1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75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pic>
        <p:nvPicPr>
          <p:cNvPr id="79877" name="Picture 2" descr="Ionenbahnen 2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150" y="1852613"/>
            <a:ext cx="5532438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2133600" y="381001"/>
            <a:ext cx="8502650" cy="454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Quadrupole </a:t>
            </a:r>
            <a:r>
              <a:rPr lang="de-DE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de-DE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9" name="Text Box 4"/>
          <p:cNvSpPr txBox="1">
            <a:spLocks noChangeArrowheads="1"/>
          </p:cNvSpPr>
          <p:nvPr/>
        </p:nvSpPr>
        <p:spPr bwMode="auto">
          <a:xfrm>
            <a:off x="2349500" y="990601"/>
            <a:ext cx="4623382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 of ions through the mass analyzer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900" b="1">
              <a:solidFill>
                <a:srgbClr val="202E6D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  <a:sym typeface="Symbol" panose="05050102010706020507" pitchFamily="18" charset="2"/>
              </a:rPr>
              <a:t></a:t>
            </a:r>
            <a:r>
              <a:rPr lang="de-DE" altLang="en-US" sz="1600" b="1">
                <a:solidFill>
                  <a:srgbClr val="202E6D"/>
                </a:solidFill>
              </a:rPr>
              <a:t>  Ion mass higher than set mass 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86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090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7853776-E9D1-4036-A8CC-2C5EA933D4A9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76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209800" y="381001"/>
            <a:ext cx="8502650" cy="4540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Quadrupole </a:t>
            </a:r>
            <a:r>
              <a:rPr lang="de-DE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Mass</a:t>
            </a:r>
            <a:r>
              <a:rPr lang="de-DE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endParaRPr lang="de-DE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2" name="Text Box 3"/>
          <p:cNvSpPr txBox="1">
            <a:spLocks noChangeArrowheads="1"/>
          </p:cNvSpPr>
          <p:nvPr/>
        </p:nvSpPr>
        <p:spPr bwMode="auto">
          <a:xfrm>
            <a:off x="2349500" y="990601"/>
            <a:ext cx="4623382" cy="72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</a:rPr>
              <a:t>Flight path of ions through the mass analyzer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DE" altLang="en-US" sz="900" b="1">
              <a:solidFill>
                <a:srgbClr val="202E6D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 b="1">
                <a:solidFill>
                  <a:srgbClr val="202E6D"/>
                </a:solidFill>
                <a:sym typeface="Symbol" panose="05050102010706020507" pitchFamily="18" charset="2"/>
              </a:rPr>
              <a:t>  </a:t>
            </a:r>
            <a:r>
              <a:rPr lang="de-DE" altLang="en-US" sz="1600" b="1">
                <a:solidFill>
                  <a:srgbClr val="202E6D"/>
                </a:solidFill>
              </a:rPr>
              <a:t>Ion mass lower than set mass </a:t>
            </a:r>
            <a:endParaRPr lang="de-DE" altLang="en-US" sz="1200">
              <a:solidFill>
                <a:schemeClr val="tx1"/>
              </a:solidFill>
            </a:endParaRPr>
          </a:p>
        </p:txBody>
      </p:sp>
      <p:pic>
        <p:nvPicPr>
          <p:cNvPr id="80903" name="Picture 4" descr="Ionenbahnen 1a1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828801"/>
            <a:ext cx="5791200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4" name="Rectangle 5"/>
          <p:cNvSpPr>
            <a:spLocks noChangeArrowheads="1"/>
          </p:cNvSpPr>
          <p:nvPr/>
        </p:nvSpPr>
        <p:spPr bwMode="auto">
          <a:xfrm>
            <a:off x="6096000" y="1905000"/>
            <a:ext cx="1155700" cy="304800"/>
          </a:xfrm>
          <a:prstGeom prst="rect">
            <a:avLst/>
          </a:prstGeom>
          <a:solidFill>
            <a:srgbClr val="FFFFFF"/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44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294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5C96DD5-693D-423A-8CA4-BD03D3C7414A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77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399" y="472808"/>
            <a:ext cx="9363075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2950" name="Object 5"/>
          <p:cNvGraphicFramePr>
            <a:graphicFrameLocks noChangeAspect="1"/>
          </p:cNvGraphicFramePr>
          <p:nvPr/>
        </p:nvGraphicFramePr>
        <p:xfrm>
          <a:off x="2317750" y="2179639"/>
          <a:ext cx="4191000" cy="314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Bild" r:id="rId3" imgW="12916356" imgH="9691839" progId="PhotoDraw.Document">
                  <p:embed/>
                </p:oleObj>
              </mc:Choice>
              <mc:Fallback>
                <p:oleObj name="Bild" r:id="rId3" imgW="12916356" imgH="9691839" progId="PhotoDraw.Document">
                  <p:embed/>
                  <p:pic>
                    <p:nvPicPr>
                      <p:cNvPr id="8295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0" y="2179639"/>
                        <a:ext cx="4191000" cy="3146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51" name="Text Box 6"/>
          <p:cNvSpPr txBox="1">
            <a:spLocks noChangeArrowheads="1"/>
          </p:cNvSpPr>
          <p:nvPr/>
        </p:nvSpPr>
        <p:spPr bwMode="auto">
          <a:xfrm>
            <a:off x="6629400" y="2179638"/>
            <a:ext cx="40386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600">
                <a:solidFill>
                  <a:schemeClr val="tx1"/>
                </a:solidFill>
              </a:rPr>
              <a:t>16 mm rod system for highest resolution, stability and transmission (e.g. He/D</a:t>
            </a:r>
            <a:r>
              <a:rPr lang="de-CH" altLang="en-US" sz="1600" baseline="-25000">
                <a:solidFill>
                  <a:schemeClr val="tx1"/>
                </a:solidFill>
              </a:rPr>
              <a:t>2 </a:t>
            </a:r>
            <a:r>
              <a:rPr lang="de-CH" altLang="en-US" sz="1600">
                <a:solidFill>
                  <a:schemeClr val="tx1"/>
                </a:solidFill>
              </a:rPr>
              <a:t>separation)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en-US" sz="16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600">
                <a:solidFill>
                  <a:schemeClr val="tx1"/>
                </a:solidFill>
              </a:rPr>
              <a:t>8 mm rod system for High-End Applications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de-CH" altLang="en-US" sz="160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600">
                <a:solidFill>
                  <a:schemeClr val="tx1"/>
                </a:solidFill>
              </a:rPr>
              <a:t>6 mm rod system for common analytical purpose (e.g. standard RGA) </a:t>
            </a:r>
          </a:p>
        </p:txBody>
      </p:sp>
      <p:sp>
        <p:nvSpPr>
          <p:cNvPr id="82952" name="Textfeld 7"/>
          <p:cNvSpPr txBox="1">
            <a:spLocks noChangeArrowheads="1"/>
          </p:cNvSpPr>
          <p:nvPr/>
        </p:nvSpPr>
        <p:spPr bwMode="auto">
          <a:xfrm>
            <a:off x="2174875" y="1127126"/>
            <a:ext cx="1492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Mass Filters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51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51D38AF-479C-4841-BB31-7C1097B5FBE9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78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0" y="381001"/>
            <a:ext cx="99250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3974" name="Object 4"/>
          <p:cNvGraphicFramePr>
            <a:graphicFrameLocks noChangeAspect="1"/>
          </p:cNvGraphicFramePr>
          <p:nvPr/>
        </p:nvGraphicFramePr>
        <p:xfrm>
          <a:off x="2819400" y="1524001"/>
          <a:ext cx="6553200" cy="455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Photo Editor Photo" r:id="rId3" imgW="26438095" imgH="18385816" progId="MSPhotoEd.3">
                  <p:embed/>
                </p:oleObj>
              </mc:Choice>
              <mc:Fallback>
                <p:oleObj name="Photo Editor Photo" r:id="rId3" imgW="26438095" imgH="18385816" progId="MSPhotoEd.3">
                  <p:embed/>
                  <p:pic>
                    <p:nvPicPr>
                      <p:cNvPr id="839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1524001"/>
                        <a:ext cx="6553200" cy="455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5" name="Text Box 5"/>
          <p:cNvSpPr txBox="1">
            <a:spLocks noChangeArrowheads="1"/>
          </p:cNvSpPr>
          <p:nvPr/>
        </p:nvSpPr>
        <p:spPr bwMode="auto">
          <a:xfrm>
            <a:off x="2117725" y="1016000"/>
            <a:ext cx="42370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Mass-Filter, dynamic range, air analysis</a:t>
            </a:r>
          </a:p>
        </p:txBody>
      </p:sp>
      <p:sp>
        <p:nvSpPr>
          <p:cNvPr id="83976" name="Textfeld 6"/>
          <p:cNvSpPr txBox="1">
            <a:spLocks noChangeArrowheads="1"/>
          </p:cNvSpPr>
          <p:nvPr/>
        </p:nvSpPr>
        <p:spPr bwMode="auto">
          <a:xfrm>
            <a:off x="8356601" y="3157539"/>
            <a:ext cx="866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>
                <a:solidFill>
                  <a:schemeClr val="tx1"/>
                </a:solidFill>
                <a:latin typeface="Cambria Math" panose="02040503050406030204" pitchFamily="18" charset="0"/>
              </a:rPr>
              <a:t>≙</a:t>
            </a:r>
            <a:r>
              <a:rPr lang="en-US" altLang="de-DE" sz="1400">
                <a:solidFill>
                  <a:schemeClr val="tx1"/>
                </a:solidFill>
              </a:rPr>
              <a:t>7.8ppb</a:t>
            </a:r>
          </a:p>
        </p:txBody>
      </p:sp>
      <p:sp>
        <p:nvSpPr>
          <p:cNvPr id="4" name="Rechteck 3"/>
          <p:cNvSpPr/>
          <p:nvPr/>
        </p:nvSpPr>
        <p:spPr>
          <a:xfrm>
            <a:off x="2819401" y="1646239"/>
            <a:ext cx="2682875" cy="3508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5502276" y="1508126"/>
            <a:ext cx="3870325" cy="2143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74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602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5A85418-90E8-4D29-B050-C459796EFE58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79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199" y="337309"/>
            <a:ext cx="9477375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22" name="Rectangle 7"/>
          <p:cNvSpPr>
            <a:spLocks noChangeArrowheads="1"/>
          </p:cNvSpPr>
          <p:nvPr/>
        </p:nvSpPr>
        <p:spPr bwMode="auto">
          <a:xfrm>
            <a:off x="3201989" y="1349376"/>
            <a:ext cx="65436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</a:rPr>
              <a:t>Unit Resolution: All peaks are equally broad over the whole mass range </a:t>
            </a:r>
            <a:br>
              <a:rPr lang="de-DE" altLang="en-US" sz="1600">
                <a:solidFill>
                  <a:srgbClr val="000000"/>
                </a:solidFill>
              </a:rPr>
            </a:br>
            <a:r>
              <a:rPr lang="de-DE" altLang="en-US" sz="1600">
                <a:solidFill>
                  <a:srgbClr val="000000"/>
                </a:solidFill>
              </a:rPr>
              <a:t>(one amu) and</a:t>
            </a:r>
            <a:endParaRPr lang="de-DE" altLang="en-US" sz="1600">
              <a:solidFill>
                <a:schemeClr val="tx1"/>
              </a:solidFill>
            </a:endParaRPr>
          </a:p>
        </p:txBody>
      </p:sp>
      <p:sp>
        <p:nvSpPr>
          <p:cNvPr id="86023" name="Rectangle 8"/>
          <p:cNvSpPr>
            <a:spLocks noChangeArrowheads="1"/>
          </p:cNvSpPr>
          <p:nvPr/>
        </p:nvSpPr>
        <p:spPr bwMode="auto">
          <a:xfrm>
            <a:off x="4724400" y="1600201"/>
            <a:ext cx="10477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</a:rPr>
              <a:t>10% valley </a:t>
            </a:r>
            <a:endParaRPr lang="de-DE" altLang="en-US" sz="1600">
              <a:solidFill>
                <a:schemeClr val="tx1"/>
              </a:solidFill>
            </a:endParaRPr>
          </a:p>
        </p:txBody>
      </p:sp>
      <p:sp>
        <p:nvSpPr>
          <p:cNvPr id="86024" name="Rectangle 9"/>
          <p:cNvSpPr>
            <a:spLocks noChangeArrowheads="1"/>
          </p:cNvSpPr>
          <p:nvPr/>
        </p:nvSpPr>
        <p:spPr bwMode="auto">
          <a:xfrm>
            <a:off x="5867401" y="1600201"/>
            <a:ext cx="43989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</a:rPr>
              <a:t>between two neighbouring peaks of equal heigth</a:t>
            </a:r>
            <a:endParaRPr lang="de-DE" altLang="en-US" sz="1600">
              <a:solidFill>
                <a:schemeClr val="tx1"/>
              </a:solidFill>
            </a:endParaRPr>
          </a:p>
        </p:txBody>
      </p:sp>
      <p:sp>
        <p:nvSpPr>
          <p:cNvPr id="86025" name="Freeform 10"/>
          <p:cNvSpPr>
            <a:spLocks/>
          </p:cNvSpPr>
          <p:nvPr/>
        </p:nvSpPr>
        <p:spPr bwMode="auto">
          <a:xfrm>
            <a:off x="3228976" y="2570164"/>
            <a:ext cx="23813" cy="3216275"/>
          </a:xfrm>
          <a:custGeom>
            <a:avLst/>
            <a:gdLst>
              <a:gd name="T0" fmla="*/ 2147483646 w 15"/>
              <a:gd name="T1" fmla="*/ 2147483646 h 2026"/>
              <a:gd name="T2" fmla="*/ 2147483646 w 15"/>
              <a:gd name="T3" fmla="*/ 2147483646 h 2026"/>
              <a:gd name="T4" fmla="*/ 2147483646 w 15"/>
              <a:gd name="T5" fmla="*/ 2147483646 h 2026"/>
              <a:gd name="T6" fmla="*/ 2147483646 w 15"/>
              <a:gd name="T7" fmla="*/ 0 h 2026"/>
              <a:gd name="T8" fmla="*/ 2147483646 w 15"/>
              <a:gd name="T9" fmla="*/ 0 h 2026"/>
              <a:gd name="T10" fmla="*/ 0 w 15"/>
              <a:gd name="T11" fmla="*/ 2147483646 h 2026"/>
              <a:gd name="T12" fmla="*/ 0 w 15"/>
              <a:gd name="T13" fmla="*/ 2147483646 h 2026"/>
              <a:gd name="T14" fmla="*/ 2147483646 w 15"/>
              <a:gd name="T15" fmla="*/ 2147483646 h 2026"/>
              <a:gd name="T16" fmla="*/ 2147483646 w 15"/>
              <a:gd name="T17" fmla="*/ 2147483646 h 2026"/>
              <a:gd name="T18" fmla="*/ 2147483646 w 15"/>
              <a:gd name="T19" fmla="*/ 2147483646 h 2026"/>
              <a:gd name="T20" fmla="*/ 2147483646 w 15"/>
              <a:gd name="T21" fmla="*/ 2147483646 h 2026"/>
              <a:gd name="T22" fmla="*/ 2147483646 w 15"/>
              <a:gd name="T23" fmla="*/ 2147483646 h 2026"/>
              <a:gd name="T24" fmla="*/ 2147483646 w 15"/>
              <a:gd name="T25" fmla="*/ 2147483646 h 2026"/>
              <a:gd name="T26" fmla="*/ 2147483646 w 15"/>
              <a:gd name="T27" fmla="*/ 2147483646 h 202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5" h="2026">
                <a:moveTo>
                  <a:pt x="15" y="8"/>
                </a:moveTo>
                <a:lnTo>
                  <a:pt x="15" y="6"/>
                </a:lnTo>
                <a:lnTo>
                  <a:pt x="12" y="3"/>
                </a:lnTo>
                <a:lnTo>
                  <a:pt x="12" y="0"/>
                </a:lnTo>
                <a:lnTo>
                  <a:pt x="5" y="0"/>
                </a:lnTo>
                <a:lnTo>
                  <a:pt x="0" y="6"/>
                </a:lnTo>
                <a:lnTo>
                  <a:pt x="0" y="2023"/>
                </a:lnTo>
                <a:lnTo>
                  <a:pt x="2" y="2023"/>
                </a:lnTo>
                <a:lnTo>
                  <a:pt x="5" y="2026"/>
                </a:lnTo>
                <a:lnTo>
                  <a:pt x="12" y="2026"/>
                </a:lnTo>
                <a:lnTo>
                  <a:pt x="12" y="2023"/>
                </a:lnTo>
                <a:lnTo>
                  <a:pt x="15" y="2023"/>
                </a:lnTo>
                <a:lnTo>
                  <a:pt x="15" y="2018"/>
                </a:lnTo>
                <a:lnTo>
                  <a:pt x="15" y="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6" name="Freeform 11"/>
          <p:cNvSpPr>
            <a:spLocks/>
          </p:cNvSpPr>
          <p:nvPr/>
        </p:nvSpPr>
        <p:spPr bwMode="auto">
          <a:xfrm>
            <a:off x="3076575" y="5662613"/>
            <a:ext cx="5822950" cy="30162"/>
          </a:xfrm>
          <a:custGeom>
            <a:avLst/>
            <a:gdLst>
              <a:gd name="T0" fmla="*/ 2147483646 w 3668"/>
              <a:gd name="T1" fmla="*/ 2147483646 h 19"/>
              <a:gd name="T2" fmla="*/ 2147483646 w 3668"/>
              <a:gd name="T3" fmla="*/ 2147483646 h 19"/>
              <a:gd name="T4" fmla="*/ 0 w 3668"/>
              <a:gd name="T5" fmla="*/ 2147483646 h 19"/>
              <a:gd name="T6" fmla="*/ 0 w 3668"/>
              <a:gd name="T7" fmla="*/ 2147483646 h 19"/>
              <a:gd name="T8" fmla="*/ 2147483646 w 3668"/>
              <a:gd name="T9" fmla="*/ 2147483646 h 19"/>
              <a:gd name="T10" fmla="*/ 2147483646 w 3668"/>
              <a:gd name="T11" fmla="*/ 2147483646 h 19"/>
              <a:gd name="T12" fmla="*/ 2147483646 w 3668"/>
              <a:gd name="T13" fmla="*/ 2147483646 h 19"/>
              <a:gd name="T14" fmla="*/ 2147483646 w 3668"/>
              <a:gd name="T15" fmla="*/ 2147483646 h 19"/>
              <a:gd name="T16" fmla="*/ 2147483646 w 3668"/>
              <a:gd name="T17" fmla="*/ 2147483646 h 19"/>
              <a:gd name="T18" fmla="*/ 2147483646 w 3668"/>
              <a:gd name="T19" fmla="*/ 2147483646 h 19"/>
              <a:gd name="T20" fmla="*/ 2147483646 w 3668"/>
              <a:gd name="T21" fmla="*/ 2147483646 h 19"/>
              <a:gd name="T22" fmla="*/ 2147483646 w 3668"/>
              <a:gd name="T23" fmla="*/ 2147483646 h 19"/>
              <a:gd name="T24" fmla="*/ 2147483646 w 3668"/>
              <a:gd name="T25" fmla="*/ 2147483646 h 19"/>
              <a:gd name="T26" fmla="*/ 2147483646 w 3668"/>
              <a:gd name="T27" fmla="*/ 0 h 19"/>
              <a:gd name="T28" fmla="*/ 2147483646 w 3668"/>
              <a:gd name="T29" fmla="*/ 0 h 19"/>
              <a:gd name="T30" fmla="*/ 2147483646 w 3668"/>
              <a:gd name="T31" fmla="*/ 2147483646 h 19"/>
              <a:gd name="T32" fmla="*/ 2147483646 w 3668"/>
              <a:gd name="T33" fmla="*/ 2147483646 h 1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3668" h="19">
                <a:moveTo>
                  <a:pt x="7" y="3"/>
                </a:moveTo>
                <a:lnTo>
                  <a:pt x="5" y="3"/>
                </a:lnTo>
                <a:lnTo>
                  <a:pt x="0" y="8"/>
                </a:lnTo>
                <a:lnTo>
                  <a:pt x="0" y="16"/>
                </a:lnTo>
                <a:lnTo>
                  <a:pt x="2" y="16"/>
                </a:lnTo>
                <a:lnTo>
                  <a:pt x="5" y="19"/>
                </a:lnTo>
                <a:lnTo>
                  <a:pt x="2252" y="19"/>
                </a:lnTo>
                <a:lnTo>
                  <a:pt x="3661" y="16"/>
                </a:lnTo>
                <a:lnTo>
                  <a:pt x="3666" y="16"/>
                </a:lnTo>
                <a:lnTo>
                  <a:pt x="3666" y="14"/>
                </a:lnTo>
                <a:lnTo>
                  <a:pt x="3668" y="14"/>
                </a:lnTo>
                <a:lnTo>
                  <a:pt x="3668" y="6"/>
                </a:lnTo>
                <a:lnTo>
                  <a:pt x="3666" y="3"/>
                </a:lnTo>
                <a:lnTo>
                  <a:pt x="3666" y="0"/>
                </a:lnTo>
                <a:lnTo>
                  <a:pt x="3661" y="0"/>
                </a:lnTo>
                <a:lnTo>
                  <a:pt x="2252" y="3"/>
                </a:lnTo>
                <a:lnTo>
                  <a:pt x="7" y="3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7" name="Freeform 12"/>
          <p:cNvSpPr>
            <a:spLocks/>
          </p:cNvSpPr>
          <p:nvPr/>
        </p:nvSpPr>
        <p:spPr bwMode="auto">
          <a:xfrm>
            <a:off x="3197226" y="2349500"/>
            <a:ext cx="79375" cy="420688"/>
          </a:xfrm>
          <a:custGeom>
            <a:avLst/>
            <a:gdLst>
              <a:gd name="T0" fmla="*/ 2147483646 w 50"/>
              <a:gd name="T1" fmla="*/ 0 h 265"/>
              <a:gd name="T2" fmla="*/ 0 w 50"/>
              <a:gd name="T3" fmla="*/ 2147483646 h 265"/>
              <a:gd name="T4" fmla="*/ 2147483646 w 50"/>
              <a:gd name="T5" fmla="*/ 2147483646 h 265"/>
              <a:gd name="T6" fmla="*/ 2147483646 w 50"/>
              <a:gd name="T7" fmla="*/ 0 h 26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0" h="265">
                <a:moveTo>
                  <a:pt x="30" y="0"/>
                </a:moveTo>
                <a:lnTo>
                  <a:pt x="0" y="260"/>
                </a:lnTo>
                <a:lnTo>
                  <a:pt x="50" y="265"/>
                </a:lnTo>
                <a:lnTo>
                  <a:pt x="30" y="0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28" name="Line 13"/>
          <p:cNvSpPr>
            <a:spLocks noChangeShapeType="1"/>
          </p:cNvSpPr>
          <p:nvPr/>
        </p:nvSpPr>
        <p:spPr bwMode="auto">
          <a:xfrm>
            <a:off x="4959350" y="5680075"/>
            <a:ext cx="1588" cy="198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29" name="Line 14"/>
          <p:cNvSpPr>
            <a:spLocks noChangeShapeType="1"/>
          </p:cNvSpPr>
          <p:nvPr/>
        </p:nvSpPr>
        <p:spPr bwMode="auto">
          <a:xfrm flipH="1" flipV="1">
            <a:off x="4956176" y="2671764"/>
            <a:ext cx="3175" cy="30257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0" name="Line 15"/>
          <p:cNvSpPr>
            <a:spLocks noChangeShapeType="1"/>
          </p:cNvSpPr>
          <p:nvPr/>
        </p:nvSpPr>
        <p:spPr bwMode="auto">
          <a:xfrm flipH="1" flipV="1">
            <a:off x="4602163" y="2790826"/>
            <a:ext cx="4762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1" name="Line 16"/>
          <p:cNvSpPr>
            <a:spLocks noChangeShapeType="1"/>
          </p:cNvSpPr>
          <p:nvPr/>
        </p:nvSpPr>
        <p:spPr bwMode="auto">
          <a:xfrm>
            <a:off x="6356350" y="5692775"/>
            <a:ext cx="1588" cy="1984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2" name="Line 17"/>
          <p:cNvSpPr>
            <a:spLocks noChangeShapeType="1"/>
          </p:cNvSpPr>
          <p:nvPr/>
        </p:nvSpPr>
        <p:spPr bwMode="auto">
          <a:xfrm flipH="1" flipV="1">
            <a:off x="6353176" y="2684464"/>
            <a:ext cx="3175" cy="30257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3" name="Line 18"/>
          <p:cNvSpPr>
            <a:spLocks noChangeShapeType="1"/>
          </p:cNvSpPr>
          <p:nvPr/>
        </p:nvSpPr>
        <p:spPr bwMode="auto">
          <a:xfrm flipH="1" flipV="1">
            <a:off x="6462713" y="2790826"/>
            <a:ext cx="4762" cy="952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4" name="Freeform 19"/>
          <p:cNvSpPr>
            <a:spLocks/>
          </p:cNvSpPr>
          <p:nvPr/>
        </p:nvSpPr>
        <p:spPr bwMode="auto">
          <a:xfrm>
            <a:off x="4692651" y="2722564"/>
            <a:ext cx="3732213" cy="2987675"/>
          </a:xfrm>
          <a:custGeom>
            <a:avLst/>
            <a:gdLst>
              <a:gd name="T0" fmla="*/ 2147483646 w 2351"/>
              <a:gd name="T1" fmla="*/ 2147483646 h 1882"/>
              <a:gd name="T2" fmla="*/ 2147483646 w 2351"/>
              <a:gd name="T3" fmla="*/ 2147483646 h 1882"/>
              <a:gd name="T4" fmla="*/ 2147483646 w 2351"/>
              <a:gd name="T5" fmla="*/ 2147483646 h 1882"/>
              <a:gd name="T6" fmla="*/ 2147483646 w 2351"/>
              <a:gd name="T7" fmla="*/ 2147483646 h 1882"/>
              <a:gd name="T8" fmla="*/ 2147483646 w 2351"/>
              <a:gd name="T9" fmla="*/ 2147483646 h 1882"/>
              <a:gd name="T10" fmla="*/ 2147483646 w 2351"/>
              <a:gd name="T11" fmla="*/ 2147483646 h 1882"/>
              <a:gd name="T12" fmla="*/ 2147483646 w 2351"/>
              <a:gd name="T13" fmla="*/ 2147483646 h 1882"/>
              <a:gd name="T14" fmla="*/ 2147483646 w 2351"/>
              <a:gd name="T15" fmla="*/ 2147483646 h 1882"/>
              <a:gd name="T16" fmla="*/ 2147483646 w 2351"/>
              <a:gd name="T17" fmla="*/ 2147483646 h 1882"/>
              <a:gd name="T18" fmla="*/ 2147483646 w 2351"/>
              <a:gd name="T19" fmla="*/ 2147483646 h 1882"/>
              <a:gd name="T20" fmla="*/ 2147483646 w 2351"/>
              <a:gd name="T21" fmla="*/ 2147483646 h 1882"/>
              <a:gd name="T22" fmla="*/ 2147483646 w 2351"/>
              <a:gd name="T23" fmla="*/ 2147483646 h 1882"/>
              <a:gd name="T24" fmla="*/ 2147483646 w 2351"/>
              <a:gd name="T25" fmla="*/ 2147483646 h 1882"/>
              <a:gd name="T26" fmla="*/ 2147483646 w 2351"/>
              <a:gd name="T27" fmla="*/ 2147483646 h 1882"/>
              <a:gd name="T28" fmla="*/ 2147483646 w 2351"/>
              <a:gd name="T29" fmla="*/ 2147483646 h 1882"/>
              <a:gd name="T30" fmla="*/ 2147483646 w 2351"/>
              <a:gd name="T31" fmla="*/ 2147483646 h 1882"/>
              <a:gd name="T32" fmla="*/ 2147483646 w 2351"/>
              <a:gd name="T33" fmla="*/ 0 h 1882"/>
              <a:gd name="T34" fmla="*/ 2147483646 w 2351"/>
              <a:gd name="T35" fmla="*/ 2147483646 h 1882"/>
              <a:gd name="T36" fmla="*/ 2147483646 w 2351"/>
              <a:gd name="T37" fmla="*/ 2147483646 h 1882"/>
              <a:gd name="T38" fmla="*/ 2147483646 w 2351"/>
              <a:gd name="T39" fmla="*/ 2147483646 h 1882"/>
              <a:gd name="T40" fmla="*/ 2147483646 w 2351"/>
              <a:gd name="T41" fmla="*/ 2147483646 h 1882"/>
              <a:gd name="T42" fmla="*/ 2147483646 w 2351"/>
              <a:gd name="T43" fmla="*/ 2147483646 h 1882"/>
              <a:gd name="T44" fmla="*/ 2147483646 w 2351"/>
              <a:gd name="T45" fmla="*/ 2147483646 h 1882"/>
              <a:gd name="T46" fmla="*/ 2147483646 w 2351"/>
              <a:gd name="T47" fmla="*/ 2147483646 h 1882"/>
              <a:gd name="T48" fmla="*/ 2147483646 w 2351"/>
              <a:gd name="T49" fmla="*/ 2147483646 h 1882"/>
              <a:gd name="T50" fmla="*/ 2147483646 w 2351"/>
              <a:gd name="T51" fmla="*/ 2147483646 h 1882"/>
              <a:gd name="T52" fmla="*/ 2147483646 w 2351"/>
              <a:gd name="T53" fmla="*/ 2147483646 h 1882"/>
              <a:gd name="T54" fmla="*/ 2147483646 w 2351"/>
              <a:gd name="T55" fmla="*/ 2147483646 h 1882"/>
              <a:gd name="T56" fmla="*/ 2147483646 w 2351"/>
              <a:gd name="T57" fmla="*/ 2147483646 h 1882"/>
              <a:gd name="T58" fmla="*/ 2147483646 w 2351"/>
              <a:gd name="T59" fmla="*/ 2147483646 h 1882"/>
              <a:gd name="T60" fmla="*/ 2147483646 w 2351"/>
              <a:gd name="T61" fmla="*/ 2147483646 h 1882"/>
              <a:gd name="T62" fmla="*/ 2147483646 w 2351"/>
              <a:gd name="T63" fmla="*/ 2147483646 h 1882"/>
              <a:gd name="T64" fmla="*/ 2147483646 w 2351"/>
              <a:gd name="T65" fmla="*/ 2147483646 h 1882"/>
              <a:gd name="T66" fmla="*/ 2147483646 w 2351"/>
              <a:gd name="T67" fmla="*/ 2147483646 h 1882"/>
              <a:gd name="T68" fmla="*/ 2147483646 w 2351"/>
              <a:gd name="T69" fmla="*/ 2147483646 h 1882"/>
              <a:gd name="T70" fmla="*/ 2147483646 w 2351"/>
              <a:gd name="T71" fmla="*/ 2147483646 h 1882"/>
              <a:gd name="T72" fmla="*/ 2147483646 w 2351"/>
              <a:gd name="T73" fmla="*/ 2147483646 h 1882"/>
              <a:gd name="T74" fmla="*/ 2147483646 w 2351"/>
              <a:gd name="T75" fmla="*/ 2147483646 h 1882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2351" h="1882">
                <a:moveTo>
                  <a:pt x="0" y="1858"/>
                </a:moveTo>
                <a:lnTo>
                  <a:pt x="168" y="1874"/>
                </a:lnTo>
                <a:lnTo>
                  <a:pt x="247" y="1879"/>
                </a:lnTo>
                <a:lnTo>
                  <a:pt x="326" y="1882"/>
                </a:lnTo>
                <a:lnTo>
                  <a:pt x="398" y="1876"/>
                </a:lnTo>
                <a:lnTo>
                  <a:pt x="467" y="1866"/>
                </a:lnTo>
                <a:lnTo>
                  <a:pt x="527" y="1850"/>
                </a:lnTo>
                <a:lnTo>
                  <a:pt x="581" y="1823"/>
                </a:lnTo>
                <a:lnTo>
                  <a:pt x="628" y="1788"/>
                </a:lnTo>
                <a:lnTo>
                  <a:pt x="665" y="1743"/>
                </a:lnTo>
                <a:lnTo>
                  <a:pt x="697" y="1692"/>
                </a:lnTo>
                <a:lnTo>
                  <a:pt x="722" y="1633"/>
                </a:lnTo>
                <a:lnTo>
                  <a:pt x="744" y="1572"/>
                </a:lnTo>
                <a:lnTo>
                  <a:pt x="762" y="1510"/>
                </a:lnTo>
                <a:lnTo>
                  <a:pt x="789" y="1379"/>
                </a:lnTo>
                <a:lnTo>
                  <a:pt x="811" y="1254"/>
                </a:lnTo>
                <a:lnTo>
                  <a:pt x="831" y="1131"/>
                </a:lnTo>
                <a:lnTo>
                  <a:pt x="848" y="1008"/>
                </a:lnTo>
                <a:lnTo>
                  <a:pt x="863" y="877"/>
                </a:lnTo>
                <a:lnTo>
                  <a:pt x="893" y="599"/>
                </a:lnTo>
                <a:lnTo>
                  <a:pt x="907" y="463"/>
                </a:lnTo>
                <a:lnTo>
                  <a:pt x="917" y="401"/>
                </a:lnTo>
                <a:lnTo>
                  <a:pt x="925" y="343"/>
                </a:lnTo>
                <a:lnTo>
                  <a:pt x="932" y="289"/>
                </a:lnTo>
                <a:lnTo>
                  <a:pt x="942" y="244"/>
                </a:lnTo>
                <a:lnTo>
                  <a:pt x="949" y="201"/>
                </a:lnTo>
                <a:lnTo>
                  <a:pt x="959" y="166"/>
                </a:lnTo>
                <a:lnTo>
                  <a:pt x="967" y="131"/>
                </a:lnTo>
                <a:lnTo>
                  <a:pt x="977" y="105"/>
                </a:lnTo>
                <a:lnTo>
                  <a:pt x="991" y="59"/>
                </a:lnTo>
                <a:lnTo>
                  <a:pt x="1006" y="30"/>
                </a:lnTo>
                <a:lnTo>
                  <a:pt x="1024" y="11"/>
                </a:lnTo>
                <a:lnTo>
                  <a:pt x="1038" y="0"/>
                </a:lnTo>
                <a:lnTo>
                  <a:pt x="1056" y="0"/>
                </a:lnTo>
                <a:lnTo>
                  <a:pt x="1078" y="6"/>
                </a:lnTo>
                <a:lnTo>
                  <a:pt x="1098" y="22"/>
                </a:lnTo>
                <a:lnTo>
                  <a:pt x="1120" y="46"/>
                </a:lnTo>
                <a:lnTo>
                  <a:pt x="1127" y="65"/>
                </a:lnTo>
                <a:lnTo>
                  <a:pt x="1137" y="89"/>
                </a:lnTo>
                <a:lnTo>
                  <a:pt x="1147" y="118"/>
                </a:lnTo>
                <a:lnTo>
                  <a:pt x="1155" y="150"/>
                </a:lnTo>
                <a:lnTo>
                  <a:pt x="1162" y="188"/>
                </a:lnTo>
                <a:lnTo>
                  <a:pt x="1167" y="228"/>
                </a:lnTo>
                <a:lnTo>
                  <a:pt x="1174" y="273"/>
                </a:lnTo>
                <a:lnTo>
                  <a:pt x="1182" y="324"/>
                </a:lnTo>
                <a:lnTo>
                  <a:pt x="1189" y="380"/>
                </a:lnTo>
                <a:lnTo>
                  <a:pt x="1197" y="441"/>
                </a:lnTo>
                <a:lnTo>
                  <a:pt x="1207" y="505"/>
                </a:lnTo>
                <a:lnTo>
                  <a:pt x="1214" y="575"/>
                </a:lnTo>
                <a:lnTo>
                  <a:pt x="1236" y="719"/>
                </a:lnTo>
                <a:lnTo>
                  <a:pt x="1256" y="864"/>
                </a:lnTo>
                <a:lnTo>
                  <a:pt x="1268" y="930"/>
                </a:lnTo>
                <a:lnTo>
                  <a:pt x="1278" y="994"/>
                </a:lnTo>
                <a:lnTo>
                  <a:pt x="1288" y="1053"/>
                </a:lnTo>
                <a:lnTo>
                  <a:pt x="1300" y="1107"/>
                </a:lnTo>
                <a:lnTo>
                  <a:pt x="1318" y="1203"/>
                </a:lnTo>
                <a:lnTo>
                  <a:pt x="1357" y="1385"/>
                </a:lnTo>
                <a:lnTo>
                  <a:pt x="1380" y="1483"/>
                </a:lnTo>
                <a:lnTo>
                  <a:pt x="1389" y="1532"/>
                </a:lnTo>
                <a:lnTo>
                  <a:pt x="1404" y="1582"/>
                </a:lnTo>
                <a:lnTo>
                  <a:pt x="1431" y="1673"/>
                </a:lnTo>
                <a:lnTo>
                  <a:pt x="1446" y="1713"/>
                </a:lnTo>
                <a:lnTo>
                  <a:pt x="1464" y="1748"/>
                </a:lnTo>
                <a:lnTo>
                  <a:pt x="1483" y="1777"/>
                </a:lnTo>
                <a:lnTo>
                  <a:pt x="1503" y="1801"/>
                </a:lnTo>
                <a:lnTo>
                  <a:pt x="1528" y="1820"/>
                </a:lnTo>
                <a:lnTo>
                  <a:pt x="1558" y="1833"/>
                </a:lnTo>
                <a:lnTo>
                  <a:pt x="1590" y="1847"/>
                </a:lnTo>
                <a:lnTo>
                  <a:pt x="1629" y="1855"/>
                </a:lnTo>
                <a:lnTo>
                  <a:pt x="1674" y="1860"/>
                </a:lnTo>
                <a:lnTo>
                  <a:pt x="1726" y="1863"/>
                </a:lnTo>
                <a:lnTo>
                  <a:pt x="1785" y="1866"/>
                </a:lnTo>
                <a:lnTo>
                  <a:pt x="1854" y="1866"/>
                </a:lnTo>
                <a:lnTo>
                  <a:pt x="1928" y="1868"/>
                </a:lnTo>
                <a:lnTo>
                  <a:pt x="2005" y="1866"/>
                </a:lnTo>
                <a:lnTo>
                  <a:pt x="2176" y="1863"/>
                </a:lnTo>
                <a:lnTo>
                  <a:pt x="2351" y="18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5" name="Freeform 20"/>
          <p:cNvSpPr>
            <a:spLocks/>
          </p:cNvSpPr>
          <p:nvPr/>
        </p:nvSpPr>
        <p:spPr bwMode="auto">
          <a:xfrm>
            <a:off x="8656639" y="5586413"/>
            <a:ext cx="498475" cy="177800"/>
          </a:xfrm>
          <a:custGeom>
            <a:avLst/>
            <a:gdLst>
              <a:gd name="T0" fmla="*/ 2147483646 w 314"/>
              <a:gd name="T1" fmla="*/ 2147483646 h 112"/>
              <a:gd name="T2" fmla="*/ 0 w 314"/>
              <a:gd name="T3" fmla="*/ 0 h 112"/>
              <a:gd name="T4" fmla="*/ 2147483646 w 314"/>
              <a:gd name="T5" fmla="*/ 2147483646 h 112"/>
              <a:gd name="T6" fmla="*/ 2147483646 w 314"/>
              <a:gd name="T7" fmla="*/ 2147483646 h 11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14" h="112">
                <a:moveTo>
                  <a:pt x="314" y="48"/>
                </a:moveTo>
                <a:lnTo>
                  <a:pt x="0" y="0"/>
                </a:lnTo>
                <a:lnTo>
                  <a:pt x="10" y="112"/>
                </a:lnTo>
                <a:lnTo>
                  <a:pt x="314" y="4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6036" name="Freeform 21"/>
          <p:cNvSpPr>
            <a:spLocks/>
          </p:cNvSpPr>
          <p:nvPr/>
        </p:nvSpPr>
        <p:spPr bwMode="auto">
          <a:xfrm>
            <a:off x="3292476" y="2722564"/>
            <a:ext cx="3732213" cy="2987675"/>
          </a:xfrm>
          <a:custGeom>
            <a:avLst/>
            <a:gdLst>
              <a:gd name="T0" fmla="*/ 2147483646 w 2351"/>
              <a:gd name="T1" fmla="*/ 2147483646 h 1882"/>
              <a:gd name="T2" fmla="*/ 2147483646 w 2351"/>
              <a:gd name="T3" fmla="*/ 2147483646 h 1882"/>
              <a:gd name="T4" fmla="*/ 2147483646 w 2351"/>
              <a:gd name="T5" fmla="*/ 2147483646 h 1882"/>
              <a:gd name="T6" fmla="*/ 2147483646 w 2351"/>
              <a:gd name="T7" fmla="*/ 2147483646 h 1882"/>
              <a:gd name="T8" fmla="*/ 2147483646 w 2351"/>
              <a:gd name="T9" fmla="*/ 2147483646 h 1882"/>
              <a:gd name="T10" fmla="*/ 2147483646 w 2351"/>
              <a:gd name="T11" fmla="*/ 2147483646 h 1882"/>
              <a:gd name="T12" fmla="*/ 2147483646 w 2351"/>
              <a:gd name="T13" fmla="*/ 2147483646 h 1882"/>
              <a:gd name="T14" fmla="*/ 2147483646 w 2351"/>
              <a:gd name="T15" fmla="*/ 2147483646 h 1882"/>
              <a:gd name="T16" fmla="*/ 2147483646 w 2351"/>
              <a:gd name="T17" fmla="*/ 2147483646 h 1882"/>
              <a:gd name="T18" fmla="*/ 2147483646 w 2351"/>
              <a:gd name="T19" fmla="*/ 2147483646 h 1882"/>
              <a:gd name="T20" fmla="*/ 2147483646 w 2351"/>
              <a:gd name="T21" fmla="*/ 2147483646 h 1882"/>
              <a:gd name="T22" fmla="*/ 2147483646 w 2351"/>
              <a:gd name="T23" fmla="*/ 2147483646 h 1882"/>
              <a:gd name="T24" fmla="*/ 2147483646 w 2351"/>
              <a:gd name="T25" fmla="*/ 2147483646 h 1882"/>
              <a:gd name="T26" fmla="*/ 2147483646 w 2351"/>
              <a:gd name="T27" fmla="*/ 2147483646 h 1882"/>
              <a:gd name="T28" fmla="*/ 2147483646 w 2351"/>
              <a:gd name="T29" fmla="*/ 2147483646 h 1882"/>
              <a:gd name="T30" fmla="*/ 2147483646 w 2351"/>
              <a:gd name="T31" fmla="*/ 2147483646 h 1882"/>
              <a:gd name="T32" fmla="*/ 2147483646 w 2351"/>
              <a:gd name="T33" fmla="*/ 0 h 1882"/>
              <a:gd name="T34" fmla="*/ 2147483646 w 2351"/>
              <a:gd name="T35" fmla="*/ 2147483646 h 1882"/>
              <a:gd name="T36" fmla="*/ 2147483646 w 2351"/>
              <a:gd name="T37" fmla="*/ 2147483646 h 1882"/>
              <a:gd name="T38" fmla="*/ 2147483646 w 2351"/>
              <a:gd name="T39" fmla="*/ 2147483646 h 1882"/>
              <a:gd name="T40" fmla="*/ 2147483646 w 2351"/>
              <a:gd name="T41" fmla="*/ 2147483646 h 1882"/>
              <a:gd name="T42" fmla="*/ 2147483646 w 2351"/>
              <a:gd name="T43" fmla="*/ 2147483646 h 1882"/>
              <a:gd name="T44" fmla="*/ 2147483646 w 2351"/>
              <a:gd name="T45" fmla="*/ 2147483646 h 1882"/>
              <a:gd name="T46" fmla="*/ 2147483646 w 2351"/>
              <a:gd name="T47" fmla="*/ 2147483646 h 1882"/>
              <a:gd name="T48" fmla="*/ 2147483646 w 2351"/>
              <a:gd name="T49" fmla="*/ 2147483646 h 1882"/>
              <a:gd name="T50" fmla="*/ 2147483646 w 2351"/>
              <a:gd name="T51" fmla="*/ 2147483646 h 1882"/>
              <a:gd name="T52" fmla="*/ 2147483646 w 2351"/>
              <a:gd name="T53" fmla="*/ 2147483646 h 1882"/>
              <a:gd name="T54" fmla="*/ 2147483646 w 2351"/>
              <a:gd name="T55" fmla="*/ 2147483646 h 1882"/>
              <a:gd name="T56" fmla="*/ 2147483646 w 2351"/>
              <a:gd name="T57" fmla="*/ 2147483646 h 1882"/>
              <a:gd name="T58" fmla="*/ 2147483646 w 2351"/>
              <a:gd name="T59" fmla="*/ 2147483646 h 1882"/>
              <a:gd name="T60" fmla="*/ 2147483646 w 2351"/>
              <a:gd name="T61" fmla="*/ 2147483646 h 1882"/>
              <a:gd name="T62" fmla="*/ 2147483646 w 2351"/>
              <a:gd name="T63" fmla="*/ 2147483646 h 1882"/>
              <a:gd name="T64" fmla="*/ 2147483646 w 2351"/>
              <a:gd name="T65" fmla="*/ 2147483646 h 1882"/>
              <a:gd name="T66" fmla="*/ 2147483646 w 2351"/>
              <a:gd name="T67" fmla="*/ 2147483646 h 1882"/>
              <a:gd name="T68" fmla="*/ 2147483646 w 2351"/>
              <a:gd name="T69" fmla="*/ 2147483646 h 1882"/>
              <a:gd name="T70" fmla="*/ 2147483646 w 2351"/>
              <a:gd name="T71" fmla="*/ 2147483646 h 1882"/>
              <a:gd name="T72" fmla="*/ 2147483646 w 2351"/>
              <a:gd name="T73" fmla="*/ 2147483646 h 1882"/>
              <a:gd name="T74" fmla="*/ 2147483646 w 2351"/>
              <a:gd name="T75" fmla="*/ 2147483646 h 1882"/>
              <a:gd name="T76" fmla="*/ 2147483646 w 2351"/>
              <a:gd name="T77" fmla="*/ 2147483646 h 188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2351" h="1882">
                <a:moveTo>
                  <a:pt x="0" y="1858"/>
                </a:moveTo>
                <a:lnTo>
                  <a:pt x="168" y="1874"/>
                </a:lnTo>
                <a:lnTo>
                  <a:pt x="247" y="1879"/>
                </a:lnTo>
                <a:lnTo>
                  <a:pt x="326" y="1882"/>
                </a:lnTo>
                <a:lnTo>
                  <a:pt x="400" y="1876"/>
                </a:lnTo>
                <a:lnTo>
                  <a:pt x="467" y="1866"/>
                </a:lnTo>
                <a:lnTo>
                  <a:pt x="529" y="1850"/>
                </a:lnTo>
                <a:lnTo>
                  <a:pt x="583" y="1823"/>
                </a:lnTo>
                <a:lnTo>
                  <a:pt x="630" y="1788"/>
                </a:lnTo>
                <a:lnTo>
                  <a:pt x="667" y="1743"/>
                </a:lnTo>
                <a:lnTo>
                  <a:pt x="699" y="1692"/>
                </a:lnTo>
                <a:lnTo>
                  <a:pt x="724" y="1633"/>
                </a:lnTo>
                <a:lnTo>
                  <a:pt x="746" y="1572"/>
                </a:lnTo>
                <a:lnTo>
                  <a:pt x="763" y="1510"/>
                </a:lnTo>
                <a:lnTo>
                  <a:pt x="788" y="1379"/>
                </a:lnTo>
                <a:lnTo>
                  <a:pt x="810" y="1254"/>
                </a:lnTo>
                <a:lnTo>
                  <a:pt x="830" y="1131"/>
                </a:lnTo>
                <a:lnTo>
                  <a:pt x="848" y="1008"/>
                </a:lnTo>
                <a:lnTo>
                  <a:pt x="862" y="877"/>
                </a:lnTo>
                <a:lnTo>
                  <a:pt x="880" y="738"/>
                </a:lnTo>
                <a:lnTo>
                  <a:pt x="894" y="599"/>
                </a:lnTo>
                <a:lnTo>
                  <a:pt x="909" y="463"/>
                </a:lnTo>
                <a:lnTo>
                  <a:pt x="917" y="401"/>
                </a:lnTo>
                <a:lnTo>
                  <a:pt x="924" y="343"/>
                </a:lnTo>
                <a:lnTo>
                  <a:pt x="932" y="289"/>
                </a:lnTo>
                <a:lnTo>
                  <a:pt x="941" y="244"/>
                </a:lnTo>
                <a:lnTo>
                  <a:pt x="949" y="201"/>
                </a:lnTo>
                <a:lnTo>
                  <a:pt x="959" y="166"/>
                </a:lnTo>
                <a:lnTo>
                  <a:pt x="966" y="131"/>
                </a:lnTo>
                <a:lnTo>
                  <a:pt x="976" y="105"/>
                </a:lnTo>
                <a:lnTo>
                  <a:pt x="991" y="59"/>
                </a:lnTo>
                <a:lnTo>
                  <a:pt x="1006" y="30"/>
                </a:lnTo>
                <a:lnTo>
                  <a:pt x="1023" y="11"/>
                </a:lnTo>
                <a:lnTo>
                  <a:pt x="1038" y="0"/>
                </a:lnTo>
                <a:lnTo>
                  <a:pt x="1055" y="0"/>
                </a:lnTo>
                <a:lnTo>
                  <a:pt x="1077" y="6"/>
                </a:lnTo>
                <a:lnTo>
                  <a:pt x="1100" y="22"/>
                </a:lnTo>
                <a:lnTo>
                  <a:pt x="1119" y="46"/>
                </a:lnTo>
                <a:lnTo>
                  <a:pt x="1129" y="65"/>
                </a:lnTo>
                <a:lnTo>
                  <a:pt x="1139" y="89"/>
                </a:lnTo>
                <a:lnTo>
                  <a:pt x="1147" y="118"/>
                </a:lnTo>
                <a:lnTo>
                  <a:pt x="1154" y="150"/>
                </a:lnTo>
                <a:lnTo>
                  <a:pt x="1161" y="188"/>
                </a:lnTo>
                <a:lnTo>
                  <a:pt x="1169" y="228"/>
                </a:lnTo>
                <a:lnTo>
                  <a:pt x="1174" y="273"/>
                </a:lnTo>
                <a:lnTo>
                  <a:pt x="1181" y="324"/>
                </a:lnTo>
                <a:lnTo>
                  <a:pt x="1189" y="380"/>
                </a:lnTo>
                <a:lnTo>
                  <a:pt x="1196" y="441"/>
                </a:lnTo>
                <a:lnTo>
                  <a:pt x="1206" y="505"/>
                </a:lnTo>
                <a:lnTo>
                  <a:pt x="1213" y="575"/>
                </a:lnTo>
                <a:lnTo>
                  <a:pt x="1236" y="719"/>
                </a:lnTo>
                <a:lnTo>
                  <a:pt x="1255" y="864"/>
                </a:lnTo>
                <a:lnTo>
                  <a:pt x="1268" y="930"/>
                </a:lnTo>
                <a:lnTo>
                  <a:pt x="1278" y="994"/>
                </a:lnTo>
                <a:lnTo>
                  <a:pt x="1288" y="1053"/>
                </a:lnTo>
                <a:lnTo>
                  <a:pt x="1300" y="1107"/>
                </a:lnTo>
                <a:lnTo>
                  <a:pt x="1317" y="1203"/>
                </a:lnTo>
                <a:lnTo>
                  <a:pt x="1357" y="1385"/>
                </a:lnTo>
                <a:lnTo>
                  <a:pt x="1379" y="1483"/>
                </a:lnTo>
                <a:lnTo>
                  <a:pt x="1389" y="1532"/>
                </a:lnTo>
                <a:lnTo>
                  <a:pt x="1404" y="1582"/>
                </a:lnTo>
                <a:lnTo>
                  <a:pt x="1431" y="1673"/>
                </a:lnTo>
                <a:lnTo>
                  <a:pt x="1446" y="1713"/>
                </a:lnTo>
                <a:lnTo>
                  <a:pt x="1463" y="1748"/>
                </a:lnTo>
                <a:lnTo>
                  <a:pt x="1483" y="1777"/>
                </a:lnTo>
                <a:lnTo>
                  <a:pt x="1505" y="1801"/>
                </a:lnTo>
                <a:lnTo>
                  <a:pt x="1530" y="1820"/>
                </a:lnTo>
                <a:lnTo>
                  <a:pt x="1557" y="1833"/>
                </a:lnTo>
                <a:lnTo>
                  <a:pt x="1589" y="1847"/>
                </a:lnTo>
                <a:lnTo>
                  <a:pt x="1629" y="1855"/>
                </a:lnTo>
                <a:lnTo>
                  <a:pt x="1673" y="1860"/>
                </a:lnTo>
                <a:lnTo>
                  <a:pt x="1725" y="1863"/>
                </a:lnTo>
                <a:lnTo>
                  <a:pt x="1784" y="1866"/>
                </a:lnTo>
                <a:lnTo>
                  <a:pt x="1854" y="1866"/>
                </a:lnTo>
                <a:lnTo>
                  <a:pt x="1928" y="1868"/>
                </a:lnTo>
                <a:lnTo>
                  <a:pt x="2004" y="1866"/>
                </a:lnTo>
                <a:lnTo>
                  <a:pt x="2175" y="1863"/>
                </a:lnTo>
                <a:lnTo>
                  <a:pt x="2351" y="1860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37" name="Rectangle 22"/>
          <p:cNvSpPr>
            <a:spLocks noChangeArrowheads="1"/>
          </p:cNvSpPr>
          <p:nvPr/>
        </p:nvSpPr>
        <p:spPr bwMode="auto">
          <a:xfrm>
            <a:off x="7940675" y="2676525"/>
            <a:ext cx="1835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</a:rPr>
              <a:t>Resolution := M/   M</a:t>
            </a:r>
            <a:endParaRPr lang="de-DE" altLang="en-US" sz="1600">
              <a:solidFill>
                <a:schemeClr val="tx1"/>
              </a:solidFill>
            </a:endParaRPr>
          </a:p>
        </p:txBody>
      </p:sp>
      <p:sp>
        <p:nvSpPr>
          <p:cNvPr id="86038" name="Rectangle 23"/>
          <p:cNvSpPr>
            <a:spLocks noChangeArrowheads="1"/>
          </p:cNvSpPr>
          <p:nvPr/>
        </p:nvSpPr>
        <p:spPr bwMode="auto">
          <a:xfrm>
            <a:off x="7940676" y="3163888"/>
            <a:ext cx="20875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</a:rPr>
              <a:t>With unit resolution the</a:t>
            </a:r>
            <a:endParaRPr lang="de-DE" altLang="en-US" sz="1600">
              <a:solidFill>
                <a:schemeClr val="tx1"/>
              </a:solidFill>
            </a:endParaRPr>
          </a:p>
        </p:txBody>
      </p:sp>
      <p:sp>
        <p:nvSpPr>
          <p:cNvPr id="86039" name="Rectangle 24"/>
          <p:cNvSpPr>
            <a:spLocks noChangeArrowheads="1"/>
          </p:cNvSpPr>
          <p:nvPr/>
        </p:nvSpPr>
        <p:spPr bwMode="auto">
          <a:xfrm>
            <a:off x="7940676" y="3409950"/>
            <a:ext cx="22447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</a:rPr>
              <a:t>resolution increases with</a:t>
            </a:r>
            <a:endParaRPr lang="de-DE" altLang="en-US" sz="1600">
              <a:solidFill>
                <a:schemeClr val="tx1"/>
              </a:solidFill>
            </a:endParaRPr>
          </a:p>
        </p:txBody>
      </p:sp>
      <p:sp>
        <p:nvSpPr>
          <p:cNvPr id="86040" name="Rectangle 25"/>
          <p:cNvSpPr>
            <a:spLocks noChangeArrowheads="1"/>
          </p:cNvSpPr>
          <p:nvPr/>
        </p:nvSpPr>
        <p:spPr bwMode="auto">
          <a:xfrm>
            <a:off x="7940675" y="3651250"/>
            <a:ext cx="22352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600">
                <a:solidFill>
                  <a:srgbClr val="000000"/>
                </a:solidFill>
              </a:rPr>
              <a:t>increasing mass number</a:t>
            </a:r>
            <a:endParaRPr lang="de-DE" altLang="en-US" sz="1600">
              <a:solidFill>
                <a:schemeClr val="tx1"/>
              </a:solidFill>
            </a:endParaRPr>
          </a:p>
        </p:txBody>
      </p:sp>
      <p:sp>
        <p:nvSpPr>
          <p:cNvPr id="86041" name="Freeform 26"/>
          <p:cNvSpPr>
            <a:spLocks/>
          </p:cNvSpPr>
          <p:nvPr/>
        </p:nvSpPr>
        <p:spPr bwMode="auto">
          <a:xfrm>
            <a:off x="9451976" y="2751138"/>
            <a:ext cx="98425" cy="114300"/>
          </a:xfrm>
          <a:custGeom>
            <a:avLst/>
            <a:gdLst>
              <a:gd name="T0" fmla="*/ 2147483646 w 62"/>
              <a:gd name="T1" fmla="*/ 0 h 72"/>
              <a:gd name="T2" fmla="*/ 0 w 62"/>
              <a:gd name="T3" fmla="*/ 2147483646 h 72"/>
              <a:gd name="T4" fmla="*/ 2147483646 w 62"/>
              <a:gd name="T5" fmla="*/ 2147483646 h 72"/>
              <a:gd name="T6" fmla="*/ 2147483646 w 62"/>
              <a:gd name="T7" fmla="*/ 0 h 7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2" h="72">
                <a:moveTo>
                  <a:pt x="37" y="0"/>
                </a:moveTo>
                <a:lnTo>
                  <a:pt x="0" y="72"/>
                </a:lnTo>
                <a:lnTo>
                  <a:pt x="62" y="72"/>
                </a:lnTo>
                <a:lnTo>
                  <a:pt x="37" y="0"/>
                </a:lnTo>
                <a:close/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42" name="Text Box 5"/>
          <p:cNvSpPr txBox="1">
            <a:spLocks noChangeArrowheads="1"/>
          </p:cNvSpPr>
          <p:nvPr/>
        </p:nvSpPr>
        <p:spPr bwMode="auto">
          <a:xfrm>
            <a:off x="7845425" y="5661026"/>
            <a:ext cx="833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chemeClr val="tx1"/>
                </a:solidFill>
              </a:rPr>
              <a:t>mass</a:t>
            </a:r>
          </a:p>
        </p:txBody>
      </p:sp>
      <p:sp>
        <p:nvSpPr>
          <p:cNvPr id="86043" name="Text Box 6"/>
          <p:cNvSpPr txBox="1">
            <a:spLocks noChangeArrowheads="1"/>
          </p:cNvSpPr>
          <p:nvPr/>
        </p:nvSpPr>
        <p:spPr bwMode="auto">
          <a:xfrm rot="16200000">
            <a:off x="2415382" y="2793207"/>
            <a:ext cx="1030288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solidFill>
                  <a:schemeClr val="tx1"/>
                </a:solidFill>
              </a:rPr>
              <a:t>intensity</a:t>
            </a: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0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0"/>
          <p:cNvSpPr>
            <a:spLocks noChangeArrowheads="1"/>
          </p:cNvSpPr>
          <p:nvPr/>
        </p:nvSpPr>
        <p:spPr bwMode="auto">
          <a:xfrm>
            <a:off x="1905000" y="1600200"/>
            <a:ext cx="1981200" cy="3657600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2014538" y="542800"/>
            <a:ext cx="85026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Ion Source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4114800" y="3657600"/>
            <a:ext cx="234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 b="1">
                <a:solidFill>
                  <a:schemeClr val="accent1"/>
                </a:solidFill>
              </a:rPr>
              <a:t>and in general:</a:t>
            </a:r>
          </a:p>
        </p:txBody>
      </p:sp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2286000" y="2112963"/>
            <a:ext cx="1512888" cy="2557462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78" name="Rectangle 9"/>
          <p:cNvSpPr>
            <a:spLocks noChangeArrowheads="1"/>
          </p:cNvSpPr>
          <p:nvPr/>
        </p:nvSpPr>
        <p:spPr bwMode="auto">
          <a:xfrm>
            <a:off x="4057650" y="2124075"/>
            <a:ext cx="3327400" cy="2546350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79" name="Rectangle 10"/>
          <p:cNvSpPr>
            <a:spLocks noChangeArrowheads="1"/>
          </p:cNvSpPr>
          <p:nvPr/>
        </p:nvSpPr>
        <p:spPr bwMode="auto">
          <a:xfrm>
            <a:off x="7683501" y="2124076"/>
            <a:ext cx="2828925" cy="2574925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4054476" y="3386138"/>
            <a:ext cx="150813" cy="285750"/>
          </a:xfrm>
          <a:custGeom>
            <a:avLst/>
            <a:gdLst>
              <a:gd name="T0" fmla="*/ 0 w 95"/>
              <a:gd name="T1" fmla="*/ 2147483646 h 180"/>
              <a:gd name="T2" fmla="*/ 2147483646 w 95"/>
              <a:gd name="T3" fmla="*/ 2147483646 h 180"/>
              <a:gd name="T4" fmla="*/ 2147483646 w 95"/>
              <a:gd name="T5" fmla="*/ 2147483646 h 180"/>
              <a:gd name="T6" fmla="*/ 2147483646 w 95"/>
              <a:gd name="T7" fmla="*/ 2147483646 h 180"/>
              <a:gd name="T8" fmla="*/ 2147483646 w 95"/>
              <a:gd name="T9" fmla="*/ 2147483646 h 180"/>
              <a:gd name="T10" fmla="*/ 2147483646 w 95"/>
              <a:gd name="T11" fmla="*/ 2147483646 h 180"/>
              <a:gd name="T12" fmla="*/ 2147483646 w 95"/>
              <a:gd name="T13" fmla="*/ 2147483646 h 180"/>
              <a:gd name="T14" fmla="*/ 2147483646 w 95"/>
              <a:gd name="T15" fmla="*/ 2147483646 h 180"/>
              <a:gd name="T16" fmla="*/ 2147483646 w 95"/>
              <a:gd name="T17" fmla="*/ 2147483646 h 180"/>
              <a:gd name="T18" fmla="*/ 2147483646 w 95"/>
              <a:gd name="T19" fmla="*/ 2147483646 h 180"/>
              <a:gd name="T20" fmla="*/ 2147483646 w 95"/>
              <a:gd name="T21" fmla="*/ 2147483646 h 180"/>
              <a:gd name="T22" fmla="*/ 2147483646 w 95"/>
              <a:gd name="T23" fmla="*/ 2147483646 h 180"/>
              <a:gd name="T24" fmla="*/ 2147483646 w 95"/>
              <a:gd name="T25" fmla="*/ 0 h 180"/>
              <a:gd name="T26" fmla="*/ 2147483646 w 95"/>
              <a:gd name="T27" fmla="*/ 2147483646 h 180"/>
              <a:gd name="T28" fmla="*/ 2147483646 w 95"/>
              <a:gd name="T29" fmla="*/ 2147483646 h 180"/>
              <a:gd name="T30" fmla="*/ 2147483646 w 95"/>
              <a:gd name="T31" fmla="*/ 2147483646 h 180"/>
              <a:gd name="T32" fmla="*/ 0 w 95"/>
              <a:gd name="T33" fmla="*/ 2147483646 h 180"/>
              <a:gd name="T34" fmla="*/ 2147483646 w 95"/>
              <a:gd name="T35" fmla="*/ 2147483646 h 180"/>
              <a:gd name="T36" fmla="*/ 2147483646 w 95"/>
              <a:gd name="T37" fmla="*/ 2147483646 h 180"/>
              <a:gd name="T38" fmla="*/ 2147483646 w 95"/>
              <a:gd name="T39" fmla="*/ 2147483646 h 180"/>
              <a:gd name="T40" fmla="*/ 2147483646 w 95"/>
              <a:gd name="T41" fmla="*/ 2147483646 h 180"/>
              <a:gd name="T42" fmla="*/ 2147483646 w 95"/>
              <a:gd name="T43" fmla="*/ 2147483646 h 180"/>
              <a:gd name="T44" fmla="*/ 2147483646 w 95"/>
              <a:gd name="T45" fmla="*/ 2147483646 h 180"/>
              <a:gd name="T46" fmla="*/ 2147483646 w 95"/>
              <a:gd name="T47" fmla="*/ 2147483646 h 180"/>
              <a:gd name="T48" fmla="*/ 2147483646 w 95"/>
              <a:gd name="T49" fmla="*/ 2147483646 h 180"/>
              <a:gd name="T50" fmla="*/ 2147483646 w 95"/>
              <a:gd name="T51" fmla="*/ 2147483646 h 180"/>
              <a:gd name="T52" fmla="*/ 2147483646 w 95"/>
              <a:gd name="T53" fmla="*/ 2147483646 h 180"/>
              <a:gd name="T54" fmla="*/ 2147483646 w 95"/>
              <a:gd name="T55" fmla="*/ 2147483646 h 180"/>
              <a:gd name="T56" fmla="*/ 2147483646 w 95"/>
              <a:gd name="T57" fmla="*/ 2147483646 h 180"/>
              <a:gd name="T58" fmla="*/ 2147483646 w 95"/>
              <a:gd name="T59" fmla="*/ 2147483646 h 180"/>
              <a:gd name="T60" fmla="*/ 2147483646 w 95"/>
              <a:gd name="T61" fmla="*/ 2147483646 h 180"/>
              <a:gd name="T62" fmla="*/ 2147483646 w 95"/>
              <a:gd name="T63" fmla="*/ 2147483646 h 180"/>
              <a:gd name="T64" fmla="*/ 2147483646 w 95"/>
              <a:gd name="T65" fmla="*/ 2147483646 h 180"/>
              <a:gd name="T66" fmla="*/ 2147483646 w 95"/>
              <a:gd name="T67" fmla="*/ 2147483646 h 180"/>
              <a:gd name="T68" fmla="*/ 0 w 95"/>
              <a:gd name="T69" fmla="*/ 2147483646 h 1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5" h="180">
                <a:moveTo>
                  <a:pt x="0" y="90"/>
                </a:moveTo>
                <a:lnTo>
                  <a:pt x="2" y="124"/>
                </a:lnTo>
                <a:lnTo>
                  <a:pt x="12" y="154"/>
                </a:lnTo>
                <a:lnTo>
                  <a:pt x="29" y="171"/>
                </a:lnTo>
                <a:lnTo>
                  <a:pt x="49" y="180"/>
                </a:lnTo>
                <a:lnTo>
                  <a:pt x="68" y="171"/>
                </a:lnTo>
                <a:lnTo>
                  <a:pt x="83" y="151"/>
                </a:lnTo>
                <a:lnTo>
                  <a:pt x="92" y="124"/>
                </a:lnTo>
                <a:lnTo>
                  <a:pt x="95" y="90"/>
                </a:lnTo>
                <a:lnTo>
                  <a:pt x="92" y="56"/>
                </a:lnTo>
                <a:lnTo>
                  <a:pt x="83" y="29"/>
                </a:lnTo>
                <a:lnTo>
                  <a:pt x="68" y="10"/>
                </a:lnTo>
                <a:lnTo>
                  <a:pt x="49" y="0"/>
                </a:lnTo>
                <a:lnTo>
                  <a:pt x="29" y="10"/>
                </a:lnTo>
                <a:lnTo>
                  <a:pt x="12" y="27"/>
                </a:lnTo>
                <a:lnTo>
                  <a:pt x="2" y="56"/>
                </a:lnTo>
                <a:lnTo>
                  <a:pt x="0" y="90"/>
                </a:lnTo>
                <a:lnTo>
                  <a:pt x="14" y="90"/>
                </a:lnTo>
                <a:lnTo>
                  <a:pt x="17" y="61"/>
                </a:lnTo>
                <a:lnTo>
                  <a:pt x="27" y="37"/>
                </a:lnTo>
                <a:lnTo>
                  <a:pt x="39" y="20"/>
                </a:lnTo>
                <a:lnTo>
                  <a:pt x="49" y="15"/>
                </a:lnTo>
                <a:lnTo>
                  <a:pt x="58" y="20"/>
                </a:lnTo>
                <a:lnTo>
                  <a:pt x="68" y="34"/>
                </a:lnTo>
                <a:lnTo>
                  <a:pt x="78" y="61"/>
                </a:lnTo>
                <a:lnTo>
                  <a:pt x="80" y="90"/>
                </a:lnTo>
                <a:lnTo>
                  <a:pt x="78" y="120"/>
                </a:lnTo>
                <a:lnTo>
                  <a:pt x="68" y="146"/>
                </a:lnTo>
                <a:lnTo>
                  <a:pt x="58" y="161"/>
                </a:lnTo>
                <a:lnTo>
                  <a:pt x="49" y="166"/>
                </a:lnTo>
                <a:lnTo>
                  <a:pt x="39" y="161"/>
                </a:lnTo>
                <a:lnTo>
                  <a:pt x="27" y="144"/>
                </a:lnTo>
                <a:lnTo>
                  <a:pt x="17" y="120"/>
                </a:lnTo>
                <a:lnTo>
                  <a:pt x="14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7199313" y="3389314"/>
            <a:ext cx="80962" cy="282575"/>
          </a:xfrm>
          <a:custGeom>
            <a:avLst/>
            <a:gdLst>
              <a:gd name="T0" fmla="*/ 2147483646 w 51"/>
              <a:gd name="T1" fmla="*/ 2147483646 h 178"/>
              <a:gd name="T2" fmla="*/ 2147483646 w 51"/>
              <a:gd name="T3" fmla="*/ 2147483646 h 178"/>
              <a:gd name="T4" fmla="*/ 2147483646 w 51"/>
              <a:gd name="T5" fmla="*/ 2147483646 h 178"/>
              <a:gd name="T6" fmla="*/ 2147483646 w 51"/>
              <a:gd name="T7" fmla="*/ 2147483646 h 178"/>
              <a:gd name="T8" fmla="*/ 2147483646 w 51"/>
              <a:gd name="T9" fmla="*/ 2147483646 h 178"/>
              <a:gd name="T10" fmla="*/ 2147483646 w 51"/>
              <a:gd name="T11" fmla="*/ 2147483646 h 178"/>
              <a:gd name="T12" fmla="*/ 2147483646 w 51"/>
              <a:gd name="T13" fmla="*/ 2147483646 h 178"/>
              <a:gd name="T14" fmla="*/ 2147483646 w 51"/>
              <a:gd name="T15" fmla="*/ 2147483646 h 178"/>
              <a:gd name="T16" fmla="*/ 2147483646 w 51"/>
              <a:gd name="T17" fmla="*/ 0 h 178"/>
              <a:gd name="T18" fmla="*/ 0 w 51"/>
              <a:gd name="T19" fmla="*/ 2147483646 h 178"/>
              <a:gd name="T20" fmla="*/ 2147483646 w 51"/>
              <a:gd name="T21" fmla="*/ 2147483646 h 178"/>
              <a:gd name="T22" fmla="*/ 2147483646 w 51"/>
              <a:gd name="T23" fmla="*/ 2147483646 h 178"/>
              <a:gd name="T24" fmla="*/ 2147483646 w 51"/>
              <a:gd name="T25" fmla="*/ 2147483646 h 178"/>
              <a:gd name="T26" fmla="*/ 2147483646 w 51"/>
              <a:gd name="T27" fmla="*/ 2147483646 h 178"/>
              <a:gd name="T28" fmla="*/ 2147483646 w 51"/>
              <a:gd name="T29" fmla="*/ 2147483646 h 178"/>
              <a:gd name="T30" fmla="*/ 2147483646 w 51"/>
              <a:gd name="T31" fmla="*/ 2147483646 h 178"/>
              <a:gd name="T32" fmla="*/ 2147483646 w 51"/>
              <a:gd name="T33" fmla="*/ 2147483646 h 178"/>
              <a:gd name="T34" fmla="*/ 0 w 51"/>
              <a:gd name="T35" fmla="*/ 2147483646 h 178"/>
              <a:gd name="T36" fmla="*/ 2147483646 w 51"/>
              <a:gd name="T37" fmla="*/ 2147483646 h 17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178">
                <a:moveTo>
                  <a:pt x="10" y="178"/>
                </a:moveTo>
                <a:lnTo>
                  <a:pt x="25" y="166"/>
                </a:lnTo>
                <a:lnTo>
                  <a:pt x="39" y="147"/>
                </a:lnTo>
                <a:lnTo>
                  <a:pt x="49" y="122"/>
                </a:lnTo>
                <a:lnTo>
                  <a:pt x="51" y="88"/>
                </a:lnTo>
                <a:lnTo>
                  <a:pt x="49" y="57"/>
                </a:lnTo>
                <a:lnTo>
                  <a:pt x="39" y="30"/>
                </a:lnTo>
                <a:lnTo>
                  <a:pt x="25" y="10"/>
                </a:lnTo>
                <a:lnTo>
                  <a:pt x="10" y="0"/>
                </a:lnTo>
                <a:lnTo>
                  <a:pt x="0" y="13"/>
                </a:lnTo>
                <a:lnTo>
                  <a:pt x="15" y="20"/>
                </a:lnTo>
                <a:lnTo>
                  <a:pt x="25" y="35"/>
                </a:lnTo>
                <a:lnTo>
                  <a:pt x="34" y="61"/>
                </a:lnTo>
                <a:lnTo>
                  <a:pt x="37" y="88"/>
                </a:lnTo>
                <a:lnTo>
                  <a:pt x="34" y="118"/>
                </a:lnTo>
                <a:lnTo>
                  <a:pt x="25" y="142"/>
                </a:lnTo>
                <a:lnTo>
                  <a:pt x="15" y="157"/>
                </a:lnTo>
                <a:lnTo>
                  <a:pt x="0" y="166"/>
                </a:lnTo>
                <a:lnTo>
                  <a:pt x="10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4132264" y="3386138"/>
            <a:ext cx="3074987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4132264" y="3649664"/>
            <a:ext cx="3074987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84" name="Freeform 15"/>
          <p:cNvSpPr>
            <a:spLocks/>
          </p:cNvSpPr>
          <p:nvPr/>
        </p:nvSpPr>
        <p:spPr bwMode="auto">
          <a:xfrm>
            <a:off x="3957639" y="2713038"/>
            <a:ext cx="147637" cy="285750"/>
          </a:xfrm>
          <a:custGeom>
            <a:avLst/>
            <a:gdLst>
              <a:gd name="T0" fmla="*/ 0 w 93"/>
              <a:gd name="T1" fmla="*/ 2147483646 h 180"/>
              <a:gd name="T2" fmla="*/ 2147483646 w 93"/>
              <a:gd name="T3" fmla="*/ 2147483646 h 180"/>
              <a:gd name="T4" fmla="*/ 2147483646 w 93"/>
              <a:gd name="T5" fmla="*/ 2147483646 h 180"/>
              <a:gd name="T6" fmla="*/ 2147483646 w 93"/>
              <a:gd name="T7" fmla="*/ 2147483646 h 180"/>
              <a:gd name="T8" fmla="*/ 2147483646 w 93"/>
              <a:gd name="T9" fmla="*/ 2147483646 h 180"/>
              <a:gd name="T10" fmla="*/ 2147483646 w 93"/>
              <a:gd name="T11" fmla="*/ 2147483646 h 180"/>
              <a:gd name="T12" fmla="*/ 2147483646 w 93"/>
              <a:gd name="T13" fmla="*/ 2147483646 h 180"/>
              <a:gd name="T14" fmla="*/ 2147483646 w 93"/>
              <a:gd name="T15" fmla="*/ 2147483646 h 180"/>
              <a:gd name="T16" fmla="*/ 2147483646 w 93"/>
              <a:gd name="T17" fmla="*/ 2147483646 h 180"/>
              <a:gd name="T18" fmla="*/ 2147483646 w 93"/>
              <a:gd name="T19" fmla="*/ 2147483646 h 180"/>
              <a:gd name="T20" fmla="*/ 2147483646 w 93"/>
              <a:gd name="T21" fmla="*/ 2147483646 h 180"/>
              <a:gd name="T22" fmla="*/ 2147483646 w 93"/>
              <a:gd name="T23" fmla="*/ 2147483646 h 180"/>
              <a:gd name="T24" fmla="*/ 2147483646 w 93"/>
              <a:gd name="T25" fmla="*/ 0 h 180"/>
              <a:gd name="T26" fmla="*/ 2147483646 w 93"/>
              <a:gd name="T27" fmla="*/ 2147483646 h 180"/>
              <a:gd name="T28" fmla="*/ 2147483646 w 93"/>
              <a:gd name="T29" fmla="*/ 2147483646 h 180"/>
              <a:gd name="T30" fmla="*/ 2147483646 w 93"/>
              <a:gd name="T31" fmla="*/ 2147483646 h 180"/>
              <a:gd name="T32" fmla="*/ 0 w 93"/>
              <a:gd name="T33" fmla="*/ 2147483646 h 180"/>
              <a:gd name="T34" fmla="*/ 2147483646 w 93"/>
              <a:gd name="T35" fmla="*/ 2147483646 h 180"/>
              <a:gd name="T36" fmla="*/ 2147483646 w 93"/>
              <a:gd name="T37" fmla="*/ 2147483646 h 180"/>
              <a:gd name="T38" fmla="*/ 2147483646 w 93"/>
              <a:gd name="T39" fmla="*/ 2147483646 h 180"/>
              <a:gd name="T40" fmla="*/ 2147483646 w 93"/>
              <a:gd name="T41" fmla="*/ 2147483646 h 180"/>
              <a:gd name="T42" fmla="*/ 2147483646 w 93"/>
              <a:gd name="T43" fmla="*/ 2147483646 h 180"/>
              <a:gd name="T44" fmla="*/ 2147483646 w 93"/>
              <a:gd name="T45" fmla="*/ 2147483646 h 180"/>
              <a:gd name="T46" fmla="*/ 2147483646 w 93"/>
              <a:gd name="T47" fmla="*/ 2147483646 h 180"/>
              <a:gd name="T48" fmla="*/ 2147483646 w 93"/>
              <a:gd name="T49" fmla="*/ 2147483646 h 180"/>
              <a:gd name="T50" fmla="*/ 2147483646 w 93"/>
              <a:gd name="T51" fmla="*/ 2147483646 h 180"/>
              <a:gd name="T52" fmla="*/ 2147483646 w 93"/>
              <a:gd name="T53" fmla="*/ 2147483646 h 180"/>
              <a:gd name="T54" fmla="*/ 2147483646 w 93"/>
              <a:gd name="T55" fmla="*/ 2147483646 h 180"/>
              <a:gd name="T56" fmla="*/ 2147483646 w 93"/>
              <a:gd name="T57" fmla="*/ 2147483646 h 180"/>
              <a:gd name="T58" fmla="*/ 2147483646 w 93"/>
              <a:gd name="T59" fmla="*/ 2147483646 h 180"/>
              <a:gd name="T60" fmla="*/ 2147483646 w 93"/>
              <a:gd name="T61" fmla="*/ 2147483646 h 180"/>
              <a:gd name="T62" fmla="*/ 2147483646 w 93"/>
              <a:gd name="T63" fmla="*/ 2147483646 h 180"/>
              <a:gd name="T64" fmla="*/ 2147483646 w 93"/>
              <a:gd name="T65" fmla="*/ 2147483646 h 180"/>
              <a:gd name="T66" fmla="*/ 2147483646 w 93"/>
              <a:gd name="T67" fmla="*/ 2147483646 h 180"/>
              <a:gd name="T68" fmla="*/ 0 w 93"/>
              <a:gd name="T69" fmla="*/ 2147483646 h 1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80">
                <a:moveTo>
                  <a:pt x="0" y="90"/>
                </a:moveTo>
                <a:lnTo>
                  <a:pt x="2" y="124"/>
                </a:lnTo>
                <a:lnTo>
                  <a:pt x="12" y="151"/>
                </a:lnTo>
                <a:lnTo>
                  <a:pt x="27" y="170"/>
                </a:lnTo>
                <a:lnTo>
                  <a:pt x="46" y="180"/>
                </a:lnTo>
                <a:lnTo>
                  <a:pt x="66" y="170"/>
                </a:lnTo>
                <a:lnTo>
                  <a:pt x="80" y="151"/>
                </a:lnTo>
                <a:lnTo>
                  <a:pt x="90" y="124"/>
                </a:lnTo>
                <a:lnTo>
                  <a:pt x="93" y="90"/>
                </a:lnTo>
                <a:lnTo>
                  <a:pt x="90" y="56"/>
                </a:lnTo>
                <a:lnTo>
                  <a:pt x="80" y="29"/>
                </a:lnTo>
                <a:lnTo>
                  <a:pt x="66" y="10"/>
                </a:lnTo>
                <a:lnTo>
                  <a:pt x="46" y="0"/>
                </a:lnTo>
                <a:lnTo>
                  <a:pt x="27" y="10"/>
                </a:lnTo>
                <a:lnTo>
                  <a:pt x="12" y="29"/>
                </a:lnTo>
                <a:lnTo>
                  <a:pt x="2" y="56"/>
                </a:lnTo>
                <a:lnTo>
                  <a:pt x="0" y="90"/>
                </a:lnTo>
                <a:lnTo>
                  <a:pt x="15" y="90"/>
                </a:lnTo>
                <a:lnTo>
                  <a:pt x="17" y="61"/>
                </a:lnTo>
                <a:lnTo>
                  <a:pt x="27" y="34"/>
                </a:lnTo>
                <a:lnTo>
                  <a:pt x="36" y="19"/>
                </a:lnTo>
                <a:lnTo>
                  <a:pt x="46" y="14"/>
                </a:lnTo>
                <a:lnTo>
                  <a:pt x="56" y="19"/>
                </a:lnTo>
                <a:lnTo>
                  <a:pt x="66" y="34"/>
                </a:lnTo>
                <a:lnTo>
                  <a:pt x="75" y="61"/>
                </a:lnTo>
                <a:lnTo>
                  <a:pt x="78" y="90"/>
                </a:lnTo>
                <a:lnTo>
                  <a:pt x="75" y="119"/>
                </a:lnTo>
                <a:lnTo>
                  <a:pt x="66" y="146"/>
                </a:lnTo>
                <a:lnTo>
                  <a:pt x="56" y="161"/>
                </a:lnTo>
                <a:lnTo>
                  <a:pt x="46" y="166"/>
                </a:lnTo>
                <a:lnTo>
                  <a:pt x="36" y="161"/>
                </a:lnTo>
                <a:lnTo>
                  <a:pt x="27" y="146"/>
                </a:lnTo>
                <a:lnTo>
                  <a:pt x="17" y="119"/>
                </a:lnTo>
                <a:lnTo>
                  <a:pt x="15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5" name="Freeform 16"/>
          <p:cNvSpPr>
            <a:spLocks/>
          </p:cNvSpPr>
          <p:nvPr/>
        </p:nvSpPr>
        <p:spPr bwMode="auto">
          <a:xfrm>
            <a:off x="7102475" y="2713038"/>
            <a:ext cx="82550" cy="285750"/>
          </a:xfrm>
          <a:custGeom>
            <a:avLst/>
            <a:gdLst>
              <a:gd name="T0" fmla="*/ 2147483646 w 52"/>
              <a:gd name="T1" fmla="*/ 2147483646 h 180"/>
              <a:gd name="T2" fmla="*/ 2147483646 w 52"/>
              <a:gd name="T3" fmla="*/ 2147483646 h 180"/>
              <a:gd name="T4" fmla="*/ 2147483646 w 52"/>
              <a:gd name="T5" fmla="*/ 2147483646 h 180"/>
              <a:gd name="T6" fmla="*/ 2147483646 w 52"/>
              <a:gd name="T7" fmla="*/ 2147483646 h 180"/>
              <a:gd name="T8" fmla="*/ 2147483646 w 52"/>
              <a:gd name="T9" fmla="*/ 2147483646 h 180"/>
              <a:gd name="T10" fmla="*/ 2147483646 w 52"/>
              <a:gd name="T11" fmla="*/ 2147483646 h 180"/>
              <a:gd name="T12" fmla="*/ 2147483646 w 52"/>
              <a:gd name="T13" fmla="*/ 2147483646 h 180"/>
              <a:gd name="T14" fmla="*/ 2147483646 w 52"/>
              <a:gd name="T15" fmla="*/ 2147483646 h 180"/>
              <a:gd name="T16" fmla="*/ 2147483646 w 52"/>
              <a:gd name="T17" fmla="*/ 0 h 180"/>
              <a:gd name="T18" fmla="*/ 0 w 52"/>
              <a:gd name="T19" fmla="*/ 2147483646 h 180"/>
              <a:gd name="T20" fmla="*/ 2147483646 w 52"/>
              <a:gd name="T21" fmla="*/ 2147483646 h 180"/>
              <a:gd name="T22" fmla="*/ 2147483646 w 52"/>
              <a:gd name="T23" fmla="*/ 2147483646 h 180"/>
              <a:gd name="T24" fmla="*/ 2147483646 w 52"/>
              <a:gd name="T25" fmla="*/ 2147483646 h 180"/>
              <a:gd name="T26" fmla="*/ 2147483646 w 52"/>
              <a:gd name="T27" fmla="*/ 2147483646 h 180"/>
              <a:gd name="T28" fmla="*/ 2147483646 w 52"/>
              <a:gd name="T29" fmla="*/ 2147483646 h 180"/>
              <a:gd name="T30" fmla="*/ 2147483646 w 52"/>
              <a:gd name="T31" fmla="*/ 2147483646 h 180"/>
              <a:gd name="T32" fmla="*/ 2147483646 w 52"/>
              <a:gd name="T33" fmla="*/ 2147483646 h 180"/>
              <a:gd name="T34" fmla="*/ 0 w 52"/>
              <a:gd name="T35" fmla="*/ 2147483646 h 180"/>
              <a:gd name="T36" fmla="*/ 2147483646 w 52"/>
              <a:gd name="T37" fmla="*/ 2147483646 h 1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2" h="180">
                <a:moveTo>
                  <a:pt x="5" y="180"/>
                </a:moveTo>
                <a:lnTo>
                  <a:pt x="25" y="170"/>
                </a:lnTo>
                <a:lnTo>
                  <a:pt x="39" y="149"/>
                </a:lnTo>
                <a:lnTo>
                  <a:pt x="49" y="124"/>
                </a:lnTo>
                <a:lnTo>
                  <a:pt x="52" y="90"/>
                </a:lnTo>
                <a:lnTo>
                  <a:pt x="49" y="58"/>
                </a:lnTo>
                <a:lnTo>
                  <a:pt x="39" y="32"/>
                </a:lnTo>
                <a:lnTo>
                  <a:pt x="25" y="12"/>
                </a:lnTo>
                <a:lnTo>
                  <a:pt x="5" y="0"/>
                </a:lnTo>
                <a:lnTo>
                  <a:pt x="0" y="14"/>
                </a:lnTo>
                <a:lnTo>
                  <a:pt x="15" y="22"/>
                </a:lnTo>
                <a:lnTo>
                  <a:pt x="25" y="36"/>
                </a:lnTo>
                <a:lnTo>
                  <a:pt x="34" y="63"/>
                </a:lnTo>
                <a:lnTo>
                  <a:pt x="37" y="90"/>
                </a:lnTo>
                <a:lnTo>
                  <a:pt x="34" y="119"/>
                </a:lnTo>
                <a:lnTo>
                  <a:pt x="25" y="144"/>
                </a:lnTo>
                <a:lnTo>
                  <a:pt x="15" y="161"/>
                </a:lnTo>
                <a:lnTo>
                  <a:pt x="0" y="166"/>
                </a:lnTo>
                <a:lnTo>
                  <a:pt x="5" y="1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6" name="Rectangle 17"/>
          <p:cNvSpPr>
            <a:spLocks noChangeArrowheads="1"/>
          </p:cNvSpPr>
          <p:nvPr/>
        </p:nvSpPr>
        <p:spPr bwMode="auto">
          <a:xfrm>
            <a:off x="4030664" y="2713039"/>
            <a:ext cx="307657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87" name="Rectangle 18"/>
          <p:cNvSpPr>
            <a:spLocks noChangeArrowheads="1"/>
          </p:cNvSpPr>
          <p:nvPr/>
        </p:nvSpPr>
        <p:spPr bwMode="auto">
          <a:xfrm>
            <a:off x="4030664" y="2976564"/>
            <a:ext cx="307657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88" name="Freeform 19"/>
          <p:cNvSpPr>
            <a:spLocks/>
          </p:cNvSpPr>
          <p:nvPr/>
        </p:nvSpPr>
        <p:spPr bwMode="auto">
          <a:xfrm>
            <a:off x="4262439" y="2573338"/>
            <a:ext cx="3138487" cy="258762"/>
          </a:xfrm>
          <a:custGeom>
            <a:avLst/>
            <a:gdLst>
              <a:gd name="T0" fmla="*/ 2147483646 w 1977"/>
              <a:gd name="T1" fmla="*/ 2147483646 h 163"/>
              <a:gd name="T2" fmla="*/ 2147483646 w 1977"/>
              <a:gd name="T3" fmla="*/ 2147483646 h 163"/>
              <a:gd name="T4" fmla="*/ 2147483646 w 1977"/>
              <a:gd name="T5" fmla="*/ 2147483646 h 163"/>
              <a:gd name="T6" fmla="*/ 2147483646 w 1977"/>
              <a:gd name="T7" fmla="*/ 2147483646 h 163"/>
              <a:gd name="T8" fmla="*/ 2147483646 w 1977"/>
              <a:gd name="T9" fmla="*/ 2147483646 h 163"/>
              <a:gd name="T10" fmla="*/ 2147483646 w 1977"/>
              <a:gd name="T11" fmla="*/ 2147483646 h 163"/>
              <a:gd name="T12" fmla="*/ 2147483646 w 1977"/>
              <a:gd name="T13" fmla="*/ 2147483646 h 163"/>
              <a:gd name="T14" fmla="*/ 2147483646 w 1977"/>
              <a:gd name="T15" fmla="*/ 2147483646 h 163"/>
              <a:gd name="T16" fmla="*/ 2147483646 w 1977"/>
              <a:gd name="T17" fmla="*/ 0 h 163"/>
              <a:gd name="T18" fmla="*/ 0 w 1977"/>
              <a:gd name="T19" fmla="*/ 0 h 163"/>
              <a:gd name="T20" fmla="*/ 0 w 1977"/>
              <a:gd name="T21" fmla="*/ 2147483646 h 163"/>
              <a:gd name="T22" fmla="*/ 2147483646 w 1977"/>
              <a:gd name="T23" fmla="*/ 2147483646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77" h="163">
                <a:moveTo>
                  <a:pt x="1938" y="163"/>
                </a:moveTo>
                <a:lnTo>
                  <a:pt x="1953" y="156"/>
                </a:lnTo>
                <a:lnTo>
                  <a:pt x="1965" y="139"/>
                </a:lnTo>
                <a:lnTo>
                  <a:pt x="1975" y="112"/>
                </a:lnTo>
                <a:lnTo>
                  <a:pt x="1977" y="83"/>
                </a:lnTo>
                <a:lnTo>
                  <a:pt x="1975" y="51"/>
                </a:lnTo>
                <a:lnTo>
                  <a:pt x="1965" y="27"/>
                </a:lnTo>
                <a:lnTo>
                  <a:pt x="1953" y="7"/>
                </a:lnTo>
                <a:lnTo>
                  <a:pt x="1938" y="0"/>
                </a:lnTo>
                <a:lnTo>
                  <a:pt x="0" y="0"/>
                </a:lnTo>
                <a:lnTo>
                  <a:pt x="0" y="163"/>
                </a:lnTo>
                <a:lnTo>
                  <a:pt x="1938" y="1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9" name="Freeform 20"/>
          <p:cNvSpPr>
            <a:spLocks/>
          </p:cNvSpPr>
          <p:nvPr/>
        </p:nvSpPr>
        <p:spPr bwMode="auto">
          <a:xfrm>
            <a:off x="4251326" y="2562226"/>
            <a:ext cx="3160713" cy="282575"/>
          </a:xfrm>
          <a:custGeom>
            <a:avLst/>
            <a:gdLst>
              <a:gd name="T0" fmla="*/ 2147483646 w 1991"/>
              <a:gd name="T1" fmla="*/ 2147483646 h 178"/>
              <a:gd name="T2" fmla="*/ 2147483646 w 1991"/>
              <a:gd name="T3" fmla="*/ 2147483646 h 178"/>
              <a:gd name="T4" fmla="*/ 2147483646 w 1991"/>
              <a:gd name="T5" fmla="*/ 2147483646 h 178"/>
              <a:gd name="T6" fmla="*/ 2147483646 w 1991"/>
              <a:gd name="T7" fmla="*/ 2147483646 h 178"/>
              <a:gd name="T8" fmla="*/ 2147483646 w 1991"/>
              <a:gd name="T9" fmla="*/ 2147483646 h 178"/>
              <a:gd name="T10" fmla="*/ 2147483646 w 1991"/>
              <a:gd name="T11" fmla="*/ 2147483646 h 178"/>
              <a:gd name="T12" fmla="*/ 2147483646 w 1991"/>
              <a:gd name="T13" fmla="*/ 2147483646 h 178"/>
              <a:gd name="T14" fmla="*/ 2147483646 w 1991"/>
              <a:gd name="T15" fmla="*/ 2147483646 h 178"/>
              <a:gd name="T16" fmla="*/ 2147483646 w 1991"/>
              <a:gd name="T17" fmla="*/ 0 h 178"/>
              <a:gd name="T18" fmla="*/ 0 w 1991"/>
              <a:gd name="T19" fmla="*/ 0 h 178"/>
              <a:gd name="T20" fmla="*/ 0 w 1991"/>
              <a:gd name="T21" fmla="*/ 2147483646 h 178"/>
              <a:gd name="T22" fmla="*/ 2147483646 w 1991"/>
              <a:gd name="T23" fmla="*/ 2147483646 h 178"/>
              <a:gd name="T24" fmla="*/ 2147483646 w 1991"/>
              <a:gd name="T25" fmla="*/ 2147483646 h 178"/>
              <a:gd name="T26" fmla="*/ 2147483646 w 1991"/>
              <a:gd name="T27" fmla="*/ 2147483646 h 178"/>
              <a:gd name="T28" fmla="*/ 2147483646 w 1991"/>
              <a:gd name="T29" fmla="*/ 2147483646 h 178"/>
              <a:gd name="T30" fmla="*/ 2147483646 w 1991"/>
              <a:gd name="T31" fmla="*/ 2147483646 h 178"/>
              <a:gd name="T32" fmla="*/ 2147483646 w 1991"/>
              <a:gd name="T33" fmla="*/ 2147483646 h 178"/>
              <a:gd name="T34" fmla="*/ 2147483646 w 1991"/>
              <a:gd name="T35" fmla="*/ 2147483646 h 178"/>
              <a:gd name="T36" fmla="*/ 2147483646 w 1991"/>
              <a:gd name="T37" fmla="*/ 2147483646 h 178"/>
              <a:gd name="T38" fmla="*/ 2147483646 w 1991"/>
              <a:gd name="T39" fmla="*/ 2147483646 h 178"/>
              <a:gd name="T40" fmla="*/ 2147483646 w 1991"/>
              <a:gd name="T41" fmla="*/ 2147483646 h 178"/>
              <a:gd name="T42" fmla="*/ 2147483646 w 1991"/>
              <a:gd name="T43" fmla="*/ 2147483646 h 178"/>
              <a:gd name="T44" fmla="*/ 2147483646 w 1991"/>
              <a:gd name="T45" fmla="*/ 2147483646 h 178"/>
              <a:gd name="T46" fmla="*/ 2147483646 w 1991"/>
              <a:gd name="T47" fmla="*/ 2147483646 h 178"/>
              <a:gd name="T48" fmla="*/ 2147483646 w 1991"/>
              <a:gd name="T49" fmla="*/ 2147483646 h 1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91" h="178">
                <a:moveTo>
                  <a:pt x="1947" y="178"/>
                </a:moveTo>
                <a:lnTo>
                  <a:pt x="1965" y="168"/>
                </a:lnTo>
                <a:lnTo>
                  <a:pt x="1979" y="148"/>
                </a:lnTo>
                <a:lnTo>
                  <a:pt x="1989" y="122"/>
                </a:lnTo>
                <a:lnTo>
                  <a:pt x="1991" y="90"/>
                </a:lnTo>
                <a:lnTo>
                  <a:pt x="1989" y="56"/>
                </a:lnTo>
                <a:lnTo>
                  <a:pt x="1979" y="31"/>
                </a:lnTo>
                <a:lnTo>
                  <a:pt x="1965" y="9"/>
                </a:lnTo>
                <a:lnTo>
                  <a:pt x="1947" y="0"/>
                </a:lnTo>
                <a:lnTo>
                  <a:pt x="0" y="0"/>
                </a:lnTo>
                <a:lnTo>
                  <a:pt x="0" y="178"/>
                </a:lnTo>
                <a:lnTo>
                  <a:pt x="1947" y="178"/>
                </a:lnTo>
                <a:lnTo>
                  <a:pt x="1943" y="163"/>
                </a:lnTo>
                <a:lnTo>
                  <a:pt x="15" y="163"/>
                </a:lnTo>
                <a:lnTo>
                  <a:pt x="15" y="14"/>
                </a:lnTo>
                <a:lnTo>
                  <a:pt x="1943" y="14"/>
                </a:lnTo>
                <a:lnTo>
                  <a:pt x="1955" y="19"/>
                </a:lnTo>
                <a:lnTo>
                  <a:pt x="1965" y="36"/>
                </a:lnTo>
                <a:lnTo>
                  <a:pt x="1974" y="61"/>
                </a:lnTo>
                <a:lnTo>
                  <a:pt x="1977" y="90"/>
                </a:lnTo>
                <a:lnTo>
                  <a:pt x="1974" y="117"/>
                </a:lnTo>
                <a:lnTo>
                  <a:pt x="1965" y="144"/>
                </a:lnTo>
                <a:lnTo>
                  <a:pt x="1955" y="158"/>
                </a:lnTo>
                <a:lnTo>
                  <a:pt x="1943" y="163"/>
                </a:lnTo>
                <a:lnTo>
                  <a:pt x="1947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0" name="Freeform 21"/>
          <p:cNvSpPr>
            <a:spLocks/>
          </p:cNvSpPr>
          <p:nvPr/>
        </p:nvSpPr>
        <p:spPr bwMode="auto">
          <a:xfrm>
            <a:off x="4208464" y="2573338"/>
            <a:ext cx="123825" cy="258762"/>
          </a:xfrm>
          <a:custGeom>
            <a:avLst/>
            <a:gdLst>
              <a:gd name="T0" fmla="*/ 0 w 78"/>
              <a:gd name="T1" fmla="*/ 2147483646 h 163"/>
              <a:gd name="T2" fmla="*/ 2147483646 w 78"/>
              <a:gd name="T3" fmla="*/ 2147483646 h 163"/>
              <a:gd name="T4" fmla="*/ 2147483646 w 78"/>
              <a:gd name="T5" fmla="*/ 2147483646 h 163"/>
              <a:gd name="T6" fmla="*/ 2147483646 w 78"/>
              <a:gd name="T7" fmla="*/ 2147483646 h 163"/>
              <a:gd name="T8" fmla="*/ 2147483646 w 78"/>
              <a:gd name="T9" fmla="*/ 2147483646 h 163"/>
              <a:gd name="T10" fmla="*/ 2147483646 w 78"/>
              <a:gd name="T11" fmla="*/ 2147483646 h 163"/>
              <a:gd name="T12" fmla="*/ 2147483646 w 78"/>
              <a:gd name="T13" fmla="*/ 2147483646 h 163"/>
              <a:gd name="T14" fmla="*/ 2147483646 w 78"/>
              <a:gd name="T15" fmla="*/ 2147483646 h 163"/>
              <a:gd name="T16" fmla="*/ 2147483646 w 78"/>
              <a:gd name="T17" fmla="*/ 2147483646 h 163"/>
              <a:gd name="T18" fmla="*/ 2147483646 w 78"/>
              <a:gd name="T19" fmla="*/ 2147483646 h 163"/>
              <a:gd name="T20" fmla="*/ 2147483646 w 78"/>
              <a:gd name="T21" fmla="*/ 2147483646 h 163"/>
              <a:gd name="T22" fmla="*/ 2147483646 w 78"/>
              <a:gd name="T23" fmla="*/ 2147483646 h 163"/>
              <a:gd name="T24" fmla="*/ 2147483646 w 78"/>
              <a:gd name="T25" fmla="*/ 0 h 163"/>
              <a:gd name="T26" fmla="*/ 2147483646 w 78"/>
              <a:gd name="T27" fmla="*/ 2147483646 h 163"/>
              <a:gd name="T28" fmla="*/ 2147483646 w 78"/>
              <a:gd name="T29" fmla="*/ 2147483646 h 163"/>
              <a:gd name="T30" fmla="*/ 2147483646 w 78"/>
              <a:gd name="T31" fmla="*/ 2147483646 h 163"/>
              <a:gd name="T32" fmla="*/ 0 w 78"/>
              <a:gd name="T33" fmla="*/ 2147483646 h 1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63">
                <a:moveTo>
                  <a:pt x="0" y="83"/>
                </a:moveTo>
                <a:lnTo>
                  <a:pt x="3" y="115"/>
                </a:lnTo>
                <a:lnTo>
                  <a:pt x="12" y="139"/>
                </a:lnTo>
                <a:lnTo>
                  <a:pt x="25" y="156"/>
                </a:lnTo>
                <a:lnTo>
                  <a:pt x="39" y="163"/>
                </a:lnTo>
                <a:lnTo>
                  <a:pt x="54" y="156"/>
                </a:lnTo>
                <a:lnTo>
                  <a:pt x="66" y="139"/>
                </a:lnTo>
                <a:lnTo>
                  <a:pt x="76" y="115"/>
                </a:lnTo>
                <a:lnTo>
                  <a:pt x="78" y="83"/>
                </a:lnTo>
                <a:lnTo>
                  <a:pt x="76" y="51"/>
                </a:lnTo>
                <a:lnTo>
                  <a:pt x="66" y="24"/>
                </a:lnTo>
                <a:lnTo>
                  <a:pt x="54" y="7"/>
                </a:lnTo>
                <a:lnTo>
                  <a:pt x="39" y="0"/>
                </a:lnTo>
                <a:lnTo>
                  <a:pt x="25" y="7"/>
                </a:lnTo>
                <a:lnTo>
                  <a:pt x="12" y="24"/>
                </a:lnTo>
                <a:lnTo>
                  <a:pt x="3" y="51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1" name="Freeform 22"/>
          <p:cNvSpPr>
            <a:spLocks/>
          </p:cNvSpPr>
          <p:nvPr/>
        </p:nvSpPr>
        <p:spPr bwMode="auto">
          <a:xfrm>
            <a:off x="4197350" y="2562226"/>
            <a:ext cx="147638" cy="282575"/>
          </a:xfrm>
          <a:custGeom>
            <a:avLst/>
            <a:gdLst>
              <a:gd name="T0" fmla="*/ 0 w 93"/>
              <a:gd name="T1" fmla="*/ 2147483646 h 178"/>
              <a:gd name="T2" fmla="*/ 2147483646 w 93"/>
              <a:gd name="T3" fmla="*/ 2147483646 h 178"/>
              <a:gd name="T4" fmla="*/ 2147483646 w 93"/>
              <a:gd name="T5" fmla="*/ 2147483646 h 178"/>
              <a:gd name="T6" fmla="*/ 2147483646 w 93"/>
              <a:gd name="T7" fmla="*/ 2147483646 h 178"/>
              <a:gd name="T8" fmla="*/ 2147483646 w 93"/>
              <a:gd name="T9" fmla="*/ 2147483646 h 178"/>
              <a:gd name="T10" fmla="*/ 2147483646 w 93"/>
              <a:gd name="T11" fmla="*/ 2147483646 h 178"/>
              <a:gd name="T12" fmla="*/ 2147483646 w 93"/>
              <a:gd name="T13" fmla="*/ 2147483646 h 178"/>
              <a:gd name="T14" fmla="*/ 2147483646 w 93"/>
              <a:gd name="T15" fmla="*/ 2147483646 h 178"/>
              <a:gd name="T16" fmla="*/ 2147483646 w 93"/>
              <a:gd name="T17" fmla="*/ 2147483646 h 178"/>
              <a:gd name="T18" fmla="*/ 2147483646 w 93"/>
              <a:gd name="T19" fmla="*/ 2147483646 h 178"/>
              <a:gd name="T20" fmla="*/ 2147483646 w 93"/>
              <a:gd name="T21" fmla="*/ 2147483646 h 178"/>
              <a:gd name="T22" fmla="*/ 2147483646 w 93"/>
              <a:gd name="T23" fmla="*/ 2147483646 h 178"/>
              <a:gd name="T24" fmla="*/ 2147483646 w 93"/>
              <a:gd name="T25" fmla="*/ 0 h 178"/>
              <a:gd name="T26" fmla="*/ 2147483646 w 93"/>
              <a:gd name="T27" fmla="*/ 2147483646 h 178"/>
              <a:gd name="T28" fmla="*/ 2147483646 w 93"/>
              <a:gd name="T29" fmla="*/ 2147483646 h 178"/>
              <a:gd name="T30" fmla="*/ 2147483646 w 93"/>
              <a:gd name="T31" fmla="*/ 2147483646 h 178"/>
              <a:gd name="T32" fmla="*/ 0 w 93"/>
              <a:gd name="T33" fmla="*/ 2147483646 h 178"/>
              <a:gd name="T34" fmla="*/ 2147483646 w 93"/>
              <a:gd name="T35" fmla="*/ 2147483646 h 178"/>
              <a:gd name="T36" fmla="*/ 2147483646 w 93"/>
              <a:gd name="T37" fmla="*/ 2147483646 h 178"/>
              <a:gd name="T38" fmla="*/ 2147483646 w 93"/>
              <a:gd name="T39" fmla="*/ 2147483646 h 178"/>
              <a:gd name="T40" fmla="*/ 2147483646 w 93"/>
              <a:gd name="T41" fmla="*/ 2147483646 h 178"/>
              <a:gd name="T42" fmla="*/ 2147483646 w 93"/>
              <a:gd name="T43" fmla="*/ 2147483646 h 178"/>
              <a:gd name="T44" fmla="*/ 2147483646 w 93"/>
              <a:gd name="T45" fmla="*/ 2147483646 h 178"/>
              <a:gd name="T46" fmla="*/ 2147483646 w 93"/>
              <a:gd name="T47" fmla="*/ 2147483646 h 178"/>
              <a:gd name="T48" fmla="*/ 2147483646 w 93"/>
              <a:gd name="T49" fmla="*/ 2147483646 h 178"/>
              <a:gd name="T50" fmla="*/ 2147483646 w 93"/>
              <a:gd name="T51" fmla="*/ 2147483646 h 178"/>
              <a:gd name="T52" fmla="*/ 2147483646 w 93"/>
              <a:gd name="T53" fmla="*/ 2147483646 h 178"/>
              <a:gd name="T54" fmla="*/ 2147483646 w 93"/>
              <a:gd name="T55" fmla="*/ 2147483646 h 178"/>
              <a:gd name="T56" fmla="*/ 2147483646 w 93"/>
              <a:gd name="T57" fmla="*/ 2147483646 h 178"/>
              <a:gd name="T58" fmla="*/ 2147483646 w 93"/>
              <a:gd name="T59" fmla="*/ 2147483646 h 178"/>
              <a:gd name="T60" fmla="*/ 2147483646 w 93"/>
              <a:gd name="T61" fmla="*/ 2147483646 h 178"/>
              <a:gd name="T62" fmla="*/ 2147483646 w 93"/>
              <a:gd name="T63" fmla="*/ 2147483646 h 178"/>
              <a:gd name="T64" fmla="*/ 2147483646 w 93"/>
              <a:gd name="T65" fmla="*/ 2147483646 h 178"/>
              <a:gd name="T66" fmla="*/ 2147483646 w 93"/>
              <a:gd name="T67" fmla="*/ 2147483646 h 178"/>
              <a:gd name="T68" fmla="*/ 0 w 93"/>
              <a:gd name="T69" fmla="*/ 2147483646 h 1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78">
                <a:moveTo>
                  <a:pt x="0" y="90"/>
                </a:moveTo>
                <a:lnTo>
                  <a:pt x="2" y="124"/>
                </a:lnTo>
                <a:lnTo>
                  <a:pt x="12" y="148"/>
                </a:lnTo>
                <a:lnTo>
                  <a:pt x="27" y="168"/>
                </a:lnTo>
                <a:lnTo>
                  <a:pt x="46" y="178"/>
                </a:lnTo>
                <a:lnTo>
                  <a:pt x="66" y="168"/>
                </a:lnTo>
                <a:lnTo>
                  <a:pt x="80" y="148"/>
                </a:lnTo>
                <a:lnTo>
                  <a:pt x="90" y="124"/>
                </a:lnTo>
                <a:lnTo>
                  <a:pt x="93" y="90"/>
                </a:lnTo>
                <a:lnTo>
                  <a:pt x="90" y="56"/>
                </a:lnTo>
                <a:lnTo>
                  <a:pt x="80" y="29"/>
                </a:lnTo>
                <a:lnTo>
                  <a:pt x="66" y="9"/>
                </a:lnTo>
                <a:lnTo>
                  <a:pt x="46" y="0"/>
                </a:lnTo>
                <a:lnTo>
                  <a:pt x="27" y="9"/>
                </a:lnTo>
                <a:lnTo>
                  <a:pt x="12" y="29"/>
                </a:lnTo>
                <a:lnTo>
                  <a:pt x="2" y="56"/>
                </a:lnTo>
                <a:lnTo>
                  <a:pt x="0" y="90"/>
                </a:lnTo>
                <a:lnTo>
                  <a:pt x="15" y="90"/>
                </a:lnTo>
                <a:lnTo>
                  <a:pt x="17" y="61"/>
                </a:lnTo>
                <a:lnTo>
                  <a:pt x="27" y="34"/>
                </a:lnTo>
                <a:lnTo>
                  <a:pt x="37" y="19"/>
                </a:lnTo>
                <a:lnTo>
                  <a:pt x="46" y="14"/>
                </a:lnTo>
                <a:lnTo>
                  <a:pt x="56" y="19"/>
                </a:lnTo>
                <a:lnTo>
                  <a:pt x="66" y="34"/>
                </a:lnTo>
                <a:lnTo>
                  <a:pt x="76" y="61"/>
                </a:lnTo>
                <a:lnTo>
                  <a:pt x="78" y="90"/>
                </a:lnTo>
                <a:lnTo>
                  <a:pt x="76" y="119"/>
                </a:lnTo>
                <a:lnTo>
                  <a:pt x="66" y="144"/>
                </a:lnTo>
                <a:lnTo>
                  <a:pt x="56" y="158"/>
                </a:lnTo>
                <a:lnTo>
                  <a:pt x="46" y="163"/>
                </a:lnTo>
                <a:lnTo>
                  <a:pt x="37" y="158"/>
                </a:lnTo>
                <a:lnTo>
                  <a:pt x="27" y="144"/>
                </a:lnTo>
                <a:lnTo>
                  <a:pt x="17" y="119"/>
                </a:lnTo>
                <a:lnTo>
                  <a:pt x="15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2" name="Freeform 23"/>
          <p:cNvSpPr>
            <a:spLocks/>
          </p:cNvSpPr>
          <p:nvPr/>
        </p:nvSpPr>
        <p:spPr bwMode="auto">
          <a:xfrm>
            <a:off x="4375150" y="3251201"/>
            <a:ext cx="3138488" cy="258763"/>
          </a:xfrm>
          <a:custGeom>
            <a:avLst/>
            <a:gdLst>
              <a:gd name="T0" fmla="*/ 2147483646 w 1977"/>
              <a:gd name="T1" fmla="*/ 2147483646 h 163"/>
              <a:gd name="T2" fmla="*/ 2147483646 w 1977"/>
              <a:gd name="T3" fmla="*/ 2147483646 h 163"/>
              <a:gd name="T4" fmla="*/ 2147483646 w 1977"/>
              <a:gd name="T5" fmla="*/ 2147483646 h 163"/>
              <a:gd name="T6" fmla="*/ 2147483646 w 1977"/>
              <a:gd name="T7" fmla="*/ 2147483646 h 163"/>
              <a:gd name="T8" fmla="*/ 2147483646 w 1977"/>
              <a:gd name="T9" fmla="*/ 2147483646 h 163"/>
              <a:gd name="T10" fmla="*/ 2147483646 w 1977"/>
              <a:gd name="T11" fmla="*/ 2147483646 h 163"/>
              <a:gd name="T12" fmla="*/ 2147483646 w 1977"/>
              <a:gd name="T13" fmla="*/ 2147483646 h 163"/>
              <a:gd name="T14" fmla="*/ 2147483646 w 1977"/>
              <a:gd name="T15" fmla="*/ 2147483646 h 163"/>
              <a:gd name="T16" fmla="*/ 2147483646 w 1977"/>
              <a:gd name="T17" fmla="*/ 0 h 163"/>
              <a:gd name="T18" fmla="*/ 0 w 1977"/>
              <a:gd name="T19" fmla="*/ 0 h 163"/>
              <a:gd name="T20" fmla="*/ 0 w 1977"/>
              <a:gd name="T21" fmla="*/ 2147483646 h 163"/>
              <a:gd name="T22" fmla="*/ 2147483646 w 1977"/>
              <a:gd name="T23" fmla="*/ 2147483646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77" h="163">
                <a:moveTo>
                  <a:pt x="1938" y="163"/>
                </a:moveTo>
                <a:lnTo>
                  <a:pt x="1952" y="156"/>
                </a:lnTo>
                <a:lnTo>
                  <a:pt x="1965" y="139"/>
                </a:lnTo>
                <a:lnTo>
                  <a:pt x="1974" y="112"/>
                </a:lnTo>
                <a:lnTo>
                  <a:pt x="1977" y="83"/>
                </a:lnTo>
                <a:lnTo>
                  <a:pt x="1974" y="51"/>
                </a:lnTo>
                <a:lnTo>
                  <a:pt x="1965" y="27"/>
                </a:lnTo>
                <a:lnTo>
                  <a:pt x="1952" y="7"/>
                </a:lnTo>
                <a:lnTo>
                  <a:pt x="1938" y="0"/>
                </a:lnTo>
                <a:lnTo>
                  <a:pt x="0" y="0"/>
                </a:lnTo>
                <a:lnTo>
                  <a:pt x="0" y="163"/>
                </a:lnTo>
                <a:lnTo>
                  <a:pt x="1938" y="1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3" name="Freeform 24"/>
          <p:cNvSpPr>
            <a:spLocks/>
          </p:cNvSpPr>
          <p:nvPr/>
        </p:nvSpPr>
        <p:spPr bwMode="auto">
          <a:xfrm>
            <a:off x="4364038" y="3238501"/>
            <a:ext cx="3160712" cy="282575"/>
          </a:xfrm>
          <a:custGeom>
            <a:avLst/>
            <a:gdLst>
              <a:gd name="T0" fmla="*/ 2147483646 w 1991"/>
              <a:gd name="T1" fmla="*/ 2147483646 h 178"/>
              <a:gd name="T2" fmla="*/ 2147483646 w 1991"/>
              <a:gd name="T3" fmla="*/ 2147483646 h 178"/>
              <a:gd name="T4" fmla="*/ 2147483646 w 1991"/>
              <a:gd name="T5" fmla="*/ 2147483646 h 178"/>
              <a:gd name="T6" fmla="*/ 2147483646 w 1991"/>
              <a:gd name="T7" fmla="*/ 2147483646 h 178"/>
              <a:gd name="T8" fmla="*/ 2147483646 w 1991"/>
              <a:gd name="T9" fmla="*/ 2147483646 h 178"/>
              <a:gd name="T10" fmla="*/ 2147483646 w 1991"/>
              <a:gd name="T11" fmla="*/ 2147483646 h 178"/>
              <a:gd name="T12" fmla="*/ 2147483646 w 1991"/>
              <a:gd name="T13" fmla="*/ 2147483646 h 178"/>
              <a:gd name="T14" fmla="*/ 2147483646 w 1991"/>
              <a:gd name="T15" fmla="*/ 2147483646 h 178"/>
              <a:gd name="T16" fmla="*/ 2147483646 w 1991"/>
              <a:gd name="T17" fmla="*/ 0 h 178"/>
              <a:gd name="T18" fmla="*/ 0 w 1991"/>
              <a:gd name="T19" fmla="*/ 0 h 178"/>
              <a:gd name="T20" fmla="*/ 0 w 1991"/>
              <a:gd name="T21" fmla="*/ 2147483646 h 178"/>
              <a:gd name="T22" fmla="*/ 2147483646 w 1991"/>
              <a:gd name="T23" fmla="*/ 2147483646 h 178"/>
              <a:gd name="T24" fmla="*/ 2147483646 w 1991"/>
              <a:gd name="T25" fmla="*/ 2147483646 h 178"/>
              <a:gd name="T26" fmla="*/ 2147483646 w 1991"/>
              <a:gd name="T27" fmla="*/ 2147483646 h 178"/>
              <a:gd name="T28" fmla="*/ 2147483646 w 1991"/>
              <a:gd name="T29" fmla="*/ 2147483646 h 178"/>
              <a:gd name="T30" fmla="*/ 2147483646 w 1991"/>
              <a:gd name="T31" fmla="*/ 2147483646 h 178"/>
              <a:gd name="T32" fmla="*/ 2147483646 w 1991"/>
              <a:gd name="T33" fmla="*/ 2147483646 h 178"/>
              <a:gd name="T34" fmla="*/ 2147483646 w 1991"/>
              <a:gd name="T35" fmla="*/ 2147483646 h 178"/>
              <a:gd name="T36" fmla="*/ 2147483646 w 1991"/>
              <a:gd name="T37" fmla="*/ 2147483646 h 178"/>
              <a:gd name="T38" fmla="*/ 2147483646 w 1991"/>
              <a:gd name="T39" fmla="*/ 2147483646 h 178"/>
              <a:gd name="T40" fmla="*/ 2147483646 w 1991"/>
              <a:gd name="T41" fmla="*/ 2147483646 h 178"/>
              <a:gd name="T42" fmla="*/ 2147483646 w 1991"/>
              <a:gd name="T43" fmla="*/ 2147483646 h 178"/>
              <a:gd name="T44" fmla="*/ 2147483646 w 1991"/>
              <a:gd name="T45" fmla="*/ 2147483646 h 178"/>
              <a:gd name="T46" fmla="*/ 2147483646 w 1991"/>
              <a:gd name="T47" fmla="*/ 2147483646 h 178"/>
              <a:gd name="T48" fmla="*/ 2147483646 w 1991"/>
              <a:gd name="T49" fmla="*/ 2147483646 h 1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91" h="178">
                <a:moveTo>
                  <a:pt x="1947" y="178"/>
                </a:moveTo>
                <a:lnTo>
                  <a:pt x="1964" y="169"/>
                </a:lnTo>
                <a:lnTo>
                  <a:pt x="1979" y="149"/>
                </a:lnTo>
                <a:lnTo>
                  <a:pt x="1989" y="122"/>
                </a:lnTo>
                <a:lnTo>
                  <a:pt x="1991" y="91"/>
                </a:lnTo>
                <a:lnTo>
                  <a:pt x="1989" y="56"/>
                </a:lnTo>
                <a:lnTo>
                  <a:pt x="1979" y="32"/>
                </a:lnTo>
                <a:lnTo>
                  <a:pt x="1964" y="10"/>
                </a:lnTo>
                <a:lnTo>
                  <a:pt x="1947" y="0"/>
                </a:lnTo>
                <a:lnTo>
                  <a:pt x="0" y="0"/>
                </a:lnTo>
                <a:lnTo>
                  <a:pt x="0" y="178"/>
                </a:lnTo>
                <a:lnTo>
                  <a:pt x="1947" y="178"/>
                </a:lnTo>
                <a:lnTo>
                  <a:pt x="1942" y="164"/>
                </a:lnTo>
                <a:lnTo>
                  <a:pt x="14" y="164"/>
                </a:lnTo>
                <a:lnTo>
                  <a:pt x="14" y="15"/>
                </a:lnTo>
                <a:lnTo>
                  <a:pt x="1942" y="15"/>
                </a:lnTo>
                <a:lnTo>
                  <a:pt x="1954" y="20"/>
                </a:lnTo>
                <a:lnTo>
                  <a:pt x="1964" y="37"/>
                </a:lnTo>
                <a:lnTo>
                  <a:pt x="1974" y="61"/>
                </a:lnTo>
                <a:lnTo>
                  <a:pt x="1976" y="91"/>
                </a:lnTo>
                <a:lnTo>
                  <a:pt x="1974" y="117"/>
                </a:lnTo>
                <a:lnTo>
                  <a:pt x="1964" y="144"/>
                </a:lnTo>
                <a:lnTo>
                  <a:pt x="1954" y="159"/>
                </a:lnTo>
                <a:lnTo>
                  <a:pt x="1942" y="164"/>
                </a:lnTo>
                <a:lnTo>
                  <a:pt x="1947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4" name="Freeform 25"/>
          <p:cNvSpPr>
            <a:spLocks/>
          </p:cNvSpPr>
          <p:nvPr/>
        </p:nvSpPr>
        <p:spPr bwMode="auto">
          <a:xfrm>
            <a:off x="4324351" y="3251201"/>
            <a:ext cx="123825" cy="258763"/>
          </a:xfrm>
          <a:custGeom>
            <a:avLst/>
            <a:gdLst>
              <a:gd name="T0" fmla="*/ 0 w 78"/>
              <a:gd name="T1" fmla="*/ 2147483646 h 163"/>
              <a:gd name="T2" fmla="*/ 2147483646 w 78"/>
              <a:gd name="T3" fmla="*/ 2147483646 h 163"/>
              <a:gd name="T4" fmla="*/ 2147483646 w 78"/>
              <a:gd name="T5" fmla="*/ 2147483646 h 163"/>
              <a:gd name="T6" fmla="*/ 2147483646 w 78"/>
              <a:gd name="T7" fmla="*/ 2147483646 h 163"/>
              <a:gd name="T8" fmla="*/ 2147483646 w 78"/>
              <a:gd name="T9" fmla="*/ 2147483646 h 163"/>
              <a:gd name="T10" fmla="*/ 2147483646 w 78"/>
              <a:gd name="T11" fmla="*/ 2147483646 h 163"/>
              <a:gd name="T12" fmla="*/ 2147483646 w 78"/>
              <a:gd name="T13" fmla="*/ 2147483646 h 163"/>
              <a:gd name="T14" fmla="*/ 2147483646 w 78"/>
              <a:gd name="T15" fmla="*/ 2147483646 h 163"/>
              <a:gd name="T16" fmla="*/ 2147483646 w 78"/>
              <a:gd name="T17" fmla="*/ 2147483646 h 163"/>
              <a:gd name="T18" fmla="*/ 2147483646 w 78"/>
              <a:gd name="T19" fmla="*/ 2147483646 h 163"/>
              <a:gd name="T20" fmla="*/ 2147483646 w 78"/>
              <a:gd name="T21" fmla="*/ 2147483646 h 163"/>
              <a:gd name="T22" fmla="*/ 2147483646 w 78"/>
              <a:gd name="T23" fmla="*/ 2147483646 h 163"/>
              <a:gd name="T24" fmla="*/ 2147483646 w 78"/>
              <a:gd name="T25" fmla="*/ 0 h 163"/>
              <a:gd name="T26" fmla="*/ 2147483646 w 78"/>
              <a:gd name="T27" fmla="*/ 2147483646 h 163"/>
              <a:gd name="T28" fmla="*/ 2147483646 w 78"/>
              <a:gd name="T29" fmla="*/ 2147483646 h 163"/>
              <a:gd name="T30" fmla="*/ 2147483646 w 78"/>
              <a:gd name="T31" fmla="*/ 2147483646 h 163"/>
              <a:gd name="T32" fmla="*/ 0 w 78"/>
              <a:gd name="T33" fmla="*/ 2147483646 h 1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63">
                <a:moveTo>
                  <a:pt x="0" y="83"/>
                </a:moveTo>
                <a:lnTo>
                  <a:pt x="3" y="114"/>
                </a:lnTo>
                <a:lnTo>
                  <a:pt x="13" y="139"/>
                </a:lnTo>
                <a:lnTo>
                  <a:pt x="25" y="156"/>
                </a:lnTo>
                <a:lnTo>
                  <a:pt x="39" y="163"/>
                </a:lnTo>
                <a:lnTo>
                  <a:pt x="54" y="156"/>
                </a:lnTo>
                <a:lnTo>
                  <a:pt x="66" y="139"/>
                </a:lnTo>
                <a:lnTo>
                  <a:pt x="76" y="114"/>
                </a:lnTo>
                <a:lnTo>
                  <a:pt x="78" y="83"/>
                </a:lnTo>
                <a:lnTo>
                  <a:pt x="76" y="51"/>
                </a:lnTo>
                <a:lnTo>
                  <a:pt x="66" y="24"/>
                </a:lnTo>
                <a:lnTo>
                  <a:pt x="54" y="7"/>
                </a:lnTo>
                <a:lnTo>
                  <a:pt x="39" y="0"/>
                </a:lnTo>
                <a:lnTo>
                  <a:pt x="25" y="7"/>
                </a:lnTo>
                <a:lnTo>
                  <a:pt x="13" y="24"/>
                </a:lnTo>
                <a:lnTo>
                  <a:pt x="3" y="51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5" name="Freeform 26"/>
          <p:cNvSpPr>
            <a:spLocks/>
          </p:cNvSpPr>
          <p:nvPr/>
        </p:nvSpPr>
        <p:spPr bwMode="auto">
          <a:xfrm>
            <a:off x="4313239" y="3238501"/>
            <a:ext cx="147637" cy="282575"/>
          </a:xfrm>
          <a:custGeom>
            <a:avLst/>
            <a:gdLst>
              <a:gd name="T0" fmla="*/ 0 w 93"/>
              <a:gd name="T1" fmla="*/ 2147483646 h 178"/>
              <a:gd name="T2" fmla="*/ 2147483646 w 93"/>
              <a:gd name="T3" fmla="*/ 2147483646 h 178"/>
              <a:gd name="T4" fmla="*/ 2147483646 w 93"/>
              <a:gd name="T5" fmla="*/ 2147483646 h 178"/>
              <a:gd name="T6" fmla="*/ 2147483646 w 93"/>
              <a:gd name="T7" fmla="*/ 2147483646 h 178"/>
              <a:gd name="T8" fmla="*/ 2147483646 w 93"/>
              <a:gd name="T9" fmla="*/ 2147483646 h 178"/>
              <a:gd name="T10" fmla="*/ 2147483646 w 93"/>
              <a:gd name="T11" fmla="*/ 2147483646 h 178"/>
              <a:gd name="T12" fmla="*/ 2147483646 w 93"/>
              <a:gd name="T13" fmla="*/ 2147483646 h 178"/>
              <a:gd name="T14" fmla="*/ 2147483646 w 93"/>
              <a:gd name="T15" fmla="*/ 2147483646 h 178"/>
              <a:gd name="T16" fmla="*/ 2147483646 w 93"/>
              <a:gd name="T17" fmla="*/ 2147483646 h 178"/>
              <a:gd name="T18" fmla="*/ 2147483646 w 93"/>
              <a:gd name="T19" fmla="*/ 2147483646 h 178"/>
              <a:gd name="T20" fmla="*/ 2147483646 w 93"/>
              <a:gd name="T21" fmla="*/ 2147483646 h 178"/>
              <a:gd name="T22" fmla="*/ 2147483646 w 93"/>
              <a:gd name="T23" fmla="*/ 2147483646 h 178"/>
              <a:gd name="T24" fmla="*/ 2147483646 w 93"/>
              <a:gd name="T25" fmla="*/ 0 h 178"/>
              <a:gd name="T26" fmla="*/ 2147483646 w 93"/>
              <a:gd name="T27" fmla="*/ 2147483646 h 178"/>
              <a:gd name="T28" fmla="*/ 2147483646 w 93"/>
              <a:gd name="T29" fmla="*/ 2147483646 h 178"/>
              <a:gd name="T30" fmla="*/ 2147483646 w 93"/>
              <a:gd name="T31" fmla="*/ 2147483646 h 178"/>
              <a:gd name="T32" fmla="*/ 0 w 93"/>
              <a:gd name="T33" fmla="*/ 2147483646 h 178"/>
              <a:gd name="T34" fmla="*/ 2147483646 w 93"/>
              <a:gd name="T35" fmla="*/ 2147483646 h 178"/>
              <a:gd name="T36" fmla="*/ 2147483646 w 93"/>
              <a:gd name="T37" fmla="*/ 2147483646 h 178"/>
              <a:gd name="T38" fmla="*/ 2147483646 w 93"/>
              <a:gd name="T39" fmla="*/ 2147483646 h 178"/>
              <a:gd name="T40" fmla="*/ 2147483646 w 93"/>
              <a:gd name="T41" fmla="*/ 2147483646 h 178"/>
              <a:gd name="T42" fmla="*/ 2147483646 w 93"/>
              <a:gd name="T43" fmla="*/ 2147483646 h 178"/>
              <a:gd name="T44" fmla="*/ 2147483646 w 93"/>
              <a:gd name="T45" fmla="*/ 2147483646 h 178"/>
              <a:gd name="T46" fmla="*/ 2147483646 w 93"/>
              <a:gd name="T47" fmla="*/ 2147483646 h 178"/>
              <a:gd name="T48" fmla="*/ 2147483646 w 93"/>
              <a:gd name="T49" fmla="*/ 2147483646 h 178"/>
              <a:gd name="T50" fmla="*/ 2147483646 w 93"/>
              <a:gd name="T51" fmla="*/ 2147483646 h 178"/>
              <a:gd name="T52" fmla="*/ 2147483646 w 93"/>
              <a:gd name="T53" fmla="*/ 2147483646 h 178"/>
              <a:gd name="T54" fmla="*/ 2147483646 w 93"/>
              <a:gd name="T55" fmla="*/ 2147483646 h 178"/>
              <a:gd name="T56" fmla="*/ 2147483646 w 93"/>
              <a:gd name="T57" fmla="*/ 2147483646 h 178"/>
              <a:gd name="T58" fmla="*/ 2147483646 w 93"/>
              <a:gd name="T59" fmla="*/ 2147483646 h 178"/>
              <a:gd name="T60" fmla="*/ 2147483646 w 93"/>
              <a:gd name="T61" fmla="*/ 2147483646 h 178"/>
              <a:gd name="T62" fmla="*/ 2147483646 w 93"/>
              <a:gd name="T63" fmla="*/ 2147483646 h 178"/>
              <a:gd name="T64" fmla="*/ 2147483646 w 93"/>
              <a:gd name="T65" fmla="*/ 2147483646 h 178"/>
              <a:gd name="T66" fmla="*/ 2147483646 w 93"/>
              <a:gd name="T67" fmla="*/ 2147483646 h 178"/>
              <a:gd name="T68" fmla="*/ 0 w 93"/>
              <a:gd name="T69" fmla="*/ 2147483646 h 1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78">
                <a:moveTo>
                  <a:pt x="0" y="91"/>
                </a:moveTo>
                <a:lnTo>
                  <a:pt x="3" y="125"/>
                </a:lnTo>
                <a:lnTo>
                  <a:pt x="12" y="149"/>
                </a:lnTo>
                <a:lnTo>
                  <a:pt x="27" y="169"/>
                </a:lnTo>
                <a:lnTo>
                  <a:pt x="46" y="178"/>
                </a:lnTo>
                <a:lnTo>
                  <a:pt x="66" y="169"/>
                </a:lnTo>
                <a:lnTo>
                  <a:pt x="81" y="149"/>
                </a:lnTo>
                <a:lnTo>
                  <a:pt x="90" y="125"/>
                </a:lnTo>
                <a:lnTo>
                  <a:pt x="93" y="91"/>
                </a:lnTo>
                <a:lnTo>
                  <a:pt x="90" y="56"/>
                </a:lnTo>
                <a:lnTo>
                  <a:pt x="81" y="30"/>
                </a:lnTo>
                <a:lnTo>
                  <a:pt x="66" y="10"/>
                </a:lnTo>
                <a:lnTo>
                  <a:pt x="46" y="0"/>
                </a:lnTo>
                <a:lnTo>
                  <a:pt x="27" y="10"/>
                </a:lnTo>
                <a:lnTo>
                  <a:pt x="12" y="30"/>
                </a:lnTo>
                <a:lnTo>
                  <a:pt x="3" y="56"/>
                </a:lnTo>
                <a:lnTo>
                  <a:pt x="0" y="91"/>
                </a:lnTo>
                <a:lnTo>
                  <a:pt x="15" y="91"/>
                </a:lnTo>
                <a:lnTo>
                  <a:pt x="17" y="61"/>
                </a:lnTo>
                <a:lnTo>
                  <a:pt x="27" y="35"/>
                </a:lnTo>
                <a:lnTo>
                  <a:pt x="37" y="20"/>
                </a:lnTo>
                <a:lnTo>
                  <a:pt x="46" y="15"/>
                </a:lnTo>
                <a:lnTo>
                  <a:pt x="56" y="20"/>
                </a:lnTo>
                <a:lnTo>
                  <a:pt x="66" y="35"/>
                </a:lnTo>
                <a:lnTo>
                  <a:pt x="76" y="61"/>
                </a:lnTo>
                <a:lnTo>
                  <a:pt x="78" y="91"/>
                </a:lnTo>
                <a:lnTo>
                  <a:pt x="76" y="120"/>
                </a:lnTo>
                <a:lnTo>
                  <a:pt x="66" y="144"/>
                </a:lnTo>
                <a:lnTo>
                  <a:pt x="56" y="159"/>
                </a:lnTo>
                <a:lnTo>
                  <a:pt x="46" y="164"/>
                </a:lnTo>
                <a:lnTo>
                  <a:pt x="37" y="159"/>
                </a:lnTo>
                <a:lnTo>
                  <a:pt x="27" y="144"/>
                </a:lnTo>
                <a:lnTo>
                  <a:pt x="17" y="120"/>
                </a:lnTo>
                <a:lnTo>
                  <a:pt x="15" y="91"/>
                </a:lnTo>
                <a:lnTo>
                  <a:pt x="0" y="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6" name="Line 27"/>
          <p:cNvSpPr>
            <a:spLocks noChangeShapeType="1"/>
          </p:cNvSpPr>
          <p:nvPr/>
        </p:nvSpPr>
        <p:spPr bwMode="auto">
          <a:xfrm>
            <a:off x="2576514" y="2982914"/>
            <a:ext cx="1587" cy="434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7" name="Line 28"/>
          <p:cNvSpPr>
            <a:spLocks noChangeShapeType="1"/>
          </p:cNvSpPr>
          <p:nvPr/>
        </p:nvSpPr>
        <p:spPr bwMode="auto">
          <a:xfrm>
            <a:off x="2598739" y="2933701"/>
            <a:ext cx="1587" cy="5064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98" name="Rectangle 29"/>
          <p:cNvSpPr>
            <a:spLocks noChangeArrowheads="1"/>
          </p:cNvSpPr>
          <p:nvPr/>
        </p:nvSpPr>
        <p:spPr bwMode="auto">
          <a:xfrm>
            <a:off x="3252789" y="3297238"/>
            <a:ext cx="26987" cy="6731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699" name="Rectangle 30"/>
          <p:cNvSpPr>
            <a:spLocks noChangeArrowheads="1"/>
          </p:cNvSpPr>
          <p:nvPr/>
        </p:nvSpPr>
        <p:spPr bwMode="auto">
          <a:xfrm>
            <a:off x="3252789" y="2430463"/>
            <a:ext cx="26987" cy="6731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0" name="Freeform 31"/>
          <p:cNvSpPr>
            <a:spLocks/>
          </p:cNvSpPr>
          <p:nvPr/>
        </p:nvSpPr>
        <p:spPr bwMode="auto">
          <a:xfrm>
            <a:off x="3354389" y="3490914"/>
            <a:ext cx="200025" cy="479425"/>
          </a:xfrm>
          <a:custGeom>
            <a:avLst/>
            <a:gdLst>
              <a:gd name="T0" fmla="*/ 2147483646 w 126"/>
              <a:gd name="T1" fmla="*/ 2147483646 h 302"/>
              <a:gd name="T2" fmla="*/ 2147483646 w 126"/>
              <a:gd name="T3" fmla="*/ 2147483646 h 302"/>
              <a:gd name="T4" fmla="*/ 2147483646 w 126"/>
              <a:gd name="T5" fmla="*/ 2147483646 h 302"/>
              <a:gd name="T6" fmla="*/ 0 w 126"/>
              <a:gd name="T7" fmla="*/ 2147483646 h 302"/>
              <a:gd name="T8" fmla="*/ 0 w 126"/>
              <a:gd name="T9" fmla="*/ 0 h 302"/>
              <a:gd name="T10" fmla="*/ 2147483646 w 126"/>
              <a:gd name="T11" fmla="*/ 0 h 302"/>
              <a:gd name="T12" fmla="*/ 2147483646 w 126"/>
              <a:gd name="T13" fmla="*/ 2147483646 h 3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6" h="302">
                <a:moveTo>
                  <a:pt x="126" y="14"/>
                </a:moveTo>
                <a:lnTo>
                  <a:pt x="17" y="14"/>
                </a:lnTo>
                <a:lnTo>
                  <a:pt x="17" y="302"/>
                </a:lnTo>
                <a:lnTo>
                  <a:pt x="0" y="302"/>
                </a:lnTo>
                <a:lnTo>
                  <a:pt x="0" y="0"/>
                </a:lnTo>
                <a:lnTo>
                  <a:pt x="126" y="0"/>
                </a:lnTo>
                <a:lnTo>
                  <a:pt x="12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1" name="Freeform 32"/>
          <p:cNvSpPr>
            <a:spLocks/>
          </p:cNvSpPr>
          <p:nvPr/>
        </p:nvSpPr>
        <p:spPr bwMode="auto">
          <a:xfrm>
            <a:off x="3354389" y="2430464"/>
            <a:ext cx="200025" cy="479425"/>
          </a:xfrm>
          <a:custGeom>
            <a:avLst/>
            <a:gdLst>
              <a:gd name="T0" fmla="*/ 2147483646 w 126"/>
              <a:gd name="T1" fmla="*/ 2147483646 h 302"/>
              <a:gd name="T2" fmla="*/ 2147483646 w 126"/>
              <a:gd name="T3" fmla="*/ 2147483646 h 302"/>
              <a:gd name="T4" fmla="*/ 2147483646 w 126"/>
              <a:gd name="T5" fmla="*/ 0 h 302"/>
              <a:gd name="T6" fmla="*/ 0 w 126"/>
              <a:gd name="T7" fmla="*/ 0 h 302"/>
              <a:gd name="T8" fmla="*/ 0 w 126"/>
              <a:gd name="T9" fmla="*/ 2147483646 h 302"/>
              <a:gd name="T10" fmla="*/ 2147483646 w 126"/>
              <a:gd name="T11" fmla="*/ 2147483646 h 302"/>
              <a:gd name="T12" fmla="*/ 2147483646 w 126"/>
              <a:gd name="T13" fmla="*/ 2147483646 h 3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6" h="302">
                <a:moveTo>
                  <a:pt x="126" y="288"/>
                </a:moveTo>
                <a:lnTo>
                  <a:pt x="17" y="288"/>
                </a:lnTo>
                <a:lnTo>
                  <a:pt x="17" y="0"/>
                </a:lnTo>
                <a:lnTo>
                  <a:pt x="0" y="0"/>
                </a:lnTo>
                <a:lnTo>
                  <a:pt x="0" y="302"/>
                </a:lnTo>
                <a:lnTo>
                  <a:pt x="126" y="302"/>
                </a:lnTo>
                <a:lnTo>
                  <a:pt x="126" y="2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02" name="Rectangle 33"/>
          <p:cNvSpPr>
            <a:spLocks noChangeArrowheads="1"/>
          </p:cNvSpPr>
          <p:nvPr/>
        </p:nvSpPr>
        <p:spPr bwMode="auto">
          <a:xfrm>
            <a:off x="3152776" y="3370264"/>
            <a:ext cx="30163" cy="60483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3" name="Rectangle 34"/>
          <p:cNvSpPr>
            <a:spLocks noChangeArrowheads="1"/>
          </p:cNvSpPr>
          <p:nvPr/>
        </p:nvSpPr>
        <p:spPr bwMode="auto">
          <a:xfrm>
            <a:off x="2576514" y="3417888"/>
            <a:ext cx="26987" cy="5572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4" name="Rectangle 35"/>
          <p:cNvSpPr>
            <a:spLocks noChangeArrowheads="1"/>
          </p:cNvSpPr>
          <p:nvPr/>
        </p:nvSpPr>
        <p:spPr bwMode="auto">
          <a:xfrm>
            <a:off x="2951164" y="3529014"/>
            <a:ext cx="269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5" name="Rectangle 36"/>
          <p:cNvSpPr>
            <a:spLocks noChangeArrowheads="1"/>
          </p:cNvSpPr>
          <p:nvPr/>
        </p:nvSpPr>
        <p:spPr bwMode="auto">
          <a:xfrm>
            <a:off x="3152776" y="2430463"/>
            <a:ext cx="30163" cy="6032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6" name="Rectangle 37"/>
          <p:cNvSpPr>
            <a:spLocks noChangeArrowheads="1"/>
          </p:cNvSpPr>
          <p:nvPr/>
        </p:nvSpPr>
        <p:spPr bwMode="auto">
          <a:xfrm>
            <a:off x="2576514" y="2430463"/>
            <a:ext cx="26987" cy="55721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7" name="Rectangle 38"/>
          <p:cNvSpPr>
            <a:spLocks noChangeArrowheads="1"/>
          </p:cNvSpPr>
          <p:nvPr/>
        </p:nvSpPr>
        <p:spPr bwMode="auto">
          <a:xfrm>
            <a:off x="2951164" y="2855914"/>
            <a:ext cx="269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8" name="Rectangle 39"/>
          <p:cNvSpPr>
            <a:spLocks noChangeArrowheads="1"/>
          </p:cNvSpPr>
          <p:nvPr/>
        </p:nvSpPr>
        <p:spPr bwMode="auto">
          <a:xfrm>
            <a:off x="2576514" y="3030539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09" name="Rectangle 40"/>
          <p:cNvSpPr>
            <a:spLocks noChangeArrowheads="1"/>
          </p:cNvSpPr>
          <p:nvPr/>
        </p:nvSpPr>
        <p:spPr bwMode="auto">
          <a:xfrm>
            <a:off x="2576514" y="3127376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0" name="Rectangle 41"/>
          <p:cNvSpPr>
            <a:spLocks noChangeArrowheads="1"/>
          </p:cNvSpPr>
          <p:nvPr/>
        </p:nvSpPr>
        <p:spPr bwMode="auto">
          <a:xfrm>
            <a:off x="2576514" y="3224214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1" name="Rectangle 42"/>
          <p:cNvSpPr>
            <a:spLocks noChangeArrowheads="1"/>
          </p:cNvSpPr>
          <p:nvPr/>
        </p:nvSpPr>
        <p:spPr bwMode="auto">
          <a:xfrm>
            <a:off x="2576514" y="3321051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2" name="Rectangle 43"/>
          <p:cNvSpPr>
            <a:spLocks noChangeArrowheads="1"/>
          </p:cNvSpPr>
          <p:nvPr/>
        </p:nvSpPr>
        <p:spPr bwMode="auto">
          <a:xfrm>
            <a:off x="2878139" y="2430463"/>
            <a:ext cx="26987" cy="266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3" name="Rectangle 44"/>
          <p:cNvSpPr>
            <a:spLocks noChangeArrowheads="1"/>
          </p:cNvSpPr>
          <p:nvPr/>
        </p:nvSpPr>
        <p:spPr bwMode="auto">
          <a:xfrm>
            <a:off x="2878139" y="3706814"/>
            <a:ext cx="26987" cy="268287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4" name="Rectangle 45"/>
          <p:cNvSpPr>
            <a:spLocks noChangeArrowheads="1"/>
          </p:cNvSpPr>
          <p:nvPr/>
        </p:nvSpPr>
        <p:spPr bwMode="auto">
          <a:xfrm>
            <a:off x="3632200" y="3246438"/>
            <a:ext cx="26988" cy="728662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5" name="Rectangle 46"/>
          <p:cNvSpPr>
            <a:spLocks noChangeArrowheads="1"/>
          </p:cNvSpPr>
          <p:nvPr/>
        </p:nvSpPr>
        <p:spPr bwMode="auto">
          <a:xfrm>
            <a:off x="3632200" y="2430463"/>
            <a:ext cx="26988" cy="7239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6" name="Freeform 47"/>
          <p:cNvSpPr>
            <a:spLocks/>
          </p:cNvSpPr>
          <p:nvPr/>
        </p:nvSpPr>
        <p:spPr bwMode="auto">
          <a:xfrm>
            <a:off x="2805114" y="2724151"/>
            <a:ext cx="192087" cy="955675"/>
          </a:xfrm>
          <a:custGeom>
            <a:avLst/>
            <a:gdLst>
              <a:gd name="T0" fmla="*/ 2147483646 w 121"/>
              <a:gd name="T1" fmla="*/ 2147483646 h 602"/>
              <a:gd name="T2" fmla="*/ 2147483646 w 121"/>
              <a:gd name="T3" fmla="*/ 2147483646 h 602"/>
              <a:gd name="T4" fmla="*/ 2147483646 w 121"/>
              <a:gd name="T5" fmla="*/ 2147483646 h 602"/>
              <a:gd name="T6" fmla="*/ 2147483646 w 121"/>
              <a:gd name="T7" fmla="*/ 2147483646 h 602"/>
              <a:gd name="T8" fmla="*/ 2147483646 w 121"/>
              <a:gd name="T9" fmla="*/ 2147483646 h 602"/>
              <a:gd name="T10" fmla="*/ 2147483646 w 121"/>
              <a:gd name="T11" fmla="*/ 0 h 602"/>
              <a:gd name="T12" fmla="*/ 2147483646 w 121"/>
              <a:gd name="T13" fmla="*/ 2147483646 h 602"/>
              <a:gd name="T14" fmla="*/ 2147483646 w 121"/>
              <a:gd name="T15" fmla="*/ 2147483646 h 602"/>
              <a:gd name="T16" fmla="*/ 2147483646 w 121"/>
              <a:gd name="T17" fmla="*/ 2147483646 h 602"/>
              <a:gd name="T18" fmla="*/ 2147483646 w 121"/>
              <a:gd name="T19" fmla="*/ 2147483646 h 602"/>
              <a:gd name="T20" fmla="*/ 2147483646 w 121"/>
              <a:gd name="T21" fmla="*/ 2147483646 h 602"/>
              <a:gd name="T22" fmla="*/ 2147483646 w 121"/>
              <a:gd name="T23" fmla="*/ 2147483646 h 602"/>
              <a:gd name="T24" fmla="*/ 2147483646 w 121"/>
              <a:gd name="T25" fmla="*/ 2147483646 h 602"/>
              <a:gd name="T26" fmla="*/ 2147483646 w 121"/>
              <a:gd name="T27" fmla="*/ 2147483646 h 602"/>
              <a:gd name="T28" fmla="*/ 2147483646 w 121"/>
              <a:gd name="T29" fmla="*/ 2147483646 h 602"/>
              <a:gd name="T30" fmla="*/ 0 w 121"/>
              <a:gd name="T31" fmla="*/ 2147483646 h 602"/>
              <a:gd name="T32" fmla="*/ 0 w 121"/>
              <a:gd name="T33" fmla="*/ 2147483646 h 602"/>
              <a:gd name="T34" fmla="*/ 2147483646 w 121"/>
              <a:gd name="T35" fmla="*/ 2147483646 h 602"/>
              <a:gd name="T36" fmla="*/ 2147483646 w 121"/>
              <a:gd name="T37" fmla="*/ 2147483646 h 602"/>
              <a:gd name="T38" fmla="*/ 2147483646 w 121"/>
              <a:gd name="T39" fmla="*/ 2147483646 h 602"/>
              <a:gd name="T40" fmla="*/ 2147483646 w 121"/>
              <a:gd name="T41" fmla="*/ 2147483646 h 602"/>
              <a:gd name="T42" fmla="*/ 2147483646 w 121"/>
              <a:gd name="T43" fmla="*/ 2147483646 h 602"/>
              <a:gd name="T44" fmla="*/ 2147483646 w 121"/>
              <a:gd name="T45" fmla="*/ 2147483646 h 602"/>
              <a:gd name="T46" fmla="*/ 2147483646 w 121"/>
              <a:gd name="T47" fmla="*/ 2147483646 h 602"/>
              <a:gd name="T48" fmla="*/ 2147483646 w 121"/>
              <a:gd name="T49" fmla="*/ 2147483646 h 602"/>
              <a:gd name="T50" fmla="*/ 2147483646 w 121"/>
              <a:gd name="T51" fmla="*/ 2147483646 h 602"/>
              <a:gd name="T52" fmla="*/ 2147483646 w 121"/>
              <a:gd name="T53" fmla="*/ 2147483646 h 602"/>
              <a:gd name="T54" fmla="*/ 2147483646 w 121"/>
              <a:gd name="T55" fmla="*/ 2147483646 h 602"/>
              <a:gd name="T56" fmla="*/ 2147483646 w 121"/>
              <a:gd name="T57" fmla="*/ 2147483646 h 602"/>
              <a:gd name="T58" fmla="*/ 2147483646 w 121"/>
              <a:gd name="T59" fmla="*/ 2147483646 h 602"/>
              <a:gd name="T60" fmla="*/ 2147483646 w 121"/>
              <a:gd name="T61" fmla="*/ 2147483646 h 602"/>
              <a:gd name="T62" fmla="*/ 2147483646 w 121"/>
              <a:gd name="T63" fmla="*/ 2147483646 h 602"/>
              <a:gd name="T64" fmla="*/ 2147483646 w 121"/>
              <a:gd name="T65" fmla="*/ 2147483646 h 602"/>
              <a:gd name="T66" fmla="*/ 2147483646 w 121"/>
              <a:gd name="T67" fmla="*/ 2147483646 h 602"/>
              <a:gd name="T68" fmla="*/ 2147483646 w 121"/>
              <a:gd name="T69" fmla="*/ 2147483646 h 602"/>
              <a:gd name="T70" fmla="*/ 2147483646 w 121"/>
              <a:gd name="T71" fmla="*/ 2147483646 h 602"/>
              <a:gd name="T72" fmla="*/ 2147483646 w 121"/>
              <a:gd name="T73" fmla="*/ 2147483646 h 602"/>
              <a:gd name="T74" fmla="*/ 2147483646 w 121"/>
              <a:gd name="T75" fmla="*/ 2147483646 h 602"/>
              <a:gd name="T76" fmla="*/ 2147483646 w 121"/>
              <a:gd name="T77" fmla="*/ 2147483646 h 602"/>
              <a:gd name="T78" fmla="*/ 2147483646 w 121"/>
              <a:gd name="T79" fmla="*/ 2147483646 h 602"/>
              <a:gd name="T80" fmla="*/ 2147483646 w 121"/>
              <a:gd name="T81" fmla="*/ 2147483646 h 602"/>
              <a:gd name="T82" fmla="*/ 2147483646 w 121"/>
              <a:gd name="T83" fmla="*/ 2147483646 h 602"/>
              <a:gd name="T84" fmla="*/ 2147483646 w 121"/>
              <a:gd name="T85" fmla="*/ 2147483646 h 602"/>
              <a:gd name="T86" fmla="*/ 2147483646 w 121"/>
              <a:gd name="T87" fmla="*/ 2147483646 h 602"/>
              <a:gd name="T88" fmla="*/ 2147483646 w 121"/>
              <a:gd name="T89" fmla="*/ 2147483646 h 602"/>
              <a:gd name="T90" fmla="*/ 2147483646 w 121"/>
              <a:gd name="T91" fmla="*/ 2147483646 h 602"/>
              <a:gd name="T92" fmla="*/ 2147483646 w 121"/>
              <a:gd name="T93" fmla="*/ 2147483646 h 602"/>
              <a:gd name="T94" fmla="*/ 2147483646 w 121"/>
              <a:gd name="T95" fmla="*/ 2147483646 h 602"/>
              <a:gd name="T96" fmla="*/ 2147483646 w 121"/>
              <a:gd name="T97" fmla="*/ 2147483646 h 602"/>
              <a:gd name="T98" fmla="*/ 2147483646 w 121"/>
              <a:gd name="T99" fmla="*/ 2147483646 h 602"/>
              <a:gd name="T100" fmla="*/ 2147483646 w 121"/>
              <a:gd name="T101" fmla="*/ 2147483646 h 602"/>
              <a:gd name="T102" fmla="*/ 2147483646 w 121"/>
              <a:gd name="T103" fmla="*/ 2147483646 h 602"/>
              <a:gd name="T104" fmla="*/ 2147483646 w 121"/>
              <a:gd name="T105" fmla="*/ 2147483646 h 602"/>
              <a:gd name="T106" fmla="*/ 2147483646 w 121"/>
              <a:gd name="T107" fmla="*/ 2147483646 h 602"/>
              <a:gd name="T108" fmla="*/ 2147483646 w 121"/>
              <a:gd name="T109" fmla="*/ 2147483646 h 602"/>
              <a:gd name="T110" fmla="*/ 2147483646 w 121"/>
              <a:gd name="T111" fmla="*/ 2147483646 h 602"/>
              <a:gd name="T112" fmla="*/ 2147483646 w 121"/>
              <a:gd name="T113" fmla="*/ 2147483646 h 60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21" h="602">
                <a:moveTo>
                  <a:pt x="119" y="95"/>
                </a:moveTo>
                <a:lnTo>
                  <a:pt x="112" y="59"/>
                </a:lnTo>
                <a:lnTo>
                  <a:pt x="112" y="56"/>
                </a:lnTo>
                <a:lnTo>
                  <a:pt x="100" y="29"/>
                </a:lnTo>
                <a:lnTo>
                  <a:pt x="85" y="7"/>
                </a:lnTo>
                <a:lnTo>
                  <a:pt x="68" y="0"/>
                </a:lnTo>
                <a:lnTo>
                  <a:pt x="48" y="7"/>
                </a:lnTo>
                <a:lnTo>
                  <a:pt x="36" y="29"/>
                </a:lnTo>
                <a:lnTo>
                  <a:pt x="34" y="29"/>
                </a:lnTo>
                <a:lnTo>
                  <a:pt x="24" y="56"/>
                </a:lnTo>
                <a:lnTo>
                  <a:pt x="24" y="59"/>
                </a:lnTo>
                <a:lnTo>
                  <a:pt x="17" y="95"/>
                </a:lnTo>
                <a:lnTo>
                  <a:pt x="9" y="137"/>
                </a:lnTo>
                <a:lnTo>
                  <a:pt x="9" y="139"/>
                </a:lnTo>
                <a:lnTo>
                  <a:pt x="4" y="188"/>
                </a:lnTo>
                <a:lnTo>
                  <a:pt x="0" y="241"/>
                </a:lnTo>
                <a:lnTo>
                  <a:pt x="0" y="359"/>
                </a:lnTo>
                <a:lnTo>
                  <a:pt x="4" y="412"/>
                </a:lnTo>
                <a:lnTo>
                  <a:pt x="4" y="415"/>
                </a:lnTo>
                <a:lnTo>
                  <a:pt x="9" y="463"/>
                </a:lnTo>
                <a:lnTo>
                  <a:pt x="17" y="505"/>
                </a:lnTo>
                <a:lnTo>
                  <a:pt x="24" y="541"/>
                </a:lnTo>
                <a:lnTo>
                  <a:pt x="24" y="544"/>
                </a:lnTo>
                <a:lnTo>
                  <a:pt x="34" y="571"/>
                </a:lnTo>
                <a:lnTo>
                  <a:pt x="36" y="571"/>
                </a:lnTo>
                <a:lnTo>
                  <a:pt x="48" y="593"/>
                </a:lnTo>
                <a:lnTo>
                  <a:pt x="68" y="602"/>
                </a:lnTo>
                <a:lnTo>
                  <a:pt x="87" y="590"/>
                </a:lnTo>
                <a:lnTo>
                  <a:pt x="104" y="568"/>
                </a:lnTo>
                <a:lnTo>
                  <a:pt x="114" y="539"/>
                </a:lnTo>
                <a:lnTo>
                  <a:pt x="114" y="537"/>
                </a:lnTo>
                <a:lnTo>
                  <a:pt x="121" y="495"/>
                </a:lnTo>
                <a:lnTo>
                  <a:pt x="97" y="490"/>
                </a:lnTo>
                <a:lnTo>
                  <a:pt x="90" y="532"/>
                </a:lnTo>
                <a:lnTo>
                  <a:pt x="82" y="558"/>
                </a:lnTo>
                <a:lnTo>
                  <a:pt x="73" y="571"/>
                </a:lnTo>
                <a:lnTo>
                  <a:pt x="68" y="573"/>
                </a:lnTo>
                <a:lnTo>
                  <a:pt x="63" y="573"/>
                </a:lnTo>
                <a:lnTo>
                  <a:pt x="58" y="561"/>
                </a:lnTo>
                <a:lnTo>
                  <a:pt x="48" y="537"/>
                </a:lnTo>
                <a:lnTo>
                  <a:pt x="41" y="500"/>
                </a:lnTo>
                <a:lnTo>
                  <a:pt x="34" y="458"/>
                </a:lnTo>
                <a:lnTo>
                  <a:pt x="29" y="412"/>
                </a:lnTo>
                <a:lnTo>
                  <a:pt x="24" y="359"/>
                </a:lnTo>
                <a:lnTo>
                  <a:pt x="24" y="241"/>
                </a:lnTo>
                <a:lnTo>
                  <a:pt x="29" y="188"/>
                </a:lnTo>
                <a:lnTo>
                  <a:pt x="34" y="142"/>
                </a:lnTo>
                <a:lnTo>
                  <a:pt x="41" y="100"/>
                </a:lnTo>
                <a:lnTo>
                  <a:pt x="48" y="64"/>
                </a:lnTo>
                <a:lnTo>
                  <a:pt x="58" y="39"/>
                </a:lnTo>
                <a:lnTo>
                  <a:pt x="63" y="27"/>
                </a:lnTo>
                <a:lnTo>
                  <a:pt x="68" y="25"/>
                </a:lnTo>
                <a:lnTo>
                  <a:pt x="70" y="27"/>
                </a:lnTo>
                <a:lnTo>
                  <a:pt x="80" y="39"/>
                </a:lnTo>
                <a:lnTo>
                  <a:pt x="87" y="64"/>
                </a:lnTo>
                <a:lnTo>
                  <a:pt x="95" y="100"/>
                </a:lnTo>
                <a:lnTo>
                  <a:pt x="119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17" name="Rectangle 48"/>
          <p:cNvSpPr>
            <a:spLocks noChangeArrowheads="1"/>
          </p:cNvSpPr>
          <p:nvPr/>
        </p:nvSpPr>
        <p:spPr bwMode="auto">
          <a:xfrm>
            <a:off x="2595563" y="3529013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8" name="Rectangle 49"/>
          <p:cNvSpPr>
            <a:spLocks noChangeArrowheads="1"/>
          </p:cNvSpPr>
          <p:nvPr/>
        </p:nvSpPr>
        <p:spPr bwMode="auto">
          <a:xfrm>
            <a:off x="2641601" y="3529013"/>
            <a:ext cx="23813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19" name="Rectangle 50"/>
          <p:cNvSpPr>
            <a:spLocks noChangeArrowheads="1"/>
          </p:cNvSpPr>
          <p:nvPr/>
        </p:nvSpPr>
        <p:spPr bwMode="auto">
          <a:xfrm>
            <a:off x="2687638" y="3529013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0" name="Rectangle 51"/>
          <p:cNvSpPr>
            <a:spLocks noChangeArrowheads="1"/>
          </p:cNvSpPr>
          <p:nvPr/>
        </p:nvSpPr>
        <p:spPr bwMode="auto">
          <a:xfrm>
            <a:off x="2735264" y="3529013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1" name="Rectangle 52"/>
          <p:cNvSpPr>
            <a:spLocks noChangeArrowheads="1"/>
          </p:cNvSpPr>
          <p:nvPr/>
        </p:nvSpPr>
        <p:spPr bwMode="auto">
          <a:xfrm>
            <a:off x="2781301" y="3529013"/>
            <a:ext cx="23813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2" name="Rectangle 53"/>
          <p:cNvSpPr>
            <a:spLocks noChangeArrowheads="1"/>
          </p:cNvSpPr>
          <p:nvPr/>
        </p:nvSpPr>
        <p:spPr bwMode="auto">
          <a:xfrm>
            <a:off x="2827338" y="3529013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3" name="Freeform 54"/>
          <p:cNvSpPr>
            <a:spLocks/>
          </p:cNvSpPr>
          <p:nvPr/>
        </p:nvSpPr>
        <p:spPr bwMode="auto">
          <a:xfrm>
            <a:off x="2873376" y="3525839"/>
            <a:ext cx="23813" cy="26987"/>
          </a:xfrm>
          <a:custGeom>
            <a:avLst/>
            <a:gdLst>
              <a:gd name="T0" fmla="*/ 0 w 15"/>
              <a:gd name="T1" fmla="*/ 2147483646 h 17"/>
              <a:gd name="T2" fmla="*/ 2147483646 w 15"/>
              <a:gd name="T3" fmla="*/ 2147483646 h 17"/>
              <a:gd name="T4" fmla="*/ 2147483646 w 15"/>
              <a:gd name="T5" fmla="*/ 0 h 17"/>
              <a:gd name="T6" fmla="*/ 0 w 15"/>
              <a:gd name="T7" fmla="*/ 2147483646 h 17"/>
              <a:gd name="T8" fmla="*/ 0 w 15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7">
                <a:moveTo>
                  <a:pt x="0" y="17"/>
                </a:moveTo>
                <a:lnTo>
                  <a:pt x="15" y="14"/>
                </a:lnTo>
                <a:lnTo>
                  <a:pt x="15" y="0"/>
                </a:lnTo>
                <a:lnTo>
                  <a:pt x="0" y="2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24" name="Rectangle 55"/>
          <p:cNvSpPr>
            <a:spLocks noChangeArrowheads="1"/>
          </p:cNvSpPr>
          <p:nvPr/>
        </p:nvSpPr>
        <p:spPr bwMode="auto">
          <a:xfrm>
            <a:off x="2921001" y="3525839"/>
            <a:ext cx="2222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5" name="Rectangle 56"/>
          <p:cNvSpPr>
            <a:spLocks noChangeArrowheads="1"/>
          </p:cNvSpPr>
          <p:nvPr/>
        </p:nvSpPr>
        <p:spPr bwMode="auto">
          <a:xfrm>
            <a:off x="2967038" y="3525839"/>
            <a:ext cx="2381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6" name="Rectangle 57"/>
          <p:cNvSpPr>
            <a:spLocks noChangeArrowheads="1"/>
          </p:cNvSpPr>
          <p:nvPr/>
        </p:nvSpPr>
        <p:spPr bwMode="auto">
          <a:xfrm>
            <a:off x="3013076" y="3525839"/>
            <a:ext cx="23813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7" name="Rectangle 58"/>
          <p:cNvSpPr>
            <a:spLocks noChangeArrowheads="1"/>
          </p:cNvSpPr>
          <p:nvPr/>
        </p:nvSpPr>
        <p:spPr bwMode="auto">
          <a:xfrm>
            <a:off x="3059113" y="3525839"/>
            <a:ext cx="2381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8" name="Rectangle 59"/>
          <p:cNvSpPr>
            <a:spLocks noChangeArrowheads="1"/>
          </p:cNvSpPr>
          <p:nvPr/>
        </p:nvSpPr>
        <p:spPr bwMode="auto">
          <a:xfrm>
            <a:off x="3106739" y="3525839"/>
            <a:ext cx="2222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29" name="Rectangle 60"/>
          <p:cNvSpPr>
            <a:spLocks noChangeArrowheads="1"/>
          </p:cNvSpPr>
          <p:nvPr/>
        </p:nvSpPr>
        <p:spPr bwMode="auto">
          <a:xfrm>
            <a:off x="3152776" y="3525839"/>
            <a:ext cx="23813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0" name="Rectangle 61"/>
          <p:cNvSpPr>
            <a:spLocks noChangeArrowheads="1"/>
          </p:cNvSpPr>
          <p:nvPr/>
        </p:nvSpPr>
        <p:spPr bwMode="auto">
          <a:xfrm>
            <a:off x="2603501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1" name="Rectangle 62"/>
          <p:cNvSpPr>
            <a:spLocks noChangeArrowheads="1"/>
          </p:cNvSpPr>
          <p:nvPr/>
        </p:nvSpPr>
        <p:spPr bwMode="auto">
          <a:xfrm>
            <a:off x="2649538" y="284797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2" name="Rectangle 63"/>
          <p:cNvSpPr>
            <a:spLocks noChangeArrowheads="1"/>
          </p:cNvSpPr>
          <p:nvPr/>
        </p:nvSpPr>
        <p:spPr bwMode="auto">
          <a:xfrm>
            <a:off x="2695576" y="284797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3" name="Rectangle 64"/>
          <p:cNvSpPr>
            <a:spLocks noChangeArrowheads="1"/>
          </p:cNvSpPr>
          <p:nvPr/>
        </p:nvSpPr>
        <p:spPr bwMode="auto">
          <a:xfrm>
            <a:off x="2743201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4" name="Rectangle 65"/>
          <p:cNvSpPr>
            <a:spLocks noChangeArrowheads="1"/>
          </p:cNvSpPr>
          <p:nvPr/>
        </p:nvSpPr>
        <p:spPr bwMode="auto">
          <a:xfrm>
            <a:off x="2789239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5" name="Rectangle 66"/>
          <p:cNvSpPr>
            <a:spLocks noChangeArrowheads="1"/>
          </p:cNvSpPr>
          <p:nvPr/>
        </p:nvSpPr>
        <p:spPr bwMode="auto">
          <a:xfrm>
            <a:off x="2835276" y="284797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6" name="Rectangle 67"/>
          <p:cNvSpPr>
            <a:spLocks noChangeArrowheads="1"/>
          </p:cNvSpPr>
          <p:nvPr/>
        </p:nvSpPr>
        <p:spPr bwMode="auto">
          <a:xfrm>
            <a:off x="2881313" y="284797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7" name="Rectangle 68"/>
          <p:cNvSpPr>
            <a:spLocks noChangeArrowheads="1"/>
          </p:cNvSpPr>
          <p:nvPr/>
        </p:nvSpPr>
        <p:spPr bwMode="auto">
          <a:xfrm>
            <a:off x="2928939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8" name="Rectangle 69"/>
          <p:cNvSpPr>
            <a:spLocks noChangeArrowheads="1"/>
          </p:cNvSpPr>
          <p:nvPr/>
        </p:nvSpPr>
        <p:spPr bwMode="auto">
          <a:xfrm>
            <a:off x="2974976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39" name="Rectangle 70"/>
          <p:cNvSpPr>
            <a:spLocks noChangeArrowheads="1"/>
          </p:cNvSpPr>
          <p:nvPr/>
        </p:nvSpPr>
        <p:spPr bwMode="auto">
          <a:xfrm>
            <a:off x="3021013" y="284797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40" name="Rectangle 71"/>
          <p:cNvSpPr>
            <a:spLocks noChangeArrowheads="1"/>
          </p:cNvSpPr>
          <p:nvPr/>
        </p:nvSpPr>
        <p:spPr bwMode="auto">
          <a:xfrm>
            <a:off x="3067051" y="284797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41" name="Rectangle 72"/>
          <p:cNvSpPr>
            <a:spLocks noChangeArrowheads="1"/>
          </p:cNvSpPr>
          <p:nvPr/>
        </p:nvSpPr>
        <p:spPr bwMode="auto">
          <a:xfrm>
            <a:off x="3114676" y="284797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42" name="Rectangle 73"/>
          <p:cNvSpPr>
            <a:spLocks noChangeArrowheads="1"/>
          </p:cNvSpPr>
          <p:nvPr/>
        </p:nvSpPr>
        <p:spPr bwMode="auto">
          <a:xfrm>
            <a:off x="3160713" y="2847976"/>
            <a:ext cx="111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43" name="Oval 74"/>
          <p:cNvSpPr>
            <a:spLocks noChangeArrowheads="1"/>
          </p:cNvSpPr>
          <p:nvPr/>
        </p:nvSpPr>
        <p:spPr bwMode="auto">
          <a:xfrm>
            <a:off x="2873375" y="3451226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44" name="Freeform 75"/>
          <p:cNvSpPr>
            <a:spLocks/>
          </p:cNvSpPr>
          <p:nvPr/>
        </p:nvSpPr>
        <p:spPr bwMode="auto">
          <a:xfrm>
            <a:off x="2867026" y="3444875"/>
            <a:ext cx="80963" cy="76200"/>
          </a:xfrm>
          <a:custGeom>
            <a:avLst/>
            <a:gdLst>
              <a:gd name="T0" fmla="*/ 0 w 51"/>
              <a:gd name="T1" fmla="*/ 2147483646 h 48"/>
              <a:gd name="T2" fmla="*/ 2147483646 w 51"/>
              <a:gd name="T3" fmla="*/ 2147483646 h 48"/>
              <a:gd name="T4" fmla="*/ 2147483646 w 51"/>
              <a:gd name="T5" fmla="*/ 2147483646 h 48"/>
              <a:gd name="T6" fmla="*/ 2147483646 w 51"/>
              <a:gd name="T7" fmla="*/ 2147483646 h 48"/>
              <a:gd name="T8" fmla="*/ 2147483646 w 51"/>
              <a:gd name="T9" fmla="*/ 2147483646 h 48"/>
              <a:gd name="T10" fmla="*/ 2147483646 w 51"/>
              <a:gd name="T11" fmla="*/ 2147483646 h 48"/>
              <a:gd name="T12" fmla="*/ 2147483646 w 51"/>
              <a:gd name="T13" fmla="*/ 0 h 48"/>
              <a:gd name="T14" fmla="*/ 2147483646 w 51"/>
              <a:gd name="T15" fmla="*/ 2147483646 h 48"/>
              <a:gd name="T16" fmla="*/ 0 w 51"/>
              <a:gd name="T17" fmla="*/ 2147483646 h 48"/>
              <a:gd name="T18" fmla="*/ 2147483646 w 51"/>
              <a:gd name="T19" fmla="*/ 2147483646 h 48"/>
              <a:gd name="T20" fmla="*/ 2147483646 w 51"/>
              <a:gd name="T21" fmla="*/ 2147483646 h 48"/>
              <a:gd name="T22" fmla="*/ 2147483646 w 51"/>
              <a:gd name="T23" fmla="*/ 2147483646 h 48"/>
              <a:gd name="T24" fmla="*/ 2147483646 w 51"/>
              <a:gd name="T25" fmla="*/ 2147483646 h 48"/>
              <a:gd name="T26" fmla="*/ 2147483646 w 51"/>
              <a:gd name="T27" fmla="*/ 2147483646 h 48"/>
              <a:gd name="T28" fmla="*/ 2147483646 w 51"/>
              <a:gd name="T29" fmla="*/ 2147483646 h 48"/>
              <a:gd name="T30" fmla="*/ 2147483646 w 51"/>
              <a:gd name="T31" fmla="*/ 2147483646 h 48"/>
              <a:gd name="T32" fmla="*/ 2147483646 w 51"/>
              <a:gd name="T33" fmla="*/ 2147483646 h 48"/>
              <a:gd name="T34" fmla="*/ 2147483646 w 51"/>
              <a:gd name="T35" fmla="*/ 2147483646 h 48"/>
              <a:gd name="T36" fmla="*/ 0 w 51"/>
              <a:gd name="T37" fmla="*/ 2147483646 h 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8">
                <a:moveTo>
                  <a:pt x="0" y="24"/>
                </a:moveTo>
                <a:lnTo>
                  <a:pt x="9" y="43"/>
                </a:lnTo>
                <a:lnTo>
                  <a:pt x="24" y="48"/>
                </a:lnTo>
                <a:lnTo>
                  <a:pt x="41" y="43"/>
                </a:lnTo>
                <a:lnTo>
                  <a:pt x="51" y="24"/>
                </a:lnTo>
                <a:lnTo>
                  <a:pt x="41" y="7"/>
                </a:lnTo>
                <a:lnTo>
                  <a:pt x="24" y="0"/>
                </a:lnTo>
                <a:lnTo>
                  <a:pt x="9" y="9"/>
                </a:lnTo>
                <a:lnTo>
                  <a:pt x="0" y="24"/>
                </a:lnTo>
                <a:lnTo>
                  <a:pt x="9" y="24"/>
                </a:lnTo>
                <a:lnTo>
                  <a:pt x="14" y="14"/>
                </a:lnTo>
                <a:lnTo>
                  <a:pt x="24" y="9"/>
                </a:lnTo>
                <a:lnTo>
                  <a:pt x="36" y="17"/>
                </a:lnTo>
                <a:lnTo>
                  <a:pt x="41" y="24"/>
                </a:lnTo>
                <a:lnTo>
                  <a:pt x="36" y="34"/>
                </a:lnTo>
                <a:lnTo>
                  <a:pt x="24" y="39"/>
                </a:lnTo>
                <a:lnTo>
                  <a:pt x="14" y="34"/>
                </a:lnTo>
                <a:lnTo>
                  <a:pt x="9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45" name="Rectangle 76"/>
          <p:cNvSpPr>
            <a:spLocks noChangeArrowheads="1"/>
          </p:cNvSpPr>
          <p:nvPr/>
        </p:nvSpPr>
        <p:spPr bwMode="auto">
          <a:xfrm>
            <a:off x="2886076" y="3475039"/>
            <a:ext cx="4286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46" name="Rectangle 77"/>
          <p:cNvSpPr>
            <a:spLocks noChangeArrowheads="1"/>
          </p:cNvSpPr>
          <p:nvPr/>
        </p:nvSpPr>
        <p:spPr bwMode="auto">
          <a:xfrm>
            <a:off x="2901950" y="3370263"/>
            <a:ext cx="14288" cy="809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47" name="Freeform 78"/>
          <p:cNvSpPr>
            <a:spLocks/>
          </p:cNvSpPr>
          <p:nvPr/>
        </p:nvSpPr>
        <p:spPr bwMode="auto">
          <a:xfrm>
            <a:off x="2873376" y="3378201"/>
            <a:ext cx="66675" cy="61913"/>
          </a:xfrm>
          <a:custGeom>
            <a:avLst/>
            <a:gdLst>
              <a:gd name="T0" fmla="*/ 2147483646 w 42"/>
              <a:gd name="T1" fmla="*/ 2147483646 h 39"/>
              <a:gd name="T2" fmla="*/ 2147483646 w 42"/>
              <a:gd name="T3" fmla="*/ 0 h 39"/>
              <a:gd name="T4" fmla="*/ 0 w 42"/>
              <a:gd name="T5" fmla="*/ 2147483646 h 39"/>
              <a:gd name="T6" fmla="*/ 2147483646 w 42"/>
              <a:gd name="T7" fmla="*/ 2147483646 h 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39">
                <a:moveTo>
                  <a:pt x="42" y="39"/>
                </a:moveTo>
                <a:lnTo>
                  <a:pt x="22" y="0"/>
                </a:lnTo>
                <a:lnTo>
                  <a:pt x="0" y="39"/>
                </a:lnTo>
                <a:lnTo>
                  <a:pt x="42" y="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48" name="Freeform 79"/>
          <p:cNvSpPr>
            <a:spLocks/>
          </p:cNvSpPr>
          <p:nvPr/>
        </p:nvSpPr>
        <p:spPr bwMode="auto">
          <a:xfrm>
            <a:off x="2862263" y="3362326"/>
            <a:ext cx="88900" cy="85725"/>
          </a:xfrm>
          <a:custGeom>
            <a:avLst/>
            <a:gdLst>
              <a:gd name="T0" fmla="*/ 2147483646 w 56"/>
              <a:gd name="T1" fmla="*/ 2147483646 h 54"/>
              <a:gd name="T2" fmla="*/ 2147483646 w 56"/>
              <a:gd name="T3" fmla="*/ 0 h 54"/>
              <a:gd name="T4" fmla="*/ 0 w 56"/>
              <a:gd name="T5" fmla="*/ 2147483646 h 54"/>
              <a:gd name="T6" fmla="*/ 2147483646 w 56"/>
              <a:gd name="T7" fmla="*/ 2147483646 h 54"/>
              <a:gd name="T8" fmla="*/ 2147483646 w 56"/>
              <a:gd name="T9" fmla="*/ 2147483646 h 54"/>
              <a:gd name="T10" fmla="*/ 2147483646 w 56"/>
              <a:gd name="T11" fmla="*/ 2147483646 h 54"/>
              <a:gd name="T12" fmla="*/ 2147483646 w 56"/>
              <a:gd name="T13" fmla="*/ 2147483646 h 54"/>
              <a:gd name="T14" fmla="*/ 2147483646 w 56"/>
              <a:gd name="T15" fmla="*/ 2147483646 h 54"/>
              <a:gd name="T16" fmla="*/ 2147483646 w 56"/>
              <a:gd name="T17" fmla="*/ 2147483646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4">
                <a:moveTo>
                  <a:pt x="56" y="54"/>
                </a:moveTo>
                <a:lnTo>
                  <a:pt x="29" y="0"/>
                </a:lnTo>
                <a:lnTo>
                  <a:pt x="0" y="54"/>
                </a:lnTo>
                <a:lnTo>
                  <a:pt x="56" y="54"/>
                </a:lnTo>
                <a:lnTo>
                  <a:pt x="42" y="44"/>
                </a:lnTo>
                <a:lnTo>
                  <a:pt x="15" y="44"/>
                </a:lnTo>
                <a:lnTo>
                  <a:pt x="29" y="20"/>
                </a:lnTo>
                <a:lnTo>
                  <a:pt x="42" y="44"/>
                </a:lnTo>
                <a:lnTo>
                  <a:pt x="56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49" name="Freeform 80"/>
          <p:cNvSpPr>
            <a:spLocks/>
          </p:cNvSpPr>
          <p:nvPr/>
        </p:nvSpPr>
        <p:spPr bwMode="auto">
          <a:xfrm>
            <a:off x="2878139" y="2887663"/>
            <a:ext cx="65087" cy="61912"/>
          </a:xfrm>
          <a:custGeom>
            <a:avLst/>
            <a:gdLst>
              <a:gd name="T0" fmla="*/ 2147483646 w 41"/>
              <a:gd name="T1" fmla="*/ 2147483646 h 39"/>
              <a:gd name="T2" fmla="*/ 2147483646 w 41"/>
              <a:gd name="T3" fmla="*/ 2147483646 h 39"/>
              <a:gd name="T4" fmla="*/ 2147483646 w 41"/>
              <a:gd name="T5" fmla="*/ 2147483646 h 39"/>
              <a:gd name="T6" fmla="*/ 2147483646 w 41"/>
              <a:gd name="T7" fmla="*/ 0 h 39"/>
              <a:gd name="T8" fmla="*/ 2147483646 w 41"/>
              <a:gd name="T9" fmla="*/ 2147483646 h 39"/>
              <a:gd name="T10" fmla="*/ 0 w 41"/>
              <a:gd name="T11" fmla="*/ 2147483646 h 39"/>
              <a:gd name="T12" fmla="*/ 2147483646 w 41"/>
              <a:gd name="T13" fmla="*/ 2147483646 h 39"/>
              <a:gd name="T14" fmla="*/ 2147483646 w 41"/>
              <a:gd name="T15" fmla="*/ 2147483646 h 39"/>
              <a:gd name="T16" fmla="*/ 2147483646 w 41"/>
              <a:gd name="T17" fmla="*/ 2147483646 h 39"/>
              <a:gd name="T18" fmla="*/ 2147483646 w 41"/>
              <a:gd name="T19" fmla="*/ 2147483646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1" h="39">
                <a:moveTo>
                  <a:pt x="41" y="19"/>
                </a:moveTo>
                <a:lnTo>
                  <a:pt x="39" y="12"/>
                </a:lnTo>
                <a:lnTo>
                  <a:pt x="34" y="4"/>
                </a:lnTo>
                <a:lnTo>
                  <a:pt x="19" y="0"/>
                </a:lnTo>
                <a:lnTo>
                  <a:pt x="7" y="4"/>
                </a:lnTo>
                <a:lnTo>
                  <a:pt x="0" y="19"/>
                </a:lnTo>
                <a:lnTo>
                  <a:pt x="5" y="34"/>
                </a:lnTo>
                <a:lnTo>
                  <a:pt x="19" y="39"/>
                </a:lnTo>
                <a:lnTo>
                  <a:pt x="34" y="34"/>
                </a:lnTo>
                <a:lnTo>
                  <a:pt x="41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50" name="Freeform 81"/>
          <p:cNvSpPr>
            <a:spLocks/>
          </p:cNvSpPr>
          <p:nvPr/>
        </p:nvSpPr>
        <p:spPr bwMode="auto">
          <a:xfrm>
            <a:off x="2870201" y="2879725"/>
            <a:ext cx="80963" cy="76200"/>
          </a:xfrm>
          <a:custGeom>
            <a:avLst/>
            <a:gdLst>
              <a:gd name="T0" fmla="*/ 2147483646 w 51"/>
              <a:gd name="T1" fmla="*/ 2147483646 h 48"/>
              <a:gd name="T2" fmla="*/ 2147483646 w 51"/>
              <a:gd name="T3" fmla="*/ 2147483646 h 48"/>
              <a:gd name="T4" fmla="*/ 2147483646 w 51"/>
              <a:gd name="T5" fmla="*/ 2147483646 h 48"/>
              <a:gd name="T6" fmla="*/ 2147483646 w 51"/>
              <a:gd name="T7" fmla="*/ 0 h 48"/>
              <a:gd name="T8" fmla="*/ 2147483646 w 51"/>
              <a:gd name="T9" fmla="*/ 2147483646 h 48"/>
              <a:gd name="T10" fmla="*/ 0 w 51"/>
              <a:gd name="T11" fmla="*/ 2147483646 h 48"/>
              <a:gd name="T12" fmla="*/ 2147483646 w 51"/>
              <a:gd name="T13" fmla="*/ 2147483646 h 48"/>
              <a:gd name="T14" fmla="*/ 2147483646 w 51"/>
              <a:gd name="T15" fmla="*/ 2147483646 h 48"/>
              <a:gd name="T16" fmla="*/ 2147483646 w 51"/>
              <a:gd name="T17" fmla="*/ 2147483646 h 48"/>
              <a:gd name="T18" fmla="*/ 2147483646 w 51"/>
              <a:gd name="T19" fmla="*/ 2147483646 h 48"/>
              <a:gd name="T20" fmla="*/ 2147483646 w 51"/>
              <a:gd name="T21" fmla="*/ 2147483646 h 48"/>
              <a:gd name="T22" fmla="*/ 2147483646 w 51"/>
              <a:gd name="T23" fmla="*/ 2147483646 h 48"/>
              <a:gd name="T24" fmla="*/ 2147483646 w 51"/>
              <a:gd name="T25" fmla="*/ 2147483646 h 48"/>
              <a:gd name="T26" fmla="*/ 2147483646 w 51"/>
              <a:gd name="T27" fmla="*/ 2147483646 h 48"/>
              <a:gd name="T28" fmla="*/ 2147483646 w 51"/>
              <a:gd name="T29" fmla="*/ 2147483646 h 48"/>
              <a:gd name="T30" fmla="*/ 2147483646 w 51"/>
              <a:gd name="T31" fmla="*/ 2147483646 h 48"/>
              <a:gd name="T32" fmla="*/ 2147483646 w 51"/>
              <a:gd name="T33" fmla="*/ 2147483646 h 48"/>
              <a:gd name="T34" fmla="*/ 2147483646 w 51"/>
              <a:gd name="T35" fmla="*/ 2147483646 h 48"/>
              <a:gd name="T36" fmla="*/ 2147483646 w 51"/>
              <a:gd name="T37" fmla="*/ 2147483646 h 48"/>
              <a:gd name="T38" fmla="*/ 2147483646 w 51"/>
              <a:gd name="T39" fmla="*/ 2147483646 h 4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1" h="48">
                <a:moveTo>
                  <a:pt x="51" y="24"/>
                </a:moveTo>
                <a:lnTo>
                  <a:pt x="49" y="14"/>
                </a:lnTo>
                <a:lnTo>
                  <a:pt x="41" y="5"/>
                </a:lnTo>
                <a:lnTo>
                  <a:pt x="24" y="0"/>
                </a:lnTo>
                <a:lnTo>
                  <a:pt x="10" y="5"/>
                </a:lnTo>
                <a:lnTo>
                  <a:pt x="0" y="24"/>
                </a:lnTo>
                <a:lnTo>
                  <a:pt x="5" y="44"/>
                </a:lnTo>
                <a:lnTo>
                  <a:pt x="24" y="48"/>
                </a:lnTo>
                <a:lnTo>
                  <a:pt x="41" y="44"/>
                </a:lnTo>
                <a:lnTo>
                  <a:pt x="51" y="24"/>
                </a:lnTo>
                <a:lnTo>
                  <a:pt x="41" y="24"/>
                </a:lnTo>
                <a:lnTo>
                  <a:pt x="37" y="34"/>
                </a:lnTo>
                <a:lnTo>
                  <a:pt x="24" y="39"/>
                </a:lnTo>
                <a:lnTo>
                  <a:pt x="15" y="34"/>
                </a:lnTo>
                <a:lnTo>
                  <a:pt x="10" y="24"/>
                </a:lnTo>
                <a:lnTo>
                  <a:pt x="15" y="14"/>
                </a:lnTo>
                <a:lnTo>
                  <a:pt x="24" y="9"/>
                </a:lnTo>
                <a:lnTo>
                  <a:pt x="37" y="14"/>
                </a:lnTo>
                <a:lnTo>
                  <a:pt x="41" y="24"/>
                </a:lnTo>
                <a:lnTo>
                  <a:pt x="51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51" name="Rectangle 82"/>
          <p:cNvSpPr>
            <a:spLocks noChangeArrowheads="1"/>
          </p:cNvSpPr>
          <p:nvPr/>
        </p:nvSpPr>
        <p:spPr bwMode="auto">
          <a:xfrm>
            <a:off x="2886075" y="2909889"/>
            <a:ext cx="4603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52" name="Rectangle 83"/>
          <p:cNvSpPr>
            <a:spLocks noChangeArrowheads="1"/>
          </p:cNvSpPr>
          <p:nvPr/>
        </p:nvSpPr>
        <p:spPr bwMode="auto">
          <a:xfrm>
            <a:off x="2901950" y="2949576"/>
            <a:ext cx="14288" cy="80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53" name="Freeform 84"/>
          <p:cNvSpPr>
            <a:spLocks/>
          </p:cNvSpPr>
          <p:nvPr/>
        </p:nvSpPr>
        <p:spPr bwMode="auto">
          <a:xfrm>
            <a:off x="2878138" y="2960688"/>
            <a:ext cx="61912" cy="61912"/>
          </a:xfrm>
          <a:custGeom>
            <a:avLst/>
            <a:gdLst>
              <a:gd name="T0" fmla="*/ 0 w 39"/>
              <a:gd name="T1" fmla="*/ 0 h 39"/>
              <a:gd name="T2" fmla="*/ 2147483646 w 39"/>
              <a:gd name="T3" fmla="*/ 2147483646 h 39"/>
              <a:gd name="T4" fmla="*/ 2147483646 w 39"/>
              <a:gd name="T5" fmla="*/ 0 h 39"/>
              <a:gd name="T6" fmla="*/ 0 w 39"/>
              <a:gd name="T7" fmla="*/ 0 h 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39">
                <a:moveTo>
                  <a:pt x="0" y="0"/>
                </a:moveTo>
                <a:lnTo>
                  <a:pt x="19" y="39"/>
                </a:lnTo>
                <a:lnTo>
                  <a:pt x="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54" name="Freeform 85"/>
          <p:cNvSpPr>
            <a:spLocks/>
          </p:cNvSpPr>
          <p:nvPr/>
        </p:nvSpPr>
        <p:spPr bwMode="auto">
          <a:xfrm>
            <a:off x="2867025" y="2952751"/>
            <a:ext cx="84138" cy="85725"/>
          </a:xfrm>
          <a:custGeom>
            <a:avLst/>
            <a:gdLst>
              <a:gd name="T0" fmla="*/ 0 w 53"/>
              <a:gd name="T1" fmla="*/ 0 h 54"/>
              <a:gd name="T2" fmla="*/ 2147483646 w 53"/>
              <a:gd name="T3" fmla="*/ 2147483646 h 54"/>
              <a:gd name="T4" fmla="*/ 2147483646 w 53"/>
              <a:gd name="T5" fmla="*/ 0 h 54"/>
              <a:gd name="T6" fmla="*/ 0 w 53"/>
              <a:gd name="T7" fmla="*/ 0 h 54"/>
              <a:gd name="T8" fmla="*/ 2147483646 w 53"/>
              <a:gd name="T9" fmla="*/ 2147483646 h 54"/>
              <a:gd name="T10" fmla="*/ 2147483646 w 53"/>
              <a:gd name="T11" fmla="*/ 2147483646 h 54"/>
              <a:gd name="T12" fmla="*/ 2147483646 w 53"/>
              <a:gd name="T13" fmla="*/ 2147483646 h 54"/>
              <a:gd name="T14" fmla="*/ 2147483646 w 53"/>
              <a:gd name="T15" fmla="*/ 2147483646 h 54"/>
              <a:gd name="T16" fmla="*/ 0 w 53"/>
              <a:gd name="T17" fmla="*/ 0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" h="54">
                <a:moveTo>
                  <a:pt x="0" y="0"/>
                </a:moveTo>
                <a:lnTo>
                  <a:pt x="26" y="54"/>
                </a:lnTo>
                <a:lnTo>
                  <a:pt x="53" y="0"/>
                </a:lnTo>
                <a:lnTo>
                  <a:pt x="0" y="0"/>
                </a:lnTo>
                <a:lnTo>
                  <a:pt x="14" y="10"/>
                </a:lnTo>
                <a:lnTo>
                  <a:pt x="39" y="10"/>
                </a:lnTo>
                <a:lnTo>
                  <a:pt x="26" y="34"/>
                </a:lnTo>
                <a:lnTo>
                  <a:pt x="14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55" name="Oval 86"/>
          <p:cNvSpPr>
            <a:spLocks noChangeArrowheads="1"/>
          </p:cNvSpPr>
          <p:nvPr/>
        </p:nvSpPr>
        <p:spPr bwMode="auto">
          <a:xfrm>
            <a:off x="2943226" y="3092450"/>
            <a:ext cx="66675" cy="69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56" name="Freeform 87"/>
          <p:cNvSpPr>
            <a:spLocks/>
          </p:cNvSpPr>
          <p:nvPr/>
        </p:nvSpPr>
        <p:spPr bwMode="auto">
          <a:xfrm>
            <a:off x="2935289" y="3084513"/>
            <a:ext cx="77787" cy="80962"/>
          </a:xfrm>
          <a:custGeom>
            <a:avLst/>
            <a:gdLst>
              <a:gd name="T0" fmla="*/ 0 w 49"/>
              <a:gd name="T1" fmla="*/ 2147483646 h 51"/>
              <a:gd name="T2" fmla="*/ 2147483646 w 49"/>
              <a:gd name="T3" fmla="*/ 2147483646 h 51"/>
              <a:gd name="T4" fmla="*/ 2147483646 w 49"/>
              <a:gd name="T5" fmla="*/ 2147483646 h 51"/>
              <a:gd name="T6" fmla="*/ 2147483646 w 49"/>
              <a:gd name="T7" fmla="*/ 2147483646 h 51"/>
              <a:gd name="T8" fmla="*/ 2147483646 w 49"/>
              <a:gd name="T9" fmla="*/ 2147483646 h 51"/>
              <a:gd name="T10" fmla="*/ 2147483646 w 49"/>
              <a:gd name="T11" fmla="*/ 2147483646 h 51"/>
              <a:gd name="T12" fmla="*/ 2147483646 w 49"/>
              <a:gd name="T13" fmla="*/ 0 h 51"/>
              <a:gd name="T14" fmla="*/ 2147483646 w 49"/>
              <a:gd name="T15" fmla="*/ 2147483646 h 51"/>
              <a:gd name="T16" fmla="*/ 0 w 49"/>
              <a:gd name="T17" fmla="*/ 2147483646 h 51"/>
              <a:gd name="T18" fmla="*/ 2147483646 w 49"/>
              <a:gd name="T19" fmla="*/ 2147483646 h 51"/>
              <a:gd name="T20" fmla="*/ 2147483646 w 49"/>
              <a:gd name="T21" fmla="*/ 2147483646 h 51"/>
              <a:gd name="T22" fmla="*/ 2147483646 w 49"/>
              <a:gd name="T23" fmla="*/ 2147483646 h 51"/>
              <a:gd name="T24" fmla="*/ 2147483646 w 49"/>
              <a:gd name="T25" fmla="*/ 2147483646 h 51"/>
              <a:gd name="T26" fmla="*/ 2147483646 w 49"/>
              <a:gd name="T27" fmla="*/ 2147483646 h 51"/>
              <a:gd name="T28" fmla="*/ 2147483646 w 49"/>
              <a:gd name="T29" fmla="*/ 2147483646 h 51"/>
              <a:gd name="T30" fmla="*/ 2147483646 w 49"/>
              <a:gd name="T31" fmla="*/ 2147483646 h 51"/>
              <a:gd name="T32" fmla="*/ 2147483646 w 49"/>
              <a:gd name="T33" fmla="*/ 2147483646 h 51"/>
              <a:gd name="T34" fmla="*/ 2147483646 w 49"/>
              <a:gd name="T35" fmla="*/ 2147483646 h 51"/>
              <a:gd name="T36" fmla="*/ 0 w 49"/>
              <a:gd name="T37" fmla="*/ 2147483646 h 5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51">
                <a:moveTo>
                  <a:pt x="0" y="24"/>
                </a:moveTo>
                <a:lnTo>
                  <a:pt x="8" y="41"/>
                </a:lnTo>
                <a:lnTo>
                  <a:pt x="25" y="51"/>
                </a:lnTo>
                <a:lnTo>
                  <a:pt x="44" y="41"/>
                </a:lnTo>
                <a:lnTo>
                  <a:pt x="49" y="24"/>
                </a:lnTo>
                <a:lnTo>
                  <a:pt x="44" y="10"/>
                </a:lnTo>
                <a:lnTo>
                  <a:pt x="25" y="0"/>
                </a:lnTo>
                <a:lnTo>
                  <a:pt x="10" y="10"/>
                </a:lnTo>
                <a:lnTo>
                  <a:pt x="0" y="24"/>
                </a:lnTo>
                <a:lnTo>
                  <a:pt x="10" y="24"/>
                </a:lnTo>
                <a:lnTo>
                  <a:pt x="15" y="14"/>
                </a:lnTo>
                <a:lnTo>
                  <a:pt x="25" y="10"/>
                </a:lnTo>
                <a:lnTo>
                  <a:pt x="35" y="14"/>
                </a:lnTo>
                <a:lnTo>
                  <a:pt x="39" y="24"/>
                </a:lnTo>
                <a:lnTo>
                  <a:pt x="35" y="36"/>
                </a:lnTo>
                <a:lnTo>
                  <a:pt x="25" y="41"/>
                </a:lnTo>
                <a:lnTo>
                  <a:pt x="18" y="36"/>
                </a:lnTo>
                <a:lnTo>
                  <a:pt x="1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57" name="Rectangle 88"/>
          <p:cNvSpPr>
            <a:spLocks noChangeArrowheads="1"/>
          </p:cNvSpPr>
          <p:nvPr/>
        </p:nvSpPr>
        <p:spPr bwMode="auto">
          <a:xfrm>
            <a:off x="2951164" y="3114676"/>
            <a:ext cx="4603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58" name="Rectangle 89"/>
          <p:cNvSpPr>
            <a:spLocks noChangeArrowheads="1"/>
          </p:cNvSpPr>
          <p:nvPr/>
        </p:nvSpPr>
        <p:spPr bwMode="auto">
          <a:xfrm>
            <a:off x="2967039" y="3103563"/>
            <a:ext cx="15875" cy="42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59" name="Oval 90"/>
          <p:cNvSpPr>
            <a:spLocks noChangeArrowheads="1"/>
          </p:cNvSpPr>
          <p:nvPr/>
        </p:nvSpPr>
        <p:spPr bwMode="auto">
          <a:xfrm>
            <a:off x="2970213" y="3192464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60" name="Freeform 91"/>
          <p:cNvSpPr>
            <a:spLocks/>
          </p:cNvSpPr>
          <p:nvPr/>
        </p:nvSpPr>
        <p:spPr bwMode="auto">
          <a:xfrm>
            <a:off x="2963863" y="3184525"/>
            <a:ext cx="80962" cy="77788"/>
          </a:xfrm>
          <a:custGeom>
            <a:avLst/>
            <a:gdLst>
              <a:gd name="T0" fmla="*/ 0 w 51"/>
              <a:gd name="T1" fmla="*/ 2147483646 h 49"/>
              <a:gd name="T2" fmla="*/ 2147483646 w 51"/>
              <a:gd name="T3" fmla="*/ 2147483646 h 49"/>
              <a:gd name="T4" fmla="*/ 2147483646 w 51"/>
              <a:gd name="T5" fmla="*/ 2147483646 h 49"/>
              <a:gd name="T6" fmla="*/ 2147483646 w 51"/>
              <a:gd name="T7" fmla="*/ 2147483646 h 49"/>
              <a:gd name="T8" fmla="*/ 2147483646 w 51"/>
              <a:gd name="T9" fmla="*/ 2147483646 h 49"/>
              <a:gd name="T10" fmla="*/ 2147483646 w 51"/>
              <a:gd name="T11" fmla="*/ 2147483646 h 49"/>
              <a:gd name="T12" fmla="*/ 2147483646 w 51"/>
              <a:gd name="T13" fmla="*/ 0 h 49"/>
              <a:gd name="T14" fmla="*/ 2147483646 w 51"/>
              <a:gd name="T15" fmla="*/ 2147483646 h 49"/>
              <a:gd name="T16" fmla="*/ 0 w 51"/>
              <a:gd name="T17" fmla="*/ 2147483646 h 49"/>
              <a:gd name="T18" fmla="*/ 2147483646 w 51"/>
              <a:gd name="T19" fmla="*/ 2147483646 h 49"/>
              <a:gd name="T20" fmla="*/ 2147483646 w 51"/>
              <a:gd name="T21" fmla="*/ 2147483646 h 49"/>
              <a:gd name="T22" fmla="*/ 2147483646 w 51"/>
              <a:gd name="T23" fmla="*/ 2147483646 h 49"/>
              <a:gd name="T24" fmla="*/ 2147483646 w 51"/>
              <a:gd name="T25" fmla="*/ 2147483646 h 49"/>
              <a:gd name="T26" fmla="*/ 2147483646 w 51"/>
              <a:gd name="T27" fmla="*/ 2147483646 h 49"/>
              <a:gd name="T28" fmla="*/ 2147483646 w 51"/>
              <a:gd name="T29" fmla="*/ 2147483646 h 49"/>
              <a:gd name="T30" fmla="*/ 2147483646 w 51"/>
              <a:gd name="T31" fmla="*/ 2147483646 h 49"/>
              <a:gd name="T32" fmla="*/ 2147483646 w 51"/>
              <a:gd name="T33" fmla="*/ 2147483646 h 49"/>
              <a:gd name="T34" fmla="*/ 2147483646 w 51"/>
              <a:gd name="T35" fmla="*/ 2147483646 h 49"/>
              <a:gd name="T36" fmla="*/ 0 w 51"/>
              <a:gd name="T37" fmla="*/ 2147483646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9">
                <a:moveTo>
                  <a:pt x="0" y="25"/>
                </a:moveTo>
                <a:lnTo>
                  <a:pt x="9" y="44"/>
                </a:lnTo>
                <a:lnTo>
                  <a:pt x="24" y="49"/>
                </a:lnTo>
                <a:lnTo>
                  <a:pt x="41" y="44"/>
                </a:lnTo>
                <a:lnTo>
                  <a:pt x="51" y="25"/>
                </a:lnTo>
                <a:lnTo>
                  <a:pt x="41" y="8"/>
                </a:lnTo>
                <a:lnTo>
                  <a:pt x="24" y="0"/>
                </a:lnTo>
                <a:lnTo>
                  <a:pt x="9" y="10"/>
                </a:lnTo>
                <a:lnTo>
                  <a:pt x="0" y="25"/>
                </a:lnTo>
                <a:lnTo>
                  <a:pt x="9" y="25"/>
                </a:lnTo>
                <a:lnTo>
                  <a:pt x="14" y="15"/>
                </a:lnTo>
                <a:lnTo>
                  <a:pt x="24" y="10"/>
                </a:lnTo>
                <a:lnTo>
                  <a:pt x="36" y="17"/>
                </a:lnTo>
                <a:lnTo>
                  <a:pt x="41" y="25"/>
                </a:lnTo>
                <a:lnTo>
                  <a:pt x="36" y="34"/>
                </a:lnTo>
                <a:lnTo>
                  <a:pt x="24" y="39"/>
                </a:lnTo>
                <a:lnTo>
                  <a:pt x="14" y="34"/>
                </a:lnTo>
                <a:lnTo>
                  <a:pt x="9" y="2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61" name="Rectangle 92"/>
          <p:cNvSpPr>
            <a:spLocks noChangeArrowheads="1"/>
          </p:cNvSpPr>
          <p:nvPr/>
        </p:nvSpPr>
        <p:spPr bwMode="auto">
          <a:xfrm>
            <a:off x="2982914" y="3216276"/>
            <a:ext cx="4603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62" name="Rectangle 93"/>
          <p:cNvSpPr>
            <a:spLocks noChangeArrowheads="1"/>
          </p:cNvSpPr>
          <p:nvPr/>
        </p:nvSpPr>
        <p:spPr bwMode="auto">
          <a:xfrm>
            <a:off x="2997201" y="3203576"/>
            <a:ext cx="15875" cy="42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63" name="Oval 94"/>
          <p:cNvSpPr>
            <a:spLocks noChangeArrowheads="1"/>
          </p:cNvSpPr>
          <p:nvPr/>
        </p:nvSpPr>
        <p:spPr bwMode="auto">
          <a:xfrm>
            <a:off x="2908300" y="3273426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64" name="Freeform 95"/>
          <p:cNvSpPr>
            <a:spLocks/>
          </p:cNvSpPr>
          <p:nvPr/>
        </p:nvSpPr>
        <p:spPr bwMode="auto">
          <a:xfrm>
            <a:off x="2901951" y="3265489"/>
            <a:ext cx="80963" cy="77787"/>
          </a:xfrm>
          <a:custGeom>
            <a:avLst/>
            <a:gdLst>
              <a:gd name="T0" fmla="*/ 0 w 51"/>
              <a:gd name="T1" fmla="*/ 2147483646 h 49"/>
              <a:gd name="T2" fmla="*/ 2147483646 w 51"/>
              <a:gd name="T3" fmla="*/ 2147483646 h 49"/>
              <a:gd name="T4" fmla="*/ 2147483646 w 51"/>
              <a:gd name="T5" fmla="*/ 2147483646 h 49"/>
              <a:gd name="T6" fmla="*/ 2147483646 w 51"/>
              <a:gd name="T7" fmla="*/ 2147483646 h 49"/>
              <a:gd name="T8" fmla="*/ 2147483646 w 51"/>
              <a:gd name="T9" fmla="*/ 2147483646 h 49"/>
              <a:gd name="T10" fmla="*/ 2147483646 w 51"/>
              <a:gd name="T11" fmla="*/ 2147483646 h 49"/>
              <a:gd name="T12" fmla="*/ 2147483646 w 51"/>
              <a:gd name="T13" fmla="*/ 0 h 49"/>
              <a:gd name="T14" fmla="*/ 2147483646 w 51"/>
              <a:gd name="T15" fmla="*/ 2147483646 h 49"/>
              <a:gd name="T16" fmla="*/ 0 w 51"/>
              <a:gd name="T17" fmla="*/ 2147483646 h 49"/>
              <a:gd name="T18" fmla="*/ 2147483646 w 51"/>
              <a:gd name="T19" fmla="*/ 2147483646 h 49"/>
              <a:gd name="T20" fmla="*/ 2147483646 w 51"/>
              <a:gd name="T21" fmla="*/ 2147483646 h 49"/>
              <a:gd name="T22" fmla="*/ 2147483646 w 51"/>
              <a:gd name="T23" fmla="*/ 2147483646 h 49"/>
              <a:gd name="T24" fmla="*/ 2147483646 w 51"/>
              <a:gd name="T25" fmla="*/ 2147483646 h 49"/>
              <a:gd name="T26" fmla="*/ 2147483646 w 51"/>
              <a:gd name="T27" fmla="*/ 2147483646 h 49"/>
              <a:gd name="T28" fmla="*/ 2147483646 w 51"/>
              <a:gd name="T29" fmla="*/ 2147483646 h 49"/>
              <a:gd name="T30" fmla="*/ 2147483646 w 51"/>
              <a:gd name="T31" fmla="*/ 2147483646 h 49"/>
              <a:gd name="T32" fmla="*/ 2147483646 w 51"/>
              <a:gd name="T33" fmla="*/ 2147483646 h 49"/>
              <a:gd name="T34" fmla="*/ 2147483646 w 51"/>
              <a:gd name="T35" fmla="*/ 2147483646 h 49"/>
              <a:gd name="T36" fmla="*/ 0 w 51"/>
              <a:gd name="T37" fmla="*/ 2147483646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9">
                <a:moveTo>
                  <a:pt x="0" y="25"/>
                </a:moveTo>
                <a:lnTo>
                  <a:pt x="9" y="44"/>
                </a:lnTo>
                <a:lnTo>
                  <a:pt x="24" y="49"/>
                </a:lnTo>
                <a:lnTo>
                  <a:pt x="41" y="44"/>
                </a:lnTo>
                <a:lnTo>
                  <a:pt x="51" y="25"/>
                </a:lnTo>
                <a:lnTo>
                  <a:pt x="41" y="8"/>
                </a:lnTo>
                <a:lnTo>
                  <a:pt x="24" y="0"/>
                </a:lnTo>
                <a:lnTo>
                  <a:pt x="9" y="10"/>
                </a:lnTo>
                <a:lnTo>
                  <a:pt x="0" y="25"/>
                </a:lnTo>
                <a:lnTo>
                  <a:pt x="9" y="25"/>
                </a:lnTo>
                <a:lnTo>
                  <a:pt x="14" y="15"/>
                </a:lnTo>
                <a:lnTo>
                  <a:pt x="24" y="10"/>
                </a:lnTo>
                <a:lnTo>
                  <a:pt x="36" y="18"/>
                </a:lnTo>
                <a:lnTo>
                  <a:pt x="41" y="25"/>
                </a:lnTo>
                <a:lnTo>
                  <a:pt x="36" y="35"/>
                </a:lnTo>
                <a:lnTo>
                  <a:pt x="24" y="39"/>
                </a:lnTo>
                <a:lnTo>
                  <a:pt x="14" y="35"/>
                </a:lnTo>
                <a:lnTo>
                  <a:pt x="9" y="2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65" name="Rectangle 96"/>
          <p:cNvSpPr>
            <a:spLocks noChangeArrowheads="1"/>
          </p:cNvSpPr>
          <p:nvPr/>
        </p:nvSpPr>
        <p:spPr bwMode="auto">
          <a:xfrm>
            <a:off x="2921001" y="3297239"/>
            <a:ext cx="4286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66" name="Rectangle 97"/>
          <p:cNvSpPr>
            <a:spLocks noChangeArrowheads="1"/>
          </p:cNvSpPr>
          <p:nvPr/>
        </p:nvSpPr>
        <p:spPr bwMode="auto">
          <a:xfrm>
            <a:off x="2935289" y="3286126"/>
            <a:ext cx="15875" cy="41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67" name="Freeform 98"/>
          <p:cNvSpPr>
            <a:spLocks/>
          </p:cNvSpPr>
          <p:nvPr/>
        </p:nvSpPr>
        <p:spPr bwMode="auto">
          <a:xfrm>
            <a:off x="3025775" y="3119439"/>
            <a:ext cx="261938" cy="65087"/>
          </a:xfrm>
          <a:custGeom>
            <a:avLst/>
            <a:gdLst>
              <a:gd name="T0" fmla="*/ 0 w 165"/>
              <a:gd name="T1" fmla="*/ 2147483646 h 41"/>
              <a:gd name="T2" fmla="*/ 2147483646 w 165"/>
              <a:gd name="T3" fmla="*/ 2147483646 h 41"/>
              <a:gd name="T4" fmla="*/ 2147483646 w 165"/>
              <a:gd name="T5" fmla="*/ 2147483646 h 41"/>
              <a:gd name="T6" fmla="*/ 2147483646 w 165"/>
              <a:gd name="T7" fmla="*/ 2147483646 h 41"/>
              <a:gd name="T8" fmla="*/ 2147483646 w 165"/>
              <a:gd name="T9" fmla="*/ 2147483646 h 41"/>
              <a:gd name="T10" fmla="*/ 2147483646 w 165"/>
              <a:gd name="T11" fmla="*/ 2147483646 h 41"/>
              <a:gd name="T12" fmla="*/ 2147483646 w 165"/>
              <a:gd name="T13" fmla="*/ 2147483646 h 41"/>
              <a:gd name="T14" fmla="*/ 2147483646 w 165"/>
              <a:gd name="T15" fmla="*/ 2147483646 h 41"/>
              <a:gd name="T16" fmla="*/ 2147483646 w 165"/>
              <a:gd name="T17" fmla="*/ 2147483646 h 41"/>
              <a:gd name="T18" fmla="*/ 2147483646 w 165"/>
              <a:gd name="T19" fmla="*/ 2147483646 h 41"/>
              <a:gd name="T20" fmla="*/ 2147483646 w 165"/>
              <a:gd name="T21" fmla="*/ 2147483646 h 41"/>
              <a:gd name="T22" fmla="*/ 2147483646 w 165"/>
              <a:gd name="T23" fmla="*/ 2147483646 h 41"/>
              <a:gd name="T24" fmla="*/ 2147483646 w 165"/>
              <a:gd name="T25" fmla="*/ 2147483646 h 41"/>
              <a:gd name="T26" fmla="*/ 2147483646 w 165"/>
              <a:gd name="T27" fmla="*/ 2147483646 h 41"/>
              <a:gd name="T28" fmla="*/ 2147483646 w 165"/>
              <a:gd name="T29" fmla="*/ 2147483646 h 41"/>
              <a:gd name="T30" fmla="*/ 2147483646 w 165"/>
              <a:gd name="T31" fmla="*/ 2147483646 h 41"/>
              <a:gd name="T32" fmla="*/ 2147483646 w 165"/>
              <a:gd name="T33" fmla="*/ 2147483646 h 41"/>
              <a:gd name="T34" fmla="*/ 2147483646 w 165"/>
              <a:gd name="T35" fmla="*/ 2147483646 h 41"/>
              <a:gd name="T36" fmla="*/ 2147483646 w 165"/>
              <a:gd name="T37" fmla="*/ 2147483646 h 41"/>
              <a:gd name="T38" fmla="*/ 2147483646 w 165"/>
              <a:gd name="T39" fmla="*/ 2147483646 h 41"/>
              <a:gd name="T40" fmla="*/ 2147483646 w 165"/>
              <a:gd name="T41" fmla="*/ 2147483646 h 41"/>
              <a:gd name="T42" fmla="*/ 2147483646 w 165"/>
              <a:gd name="T43" fmla="*/ 2147483646 h 41"/>
              <a:gd name="T44" fmla="*/ 2147483646 w 165"/>
              <a:gd name="T45" fmla="*/ 2147483646 h 41"/>
              <a:gd name="T46" fmla="*/ 2147483646 w 165"/>
              <a:gd name="T47" fmla="*/ 2147483646 h 41"/>
              <a:gd name="T48" fmla="*/ 2147483646 w 165"/>
              <a:gd name="T49" fmla="*/ 2147483646 h 41"/>
              <a:gd name="T50" fmla="*/ 2147483646 w 165"/>
              <a:gd name="T51" fmla="*/ 2147483646 h 41"/>
              <a:gd name="T52" fmla="*/ 2147483646 w 165"/>
              <a:gd name="T53" fmla="*/ 2147483646 h 41"/>
              <a:gd name="T54" fmla="*/ 2147483646 w 165"/>
              <a:gd name="T55" fmla="*/ 2147483646 h 41"/>
              <a:gd name="T56" fmla="*/ 2147483646 w 165"/>
              <a:gd name="T57" fmla="*/ 2147483646 h 41"/>
              <a:gd name="T58" fmla="*/ 2147483646 w 165"/>
              <a:gd name="T59" fmla="*/ 2147483646 h 41"/>
              <a:gd name="T60" fmla="*/ 2147483646 w 165"/>
              <a:gd name="T61" fmla="*/ 2147483646 h 41"/>
              <a:gd name="T62" fmla="*/ 2147483646 w 165"/>
              <a:gd name="T63" fmla="*/ 2147483646 h 41"/>
              <a:gd name="T64" fmla="*/ 2147483646 w 165"/>
              <a:gd name="T65" fmla="*/ 2147483646 h 41"/>
              <a:gd name="T66" fmla="*/ 2147483646 w 165"/>
              <a:gd name="T67" fmla="*/ 2147483646 h 41"/>
              <a:gd name="T68" fmla="*/ 2147483646 w 165"/>
              <a:gd name="T69" fmla="*/ 2147483646 h 41"/>
              <a:gd name="T70" fmla="*/ 2147483646 w 165"/>
              <a:gd name="T71" fmla="*/ 2147483646 h 41"/>
              <a:gd name="T72" fmla="*/ 2147483646 w 165"/>
              <a:gd name="T73" fmla="*/ 2147483646 h 41"/>
              <a:gd name="T74" fmla="*/ 2147483646 w 165"/>
              <a:gd name="T75" fmla="*/ 2147483646 h 41"/>
              <a:gd name="T76" fmla="*/ 2147483646 w 165"/>
              <a:gd name="T77" fmla="*/ 2147483646 h 41"/>
              <a:gd name="T78" fmla="*/ 2147483646 w 165"/>
              <a:gd name="T79" fmla="*/ 2147483646 h 41"/>
              <a:gd name="T80" fmla="*/ 2147483646 w 165"/>
              <a:gd name="T81" fmla="*/ 2147483646 h 41"/>
              <a:gd name="T82" fmla="*/ 2147483646 w 165"/>
              <a:gd name="T83" fmla="*/ 2147483646 h 41"/>
              <a:gd name="T84" fmla="*/ 2147483646 w 165"/>
              <a:gd name="T85" fmla="*/ 2147483646 h 41"/>
              <a:gd name="T86" fmla="*/ 2147483646 w 165"/>
              <a:gd name="T87" fmla="*/ 2147483646 h 41"/>
              <a:gd name="T88" fmla="*/ 2147483646 w 165"/>
              <a:gd name="T89" fmla="*/ 2147483646 h 41"/>
              <a:gd name="T90" fmla="*/ 2147483646 w 165"/>
              <a:gd name="T91" fmla="*/ 2147483646 h 41"/>
              <a:gd name="T92" fmla="*/ 2147483646 w 165"/>
              <a:gd name="T93" fmla="*/ 2147483646 h 41"/>
              <a:gd name="T94" fmla="*/ 2147483646 w 165"/>
              <a:gd name="T95" fmla="*/ 2147483646 h 41"/>
              <a:gd name="T96" fmla="*/ 2147483646 w 165"/>
              <a:gd name="T97" fmla="*/ 2147483646 h 41"/>
              <a:gd name="T98" fmla="*/ 2147483646 w 165"/>
              <a:gd name="T99" fmla="*/ 2147483646 h 41"/>
              <a:gd name="T100" fmla="*/ 2147483646 w 165"/>
              <a:gd name="T101" fmla="*/ 2147483646 h 41"/>
              <a:gd name="T102" fmla="*/ 2147483646 w 165"/>
              <a:gd name="T103" fmla="*/ 2147483646 h 41"/>
              <a:gd name="T104" fmla="*/ 2147483646 w 165"/>
              <a:gd name="T105" fmla="*/ 2147483646 h 41"/>
              <a:gd name="T106" fmla="*/ 2147483646 w 165"/>
              <a:gd name="T107" fmla="*/ 0 h 41"/>
              <a:gd name="T108" fmla="*/ 0 w 165"/>
              <a:gd name="T109" fmla="*/ 0 h 41"/>
              <a:gd name="T110" fmla="*/ 0 w 165"/>
              <a:gd name="T111" fmla="*/ 2147483646 h 4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5" h="41">
                <a:moveTo>
                  <a:pt x="0" y="10"/>
                </a:moveTo>
                <a:lnTo>
                  <a:pt x="2" y="12"/>
                </a:lnTo>
                <a:lnTo>
                  <a:pt x="4" y="12"/>
                </a:lnTo>
                <a:lnTo>
                  <a:pt x="7" y="14"/>
                </a:lnTo>
                <a:lnTo>
                  <a:pt x="12" y="12"/>
                </a:lnTo>
                <a:lnTo>
                  <a:pt x="9" y="17"/>
                </a:lnTo>
                <a:lnTo>
                  <a:pt x="19" y="14"/>
                </a:lnTo>
                <a:lnTo>
                  <a:pt x="17" y="19"/>
                </a:lnTo>
                <a:lnTo>
                  <a:pt x="26" y="19"/>
                </a:lnTo>
                <a:lnTo>
                  <a:pt x="29" y="22"/>
                </a:lnTo>
                <a:lnTo>
                  <a:pt x="34" y="22"/>
                </a:lnTo>
                <a:lnTo>
                  <a:pt x="36" y="24"/>
                </a:lnTo>
                <a:lnTo>
                  <a:pt x="41" y="24"/>
                </a:lnTo>
                <a:lnTo>
                  <a:pt x="43" y="27"/>
                </a:lnTo>
                <a:lnTo>
                  <a:pt x="53" y="24"/>
                </a:lnTo>
                <a:lnTo>
                  <a:pt x="51" y="29"/>
                </a:lnTo>
                <a:lnTo>
                  <a:pt x="63" y="29"/>
                </a:lnTo>
                <a:lnTo>
                  <a:pt x="65" y="32"/>
                </a:lnTo>
                <a:lnTo>
                  <a:pt x="75" y="32"/>
                </a:lnTo>
                <a:lnTo>
                  <a:pt x="78" y="34"/>
                </a:lnTo>
                <a:lnTo>
                  <a:pt x="90" y="34"/>
                </a:lnTo>
                <a:lnTo>
                  <a:pt x="92" y="36"/>
                </a:lnTo>
                <a:lnTo>
                  <a:pt x="109" y="36"/>
                </a:lnTo>
                <a:lnTo>
                  <a:pt x="112" y="39"/>
                </a:lnTo>
                <a:lnTo>
                  <a:pt x="138" y="39"/>
                </a:lnTo>
                <a:lnTo>
                  <a:pt x="141" y="41"/>
                </a:lnTo>
                <a:lnTo>
                  <a:pt x="165" y="41"/>
                </a:lnTo>
                <a:lnTo>
                  <a:pt x="165" y="32"/>
                </a:lnTo>
                <a:lnTo>
                  <a:pt x="146" y="32"/>
                </a:lnTo>
                <a:lnTo>
                  <a:pt x="143" y="29"/>
                </a:lnTo>
                <a:lnTo>
                  <a:pt x="116" y="29"/>
                </a:lnTo>
                <a:lnTo>
                  <a:pt x="114" y="27"/>
                </a:lnTo>
                <a:lnTo>
                  <a:pt x="97" y="27"/>
                </a:lnTo>
                <a:lnTo>
                  <a:pt x="95" y="24"/>
                </a:lnTo>
                <a:lnTo>
                  <a:pt x="82" y="24"/>
                </a:lnTo>
                <a:lnTo>
                  <a:pt x="80" y="22"/>
                </a:lnTo>
                <a:lnTo>
                  <a:pt x="70" y="22"/>
                </a:lnTo>
                <a:lnTo>
                  <a:pt x="68" y="19"/>
                </a:lnTo>
                <a:lnTo>
                  <a:pt x="58" y="22"/>
                </a:lnTo>
                <a:lnTo>
                  <a:pt x="60" y="17"/>
                </a:lnTo>
                <a:lnTo>
                  <a:pt x="48" y="17"/>
                </a:lnTo>
                <a:lnTo>
                  <a:pt x="46" y="14"/>
                </a:lnTo>
                <a:lnTo>
                  <a:pt x="41" y="14"/>
                </a:lnTo>
                <a:lnTo>
                  <a:pt x="39" y="12"/>
                </a:lnTo>
                <a:lnTo>
                  <a:pt x="34" y="12"/>
                </a:lnTo>
                <a:lnTo>
                  <a:pt x="31" y="10"/>
                </a:lnTo>
                <a:lnTo>
                  <a:pt x="24" y="12"/>
                </a:lnTo>
                <a:lnTo>
                  <a:pt x="26" y="7"/>
                </a:lnTo>
                <a:lnTo>
                  <a:pt x="17" y="10"/>
                </a:lnTo>
                <a:lnTo>
                  <a:pt x="19" y="5"/>
                </a:lnTo>
                <a:lnTo>
                  <a:pt x="12" y="5"/>
                </a:lnTo>
                <a:lnTo>
                  <a:pt x="9" y="2"/>
                </a:lnTo>
                <a:lnTo>
                  <a:pt x="7" y="2"/>
                </a:lnTo>
                <a:lnTo>
                  <a:pt x="4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68" name="Freeform 99"/>
          <p:cNvSpPr>
            <a:spLocks/>
          </p:cNvSpPr>
          <p:nvPr/>
        </p:nvSpPr>
        <p:spPr bwMode="auto">
          <a:xfrm>
            <a:off x="3222625" y="3141664"/>
            <a:ext cx="65088" cy="66675"/>
          </a:xfrm>
          <a:custGeom>
            <a:avLst/>
            <a:gdLst>
              <a:gd name="T0" fmla="*/ 2147483646 w 41"/>
              <a:gd name="T1" fmla="*/ 0 h 42"/>
              <a:gd name="T2" fmla="*/ 2147483646 w 41"/>
              <a:gd name="T3" fmla="*/ 2147483646 h 42"/>
              <a:gd name="T4" fmla="*/ 0 w 41"/>
              <a:gd name="T5" fmla="*/ 2147483646 h 42"/>
              <a:gd name="T6" fmla="*/ 2147483646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2" y="0"/>
                </a:moveTo>
                <a:lnTo>
                  <a:pt x="41" y="22"/>
                </a:lnTo>
                <a:lnTo>
                  <a:pt x="0" y="4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69" name="Freeform 100"/>
          <p:cNvSpPr>
            <a:spLocks/>
          </p:cNvSpPr>
          <p:nvPr/>
        </p:nvSpPr>
        <p:spPr bwMode="auto">
          <a:xfrm>
            <a:off x="3214688" y="3130550"/>
            <a:ext cx="88900" cy="88900"/>
          </a:xfrm>
          <a:custGeom>
            <a:avLst/>
            <a:gdLst>
              <a:gd name="T0" fmla="*/ 2147483646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2147483646 w 56"/>
              <a:gd name="T9" fmla="*/ 0 h 56"/>
              <a:gd name="T10" fmla="*/ 0 w 56"/>
              <a:gd name="T11" fmla="*/ 2147483646 h 56"/>
              <a:gd name="T12" fmla="*/ 2147483646 w 56"/>
              <a:gd name="T13" fmla="*/ 2147483646 h 56"/>
              <a:gd name="T14" fmla="*/ 2147483646 w 56"/>
              <a:gd name="T15" fmla="*/ 0 h 56"/>
              <a:gd name="T16" fmla="*/ 2147483646 w 56"/>
              <a:gd name="T17" fmla="*/ 2147483646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6">
                <a:moveTo>
                  <a:pt x="12" y="15"/>
                </a:moveTo>
                <a:lnTo>
                  <a:pt x="36" y="29"/>
                </a:lnTo>
                <a:lnTo>
                  <a:pt x="10" y="42"/>
                </a:lnTo>
                <a:lnTo>
                  <a:pt x="12" y="15"/>
                </a:lnTo>
                <a:lnTo>
                  <a:pt x="2" y="0"/>
                </a:lnTo>
                <a:lnTo>
                  <a:pt x="0" y="56"/>
                </a:lnTo>
                <a:lnTo>
                  <a:pt x="56" y="29"/>
                </a:lnTo>
                <a:lnTo>
                  <a:pt x="2" y="0"/>
                </a:lnTo>
                <a:lnTo>
                  <a:pt x="12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0" name="Freeform 101"/>
          <p:cNvSpPr>
            <a:spLocks/>
          </p:cNvSpPr>
          <p:nvPr/>
        </p:nvSpPr>
        <p:spPr bwMode="auto">
          <a:xfrm>
            <a:off x="3009900" y="3235325"/>
            <a:ext cx="261938" cy="65088"/>
          </a:xfrm>
          <a:custGeom>
            <a:avLst/>
            <a:gdLst>
              <a:gd name="T0" fmla="*/ 0 w 165"/>
              <a:gd name="T1" fmla="*/ 2147483646 h 41"/>
              <a:gd name="T2" fmla="*/ 2147483646 w 165"/>
              <a:gd name="T3" fmla="*/ 2147483646 h 41"/>
              <a:gd name="T4" fmla="*/ 2147483646 w 165"/>
              <a:gd name="T5" fmla="*/ 2147483646 h 41"/>
              <a:gd name="T6" fmla="*/ 2147483646 w 165"/>
              <a:gd name="T7" fmla="*/ 2147483646 h 41"/>
              <a:gd name="T8" fmla="*/ 2147483646 w 165"/>
              <a:gd name="T9" fmla="*/ 2147483646 h 41"/>
              <a:gd name="T10" fmla="*/ 2147483646 w 165"/>
              <a:gd name="T11" fmla="*/ 2147483646 h 41"/>
              <a:gd name="T12" fmla="*/ 2147483646 w 165"/>
              <a:gd name="T13" fmla="*/ 2147483646 h 41"/>
              <a:gd name="T14" fmla="*/ 2147483646 w 165"/>
              <a:gd name="T15" fmla="*/ 2147483646 h 41"/>
              <a:gd name="T16" fmla="*/ 2147483646 w 165"/>
              <a:gd name="T17" fmla="*/ 2147483646 h 41"/>
              <a:gd name="T18" fmla="*/ 2147483646 w 165"/>
              <a:gd name="T19" fmla="*/ 2147483646 h 41"/>
              <a:gd name="T20" fmla="*/ 2147483646 w 165"/>
              <a:gd name="T21" fmla="*/ 2147483646 h 41"/>
              <a:gd name="T22" fmla="*/ 2147483646 w 165"/>
              <a:gd name="T23" fmla="*/ 2147483646 h 41"/>
              <a:gd name="T24" fmla="*/ 2147483646 w 165"/>
              <a:gd name="T25" fmla="*/ 2147483646 h 41"/>
              <a:gd name="T26" fmla="*/ 2147483646 w 165"/>
              <a:gd name="T27" fmla="*/ 2147483646 h 41"/>
              <a:gd name="T28" fmla="*/ 2147483646 w 165"/>
              <a:gd name="T29" fmla="*/ 2147483646 h 41"/>
              <a:gd name="T30" fmla="*/ 2147483646 w 165"/>
              <a:gd name="T31" fmla="*/ 2147483646 h 41"/>
              <a:gd name="T32" fmla="*/ 2147483646 w 165"/>
              <a:gd name="T33" fmla="*/ 2147483646 h 41"/>
              <a:gd name="T34" fmla="*/ 2147483646 w 165"/>
              <a:gd name="T35" fmla="*/ 2147483646 h 41"/>
              <a:gd name="T36" fmla="*/ 2147483646 w 165"/>
              <a:gd name="T37" fmla="*/ 2147483646 h 41"/>
              <a:gd name="T38" fmla="*/ 2147483646 w 165"/>
              <a:gd name="T39" fmla="*/ 2147483646 h 41"/>
              <a:gd name="T40" fmla="*/ 2147483646 w 165"/>
              <a:gd name="T41" fmla="*/ 2147483646 h 41"/>
              <a:gd name="T42" fmla="*/ 2147483646 w 165"/>
              <a:gd name="T43" fmla="*/ 2147483646 h 41"/>
              <a:gd name="T44" fmla="*/ 2147483646 w 165"/>
              <a:gd name="T45" fmla="*/ 2147483646 h 41"/>
              <a:gd name="T46" fmla="*/ 2147483646 w 165"/>
              <a:gd name="T47" fmla="*/ 2147483646 h 41"/>
              <a:gd name="T48" fmla="*/ 2147483646 w 165"/>
              <a:gd name="T49" fmla="*/ 2147483646 h 41"/>
              <a:gd name="T50" fmla="*/ 2147483646 w 165"/>
              <a:gd name="T51" fmla="*/ 2147483646 h 41"/>
              <a:gd name="T52" fmla="*/ 2147483646 w 165"/>
              <a:gd name="T53" fmla="*/ 2147483646 h 41"/>
              <a:gd name="T54" fmla="*/ 2147483646 w 165"/>
              <a:gd name="T55" fmla="*/ 2147483646 h 41"/>
              <a:gd name="T56" fmla="*/ 2147483646 w 165"/>
              <a:gd name="T57" fmla="*/ 0 h 41"/>
              <a:gd name="T58" fmla="*/ 2147483646 w 165"/>
              <a:gd name="T59" fmla="*/ 0 h 41"/>
              <a:gd name="T60" fmla="*/ 2147483646 w 165"/>
              <a:gd name="T61" fmla="*/ 2147483646 h 41"/>
              <a:gd name="T62" fmla="*/ 2147483646 w 165"/>
              <a:gd name="T63" fmla="*/ 2147483646 h 41"/>
              <a:gd name="T64" fmla="*/ 2147483646 w 165"/>
              <a:gd name="T65" fmla="*/ 2147483646 h 41"/>
              <a:gd name="T66" fmla="*/ 2147483646 w 165"/>
              <a:gd name="T67" fmla="*/ 2147483646 h 41"/>
              <a:gd name="T68" fmla="*/ 2147483646 w 165"/>
              <a:gd name="T69" fmla="*/ 2147483646 h 41"/>
              <a:gd name="T70" fmla="*/ 2147483646 w 165"/>
              <a:gd name="T71" fmla="*/ 2147483646 h 41"/>
              <a:gd name="T72" fmla="*/ 2147483646 w 165"/>
              <a:gd name="T73" fmla="*/ 2147483646 h 41"/>
              <a:gd name="T74" fmla="*/ 2147483646 w 165"/>
              <a:gd name="T75" fmla="*/ 2147483646 h 41"/>
              <a:gd name="T76" fmla="*/ 2147483646 w 165"/>
              <a:gd name="T77" fmla="*/ 2147483646 h 41"/>
              <a:gd name="T78" fmla="*/ 2147483646 w 165"/>
              <a:gd name="T79" fmla="*/ 2147483646 h 41"/>
              <a:gd name="T80" fmla="*/ 2147483646 w 165"/>
              <a:gd name="T81" fmla="*/ 2147483646 h 41"/>
              <a:gd name="T82" fmla="*/ 2147483646 w 165"/>
              <a:gd name="T83" fmla="*/ 2147483646 h 41"/>
              <a:gd name="T84" fmla="*/ 2147483646 w 165"/>
              <a:gd name="T85" fmla="*/ 2147483646 h 41"/>
              <a:gd name="T86" fmla="*/ 2147483646 w 165"/>
              <a:gd name="T87" fmla="*/ 2147483646 h 41"/>
              <a:gd name="T88" fmla="*/ 2147483646 w 165"/>
              <a:gd name="T89" fmla="*/ 2147483646 h 41"/>
              <a:gd name="T90" fmla="*/ 2147483646 w 165"/>
              <a:gd name="T91" fmla="*/ 2147483646 h 41"/>
              <a:gd name="T92" fmla="*/ 2147483646 w 165"/>
              <a:gd name="T93" fmla="*/ 2147483646 h 41"/>
              <a:gd name="T94" fmla="*/ 2147483646 w 165"/>
              <a:gd name="T95" fmla="*/ 2147483646 h 41"/>
              <a:gd name="T96" fmla="*/ 2147483646 w 165"/>
              <a:gd name="T97" fmla="*/ 2147483646 h 41"/>
              <a:gd name="T98" fmla="*/ 2147483646 w 165"/>
              <a:gd name="T99" fmla="*/ 2147483646 h 41"/>
              <a:gd name="T100" fmla="*/ 2147483646 w 165"/>
              <a:gd name="T101" fmla="*/ 2147483646 h 41"/>
              <a:gd name="T102" fmla="*/ 2147483646 w 165"/>
              <a:gd name="T103" fmla="*/ 2147483646 h 41"/>
              <a:gd name="T104" fmla="*/ 2147483646 w 165"/>
              <a:gd name="T105" fmla="*/ 2147483646 h 41"/>
              <a:gd name="T106" fmla="*/ 2147483646 w 165"/>
              <a:gd name="T107" fmla="*/ 2147483646 h 41"/>
              <a:gd name="T108" fmla="*/ 0 w 165"/>
              <a:gd name="T109" fmla="*/ 2147483646 h 41"/>
              <a:gd name="T110" fmla="*/ 0 w 165"/>
              <a:gd name="T111" fmla="*/ 2147483646 h 4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5" h="41">
                <a:moveTo>
                  <a:pt x="0" y="41"/>
                </a:moveTo>
                <a:lnTo>
                  <a:pt x="5" y="41"/>
                </a:lnTo>
                <a:lnTo>
                  <a:pt x="7" y="39"/>
                </a:lnTo>
                <a:lnTo>
                  <a:pt x="14" y="39"/>
                </a:lnTo>
                <a:lnTo>
                  <a:pt x="12" y="34"/>
                </a:lnTo>
                <a:lnTo>
                  <a:pt x="17" y="37"/>
                </a:lnTo>
                <a:lnTo>
                  <a:pt x="19" y="34"/>
                </a:lnTo>
                <a:lnTo>
                  <a:pt x="24" y="34"/>
                </a:lnTo>
                <a:lnTo>
                  <a:pt x="27" y="32"/>
                </a:lnTo>
                <a:lnTo>
                  <a:pt x="36" y="32"/>
                </a:lnTo>
                <a:lnTo>
                  <a:pt x="34" y="27"/>
                </a:lnTo>
                <a:lnTo>
                  <a:pt x="41" y="29"/>
                </a:lnTo>
                <a:lnTo>
                  <a:pt x="44" y="27"/>
                </a:lnTo>
                <a:lnTo>
                  <a:pt x="49" y="27"/>
                </a:lnTo>
                <a:lnTo>
                  <a:pt x="51" y="24"/>
                </a:lnTo>
                <a:lnTo>
                  <a:pt x="58" y="24"/>
                </a:lnTo>
                <a:lnTo>
                  <a:pt x="61" y="22"/>
                </a:lnTo>
                <a:lnTo>
                  <a:pt x="70" y="22"/>
                </a:lnTo>
                <a:lnTo>
                  <a:pt x="73" y="19"/>
                </a:lnTo>
                <a:lnTo>
                  <a:pt x="83" y="19"/>
                </a:lnTo>
                <a:lnTo>
                  <a:pt x="85" y="17"/>
                </a:lnTo>
                <a:lnTo>
                  <a:pt x="97" y="17"/>
                </a:lnTo>
                <a:lnTo>
                  <a:pt x="100" y="15"/>
                </a:lnTo>
                <a:lnTo>
                  <a:pt x="117" y="15"/>
                </a:lnTo>
                <a:lnTo>
                  <a:pt x="119" y="12"/>
                </a:lnTo>
                <a:lnTo>
                  <a:pt x="144" y="12"/>
                </a:lnTo>
                <a:lnTo>
                  <a:pt x="146" y="10"/>
                </a:lnTo>
                <a:lnTo>
                  <a:pt x="165" y="10"/>
                </a:lnTo>
                <a:lnTo>
                  <a:pt x="165" y="0"/>
                </a:lnTo>
                <a:lnTo>
                  <a:pt x="141" y="0"/>
                </a:lnTo>
                <a:lnTo>
                  <a:pt x="139" y="2"/>
                </a:lnTo>
                <a:lnTo>
                  <a:pt x="114" y="2"/>
                </a:lnTo>
                <a:lnTo>
                  <a:pt x="112" y="5"/>
                </a:lnTo>
                <a:lnTo>
                  <a:pt x="95" y="5"/>
                </a:lnTo>
                <a:lnTo>
                  <a:pt x="92" y="7"/>
                </a:lnTo>
                <a:lnTo>
                  <a:pt x="80" y="7"/>
                </a:lnTo>
                <a:lnTo>
                  <a:pt x="78" y="10"/>
                </a:lnTo>
                <a:lnTo>
                  <a:pt x="68" y="10"/>
                </a:lnTo>
                <a:lnTo>
                  <a:pt x="66" y="12"/>
                </a:lnTo>
                <a:lnTo>
                  <a:pt x="56" y="12"/>
                </a:lnTo>
                <a:lnTo>
                  <a:pt x="53" y="15"/>
                </a:lnTo>
                <a:lnTo>
                  <a:pt x="46" y="15"/>
                </a:lnTo>
                <a:lnTo>
                  <a:pt x="44" y="17"/>
                </a:lnTo>
                <a:lnTo>
                  <a:pt x="39" y="17"/>
                </a:lnTo>
                <a:lnTo>
                  <a:pt x="36" y="19"/>
                </a:lnTo>
                <a:lnTo>
                  <a:pt x="27" y="19"/>
                </a:lnTo>
                <a:lnTo>
                  <a:pt x="29" y="24"/>
                </a:lnTo>
                <a:lnTo>
                  <a:pt x="22" y="22"/>
                </a:lnTo>
                <a:lnTo>
                  <a:pt x="19" y="24"/>
                </a:lnTo>
                <a:lnTo>
                  <a:pt x="14" y="24"/>
                </a:lnTo>
                <a:lnTo>
                  <a:pt x="12" y="27"/>
                </a:lnTo>
                <a:lnTo>
                  <a:pt x="5" y="27"/>
                </a:lnTo>
                <a:lnTo>
                  <a:pt x="7" y="32"/>
                </a:lnTo>
                <a:lnTo>
                  <a:pt x="2" y="29"/>
                </a:lnTo>
                <a:lnTo>
                  <a:pt x="0" y="32"/>
                </a:lnTo>
                <a:lnTo>
                  <a:pt x="0" y="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1" name="Freeform 102"/>
          <p:cNvSpPr>
            <a:spLocks/>
          </p:cNvSpPr>
          <p:nvPr/>
        </p:nvSpPr>
        <p:spPr bwMode="auto">
          <a:xfrm>
            <a:off x="3206750" y="3211514"/>
            <a:ext cx="65088" cy="66675"/>
          </a:xfrm>
          <a:custGeom>
            <a:avLst/>
            <a:gdLst>
              <a:gd name="T0" fmla="*/ 0 w 41"/>
              <a:gd name="T1" fmla="*/ 0 h 42"/>
              <a:gd name="T2" fmla="*/ 2147483646 w 41"/>
              <a:gd name="T3" fmla="*/ 2147483646 h 42"/>
              <a:gd name="T4" fmla="*/ 2147483646 w 41"/>
              <a:gd name="T5" fmla="*/ 2147483646 h 42"/>
              <a:gd name="T6" fmla="*/ 0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0" y="0"/>
                </a:moveTo>
                <a:lnTo>
                  <a:pt x="41" y="17"/>
                </a:lnTo>
                <a:lnTo>
                  <a:pt x="2" y="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2" name="Freeform 103"/>
          <p:cNvSpPr>
            <a:spLocks/>
          </p:cNvSpPr>
          <p:nvPr/>
        </p:nvSpPr>
        <p:spPr bwMode="auto">
          <a:xfrm>
            <a:off x="3198813" y="3200400"/>
            <a:ext cx="88900" cy="88900"/>
          </a:xfrm>
          <a:custGeom>
            <a:avLst/>
            <a:gdLst>
              <a:gd name="T0" fmla="*/ 2147483646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0 w 56"/>
              <a:gd name="T9" fmla="*/ 0 h 56"/>
              <a:gd name="T10" fmla="*/ 2147483646 w 56"/>
              <a:gd name="T11" fmla="*/ 2147483646 h 56"/>
              <a:gd name="T12" fmla="*/ 2147483646 w 56"/>
              <a:gd name="T13" fmla="*/ 2147483646 h 56"/>
              <a:gd name="T14" fmla="*/ 0 w 56"/>
              <a:gd name="T15" fmla="*/ 0 h 56"/>
              <a:gd name="T16" fmla="*/ 2147483646 w 56"/>
              <a:gd name="T17" fmla="*/ 2147483646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6">
                <a:moveTo>
                  <a:pt x="10" y="15"/>
                </a:moveTo>
                <a:lnTo>
                  <a:pt x="37" y="24"/>
                </a:lnTo>
                <a:lnTo>
                  <a:pt x="12" y="41"/>
                </a:lnTo>
                <a:lnTo>
                  <a:pt x="10" y="15"/>
                </a:lnTo>
                <a:lnTo>
                  <a:pt x="0" y="0"/>
                </a:lnTo>
                <a:lnTo>
                  <a:pt x="3" y="56"/>
                </a:lnTo>
                <a:lnTo>
                  <a:pt x="56" y="24"/>
                </a:lnTo>
                <a:lnTo>
                  <a:pt x="0" y="0"/>
                </a:lnTo>
                <a:lnTo>
                  <a:pt x="1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3" name="Freeform 104"/>
          <p:cNvSpPr>
            <a:spLocks/>
          </p:cNvSpPr>
          <p:nvPr/>
        </p:nvSpPr>
        <p:spPr bwMode="auto">
          <a:xfrm>
            <a:off x="3740150" y="3073401"/>
            <a:ext cx="4648200" cy="119063"/>
          </a:xfrm>
          <a:custGeom>
            <a:avLst/>
            <a:gdLst>
              <a:gd name="T0" fmla="*/ 2147483646 w 2928"/>
              <a:gd name="T1" fmla="*/ 2147483646 h 75"/>
              <a:gd name="T2" fmla="*/ 2147483646 w 2928"/>
              <a:gd name="T3" fmla="*/ 2147483646 h 75"/>
              <a:gd name="T4" fmla="*/ 2147483646 w 2928"/>
              <a:gd name="T5" fmla="*/ 2147483646 h 75"/>
              <a:gd name="T6" fmla="*/ 2147483646 w 2928"/>
              <a:gd name="T7" fmla="*/ 2147483646 h 75"/>
              <a:gd name="T8" fmla="*/ 2147483646 w 2928"/>
              <a:gd name="T9" fmla="*/ 2147483646 h 75"/>
              <a:gd name="T10" fmla="*/ 2147483646 w 2928"/>
              <a:gd name="T11" fmla="*/ 2147483646 h 75"/>
              <a:gd name="T12" fmla="*/ 2147483646 w 2928"/>
              <a:gd name="T13" fmla="*/ 2147483646 h 75"/>
              <a:gd name="T14" fmla="*/ 2147483646 w 2928"/>
              <a:gd name="T15" fmla="*/ 2147483646 h 75"/>
              <a:gd name="T16" fmla="*/ 2147483646 w 2928"/>
              <a:gd name="T17" fmla="*/ 2147483646 h 75"/>
              <a:gd name="T18" fmla="*/ 2147483646 w 2928"/>
              <a:gd name="T19" fmla="*/ 2147483646 h 75"/>
              <a:gd name="T20" fmla="*/ 2147483646 w 2928"/>
              <a:gd name="T21" fmla="*/ 2147483646 h 75"/>
              <a:gd name="T22" fmla="*/ 2147483646 w 2928"/>
              <a:gd name="T23" fmla="*/ 2147483646 h 75"/>
              <a:gd name="T24" fmla="*/ 2147483646 w 2928"/>
              <a:gd name="T25" fmla="*/ 2147483646 h 75"/>
              <a:gd name="T26" fmla="*/ 2147483646 w 2928"/>
              <a:gd name="T27" fmla="*/ 2147483646 h 75"/>
              <a:gd name="T28" fmla="*/ 2147483646 w 2928"/>
              <a:gd name="T29" fmla="*/ 2147483646 h 75"/>
              <a:gd name="T30" fmla="*/ 2147483646 w 2928"/>
              <a:gd name="T31" fmla="*/ 2147483646 h 75"/>
              <a:gd name="T32" fmla="*/ 2147483646 w 2928"/>
              <a:gd name="T33" fmla="*/ 2147483646 h 75"/>
              <a:gd name="T34" fmla="*/ 2147483646 w 2928"/>
              <a:gd name="T35" fmla="*/ 2147483646 h 75"/>
              <a:gd name="T36" fmla="*/ 2147483646 w 2928"/>
              <a:gd name="T37" fmla="*/ 2147483646 h 75"/>
              <a:gd name="T38" fmla="*/ 2147483646 w 2928"/>
              <a:gd name="T39" fmla="*/ 2147483646 h 75"/>
              <a:gd name="T40" fmla="*/ 2147483646 w 2928"/>
              <a:gd name="T41" fmla="*/ 2147483646 h 75"/>
              <a:gd name="T42" fmla="*/ 2147483646 w 2928"/>
              <a:gd name="T43" fmla="*/ 2147483646 h 75"/>
              <a:gd name="T44" fmla="*/ 2147483646 w 2928"/>
              <a:gd name="T45" fmla="*/ 2147483646 h 75"/>
              <a:gd name="T46" fmla="*/ 2147483646 w 2928"/>
              <a:gd name="T47" fmla="*/ 2147483646 h 75"/>
              <a:gd name="T48" fmla="*/ 2147483646 w 2928"/>
              <a:gd name="T49" fmla="*/ 2147483646 h 75"/>
              <a:gd name="T50" fmla="*/ 2147483646 w 2928"/>
              <a:gd name="T51" fmla="*/ 2147483646 h 75"/>
              <a:gd name="T52" fmla="*/ 2147483646 w 2928"/>
              <a:gd name="T53" fmla="*/ 2147483646 h 75"/>
              <a:gd name="T54" fmla="*/ 2147483646 w 2928"/>
              <a:gd name="T55" fmla="*/ 2147483646 h 75"/>
              <a:gd name="T56" fmla="*/ 2147483646 w 2928"/>
              <a:gd name="T57" fmla="*/ 2147483646 h 75"/>
              <a:gd name="T58" fmla="*/ 2147483646 w 2928"/>
              <a:gd name="T59" fmla="*/ 2147483646 h 75"/>
              <a:gd name="T60" fmla="*/ 2147483646 w 2928"/>
              <a:gd name="T61" fmla="*/ 2147483646 h 75"/>
              <a:gd name="T62" fmla="*/ 2147483646 w 2928"/>
              <a:gd name="T63" fmla="*/ 2147483646 h 75"/>
              <a:gd name="T64" fmla="*/ 2147483646 w 2928"/>
              <a:gd name="T65" fmla="*/ 2147483646 h 75"/>
              <a:gd name="T66" fmla="*/ 2147483646 w 2928"/>
              <a:gd name="T67" fmla="*/ 2147483646 h 75"/>
              <a:gd name="T68" fmla="*/ 2147483646 w 2928"/>
              <a:gd name="T69" fmla="*/ 2147483646 h 75"/>
              <a:gd name="T70" fmla="*/ 2147483646 w 2928"/>
              <a:gd name="T71" fmla="*/ 2147483646 h 75"/>
              <a:gd name="T72" fmla="*/ 2147483646 w 2928"/>
              <a:gd name="T73" fmla="*/ 2147483646 h 75"/>
              <a:gd name="T74" fmla="*/ 2147483646 w 2928"/>
              <a:gd name="T75" fmla="*/ 2147483646 h 75"/>
              <a:gd name="T76" fmla="*/ 2147483646 w 2928"/>
              <a:gd name="T77" fmla="*/ 2147483646 h 75"/>
              <a:gd name="T78" fmla="*/ 2147483646 w 2928"/>
              <a:gd name="T79" fmla="*/ 2147483646 h 75"/>
              <a:gd name="T80" fmla="*/ 2147483646 w 2928"/>
              <a:gd name="T81" fmla="*/ 2147483646 h 75"/>
              <a:gd name="T82" fmla="*/ 2147483646 w 2928"/>
              <a:gd name="T83" fmla="*/ 2147483646 h 75"/>
              <a:gd name="T84" fmla="*/ 2147483646 w 2928"/>
              <a:gd name="T85" fmla="*/ 2147483646 h 75"/>
              <a:gd name="T86" fmla="*/ 2147483646 w 2928"/>
              <a:gd name="T87" fmla="*/ 2147483646 h 75"/>
              <a:gd name="T88" fmla="*/ 2147483646 w 2928"/>
              <a:gd name="T89" fmla="*/ 2147483646 h 75"/>
              <a:gd name="T90" fmla="*/ 2147483646 w 2928"/>
              <a:gd name="T91" fmla="*/ 2147483646 h 75"/>
              <a:gd name="T92" fmla="*/ 2147483646 w 2928"/>
              <a:gd name="T93" fmla="*/ 2147483646 h 75"/>
              <a:gd name="T94" fmla="*/ 2147483646 w 2928"/>
              <a:gd name="T95" fmla="*/ 2147483646 h 75"/>
              <a:gd name="T96" fmla="*/ 2147483646 w 2928"/>
              <a:gd name="T97" fmla="*/ 2147483646 h 75"/>
              <a:gd name="T98" fmla="*/ 2147483646 w 2928"/>
              <a:gd name="T99" fmla="*/ 2147483646 h 75"/>
              <a:gd name="T100" fmla="*/ 2147483646 w 2928"/>
              <a:gd name="T101" fmla="*/ 2147483646 h 75"/>
              <a:gd name="T102" fmla="*/ 2147483646 w 2928"/>
              <a:gd name="T103" fmla="*/ 2147483646 h 75"/>
              <a:gd name="T104" fmla="*/ 2147483646 w 2928"/>
              <a:gd name="T105" fmla="*/ 2147483646 h 7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28" h="75">
                <a:moveTo>
                  <a:pt x="0" y="41"/>
                </a:moveTo>
                <a:lnTo>
                  <a:pt x="8" y="39"/>
                </a:lnTo>
                <a:lnTo>
                  <a:pt x="13" y="36"/>
                </a:lnTo>
                <a:lnTo>
                  <a:pt x="20" y="36"/>
                </a:lnTo>
                <a:lnTo>
                  <a:pt x="25" y="34"/>
                </a:lnTo>
                <a:lnTo>
                  <a:pt x="39" y="29"/>
                </a:lnTo>
                <a:lnTo>
                  <a:pt x="44" y="29"/>
                </a:lnTo>
                <a:lnTo>
                  <a:pt x="52" y="26"/>
                </a:lnTo>
                <a:lnTo>
                  <a:pt x="56" y="24"/>
                </a:lnTo>
                <a:lnTo>
                  <a:pt x="64" y="24"/>
                </a:lnTo>
                <a:lnTo>
                  <a:pt x="71" y="21"/>
                </a:lnTo>
                <a:lnTo>
                  <a:pt x="76" y="19"/>
                </a:lnTo>
                <a:lnTo>
                  <a:pt x="83" y="19"/>
                </a:lnTo>
                <a:lnTo>
                  <a:pt x="91" y="17"/>
                </a:lnTo>
                <a:lnTo>
                  <a:pt x="95" y="17"/>
                </a:lnTo>
                <a:lnTo>
                  <a:pt x="103" y="14"/>
                </a:lnTo>
                <a:lnTo>
                  <a:pt x="110" y="14"/>
                </a:lnTo>
                <a:lnTo>
                  <a:pt x="115" y="12"/>
                </a:lnTo>
                <a:lnTo>
                  <a:pt x="122" y="12"/>
                </a:lnTo>
                <a:lnTo>
                  <a:pt x="130" y="9"/>
                </a:lnTo>
                <a:lnTo>
                  <a:pt x="142" y="9"/>
                </a:lnTo>
                <a:lnTo>
                  <a:pt x="149" y="7"/>
                </a:lnTo>
                <a:lnTo>
                  <a:pt x="161" y="7"/>
                </a:lnTo>
                <a:lnTo>
                  <a:pt x="169" y="4"/>
                </a:lnTo>
                <a:lnTo>
                  <a:pt x="188" y="4"/>
                </a:lnTo>
                <a:lnTo>
                  <a:pt x="195" y="2"/>
                </a:lnTo>
                <a:lnTo>
                  <a:pt x="244" y="2"/>
                </a:lnTo>
                <a:lnTo>
                  <a:pt x="251" y="0"/>
                </a:lnTo>
                <a:lnTo>
                  <a:pt x="271" y="0"/>
                </a:lnTo>
                <a:lnTo>
                  <a:pt x="278" y="2"/>
                </a:lnTo>
                <a:lnTo>
                  <a:pt x="329" y="2"/>
                </a:lnTo>
                <a:lnTo>
                  <a:pt x="337" y="4"/>
                </a:lnTo>
                <a:lnTo>
                  <a:pt x="344" y="4"/>
                </a:lnTo>
                <a:lnTo>
                  <a:pt x="351" y="7"/>
                </a:lnTo>
                <a:lnTo>
                  <a:pt x="359" y="7"/>
                </a:lnTo>
                <a:lnTo>
                  <a:pt x="364" y="9"/>
                </a:lnTo>
                <a:lnTo>
                  <a:pt x="371" y="9"/>
                </a:lnTo>
                <a:lnTo>
                  <a:pt x="385" y="14"/>
                </a:lnTo>
                <a:lnTo>
                  <a:pt x="393" y="14"/>
                </a:lnTo>
                <a:lnTo>
                  <a:pt x="407" y="19"/>
                </a:lnTo>
                <a:lnTo>
                  <a:pt x="412" y="21"/>
                </a:lnTo>
                <a:lnTo>
                  <a:pt x="427" y="26"/>
                </a:lnTo>
                <a:lnTo>
                  <a:pt x="434" y="29"/>
                </a:lnTo>
                <a:lnTo>
                  <a:pt x="442" y="29"/>
                </a:lnTo>
                <a:lnTo>
                  <a:pt x="456" y="34"/>
                </a:lnTo>
                <a:lnTo>
                  <a:pt x="471" y="39"/>
                </a:lnTo>
                <a:lnTo>
                  <a:pt x="485" y="43"/>
                </a:lnTo>
                <a:lnTo>
                  <a:pt x="500" y="48"/>
                </a:lnTo>
                <a:lnTo>
                  <a:pt x="515" y="53"/>
                </a:lnTo>
                <a:lnTo>
                  <a:pt x="522" y="53"/>
                </a:lnTo>
                <a:lnTo>
                  <a:pt x="537" y="58"/>
                </a:lnTo>
                <a:lnTo>
                  <a:pt x="551" y="63"/>
                </a:lnTo>
                <a:lnTo>
                  <a:pt x="559" y="63"/>
                </a:lnTo>
                <a:lnTo>
                  <a:pt x="568" y="65"/>
                </a:lnTo>
                <a:lnTo>
                  <a:pt x="576" y="65"/>
                </a:lnTo>
                <a:lnTo>
                  <a:pt x="590" y="70"/>
                </a:lnTo>
                <a:lnTo>
                  <a:pt x="607" y="70"/>
                </a:lnTo>
                <a:lnTo>
                  <a:pt x="615" y="73"/>
                </a:lnTo>
                <a:lnTo>
                  <a:pt x="649" y="73"/>
                </a:lnTo>
                <a:lnTo>
                  <a:pt x="654" y="75"/>
                </a:lnTo>
                <a:lnTo>
                  <a:pt x="661" y="73"/>
                </a:lnTo>
                <a:lnTo>
                  <a:pt x="695" y="73"/>
                </a:lnTo>
                <a:lnTo>
                  <a:pt x="705" y="70"/>
                </a:lnTo>
                <a:lnTo>
                  <a:pt x="715" y="70"/>
                </a:lnTo>
                <a:lnTo>
                  <a:pt x="724" y="68"/>
                </a:lnTo>
                <a:lnTo>
                  <a:pt x="734" y="68"/>
                </a:lnTo>
                <a:lnTo>
                  <a:pt x="744" y="65"/>
                </a:lnTo>
                <a:lnTo>
                  <a:pt x="751" y="63"/>
                </a:lnTo>
                <a:lnTo>
                  <a:pt x="761" y="63"/>
                </a:lnTo>
                <a:lnTo>
                  <a:pt x="780" y="58"/>
                </a:lnTo>
                <a:lnTo>
                  <a:pt x="800" y="53"/>
                </a:lnTo>
                <a:lnTo>
                  <a:pt x="810" y="51"/>
                </a:lnTo>
                <a:lnTo>
                  <a:pt x="822" y="51"/>
                </a:lnTo>
                <a:lnTo>
                  <a:pt x="841" y="46"/>
                </a:lnTo>
                <a:lnTo>
                  <a:pt x="861" y="41"/>
                </a:lnTo>
                <a:lnTo>
                  <a:pt x="880" y="36"/>
                </a:lnTo>
                <a:lnTo>
                  <a:pt x="900" y="31"/>
                </a:lnTo>
                <a:lnTo>
                  <a:pt x="909" y="29"/>
                </a:lnTo>
                <a:lnTo>
                  <a:pt x="922" y="26"/>
                </a:lnTo>
                <a:lnTo>
                  <a:pt x="941" y="21"/>
                </a:lnTo>
                <a:lnTo>
                  <a:pt x="961" y="17"/>
                </a:lnTo>
                <a:lnTo>
                  <a:pt x="970" y="17"/>
                </a:lnTo>
                <a:lnTo>
                  <a:pt x="990" y="12"/>
                </a:lnTo>
                <a:lnTo>
                  <a:pt x="1000" y="9"/>
                </a:lnTo>
                <a:lnTo>
                  <a:pt x="1007" y="9"/>
                </a:lnTo>
                <a:lnTo>
                  <a:pt x="1017" y="7"/>
                </a:lnTo>
                <a:lnTo>
                  <a:pt x="1026" y="7"/>
                </a:lnTo>
                <a:lnTo>
                  <a:pt x="1036" y="4"/>
                </a:lnTo>
                <a:lnTo>
                  <a:pt x="1046" y="4"/>
                </a:lnTo>
                <a:lnTo>
                  <a:pt x="1053" y="2"/>
                </a:lnTo>
                <a:lnTo>
                  <a:pt x="1134" y="2"/>
                </a:lnTo>
                <a:lnTo>
                  <a:pt x="1141" y="4"/>
                </a:lnTo>
                <a:lnTo>
                  <a:pt x="1151" y="4"/>
                </a:lnTo>
                <a:lnTo>
                  <a:pt x="1158" y="7"/>
                </a:lnTo>
                <a:lnTo>
                  <a:pt x="1165" y="7"/>
                </a:lnTo>
                <a:lnTo>
                  <a:pt x="1180" y="12"/>
                </a:lnTo>
                <a:lnTo>
                  <a:pt x="1187" y="12"/>
                </a:lnTo>
                <a:lnTo>
                  <a:pt x="1202" y="17"/>
                </a:lnTo>
                <a:lnTo>
                  <a:pt x="1217" y="21"/>
                </a:lnTo>
                <a:lnTo>
                  <a:pt x="1224" y="21"/>
                </a:lnTo>
                <a:lnTo>
                  <a:pt x="1239" y="26"/>
                </a:lnTo>
                <a:lnTo>
                  <a:pt x="1243" y="29"/>
                </a:lnTo>
                <a:lnTo>
                  <a:pt x="1258" y="34"/>
                </a:lnTo>
                <a:lnTo>
                  <a:pt x="1273" y="39"/>
                </a:lnTo>
                <a:lnTo>
                  <a:pt x="1287" y="43"/>
                </a:lnTo>
                <a:lnTo>
                  <a:pt x="1292" y="46"/>
                </a:lnTo>
                <a:lnTo>
                  <a:pt x="1307" y="51"/>
                </a:lnTo>
                <a:lnTo>
                  <a:pt x="1314" y="53"/>
                </a:lnTo>
                <a:lnTo>
                  <a:pt x="1321" y="53"/>
                </a:lnTo>
                <a:lnTo>
                  <a:pt x="1326" y="56"/>
                </a:lnTo>
                <a:lnTo>
                  <a:pt x="1341" y="61"/>
                </a:lnTo>
                <a:lnTo>
                  <a:pt x="1348" y="63"/>
                </a:lnTo>
                <a:lnTo>
                  <a:pt x="1356" y="63"/>
                </a:lnTo>
                <a:lnTo>
                  <a:pt x="1363" y="65"/>
                </a:lnTo>
                <a:lnTo>
                  <a:pt x="1368" y="68"/>
                </a:lnTo>
                <a:lnTo>
                  <a:pt x="1375" y="68"/>
                </a:lnTo>
                <a:lnTo>
                  <a:pt x="1382" y="70"/>
                </a:lnTo>
                <a:lnTo>
                  <a:pt x="1390" y="70"/>
                </a:lnTo>
                <a:lnTo>
                  <a:pt x="1397" y="73"/>
                </a:lnTo>
                <a:lnTo>
                  <a:pt x="1426" y="73"/>
                </a:lnTo>
                <a:lnTo>
                  <a:pt x="1431" y="75"/>
                </a:lnTo>
                <a:lnTo>
                  <a:pt x="1438" y="73"/>
                </a:lnTo>
                <a:lnTo>
                  <a:pt x="1468" y="73"/>
                </a:lnTo>
                <a:lnTo>
                  <a:pt x="1475" y="70"/>
                </a:lnTo>
                <a:lnTo>
                  <a:pt x="1490" y="70"/>
                </a:lnTo>
                <a:lnTo>
                  <a:pt x="1497" y="68"/>
                </a:lnTo>
                <a:lnTo>
                  <a:pt x="1504" y="68"/>
                </a:lnTo>
                <a:lnTo>
                  <a:pt x="1519" y="63"/>
                </a:lnTo>
                <a:lnTo>
                  <a:pt x="1526" y="63"/>
                </a:lnTo>
                <a:lnTo>
                  <a:pt x="1541" y="58"/>
                </a:lnTo>
                <a:lnTo>
                  <a:pt x="1548" y="58"/>
                </a:lnTo>
                <a:lnTo>
                  <a:pt x="1563" y="53"/>
                </a:lnTo>
                <a:lnTo>
                  <a:pt x="1577" y="48"/>
                </a:lnTo>
                <a:lnTo>
                  <a:pt x="1585" y="48"/>
                </a:lnTo>
                <a:lnTo>
                  <a:pt x="1599" y="43"/>
                </a:lnTo>
                <a:lnTo>
                  <a:pt x="1614" y="39"/>
                </a:lnTo>
                <a:lnTo>
                  <a:pt x="1628" y="34"/>
                </a:lnTo>
                <a:lnTo>
                  <a:pt x="1636" y="34"/>
                </a:lnTo>
                <a:lnTo>
                  <a:pt x="1643" y="31"/>
                </a:lnTo>
                <a:lnTo>
                  <a:pt x="1653" y="29"/>
                </a:lnTo>
                <a:lnTo>
                  <a:pt x="1667" y="24"/>
                </a:lnTo>
                <a:lnTo>
                  <a:pt x="1675" y="24"/>
                </a:lnTo>
                <a:lnTo>
                  <a:pt x="1689" y="19"/>
                </a:lnTo>
                <a:lnTo>
                  <a:pt x="1697" y="17"/>
                </a:lnTo>
                <a:lnTo>
                  <a:pt x="1706" y="17"/>
                </a:lnTo>
                <a:lnTo>
                  <a:pt x="1714" y="14"/>
                </a:lnTo>
                <a:lnTo>
                  <a:pt x="1721" y="14"/>
                </a:lnTo>
                <a:lnTo>
                  <a:pt x="1728" y="12"/>
                </a:lnTo>
                <a:lnTo>
                  <a:pt x="1736" y="12"/>
                </a:lnTo>
                <a:lnTo>
                  <a:pt x="1745" y="9"/>
                </a:lnTo>
                <a:lnTo>
                  <a:pt x="1782" y="9"/>
                </a:lnTo>
                <a:lnTo>
                  <a:pt x="1789" y="7"/>
                </a:lnTo>
                <a:lnTo>
                  <a:pt x="1797" y="7"/>
                </a:lnTo>
                <a:lnTo>
                  <a:pt x="1806" y="9"/>
                </a:lnTo>
                <a:lnTo>
                  <a:pt x="1838" y="9"/>
                </a:lnTo>
                <a:lnTo>
                  <a:pt x="1848" y="12"/>
                </a:lnTo>
                <a:lnTo>
                  <a:pt x="1855" y="12"/>
                </a:lnTo>
                <a:lnTo>
                  <a:pt x="1865" y="14"/>
                </a:lnTo>
                <a:lnTo>
                  <a:pt x="1875" y="14"/>
                </a:lnTo>
                <a:lnTo>
                  <a:pt x="1882" y="17"/>
                </a:lnTo>
                <a:lnTo>
                  <a:pt x="1892" y="17"/>
                </a:lnTo>
                <a:lnTo>
                  <a:pt x="1899" y="19"/>
                </a:lnTo>
                <a:lnTo>
                  <a:pt x="1909" y="19"/>
                </a:lnTo>
                <a:lnTo>
                  <a:pt x="1919" y="21"/>
                </a:lnTo>
                <a:lnTo>
                  <a:pt x="1926" y="21"/>
                </a:lnTo>
                <a:lnTo>
                  <a:pt x="1945" y="26"/>
                </a:lnTo>
                <a:lnTo>
                  <a:pt x="1953" y="26"/>
                </a:lnTo>
                <a:lnTo>
                  <a:pt x="1972" y="31"/>
                </a:lnTo>
                <a:lnTo>
                  <a:pt x="1979" y="31"/>
                </a:lnTo>
                <a:lnTo>
                  <a:pt x="1999" y="36"/>
                </a:lnTo>
                <a:lnTo>
                  <a:pt x="2006" y="39"/>
                </a:lnTo>
                <a:lnTo>
                  <a:pt x="2016" y="39"/>
                </a:lnTo>
                <a:lnTo>
                  <a:pt x="2023" y="41"/>
                </a:lnTo>
                <a:lnTo>
                  <a:pt x="2033" y="43"/>
                </a:lnTo>
                <a:lnTo>
                  <a:pt x="2043" y="43"/>
                </a:lnTo>
                <a:lnTo>
                  <a:pt x="2050" y="46"/>
                </a:lnTo>
                <a:lnTo>
                  <a:pt x="2060" y="46"/>
                </a:lnTo>
                <a:lnTo>
                  <a:pt x="2070" y="48"/>
                </a:lnTo>
                <a:lnTo>
                  <a:pt x="2077" y="51"/>
                </a:lnTo>
                <a:lnTo>
                  <a:pt x="2087" y="51"/>
                </a:lnTo>
                <a:lnTo>
                  <a:pt x="2094" y="53"/>
                </a:lnTo>
                <a:lnTo>
                  <a:pt x="2104" y="53"/>
                </a:lnTo>
                <a:lnTo>
                  <a:pt x="2111" y="56"/>
                </a:lnTo>
                <a:lnTo>
                  <a:pt x="2128" y="56"/>
                </a:lnTo>
                <a:lnTo>
                  <a:pt x="2138" y="58"/>
                </a:lnTo>
                <a:lnTo>
                  <a:pt x="2179" y="58"/>
                </a:lnTo>
                <a:lnTo>
                  <a:pt x="2184" y="61"/>
                </a:lnTo>
                <a:lnTo>
                  <a:pt x="2191" y="58"/>
                </a:lnTo>
                <a:lnTo>
                  <a:pt x="2230" y="58"/>
                </a:lnTo>
                <a:lnTo>
                  <a:pt x="2238" y="56"/>
                </a:lnTo>
                <a:lnTo>
                  <a:pt x="2245" y="56"/>
                </a:lnTo>
                <a:lnTo>
                  <a:pt x="2255" y="53"/>
                </a:lnTo>
                <a:lnTo>
                  <a:pt x="2269" y="53"/>
                </a:lnTo>
                <a:lnTo>
                  <a:pt x="2277" y="51"/>
                </a:lnTo>
                <a:lnTo>
                  <a:pt x="2284" y="51"/>
                </a:lnTo>
                <a:lnTo>
                  <a:pt x="2299" y="46"/>
                </a:lnTo>
                <a:lnTo>
                  <a:pt x="2308" y="46"/>
                </a:lnTo>
                <a:lnTo>
                  <a:pt x="2316" y="43"/>
                </a:lnTo>
                <a:lnTo>
                  <a:pt x="2323" y="43"/>
                </a:lnTo>
                <a:lnTo>
                  <a:pt x="2338" y="39"/>
                </a:lnTo>
                <a:lnTo>
                  <a:pt x="2345" y="39"/>
                </a:lnTo>
                <a:lnTo>
                  <a:pt x="2360" y="34"/>
                </a:lnTo>
                <a:lnTo>
                  <a:pt x="2367" y="34"/>
                </a:lnTo>
                <a:lnTo>
                  <a:pt x="2382" y="29"/>
                </a:lnTo>
                <a:lnTo>
                  <a:pt x="2389" y="29"/>
                </a:lnTo>
                <a:lnTo>
                  <a:pt x="2404" y="24"/>
                </a:lnTo>
                <a:lnTo>
                  <a:pt x="2411" y="24"/>
                </a:lnTo>
                <a:lnTo>
                  <a:pt x="2425" y="19"/>
                </a:lnTo>
                <a:lnTo>
                  <a:pt x="2433" y="19"/>
                </a:lnTo>
                <a:lnTo>
                  <a:pt x="2440" y="17"/>
                </a:lnTo>
                <a:lnTo>
                  <a:pt x="2447" y="17"/>
                </a:lnTo>
                <a:lnTo>
                  <a:pt x="2452" y="14"/>
                </a:lnTo>
                <a:lnTo>
                  <a:pt x="2460" y="14"/>
                </a:lnTo>
                <a:lnTo>
                  <a:pt x="2467" y="12"/>
                </a:lnTo>
                <a:lnTo>
                  <a:pt x="2482" y="12"/>
                </a:lnTo>
                <a:lnTo>
                  <a:pt x="2489" y="9"/>
                </a:lnTo>
                <a:lnTo>
                  <a:pt x="2574" y="9"/>
                </a:lnTo>
                <a:lnTo>
                  <a:pt x="2581" y="12"/>
                </a:lnTo>
                <a:lnTo>
                  <a:pt x="2596" y="12"/>
                </a:lnTo>
                <a:lnTo>
                  <a:pt x="2603" y="14"/>
                </a:lnTo>
                <a:lnTo>
                  <a:pt x="2611" y="14"/>
                </a:lnTo>
                <a:lnTo>
                  <a:pt x="2618" y="17"/>
                </a:lnTo>
                <a:lnTo>
                  <a:pt x="2630" y="17"/>
                </a:lnTo>
                <a:lnTo>
                  <a:pt x="2637" y="19"/>
                </a:lnTo>
                <a:lnTo>
                  <a:pt x="2645" y="19"/>
                </a:lnTo>
                <a:lnTo>
                  <a:pt x="2652" y="21"/>
                </a:lnTo>
                <a:lnTo>
                  <a:pt x="2659" y="21"/>
                </a:lnTo>
                <a:lnTo>
                  <a:pt x="2667" y="24"/>
                </a:lnTo>
                <a:lnTo>
                  <a:pt x="2672" y="26"/>
                </a:lnTo>
                <a:lnTo>
                  <a:pt x="2679" y="26"/>
                </a:lnTo>
                <a:lnTo>
                  <a:pt x="2686" y="29"/>
                </a:lnTo>
                <a:lnTo>
                  <a:pt x="2694" y="29"/>
                </a:lnTo>
                <a:lnTo>
                  <a:pt x="2698" y="31"/>
                </a:lnTo>
                <a:lnTo>
                  <a:pt x="2706" y="31"/>
                </a:lnTo>
                <a:lnTo>
                  <a:pt x="2713" y="34"/>
                </a:lnTo>
                <a:lnTo>
                  <a:pt x="2718" y="36"/>
                </a:lnTo>
                <a:lnTo>
                  <a:pt x="2725" y="36"/>
                </a:lnTo>
                <a:lnTo>
                  <a:pt x="2730" y="39"/>
                </a:lnTo>
                <a:lnTo>
                  <a:pt x="2737" y="39"/>
                </a:lnTo>
                <a:lnTo>
                  <a:pt x="2742" y="41"/>
                </a:lnTo>
                <a:lnTo>
                  <a:pt x="2750" y="41"/>
                </a:lnTo>
                <a:lnTo>
                  <a:pt x="2754" y="43"/>
                </a:lnTo>
                <a:lnTo>
                  <a:pt x="2762" y="46"/>
                </a:lnTo>
                <a:lnTo>
                  <a:pt x="2767" y="46"/>
                </a:lnTo>
                <a:lnTo>
                  <a:pt x="2772" y="48"/>
                </a:lnTo>
                <a:lnTo>
                  <a:pt x="2776" y="48"/>
                </a:lnTo>
                <a:lnTo>
                  <a:pt x="2784" y="51"/>
                </a:lnTo>
                <a:lnTo>
                  <a:pt x="2789" y="51"/>
                </a:lnTo>
                <a:lnTo>
                  <a:pt x="2793" y="53"/>
                </a:lnTo>
                <a:lnTo>
                  <a:pt x="2803" y="53"/>
                </a:lnTo>
                <a:lnTo>
                  <a:pt x="2808" y="56"/>
                </a:lnTo>
                <a:lnTo>
                  <a:pt x="2818" y="56"/>
                </a:lnTo>
                <a:lnTo>
                  <a:pt x="2820" y="58"/>
                </a:lnTo>
                <a:lnTo>
                  <a:pt x="2825" y="58"/>
                </a:lnTo>
                <a:lnTo>
                  <a:pt x="2828" y="61"/>
                </a:lnTo>
                <a:lnTo>
                  <a:pt x="2840" y="61"/>
                </a:lnTo>
                <a:lnTo>
                  <a:pt x="2845" y="63"/>
                </a:lnTo>
                <a:lnTo>
                  <a:pt x="2859" y="63"/>
                </a:lnTo>
                <a:lnTo>
                  <a:pt x="2862" y="65"/>
                </a:lnTo>
                <a:lnTo>
                  <a:pt x="2874" y="65"/>
                </a:lnTo>
                <a:lnTo>
                  <a:pt x="2879" y="68"/>
                </a:lnTo>
                <a:lnTo>
                  <a:pt x="2891" y="68"/>
                </a:lnTo>
                <a:lnTo>
                  <a:pt x="2893" y="70"/>
                </a:lnTo>
                <a:lnTo>
                  <a:pt x="2910" y="70"/>
                </a:lnTo>
                <a:lnTo>
                  <a:pt x="2913" y="73"/>
                </a:lnTo>
                <a:lnTo>
                  <a:pt x="2928" y="7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4" name="Freeform 105"/>
          <p:cNvSpPr>
            <a:spLocks/>
          </p:cNvSpPr>
          <p:nvPr/>
        </p:nvSpPr>
        <p:spPr bwMode="auto">
          <a:xfrm>
            <a:off x="3721101" y="3030539"/>
            <a:ext cx="4678363" cy="161925"/>
          </a:xfrm>
          <a:custGeom>
            <a:avLst/>
            <a:gdLst>
              <a:gd name="T0" fmla="*/ 2147483646 w 2947"/>
              <a:gd name="T1" fmla="*/ 2147483646 h 102"/>
              <a:gd name="T2" fmla="*/ 2147483646 w 2947"/>
              <a:gd name="T3" fmla="*/ 2147483646 h 102"/>
              <a:gd name="T4" fmla="*/ 2147483646 w 2947"/>
              <a:gd name="T5" fmla="*/ 2147483646 h 102"/>
              <a:gd name="T6" fmla="*/ 2147483646 w 2947"/>
              <a:gd name="T7" fmla="*/ 2147483646 h 102"/>
              <a:gd name="T8" fmla="*/ 2147483646 w 2947"/>
              <a:gd name="T9" fmla="*/ 2147483646 h 102"/>
              <a:gd name="T10" fmla="*/ 2147483646 w 2947"/>
              <a:gd name="T11" fmla="*/ 2147483646 h 102"/>
              <a:gd name="T12" fmla="*/ 2147483646 w 2947"/>
              <a:gd name="T13" fmla="*/ 2147483646 h 102"/>
              <a:gd name="T14" fmla="*/ 2147483646 w 2947"/>
              <a:gd name="T15" fmla="*/ 2147483646 h 102"/>
              <a:gd name="T16" fmla="*/ 2147483646 w 2947"/>
              <a:gd name="T17" fmla="*/ 2147483646 h 102"/>
              <a:gd name="T18" fmla="*/ 2147483646 w 2947"/>
              <a:gd name="T19" fmla="*/ 2147483646 h 102"/>
              <a:gd name="T20" fmla="*/ 2147483646 w 2947"/>
              <a:gd name="T21" fmla="*/ 2147483646 h 102"/>
              <a:gd name="T22" fmla="*/ 2147483646 w 2947"/>
              <a:gd name="T23" fmla="*/ 2147483646 h 102"/>
              <a:gd name="T24" fmla="*/ 2147483646 w 2947"/>
              <a:gd name="T25" fmla="*/ 2147483646 h 102"/>
              <a:gd name="T26" fmla="*/ 2147483646 w 2947"/>
              <a:gd name="T27" fmla="*/ 2147483646 h 102"/>
              <a:gd name="T28" fmla="*/ 2147483646 w 2947"/>
              <a:gd name="T29" fmla="*/ 2147483646 h 102"/>
              <a:gd name="T30" fmla="*/ 2147483646 w 2947"/>
              <a:gd name="T31" fmla="*/ 2147483646 h 102"/>
              <a:gd name="T32" fmla="*/ 2147483646 w 2947"/>
              <a:gd name="T33" fmla="*/ 2147483646 h 102"/>
              <a:gd name="T34" fmla="*/ 2147483646 w 2947"/>
              <a:gd name="T35" fmla="*/ 2147483646 h 102"/>
              <a:gd name="T36" fmla="*/ 2147483646 w 2947"/>
              <a:gd name="T37" fmla="*/ 2147483646 h 102"/>
              <a:gd name="T38" fmla="*/ 2147483646 w 2947"/>
              <a:gd name="T39" fmla="*/ 2147483646 h 102"/>
              <a:gd name="T40" fmla="*/ 2147483646 w 2947"/>
              <a:gd name="T41" fmla="*/ 2147483646 h 102"/>
              <a:gd name="T42" fmla="*/ 2147483646 w 2947"/>
              <a:gd name="T43" fmla="*/ 2147483646 h 102"/>
              <a:gd name="T44" fmla="*/ 2147483646 w 2947"/>
              <a:gd name="T45" fmla="*/ 2147483646 h 102"/>
              <a:gd name="T46" fmla="*/ 2147483646 w 2947"/>
              <a:gd name="T47" fmla="*/ 2147483646 h 102"/>
              <a:gd name="T48" fmla="*/ 2147483646 w 2947"/>
              <a:gd name="T49" fmla="*/ 2147483646 h 102"/>
              <a:gd name="T50" fmla="*/ 2147483646 w 2947"/>
              <a:gd name="T51" fmla="*/ 2147483646 h 102"/>
              <a:gd name="T52" fmla="*/ 2147483646 w 2947"/>
              <a:gd name="T53" fmla="*/ 2147483646 h 102"/>
              <a:gd name="T54" fmla="*/ 2147483646 w 2947"/>
              <a:gd name="T55" fmla="*/ 2147483646 h 102"/>
              <a:gd name="T56" fmla="*/ 2147483646 w 2947"/>
              <a:gd name="T57" fmla="*/ 2147483646 h 102"/>
              <a:gd name="T58" fmla="*/ 2147483646 w 2947"/>
              <a:gd name="T59" fmla="*/ 2147483646 h 102"/>
              <a:gd name="T60" fmla="*/ 2147483646 w 2947"/>
              <a:gd name="T61" fmla="*/ 2147483646 h 102"/>
              <a:gd name="T62" fmla="*/ 2147483646 w 2947"/>
              <a:gd name="T63" fmla="*/ 2147483646 h 102"/>
              <a:gd name="T64" fmla="*/ 2147483646 w 2947"/>
              <a:gd name="T65" fmla="*/ 2147483646 h 102"/>
              <a:gd name="T66" fmla="*/ 2147483646 w 2947"/>
              <a:gd name="T67" fmla="*/ 2147483646 h 102"/>
              <a:gd name="T68" fmla="*/ 2147483646 w 2947"/>
              <a:gd name="T69" fmla="*/ 2147483646 h 102"/>
              <a:gd name="T70" fmla="*/ 2147483646 w 2947"/>
              <a:gd name="T71" fmla="*/ 2147483646 h 102"/>
              <a:gd name="T72" fmla="*/ 2147483646 w 2947"/>
              <a:gd name="T73" fmla="*/ 0 h 102"/>
              <a:gd name="T74" fmla="*/ 2147483646 w 2947"/>
              <a:gd name="T75" fmla="*/ 2147483646 h 102"/>
              <a:gd name="T76" fmla="*/ 2147483646 w 2947"/>
              <a:gd name="T77" fmla="*/ 2147483646 h 102"/>
              <a:gd name="T78" fmla="*/ 2147483646 w 2947"/>
              <a:gd name="T79" fmla="*/ 2147483646 h 102"/>
              <a:gd name="T80" fmla="*/ 2147483646 w 2947"/>
              <a:gd name="T81" fmla="*/ 2147483646 h 102"/>
              <a:gd name="T82" fmla="*/ 2147483646 w 2947"/>
              <a:gd name="T83" fmla="*/ 2147483646 h 102"/>
              <a:gd name="T84" fmla="*/ 2147483646 w 2947"/>
              <a:gd name="T85" fmla="*/ 2147483646 h 102"/>
              <a:gd name="T86" fmla="*/ 2147483646 w 2947"/>
              <a:gd name="T87" fmla="*/ 2147483646 h 102"/>
              <a:gd name="T88" fmla="*/ 2147483646 w 2947"/>
              <a:gd name="T89" fmla="*/ 2147483646 h 102"/>
              <a:gd name="T90" fmla="*/ 2147483646 w 2947"/>
              <a:gd name="T91" fmla="*/ 2147483646 h 102"/>
              <a:gd name="T92" fmla="*/ 2147483646 w 2947"/>
              <a:gd name="T93" fmla="*/ 2147483646 h 102"/>
              <a:gd name="T94" fmla="*/ 2147483646 w 2947"/>
              <a:gd name="T95" fmla="*/ 2147483646 h 102"/>
              <a:gd name="T96" fmla="*/ 2147483646 w 2947"/>
              <a:gd name="T97" fmla="*/ 2147483646 h 102"/>
              <a:gd name="T98" fmla="*/ 2147483646 w 2947"/>
              <a:gd name="T99" fmla="*/ 2147483646 h 102"/>
              <a:gd name="T100" fmla="*/ 2147483646 w 2947"/>
              <a:gd name="T101" fmla="*/ 2147483646 h 102"/>
              <a:gd name="T102" fmla="*/ 2147483646 w 2947"/>
              <a:gd name="T103" fmla="*/ 2147483646 h 102"/>
              <a:gd name="T104" fmla="*/ 2147483646 w 2947"/>
              <a:gd name="T105" fmla="*/ 2147483646 h 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47" h="102">
                <a:moveTo>
                  <a:pt x="0" y="90"/>
                </a:moveTo>
                <a:lnTo>
                  <a:pt x="5" y="90"/>
                </a:lnTo>
                <a:lnTo>
                  <a:pt x="10" y="92"/>
                </a:lnTo>
                <a:lnTo>
                  <a:pt x="17" y="92"/>
                </a:lnTo>
                <a:lnTo>
                  <a:pt x="22" y="95"/>
                </a:lnTo>
                <a:lnTo>
                  <a:pt x="32" y="95"/>
                </a:lnTo>
                <a:lnTo>
                  <a:pt x="37" y="97"/>
                </a:lnTo>
                <a:lnTo>
                  <a:pt x="51" y="97"/>
                </a:lnTo>
                <a:lnTo>
                  <a:pt x="56" y="100"/>
                </a:lnTo>
                <a:lnTo>
                  <a:pt x="83" y="100"/>
                </a:lnTo>
                <a:lnTo>
                  <a:pt x="88" y="102"/>
                </a:lnTo>
                <a:lnTo>
                  <a:pt x="161" y="102"/>
                </a:lnTo>
                <a:lnTo>
                  <a:pt x="166" y="100"/>
                </a:lnTo>
                <a:lnTo>
                  <a:pt x="198" y="100"/>
                </a:lnTo>
                <a:lnTo>
                  <a:pt x="203" y="97"/>
                </a:lnTo>
                <a:lnTo>
                  <a:pt x="222" y="97"/>
                </a:lnTo>
                <a:lnTo>
                  <a:pt x="229" y="95"/>
                </a:lnTo>
                <a:lnTo>
                  <a:pt x="249" y="95"/>
                </a:lnTo>
                <a:lnTo>
                  <a:pt x="256" y="92"/>
                </a:lnTo>
                <a:lnTo>
                  <a:pt x="259" y="92"/>
                </a:lnTo>
                <a:lnTo>
                  <a:pt x="263" y="90"/>
                </a:lnTo>
                <a:lnTo>
                  <a:pt x="271" y="90"/>
                </a:lnTo>
                <a:lnTo>
                  <a:pt x="278" y="88"/>
                </a:lnTo>
                <a:lnTo>
                  <a:pt x="285" y="88"/>
                </a:lnTo>
                <a:lnTo>
                  <a:pt x="290" y="85"/>
                </a:lnTo>
                <a:lnTo>
                  <a:pt x="298" y="83"/>
                </a:lnTo>
                <a:lnTo>
                  <a:pt x="305" y="83"/>
                </a:lnTo>
                <a:lnTo>
                  <a:pt x="319" y="78"/>
                </a:lnTo>
                <a:lnTo>
                  <a:pt x="334" y="73"/>
                </a:lnTo>
                <a:lnTo>
                  <a:pt x="341" y="70"/>
                </a:lnTo>
                <a:lnTo>
                  <a:pt x="349" y="70"/>
                </a:lnTo>
                <a:lnTo>
                  <a:pt x="363" y="66"/>
                </a:lnTo>
                <a:lnTo>
                  <a:pt x="378" y="61"/>
                </a:lnTo>
                <a:lnTo>
                  <a:pt x="393" y="56"/>
                </a:lnTo>
                <a:lnTo>
                  <a:pt x="402" y="53"/>
                </a:lnTo>
                <a:lnTo>
                  <a:pt x="417" y="48"/>
                </a:lnTo>
                <a:lnTo>
                  <a:pt x="432" y="44"/>
                </a:lnTo>
                <a:lnTo>
                  <a:pt x="441" y="41"/>
                </a:lnTo>
                <a:lnTo>
                  <a:pt x="456" y="36"/>
                </a:lnTo>
                <a:lnTo>
                  <a:pt x="463" y="34"/>
                </a:lnTo>
                <a:lnTo>
                  <a:pt x="473" y="31"/>
                </a:lnTo>
                <a:lnTo>
                  <a:pt x="488" y="27"/>
                </a:lnTo>
                <a:lnTo>
                  <a:pt x="497" y="24"/>
                </a:lnTo>
                <a:lnTo>
                  <a:pt x="512" y="19"/>
                </a:lnTo>
                <a:lnTo>
                  <a:pt x="522" y="19"/>
                </a:lnTo>
                <a:lnTo>
                  <a:pt x="529" y="17"/>
                </a:lnTo>
                <a:lnTo>
                  <a:pt x="539" y="14"/>
                </a:lnTo>
                <a:lnTo>
                  <a:pt x="546" y="14"/>
                </a:lnTo>
                <a:lnTo>
                  <a:pt x="553" y="12"/>
                </a:lnTo>
                <a:lnTo>
                  <a:pt x="563" y="12"/>
                </a:lnTo>
                <a:lnTo>
                  <a:pt x="571" y="9"/>
                </a:lnTo>
                <a:lnTo>
                  <a:pt x="605" y="9"/>
                </a:lnTo>
                <a:lnTo>
                  <a:pt x="614" y="7"/>
                </a:lnTo>
                <a:lnTo>
                  <a:pt x="619" y="9"/>
                </a:lnTo>
                <a:lnTo>
                  <a:pt x="653" y="9"/>
                </a:lnTo>
                <a:lnTo>
                  <a:pt x="661" y="12"/>
                </a:lnTo>
                <a:lnTo>
                  <a:pt x="670" y="12"/>
                </a:lnTo>
                <a:lnTo>
                  <a:pt x="690" y="17"/>
                </a:lnTo>
                <a:lnTo>
                  <a:pt x="700" y="17"/>
                </a:lnTo>
                <a:lnTo>
                  <a:pt x="707" y="19"/>
                </a:lnTo>
                <a:lnTo>
                  <a:pt x="727" y="24"/>
                </a:lnTo>
                <a:lnTo>
                  <a:pt x="746" y="29"/>
                </a:lnTo>
                <a:lnTo>
                  <a:pt x="766" y="34"/>
                </a:lnTo>
                <a:lnTo>
                  <a:pt x="785" y="39"/>
                </a:lnTo>
                <a:lnTo>
                  <a:pt x="805" y="44"/>
                </a:lnTo>
                <a:lnTo>
                  <a:pt x="814" y="48"/>
                </a:lnTo>
                <a:lnTo>
                  <a:pt x="834" y="53"/>
                </a:lnTo>
                <a:lnTo>
                  <a:pt x="853" y="58"/>
                </a:lnTo>
                <a:lnTo>
                  <a:pt x="863" y="61"/>
                </a:lnTo>
                <a:lnTo>
                  <a:pt x="873" y="66"/>
                </a:lnTo>
                <a:lnTo>
                  <a:pt x="882" y="68"/>
                </a:lnTo>
                <a:lnTo>
                  <a:pt x="890" y="70"/>
                </a:lnTo>
                <a:lnTo>
                  <a:pt x="909" y="75"/>
                </a:lnTo>
                <a:lnTo>
                  <a:pt x="929" y="80"/>
                </a:lnTo>
                <a:lnTo>
                  <a:pt x="948" y="85"/>
                </a:lnTo>
                <a:lnTo>
                  <a:pt x="958" y="88"/>
                </a:lnTo>
                <a:lnTo>
                  <a:pt x="965" y="90"/>
                </a:lnTo>
                <a:lnTo>
                  <a:pt x="975" y="90"/>
                </a:lnTo>
                <a:lnTo>
                  <a:pt x="985" y="92"/>
                </a:lnTo>
                <a:lnTo>
                  <a:pt x="992" y="95"/>
                </a:lnTo>
                <a:lnTo>
                  <a:pt x="1002" y="95"/>
                </a:lnTo>
                <a:lnTo>
                  <a:pt x="1012" y="97"/>
                </a:lnTo>
                <a:lnTo>
                  <a:pt x="1046" y="97"/>
                </a:lnTo>
                <a:lnTo>
                  <a:pt x="1051" y="100"/>
                </a:lnTo>
                <a:lnTo>
                  <a:pt x="1058" y="97"/>
                </a:lnTo>
                <a:lnTo>
                  <a:pt x="1082" y="97"/>
                </a:lnTo>
                <a:lnTo>
                  <a:pt x="1090" y="95"/>
                </a:lnTo>
                <a:lnTo>
                  <a:pt x="1097" y="95"/>
                </a:lnTo>
                <a:lnTo>
                  <a:pt x="1104" y="92"/>
                </a:lnTo>
                <a:lnTo>
                  <a:pt x="1112" y="92"/>
                </a:lnTo>
                <a:lnTo>
                  <a:pt x="1126" y="88"/>
                </a:lnTo>
                <a:lnTo>
                  <a:pt x="1141" y="83"/>
                </a:lnTo>
                <a:lnTo>
                  <a:pt x="1155" y="78"/>
                </a:lnTo>
                <a:lnTo>
                  <a:pt x="1170" y="73"/>
                </a:lnTo>
                <a:lnTo>
                  <a:pt x="1177" y="70"/>
                </a:lnTo>
                <a:lnTo>
                  <a:pt x="1182" y="68"/>
                </a:lnTo>
                <a:lnTo>
                  <a:pt x="1197" y="63"/>
                </a:lnTo>
                <a:lnTo>
                  <a:pt x="1212" y="58"/>
                </a:lnTo>
                <a:lnTo>
                  <a:pt x="1216" y="53"/>
                </a:lnTo>
                <a:lnTo>
                  <a:pt x="1231" y="48"/>
                </a:lnTo>
                <a:lnTo>
                  <a:pt x="1246" y="44"/>
                </a:lnTo>
                <a:lnTo>
                  <a:pt x="1251" y="39"/>
                </a:lnTo>
                <a:lnTo>
                  <a:pt x="1265" y="34"/>
                </a:lnTo>
                <a:lnTo>
                  <a:pt x="1272" y="31"/>
                </a:lnTo>
                <a:lnTo>
                  <a:pt x="1277" y="29"/>
                </a:lnTo>
                <a:lnTo>
                  <a:pt x="1292" y="24"/>
                </a:lnTo>
                <a:lnTo>
                  <a:pt x="1307" y="19"/>
                </a:lnTo>
                <a:lnTo>
                  <a:pt x="1311" y="19"/>
                </a:lnTo>
                <a:lnTo>
                  <a:pt x="1326" y="14"/>
                </a:lnTo>
                <a:lnTo>
                  <a:pt x="1333" y="12"/>
                </a:lnTo>
                <a:lnTo>
                  <a:pt x="1341" y="12"/>
                </a:lnTo>
                <a:lnTo>
                  <a:pt x="1348" y="9"/>
                </a:lnTo>
                <a:lnTo>
                  <a:pt x="1411" y="9"/>
                </a:lnTo>
                <a:lnTo>
                  <a:pt x="1419" y="12"/>
                </a:lnTo>
                <a:lnTo>
                  <a:pt x="1426" y="12"/>
                </a:lnTo>
                <a:lnTo>
                  <a:pt x="1433" y="14"/>
                </a:lnTo>
                <a:lnTo>
                  <a:pt x="1441" y="14"/>
                </a:lnTo>
                <a:lnTo>
                  <a:pt x="1455" y="19"/>
                </a:lnTo>
                <a:lnTo>
                  <a:pt x="1463" y="22"/>
                </a:lnTo>
                <a:lnTo>
                  <a:pt x="1472" y="24"/>
                </a:lnTo>
                <a:lnTo>
                  <a:pt x="1487" y="29"/>
                </a:lnTo>
                <a:lnTo>
                  <a:pt x="1502" y="34"/>
                </a:lnTo>
                <a:lnTo>
                  <a:pt x="1516" y="39"/>
                </a:lnTo>
                <a:lnTo>
                  <a:pt x="1526" y="41"/>
                </a:lnTo>
                <a:lnTo>
                  <a:pt x="1533" y="44"/>
                </a:lnTo>
                <a:lnTo>
                  <a:pt x="1541" y="48"/>
                </a:lnTo>
                <a:lnTo>
                  <a:pt x="1555" y="53"/>
                </a:lnTo>
                <a:lnTo>
                  <a:pt x="1565" y="56"/>
                </a:lnTo>
                <a:lnTo>
                  <a:pt x="1572" y="58"/>
                </a:lnTo>
                <a:lnTo>
                  <a:pt x="1580" y="63"/>
                </a:lnTo>
                <a:lnTo>
                  <a:pt x="1594" y="68"/>
                </a:lnTo>
                <a:lnTo>
                  <a:pt x="1604" y="70"/>
                </a:lnTo>
                <a:lnTo>
                  <a:pt x="1619" y="75"/>
                </a:lnTo>
                <a:lnTo>
                  <a:pt x="1626" y="78"/>
                </a:lnTo>
                <a:lnTo>
                  <a:pt x="1636" y="80"/>
                </a:lnTo>
                <a:lnTo>
                  <a:pt x="1650" y="85"/>
                </a:lnTo>
                <a:lnTo>
                  <a:pt x="1658" y="88"/>
                </a:lnTo>
                <a:lnTo>
                  <a:pt x="1667" y="90"/>
                </a:lnTo>
                <a:lnTo>
                  <a:pt x="1675" y="90"/>
                </a:lnTo>
                <a:lnTo>
                  <a:pt x="1682" y="92"/>
                </a:lnTo>
                <a:lnTo>
                  <a:pt x="1692" y="95"/>
                </a:lnTo>
                <a:lnTo>
                  <a:pt x="1699" y="95"/>
                </a:lnTo>
                <a:lnTo>
                  <a:pt x="1706" y="97"/>
                </a:lnTo>
                <a:lnTo>
                  <a:pt x="1731" y="97"/>
                </a:lnTo>
                <a:lnTo>
                  <a:pt x="1740" y="100"/>
                </a:lnTo>
                <a:lnTo>
                  <a:pt x="1745" y="100"/>
                </a:lnTo>
                <a:lnTo>
                  <a:pt x="1753" y="97"/>
                </a:lnTo>
                <a:lnTo>
                  <a:pt x="1777" y="97"/>
                </a:lnTo>
                <a:lnTo>
                  <a:pt x="1787" y="95"/>
                </a:lnTo>
                <a:lnTo>
                  <a:pt x="1794" y="92"/>
                </a:lnTo>
                <a:lnTo>
                  <a:pt x="1804" y="92"/>
                </a:lnTo>
                <a:lnTo>
                  <a:pt x="1811" y="90"/>
                </a:lnTo>
                <a:lnTo>
                  <a:pt x="1821" y="88"/>
                </a:lnTo>
                <a:lnTo>
                  <a:pt x="1828" y="85"/>
                </a:lnTo>
                <a:lnTo>
                  <a:pt x="1838" y="83"/>
                </a:lnTo>
                <a:lnTo>
                  <a:pt x="1845" y="80"/>
                </a:lnTo>
                <a:lnTo>
                  <a:pt x="1855" y="78"/>
                </a:lnTo>
                <a:lnTo>
                  <a:pt x="1862" y="75"/>
                </a:lnTo>
                <a:lnTo>
                  <a:pt x="1872" y="73"/>
                </a:lnTo>
                <a:lnTo>
                  <a:pt x="1879" y="70"/>
                </a:lnTo>
                <a:lnTo>
                  <a:pt x="1899" y="66"/>
                </a:lnTo>
                <a:lnTo>
                  <a:pt x="1906" y="61"/>
                </a:lnTo>
                <a:lnTo>
                  <a:pt x="1916" y="58"/>
                </a:lnTo>
                <a:lnTo>
                  <a:pt x="1923" y="56"/>
                </a:lnTo>
                <a:lnTo>
                  <a:pt x="1933" y="51"/>
                </a:lnTo>
                <a:lnTo>
                  <a:pt x="1943" y="48"/>
                </a:lnTo>
                <a:lnTo>
                  <a:pt x="1950" y="46"/>
                </a:lnTo>
                <a:lnTo>
                  <a:pt x="1960" y="41"/>
                </a:lnTo>
                <a:lnTo>
                  <a:pt x="1970" y="39"/>
                </a:lnTo>
                <a:lnTo>
                  <a:pt x="1977" y="36"/>
                </a:lnTo>
                <a:lnTo>
                  <a:pt x="1987" y="34"/>
                </a:lnTo>
                <a:lnTo>
                  <a:pt x="1994" y="29"/>
                </a:lnTo>
                <a:lnTo>
                  <a:pt x="2013" y="24"/>
                </a:lnTo>
                <a:lnTo>
                  <a:pt x="2021" y="22"/>
                </a:lnTo>
                <a:lnTo>
                  <a:pt x="2030" y="19"/>
                </a:lnTo>
                <a:lnTo>
                  <a:pt x="2038" y="17"/>
                </a:lnTo>
                <a:lnTo>
                  <a:pt x="2047" y="14"/>
                </a:lnTo>
                <a:lnTo>
                  <a:pt x="2055" y="12"/>
                </a:lnTo>
                <a:lnTo>
                  <a:pt x="2065" y="9"/>
                </a:lnTo>
                <a:lnTo>
                  <a:pt x="2072" y="7"/>
                </a:lnTo>
                <a:lnTo>
                  <a:pt x="2082" y="5"/>
                </a:lnTo>
                <a:lnTo>
                  <a:pt x="2089" y="5"/>
                </a:lnTo>
                <a:lnTo>
                  <a:pt x="2099" y="2"/>
                </a:lnTo>
                <a:lnTo>
                  <a:pt x="2106" y="2"/>
                </a:lnTo>
                <a:lnTo>
                  <a:pt x="2116" y="0"/>
                </a:lnTo>
                <a:lnTo>
                  <a:pt x="2177" y="0"/>
                </a:lnTo>
                <a:lnTo>
                  <a:pt x="2184" y="2"/>
                </a:lnTo>
                <a:lnTo>
                  <a:pt x="2191" y="2"/>
                </a:lnTo>
                <a:lnTo>
                  <a:pt x="2201" y="5"/>
                </a:lnTo>
                <a:lnTo>
                  <a:pt x="2208" y="5"/>
                </a:lnTo>
                <a:lnTo>
                  <a:pt x="2223" y="9"/>
                </a:lnTo>
                <a:lnTo>
                  <a:pt x="2230" y="12"/>
                </a:lnTo>
                <a:lnTo>
                  <a:pt x="2240" y="14"/>
                </a:lnTo>
                <a:lnTo>
                  <a:pt x="2255" y="19"/>
                </a:lnTo>
                <a:lnTo>
                  <a:pt x="2269" y="24"/>
                </a:lnTo>
                <a:lnTo>
                  <a:pt x="2279" y="27"/>
                </a:lnTo>
                <a:lnTo>
                  <a:pt x="2286" y="29"/>
                </a:lnTo>
                <a:lnTo>
                  <a:pt x="2294" y="34"/>
                </a:lnTo>
                <a:lnTo>
                  <a:pt x="2308" y="39"/>
                </a:lnTo>
                <a:lnTo>
                  <a:pt x="2316" y="41"/>
                </a:lnTo>
                <a:lnTo>
                  <a:pt x="2323" y="46"/>
                </a:lnTo>
                <a:lnTo>
                  <a:pt x="2333" y="48"/>
                </a:lnTo>
                <a:lnTo>
                  <a:pt x="2347" y="53"/>
                </a:lnTo>
                <a:lnTo>
                  <a:pt x="2355" y="58"/>
                </a:lnTo>
                <a:lnTo>
                  <a:pt x="2369" y="63"/>
                </a:lnTo>
                <a:lnTo>
                  <a:pt x="2377" y="66"/>
                </a:lnTo>
                <a:lnTo>
                  <a:pt x="2384" y="70"/>
                </a:lnTo>
                <a:lnTo>
                  <a:pt x="2398" y="75"/>
                </a:lnTo>
                <a:lnTo>
                  <a:pt x="2413" y="80"/>
                </a:lnTo>
                <a:lnTo>
                  <a:pt x="2420" y="83"/>
                </a:lnTo>
                <a:lnTo>
                  <a:pt x="2430" y="85"/>
                </a:lnTo>
                <a:lnTo>
                  <a:pt x="2445" y="90"/>
                </a:lnTo>
                <a:lnTo>
                  <a:pt x="2452" y="90"/>
                </a:lnTo>
                <a:lnTo>
                  <a:pt x="2467" y="95"/>
                </a:lnTo>
                <a:lnTo>
                  <a:pt x="2474" y="95"/>
                </a:lnTo>
                <a:lnTo>
                  <a:pt x="2481" y="97"/>
                </a:lnTo>
                <a:lnTo>
                  <a:pt x="2496" y="97"/>
                </a:lnTo>
                <a:lnTo>
                  <a:pt x="2501" y="100"/>
                </a:lnTo>
                <a:lnTo>
                  <a:pt x="2545" y="100"/>
                </a:lnTo>
                <a:lnTo>
                  <a:pt x="2552" y="97"/>
                </a:lnTo>
                <a:lnTo>
                  <a:pt x="2569" y="97"/>
                </a:lnTo>
                <a:lnTo>
                  <a:pt x="2576" y="95"/>
                </a:lnTo>
                <a:lnTo>
                  <a:pt x="2591" y="95"/>
                </a:lnTo>
                <a:lnTo>
                  <a:pt x="2601" y="92"/>
                </a:lnTo>
                <a:lnTo>
                  <a:pt x="2608" y="92"/>
                </a:lnTo>
                <a:lnTo>
                  <a:pt x="2615" y="90"/>
                </a:lnTo>
                <a:lnTo>
                  <a:pt x="2623" y="90"/>
                </a:lnTo>
                <a:lnTo>
                  <a:pt x="2632" y="88"/>
                </a:lnTo>
                <a:lnTo>
                  <a:pt x="2640" y="85"/>
                </a:lnTo>
                <a:lnTo>
                  <a:pt x="2647" y="85"/>
                </a:lnTo>
                <a:lnTo>
                  <a:pt x="2654" y="83"/>
                </a:lnTo>
                <a:lnTo>
                  <a:pt x="2664" y="80"/>
                </a:lnTo>
                <a:lnTo>
                  <a:pt x="2671" y="80"/>
                </a:lnTo>
                <a:lnTo>
                  <a:pt x="2686" y="75"/>
                </a:lnTo>
                <a:lnTo>
                  <a:pt x="2693" y="75"/>
                </a:lnTo>
                <a:lnTo>
                  <a:pt x="2708" y="70"/>
                </a:lnTo>
                <a:lnTo>
                  <a:pt x="2715" y="68"/>
                </a:lnTo>
                <a:lnTo>
                  <a:pt x="2723" y="68"/>
                </a:lnTo>
                <a:lnTo>
                  <a:pt x="2737" y="63"/>
                </a:lnTo>
                <a:lnTo>
                  <a:pt x="2745" y="61"/>
                </a:lnTo>
                <a:lnTo>
                  <a:pt x="2752" y="61"/>
                </a:lnTo>
                <a:lnTo>
                  <a:pt x="2759" y="58"/>
                </a:lnTo>
                <a:lnTo>
                  <a:pt x="2764" y="56"/>
                </a:lnTo>
                <a:lnTo>
                  <a:pt x="2771" y="56"/>
                </a:lnTo>
                <a:lnTo>
                  <a:pt x="2779" y="53"/>
                </a:lnTo>
                <a:lnTo>
                  <a:pt x="2784" y="51"/>
                </a:lnTo>
                <a:lnTo>
                  <a:pt x="2791" y="51"/>
                </a:lnTo>
                <a:lnTo>
                  <a:pt x="2796" y="48"/>
                </a:lnTo>
                <a:lnTo>
                  <a:pt x="2801" y="48"/>
                </a:lnTo>
                <a:lnTo>
                  <a:pt x="2808" y="46"/>
                </a:lnTo>
                <a:lnTo>
                  <a:pt x="2813" y="46"/>
                </a:lnTo>
                <a:lnTo>
                  <a:pt x="2818" y="44"/>
                </a:lnTo>
                <a:lnTo>
                  <a:pt x="2837" y="44"/>
                </a:lnTo>
                <a:lnTo>
                  <a:pt x="2842" y="41"/>
                </a:lnTo>
                <a:lnTo>
                  <a:pt x="2854" y="41"/>
                </a:lnTo>
                <a:lnTo>
                  <a:pt x="2859" y="39"/>
                </a:lnTo>
                <a:lnTo>
                  <a:pt x="2876" y="39"/>
                </a:lnTo>
                <a:lnTo>
                  <a:pt x="2879" y="36"/>
                </a:lnTo>
                <a:lnTo>
                  <a:pt x="2893" y="36"/>
                </a:lnTo>
                <a:lnTo>
                  <a:pt x="2896" y="34"/>
                </a:lnTo>
                <a:lnTo>
                  <a:pt x="2918" y="34"/>
                </a:lnTo>
                <a:lnTo>
                  <a:pt x="2920" y="31"/>
                </a:lnTo>
                <a:lnTo>
                  <a:pt x="2944" y="31"/>
                </a:lnTo>
                <a:lnTo>
                  <a:pt x="2944" y="34"/>
                </a:lnTo>
                <a:lnTo>
                  <a:pt x="2947" y="3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5" name="Freeform 106"/>
          <p:cNvSpPr>
            <a:spLocks/>
          </p:cNvSpPr>
          <p:nvPr/>
        </p:nvSpPr>
        <p:spPr bwMode="auto">
          <a:xfrm>
            <a:off x="8364538" y="2936875"/>
            <a:ext cx="406400" cy="387350"/>
          </a:xfrm>
          <a:custGeom>
            <a:avLst/>
            <a:gdLst>
              <a:gd name="T0" fmla="*/ 0 w 256"/>
              <a:gd name="T1" fmla="*/ 2147483646 h 244"/>
              <a:gd name="T2" fmla="*/ 2147483646 w 256"/>
              <a:gd name="T3" fmla="*/ 2147483646 h 244"/>
              <a:gd name="T4" fmla="*/ 2147483646 w 256"/>
              <a:gd name="T5" fmla="*/ 2147483646 h 244"/>
              <a:gd name="T6" fmla="*/ 0 w 256"/>
              <a:gd name="T7" fmla="*/ 2147483646 h 244"/>
              <a:gd name="T8" fmla="*/ 0 w 256"/>
              <a:gd name="T9" fmla="*/ 2147483646 h 244"/>
              <a:gd name="T10" fmla="*/ 2147483646 w 256"/>
              <a:gd name="T11" fmla="*/ 2147483646 h 244"/>
              <a:gd name="T12" fmla="*/ 2147483646 w 256"/>
              <a:gd name="T13" fmla="*/ 0 h 244"/>
              <a:gd name="T14" fmla="*/ 0 w 256"/>
              <a:gd name="T15" fmla="*/ 0 h 244"/>
              <a:gd name="T16" fmla="*/ 0 w 256"/>
              <a:gd name="T17" fmla="*/ 2147483646 h 24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56" h="244">
                <a:moveTo>
                  <a:pt x="0" y="20"/>
                </a:moveTo>
                <a:lnTo>
                  <a:pt x="236" y="20"/>
                </a:lnTo>
                <a:lnTo>
                  <a:pt x="236" y="225"/>
                </a:lnTo>
                <a:lnTo>
                  <a:pt x="0" y="225"/>
                </a:lnTo>
                <a:lnTo>
                  <a:pt x="0" y="244"/>
                </a:lnTo>
                <a:lnTo>
                  <a:pt x="256" y="244"/>
                </a:lnTo>
                <a:lnTo>
                  <a:pt x="256" y="0"/>
                </a:lnTo>
                <a:lnTo>
                  <a:pt x="0" y="0"/>
                </a:lnTo>
                <a:lnTo>
                  <a:pt x="0" y="2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76" name="Rectangle 107"/>
          <p:cNvSpPr>
            <a:spLocks noChangeArrowheads="1"/>
          </p:cNvSpPr>
          <p:nvPr/>
        </p:nvSpPr>
        <p:spPr bwMode="auto">
          <a:xfrm>
            <a:off x="8894763" y="3003550"/>
            <a:ext cx="12743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Faraday-Cup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28777" name="Freeform 108"/>
          <p:cNvSpPr>
            <a:spLocks/>
          </p:cNvSpPr>
          <p:nvPr/>
        </p:nvSpPr>
        <p:spPr bwMode="auto">
          <a:xfrm>
            <a:off x="8356601" y="3614738"/>
            <a:ext cx="1381125" cy="457200"/>
          </a:xfrm>
          <a:custGeom>
            <a:avLst/>
            <a:gdLst>
              <a:gd name="T0" fmla="*/ 2147483646 w 870"/>
              <a:gd name="T1" fmla="*/ 2147483646 h 288"/>
              <a:gd name="T2" fmla="*/ 2147483646 w 870"/>
              <a:gd name="T3" fmla="*/ 2147483646 h 288"/>
              <a:gd name="T4" fmla="*/ 2147483646 w 870"/>
              <a:gd name="T5" fmla="*/ 2147483646 h 288"/>
              <a:gd name="T6" fmla="*/ 2147483646 w 870"/>
              <a:gd name="T7" fmla="*/ 2147483646 h 288"/>
              <a:gd name="T8" fmla="*/ 2147483646 w 870"/>
              <a:gd name="T9" fmla="*/ 2147483646 h 288"/>
              <a:gd name="T10" fmla="*/ 2147483646 w 870"/>
              <a:gd name="T11" fmla="*/ 2147483646 h 288"/>
              <a:gd name="T12" fmla="*/ 2147483646 w 870"/>
              <a:gd name="T13" fmla="*/ 2147483646 h 288"/>
              <a:gd name="T14" fmla="*/ 2147483646 w 870"/>
              <a:gd name="T15" fmla="*/ 2147483646 h 288"/>
              <a:gd name="T16" fmla="*/ 2147483646 w 870"/>
              <a:gd name="T17" fmla="*/ 2147483646 h 288"/>
              <a:gd name="T18" fmla="*/ 2147483646 w 870"/>
              <a:gd name="T19" fmla="*/ 2147483646 h 288"/>
              <a:gd name="T20" fmla="*/ 2147483646 w 870"/>
              <a:gd name="T21" fmla="*/ 2147483646 h 288"/>
              <a:gd name="T22" fmla="*/ 2147483646 w 870"/>
              <a:gd name="T23" fmla="*/ 2147483646 h 288"/>
              <a:gd name="T24" fmla="*/ 2147483646 w 870"/>
              <a:gd name="T25" fmla="*/ 2147483646 h 288"/>
              <a:gd name="T26" fmla="*/ 2147483646 w 870"/>
              <a:gd name="T27" fmla="*/ 2147483646 h 288"/>
              <a:gd name="T28" fmla="*/ 2147483646 w 870"/>
              <a:gd name="T29" fmla="*/ 2147483646 h 288"/>
              <a:gd name="T30" fmla="*/ 2147483646 w 870"/>
              <a:gd name="T31" fmla="*/ 2147483646 h 288"/>
              <a:gd name="T32" fmla="*/ 0 w 870"/>
              <a:gd name="T33" fmla="*/ 0 h 288"/>
              <a:gd name="T34" fmla="*/ 2147483646 w 870"/>
              <a:gd name="T35" fmla="*/ 0 h 288"/>
              <a:gd name="T36" fmla="*/ 2147483646 w 870"/>
              <a:gd name="T37" fmla="*/ 2147483646 h 288"/>
              <a:gd name="T38" fmla="*/ 2147483646 w 870"/>
              <a:gd name="T39" fmla="*/ 2147483646 h 288"/>
              <a:gd name="T40" fmla="*/ 2147483646 w 870"/>
              <a:gd name="T41" fmla="*/ 2147483646 h 288"/>
              <a:gd name="T42" fmla="*/ 2147483646 w 870"/>
              <a:gd name="T43" fmla="*/ 2147483646 h 288"/>
              <a:gd name="T44" fmla="*/ 2147483646 w 870"/>
              <a:gd name="T45" fmla="*/ 2147483646 h 288"/>
              <a:gd name="T46" fmla="*/ 2147483646 w 870"/>
              <a:gd name="T47" fmla="*/ 2147483646 h 288"/>
              <a:gd name="T48" fmla="*/ 2147483646 w 870"/>
              <a:gd name="T49" fmla="*/ 2147483646 h 288"/>
              <a:gd name="T50" fmla="*/ 2147483646 w 870"/>
              <a:gd name="T51" fmla="*/ 2147483646 h 288"/>
              <a:gd name="T52" fmla="*/ 2147483646 w 870"/>
              <a:gd name="T53" fmla="*/ 2147483646 h 288"/>
              <a:gd name="T54" fmla="*/ 2147483646 w 870"/>
              <a:gd name="T55" fmla="*/ 2147483646 h 288"/>
              <a:gd name="T56" fmla="*/ 2147483646 w 870"/>
              <a:gd name="T57" fmla="*/ 2147483646 h 288"/>
              <a:gd name="T58" fmla="*/ 2147483646 w 870"/>
              <a:gd name="T59" fmla="*/ 2147483646 h 288"/>
              <a:gd name="T60" fmla="*/ 2147483646 w 870"/>
              <a:gd name="T61" fmla="*/ 2147483646 h 288"/>
              <a:gd name="T62" fmla="*/ 2147483646 w 870"/>
              <a:gd name="T63" fmla="*/ 2147483646 h 288"/>
              <a:gd name="T64" fmla="*/ 2147483646 w 870"/>
              <a:gd name="T65" fmla="*/ 2147483646 h 288"/>
              <a:gd name="T66" fmla="*/ 2147483646 w 870"/>
              <a:gd name="T67" fmla="*/ 2147483646 h 288"/>
              <a:gd name="T68" fmla="*/ 2147483646 w 870"/>
              <a:gd name="T69" fmla="*/ 2147483646 h 28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870" h="288">
                <a:moveTo>
                  <a:pt x="870" y="54"/>
                </a:moveTo>
                <a:lnTo>
                  <a:pt x="831" y="107"/>
                </a:lnTo>
                <a:lnTo>
                  <a:pt x="790" y="153"/>
                </a:lnTo>
                <a:lnTo>
                  <a:pt x="741" y="192"/>
                </a:lnTo>
                <a:lnTo>
                  <a:pt x="690" y="227"/>
                </a:lnTo>
                <a:lnTo>
                  <a:pt x="634" y="253"/>
                </a:lnTo>
                <a:lnTo>
                  <a:pt x="575" y="273"/>
                </a:lnTo>
                <a:lnTo>
                  <a:pt x="514" y="283"/>
                </a:lnTo>
                <a:lnTo>
                  <a:pt x="451" y="288"/>
                </a:lnTo>
                <a:lnTo>
                  <a:pt x="380" y="283"/>
                </a:lnTo>
                <a:lnTo>
                  <a:pt x="312" y="268"/>
                </a:lnTo>
                <a:lnTo>
                  <a:pt x="249" y="244"/>
                </a:lnTo>
                <a:lnTo>
                  <a:pt x="188" y="210"/>
                </a:lnTo>
                <a:lnTo>
                  <a:pt x="132" y="168"/>
                </a:lnTo>
                <a:lnTo>
                  <a:pt x="80" y="119"/>
                </a:lnTo>
                <a:lnTo>
                  <a:pt x="37" y="63"/>
                </a:lnTo>
                <a:lnTo>
                  <a:pt x="0" y="0"/>
                </a:lnTo>
                <a:lnTo>
                  <a:pt x="300" y="0"/>
                </a:lnTo>
                <a:lnTo>
                  <a:pt x="322" y="44"/>
                </a:lnTo>
                <a:lnTo>
                  <a:pt x="349" y="83"/>
                </a:lnTo>
                <a:lnTo>
                  <a:pt x="383" y="119"/>
                </a:lnTo>
                <a:lnTo>
                  <a:pt x="419" y="149"/>
                </a:lnTo>
                <a:lnTo>
                  <a:pt x="461" y="171"/>
                </a:lnTo>
                <a:lnTo>
                  <a:pt x="505" y="188"/>
                </a:lnTo>
                <a:lnTo>
                  <a:pt x="548" y="200"/>
                </a:lnTo>
                <a:lnTo>
                  <a:pt x="597" y="202"/>
                </a:lnTo>
                <a:lnTo>
                  <a:pt x="636" y="200"/>
                </a:lnTo>
                <a:lnTo>
                  <a:pt x="673" y="192"/>
                </a:lnTo>
                <a:lnTo>
                  <a:pt x="709" y="180"/>
                </a:lnTo>
                <a:lnTo>
                  <a:pt x="743" y="166"/>
                </a:lnTo>
                <a:lnTo>
                  <a:pt x="775" y="146"/>
                </a:lnTo>
                <a:lnTo>
                  <a:pt x="807" y="122"/>
                </a:lnTo>
                <a:lnTo>
                  <a:pt x="836" y="93"/>
                </a:lnTo>
                <a:lnTo>
                  <a:pt x="860" y="61"/>
                </a:lnTo>
                <a:lnTo>
                  <a:pt x="870" y="54"/>
                </a:lnTo>
                <a:close/>
              </a:path>
            </a:pathLst>
          </a:custGeom>
          <a:solidFill>
            <a:srgbClr val="C0C0C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78" name="Oval 109"/>
          <p:cNvSpPr>
            <a:spLocks noChangeArrowheads="1"/>
          </p:cNvSpPr>
          <p:nvPr/>
        </p:nvSpPr>
        <p:spPr bwMode="auto">
          <a:xfrm>
            <a:off x="8356601" y="3509964"/>
            <a:ext cx="479425" cy="217487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79" name="Rectangle 110"/>
          <p:cNvSpPr>
            <a:spLocks noChangeArrowheads="1"/>
          </p:cNvSpPr>
          <p:nvPr/>
        </p:nvSpPr>
        <p:spPr bwMode="auto">
          <a:xfrm>
            <a:off x="8189914" y="4117975"/>
            <a:ext cx="17344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Electron Multiplier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28780" name="Rectangle 111"/>
          <p:cNvSpPr>
            <a:spLocks noChangeArrowheads="1"/>
          </p:cNvSpPr>
          <p:nvPr/>
        </p:nvSpPr>
        <p:spPr bwMode="auto">
          <a:xfrm>
            <a:off x="9729788" y="3692526"/>
            <a:ext cx="13176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81" name="Rectangle 112"/>
          <p:cNvSpPr>
            <a:spLocks noChangeArrowheads="1"/>
          </p:cNvSpPr>
          <p:nvPr/>
        </p:nvSpPr>
        <p:spPr bwMode="auto">
          <a:xfrm>
            <a:off x="2452689" y="2151063"/>
            <a:ext cx="10692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Ion-Source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28782" name="Rectangle 113"/>
          <p:cNvSpPr>
            <a:spLocks noChangeArrowheads="1"/>
          </p:cNvSpPr>
          <p:nvPr/>
        </p:nvSpPr>
        <p:spPr bwMode="auto">
          <a:xfrm>
            <a:off x="5199063" y="2282825"/>
            <a:ext cx="10772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Mass-Filter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28783" name="Oval 114"/>
          <p:cNvSpPr>
            <a:spLocks noChangeArrowheads="1"/>
          </p:cNvSpPr>
          <p:nvPr/>
        </p:nvSpPr>
        <p:spPr bwMode="auto">
          <a:xfrm>
            <a:off x="8205788" y="3808413"/>
            <a:ext cx="209550" cy="2016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84" name="Freeform 115"/>
          <p:cNvSpPr>
            <a:spLocks/>
          </p:cNvSpPr>
          <p:nvPr/>
        </p:nvSpPr>
        <p:spPr bwMode="auto">
          <a:xfrm>
            <a:off x="8194676" y="3795713"/>
            <a:ext cx="227013" cy="220662"/>
          </a:xfrm>
          <a:custGeom>
            <a:avLst/>
            <a:gdLst>
              <a:gd name="T0" fmla="*/ 0 w 143"/>
              <a:gd name="T1" fmla="*/ 2147483646 h 139"/>
              <a:gd name="T2" fmla="*/ 2147483646 w 143"/>
              <a:gd name="T3" fmla="*/ 2147483646 h 139"/>
              <a:gd name="T4" fmla="*/ 2147483646 w 143"/>
              <a:gd name="T5" fmla="*/ 2147483646 h 139"/>
              <a:gd name="T6" fmla="*/ 2147483646 w 143"/>
              <a:gd name="T7" fmla="*/ 2147483646 h 139"/>
              <a:gd name="T8" fmla="*/ 2147483646 w 143"/>
              <a:gd name="T9" fmla="*/ 2147483646 h 139"/>
              <a:gd name="T10" fmla="*/ 2147483646 w 143"/>
              <a:gd name="T11" fmla="*/ 2147483646 h 139"/>
              <a:gd name="T12" fmla="*/ 2147483646 w 143"/>
              <a:gd name="T13" fmla="*/ 2147483646 h 139"/>
              <a:gd name="T14" fmla="*/ 2147483646 w 143"/>
              <a:gd name="T15" fmla="*/ 2147483646 h 139"/>
              <a:gd name="T16" fmla="*/ 2147483646 w 143"/>
              <a:gd name="T17" fmla="*/ 2147483646 h 139"/>
              <a:gd name="T18" fmla="*/ 2147483646 w 143"/>
              <a:gd name="T19" fmla="*/ 2147483646 h 139"/>
              <a:gd name="T20" fmla="*/ 2147483646 w 143"/>
              <a:gd name="T21" fmla="*/ 2147483646 h 139"/>
              <a:gd name="T22" fmla="*/ 2147483646 w 143"/>
              <a:gd name="T23" fmla="*/ 2147483646 h 139"/>
              <a:gd name="T24" fmla="*/ 2147483646 w 143"/>
              <a:gd name="T25" fmla="*/ 0 h 139"/>
              <a:gd name="T26" fmla="*/ 2147483646 w 143"/>
              <a:gd name="T27" fmla="*/ 2147483646 h 139"/>
              <a:gd name="T28" fmla="*/ 2147483646 w 143"/>
              <a:gd name="T29" fmla="*/ 2147483646 h 139"/>
              <a:gd name="T30" fmla="*/ 2147483646 w 143"/>
              <a:gd name="T31" fmla="*/ 2147483646 h 139"/>
              <a:gd name="T32" fmla="*/ 0 w 143"/>
              <a:gd name="T33" fmla="*/ 2147483646 h 139"/>
              <a:gd name="T34" fmla="*/ 2147483646 w 143"/>
              <a:gd name="T35" fmla="*/ 2147483646 h 139"/>
              <a:gd name="T36" fmla="*/ 2147483646 w 143"/>
              <a:gd name="T37" fmla="*/ 2147483646 h 139"/>
              <a:gd name="T38" fmla="*/ 2147483646 w 143"/>
              <a:gd name="T39" fmla="*/ 2147483646 h 139"/>
              <a:gd name="T40" fmla="*/ 2147483646 w 143"/>
              <a:gd name="T41" fmla="*/ 2147483646 h 139"/>
              <a:gd name="T42" fmla="*/ 2147483646 w 143"/>
              <a:gd name="T43" fmla="*/ 2147483646 h 139"/>
              <a:gd name="T44" fmla="*/ 2147483646 w 143"/>
              <a:gd name="T45" fmla="*/ 2147483646 h 139"/>
              <a:gd name="T46" fmla="*/ 2147483646 w 143"/>
              <a:gd name="T47" fmla="*/ 2147483646 h 139"/>
              <a:gd name="T48" fmla="*/ 2147483646 w 143"/>
              <a:gd name="T49" fmla="*/ 2147483646 h 139"/>
              <a:gd name="T50" fmla="*/ 2147483646 w 143"/>
              <a:gd name="T51" fmla="*/ 2147483646 h 139"/>
              <a:gd name="T52" fmla="*/ 2147483646 w 143"/>
              <a:gd name="T53" fmla="*/ 2147483646 h 139"/>
              <a:gd name="T54" fmla="*/ 2147483646 w 143"/>
              <a:gd name="T55" fmla="*/ 2147483646 h 139"/>
              <a:gd name="T56" fmla="*/ 2147483646 w 143"/>
              <a:gd name="T57" fmla="*/ 2147483646 h 139"/>
              <a:gd name="T58" fmla="*/ 2147483646 w 143"/>
              <a:gd name="T59" fmla="*/ 2147483646 h 139"/>
              <a:gd name="T60" fmla="*/ 2147483646 w 143"/>
              <a:gd name="T61" fmla="*/ 2147483646 h 139"/>
              <a:gd name="T62" fmla="*/ 2147483646 w 143"/>
              <a:gd name="T63" fmla="*/ 2147483646 h 139"/>
              <a:gd name="T64" fmla="*/ 2147483646 w 143"/>
              <a:gd name="T65" fmla="*/ 2147483646 h 139"/>
              <a:gd name="T66" fmla="*/ 2147483646 w 143"/>
              <a:gd name="T67" fmla="*/ 2147483646 h 139"/>
              <a:gd name="T68" fmla="*/ 0 w 143"/>
              <a:gd name="T69" fmla="*/ 2147483646 h 139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43" h="139">
                <a:moveTo>
                  <a:pt x="0" y="69"/>
                </a:moveTo>
                <a:lnTo>
                  <a:pt x="5" y="96"/>
                </a:lnTo>
                <a:lnTo>
                  <a:pt x="22" y="118"/>
                </a:lnTo>
                <a:lnTo>
                  <a:pt x="44" y="135"/>
                </a:lnTo>
                <a:lnTo>
                  <a:pt x="70" y="139"/>
                </a:lnTo>
                <a:lnTo>
                  <a:pt x="100" y="135"/>
                </a:lnTo>
                <a:lnTo>
                  <a:pt x="122" y="118"/>
                </a:lnTo>
                <a:lnTo>
                  <a:pt x="139" y="96"/>
                </a:lnTo>
                <a:lnTo>
                  <a:pt x="143" y="69"/>
                </a:lnTo>
                <a:lnTo>
                  <a:pt x="139" y="42"/>
                </a:lnTo>
                <a:lnTo>
                  <a:pt x="122" y="20"/>
                </a:lnTo>
                <a:lnTo>
                  <a:pt x="100" y="5"/>
                </a:lnTo>
                <a:lnTo>
                  <a:pt x="70" y="0"/>
                </a:lnTo>
                <a:lnTo>
                  <a:pt x="44" y="5"/>
                </a:lnTo>
                <a:lnTo>
                  <a:pt x="22" y="20"/>
                </a:lnTo>
                <a:lnTo>
                  <a:pt x="5" y="42"/>
                </a:lnTo>
                <a:lnTo>
                  <a:pt x="0" y="69"/>
                </a:lnTo>
                <a:lnTo>
                  <a:pt x="14" y="69"/>
                </a:lnTo>
                <a:lnTo>
                  <a:pt x="19" y="47"/>
                </a:lnTo>
                <a:lnTo>
                  <a:pt x="31" y="30"/>
                </a:lnTo>
                <a:lnTo>
                  <a:pt x="48" y="20"/>
                </a:lnTo>
                <a:lnTo>
                  <a:pt x="70" y="15"/>
                </a:lnTo>
                <a:lnTo>
                  <a:pt x="95" y="20"/>
                </a:lnTo>
                <a:lnTo>
                  <a:pt x="112" y="30"/>
                </a:lnTo>
                <a:lnTo>
                  <a:pt x="124" y="47"/>
                </a:lnTo>
                <a:lnTo>
                  <a:pt x="129" y="69"/>
                </a:lnTo>
                <a:lnTo>
                  <a:pt x="124" y="91"/>
                </a:lnTo>
                <a:lnTo>
                  <a:pt x="112" y="108"/>
                </a:lnTo>
                <a:lnTo>
                  <a:pt x="95" y="120"/>
                </a:lnTo>
                <a:lnTo>
                  <a:pt x="70" y="125"/>
                </a:lnTo>
                <a:lnTo>
                  <a:pt x="48" y="120"/>
                </a:lnTo>
                <a:lnTo>
                  <a:pt x="31" y="108"/>
                </a:lnTo>
                <a:lnTo>
                  <a:pt x="19" y="91"/>
                </a:lnTo>
                <a:lnTo>
                  <a:pt x="14" y="69"/>
                </a:lnTo>
                <a:lnTo>
                  <a:pt x="0" y="6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85" name="Rectangle 116"/>
          <p:cNvSpPr>
            <a:spLocks noChangeArrowheads="1"/>
          </p:cNvSpPr>
          <p:nvPr/>
        </p:nvSpPr>
        <p:spPr bwMode="auto">
          <a:xfrm>
            <a:off x="8235950" y="3897314"/>
            <a:ext cx="139700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86" name="Oval 117"/>
          <p:cNvSpPr>
            <a:spLocks noChangeArrowheads="1"/>
          </p:cNvSpPr>
          <p:nvPr/>
        </p:nvSpPr>
        <p:spPr bwMode="auto">
          <a:xfrm>
            <a:off x="4000501" y="3162301"/>
            <a:ext cx="104775" cy="10001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87" name="Freeform 118"/>
          <p:cNvSpPr>
            <a:spLocks/>
          </p:cNvSpPr>
          <p:nvPr/>
        </p:nvSpPr>
        <p:spPr bwMode="auto">
          <a:xfrm>
            <a:off x="3992564" y="3154364"/>
            <a:ext cx="115887" cy="111125"/>
          </a:xfrm>
          <a:custGeom>
            <a:avLst/>
            <a:gdLst>
              <a:gd name="T0" fmla="*/ 0 w 73"/>
              <a:gd name="T1" fmla="*/ 2147483646 h 70"/>
              <a:gd name="T2" fmla="*/ 2147483646 w 73"/>
              <a:gd name="T3" fmla="*/ 2147483646 h 70"/>
              <a:gd name="T4" fmla="*/ 2147483646 w 73"/>
              <a:gd name="T5" fmla="*/ 2147483646 h 70"/>
              <a:gd name="T6" fmla="*/ 2147483646 w 73"/>
              <a:gd name="T7" fmla="*/ 2147483646 h 70"/>
              <a:gd name="T8" fmla="*/ 2147483646 w 73"/>
              <a:gd name="T9" fmla="*/ 2147483646 h 70"/>
              <a:gd name="T10" fmla="*/ 2147483646 w 73"/>
              <a:gd name="T11" fmla="*/ 2147483646 h 70"/>
              <a:gd name="T12" fmla="*/ 2147483646 w 73"/>
              <a:gd name="T13" fmla="*/ 2147483646 h 70"/>
              <a:gd name="T14" fmla="*/ 2147483646 w 73"/>
              <a:gd name="T15" fmla="*/ 2147483646 h 70"/>
              <a:gd name="T16" fmla="*/ 2147483646 w 73"/>
              <a:gd name="T17" fmla="*/ 2147483646 h 70"/>
              <a:gd name="T18" fmla="*/ 2147483646 w 73"/>
              <a:gd name="T19" fmla="*/ 2147483646 h 70"/>
              <a:gd name="T20" fmla="*/ 2147483646 w 73"/>
              <a:gd name="T21" fmla="*/ 0 h 70"/>
              <a:gd name="T22" fmla="*/ 2147483646 w 73"/>
              <a:gd name="T23" fmla="*/ 2147483646 h 70"/>
              <a:gd name="T24" fmla="*/ 2147483646 w 73"/>
              <a:gd name="T25" fmla="*/ 2147483646 h 70"/>
              <a:gd name="T26" fmla="*/ 2147483646 w 73"/>
              <a:gd name="T27" fmla="*/ 2147483646 h 70"/>
              <a:gd name="T28" fmla="*/ 0 w 73"/>
              <a:gd name="T29" fmla="*/ 2147483646 h 70"/>
              <a:gd name="T30" fmla="*/ 2147483646 w 73"/>
              <a:gd name="T31" fmla="*/ 2147483646 h 70"/>
              <a:gd name="T32" fmla="*/ 2147483646 w 73"/>
              <a:gd name="T33" fmla="*/ 2147483646 h 70"/>
              <a:gd name="T34" fmla="*/ 2147483646 w 73"/>
              <a:gd name="T35" fmla="*/ 2147483646 h 70"/>
              <a:gd name="T36" fmla="*/ 2147483646 w 73"/>
              <a:gd name="T37" fmla="*/ 2147483646 h 70"/>
              <a:gd name="T38" fmla="*/ 2147483646 w 73"/>
              <a:gd name="T39" fmla="*/ 2147483646 h 70"/>
              <a:gd name="T40" fmla="*/ 2147483646 w 73"/>
              <a:gd name="T41" fmla="*/ 2147483646 h 70"/>
              <a:gd name="T42" fmla="*/ 2147483646 w 73"/>
              <a:gd name="T43" fmla="*/ 2147483646 h 70"/>
              <a:gd name="T44" fmla="*/ 2147483646 w 73"/>
              <a:gd name="T45" fmla="*/ 2147483646 h 70"/>
              <a:gd name="T46" fmla="*/ 2147483646 w 73"/>
              <a:gd name="T47" fmla="*/ 2147483646 h 70"/>
              <a:gd name="T48" fmla="*/ 2147483646 w 73"/>
              <a:gd name="T49" fmla="*/ 2147483646 h 70"/>
              <a:gd name="T50" fmla="*/ 2147483646 w 73"/>
              <a:gd name="T51" fmla="*/ 2147483646 h 70"/>
              <a:gd name="T52" fmla="*/ 2147483646 w 73"/>
              <a:gd name="T53" fmla="*/ 2147483646 h 70"/>
              <a:gd name="T54" fmla="*/ 2147483646 w 73"/>
              <a:gd name="T55" fmla="*/ 2147483646 h 70"/>
              <a:gd name="T56" fmla="*/ 2147483646 w 73"/>
              <a:gd name="T57" fmla="*/ 2147483646 h 70"/>
              <a:gd name="T58" fmla="*/ 2147483646 w 73"/>
              <a:gd name="T59" fmla="*/ 2147483646 h 70"/>
              <a:gd name="T60" fmla="*/ 2147483646 w 73"/>
              <a:gd name="T61" fmla="*/ 2147483646 h 70"/>
              <a:gd name="T62" fmla="*/ 2147483646 w 73"/>
              <a:gd name="T63" fmla="*/ 2147483646 h 70"/>
              <a:gd name="T64" fmla="*/ 0 w 73"/>
              <a:gd name="T65" fmla="*/ 2147483646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3" h="70">
                <a:moveTo>
                  <a:pt x="0" y="34"/>
                </a:moveTo>
                <a:lnTo>
                  <a:pt x="2" y="49"/>
                </a:lnTo>
                <a:lnTo>
                  <a:pt x="22" y="68"/>
                </a:lnTo>
                <a:lnTo>
                  <a:pt x="36" y="70"/>
                </a:lnTo>
                <a:lnTo>
                  <a:pt x="51" y="68"/>
                </a:lnTo>
                <a:lnTo>
                  <a:pt x="71" y="49"/>
                </a:lnTo>
                <a:lnTo>
                  <a:pt x="73" y="34"/>
                </a:lnTo>
                <a:lnTo>
                  <a:pt x="71" y="19"/>
                </a:lnTo>
                <a:lnTo>
                  <a:pt x="61" y="7"/>
                </a:lnTo>
                <a:lnTo>
                  <a:pt x="51" y="2"/>
                </a:lnTo>
                <a:lnTo>
                  <a:pt x="36" y="0"/>
                </a:lnTo>
                <a:lnTo>
                  <a:pt x="22" y="2"/>
                </a:lnTo>
                <a:lnTo>
                  <a:pt x="12" y="7"/>
                </a:lnTo>
                <a:lnTo>
                  <a:pt x="2" y="19"/>
                </a:lnTo>
                <a:lnTo>
                  <a:pt x="0" y="34"/>
                </a:lnTo>
                <a:lnTo>
                  <a:pt x="10" y="34"/>
                </a:lnTo>
                <a:lnTo>
                  <a:pt x="12" y="24"/>
                </a:lnTo>
                <a:lnTo>
                  <a:pt x="17" y="17"/>
                </a:lnTo>
                <a:lnTo>
                  <a:pt x="27" y="12"/>
                </a:lnTo>
                <a:lnTo>
                  <a:pt x="36" y="10"/>
                </a:lnTo>
                <a:lnTo>
                  <a:pt x="46" y="12"/>
                </a:lnTo>
                <a:lnTo>
                  <a:pt x="56" y="17"/>
                </a:lnTo>
                <a:lnTo>
                  <a:pt x="61" y="24"/>
                </a:lnTo>
                <a:lnTo>
                  <a:pt x="63" y="34"/>
                </a:lnTo>
                <a:lnTo>
                  <a:pt x="61" y="44"/>
                </a:lnTo>
                <a:lnTo>
                  <a:pt x="56" y="53"/>
                </a:lnTo>
                <a:lnTo>
                  <a:pt x="46" y="58"/>
                </a:lnTo>
                <a:lnTo>
                  <a:pt x="36" y="61"/>
                </a:lnTo>
                <a:lnTo>
                  <a:pt x="27" y="58"/>
                </a:lnTo>
                <a:lnTo>
                  <a:pt x="17" y="53"/>
                </a:lnTo>
                <a:lnTo>
                  <a:pt x="12" y="44"/>
                </a:lnTo>
                <a:lnTo>
                  <a:pt x="10" y="34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88" name="Rectangle 119"/>
          <p:cNvSpPr>
            <a:spLocks noChangeArrowheads="1"/>
          </p:cNvSpPr>
          <p:nvPr/>
        </p:nvSpPr>
        <p:spPr bwMode="auto">
          <a:xfrm>
            <a:off x="4014788" y="3203576"/>
            <a:ext cx="698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89" name="Rectangle 120"/>
          <p:cNvSpPr>
            <a:spLocks noChangeArrowheads="1"/>
          </p:cNvSpPr>
          <p:nvPr/>
        </p:nvSpPr>
        <p:spPr bwMode="auto">
          <a:xfrm>
            <a:off x="4043364" y="3176588"/>
            <a:ext cx="14287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90" name="Oval 121"/>
          <p:cNvSpPr>
            <a:spLocks noChangeArrowheads="1"/>
          </p:cNvSpPr>
          <p:nvPr/>
        </p:nvSpPr>
        <p:spPr bwMode="auto">
          <a:xfrm>
            <a:off x="7327901" y="3030539"/>
            <a:ext cx="104775" cy="1047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91" name="Freeform 122"/>
          <p:cNvSpPr>
            <a:spLocks/>
          </p:cNvSpPr>
          <p:nvPr/>
        </p:nvSpPr>
        <p:spPr bwMode="auto">
          <a:xfrm>
            <a:off x="7319964" y="3022600"/>
            <a:ext cx="115887" cy="115888"/>
          </a:xfrm>
          <a:custGeom>
            <a:avLst/>
            <a:gdLst>
              <a:gd name="T0" fmla="*/ 0 w 73"/>
              <a:gd name="T1" fmla="*/ 2147483646 h 73"/>
              <a:gd name="T2" fmla="*/ 2147483646 w 73"/>
              <a:gd name="T3" fmla="*/ 2147483646 h 73"/>
              <a:gd name="T4" fmla="*/ 2147483646 w 73"/>
              <a:gd name="T5" fmla="*/ 2147483646 h 73"/>
              <a:gd name="T6" fmla="*/ 2147483646 w 73"/>
              <a:gd name="T7" fmla="*/ 2147483646 h 73"/>
              <a:gd name="T8" fmla="*/ 2147483646 w 73"/>
              <a:gd name="T9" fmla="*/ 2147483646 h 73"/>
              <a:gd name="T10" fmla="*/ 2147483646 w 73"/>
              <a:gd name="T11" fmla="*/ 2147483646 h 73"/>
              <a:gd name="T12" fmla="*/ 2147483646 w 73"/>
              <a:gd name="T13" fmla="*/ 2147483646 h 73"/>
              <a:gd name="T14" fmla="*/ 2147483646 w 73"/>
              <a:gd name="T15" fmla="*/ 2147483646 h 73"/>
              <a:gd name="T16" fmla="*/ 2147483646 w 73"/>
              <a:gd name="T17" fmla="*/ 2147483646 h 73"/>
              <a:gd name="T18" fmla="*/ 2147483646 w 73"/>
              <a:gd name="T19" fmla="*/ 0 h 73"/>
              <a:gd name="T20" fmla="*/ 2147483646 w 73"/>
              <a:gd name="T21" fmla="*/ 2147483646 h 73"/>
              <a:gd name="T22" fmla="*/ 2147483646 w 73"/>
              <a:gd name="T23" fmla="*/ 2147483646 h 73"/>
              <a:gd name="T24" fmla="*/ 0 w 73"/>
              <a:gd name="T25" fmla="*/ 2147483646 h 73"/>
              <a:gd name="T26" fmla="*/ 2147483646 w 73"/>
              <a:gd name="T27" fmla="*/ 2147483646 h 73"/>
              <a:gd name="T28" fmla="*/ 2147483646 w 73"/>
              <a:gd name="T29" fmla="*/ 2147483646 h 73"/>
              <a:gd name="T30" fmla="*/ 2147483646 w 73"/>
              <a:gd name="T31" fmla="*/ 2147483646 h 73"/>
              <a:gd name="T32" fmla="*/ 2147483646 w 73"/>
              <a:gd name="T33" fmla="*/ 2147483646 h 73"/>
              <a:gd name="T34" fmla="*/ 2147483646 w 73"/>
              <a:gd name="T35" fmla="*/ 2147483646 h 73"/>
              <a:gd name="T36" fmla="*/ 2147483646 w 73"/>
              <a:gd name="T37" fmla="*/ 2147483646 h 73"/>
              <a:gd name="T38" fmla="*/ 2147483646 w 73"/>
              <a:gd name="T39" fmla="*/ 2147483646 h 73"/>
              <a:gd name="T40" fmla="*/ 2147483646 w 73"/>
              <a:gd name="T41" fmla="*/ 2147483646 h 73"/>
              <a:gd name="T42" fmla="*/ 2147483646 w 73"/>
              <a:gd name="T43" fmla="*/ 2147483646 h 73"/>
              <a:gd name="T44" fmla="*/ 2147483646 w 73"/>
              <a:gd name="T45" fmla="*/ 2147483646 h 73"/>
              <a:gd name="T46" fmla="*/ 2147483646 w 73"/>
              <a:gd name="T47" fmla="*/ 2147483646 h 73"/>
              <a:gd name="T48" fmla="*/ 2147483646 w 73"/>
              <a:gd name="T49" fmla="*/ 2147483646 h 73"/>
              <a:gd name="T50" fmla="*/ 2147483646 w 73"/>
              <a:gd name="T51" fmla="*/ 2147483646 h 73"/>
              <a:gd name="T52" fmla="*/ 2147483646 w 73"/>
              <a:gd name="T53" fmla="*/ 2147483646 h 73"/>
              <a:gd name="T54" fmla="*/ 2147483646 w 73"/>
              <a:gd name="T55" fmla="*/ 2147483646 h 73"/>
              <a:gd name="T56" fmla="*/ 2147483646 w 73"/>
              <a:gd name="T57" fmla="*/ 2147483646 h 73"/>
              <a:gd name="T58" fmla="*/ 2147483646 w 73"/>
              <a:gd name="T59" fmla="*/ 2147483646 h 73"/>
              <a:gd name="T60" fmla="*/ 0 w 73"/>
              <a:gd name="T61" fmla="*/ 2147483646 h 7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3" h="73">
                <a:moveTo>
                  <a:pt x="0" y="36"/>
                </a:moveTo>
                <a:lnTo>
                  <a:pt x="2" y="51"/>
                </a:lnTo>
                <a:lnTo>
                  <a:pt x="22" y="71"/>
                </a:lnTo>
                <a:lnTo>
                  <a:pt x="36" y="73"/>
                </a:lnTo>
                <a:lnTo>
                  <a:pt x="51" y="71"/>
                </a:lnTo>
                <a:lnTo>
                  <a:pt x="71" y="51"/>
                </a:lnTo>
                <a:lnTo>
                  <a:pt x="73" y="36"/>
                </a:lnTo>
                <a:lnTo>
                  <a:pt x="71" y="22"/>
                </a:lnTo>
                <a:lnTo>
                  <a:pt x="51" y="2"/>
                </a:lnTo>
                <a:lnTo>
                  <a:pt x="36" y="0"/>
                </a:lnTo>
                <a:lnTo>
                  <a:pt x="22" y="2"/>
                </a:lnTo>
                <a:lnTo>
                  <a:pt x="2" y="22"/>
                </a:lnTo>
                <a:lnTo>
                  <a:pt x="0" y="36"/>
                </a:lnTo>
                <a:lnTo>
                  <a:pt x="10" y="36"/>
                </a:lnTo>
                <a:lnTo>
                  <a:pt x="12" y="27"/>
                </a:lnTo>
                <a:lnTo>
                  <a:pt x="17" y="17"/>
                </a:lnTo>
                <a:lnTo>
                  <a:pt x="27" y="12"/>
                </a:lnTo>
                <a:lnTo>
                  <a:pt x="36" y="10"/>
                </a:lnTo>
                <a:lnTo>
                  <a:pt x="46" y="12"/>
                </a:lnTo>
                <a:lnTo>
                  <a:pt x="56" y="17"/>
                </a:lnTo>
                <a:lnTo>
                  <a:pt x="61" y="27"/>
                </a:lnTo>
                <a:lnTo>
                  <a:pt x="63" y="36"/>
                </a:lnTo>
                <a:lnTo>
                  <a:pt x="61" y="46"/>
                </a:lnTo>
                <a:lnTo>
                  <a:pt x="56" y="56"/>
                </a:lnTo>
                <a:lnTo>
                  <a:pt x="46" y="61"/>
                </a:lnTo>
                <a:lnTo>
                  <a:pt x="36" y="63"/>
                </a:lnTo>
                <a:lnTo>
                  <a:pt x="27" y="61"/>
                </a:lnTo>
                <a:lnTo>
                  <a:pt x="17" y="56"/>
                </a:lnTo>
                <a:lnTo>
                  <a:pt x="12" y="46"/>
                </a:lnTo>
                <a:lnTo>
                  <a:pt x="10" y="36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92" name="Rectangle 123"/>
          <p:cNvSpPr>
            <a:spLocks noChangeArrowheads="1"/>
          </p:cNvSpPr>
          <p:nvPr/>
        </p:nvSpPr>
        <p:spPr bwMode="auto">
          <a:xfrm>
            <a:off x="7342188" y="3073400"/>
            <a:ext cx="69850" cy="14288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93" name="Rectangle 124"/>
          <p:cNvSpPr>
            <a:spLocks noChangeArrowheads="1"/>
          </p:cNvSpPr>
          <p:nvPr/>
        </p:nvSpPr>
        <p:spPr bwMode="auto">
          <a:xfrm>
            <a:off x="7370764" y="3044825"/>
            <a:ext cx="14287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94" name="Oval 125"/>
          <p:cNvSpPr>
            <a:spLocks noChangeArrowheads="1"/>
          </p:cNvSpPr>
          <p:nvPr/>
        </p:nvSpPr>
        <p:spPr bwMode="auto">
          <a:xfrm>
            <a:off x="8421689" y="3370264"/>
            <a:ext cx="104775" cy="1047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95" name="Freeform 126"/>
          <p:cNvSpPr>
            <a:spLocks/>
          </p:cNvSpPr>
          <p:nvPr/>
        </p:nvSpPr>
        <p:spPr bwMode="auto">
          <a:xfrm>
            <a:off x="8415339" y="3362326"/>
            <a:ext cx="115887" cy="117475"/>
          </a:xfrm>
          <a:custGeom>
            <a:avLst/>
            <a:gdLst>
              <a:gd name="T0" fmla="*/ 0 w 73"/>
              <a:gd name="T1" fmla="*/ 2147483646 h 74"/>
              <a:gd name="T2" fmla="*/ 2147483646 w 73"/>
              <a:gd name="T3" fmla="*/ 2147483646 h 74"/>
              <a:gd name="T4" fmla="*/ 2147483646 w 73"/>
              <a:gd name="T5" fmla="*/ 2147483646 h 74"/>
              <a:gd name="T6" fmla="*/ 2147483646 w 73"/>
              <a:gd name="T7" fmla="*/ 2147483646 h 74"/>
              <a:gd name="T8" fmla="*/ 2147483646 w 73"/>
              <a:gd name="T9" fmla="*/ 2147483646 h 74"/>
              <a:gd name="T10" fmla="*/ 2147483646 w 73"/>
              <a:gd name="T11" fmla="*/ 2147483646 h 74"/>
              <a:gd name="T12" fmla="*/ 2147483646 w 73"/>
              <a:gd name="T13" fmla="*/ 2147483646 h 74"/>
              <a:gd name="T14" fmla="*/ 2147483646 w 73"/>
              <a:gd name="T15" fmla="*/ 2147483646 h 74"/>
              <a:gd name="T16" fmla="*/ 2147483646 w 73"/>
              <a:gd name="T17" fmla="*/ 2147483646 h 74"/>
              <a:gd name="T18" fmla="*/ 2147483646 w 73"/>
              <a:gd name="T19" fmla="*/ 0 h 74"/>
              <a:gd name="T20" fmla="*/ 2147483646 w 73"/>
              <a:gd name="T21" fmla="*/ 2147483646 h 74"/>
              <a:gd name="T22" fmla="*/ 2147483646 w 73"/>
              <a:gd name="T23" fmla="*/ 2147483646 h 74"/>
              <a:gd name="T24" fmla="*/ 0 w 73"/>
              <a:gd name="T25" fmla="*/ 2147483646 h 74"/>
              <a:gd name="T26" fmla="*/ 2147483646 w 73"/>
              <a:gd name="T27" fmla="*/ 2147483646 h 74"/>
              <a:gd name="T28" fmla="*/ 2147483646 w 73"/>
              <a:gd name="T29" fmla="*/ 2147483646 h 74"/>
              <a:gd name="T30" fmla="*/ 2147483646 w 73"/>
              <a:gd name="T31" fmla="*/ 2147483646 h 74"/>
              <a:gd name="T32" fmla="*/ 2147483646 w 73"/>
              <a:gd name="T33" fmla="*/ 2147483646 h 74"/>
              <a:gd name="T34" fmla="*/ 2147483646 w 73"/>
              <a:gd name="T35" fmla="*/ 2147483646 h 74"/>
              <a:gd name="T36" fmla="*/ 2147483646 w 73"/>
              <a:gd name="T37" fmla="*/ 2147483646 h 74"/>
              <a:gd name="T38" fmla="*/ 2147483646 w 73"/>
              <a:gd name="T39" fmla="*/ 2147483646 h 74"/>
              <a:gd name="T40" fmla="*/ 2147483646 w 73"/>
              <a:gd name="T41" fmla="*/ 2147483646 h 74"/>
              <a:gd name="T42" fmla="*/ 2147483646 w 73"/>
              <a:gd name="T43" fmla="*/ 2147483646 h 74"/>
              <a:gd name="T44" fmla="*/ 2147483646 w 73"/>
              <a:gd name="T45" fmla="*/ 2147483646 h 74"/>
              <a:gd name="T46" fmla="*/ 2147483646 w 73"/>
              <a:gd name="T47" fmla="*/ 2147483646 h 74"/>
              <a:gd name="T48" fmla="*/ 2147483646 w 73"/>
              <a:gd name="T49" fmla="*/ 2147483646 h 74"/>
              <a:gd name="T50" fmla="*/ 2147483646 w 73"/>
              <a:gd name="T51" fmla="*/ 2147483646 h 74"/>
              <a:gd name="T52" fmla="*/ 2147483646 w 73"/>
              <a:gd name="T53" fmla="*/ 2147483646 h 74"/>
              <a:gd name="T54" fmla="*/ 2147483646 w 73"/>
              <a:gd name="T55" fmla="*/ 2147483646 h 74"/>
              <a:gd name="T56" fmla="*/ 2147483646 w 73"/>
              <a:gd name="T57" fmla="*/ 2147483646 h 74"/>
              <a:gd name="T58" fmla="*/ 2147483646 w 73"/>
              <a:gd name="T59" fmla="*/ 2147483646 h 74"/>
              <a:gd name="T60" fmla="*/ 0 w 73"/>
              <a:gd name="T61" fmla="*/ 2147483646 h 7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3" h="74">
                <a:moveTo>
                  <a:pt x="0" y="37"/>
                </a:moveTo>
                <a:lnTo>
                  <a:pt x="2" y="52"/>
                </a:lnTo>
                <a:lnTo>
                  <a:pt x="22" y="71"/>
                </a:lnTo>
                <a:lnTo>
                  <a:pt x="36" y="74"/>
                </a:lnTo>
                <a:lnTo>
                  <a:pt x="51" y="71"/>
                </a:lnTo>
                <a:lnTo>
                  <a:pt x="70" y="52"/>
                </a:lnTo>
                <a:lnTo>
                  <a:pt x="73" y="37"/>
                </a:lnTo>
                <a:lnTo>
                  <a:pt x="70" y="22"/>
                </a:lnTo>
                <a:lnTo>
                  <a:pt x="51" y="3"/>
                </a:lnTo>
                <a:lnTo>
                  <a:pt x="36" y="0"/>
                </a:lnTo>
                <a:lnTo>
                  <a:pt x="22" y="3"/>
                </a:lnTo>
                <a:lnTo>
                  <a:pt x="2" y="22"/>
                </a:lnTo>
                <a:lnTo>
                  <a:pt x="0" y="37"/>
                </a:lnTo>
                <a:lnTo>
                  <a:pt x="9" y="37"/>
                </a:lnTo>
                <a:lnTo>
                  <a:pt x="12" y="27"/>
                </a:lnTo>
                <a:lnTo>
                  <a:pt x="17" y="17"/>
                </a:lnTo>
                <a:lnTo>
                  <a:pt x="26" y="13"/>
                </a:lnTo>
                <a:lnTo>
                  <a:pt x="36" y="10"/>
                </a:lnTo>
                <a:lnTo>
                  <a:pt x="46" y="13"/>
                </a:lnTo>
                <a:lnTo>
                  <a:pt x="56" y="17"/>
                </a:lnTo>
                <a:lnTo>
                  <a:pt x="61" y="27"/>
                </a:lnTo>
                <a:lnTo>
                  <a:pt x="63" y="37"/>
                </a:lnTo>
                <a:lnTo>
                  <a:pt x="61" y="47"/>
                </a:lnTo>
                <a:lnTo>
                  <a:pt x="56" y="56"/>
                </a:lnTo>
                <a:lnTo>
                  <a:pt x="46" y="61"/>
                </a:lnTo>
                <a:lnTo>
                  <a:pt x="36" y="64"/>
                </a:lnTo>
                <a:lnTo>
                  <a:pt x="26" y="61"/>
                </a:lnTo>
                <a:lnTo>
                  <a:pt x="17" y="56"/>
                </a:lnTo>
                <a:lnTo>
                  <a:pt x="12" y="47"/>
                </a:lnTo>
                <a:lnTo>
                  <a:pt x="9" y="37"/>
                </a:lnTo>
                <a:lnTo>
                  <a:pt x="0" y="3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796" name="Rectangle 127"/>
          <p:cNvSpPr>
            <a:spLocks noChangeArrowheads="1"/>
          </p:cNvSpPr>
          <p:nvPr/>
        </p:nvSpPr>
        <p:spPr bwMode="auto">
          <a:xfrm>
            <a:off x="8437563" y="3413126"/>
            <a:ext cx="698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97" name="Rectangle 128"/>
          <p:cNvSpPr>
            <a:spLocks noChangeArrowheads="1"/>
          </p:cNvSpPr>
          <p:nvPr/>
        </p:nvSpPr>
        <p:spPr bwMode="auto">
          <a:xfrm>
            <a:off x="8464551" y="3386138"/>
            <a:ext cx="15875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28798" name="Rectangle 129"/>
          <p:cNvSpPr>
            <a:spLocks noChangeArrowheads="1"/>
          </p:cNvSpPr>
          <p:nvPr/>
        </p:nvSpPr>
        <p:spPr bwMode="auto">
          <a:xfrm>
            <a:off x="8112125" y="2468563"/>
            <a:ext cx="124072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Ion Counting</a:t>
            </a:r>
            <a:endParaRPr lang="de-DE" altLang="en-US" b="1">
              <a:solidFill>
                <a:schemeClr val="tx1"/>
              </a:solidFill>
            </a:endParaRPr>
          </a:p>
        </p:txBody>
      </p:sp>
      <p:pic>
        <p:nvPicPr>
          <p:cNvPr id="28799" name="Picture 1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064" y="4451351"/>
            <a:ext cx="1552575" cy="1908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1701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499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4ADD952-50AB-40C0-BB99-4F56D84C6FA7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80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17699" y="507037"/>
            <a:ext cx="9559925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4998" name="Object 6"/>
          <p:cNvGraphicFramePr>
            <a:graphicFrameLocks noChangeAspect="1"/>
          </p:cNvGraphicFramePr>
          <p:nvPr/>
        </p:nvGraphicFramePr>
        <p:xfrm>
          <a:off x="1982788" y="2286000"/>
          <a:ext cx="8323262" cy="337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1" name="Designer Zeichnung" r:id="rId3" imgW="7962900" imgH="2924175" progId="Designer.Drawing.8">
                  <p:embed/>
                </p:oleObj>
              </mc:Choice>
              <mc:Fallback>
                <p:oleObj name="Designer Zeichnung" r:id="rId3" imgW="7962900" imgH="2924175" progId="Designer.Drawing.8">
                  <p:embed/>
                  <p:pic>
                    <p:nvPicPr>
                      <p:cNvPr id="8499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2788" y="2286000"/>
                        <a:ext cx="8323262" cy="337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9" name="Text Box 5"/>
          <p:cNvSpPr txBox="1">
            <a:spLocks noChangeArrowheads="1"/>
          </p:cNvSpPr>
          <p:nvPr/>
        </p:nvSpPr>
        <p:spPr bwMode="auto">
          <a:xfrm>
            <a:off x="2117726" y="1016000"/>
            <a:ext cx="63150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Mass-Filter, peak form and contribution to neigbouring mass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135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8607426" y="6199189"/>
            <a:ext cx="906463" cy="365125"/>
          </a:xfrm>
        </p:spPr>
        <p:txBody>
          <a:bodyPr/>
          <a:lstStyle/>
          <a:p>
            <a:pPr>
              <a:defRPr/>
            </a:pPr>
            <a:fld id="{6208235D-DC0E-479F-AE86-271C7F5958CA}" type="datetime1">
              <a:rPr lang="de-LI" smtClean="0"/>
              <a:pPr>
                <a:defRPr/>
              </a:pPr>
              <a:t>10.06.2024</a:t>
            </a:fld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1644651" y="6199189"/>
            <a:ext cx="720407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7044" name="Foliennummernplatzhalter 3"/>
          <p:cNvSpPr>
            <a:spLocks noGrp="1"/>
          </p:cNvSpPr>
          <p:nvPr>
            <p:ph type="sldNum" sz="quarter" idx="12"/>
          </p:nvPr>
        </p:nvSpPr>
        <p:spPr bwMode="auto">
          <a:xfrm>
            <a:off x="9393238" y="6199189"/>
            <a:ext cx="576262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AA1A05E-DDAE-4A27-BA99-BC8A7CC81B8C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81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126"/>
          <p:cNvSpPr>
            <a:spLocks noChangeArrowheads="1"/>
          </p:cNvSpPr>
          <p:nvPr/>
        </p:nvSpPr>
        <p:spPr bwMode="auto">
          <a:xfrm>
            <a:off x="7131050" y="1700214"/>
            <a:ext cx="3276600" cy="3971925"/>
          </a:xfrm>
          <a:prstGeom prst="rect">
            <a:avLst/>
          </a:prstGeom>
          <a:solidFill>
            <a:srgbClr val="FF0000"/>
          </a:solidFill>
          <a:ln w="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981200" y="521337"/>
            <a:ext cx="85026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Detector</a:t>
            </a:r>
            <a:endParaRPr lang="de-CH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7" name="Text Box 3"/>
          <p:cNvSpPr txBox="1">
            <a:spLocks noChangeArrowheads="1"/>
          </p:cNvSpPr>
          <p:nvPr/>
        </p:nvSpPr>
        <p:spPr bwMode="auto">
          <a:xfrm>
            <a:off x="3778250" y="3452813"/>
            <a:ext cx="2349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 b="1">
                <a:solidFill>
                  <a:schemeClr val="accent1"/>
                </a:solidFill>
              </a:rPr>
              <a:t>and in general:</a:t>
            </a:r>
          </a:p>
        </p:txBody>
      </p:sp>
      <p:sp>
        <p:nvSpPr>
          <p:cNvPr id="87048" name="Rectangle 4"/>
          <p:cNvSpPr>
            <a:spLocks noChangeArrowheads="1"/>
          </p:cNvSpPr>
          <p:nvPr/>
        </p:nvSpPr>
        <p:spPr bwMode="auto">
          <a:xfrm>
            <a:off x="1949450" y="1908176"/>
            <a:ext cx="1512888" cy="2557463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49" name="Rectangle 5"/>
          <p:cNvSpPr>
            <a:spLocks noChangeArrowheads="1"/>
          </p:cNvSpPr>
          <p:nvPr/>
        </p:nvSpPr>
        <p:spPr bwMode="auto">
          <a:xfrm>
            <a:off x="3721100" y="1919288"/>
            <a:ext cx="3327400" cy="2546350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50" name="Rectangle 6"/>
          <p:cNvSpPr>
            <a:spLocks noChangeArrowheads="1"/>
          </p:cNvSpPr>
          <p:nvPr/>
        </p:nvSpPr>
        <p:spPr bwMode="auto">
          <a:xfrm>
            <a:off x="7346951" y="1919288"/>
            <a:ext cx="2828925" cy="3536950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51" name="Freeform 7"/>
          <p:cNvSpPr>
            <a:spLocks/>
          </p:cNvSpPr>
          <p:nvPr/>
        </p:nvSpPr>
        <p:spPr bwMode="auto">
          <a:xfrm>
            <a:off x="3717926" y="3181350"/>
            <a:ext cx="150813" cy="285750"/>
          </a:xfrm>
          <a:custGeom>
            <a:avLst/>
            <a:gdLst>
              <a:gd name="T0" fmla="*/ 0 w 95"/>
              <a:gd name="T1" fmla="*/ 2147483646 h 180"/>
              <a:gd name="T2" fmla="*/ 2147483646 w 95"/>
              <a:gd name="T3" fmla="*/ 2147483646 h 180"/>
              <a:gd name="T4" fmla="*/ 2147483646 w 95"/>
              <a:gd name="T5" fmla="*/ 2147483646 h 180"/>
              <a:gd name="T6" fmla="*/ 2147483646 w 95"/>
              <a:gd name="T7" fmla="*/ 2147483646 h 180"/>
              <a:gd name="T8" fmla="*/ 2147483646 w 95"/>
              <a:gd name="T9" fmla="*/ 2147483646 h 180"/>
              <a:gd name="T10" fmla="*/ 2147483646 w 95"/>
              <a:gd name="T11" fmla="*/ 2147483646 h 180"/>
              <a:gd name="T12" fmla="*/ 2147483646 w 95"/>
              <a:gd name="T13" fmla="*/ 2147483646 h 180"/>
              <a:gd name="T14" fmla="*/ 2147483646 w 95"/>
              <a:gd name="T15" fmla="*/ 2147483646 h 180"/>
              <a:gd name="T16" fmla="*/ 2147483646 w 95"/>
              <a:gd name="T17" fmla="*/ 2147483646 h 180"/>
              <a:gd name="T18" fmla="*/ 2147483646 w 95"/>
              <a:gd name="T19" fmla="*/ 2147483646 h 180"/>
              <a:gd name="T20" fmla="*/ 2147483646 w 95"/>
              <a:gd name="T21" fmla="*/ 2147483646 h 180"/>
              <a:gd name="T22" fmla="*/ 2147483646 w 95"/>
              <a:gd name="T23" fmla="*/ 2147483646 h 180"/>
              <a:gd name="T24" fmla="*/ 2147483646 w 95"/>
              <a:gd name="T25" fmla="*/ 0 h 180"/>
              <a:gd name="T26" fmla="*/ 2147483646 w 95"/>
              <a:gd name="T27" fmla="*/ 2147483646 h 180"/>
              <a:gd name="T28" fmla="*/ 2147483646 w 95"/>
              <a:gd name="T29" fmla="*/ 2147483646 h 180"/>
              <a:gd name="T30" fmla="*/ 2147483646 w 95"/>
              <a:gd name="T31" fmla="*/ 2147483646 h 180"/>
              <a:gd name="T32" fmla="*/ 0 w 95"/>
              <a:gd name="T33" fmla="*/ 2147483646 h 180"/>
              <a:gd name="T34" fmla="*/ 2147483646 w 95"/>
              <a:gd name="T35" fmla="*/ 2147483646 h 180"/>
              <a:gd name="T36" fmla="*/ 2147483646 w 95"/>
              <a:gd name="T37" fmla="*/ 2147483646 h 180"/>
              <a:gd name="T38" fmla="*/ 2147483646 w 95"/>
              <a:gd name="T39" fmla="*/ 2147483646 h 180"/>
              <a:gd name="T40" fmla="*/ 2147483646 w 95"/>
              <a:gd name="T41" fmla="*/ 2147483646 h 180"/>
              <a:gd name="T42" fmla="*/ 2147483646 w 95"/>
              <a:gd name="T43" fmla="*/ 2147483646 h 180"/>
              <a:gd name="T44" fmla="*/ 2147483646 w 95"/>
              <a:gd name="T45" fmla="*/ 2147483646 h 180"/>
              <a:gd name="T46" fmla="*/ 2147483646 w 95"/>
              <a:gd name="T47" fmla="*/ 2147483646 h 180"/>
              <a:gd name="T48" fmla="*/ 2147483646 w 95"/>
              <a:gd name="T49" fmla="*/ 2147483646 h 180"/>
              <a:gd name="T50" fmla="*/ 2147483646 w 95"/>
              <a:gd name="T51" fmla="*/ 2147483646 h 180"/>
              <a:gd name="T52" fmla="*/ 2147483646 w 95"/>
              <a:gd name="T53" fmla="*/ 2147483646 h 180"/>
              <a:gd name="T54" fmla="*/ 2147483646 w 95"/>
              <a:gd name="T55" fmla="*/ 2147483646 h 180"/>
              <a:gd name="T56" fmla="*/ 2147483646 w 95"/>
              <a:gd name="T57" fmla="*/ 2147483646 h 180"/>
              <a:gd name="T58" fmla="*/ 2147483646 w 95"/>
              <a:gd name="T59" fmla="*/ 2147483646 h 180"/>
              <a:gd name="T60" fmla="*/ 2147483646 w 95"/>
              <a:gd name="T61" fmla="*/ 2147483646 h 180"/>
              <a:gd name="T62" fmla="*/ 2147483646 w 95"/>
              <a:gd name="T63" fmla="*/ 2147483646 h 180"/>
              <a:gd name="T64" fmla="*/ 2147483646 w 95"/>
              <a:gd name="T65" fmla="*/ 2147483646 h 180"/>
              <a:gd name="T66" fmla="*/ 2147483646 w 95"/>
              <a:gd name="T67" fmla="*/ 2147483646 h 180"/>
              <a:gd name="T68" fmla="*/ 0 w 95"/>
              <a:gd name="T69" fmla="*/ 2147483646 h 1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5" h="180">
                <a:moveTo>
                  <a:pt x="0" y="90"/>
                </a:moveTo>
                <a:lnTo>
                  <a:pt x="2" y="124"/>
                </a:lnTo>
                <a:lnTo>
                  <a:pt x="12" y="154"/>
                </a:lnTo>
                <a:lnTo>
                  <a:pt x="29" y="171"/>
                </a:lnTo>
                <a:lnTo>
                  <a:pt x="49" y="180"/>
                </a:lnTo>
                <a:lnTo>
                  <a:pt x="68" y="171"/>
                </a:lnTo>
                <a:lnTo>
                  <a:pt x="83" y="151"/>
                </a:lnTo>
                <a:lnTo>
                  <a:pt x="92" y="124"/>
                </a:lnTo>
                <a:lnTo>
                  <a:pt x="95" y="90"/>
                </a:lnTo>
                <a:lnTo>
                  <a:pt x="92" y="56"/>
                </a:lnTo>
                <a:lnTo>
                  <a:pt x="83" y="29"/>
                </a:lnTo>
                <a:lnTo>
                  <a:pt x="68" y="10"/>
                </a:lnTo>
                <a:lnTo>
                  <a:pt x="49" y="0"/>
                </a:lnTo>
                <a:lnTo>
                  <a:pt x="29" y="10"/>
                </a:lnTo>
                <a:lnTo>
                  <a:pt x="12" y="27"/>
                </a:lnTo>
                <a:lnTo>
                  <a:pt x="2" y="56"/>
                </a:lnTo>
                <a:lnTo>
                  <a:pt x="0" y="90"/>
                </a:lnTo>
                <a:lnTo>
                  <a:pt x="14" y="90"/>
                </a:lnTo>
                <a:lnTo>
                  <a:pt x="17" y="61"/>
                </a:lnTo>
                <a:lnTo>
                  <a:pt x="27" y="37"/>
                </a:lnTo>
                <a:lnTo>
                  <a:pt x="39" y="20"/>
                </a:lnTo>
                <a:lnTo>
                  <a:pt x="49" y="15"/>
                </a:lnTo>
                <a:lnTo>
                  <a:pt x="58" y="20"/>
                </a:lnTo>
                <a:lnTo>
                  <a:pt x="68" y="34"/>
                </a:lnTo>
                <a:lnTo>
                  <a:pt x="78" y="61"/>
                </a:lnTo>
                <a:lnTo>
                  <a:pt x="80" y="90"/>
                </a:lnTo>
                <a:lnTo>
                  <a:pt x="78" y="120"/>
                </a:lnTo>
                <a:lnTo>
                  <a:pt x="68" y="146"/>
                </a:lnTo>
                <a:lnTo>
                  <a:pt x="58" y="161"/>
                </a:lnTo>
                <a:lnTo>
                  <a:pt x="49" y="166"/>
                </a:lnTo>
                <a:lnTo>
                  <a:pt x="39" y="161"/>
                </a:lnTo>
                <a:lnTo>
                  <a:pt x="27" y="144"/>
                </a:lnTo>
                <a:lnTo>
                  <a:pt x="17" y="120"/>
                </a:lnTo>
                <a:lnTo>
                  <a:pt x="14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2" name="Freeform 8"/>
          <p:cNvSpPr>
            <a:spLocks/>
          </p:cNvSpPr>
          <p:nvPr/>
        </p:nvSpPr>
        <p:spPr bwMode="auto">
          <a:xfrm>
            <a:off x="6862763" y="3184526"/>
            <a:ext cx="80962" cy="282575"/>
          </a:xfrm>
          <a:custGeom>
            <a:avLst/>
            <a:gdLst>
              <a:gd name="T0" fmla="*/ 2147483646 w 51"/>
              <a:gd name="T1" fmla="*/ 2147483646 h 178"/>
              <a:gd name="T2" fmla="*/ 2147483646 w 51"/>
              <a:gd name="T3" fmla="*/ 2147483646 h 178"/>
              <a:gd name="T4" fmla="*/ 2147483646 w 51"/>
              <a:gd name="T5" fmla="*/ 2147483646 h 178"/>
              <a:gd name="T6" fmla="*/ 2147483646 w 51"/>
              <a:gd name="T7" fmla="*/ 2147483646 h 178"/>
              <a:gd name="T8" fmla="*/ 2147483646 w 51"/>
              <a:gd name="T9" fmla="*/ 2147483646 h 178"/>
              <a:gd name="T10" fmla="*/ 2147483646 w 51"/>
              <a:gd name="T11" fmla="*/ 2147483646 h 178"/>
              <a:gd name="T12" fmla="*/ 2147483646 w 51"/>
              <a:gd name="T13" fmla="*/ 2147483646 h 178"/>
              <a:gd name="T14" fmla="*/ 2147483646 w 51"/>
              <a:gd name="T15" fmla="*/ 2147483646 h 178"/>
              <a:gd name="T16" fmla="*/ 2147483646 w 51"/>
              <a:gd name="T17" fmla="*/ 0 h 178"/>
              <a:gd name="T18" fmla="*/ 0 w 51"/>
              <a:gd name="T19" fmla="*/ 2147483646 h 178"/>
              <a:gd name="T20" fmla="*/ 2147483646 w 51"/>
              <a:gd name="T21" fmla="*/ 2147483646 h 178"/>
              <a:gd name="T22" fmla="*/ 2147483646 w 51"/>
              <a:gd name="T23" fmla="*/ 2147483646 h 178"/>
              <a:gd name="T24" fmla="*/ 2147483646 w 51"/>
              <a:gd name="T25" fmla="*/ 2147483646 h 178"/>
              <a:gd name="T26" fmla="*/ 2147483646 w 51"/>
              <a:gd name="T27" fmla="*/ 2147483646 h 178"/>
              <a:gd name="T28" fmla="*/ 2147483646 w 51"/>
              <a:gd name="T29" fmla="*/ 2147483646 h 178"/>
              <a:gd name="T30" fmla="*/ 2147483646 w 51"/>
              <a:gd name="T31" fmla="*/ 2147483646 h 178"/>
              <a:gd name="T32" fmla="*/ 2147483646 w 51"/>
              <a:gd name="T33" fmla="*/ 2147483646 h 178"/>
              <a:gd name="T34" fmla="*/ 0 w 51"/>
              <a:gd name="T35" fmla="*/ 2147483646 h 178"/>
              <a:gd name="T36" fmla="*/ 2147483646 w 51"/>
              <a:gd name="T37" fmla="*/ 2147483646 h 17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178">
                <a:moveTo>
                  <a:pt x="10" y="178"/>
                </a:moveTo>
                <a:lnTo>
                  <a:pt x="25" y="166"/>
                </a:lnTo>
                <a:lnTo>
                  <a:pt x="39" y="147"/>
                </a:lnTo>
                <a:lnTo>
                  <a:pt x="49" y="122"/>
                </a:lnTo>
                <a:lnTo>
                  <a:pt x="51" y="88"/>
                </a:lnTo>
                <a:lnTo>
                  <a:pt x="49" y="57"/>
                </a:lnTo>
                <a:lnTo>
                  <a:pt x="39" y="30"/>
                </a:lnTo>
                <a:lnTo>
                  <a:pt x="25" y="10"/>
                </a:lnTo>
                <a:lnTo>
                  <a:pt x="10" y="0"/>
                </a:lnTo>
                <a:lnTo>
                  <a:pt x="0" y="13"/>
                </a:lnTo>
                <a:lnTo>
                  <a:pt x="15" y="20"/>
                </a:lnTo>
                <a:lnTo>
                  <a:pt x="25" y="35"/>
                </a:lnTo>
                <a:lnTo>
                  <a:pt x="34" y="61"/>
                </a:lnTo>
                <a:lnTo>
                  <a:pt x="37" y="88"/>
                </a:lnTo>
                <a:lnTo>
                  <a:pt x="34" y="118"/>
                </a:lnTo>
                <a:lnTo>
                  <a:pt x="25" y="142"/>
                </a:lnTo>
                <a:lnTo>
                  <a:pt x="15" y="157"/>
                </a:lnTo>
                <a:lnTo>
                  <a:pt x="0" y="166"/>
                </a:lnTo>
                <a:lnTo>
                  <a:pt x="10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3" name="Rectangle 9"/>
          <p:cNvSpPr>
            <a:spLocks noChangeArrowheads="1"/>
          </p:cNvSpPr>
          <p:nvPr/>
        </p:nvSpPr>
        <p:spPr bwMode="auto">
          <a:xfrm>
            <a:off x="3795714" y="3181351"/>
            <a:ext cx="3074987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54" name="Rectangle 10"/>
          <p:cNvSpPr>
            <a:spLocks noChangeArrowheads="1"/>
          </p:cNvSpPr>
          <p:nvPr/>
        </p:nvSpPr>
        <p:spPr bwMode="auto">
          <a:xfrm>
            <a:off x="3795714" y="3444876"/>
            <a:ext cx="3074987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55" name="Freeform 11"/>
          <p:cNvSpPr>
            <a:spLocks/>
          </p:cNvSpPr>
          <p:nvPr/>
        </p:nvSpPr>
        <p:spPr bwMode="auto">
          <a:xfrm>
            <a:off x="3621089" y="2508250"/>
            <a:ext cx="147637" cy="285750"/>
          </a:xfrm>
          <a:custGeom>
            <a:avLst/>
            <a:gdLst>
              <a:gd name="T0" fmla="*/ 0 w 93"/>
              <a:gd name="T1" fmla="*/ 2147483646 h 180"/>
              <a:gd name="T2" fmla="*/ 2147483646 w 93"/>
              <a:gd name="T3" fmla="*/ 2147483646 h 180"/>
              <a:gd name="T4" fmla="*/ 2147483646 w 93"/>
              <a:gd name="T5" fmla="*/ 2147483646 h 180"/>
              <a:gd name="T6" fmla="*/ 2147483646 w 93"/>
              <a:gd name="T7" fmla="*/ 2147483646 h 180"/>
              <a:gd name="T8" fmla="*/ 2147483646 w 93"/>
              <a:gd name="T9" fmla="*/ 2147483646 h 180"/>
              <a:gd name="T10" fmla="*/ 2147483646 w 93"/>
              <a:gd name="T11" fmla="*/ 2147483646 h 180"/>
              <a:gd name="T12" fmla="*/ 2147483646 w 93"/>
              <a:gd name="T13" fmla="*/ 2147483646 h 180"/>
              <a:gd name="T14" fmla="*/ 2147483646 w 93"/>
              <a:gd name="T15" fmla="*/ 2147483646 h 180"/>
              <a:gd name="T16" fmla="*/ 2147483646 w 93"/>
              <a:gd name="T17" fmla="*/ 2147483646 h 180"/>
              <a:gd name="T18" fmla="*/ 2147483646 w 93"/>
              <a:gd name="T19" fmla="*/ 2147483646 h 180"/>
              <a:gd name="T20" fmla="*/ 2147483646 w 93"/>
              <a:gd name="T21" fmla="*/ 2147483646 h 180"/>
              <a:gd name="T22" fmla="*/ 2147483646 w 93"/>
              <a:gd name="T23" fmla="*/ 2147483646 h 180"/>
              <a:gd name="T24" fmla="*/ 2147483646 w 93"/>
              <a:gd name="T25" fmla="*/ 0 h 180"/>
              <a:gd name="T26" fmla="*/ 2147483646 w 93"/>
              <a:gd name="T27" fmla="*/ 2147483646 h 180"/>
              <a:gd name="T28" fmla="*/ 2147483646 w 93"/>
              <a:gd name="T29" fmla="*/ 2147483646 h 180"/>
              <a:gd name="T30" fmla="*/ 2147483646 w 93"/>
              <a:gd name="T31" fmla="*/ 2147483646 h 180"/>
              <a:gd name="T32" fmla="*/ 0 w 93"/>
              <a:gd name="T33" fmla="*/ 2147483646 h 180"/>
              <a:gd name="T34" fmla="*/ 2147483646 w 93"/>
              <a:gd name="T35" fmla="*/ 2147483646 h 180"/>
              <a:gd name="T36" fmla="*/ 2147483646 w 93"/>
              <a:gd name="T37" fmla="*/ 2147483646 h 180"/>
              <a:gd name="T38" fmla="*/ 2147483646 w 93"/>
              <a:gd name="T39" fmla="*/ 2147483646 h 180"/>
              <a:gd name="T40" fmla="*/ 2147483646 w 93"/>
              <a:gd name="T41" fmla="*/ 2147483646 h 180"/>
              <a:gd name="T42" fmla="*/ 2147483646 w 93"/>
              <a:gd name="T43" fmla="*/ 2147483646 h 180"/>
              <a:gd name="T44" fmla="*/ 2147483646 w 93"/>
              <a:gd name="T45" fmla="*/ 2147483646 h 180"/>
              <a:gd name="T46" fmla="*/ 2147483646 w 93"/>
              <a:gd name="T47" fmla="*/ 2147483646 h 180"/>
              <a:gd name="T48" fmla="*/ 2147483646 w 93"/>
              <a:gd name="T49" fmla="*/ 2147483646 h 180"/>
              <a:gd name="T50" fmla="*/ 2147483646 w 93"/>
              <a:gd name="T51" fmla="*/ 2147483646 h 180"/>
              <a:gd name="T52" fmla="*/ 2147483646 w 93"/>
              <a:gd name="T53" fmla="*/ 2147483646 h 180"/>
              <a:gd name="T54" fmla="*/ 2147483646 w 93"/>
              <a:gd name="T55" fmla="*/ 2147483646 h 180"/>
              <a:gd name="T56" fmla="*/ 2147483646 w 93"/>
              <a:gd name="T57" fmla="*/ 2147483646 h 180"/>
              <a:gd name="T58" fmla="*/ 2147483646 w 93"/>
              <a:gd name="T59" fmla="*/ 2147483646 h 180"/>
              <a:gd name="T60" fmla="*/ 2147483646 w 93"/>
              <a:gd name="T61" fmla="*/ 2147483646 h 180"/>
              <a:gd name="T62" fmla="*/ 2147483646 w 93"/>
              <a:gd name="T63" fmla="*/ 2147483646 h 180"/>
              <a:gd name="T64" fmla="*/ 2147483646 w 93"/>
              <a:gd name="T65" fmla="*/ 2147483646 h 180"/>
              <a:gd name="T66" fmla="*/ 2147483646 w 93"/>
              <a:gd name="T67" fmla="*/ 2147483646 h 180"/>
              <a:gd name="T68" fmla="*/ 0 w 93"/>
              <a:gd name="T69" fmla="*/ 2147483646 h 18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80">
                <a:moveTo>
                  <a:pt x="0" y="90"/>
                </a:moveTo>
                <a:lnTo>
                  <a:pt x="2" y="124"/>
                </a:lnTo>
                <a:lnTo>
                  <a:pt x="12" y="151"/>
                </a:lnTo>
                <a:lnTo>
                  <a:pt x="27" y="170"/>
                </a:lnTo>
                <a:lnTo>
                  <a:pt x="46" y="180"/>
                </a:lnTo>
                <a:lnTo>
                  <a:pt x="66" y="170"/>
                </a:lnTo>
                <a:lnTo>
                  <a:pt x="80" y="151"/>
                </a:lnTo>
                <a:lnTo>
                  <a:pt x="90" y="124"/>
                </a:lnTo>
                <a:lnTo>
                  <a:pt x="93" y="90"/>
                </a:lnTo>
                <a:lnTo>
                  <a:pt x="90" y="56"/>
                </a:lnTo>
                <a:lnTo>
                  <a:pt x="80" y="29"/>
                </a:lnTo>
                <a:lnTo>
                  <a:pt x="66" y="10"/>
                </a:lnTo>
                <a:lnTo>
                  <a:pt x="46" y="0"/>
                </a:lnTo>
                <a:lnTo>
                  <a:pt x="27" y="10"/>
                </a:lnTo>
                <a:lnTo>
                  <a:pt x="12" y="29"/>
                </a:lnTo>
                <a:lnTo>
                  <a:pt x="2" y="56"/>
                </a:lnTo>
                <a:lnTo>
                  <a:pt x="0" y="90"/>
                </a:lnTo>
                <a:lnTo>
                  <a:pt x="15" y="90"/>
                </a:lnTo>
                <a:lnTo>
                  <a:pt x="17" y="61"/>
                </a:lnTo>
                <a:lnTo>
                  <a:pt x="27" y="34"/>
                </a:lnTo>
                <a:lnTo>
                  <a:pt x="36" y="19"/>
                </a:lnTo>
                <a:lnTo>
                  <a:pt x="46" y="14"/>
                </a:lnTo>
                <a:lnTo>
                  <a:pt x="56" y="19"/>
                </a:lnTo>
                <a:lnTo>
                  <a:pt x="66" y="34"/>
                </a:lnTo>
                <a:lnTo>
                  <a:pt x="75" y="61"/>
                </a:lnTo>
                <a:lnTo>
                  <a:pt x="78" y="90"/>
                </a:lnTo>
                <a:lnTo>
                  <a:pt x="75" y="119"/>
                </a:lnTo>
                <a:lnTo>
                  <a:pt x="66" y="146"/>
                </a:lnTo>
                <a:lnTo>
                  <a:pt x="56" y="161"/>
                </a:lnTo>
                <a:lnTo>
                  <a:pt x="46" y="166"/>
                </a:lnTo>
                <a:lnTo>
                  <a:pt x="36" y="161"/>
                </a:lnTo>
                <a:lnTo>
                  <a:pt x="27" y="146"/>
                </a:lnTo>
                <a:lnTo>
                  <a:pt x="17" y="119"/>
                </a:lnTo>
                <a:lnTo>
                  <a:pt x="15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6" name="Freeform 12"/>
          <p:cNvSpPr>
            <a:spLocks/>
          </p:cNvSpPr>
          <p:nvPr/>
        </p:nvSpPr>
        <p:spPr bwMode="auto">
          <a:xfrm>
            <a:off x="6765925" y="2508250"/>
            <a:ext cx="82550" cy="285750"/>
          </a:xfrm>
          <a:custGeom>
            <a:avLst/>
            <a:gdLst>
              <a:gd name="T0" fmla="*/ 2147483646 w 52"/>
              <a:gd name="T1" fmla="*/ 2147483646 h 180"/>
              <a:gd name="T2" fmla="*/ 2147483646 w 52"/>
              <a:gd name="T3" fmla="*/ 2147483646 h 180"/>
              <a:gd name="T4" fmla="*/ 2147483646 w 52"/>
              <a:gd name="T5" fmla="*/ 2147483646 h 180"/>
              <a:gd name="T6" fmla="*/ 2147483646 w 52"/>
              <a:gd name="T7" fmla="*/ 2147483646 h 180"/>
              <a:gd name="T8" fmla="*/ 2147483646 w 52"/>
              <a:gd name="T9" fmla="*/ 2147483646 h 180"/>
              <a:gd name="T10" fmla="*/ 2147483646 w 52"/>
              <a:gd name="T11" fmla="*/ 2147483646 h 180"/>
              <a:gd name="T12" fmla="*/ 2147483646 w 52"/>
              <a:gd name="T13" fmla="*/ 2147483646 h 180"/>
              <a:gd name="T14" fmla="*/ 2147483646 w 52"/>
              <a:gd name="T15" fmla="*/ 2147483646 h 180"/>
              <a:gd name="T16" fmla="*/ 2147483646 w 52"/>
              <a:gd name="T17" fmla="*/ 0 h 180"/>
              <a:gd name="T18" fmla="*/ 0 w 52"/>
              <a:gd name="T19" fmla="*/ 2147483646 h 180"/>
              <a:gd name="T20" fmla="*/ 2147483646 w 52"/>
              <a:gd name="T21" fmla="*/ 2147483646 h 180"/>
              <a:gd name="T22" fmla="*/ 2147483646 w 52"/>
              <a:gd name="T23" fmla="*/ 2147483646 h 180"/>
              <a:gd name="T24" fmla="*/ 2147483646 w 52"/>
              <a:gd name="T25" fmla="*/ 2147483646 h 180"/>
              <a:gd name="T26" fmla="*/ 2147483646 w 52"/>
              <a:gd name="T27" fmla="*/ 2147483646 h 180"/>
              <a:gd name="T28" fmla="*/ 2147483646 w 52"/>
              <a:gd name="T29" fmla="*/ 2147483646 h 180"/>
              <a:gd name="T30" fmla="*/ 2147483646 w 52"/>
              <a:gd name="T31" fmla="*/ 2147483646 h 180"/>
              <a:gd name="T32" fmla="*/ 2147483646 w 52"/>
              <a:gd name="T33" fmla="*/ 2147483646 h 180"/>
              <a:gd name="T34" fmla="*/ 0 w 52"/>
              <a:gd name="T35" fmla="*/ 2147483646 h 180"/>
              <a:gd name="T36" fmla="*/ 2147483646 w 52"/>
              <a:gd name="T37" fmla="*/ 2147483646 h 180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2" h="180">
                <a:moveTo>
                  <a:pt x="5" y="180"/>
                </a:moveTo>
                <a:lnTo>
                  <a:pt x="25" y="170"/>
                </a:lnTo>
                <a:lnTo>
                  <a:pt x="39" y="149"/>
                </a:lnTo>
                <a:lnTo>
                  <a:pt x="49" y="124"/>
                </a:lnTo>
                <a:lnTo>
                  <a:pt x="52" y="90"/>
                </a:lnTo>
                <a:lnTo>
                  <a:pt x="49" y="58"/>
                </a:lnTo>
                <a:lnTo>
                  <a:pt x="39" y="32"/>
                </a:lnTo>
                <a:lnTo>
                  <a:pt x="25" y="12"/>
                </a:lnTo>
                <a:lnTo>
                  <a:pt x="5" y="0"/>
                </a:lnTo>
                <a:lnTo>
                  <a:pt x="0" y="14"/>
                </a:lnTo>
                <a:lnTo>
                  <a:pt x="15" y="22"/>
                </a:lnTo>
                <a:lnTo>
                  <a:pt x="25" y="36"/>
                </a:lnTo>
                <a:lnTo>
                  <a:pt x="34" y="63"/>
                </a:lnTo>
                <a:lnTo>
                  <a:pt x="37" y="90"/>
                </a:lnTo>
                <a:lnTo>
                  <a:pt x="34" y="119"/>
                </a:lnTo>
                <a:lnTo>
                  <a:pt x="25" y="144"/>
                </a:lnTo>
                <a:lnTo>
                  <a:pt x="15" y="161"/>
                </a:lnTo>
                <a:lnTo>
                  <a:pt x="0" y="166"/>
                </a:lnTo>
                <a:lnTo>
                  <a:pt x="5" y="18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57" name="Rectangle 13"/>
          <p:cNvSpPr>
            <a:spLocks noChangeArrowheads="1"/>
          </p:cNvSpPr>
          <p:nvPr/>
        </p:nvSpPr>
        <p:spPr bwMode="auto">
          <a:xfrm>
            <a:off x="3694114" y="2508251"/>
            <a:ext cx="307657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58" name="Rectangle 14"/>
          <p:cNvSpPr>
            <a:spLocks noChangeArrowheads="1"/>
          </p:cNvSpPr>
          <p:nvPr/>
        </p:nvSpPr>
        <p:spPr bwMode="auto">
          <a:xfrm>
            <a:off x="3694114" y="2771776"/>
            <a:ext cx="307657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59" name="Freeform 15"/>
          <p:cNvSpPr>
            <a:spLocks/>
          </p:cNvSpPr>
          <p:nvPr/>
        </p:nvSpPr>
        <p:spPr bwMode="auto">
          <a:xfrm>
            <a:off x="3925889" y="2368551"/>
            <a:ext cx="3138487" cy="258763"/>
          </a:xfrm>
          <a:custGeom>
            <a:avLst/>
            <a:gdLst>
              <a:gd name="T0" fmla="*/ 2147483646 w 1977"/>
              <a:gd name="T1" fmla="*/ 2147483646 h 163"/>
              <a:gd name="T2" fmla="*/ 2147483646 w 1977"/>
              <a:gd name="T3" fmla="*/ 2147483646 h 163"/>
              <a:gd name="T4" fmla="*/ 2147483646 w 1977"/>
              <a:gd name="T5" fmla="*/ 2147483646 h 163"/>
              <a:gd name="T6" fmla="*/ 2147483646 w 1977"/>
              <a:gd name="T7" fmla="*/ 2147483646 h 163"/>
              <a:gd name="T8" fmla="*/ 2147483646 w 1977"/>
              <a:gd name="T9" fmla="*/ 2147483646 h 163"/>
              <a:gd name="T10" fmla="*/ 2147483646 w 1977"/>
              <a:gd name="T11" fmla="*/ 2147483646 h 163"/>
              <a:gd name="T12" fmla="*/ 2147483646 w 1977"/>
              <a:gd name="T13" fmla="*/ 2147483646 h 163"/>
              <a:gd name="T14" fmla="*/ 2147483646 w 1977"/>
              <a:gd name="T15" fmla="*/ 2147483646 h 163"/>
              <a:gd name="T16" fmla="*/ 2147483646 w 1977"/>
              <a:gd name="T17" fmla="*/ 0 h 163"/>
              <a:gd name="T18" fmla="*/ 0 w 1977"/>
              <a:gd name="T19" fmla="*/ 0 h 163"/>
              <a:gd name="T20" fmla="*/ 0 w 1977"/>
              <a:gd name="T21" fmla="*/ 2147483646 h 163"/>
              <a:gd name="T22" fmla="*/ 2147483646 w 1977"/>
              <a:gd name="T23" fmla="*/ 2147483646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77" h="163">
                <a:moveTo>
                  <a:pt x="1938" y="163"/>
                </a:moveTo>
                <a:lnTo>
                  <a:pt x="1953" y="156"/>
                </a:lnTo>
                <a:lnTo>
                  <a:pt x="1965" y="139"/>
                </a:lnTo>
                <a:lnTo>
                  <a:pt x="1975" y="112"/>
                </a:lnTo>
                <a:lnTo>
                  <a:pt x="1977" y="83"/>
                </a:lnTo>
                <a:lnTo>
                  <a:pt x="1975" y="51"/>
                </a:lnTo>
                <a:lnTo>
                  <a:pt x="1965" y="27"/>
                </a:lnTo>
                <a:lnTo>
                  <a:pt x="1953" y="7"/>
                </a:lnTo>
                <a:lnTo>
                  <a:pt x="1938" y="0"/>
                </a:lnTo>
                <a:lnTo>
                  <a:pt x="0" y="0"/>
                </a:lnTo>
                <a:lnTo>
                  <a:pt x="0" y="163"/>
                </a:lnTo>
                <a:lnTo>
                  <a:pt x="1938" y="1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0" name="Freeform 16"/>
          <p:cNvSpPr>
            <a:spLocks/>
          </p:cNvSpPr>
          <p:nvPr/>
        </p:nvSpPr>
        <p:spPr bwMode="auto">
          <a:xfrm>
            <a:off x="3914776" y="2357439"/>
            <a:ext cx="3160713" cy="282575"/>
          </a:xfrm>
          <a:custGeom>
            <a:avLst/>
            <a:gdLst>
              <a:gd name="T0" fmla="*/ 2147483646 w 1991"/>
              <a:gd name="T1" fmla="*/ 2147483646 h 178"/>
              <a:gd name="T2" fmla="*/ 2147483646 w 1991"/>
              <a:gd name="T3" fmla="*/ 2147483646 h 178"/>
              <a:gd name="T4" fmla="*/ 2147483646 w 1991"/>
              <a:gd name="T5" fmla="*/ 2147483646 h 178"/>
              <a:gd name="T6" fmla="*/ 2147483646 w 1991"/>
              <a:gd name="T7" fmla="*/ 2147483646 h 178"/>
              <a:gd name="T8" fmla="*/ 2147483646 w 1991"/>
              <a:gd name="T9" fmla="*/ 2147483646 h 178"/>
              <a:gd name="T10" fmla="*/ 2147483646 w 1991"/>
              <a:gd name="T11" fmla="*/ 2147483646 h 178"/>
              <a:gd name="T12" fmla="*/ 2147483646 w 1991"/>
              <a:gd name="T13" fmla="*/ 2147483646 h 178"/>
              <a:gd name="T14" fmla="*/ 2147483646 w 1991"/>
              <a:gd name="T15" fmla="*/ 2147483646 h 178"/>
              <a:gd name="T16" fmla="*/ 2147483646 w 1991"/>
              <a:gd name="T17" fmla="*/ 0 h 178"/>
              <a:gd name="T18" fmla="*/ 0 w 1991"/>
              <a:gd name="T19" fmla="*/ 0 h 178"/>
              <a:gd name="T20" fmla="*/ 0 w 1991"/>
              <a:gd name="T21" fmla="*/ 2147483646 h 178"/>
              <a:gd name="T22" fmla="*/ 2147483646 w 1991"/>
              <a:gd name="T23" fmla="*/ 2147483646 h 178"/>
              <a:gd name="T24" fmla="*/ 2147483646 w 1991"/>
              <a:gd name="T25" fmla="*/ 2147483646 h 178"/>
              <a:gd name="T26" fmla="*/ 2147483646 w 1991"/>
              <a:gd name="T27" fmla="*/ 2147483646 h 178"/>
              <a:gd name="T28" fmla="*/ 2147483646 w 1991"/>
              <a:gd name="T29" fmla="*/ 2147483646 h 178"/>
              <a:gd name="T30" fmla="*/ 2147483646 w 1991"/>
              <a:gd name="T31" fmla="*/ 2147483646 h 178"/>
              <a:gd name="T32" fmla="*/ 2147483646 w 1991"/>
              <a:gd name="T33" fmla="*/ 2147483646 h 178"/>
              <a:gd name="T34" fmla="*/ 2147483646 w 1991"/>
              <a:gd name="T35" fmla="*/ 2147483646 h 178"/>
              <a:gd name="T36" fmla="*/ 2147483646 w 1991"/>
              <a:gd name="T37" fmla="*/ 2147483646 h 178"/>
              <a:gd name="T38" fmla="*/ 2147483646 w 1991"/>
              <a:gd name="T39" fmla="*/ 2147483646 h 178"/>
              <a:gd name="T40" fmla="*/ 2147483646 w 1991"/>
              <a:gd name="T41" fmla="*/ 2147483646 h 178"/>
              <a:gd name="T42" fmla="*/ 2147483646 w 1991"/>
              <a:gd name="T43" fmla="*/ 2147483646 h 178"/>
              <a:gd name="T44" fmla="*/ 2147483646 w 1991"/>
              <a:gd name="T45" fmla="*/ 2147483646 h 178"/>
              <a:gd name="T46" fmla="*/ 2147483646 w 1991"/>
              <a:gd name="T47" fmla="*/ 2147483646 h 178"/>
              <a:gd name="T48" fmla="*/ 2147483646 w 1991"/>
              <a:gd name="T49" fmla="*/ 2147483646 h 1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91" h="178">
                <a:moveTo>
                  <a:pt x="1947" y="178"/>
                </a:moveTo>
                <a:lnTo>
                  <a:pt x="1965" y="168"/>
                </a:lnTo>
                <a:lnTo>
                  <a:pt x="1979" y="148"/>
                </a:lnTo>
                <a:lnTo>
                  <a:pt x="1989" y="122"/>
                </a:lnTo>
                <a:lnTo>
                  <a:pt x="1991" y="90"/>
                </a:lnTo>
                <a:lnTo>
                  <a:pt x="1989" y="56"/>
                </a:lnTo>
                <a:lnTo>
                  <a:pt x="1979" y="31"/>
                </a:lnTo>
                <a:lnTo>
                  <a:pt x="1965" y="9"/>
                </a:lnTo>
                <a:lnTo>
                  <a:pt x="1947" y="0"/>
                </a:lnTo>
                <a:lnTo>
                  <a:pt x="0" y="0"/>
                </a:lnTo>
                <a:lnTo>
                  <a:pt x="0" y="178"/>
                </a:lnTo>
                <a:lnTo>
                  <a:pt x="1947" y="178"/>
                </a:lnTo>
                <a:lnTo>
                  <a:pt x="1943" y="163"/>
                </a:lnTo>
                <a:lnTo>
                  <a:pt x="15" y="163"/>
                </a:lnTo>
                <a:lnTo>
                  <a:pt x="15" y="14"/>
                </a:lnTo>
                <a:lnTo>
                  <a:pt x="1943" y="14"/>
                </a:lnTo>
                <a:lnTo>
                  <a:pt x="1955" y="19"/>
                </a:lnTo>
                <a:lnTo>
                  <a:pt x="1965" y="36"/>
                </a:lnTo>
                <a:lnTo>
                  <a:pt x="1974" y="61"/>
                </a:lnTo>
                <a:lnTo>
                  <a:pt x="1977" y="90"/>
                </a:lnTo>
                <a:lnTo>
                  <a:pt x="1974" y="117"/>
                </a:lnTo>
                <a:lnTo>
                  <a:pt x="1965" y="144"/>
                </a:lnTo>
                <a:lnTo>
                  <a:pt x="1955" y="158"/>
                </a:lnTo>
                <a:lnTo>
                  <a:pt x="1943" y="163"/>
                </a:lnTo>
                <a:lnTo>
                  <a:pt x="1947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1" name="Freeform 17"/>
          <p:cNvSpPr>
            <a:spLocks/>
          </p:cNvSpPr>
          <p:nvPr/>
        </p:nvSpPr>
        <p:spPr bwMode="auto">
          <a:xfrm>
            <a:off x="3871914" y="2368551"/>
            <a:ext cx="123825" cy="258763"/>
          </a:xfrm>
          <a:custGeom>
            <a:avLst/>
            <a:gdLst>
              <a:gd name="T0" fmla="*/ 0 w 78"/>
              <a:gd name="T1" fmla="*/ 2147483646 h 163"/>
              <a:gd name="T2" fmla="*/ 2147483646 w 78"/>
              <a:gd name="T3" fmla="*/ 2147483646 h 163"/>
              <a:gd name="T4" fmla="*/ 2147483646 w 78"/>
              <a:gd name="T5" fmla="*/ 2147483646 h 163"/>
              <a:gd name="T6" fmla="*/ 2147483646 w 78"/>
              <a:gd name="T7" fmla="*/ 2147483646 h 163"/>
              <a:gd name="T8" fmla="*/ 2147483646 w 78"/>
              <a:gd name="T9" fmla="*/ 2147483646 h 163"/>
              <a:gd name="T10" fmla="*/ 2147483646 w 78"/>
              <a:gd name="T11" fmla="*/ 2147483646 h 163"/>
              <a:gd name="T12" fmla="*/ 2147483646 w 78"/>
              <a:gd name="T13" fmla="*/ 2147483646 h 163"/>
              <a:gd name="T14" fmla="*/ 2147483646 w 78"/>
              <a:gd name="T15" fmla="*/ 2147483646 h 163"/>
              <a:gd name="T16" fmla="*/ 2147483646 w 78"/>
              <a:gd name="T17" fmla="*/ 2147483646 h 163"/>
              <a:gd name="T18" fmla="*/ 2147483646 w 78"/>
              <a:gd name="T19" fmla="*/ 2147483646 h 163"/>
              <a:gd name="T20" fmla="*/ 2147483646 w 78"/>
              <a:gd name="T21" fmla="*/ 2147483646 h 163"/>
              <a:gd name="T22" fmla="*/ 2147483646 w 78"/>
              <a:gd name="T23" fmla="*/ 2147483646 h 163"/>
              <a:gd name="T24" fmla="*/ 2147483646 w 78"/>
              <a:gd name="T25" fmla="*/ 0 h 163"/>
              <a:gd name="T26" fmla="*/ 2147483646 w 78"/>
              <a:gd name="T27" fmla="*/ 2147483646 h 163"/>
              <a:gd name="T28" fmla="*/ 2147483646 w 78"/>
              <a:gd name="T29" fmla="*/ 2147483646 h 163"/>
              <a:gd name="T30" fmla="*/ 2147483646 w 78"/>
              <a:gd name="T31" fmla="*/ 2147483646 h 163"/>
              <a:gd name="T32" fmla="*/ 0 w 78"/>
              <a:gd name="T33" fmla="*/ 2147483646 h 1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63">
                <a:moveTo>
                  <a:pt x="0" y="83"/>
                </a:moveTo>
                <a:lnTo>
                  <a:pt x="3" y="115"/>
                </a:lnTo>
                <a:lnTo>
                  <a:pt x="12" y="139"/>
                </a:lnTo>
                <a:lnTo>
                  <a:pt x="25" y="156"/>
                </a:lnTo>
                <a:lnTo>
                  <a:pt x="39" y="163"/>
                </a:lnTo>
                <a:lnTo>
                  <a:pt x="54" y="156"/>
                </a:lnTo>
                <a:lnTo>
                  <a:pt x="66" y="139"/>
                </a:lnTo>
                <a:lnTo>
                  <a:pt x="76" y="115"/>
                </a:lnTo>
                <a:lnTo>
                  <a:pt x="78" y="83"/>
                </a:lnTo>
                <a:lnTo>
                  <a:pt x="76" y="51"/>
                </a:lnTo>
                <a:lnTo>
                  <a:pt x="66" y="24"/>
                </a:lnTo>
                <a:lnTo>
                  <a:pt x="54" y="7"/>
                </a:lnTo>
                <a:lnTo>
                  <a:pt x="39" y="0"/>
                </a:lnTo>
                <a:lnTo>
                  <a:pt x="25" y="7"/>
                </a:lnTo>
                <a:lnTo>
                  <a:pt x="12" y="24"/>
                </a:lnTo>
                <a:lnTo>
                  <a:pt x="3" y="51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2" name="Freeform 18"/>
          <p:cNvSpPr>
            <a:spLocks/>
          </p:cNvSpPr>
          <p:nvPr/>
        </p:nvSpPr>
        <p:spPr bwMode="auto">
          <a:xfrm>
            <a:off x="3860800" y="2357439"/>
            <a:ext cx="147638" cy="282575"/>
          </a:xfrm>
          <a:custGeom>
            <a:avLst/>
            <a:gdLst>
              <a:gd name="T0" fmla="*/ 0 w 93"/>
              <a:gd name="T1" fmla="*/ 2147483646 h 178"/>
              <a:gd name="T2" fmla="*/ 2147483646 w 93"/>
              <a:gd name="T3" fmla="*/ 2147483646 h 178"/>
              <a:gd name="T4" fmla="*/ 2147483646 w 93"/>
              <a:gd name="T5" fmla="*/ 2147483646 h 178"/>
              <a:gd name="T6" fmla="*/ 2147483646 w 93"/>
              <a:gd name="T7" fmla="*/ 2147483646 h 178"/>
              <a:gd name="T8" fmla="*/ 2147483646 w 93"/>
              <a:gd name="T9" fmla="*/ 2147483646 h 178"/>
              <a:gd name="T10" fmla="*/ 2147483646 w 93"/>
              <a:gd name="T11" fmla="*/ 2147483646 h 178"/>
              <a:gd name="T12" fmla="*/ 2147483646 w 93"/>
              <a:gd name="T13" fmla="*/ 2147483646 h 178"/>
              <a:gd name="T14" fmla="*/ 2147483646 w 93"/>
              <a:gd name="T15" fmla="*/ 2147483646 h 178"/>
              <a:gd name="T16" fmla="*/ 2147483646 w 93"/>
              <a:gd name="T17" fmla="*/ 2147483646 h 178"/>
              <a:gd name="T18" fmla="*/ 2147483646 w 93"/>
              <a:gd name="T19" fmla="*/ 2147483646 h 178"/>
              <a:gd name="T20" fmla="*/ 2147483646 w 93"/>
              <a:gd name="T21" fmla="*/ 2147483646 h 178"/>
              <a:gd name="T22" fmla="*/ 2147483646 w 93"/>
              <a:gd name="T23" fmla="*/ 2147483646 h 178"/>
              <a:gd name="T24" fmla="*/ 2147483646 w 93"/>
              <a:gd name="T25" fmla="*/ 0 h 178"/>
              <a:gd name="T26" fmla="*/ 2147483646 w 93"/>
              <a:gd name="T27" fmla="*/ 2147483646 h 178"/>
              <a:gd name="T28" fmla="*/ 2147483646 w 93"/>
              <a:gd name="T29" fmla="*/ 2147483646 h 178"/>
              <a:gd name="T30" fmla="*/ 2147483646 w 93"/>
              <a:gd name="T31" fmla="*/ 2147483646 h 178"/>
              <a:gd name="T32" fmla="*/ 0 w 93"/>
              <a:gd name="T33" fmla="*/ 2147483646 h 178"/>
              <a:gd name="T34" fmla="*/ 2147483646 w 93"/>
              <a:gd name="T35" fmla="*/ 2147483646 h 178"/>
              <a:gd name="T36" fmla="*/ 2147483646 w 93"/>
              <a:gd name="T37" fmla="*/ 2147483646 h 178"/>
              <a:gd name="T38" fmla="*/ 2147483646 w 93"/>
              <a:gd name="T39" fmla="*/ 2147483646 h 178"/>
              <a:gd name="T40" fmla="*/ 2147483646 w 93"/>
              <a:gd name="T41" fmla="*/ 2147483646 h 178"/>
              <a:gd name="T42" fmla="*/ 2147483646 w 93"/>
              <a:gd name="T43" fmla="*/ 2147483646 h 178"/>
              <a:gd name="T44" fmla="*/ 2147483646 w 93"/>
              <a:gd name="T45" fmla="*/ 2147483646 h 178"/>
              <a:gd name="T46" fmla="*/ 2147483646 w 93"/>
              <a:gd name="T47" fmla="*/ 2147483646 h 178"/>
              <a:gd name="T48" fmla="*/ 2147483646 w 93"/>
              <a:gd name="T49" fmla="*/ 2147483646 h 178"/>
              <a:gd name="T50" fmla="*/ 2147483646 w 93"/>
              <a:gd name="T51" fmla="*/ 2147483646 h 178"/>
              <a:gd name="T52" fmla="*/ 2147483646 w 93"/>
              <a:gd name="T53" fmla="*/ 2147483646 h 178"/>
              <a:gd name="T54" fmla="*/ 2147483646 w 93"/>
              <a:gd name="T55" fmla="*/ 2147483646 h 178"/>
              <a:gd name="T56" fmla="*/ 2147483646 w 93"/>
              <a:gd name="T57" fmla="*/ 2147483646 h 178"/>
              <a:gd name="T58" fmla="*/ 2147483646 w 93"/>
              <a:gd name="T59" fmla="*/ 2147483646 h 178"/>
              <a:gd name="T60" fmla="*/ 2147483646 w 93"/>
              <a:gd name="T61" fmla="*/ 2147483646 h 178"/>
              <a:gd name="T62" fmla="*/ 2147483646 w 93"/>
              <a:gd name="T63" fmla="*/ 2147483646 h 178"/>
              <a:gd name="T64" fmla="*/ 2147483646 w 93"/>
              <a:gd name="T65" fmla="*/ 2147483646 h 178"/>
              <a:gd name="T66" fmla="*/ 2147483646 w 93"/>
              <a:gd name="T67" fmla="*/ 2147483646 h 178"/>
              <a:gd name="T68" fmla="*/ 0 w 93"/>
              <a:gd name="T69" fmla="*/ 2147483646 h 1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78">
                <a:moveTo>
                  <a:pt x="0" y="90"/>
                </a:moveTo>
                <a:lnTo>
                  <a:pt x="2" y="124"/>
                </a:lnTo>
                <a:lnTo>
                  <a:pt x="12" y="148"/>
                </a:lnTo>
                <a:lnTo>
                  <a:pt x="27" y="168"/>
                </a:lnTo>
                <a:lnTo>
                  <a:pt x="46" y="178"/>
                </a:lnTo>
                <a:lnTo>
                  <a:pt x="66" y="168"/>
                </a:lnTo>
                <a:lnTo>
                  <a:pt x="80" y="148"/>
                </a:lnTo>
                <a:lnTo>
                  <a:pt x="90" y="124"/>
                </a:lnTo>
                <a:lnTo>
                  <a:pt x="93" y="90"/>
                </a:lnTo>
                <a:lnTo>
                  <a:pt x="90" y="56"/>
                </a:lnTo>
                <a:lnTo>
                  <a:pt x="80" y="29"/>
                </a:lnTo>
                <a:lnTo>
                  <a:pt x="66" y="9"/>
                </a:lnTo>
                <a:lnTo>
                  <a:pt x="46" y="0"/>
                </a:lnTo>
                <a:lnTo>
                  <a:pt x="27" y="9"/>
                </a:lnTo>
                <a:lnTo>
                  <a:pt x="12" y="29"/>
                </a:lnTo>
                <a:lnTo>
                  <a:pt x="2" y="56"/>
                </a:lnTo>
                <a:lnTo>
                  <a:pt x="0" y="90"/>
                </a:lnTo>
                <a:lnTo>
                  <a:pt x="15" y="90"/>
                </a:lnTo>
                <a:lnTo>
                  <a:pt x="17" y="61"/>
                </a:lnTo>
                <a:lnTo>
                  <a:pt x="27" y="34"/>
                </a:lnTo>
                <a:lnTo>
                  <a:pt x="37" y="19"/>
                </a:lnTo>
                <a:lnTo>
                  <a:pt x="46" y="14"/>
                </a:lnTo>
                <a:lnTo>
                  <a:pt x="56" y="19"/>
                </a:lnTo>
                <a:lnTo>
                  <a:pt x="66" y="34"/>
                </a:lnTo>
                <a:lnTo>
                  <a:pt x="76" y="61"/>
                </a:lnTo>
                <a:lnTo>
                  <a:pt x="78" y="90"/>
                </a:lnTo>
                <a:lnTo>
                  <a:pt x="76" y="119"/>
                </a:lnTo>
                <a:lnTo>
                  <a:pt x="66" y="144"/>
                </a:lnTo>
                <a:lnTo>
                  <a:pt x="56" y="158"/>
                </a:lnTo>
                <a:lnTo>
                  <a:pt x="46" y="163"/>
                </a:lnTo>
                <a:lnTo>
                  <a:pt x="37" y="158"/>
                </a:lnTo>
                <a:lnTo>
                  <a:pt x="27" y="144"/>
                </a:lnTo>
                <a:lnTo>
                  <a:pt x="17" y="119"/>
                </a:lnTo>
                <a:lnTo>
                  <a:pt x="15" y="90"/>
                </a:lnTo>
                <a:lnTo>
                  <a:pt x="0" y="9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3" name="Freeform 19"/>
          <p:cNvSpPr>
            <a:spLocks/>
          </p:cNvSpPr>
          <p:nvPr/>
        </p:nvSpPr>
        <p:spPr bwMode="auto">
          <a:xfrm>
            <a:off x="4038600" y="3046413"/>
            <a:ext cx="3138488" cy="258762"/>
          </a:xfrm>
          <a:custGeom>
            <a:avLst/>
            <a:gdLst>
              <a:gd name="T0" fmla="*/ 2147483646 w 1977"/>
              <a:gd name="T1" fmla="*/ 2147483646 h 163"/>
              <a:gd name="T2" fmla="*/ 2147483646 w 1977"/>
              <a:gd name="T3" fmla="*/ 2147483646 h 163"/>
              <a:gd name="T4" fmla="*/ 2147483646 w 1977"/>
              <a:gd name="T5" fmla="*/ 2147483646 h 163"/>
              <a:gd name="T6" fmla="*/ 2147483646 w 1977"/>
              <a:gd name="T7" fmla="*/ 2147483646 h 163"/>
              <a:gd name="T8" fmla="*/ 2147483646 w 1977"/>
              <a:gd name="T9" fmla="*/ 2147483646 h 163"/>
              <a:gd name="T10" fmla="*/ 2147483646 w 1977"/>
              <a:gd name="T11" fmla="*/ 2147483646 h 163"/>
              <a:gd name="T12" fmla="*/ 2147483646 w 1977"/>
              <a:gd name="T13" fmla="*/ 2147483646 h 163"/>
              <a:gd name="T14" fmla="*/ 2147483646 w 1977"/>
              <a:gd name="T15" fmla="*/ 2147483646 h 163"/>
              <a:gd name="T16" fmla="*/ 2147483646 w 1977"/>
              <a:gd name="T17" fmla="*/ 0 h 163"/>
              <a:gd name="T18" fmla="*/ 0 w 1977"/>
              <a:gd name="T19" fmla="*/ 0 h 163"/>
              <a:gd name="T20" fmla="*/ 0 w 1977"/>
              <a:gd name="T21" fmla="*/ 2147483646 h 163"/>
              <a:gd name="T22" fmla="*/ 2147483646 w 1977"/>
              <a:gd name="T23" fmla="*/ 2147483646 h 163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977" h="163">
                <a:moveTo>
                  <a:pt x="1938" y="163"/>
                </a:moveTo>
                <a:lnTo>
                  <a:pt x="1952" y="156"/>
                </a:lnTo>
                <a:lnTo>
                  <a:pt x="1965" y="139"/>
                </a:lnTo>
                <a:lnTo>
                  <a:pt x="1974" y="112"/>
                </a:lnTo>
                <a:lnTo>
                  <a:pt x="1977" y="83"/>
                </a:lnTo>
                <a:lnTo>
                  <a:pt x="1974" y="51"/>
                </a:lnTo>
                <a:lnTo>
                  <a:pt x="1965" y="27"/>
                </a:lnTo>
                <a:lnTo>
                  <a:pt x="1952" y="7"/>
                </a:lnTo>
                <a:lnTo>
                  <a:pt x="1938" y="0"/>
                </a:lnTo>
                <a:lnTo>
                  <a:pt x="0" y="0"/>
                </a:lnTo>
                <a:lnTo>
                  <a:pt x="0" y="163"/>
                </a:lnTo>
                <a:lnTo>
                  <a:pt x="1938" y="1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4" name="Freeform 20"/>
          <p:cNvSpPr>
            <a:spLocks/>
          </p:cNvSpPr>
          <p:nvPr/>
        </p:nvSpPr>
        <p:spPr bwMode="auto">
          <a:xfrm>
            <a:off x="4027488" y="3033714"/>
            <a:ext cx="3160712" cy="282575"/>
          </a:xfrm>
          <a:custGeom>
            <a:avLst/>
            <a:gdLst>
              <a:gd name="T0" fmla="*/ 2147483646 w 1991"/>
              <a:gd name="T1" fmla="*/ 2147483646 h 178"/>
              <a:gd name="T2" fmla="*/ 2147483646 w 1991"/>
              <a:gd name="T3" fmla="*/ 2147483646 h 178"/>
              <a:gd name="T4" fmla="*/ 2147483646 w 1991"/>
              <a:gd name="T5" fmla="*/ 2147483646 h 178"/>
              <a:gd name="T6" fmla="*/ 2147483646 w 1991"/>
              <a:gd name="T7" fmla="*/ 2147483646 h 178"/>
              <a:gd name="T8" fmla="*/ 2147483646 w 1991"/>
              <a:gd name="T9" fmla="*/ 2147483646 h 178"/>
              <a:gd name="T10" fmla="*/ 2147483646 w 1991"/>
              <a:gd name="T11" fmla="*/ 2147483646 h 178"/>
              <a:gd name="T12" fmla="*/ 2147483646 w 1991"/>
              <a:gd name="T13" fmla="*/ 2147483646 h 178"/>
              <a:gd name="T14" fmla="*/ 2147483646 w 1991"/>
              <a:gd name="T15" fmla="*/ 2147483646 h 178"/>
              <a:gd name="T16" fmla="*/ 2147483646 w 1991"/>
              <a:gd name="T17" fmla="*/ 0 h 178"/>
              <a:gd name="T18" fmla="*/ 0 w 1991"/>
              <a:gd name="T19" fmla="*/ 0 h 178"/>
              <a:gd name="T20" fmla="*/ 0 w 1991"/>
              <a:gd name="T21" fmla="*/ 2147483646 h 178"/>
              <a:gd name="T22" fmla="*/ 2147483646 w 1991"/>
              <a:gd name="T23" fmla="*/ 2147483646 h 178"/>
              <a:gd name="T24" fmla="*/ 2147483646 w 1991"/>
              <a:gd name="T25" fmla="*/ 2147483646 h 178"/>
              <a:gd name="T26" fmla="*/ 2147483646 w 1991"/>
              <a:gd name="T27" fmla="*/ 2147483646 h 178"/>
              <a:gd name="T28" fmla="*/ 2147483646 w 1991"/>
              <a:gd name="T29" fmla="*/ 2147483646 h 178"/>
              <a:gd name="T30" fmla="*/ 2147483646 w 1991"/>
              <a:gd name="T31" fmla="*/ 2147483646 h 178"/>
              <a:gd name="T32" fmla="*/ 2147483646 w 1991"/>
              <a:gd name="T33" fmla="*/ 2147483646 h 178"/>
              <a:gd name="T34" fmla="*/ 2147483646 w 1991"/>
              <a:gd name="T35" fmla="*/ 2147483646 h 178"/>
              <a:gd name="T36" fmla="*/ 2147483646 w 1991"/>
              <a:gd name="T37" fmla="*/ 2147483646 h 178"/>
              <a:gd name="T38" fmla="*/ 2147483646 w 1991"/>
              <a:gd name="T39" fmla="*/ 2147483646 h 178"/>
              <a:gd name="T40" fmla="*/ 2147483646 w 1991"/>
              <a:gd name="T41" fmla="*/ 2147483646 h 178"/>
              <a:gd name="T42" fmla="*/ 2147483646 w 1991"/>
              <a:gd name="T43" fmla="*/ 2147483646 h 178"/>
              <a:gd name="T44" fmla="*/ 2147483646 w 1991"/>
              <a:gd name="T45" fmla="*/ 2147483646 h 178"/>
              <a:gd name="T46" fmla="*/ 2147483646 w 1991"/>
              <a:gd name="T47" fmla="*/ 2147483646 h 178"/>
              <a:gd name="T48" fmla="*/ 2147483646 w 1991"/>
              <a:gd name="T49" fmla="*/ 2147483646 h 178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991" h="178">
                <a:moveTo>
                  <a:pt x="1947" y="178"/>
                </a:moveTo>
                <a:lnTo>
                  <a:pt x="1964" y="169"/>
                </a:lnTo>
                <a:lnTo>
                  <a:pt x="1979" y="149"/>
                </a:lnTo>
                <a:lnTo>
                  <a:pt x="1989" y="122"/>
                </a:lnTo>
                <a:lnTo>
                  <a:pt x="1991" y="91"/>
                </a:lnTo>
                <a:lnTo>
                  <a:pt x="1989" y="56"/>
                </a:lnTo>
                <a:lnTo>
                  <a:pt x="1979" y="32"/>
                </a:lnTo>
                <a:lnTo>
                  <a:pt x="1964" y="10"/>
                </a:lnTo>
                <a:lnTo>
                  <a:pt x="1947" y="0"/>
                </a:lnTo>
                <a:lnTo>
                  <a:pt x="0" y="0"/>
                </a:lnTo>
                <a:lnTo>
                  <a:pt x="0" y="178"/>
                </a:lnTo>
                <a:lnTo>
                  <a:pt x="1947" y="178"/>
                </a:lnTo>
                <a:lnTo>
                  <a:pt x="1942" y="164"/>
                </a:lnTo>
                <a:lnTo>
                  <a:pt x="14" y="164"/>
                </a:lnTo>
                <a:lnTo>
                  <a:pt x="14" y="15"/>
                </a:lnTo>
                <a:lnTo>
                  <a:pt x="1942" y="15"/>
                </a:lnTo>
                <a:lnTo>
                  <a:pt x="1954" y="20"/>
                </a:lnTo>
                <a:lnTo>
                  <a:pt x="1964" y="37"/>
                </a:lnTo>
                <a:lnTo>
                  <a:pt x="1974" y="61"/>
                </a:lnTo>
                <a:lnTo>
                  <a:pt x="1976" y="91"/>
                </a:lnTo>
                <a:lnTo>
                  <a:pt x="1974" y="117"/>
                </a:lnTo>
                <a:lnTo>
                  <a:pt x="1964" y="144"/>
                </a:lnTo>
                <a:lnTo>
                  <a:pt x="1954" y="159"/>
                </a:lnTo>
                <a:lnTo>
                  <a:pt x="1942" y="164"/>
                </a:lnTo>
                <a:lnTo>
                  <a:pt x="1947" y="178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5" name="Freeform 21"/>
          <p:cNvSpPr>
            <a:spLocks/>
          </p:cNvSpPr>
          <p:nvPr/>
        </p:nvSpPr>
        <p:spPr bwMode="auto">
          <a:xfrm>
            <a:off x="3987801" y="3046413"/>
            <a:ext cx="123825" cy="258762"/>
          </a:xfrm>
          <a:custGeom>
            <a:avLst/>
            <a:gdLst>
              <a:gd name="T0" fmla="*/ 0 w 78"/>
              <a:gd name="T1" fmla="*/ 2147483646 h 163"/>
              <a:gd name="T2" fmla="*/ 2147483646 w 78"/>
              <a:gd name="T3" fmla="*/ 2147483646 h 163"/>
              <a:gd name="T4" fmla="*/ 2147483646 w 78"/>
              <a:gd name="T5" fmla="*/ 2147483646 h 163"/>
              <a:gd name="T6" fmla="*/ 2147483646 w 78"/>
              <a:gd name="T7" fmla="*/ 2147483646 h 163"/>
              <a:gd name="T8" fmla="*/ 2147483646 w 78"/>
              <a:gd name="T9" fmla="*/ 2147483646 h 163"/>
              <a:gd name="T10" fmla="*/ 2147483646 w 78"/>
              <a:gd name="T11" fmla="*/ 2147483646 h 163"/>
              <a:gd name="T12" fmla="*/ 2147483646 w 78"/>
              <a:gd name="T13" fmla="*/ 2147483646 h 163"/>
              <a:gd name="T14" fmla="*/ 2147483646 w 78"/>
              <a:gd name="T15" fmla="*/ 2147483646 h 163"/>
              <a:gd name="T16" fmla="*/ 2147483646 w 78"/>
              <a:gd name="T17" fmla="*/ 2147483646 h 163"/>
              <a:gd name="T18" fmla="*/ 2147483646 w 78"/>
              <a:gd name="T19" fmla="*/ 2147483646 h 163"/>
              <a:gd name="T20" fmla="*/ 2147483646 w 78"/>
              <a:gd name="T21" fmla="*/ 2147483646 h 163"/>
              <a:gd name="T22" fmla="*/ 2147483646 w 78"/>
              <a:gd name="T23" fmla="*/ 2147483646 h 163"/>
              <a:gd name="T24" fmla="*/ 2147483646 w 78"/>
              <a:gd name="T25" fmla="*/ 0 h 163"/>
              <a:gd name="T26" fmla="*/ 2147483646 w 78"/>
              <a:gd name="T27" fmla="*/ 2147483646 h 163"/>
              <a:gd name="T28" fmla="*/ 2147483646 w 78"/>
              <a:gd name="T29" fmla="*/ 2147483646 h 163"/>
              <a:gd name="T30" fmla="*/ 2147483646 w 78"/>
              <a:gd name="T31" fmla="*/ 2147483646 h 163"/>
              <a:gd name="T32" fmla="*/ 0 w 78"/>
              <a:gd name="T33" fmla="*/ 2147483646 h 16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78" h="163">
                <a:moveTo>
                  <a:pt x="0" y="83"/>
                </a:moveTo>
                <a:lnTo>
                  <a:pt x="3" y="114"/>
                </a:lnTo>
                <a:lnTo>
                  <a:pt x="13" y="139"/>
                </a:lnTo>
                <a:lnTo>
                  <a:pt x="25" y="156"/>
                </a:lnTo>
                <a:lnTo>
                  <a:pt x="39" y="163"/>
                </a:lnTo>
                <a:lnTo>
                  <a:pt x="54" y="156"/>
                </a:lnTo>
                <a:lnTo>
                  <a:pt x="66" y="139"/>
                </a:lnTo>
                <a:lnTo>
                  <a:pt x="76" y="114"/>
                </a:lnTo>
                <a:lnTo>
                  <a:pt x="78" y="83"/>
                </a:lnTo>
                <a:lnTo>
                  <a:pt x="76" y="51"/>
                </a:lnTo>
                <a:lnTo>
                  <a:pt x="66" y="24"/>
                </a:lnTo>
                <a:lnTo>
                  <a:pt x="54" y="7"/>
                </a:lnTo>
                <a:lnTo>
                  <a:pt x="39" y="0"/>
                </a:lnTo>
                <a:lnTo>
                  <a:pt x="25" y="7"/>
                </a:lnTo>
                <a:lnTo>
                  <a:pt x="13" y="24"/>
                </a:lnTo>
                <a:lnTo>
                  <a:pt x="3" y="51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6" name="Freeform 22"/>
          <p:cNvSpPr>
            <a:spLocks/>
          </p:cNvSpPr>
          <p:nvPr/>
        </p:nvSpPr>
        <p:spPr bwMode="auto">
          <a:xfrm>
            <a:off x="3976689" y="3033714"/>
            <a:ext cx="147637" cy="282575"/>
          </a:xfrm>
          <a:custGeom>
            <a:avLst/>
            <a:gdLst>
              <a:gd name="T0" fmla="*/ 0 w 93"/>
              <a:gd name="T1" fmla="*/ 2147483646 h 178"/>
              <a:gd name="T2" fmla="*/ 2147483646 w 93"/>
              <a:gd name="T3" fmla="*/ 2147483646 h 178"/>
              <a:gd name="T4" fmla="*/ 2147483646 w 93"/>
              <a:gd name="T5" fmla="*/ 2147483646 h 178"/>
              <a:gd name="T6" fmla="*/ 2147483646 w 93"/>
              <a:gd name="T7" fmla="*/ 2147483646 h 178"/>
              <a:gd name="T8" fmla="*/ 2147483646 w 93"/>
              <a:gd name="T9" fmla="*/ 2147483646 h 178"/>
              <a:gd name="T10" fmla="*/ 2147483646 w 93"/>
              <a:gd name="T11" fmla="*/ 2147483646 h 178"/>
              <a:gd name="T12" fmla="*/ 2147483646 w 93"/>
              <a:gd name="T13" fmla="*/ 2147483646 h 178"/>
              <a:gd name="T14" fmla="*/ 2147483646 w 93"/>
              <a:gd name="T15" fmla="*/ 2147483646 h 178"/>
              <a:gd name="T16" fmla="*/ 2147483646 w 93"/>
              <a:gd name="T17" fmla="*/ 2147483646 h 178"/>
              <a:gd name="T18" fmla="*/ 2147483646 w 93"/>
              <a:gd name="T19" fmla="*/ 2147483646 h 178"/>
              <a:gd name="T20" fmla="*/ 2147483646 w 93"/>
              <a:gd name="T21" fmla="*/ 2147483646 h 178"/>
              <a:gd name="T22" fmla="*/ 2147483646 w 93"/>
              <a:gd name="T23" fmla="*/ 2147483646 h 178"/>
              <a:gd name="T24" fmla="*/ 2147483646 w 93"/>
              <a:gd name="T25" fmla="*/ 0 h 178"/>
              <a:gd name="T26" fmla="*/ 2147483646 w 93"/>
              <a:gd name="T27" fmla="*/ 2147483646 h 178"/>
              <a:gd name="T28" fmla="*/ 2147483646 w 93"/>
              <a:gd name="T29" fmla="*/ 2147483646 h 178"/>
              <a:gd name="T30" fmla="*/ 2147483646 w 93"/>
              <a:gd name="T31" fmla="*/ 2147483646 h 178"/>
              <a:gd name="T32" fmla="*/ 0 w 93"/>
              <a:gd name="T33" fmla="*/ 2147483646 h 178"/>
              <a:gd name="T34" fmla="*/ 2147483646 w 93"/>
              <a:gd name="T35" fmla="*/ 2147483646 h 178"/>
              <a:gd name="T36" fmla="*/ 2147483646 w 93"/>
              <a:gd name="T37" fmla="*/ 2147483646 h 178"/>
              <a:gd name="T38" fmla="*/ 2147483646 w 93"/>
              <a:gd name="T39" fmla="*/ 2147483646 h 178"/>
              <a:gd name="T40" fmla="*/ 2147483646 w 93"/>
              <a:gd name="T41" fmla="*/ 2147483646 h 178"/>
              <a:gd name="T42" fmla="*/ 2147483646 w 93"/>
              <a:gd name="T43" fmla="*/ 2147483646 h 178"/>
              <a:gd name="T44" fmla="*/ 2147483646 w 93"/>
              <a:gd name="T45" fmla="*/ 2147483646 h 178"/>
              <a:gd name="T46" fmla="*/ 2147483646 w 93"/>
              <a:gd name="T47" fmla="*/ 2147483646 h 178"/>
              <a:gd name="T48" fmla="*/ 2147483646 w 93"/>
              <a:gd name="T49" fmla="*/ 2147483646 h 178"/>
              <a:gd name="T50" fmla="*/ 2147483646 w 93"/>
              <a:gd name="T51" fmla="*/ 2147483646 h 178"/>
              <a:gd name="T52" fmla="*/ 2147483646 w 93"/>
              <a:gd name="T53" fmla="*/ 2147483646 h 178"/>
              <a:gd name="T54" fmla="*/ 2147483646 w 93"/>
              <a:gd name="T55" fmla="*/ 2147483646 h 178"/>
              <a:gd name="T56" fmla="*/ 2147483646 w 93"/>
              <a:gd name="T57" fmla="*/ 2147483646 h 178"/>
              <a:gd name="T58" fmla="*/ 2147483646 w 93"/>
              <a:gd name="T59" fmla="*/ 2147483646 h 178"/>
              <a:gd name="T60" fmla="*/ 2147483646 w 93"/>
              <a:gd name="T61" fmla="*/ 2147483646 h 178"/>
              <a:gd name="T62" fmla="*/ 2147483646 w 93"/>
              <a:gd name="T63" fmla="*/ 2147483646 h 178"/>
              <a:gd name="T64" fmla="*/ 2147483646 w 93"/>
              <a:gd name="T65" fmla="*/ 2147483646 h 178"/>
              <a:gd name="T66" fmla="*/ 2147483646 w 93"/>
              <a:gd name="T67" fmla="*/ 2147483646 h 178"/>
              <a:gd name="T68" fmla="*/ 0 w 93"/>
              <a:gd name="T69" fmla="*/ 2147483646 h 178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93" h="178">
                <a:moveTo>
                  <a:pt x="0" y="91"/>
                </a:moveTo>
                <a:lnTo>
                  <a:pt x="3" y="125"/>
                </a:lnTo>
                <a:lnTo>
                  <a:pt x="12" y="149"/>
                </a:lnTo>
                <a:lnTo>
                  <a:pt x="27" y="169"/>
                </a:lnTo>
                <a:lnTo>
                  <a:pt x="46" y="178"/>
                </a:lnTo>
                <a:lnTo>
                  <a:pt x="66" y="169"/>
                </a:lnTo>
                <a:lnTo>
                  <a:pt x="81" y="149"/>
                </a:lnTo>
                <a:lnTo>
                  <a:pt x="90" y="125"/>
                </a:lnTo>
                <a:lnTo>
                  <a:pt x="93" y="91"/>
                </a:lnTo>
                <a:lnTo>
                  <a:pt x="90" y="56"/>
                </a:lnTo>
                <a:lnTo>
                  <a:pt x="81" y="30"/>
                </a:lnTo>
                <a:lnTo>
                  <a:pt x="66" y="10"/>
                </a:lnTo>
                <a:lnTo>
                  <a:pt x="46" y="0"/>
                </a:lnTo>
                <a:lnTo>
                  <a:pt x="27" y="10"/>
                </a:lnTo>
                <a:lnTo>
                  <a:pt x="12" y="30"/>
                </a:lnTo>
                <a:lnTo>
                  <a:pt x="3" y="56"/>
                </a:lnTo>
                <a:lnTo>
                  <a:pt x="0" y="91"/>
                </a:lnTo>
                <a:lnTo>
                  <a:pt x="15" y="91"/>
                </a:lnTo>
                <a:lnTo>
                  <a:pt x="17" y="61"/>
                </a:lnTo>
                <a:lnTo>
                  <a:pt x="27" y="35"/>
                </a:lnTo>
                <a:lnTo>
                  <a:pt x="37" y="20"/>
                </a:lnTo>
                <a:lnTo>
                  <a:pt x="46" y="15"/>
                </a:lnTo>
                <a:lnTo>
                  <a:pt x="56" y="20"/>
                </a:lnTo>
                <a:lnTo>
                  <a:pt x="66" y="35"/>
                </a:lnTo>
                <a:lnTo>
                  <a:pt x="76" y="61"/>
                </a:lnTo>
                <a:lnTo>
                  <a:pt x="78" y="91"/>
                </a:lnTo>
                <a:lnTo>
                  <a:pt x="76" y="120"/>
                </a:lnTo>
                <a:lnTo>
                  <a:pt x="66" y="144"/>
                </a:lnTo>
                <a:lnTo>
                  <a:pt x="56" y="159"/>
                </a:lnTo>
                <a:lnTo>
                  <a:pt x="46" y="164"/>
                </a:lnTo>
                <a:lnTo>
                  <a:pt x="37" y="159"/>
                </a:lnTo>
                <a:lnTo>
                  <a:pt x="27" y="144"/>
                </a:lnTo>
                <a:lnTo>
                  <a:pt x="17" y="120"/>
                </a:lnTo>
                <a:lnTo>
                  <a:pt x="15" y="91"/>
                </a:lnTo>
                <a:lnTo>
                  <a:pt x="0" y="9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7" name="Line 23"/>
          <p:cNvSpPr>
            <a:spLocks noChangeShapeType="1"/>
          </p:cNvSpPr>
          <p:nvPr/>
        </p:nvSpPr>
        <p:spPr bwMode="auto">
          <a:xfrm>
            <a:off x="2239964" y="2778126"/>
            <a:ext cx="1587" cy="434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8" name="Line 24"/>
          <p:cNvSpPr>
            <a:spLocks noChangeShapeType="1"/>
          </p:cNvSpPr>
          <p:nvPr/>
        </p:nvSpPr>
        <p:spPr bwMode="auto">
          <a:xfrm>
            <a:off x="2262189" y="2728913"/>
            <a:ext cx="1587" cy="50641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69" name="Rectangle 25"/>
          <p:cNvSpPr>
            <a:spLocks noChangeArrowheads="1"/>
          </p:cNvSpPr>
          <p:nvPr/>
        </p:nvSpPr>
        <p:spPr bwMode="auto">
          <a:xfrm>
            <a:off x="2916239" y="3092450"/>
            <a:ext cx="26987" cy="6731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0" name="Rectangle 26"/>
          <p:cNvSpPr>
            <a:spLocks noChangeArrowheads="1"/>
          </p:cNvSpPr>
          <p:nvPr/>
        </p:nvSpPr>
        <p:spPr bwMode="auto">
          <a:xfrm>
            <a:off x="2916239" y="2225675"/>
            <a:ext cx="26987" cy="6731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1" name="Freeform 27"/>
          <p:cNvSpPr>
            <a:spLocks/>
          </p:cNvSpPr>
          <p:nvPr/>
        </p:nvSpPr>
        <p:spPr bwMode="auto">
          <a:xfrm>
            <a:off x="3017839" y="3286126"/>
            <a:ext cx="200025" cy="479425"/>
          </a:xfrm>
          <a:custGeom>
            <a:avLst/>
            <a:gdLst>
              <a:gd name="T0" fmla="*/ 2147483646 w 126"/>
              <a:gd name="T1" fmla="*/ 2147483646 h 302"/>
              <a:gd name="T2" fmla="*/ 2147483646 w 126"/>
              <a:gd name="T3" fmla="*/ 2147483646 h 302"/>
              <a:gd name="T4" fmla="*/ 2147483646 w 126"/>
              <a:gd name="T5" fmla="*/ 2147483646 h 302"/>
              <a:gd name="T6" fmla="*/ 0 w 126"/>
              <a:gd name="T7" fmla="*/ 2147483646 h 302"/>
              <a:gd name="T8" fmla="*/ 0 w 126"/>
              <a:gd name="T9" fmla="*/ 0 h 302"/>
              <a:gd name="T10" fmla="*/ 2147483646 w 126"/>
              <a:gd name="T11" fmla="*/ 0 h 302"/>
              <a:gd name="T12" fmla="*/ 2147483646 w 126"/>
              <a:gd name="T13" fmla="*/ 2147483646 h 3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6" h="302">
                <a:moveTo>
                  <a:pt x="126" y="14"/>
                </a:moveTo>
                <a:lnTo>
                  <a:pt x="17" y="14"/>
                </a:lnTo>
                <a:lnTo>
                  <a:pt x="17" y="302"/>
                </a:lnTo>
                <a:lnTo>
                  <a:pt x="0" y="302"/>
                </a:lnTo>
                <a:lnTo>
                  <a:pt x="0" y="0"/>
                </a:lnTo>
                <a:lnTo>
                  <a:pt x="126" y="0"/>
                </a:lnTo>
                <a:lnTo>
                  <a:pt x="126" y="14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72" name="Freeform 28"/>
          <p:cNvSpPr>
            <a:spLocks/>
          </p:cNvSpPr>
          <p:nvPr/>
        </p:nvSpPr>
        <p:spPr bwMode="auto">
          <a:xfrm>
            <a:off x="3017839" y="2225676"/>
            <a:ext cx="200025" cy="479425"/>
          </a:xfrm>
          <a:custGeom>
            <a:avLst/>
            <a:gdLst>
              <a:gd name="T0" fmla="*/ 2147483646 w 126"/>
              <a:gd name="T1" fmla="*/ 2147483646 h 302"/>
              <a:gd name="T2" fmla="*/ 2147483646 w 126"/>
              <a:gd name="T3" fmla="*/ 2147483646 h 302"/>
              <a:gd name="T4" fmla="*/ 2147483646 w 126"/>
              <a:gd name="T5" fmla="*/ 0 h 302"/>
              <a:gd name="T6" fmla="*/ 0 w 126"/>
              <a:gd name="T7" fmla="*/ 0 h 302"/>
              <a:gd name="T8" fmla="*/ 0 w 126"/>
              <a:gd name="T9" fmla="*/ 2147483646 h 302"/>
              <a:gd name="T10" fmla="*/ 2147483646 w 126"/>
              <a:gd name="T11" fmla="*/ 2147483646 h 302"/>
              <a:gd name="T12" fmla="*/ 2147483646 w 126"/>
              <a:gd name="T13" fmla="*/ 2147483646 h 3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126" h="302">
                <a:moveTo>
                  <a:pt x="126" y="288"/>
                </a:moveTo>
                <a:lnTo>
                  <a:pt x="17" y="288"/>
                </a:lnTo>
                <a:lnTo>
                  <a:pt x="17" y="0"/>
                </a:lnTo>
                <a:lnTo>
                  <a:pt x="0" y="0"/>
                </a:lnTo>
                <a:lnTo>
                  <a:pt x="0" y="302"/>
                </a:lnTo>
                <a:lnTo>
                  <a:pt x="126" y="302"/>
                </a:lnTo>
                <a:lnTo>
                  <a:pt x="126" y="288"/>
                </a:lnTo>
                <a:close/>
              </a:path>
            </a:pathLst>
          </a:custGeom>
          <a:solidFill>
            <a:srgbClr val="000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7073" name="Rectangle 29"/>
          <p:cNvSpPr>
            <a:spLocks noChangeArrowheads="1"/>
          </p:cNvSpPr>
          <p:nvPr/>
        </p:nvSpPr>
        <p:spPr bwMode="auto">
          <a:xfrm>
            <a:off x="2816226" y="3165475"/>
            <a:ext cx="30163" cy="60483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4" name="Rectangle 30"/>
          <p:cNvSpPr>
            <a:spLocks noChangeArrowheads="1"/>
          </p:cNvSpPr>
          <p:nvPr/>
        </p:nvSpPr>
        <p:spPr bwMode="auto">
          <a:xfrm>
            <a:off x="2239964" y="3213101"/>
            <a:ext cx="26987" cy="5572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5" name="Rectangle 31"/>
          <p:cNvSpPr>
            <a:spLocks noChangeArrowheads="1"/>
          </p:cNvSpPr>
          <p:nvPr/>
        </p:nvSpPr>
        <p:spPr bwMode="auto">
          <a:xfrm>
            <a:off x="2614614" y="3324226"/>
            <a:ext cx="269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6" name="Rectangle 32"/>
          <p:cNvSpPr>
            <a:spLocks noChangeArrowheads="1"/>
          </p:cNvSpPr>
          <p:nvPr/>
        </p:nvSpPr>
        <p:spPr bwMode="auto">
          <a:xfrm>
            <a:off x="2816226" y="2225675"/>
            <a:ext cx="30163" cy="60325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7" name="Rectangle 33"/>
          <p:cNvSpPr>
            <a:spLocks noChangeArrowheads="1"/>
          </p:cNvSpPr>
          <p:nvPr/>
        </p:nvSpPr>
        <p:spPr bwMode="auto">
          <a:xfrm>
            <a:off x="2239964" y="2225676"/>
            <a:ext cx="26987" cy="55721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8" name="Rectangle 34"/>
          <p:cNvSpPr>
            <a:spLocks noChangeArrowheads="1"/>
          </p:cNvSpPr>
          <p:nvPr/>
        </p:nvSpPr>
        <p:spPr bwMode="auto">
          <a:xfrm>
            <a:off x="2614614" y="2651126"/>
            <a:ext cx="2698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79" name="Rectangle 35"/>
          <p:cNvSpPr>
            <a:spLocks noChangeArrowheads="1"/>
          </p:cNvSpPr>
          <p:nvPr/>
        </p:nvSpPr>
        <p:spPr bwMode="auto">
          <a:xfrm>
            <a:off x="2239964" y="2825751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0" name="Rectangle 36"/>
          <p:cNvSpPr>
            <a:spLocks noChangeArrowheads="1"/>
          </p:cNvSpPr>
          <p:nvPr/>
        </p:nvSpPr>
        <p:spPr bwMode="auto">
          <a:xfrm>
            <a:off x="2239964" y="2922589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1" name="Rectangle 37"/>
          <p:cNvSpPr>
            <a:spLocks noChangeArrowheads="1"/>
          </p:cNvSpPr>
          <p:nvPr/>
        </p:nvSpPr>
        <p:spPr bwMode="auto">
          <a:xfrm>
            <a:off x="2239964" y="3019426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2" name="Rectangle 38"/>
          <p:cNvSpPr>
            <a:spLocks noChangeArrowheads="1"/>
          </p:cNvSpPr>
          <p:nvPr/>
        </p:nvSpPr>
        <p:spPr bwMode="auto">
          <a:xfrm>
            <a:off x="2239964" y="3116264"/>
            <a:ext cx="26987" cy="53975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3" name="Rectangle 39"/>
          <p:cNvSpPr>
            <a:spLocks noChangeArrowheads="1"/>
          </p:cNvSpPr>
          <p:nvPr/>
        </p:nvSpPr>
        <p:spPr bwMode="auto">
          <a:xfrm>
            <a:off x="2541589" y="2225675"/>
            <a:ext cx="26987" cy="2667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4" name="Rectangle 40"/>
          <p:cNvSpPr>
            <a:spLocks noChangeArrowheads="1"/>
          </p:cNvSpPr>
          <p:nvPr/>
        </p:nvSpPr>
        <p:spPr bwMode="auto">
          <a:xfrm>
            <a:off x="2541589" y="3502025"/>
            <a:ext cx="26987" cy="268288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5" name="Rectangle 41"/>
          <p:cNvSpPr>
            <a:spLocks noChangeArrowheads="1"/>
          </p:cNvSpPr>
          <p:nvPr/>
        </p:nvSpPr>
        <p:spPr bwMode="auto">
          <a:xfrm>
            <a:off x="3295650" y="3041651"/>
            <a:ext cx="26988" cy="728663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6" name="Rectangle 42"/>
          <p:cNvSpPr>
            <a:spLocks noChangeArrowheads="1"/>
          </p:cNvSpPr>
          <p:nvPr/>
        </p:nvSpPr>
        <p:spPr bwMode="auto">
          <a:xfrm>
            <a:off x="3295650" y="2225675"/>
            <a:ext cx="26988" cy="723900"/>
          </a:xfrm>
          <a:prstGeom prst="rect">
            <a:avLst/>
          </a:prstGeom>
          <a:solidFill>
            <a:srgbClr val="000000"/>
          </a:solidFill>
          <a:ln w="0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7" name="Freeform 43"/>
          <p:cNvSpPr>
            <a:spLocks/>
          </p:cNvSpPr>
          <p:nvPr/>
        </p:nvSpPr>
        <p:spPr bwMode="auto">
          <a:xfrm>
            <a:off x="2468564" y="2519364"/>
            <a:ext cx="192087" cy="955675"/>
          </a:xfrm>
          <a:custGeom>
            <a:avLst/>
            <a:gdLst>
              <a:gd name="T0" fmla="*/ 2147483646 w 121"/>
              <a:gd name="T1" fmla="*/ 2147483646 h 602"/>
              <a:gd name="T2" fmla="*/ 2147483646 w 121"/>
              <a:gd name="T3" fmla="*/ 2147483646 h 602"/>
              <a:gd name="T4" fmla="*/ 2147483646 w 121"/>
              <a:gd name="T5" fmla="*/ 2147483646 h 602"/>
              <a:gd name="T6" fmla="*/ 2147483646 w 121"/>
              <a:gd name="T7" fmla="*/ 2147483646 h 602"/>
              <a:gd name="T8" fmla="*/ 2147483646 w 121"/>
              <a:gd name="T9" fmla="*/ 2147483646 h 602"/>
              <a:gd name="T10" fmla="*/ 2147483646 w 121"/>
              <a:gd name="T11" fmla="*/ 0 h 602"/>
              <a:gd name="T12" fmla="*/ 2147483646 w 121"/>
              <a:gd name="T13" fmla="*/ 2147483646 h 602"/>
              <a:gd name="T14" fmla="*/ 2147483646 w 121"/>
              <a:gd name="T15" fmla="*/ 2147483646 h 602"/>
              <a:gd name="T16" fmla="*/ 2147483646 w 121"/>
              <a:gd name="T17" fmla="*/ 2147483646 h 602"/>
              <a:gd name="T18" fmla="*/ 2147483646 w 121"/>
              <a:gd name="T19" fmla="*/ 2147483646 h 602"/>
              <a:gd name="T20" fmla="*/ 2147483646 w 121"/>
              <a:gd name="T21" fmla="*/ 2147483646 h 602"/>
              <a:gd name="T22" fmla="*/ 2147483646 w 121"/>
              <a:gd name="T23" fmla="*/ 2147483646 h 602"/>
              <a:gd name="T24" fmla="*/ 2147483646 w 121"/>
              <a:gd name="T25" fmla="*/ 2147483646 h 602"/>
              <a:gd name="T26" fmla="*/ 2147483646 w 121"/>
              <a:gd name="T27" fmla="*/ 2147483646 h 602"/>
              <a:gd name="T28" fmla="*/ 2147483646 w 121"/>
              <a:gd name="T29" fmla="*/ 2147483646 h 602"/>
              <a:gd name="T30" fmla="*/ 0 w 121"/>
              <a:gd name="T31" fmla="*/ 2147483646 h 602"/>
              <a:gd name="T32" fmla="*/ 0 w 121"/>
              <a:gd name="T33" fmla="*/ 2147483646 h 602"/>
              <a:gd name="T34" fmla="*/ 2147483646 w 121"/>
              <a:gd name="T35" fmla="*/ 2147483646 h 602"/>
              <a:gd name="T36" fmla="*/ 2147483646 w 121"/>
              <a:gd name="T37" fmla="*/ 2147483646 h 602"/>
              <a:gd name="T38" fmla="*/ 2147483646 w 121"/>
              <a:gd name="T39" fmla="*/ 2147483646 h 602"/>
              <a:gd name="T40" fmla="*/ 2147483646 w 121"/>
              <a:gd name="T41" fmla="*/ 2147483646 h 602"/>
              <a:gd name="T42" fmla="*/ 2147483646 w 121"/>
              <a:gd name="T43" fmla="*/ 2147483646 h 602"/>
              <a:gd name="T44" fmla="*/ 2147483646 w 121"/>
              <a:gd name="T45" fmla="*/ 2147483646 h 602"/>
              <a:gd name="T46" fmla="*/ 2147483646 w 121"/>
              <a:gd name="T47" fmla="*/ 2147483646 h 602"/>
              <a:gd name="T48" fmla="*/ 2147483646 w 121"/>
              <a:gd name="T49" fmla="*/ 2147483646 h 602"/>
              <a:gd name="T50" fmla="*/ 2147483646 w 121"/>
              <a:gd name="T51" fmla="*/ 2147483646 h 602"/>
              <a:gd name="T52" fmla="*/ 2147483646 w 121"/>
              <a:gd name="T53" fmla="*/ 2147483646 h 602"/>
              <a:gd name="T54" fmla="*/ 2147483646 w 121"/>
              <a:gd name="T55" fmla="*/ 2147483646 h 602"/>
              <a:gd name="T56" fmla="*/ 2147483646 w 121"/>
              <a:gd name="T57" fmla="*/ 2147483646 h 602"/>
              <a:gd name="T58" fmla="*/ 2147483646 w 121"/>
              <a:gd name="T59" fmla="*/ 2147483646 h 602"/>
              <a:gd name="T60" fmla="*/ 2147483646 w 121"/>
              <a:gd name="T61" fmla="*/ 2147483646 h 602"/>
              <a:gd name="T62" fmla="*/ 2147483646 w 121"/>
              <a:gd name="T63" fmla="*/ 2147483646 h 602"/>
              <a:gd name="T64" fmla="*/ 2147483646 w 121"/>
              <a:gd name="T65" fmla="*/ 2147483646 h 602"/>
              <a:gd name="T66" fmla="*/ 2147483646 w 121"/>
              <a:gd name="T67" fmla="*/ 2147483646 h 602"/>
              <a:gd name="T68" fmla="*/ 2147483646 w 121"/>
              <a:gd name="T69" fmla="*/ 2147483646 h 602"/>
              <a:gd name="T70" fmla="*/ 2147483646 w 121"/>
              <a:gd name="T71" fmla="*/ 2147483646 h 602"/>
              <a:gd name="T72" fmla="*/ 2147483646 w 121"/>
              <a:gd name="T73" fmla="*/ 2147483646 h 602"/>
              <a:gd name="T74" fmla="*/ 2147483646 w 121"/>
              <a:gd name="T75" fmla="*/ 2147483646 h 602"/>
              <a:gd name="T76" fmla="*/ 2147483646 w 121"/>
              <a:gd name="T77" fmla="*/ 2147483646 h 602"/>
              <a:gd name="T78" fmla="*/ 2147483646 w 121"/>
              <a:gd name="T79" fmla="*/ 2147483646 h 602"/>
              <a:gd name="T80" fmla="*/ 2147483646 w 121"/>
              <a:gd name="T81" fmla="*/ 2147483646 h 602"/>
              <a:gd name="T82" fmla="*/ 2147483646 w 121"/>
              <a:gd name="T83" fmla="*/ 2147483646 h 602"/>
              <a:gd name="T84" fmla="*/ 2147483646 w 121"/>
              <a:gd name="T85" fmla="*/ 2147483646 h 602"/>
              <a:gd name="T86" fmla="*/ 2147483646 w 121"/>
              <a:gd name="T87" fmla="*/ 2147483646 h 602"/>
              <a:gd name="T88" fmla="*/ 2147483646 w 121"/>
              <a:gd name="T89" fmla="*/ 2147483646 h 602"/>
              <a:gd name="T90" fmla="*/ 2147483646 w 121"/>
              <a:gd name="T91" fmla="*/ 2147483646 h 602"/>
              <a:gd name="T92" fmla="*/ 2147483646 w 121"/>
              <a:gd name="T93" fmla="*/ 2147483646 h 602"/>
              <a:gd name="T94" fmla="*/ 2147483646 w 121"/>
              <a:gd name="T95" fmla="*/ 2147483646 h 602"/>
              <a:gd name="T96" fmla="*/ 2147483646 w 121"/>
              <a:gd name="T97" fmla="*/ 2147483646 h 602"/>
              <a:gd name="T98" fmla="*/ 2147483646 w 121"/>
              <a:gd name="T99" fmla="*/ 2147483646 h 602"/>
              <a:gd name="T100" fmla="*/ 2147483646 w 121"/>
              <a:gd name="T101" fmla="*/ 2147483646 h 602"/>
              <a:gd name="T102" fmla="*/ 2147483646 w 121"/>
              <a:gd name="T103" fmla="*/ 2147483646 h 602"/>
              <a:gd name="T104" fmla="*/ 2147483646 w 121"/>
              <a:gd name="T105" fmla="*/ 2147483646 h 602"/>
              <a:gd name="T106" fmla="*/ 2147483646 w 121"/>
              <a:gd name="T107" fmla="*/ 2147483646 h 602"/>
              <a:gd name="T108" fmla="*/ 2147483646 w 121"/>
              <a:gd name="T109" fmla="*/ 2147483646 h 602"/>
              <a:gd name="T110" fmla="*/ 2147483646 w 121"/>
              <a:gd name="T111" fmla="*/ 2147483646 h 602"/>
              <a:gd name="T112" fmla="*/ 2147483646 w 121"/>
              <a:gd name="T113" fmla="*/ 2147483646 h 602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121" h="602">
                <a:moveTo>
                  <a:pt x="119" y="95"/>
                </a:moveTo>
                <a:lnTo>
                  <a:pt x="112" y="59"/>
                </a:lnTo>
                <a:lnTo>
                  <a:pt x="112" y="56"/>
                </a:lnTo>
                <a:lnTo>
                  <a:pt x="100" y="29"/>
                </a:lnTo>
                <a:lnTo>
                  <a:pt x="85" y="7"/>
                </a:lnTo>
                <a:lnTo>
                  <a:pt x="68" y="0"/>
                </a:lnTo>
                <a:lnTo>
                  <a:pt x="48" y="7"/>
                </a:lnTo>
                <a:lnTo>
                  <a:pt x="36" y="29"/>
                </a:lnTo>
                <a:lnTo>
                  <a:pt x="34" y="29"/>
                </a:lnTo>
                <a:lnTo>
                  <a:pt x="24" y="56"/>
                </a:lnTo>
                <a:lnTo>
                  <a:pt x="24" y="59"/>
                </a:lnTo>
                <a:lnTo>
                  <a:pt x="17" y="95"/>
                </a:lnTo>
                <a:lnTo>
                  <a:pt x="9" y="137"/>
                </a:lnTo>
                <a:lnTo>
                  <a:pt x="9" y="139"/>
                </a:lnTo>
                <a:lnTo>
                  <a:pt x="4" y="188"/>
                </a:lnTo>
                <a:lnTo>
                  <a:pt x="0" y="241"/>
                </a:lnTo>
                <a:lnTo>
                  <a:pt x="0" y="359"/>
                </a:lnTo>
                <a:lnTo>
                  <a:pt x="4" y="412"/>
                </a:lnTo>
                <a:lnTo>
                  <a:pt x="4" y="415"/>
                </a:lnTo>
                <a:lnTo>
                  <a:pt x="9" y="463"/>
                </a:lnTo>
                <a:lnTo>
                  <a:pt x="17" y="505"/>
                </a:lnTo>
                <a:lnTo>
                  <a:pt x="24" y="541"/>
                </a:lnTo>
                <a:lnTo>
                  <a:pt x="24" y="544"/>
                </a:lnTo>
                <a:lnTo>
                  <a:pt x="34" y="571"/>
                </a:lnTo>
                <a:lnTo>
                  <a:pt x="36" y="571"/>
                </a:lnTo>
                <a:lnTo>
                  <a:pt x="48" y="593"/>
                </a:lnTo>
                <a:lnTo>
                  <a:pt x="68" y="602"/>
                </a:lnTo>
                <a:lnTo>
                  <a:pt x="87" y="590"/>
                </a:lnTo>
                <a:lnTo>
                  <a:pt x="104" y="568"/>
                </a:lnTo>
                <a:lnTo>
                  <a:pt x="114" y="539"/>
                </a:lnTo>
                <a:lnTo>
                  <a:pt x="114" y="537"/>
                </a:lnTo>
                <a:lnTo>
                  <a:pt x="121" y="495"/>
                </a:lnTo>
                <a:lnTo>
                  <a:pt x="97" y="490"/>
                </a:lnTo>
                <a:lnTo>
                  <a:pt x="90" y="532"/>
                </a:lnTo>
                <a:lnTo>
                  <a:pt x="82" y="558"/>
                </a:lnTo>
                <a:lnTo>
                  <a:pt x="73" y="571"/>
                </a:lnTo>
                <a:lnTo>
                  <a:pt x="68" y="573"/>
                </a:lnTo>
                <a:lnTo>
                  <a:pt x="63" y="573"/>
                </a:lnTo>
                <a:lnTo>
                  <a:pt x="58" y="561"/>
                </a:lnTo>
                <a:lnTo>
                  <a:pt x="48" y="537"/>
                </a:lnTo>
                <a:lnTo>
                  <a:pt x="41" y="500"/>
                </a:lnTo>
                <a:lnTo>
                  <a:pt x="34" y="458"/>
                </a:lnTo>
                <a:lnTo>
                  <a:pt x="29" y="412"/>
                </a:lnTo>
                <a:lnTo>
                  <a:pt x="24" y="359"/>
                </a:lnTo>
                <a:lnTo>
                  <a:pt x="24" y="241"/>
                </a:lnTo>
                <a:lnTo>
                  <a:pt x="29" y="188"/>
                </a:lnTo>
                <a:lnTo>
                  <a:pt x="34" y="142"/>
                </a:lnTo>
                <a:lnTo>
                  <a:pt x="41" y="100"/>
                </a:lnTo>
                <a:lnTo>
                  <a:pt x="48" y="64"/>
                </a:lnTo>
                <a:lnTo>
                  <a:pt x="58" y="39"/>
                </a:lnTo>
                <a:lnTo>
                  <a:pt x="63" y="27"/>
                </a:lnTo>
                <a:lnTo>
                  <a:pt x="68" y="25"/>
                </a:lnTo>
                <a:lnTo>
                  <a:pt x="70" y="27"/>
                </a:lnTo>
                <a:lnTo>
                  <a:pt x="80" y="39"/>
                </a:lnTo>
                <a:lnTo>
                  <a:pt x="87" y="64"/>
                </a:lnTo>
                <a:lnTo>
                  <a:pt x="95" y="100"/>
                </a:lnTo>
                <a:lnTo>
                  <a:pt x="119" y="9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88" name="Rectangle 44"/>
          <p:cNvSpPr>
            <a:spLocks noChangeArrowheads="1"/>
          </p:cNvSpPr>
          <p:nvPr/>
        </p:nvSpPr>
        <p:spPr bwMode="auto">
          <a:xfrm>
            <a:off x="2259013" y="332422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89" name="Rectangle 45"/>
          <p:cNvSpPr>
            <a:spLocks noChangeArrowheads="1"/>
          </p:cNvSpPr>
          <p:nvPr/>
        </p:nvSpPr>
        <p:spPr bwMode="auto">
          <a:xfrm>
            <a:off x="2305051" y="332422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0" name="Rectangle 46"/>
          <p:cNvSpPr>
            <a:spLocks noChangeArrowheads="1"/>
          </p:cNvSpPr>
          <p:nvPr/>
        </p:nvSpPr>
        <p:spPr bwMode="auto">
          <a:xfrm>
            <a:off x="2351088" y="332422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1" name="Rectangle 47"/>
          <p:cNvSpPr>
            <a:spLocks noChangeArrowheads="1"/>
          </p:cNvSpPr>
          <p:nvPr/>
        </p:nvSpPr>
        <p:spPr bwMode="auto">
          <a:xfrm>
            <a:off x="2398714" y="3324226"/>
            <a:ext cx="22225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2" name="Rectangle 48"/>
          <p:cNvSpPr>
            <a:spLocks noChangeArrowheads="1"/>
          </p:cNvSpPr>
          <p:nvPr/>
        </p:nvSpPr>
        <p:spPr bwMode="auto">
          <a:xfrm>
            <a:off x="2444751" y="3324226"/>
            <a:ext cx="23813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3" name="Rectangle 49"/>
          <p:cNvSpPr>
            <a:spLocks noChangeArrowheads="1"/>
          </p:cNvSpPr>
          <p:nvPr/>
        </p:nvSpPr>
        <p:spPr bwMode="auto">
          <a:xfrm>
            <a:off x="2490788" y="3324226"/>
            <a:ext cx="23812" cy="238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4" name="Freeform 50"/>
          <p:cNvSpPr>
            <a:spLocks/>
          </p:cNvSpPr>
          <p:nvPr/>
        </p:nvSpPr>
        <p:spPr bwMode="auto">
          <a:xfrm>
            <a:off x="2536826" y="3321050"/>
            <a:ext cx="23813" cy="26988"/>
          </a:xfrm>
          <a:custGeom>
            <a:avLst/>
            <a:gdLst>
              <a:gd name="T0" fmla="*/ 0 w 15"/>
              <a:gd name="T1" fmla="*/ 2147483646 h 17"/>
              <a:gd name="T2" fmla="*/ 2147483646 w 15"/>
              <a:gd name="T3" fmla="*/ 2147483646 h 17"/>
              <a:gd name="T4" fmla="*/ 2147483646 w 15"/>
              <a:gd name="T5" fmla="*/ 0 h 17"/>
              <a:gd name="T6" fmla="*/ 0 w 15"/>
              <a:gd name="T7" fmla="*/ 2147483646 h 17"/>
              <a:gd name="T8" fmla="*/ 0 w 15"/>
              <a:gd name="T9" fmla="*/ 2147483646 h 1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" h="17">
                <a:moveTo>
                  <a:pt x="0" y="17"/>
                </a:moveTo>
                <a:lnTo>
                  <a:pt x="15" y="14"/>
                </a:lnTo>
                <a:lnTo>
                  <a:pt x="15" y="0"/>
                </a:lnTo>
                <a:lnTo>
                  <a:pt x="0" y="2"/>
                </a:lnTo>
                <a:lnTo>
                  <a:pt x="0" y="17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95" name="Rectangle 51"/>
          <p:cNvSpPr>
            <a:spLocks noChangeArrowheads="1"/>
          </p:cNvSpPr>
          <p:nvPr/>
        </p:nvSpPr>
        <p:spPr bwMode="auto">
          <a:xfrm>
            <a:off x="2584451" y="3321051"/>
            <a:ext cx="2222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6" name="Rectangle 52"/>
          <p:cNvSpPr>
            <a:spLocks noChangeArrowheads="1"/>
          </p:cNvSpPr>
          <p:nvPr/>
        </p:nvSpPr>
        <p:spPr bwMode="auto">
          <a:xfrm>
            <a:off x="2630488" y="3321051"/>
            <a:ext cx="2381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7" name="Rectangle 53"/>
          <p:cNvSpPr>
            <a:spLocks noChangeArrowheads="1"/>
          </p:cNvSpPr>
          <p:nvPr/>
        </p:nvSpPr>
        <p:spPr bwMode="auto">
          <a:xfrm>
            <a:off x="2676526" y="3321051"/>
            <a:ext cx="23813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8" name="Rectangle 54"/>
          <p:cNvSpPr>
            <a:spLocks noChangeArrowheads="1"/>
          </p:cNvSpPr>
          <p:nvPr/>
        </p:nvSpPr>
        <p:spPr bwMode="auto">
          <a:xfrm>
            <a:off x="2722563" y="3321051"/>
            <a:ext cx="23812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099" name="Rectangle 55"/>
          <p:cNvSpPr>
            <a:spLocks noChangeArrowheads="1"/>
          </p:cNvSpPr>
          <p:nvPr/>
        </p:nvSpPr>
        <p:spPr bwMode="auto">
          <a:xfrm>
            <a:off x="2770189" y="3321051"/>
            <a:ext cx="22225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0" name="Rectangle 56"/>
          <p:cNvSpPr>
            <a:spLocks noChangeArrowheads="1"/>
          </p:cNvSpPr>
          <p:nvPr/>
        </p:nvSpPr>
        <p:spPr bwMode="auto">
          <a:xfrm>
            <a:off x="2816226" y="3321051"/>
            <a:ext cx="23813" cy="22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1" name="Rectangle 57"/>
          <p:cNvSpPr>
            <a:spLocks noChangeArrowheads="1"/>
          </p:cNvSpPr>
          <p:nvPr/>
        </p:nvSpPr>
        <p:spPr bwMode="auto">
          <a:xfrm>
            <a:off x="2266951" y="2643188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2" name="Rectangle 58"/>
          <p:cNvSpPr>
            <a:spLocks noChangeArrowheads="1"/>
          </p:cNvSpPr>
          <p:nvPr/>
        </p:nvSpPr>
        <p:spPr bwMode="auto">
          <a:xfrm>
            <a:off x="2312988" y="2643188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3" name="Rectangle 59"/>
          <p:cNvSpPr>
            <a:spLocks noChangeArrowheads="1"/>
          </p:cNvSpPr>
          <p:nvPr/>
        </p:nvSpPr>
        <p:spPr bwMode="auto">
          <a:xfrm>
            <a:off x="2359026" y="2643188"/>
            <a:ext cx="23813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4" name="Rectangle 60"/>
          <p:cNvSpPr>
            <a:spLocks noChangeArrowheads="1"/>
          </p:cNvSpPr>
          <p:nvPr/>
        </p:nvSpPr>
        <p:spPr bwMode="auto">
          <a:xfrm>
            <a:off x="2406651" y="2643188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5" name="Rectangle 61"/>
          <p:cNvSpPr>
            <a:spLocks noChangeArrowheads="1"/>
          </p:cNvSpPr>
          <p:nvPr/>
        </p:nvSpPr>
        <p:spPr bwMode="auto">
          <a:xfrm>
            <a:off x="2452689" y="2643188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6" name="Rectangle 62"/>
          <p:cNvSpPr>
            <a:spLocks noChangeArrowheads="1"/>
          </p:cNvSpPr>
          <p:nvPr/>
        </p:nvSpPr>
        <p:spPr bwMode="auto">
          <a:xfrm>
            <a:off x="2498726" y="2643188"/>
            <a:ext cx="23813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7" name="Rectangle 63"/>
          <p:cNvSpPr>
            <a:spLocks noChangeArrowheads="1"/>
          </p:cNvSpPr>
          <p:nvPr/>
        </p:nvSpPr>
        <p:spPr bwMode="auto">
          <a:xfrm>
            <a:off x="2544763" y="2643188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8" name="Rectangle 64"/>
          <p:cNvSpPr>
            <a:spLocks noChangeArrowheads="1"/>
          </p:cNvSpPr>
          <p:nvPr/>
        </p:nvSpPr>
        <p:spPr bwMode="auto">
          <a:xfrm>
            <a:off x="2592389" y="2643188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09" name="Rectangle 65"/>
          <p:cNvSpPr>
            <a:spLocks noChangeArrowheads="1"/>
          </p:cNvSpPr>
          <p:nvPr/>
        </p:nvSpPr>
        <p:spPr bwMode="auto">
          <a:xfrm>
            <a:off x="2638426" y="2643188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0" name="Rectangle 66"/>
          <p:cNvSpPr>
            <a:spLocks noChangeArrowheads="1"/>
          </p:cNvSpPr>
          <p:nvPr/>
        </p:nvSpPr>
        <p:spPr bwMode="auto">
          <a:xfrm>
            <a:off x="2684463" y="2643188"/>
            <a:ext cx="238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1" name="Rectangle 67"/>
          <p:cNvSpPr>
            <a:spLocks noChangeArrowheads="1"/>
          </p:cNvSpPr>
          <p:nvPr/>
        </p:nvSpPr>
        <p:spPr bwMode="auto">
          <a:xfrm>
            <a:off x="2730501" y="2643188"/>
            <a:ext cx="23813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2" name="Rectangle 68"/>
          <p:cNvSpPr>
            <a:spLocks noChangeArrowheads="1"/>
          </p:cNvSpPr>
          <p:nvPr/>
        </p:nvSpPr>
        <p:spPr bwMode="auto">
          <a:xfrm>
            <a:off x="2778126" y="2643188"/>
            <a:ext cx="22225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3" name="Rectangle 69"/>
          <p:cNvSpPr>
            <a:spLocks noChangeArrowheads="1"/>
          </p:cNvSpPr>
          <p:nvPr/>
        </p:nvSpPr>
        <p:spPr bwMode="auto">
          <a:xfrm>
            <a:off x="2824163" y="2643188"/>
            <a:ext cx="11112" cy="23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4" name="Oval 70"/>
          <p:cNvSpPr>
            <a:spLocks noChangeArrowheads="1"/>
          </p:cNvSpPr>
          <p:nvPr/>
        </p:nvSpPr>
        <p:spPr bwMode="auto">
          <a:xfrm>
            <a:off x="2536825" y="3246439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5" name="Freeform 71"/>
          <p:cNvSpPr>
            <a:spLocks/>
          </p:cNvSpPr>
          <p:nvPr/>
        </p:nvSpPr>
        <p:spPr bwMode="auto">
          <a:xfrm>
            <a:off x="2530476" y="3240088"/>
            <a:ext cx="80963" cy="76200"/>
          </a:xfrm>
          <a:custGeom>
            <a:avLst/>
            <a:gdLst>
              <a:gd name="T0" fmla="*/ 0 w 51"/>
              <a:gd name="T1" fmla="*/ 2147483646 h 48"/>
              <a:gd name="T2" fmla="*/ 2147483646 w 51"/>
              <a:gd name="T3" fmla="*/ 2147483646 h 48"/>
              <a:gd name="T4" fmla="*/ 2147483646 w 51"/>
              <a:gd name="T5" fmla="*/ 2147483646 h 48"/>
              <a:gd name="T6" fmla="*/ 2147483646 w 51"/>
              <a:gd name="T7" fmla="*/ 2147483646 h 48"/>
              <a:gd name="T8" fmla="*/ 2147483646 w 51"/>
              <a:gd name="T9" fmla="*/ 2147483646 h 48"/>
              <a:gd name="T10" fmla="*/ 2147483646 w 51"/>
              <a:gd name="T11" fmla="*/ 2147483646 h 48"/>
              <a:gd name="T12" fmla="*/ 2147483646 w 51"/>
              <a:gd name="T13" fmla="*/ 0 h 48"/>
              <a:gd name="T14" fmla="*/ 2147483646 w 51"/>
              <a:gd name="T15" fmla="*/ 2147483646 h 48"/>
              <a:gd name="T16" fmla="*/ 0 w 51"/>
              <a:gd name="T17" fmla="*/ 2147483646 h 48"/>
              <a:gd name="T18" fmla="*/ 2147483646 w 51"/>
              <a:gd name="T19" fmla="*/ 2147483646 h 48"/>
              <a:gd name="T20" fmla="*/ 2147483646 w 51"/>
              <a:gd name="T21" fmla="*/ 2147483646 h 48"/>
              <a:gd name="T22" fmla="*/ 2147483646 w 51"/>
              <a:gd name="T23" fmla="*/ 2147483646 h 48"/>
              <a:gd name="T24" fmla="*/ 2147483646 w 51"/>
              <a:gd name="T25" fmla="*/ 2147483646 h 48"/>
              <a:gd name="T26" fmla="*/ 2147483646 w 51"/>
              <a:gd name="T27" fmla="*/ 2147483646 h 48"/>
              <a:gd name="T28" fmla="*/ 2147483646 w 51"/>
              <a:gd name="T29" fmla="*/ 2147483646 h 48"/>
              <a:gd name="T30" fmla="*/ 2147483646 w 51"/>
              <a:gd name="T31" fmla="*/ 2147483646 h 48"/>
              <a:gd name="T32" fmla="*/ 2147483646 w 51"/>
              <a:gd name="T33" fmla="*/ 2147483646 h 48"/>
              <a:gd name="T34" fmla="*/ 2147483646 w 51"/>
              <a:gd name="T35" fmla="*/ 2147483646 h 48"/>
              <a:gd name="T36" fmla="*/ 0 w 51"/>
              <a:gd name="T37" fmla="*/ 2147483646 h 48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8">
                <a:moveTo>
                  <a:pt x="0" y="24"/>
                </a:moveTo>
                <a:lnTo>
                  <a:pt x="9" y="43"/>
                </a:lnTo>
                <a:lnTo>
                  <a:pt x="24" y="48"/>
                </a:lnTo>
                <a:lnTo>
                  <a:pt x="41" y="43"/>
                </a:lnTo>
                <a:lnTo>
                  <a:pt x="51" y="24"/>
                </a:lnTo>
                <a:lnTo>
                  <a:pt x="41" y="7"/>
                </a:lnTo>
                <a:lnTo>
                  <a:pt x="24" y="0"/>
                </a:lnTo>
                <a:lnTo>
                  <a:pt x="9" y="9"/>
                </a:lnTo>
                <a:lnTo>
                  <a:pt x="0" y="24"/>
                </a:lnTo>
                <a:lnTo>
                  <a:pt x="9" y="24"/>
                </a:lnTo>
                <a:lnTo>
                  <a:pt x="14" y="14"/>
                </a:lnTo>
                <a:lnTo>
                  <a:pt x="24" y="9"/>
                </a:lnTo>
                <a:lnTo>
                  <a:pt x="36" y="17"/>
                </a:lnTo>
                <a:lnTo>
                  <a:pt x="41" y="24"/>
                </a:lnTo>
                <a:lnTo>
                  <a:pt x="36" y="34"/>
                </a:lnTo>
                <a:lnTo>
                  <a:pt x="24" y="39"/>
                </a:lnTo>
                <a:lnTo>
                  <a:pt x="14" y="34"/>
                </a:lnTo>
                <a:lnTo>
                  <a:pt x="9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16" name="Rectangle 72"/>
          <p:cNvSpPr>
            <a:spLocks noChangeArrowheads="1"/>
          </p:cNvSpPr>
          <p:nvPr/>
        </p:nvSpPr>
        <p:spPr bwMode="auto">
          <a:xfrm>
            <a:off x="2549526" y="3270251"/>
            <a:ext cx="4286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7" name="Rectangle 73"/>
          <p:cNvSpPr>
            <a:spLocks noChangeArrowheads="1"/>
          </p:cNvSpPr>
          <p:nvPr/>
        </p:nvSpPr>
        <p:spPr bwMode="auto">
          <a:xfrm>
            <a:off x="2565400" y="3165476"/>
            <a:ext cx="14288" cy="809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18" name="Freeform 74"/>
          <p:cNvSpPr>
            <a:spLocks/>
          </p:cNvSpPr>
          <p:nvPr/>
        </p:nvSpPr>
        <p:spPr bwMode="auto">
          <a:xfrm>
            <a:off x="2536826" y="3173413"/>
            <a:ext cx="66675" cy="61912"/>
          </a:xfrm>
          <a:custGeom>
            <a:avLst/>
            <a:gdLst>
              <a:gd name="T0" fmla="*/ 2147483646 w 42"/>
              <a:gd name="T1" fmla="*/ 2147483646 h 39"/>
              <a:gd name="T2" fmla="*/ 2147483646 w 42"/>
              <a:gd name="T3" fmla="*/ 0 h 39"/>
              <a:gd name="T4" fmla="*/ 0 w 42"/>
              <a:gd name="T5" fmla="*/ 2147483646 h 39"/>
              <a:gd name="T6" fmla="*/ 2147483646 w 42"/>
              <a:gd name="T7" fmla="*/ 2147483646 h 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" h="39">
                <a:moveTo>
                  <a:pt x="42" y="39"/>
                </a:moveTo>
                <a:lnTo>
                  <a:pt x="22" y="0"/>
                </a:lnTo>
                <a:lnTo>
                  <a:pt x="0" y="39"/>
                </a:lnTo>
                <a:lnTo>
                  <a:pt x="42" y="3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19" name="Freeform 75"/>
          <p:cNvSpPr>
            <a:spLocks/>
          </p:cNvSpPr>
          <p:nvPr/>
        </p:nvSpPr>
        <p:spPr bwMode="auto">
          <a:xfrm>
            <a:off x="2525713" y="3157539"/>
            <a:ext cx="88900" cy="85725"/>
          </a:xfrm>
          <a:custGeom>
            <a:avLst/>
            <a:gdLst>
              <a:gd name="T0" fmla="*/ 2147483646 w 56"/>
              <a:gd name="T1" fmla="*/ 2147483646 h 54"/>
              <a:gd name="T2" fmla="*/ 2147483646 w 56"/>
              <a:gd name="T3" fmla="*/ 0 h 54"/>
              <a:gd name="T4" fmla="*/ 0 w 56"/>
              <a:gd name="T5" fmla="*/ 2147483646 h 54"/>
              <a:gd name="T6" fmla="*/ 2147483646 w 56"/>
              <a:gd name="T7" fmla="*/ 2147483646 h 54"/>
              <a:gd name="T8" fmla="*/ 2147483646 w 56"/>
              <a:gd name="T9" fmla="*/ 2147483646 h 54"/>
              <a:gd name="T10" fmla="*/ 2147483646 w 56"/>
              <a:gd name="T11" fmla="*/ 2147483646 h 54"/>
              <a:gd name="T12" fmla="*/ 2147483646 w 56"/>
              <a:gd name="T13" fmla="*/ 2147483646 h 54"/>
              <a:gd name="T14" fmla="*/ 2147483646 w 56"/>
              <a:gd name="T15" fmla="*/ 2147483646 h 54"/>
              <a:gd name="T16" fmla="*/ 2147483646 w 56"/>
              <a:gd name="T17" fmla="*/ 2147483646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4">
                <a:moveTo>
                  <a:pt x="56" y="54"/>
                </a:moveTo>
                <a:lnTo>
                  <a:pt x="29" y="0"/>
                </a:lnTo>
                <a:lnTo>
                  <a:pt x="0" y="54"/>
                </a:lnTo>
                <a:lnTo>
                  <a:pt x="56" y="54"/>
                </a:lnTo>
                <a:lnTo>
                  <a:pt x="42" y="44"/>
                </a:lnTo>
                <a:lnTo>
                  <a:pt x="15" y="44"/>
                </a:lnTo>
                <a:lnTo>
                  <a:pt x="29" y="20"/>
                </a:lnTo>
                <a:lnTo>
                  <a:pt x="42" y="44"/>
                </a:lnTo>
                <a:lnTo>
                  <a:pt x="56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20" name="Freeform 76"/>
          <p:cNvSpPr>
            <a:spLocks/>
          </p:cNvSpPr>
          <p:nvPr/>
        </p:nvSpPr>
        <p:spPr bwMode="auto">
          <a:xfrm>
            <a:off x="2541589" y="2682876"/>
            <a:ext cx="65087" cy="61913"/>
          </a:xfrm>
          <a:custGeom>
            <a:avLst/>
            <a:gdLst>
              <a:gd name="T0" fmla="*/ 2147483646 w 41"/>
              <a:gd name="T1" fmla="*/ 2147483646 h 39"/>
              <a:gd name="T2" fmla="*/ 2147483646 w 41"/>
              <a:gd name="T3" fmla="*/ 2147483646 h 39"/>
              <a:gd name="T4" fmla="*/ 2147483646 w 41"/>
              <a:gd name="T5" fmla="*/ 2147483646 h 39"/>
              <a:gd name="T6" fmla="*/ 2147483646 w 41"/>
              <a:gd name="T7" fmla="*/ 0 h 39"/>
              <a:gd name="T8" fmla="*/ 2147483646 w 41"/>
              <a:gd name="T9" fmla="*/ 2147483646 h 39"/>
              <a:gd name="T10" fmla="*/ 0 w 41"/>
              <a:gd name="T11" fmla="*/ 2147483646 h 39"/>
              <a:gd name="T12" fmla="*/ 2147483646 w 41"/>
              <a:gd name="T13" fmla="*/ 2147483646 h 39"/>
              <a:gd name="T14" fmla="*/ 2147483646 w 41"/>
              <a:gd name="T15" fmla="*/ 2147483646 h 39"/>
              <a:gd name="T16" fmla="*/ 2147483646 w 41"/>
              <a:gd name="T17" fmla="*/ 2147483646 h 39"/>
              <a:gd name="T18" fmla="*/ 2147483646 w 41"/>
              <a:gd name="T19" fmla="*/ 2147483646 h 3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41" h="39">
                <a:moveTo>
                  <a:pt x="41" y="19"/>
                </a:moveTo>
                <a:lnTo>
                  <a:pt x="39" y="12"/>
                </a:lnTo>
                <a:lnTo>
                  <a:pt x="34" y="4"/>
                </a:lnTo>
                <a:lnTo>
                  <a:pt x="19" y="0"/>
                </a:lnTo>
                <a:lnTo>
                  <a:pt x="7" y="4"/>
                </a:lnTo>
                <a:lnTo>
                  <a:pt x="0" y="19"/>
                </a:lnTo>
                <a:lnTo>
                  <a:pt x="5" y="34"/>
                </a:lnTo>
                <a:lnTo>
                  <a:pt x="19" y="39"/>
                </a:lnTo>
                <a:lnTo>
                  <a:pt x="34" y="34"/>
                </a:lnTo>
                <a:lnTo>
                  <a:pt x="41" y="1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21" name="Freeform 77"/>
          <p:cNvSpPr>
            <a:spLocks/>
          </p:cNvSpPr>
          <p:nvPr/>
        </p:nvSpPr>
        <p:spPr bwMode="auto">
          <a:xfrm>
            <a:off x="2533651" y="2674938"/>
            <a:ext cx="80963" cy="76200"/>
          </a:xfrm>
          <a:custGeom>
            <a:avLst/>
            <a:gdLst>
              <a:gd name="T0" fmla="*/ 2147483646 w 51"/>
              <a:gd name="T1" fmla="*/ 2147483646 h 48"/>
              <a:gd name="T2" fmla="*/ 2147483646 w 51"/>
              <a:gd name="T3" fmla="*/ 2147483646 h 48"/>
              <a:gd name="T4" fmla="*/ 2147483646 w 51"/>
              <a:gd name="T5" fmla="*/ 2147483646 h 48"/>
              <a:gd name="T6" fmla="*/ 2147483646 w 51"/>
              <a:gd name="T7" fmla="*/ 0 h 48"/>
              <a:gd name="T8" fmla="*/ 2147483646 w 51"/>
              <a:gd name="T9" fmla="*/ 2147483646 h 48"/>
              <a:gd name="T10" fmla="*/ 0 w 51"/>
              <a:gd name="T11" fmla="*/ 2147483646 h 48"/>
              <a:gd name="T12" fmla="*/ 2147483646 w 51"/>
              <a:gd name="T13" fmla="*/ 2147483646 h 48"/>
              <a:gd name="T14" fmla="*/ 2147483646 w 51"/>
              <a:gd name="T15" fmla="*/ 2147483646 h 48"/>
              <a:gd name="T16" fmla="*/ 2147483646 w 51"/>
              <a:gd name="T17" fmla="*/ 2147483646 h 48"/>
              <a:gd name="T18" fmla="*/ 2147483646 w 51"/>
              <a:gd name="T19" fmla="*/ 2147483646 h 48"/>
              <a:gd name="T20" fmla="*/ 2147483646 w 51"/>
              <a:gd name="T21" fmla="*/ 2147483646 h 48"/>
              <a:gd name="T22" fmla="*/ 2147483646 w 51"/>
              <a:gd name="T23" fmla="*/ 2147483646 h 48"/>
              <a:gd name="T24" fmla="*/ 2147483646 w 51"/>
              <a:gd name="T25" fmla="*/ 2147483646 h 48"/>
              <a:gd name="T26" fmla="*/ 2147483646 w 51"/>
              <a:gd name="T27" fmla="*/ 2147483646 h 48"/>
              <a:gd name="T28" fmla="*/ 2147483646 w 51"/>
              <a:gd name="T29" fmla="*/ 2147483646 h 48"/>
              <a:gd name="T30" fmla="*/ 2147483646 w 51"/>
              <a:gd name="T31" fmla="*/ 2147483646 h 48"/>
              <a:gd name="T32" fmla="*/ 2147483646 w 51"/>
              <a:gd name="T33" fmla="*/ 2147483646 h 48"/>
              <a:gd name="T34" fmla="*/ 2147483646 w 51"/>
              <a:gd name="T35" fmla="*/ 2147483646 h 48"/>
              <a:gd name="T36" fmla="*/ 2147483646 w 51"/>
              <a:gd name="T37" fmla="*/ 2147483646 h 48"/>
              <a:gd name="T38" fmla="*/ 2147483646 w 51"/>
              <a:gd name="T39" fmla="*/ 2147483646 h 48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51" h="48">
                <a:moveTo>
                  <a:pt x="51" y="24"/>
                </a:moveTo>
                <a:lnTo>
                  <a:pt x="49" y="14"/>
                </a:lnTo>
                <a:lnTo>
                  <a:pt x="41" y="5"/>
                </a:lnTo>
                <a:lnTo>
                  <a:pt x="24" y="0"/>
                </a:lnTo>
                <a:lnTo>
                  <a:pt x="10" y="5"/>
                </a:lnTo>
                <a:lnTo>
                  <a:pt x="0" y="24"/>
                </a:lnTo>
                <a:lnTo>
                  <a:pt x="5" y="44"/>
                </a:lnTo>
                <a:lnTo>
                  <a:pt x="24" y="48"/>
                </a:lnTo>
                <a:lnTo>
                  <a:pt x="41" y="44"/>
                </a:lnTo>
                <a:lnTo>
                  <a:pt x="51" y="24"/>
                </a:lnTo>
                <a:lnTo>
                  <a:pt x="41" y="24"/>
                </a:lnTo>
                <a:lnTo>
                  <a:pt x="37" y="34"/>
                </a:lnTo>
                <a:lnTo>
                  <a:pt x="24" y="39"/>
                </a:lnTo>
                <a:lnTo>
                  <a:pt x="15" y="34"/>
                </a:lnTo>
                <a:lnTo>
                  <a:pt x="10" y="24"/>
                </a:lnTo>
                <a:lnTo>
                  <a:pt x="15" y="14"/>
                </a:lnTo>
                <a:lnTo>
                  <a:pt x="24" y="9"/>
                </a:lnTo>
                <a:lnTo>
                  <a:pt x="37" y="14"/>
                </a:lnTo>
                <a:lnTo>
                  <a:pt x="41" y="24"/>
                </a:lnTo>
                <a:lnTo>
                  <a:pt x="51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22" name="Rectangle 78"/>
          <p:cNvSpPr>
            <a:spLocks noChangeArrowheads="1"/>
          </p:cNvSpPr>
          <p:nvPr/>
        </p:nvSpPr>
        <p:spPr bwMode="auto">
          <a:xfrm>
            <a:off x="2549525" y="2705101"/>
            <a:ext cx="46038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23" name="Rectangle 79"/>
          <p:cNvSpPr>
            <a:spLocks noChangeArrowheads="1"/>
          </p:cNvSpPr>
          <p:nvPr/>
        </p:nvSpPr>
        <p:spPr bwMode="auto">
          <a:xfrm>
            <a:off x="2565400" y="2744788"/>
            <a:ext cx="14288" cy="809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24" name="Freeform 80"/>
          <p:cNvSpPr>
            <a:spLocks/>
          </p:cNvSpPr>
          <p:nvPr/>
        </p:nvSpPr>
        <p:spPr bwMode="auto">
          <a:xfrm>
            <a:off x="2541588" y="2755901"/>
            <a:ext cx="61912" cy="61913"/>
          </a:xfrm>
          <a:custGeom>
            <a:avLst/>
            <a:gdLst>
              <a:gd name="T0" fmla="*/ 0 w 39"/>
              <a:gd name="T1" fmla="*/ 0 h 39"/>
              <a:gd name="T2" fmla="*/ 2147483646 w 39"/>
              <a:gd name="T3" fmla="*/ 2147483646 h 39"/>
              <a:gd name="T4" fmla="*/ 2147483646 w 39"/>
              <a:gd name="T5" fmla="*/ 0 h 39"/>
              <a:gd name="T6" fmla="*/ 0 w 39"/>
              <a:gd name="T7" fmla="*/ 0 h 3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9" h="39">
                <a:moveTo>
                  <a:pt x="0" y="0"/>
                </a:moveTo>
                <a:lnTo>
                  <a:pt x="19" y="39"/>
                </a:lnTo>
                <a:lnTo>
                  <a:pt x="3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25" name="Freeform 81"/>
          <p:cNvSpPr>
            <a:spLocks/>
          </p:cNvSpPr>
          <p:nvPr/>
        </p:nvSpPr>
        <p:spPr bwMode="auto">
          <a:xfrm>
            <a:off x="2530475" y="2747964"/>
            <a:ext cx="84138" cy="85725"/>
          </a:xfrm>
          <a:custGeom>
            <a:avLst/>
            <a:gdLst>
              <a:gd name="T0" fmla="*/ 0 w 53"/>
              <a:gd name="T1" fmla="*/ 0 h 54"/>
              <a:gd name="T2" fmla="*/ 2147483646 w 53"/>
              <a:gd name="T3" fmla="*/ 2147483646 h 54"/>
              <a:gd name="T4" fmla="*/ 2147483646 w 53"/>
              <a:gd name="T5" fmla="*/ 0 h 54"/>
              <a:gd name="T6" fmla="*/ 0 w 53"/>
              <a:gd name="T7" fmla="*/ 0 h 54"/>
              <a:gd name="T8" fmla="*/ 2147483646 w 53"/>
              <a:gd name="T9" fmla="*/ 2147483646 h 54"/>
              <a:gd name="T10" fmla="*/ 2147483646 w 53"/>
              <a:gd name="T11" fmla="*/ 2147483646 h 54"/>
              <a:gd name="T12" fmla="*/ 2147483646 w 53"/>
              <a:gd name="T13" fmla="*/ 2147483646 h 54"/>
              <a:gd name="T14" fmla="*/ 2147483646 w 53"/>
              <a:gd name="T15" fmla="*/ 2147483646 h 54"/>
              <a:gd name="T16" fmla="*/ 0 w 53"/>
              <a:gd name="T17" fmla="*/ 0 h 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3" h="54">
                <a:moveTo>
                  <a:pt x="0" y="0"/>
                </a:moveTo>
                <a:lnTo>
                  <a:pt x="26" y="54"/>
                </a:lnTo>
                <a:lnTo>
                  <a:pt x="53" y="0"/>
                </a:lnTo>
                <a:lnTo>
                  <a:pt x="0" y="0"/>
                </a:lnTo>
                <a:lnTo>
                  <a:pt x="14" y="10"/>
                </a:lnTo>
                <a:lnTo>
                  <a:pt x="39" y="10"/>
                </a:lnTo>
                <a:lnTo>
                  <a:pt x="26" y="34"/>
                </a:lnTo>
                <a:lnTo>
                  <a:pt x="14" y="1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26" name="Oval 82"/>
          <p:cNvSpPr>
            <a:spLocks noChangeArrowheads="1"/>
          </p:cNvSpPr>
          <p:nvPr/>
        </p:nvSpPr>
        <p:spPr bwMode="auto">
          <a:xfrm>
            <a:off x="2606676" y="2887663"/>
            <a:ext cx="66675" cy="6985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27" name="Freeform 83"/>
          <p:cNvSpPr>
            <a:spLocks/>
          </p:cNvSpPr>
          <p:nvPr/>
        </p:nvSpPr>
        <p:spPr bwMode="auto">
          <a:xfrm>
            <a:off x="2598739" y="2879726"/>
            <a:ext cx="77787" cy="80963"/>
          </a:xfrm>
          <a:custGeom>
            <a:avLst/>
            <a:gdLst>
              <a:gd name="T0" fmla="*/ 0 w 49"/>
              <a:gd name="T1" fmla="*/ 2147483646 h 51"/>
              <a:gd name="T2" fmla="*/ 2147483646 w 49"/>
              <a:gd name="T3" fmla="*/ 2147483646 h 51"/>
              <a:gd name="T4" fmla="*/ 2147483646 w 49"/>
              <a:gd name="T5" fmla="*/ 2147483646 h 51"/>
              <a:gd name="T6" fmla="*/ 2147483646 w 49"/>
              <a:gd name="T7" fmla="*/ 2147483646 h 51"/>
              <a:gd name="T8" fmla="*/ 2147483646 w 49"/>
              <a:gd name="T9" fmla="*/ 2147483646 h 51"/>
              <a:gd name="T10" fmla="*/ 2147483646 w 49"/>
              <a:gd name="T11" fmla="*/ 2147483646 h 51"/>
              <a:gd name="T12" fmla="*/ 2147483646 w 49"/>
              <a:gd name="T13" fmla="*/ 0 h 51"/>
              <a:gd name="T14" fmla="*/ 2147483646 w 49"/>
              <a:gd name="T15" fmla="*/ 2147483646 h 51"/>
              <a:gd name="T16" fmla="*/ 0 w 49"/>
              <a:gd name="T17" fmla="*/ 2147483646 h 51"/>
              <a:gd name="T18" fmla="*/ 2147483646 w 49"/>
              <a:gd name="T19" fmla="*/ 2147483646 h 51"/>
              <a:gd name="T20" fmla="*/ 2147483646 w 49"/>
              <a:gd name="T21" fmla="*/ 2147483646 h 51"/>
              <a:gd name="T22" fmla="*/ 2147483646 w 49"/>
              <a:gd name="T23" fmla="*/ 2147483646 h 51"/>
              <a:gd name="T24" fmla="*/ 2147483646 w 49"/>
              <a:gd name="T25" fmla="*/ 2147483646 h 51"/>
              <a:gd name="T26" fmla="*/ 2147483646 w 49"/>
              <a:gd name="T27" fmla="*/ 2147483646 h 51"/>
              <a:gd name="T28" fmla="*/ 2147483646 w 49"/>
              <a:gd name="T29" fmla="*/ 2147483646 h 51"/>
              <a:gd name="T30" fmla="*/ 2147483646 w 49"/>
              <a:gd name="T31" fmla="*/ 2147483646 h 51"/>
              <a:gd name="T32" fmla="*/ 2147483646 w 49"/>
              <a:gd name="T33" fmla="*/ 2147483646 h 51"/>
              <a:gd name="T34" fmla="*/ 2147483646 w 49"/>
              <a:gd name="T35" fmla="*/ 2147483646 h 51"/>
              <a:gd name="T36" fmla="*/ 0 w 49"/>
              <a:gd name="T37" fmla="*/ 2147483646 h 51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9" h="51">
                <a:moveTo>
                  <a:pt x="0" y="24"/>
                </a:moveTo>
                <a:lnTo>
                  <a:pt x="8" y="41"/>
                </a:lnTo>
                <a:lnTo>
                  <a:pt x="25" y="51"/>
                </a:lnTo>
                <a:lnTo>
                  <a:pt x="44" y="41"/>
                </a:lnTo>
                <a:lnTo>
                  <a:pt x="49" y="24"/>
                </a:lnTo>
                <a:lnTo>
                  <a:pt x="44" y="10"/>
                </a:lnTo>
                <a:lnTo>
                  <a:pt x="25" y="0"/>
                </a:lnTo>
                <a:lnTo>
                  <a:pt x="10" y="10"/>
                </a:lnTo>
                <a:lnTo>
                  <a:pt x="0" y="24"/>
                </a:lnTo>
                <a:lnTo>
                  <a:pt x="10" y="24"/>
                </a:lnTo>
                <a:lnTo>
                  <a:pt x="15" y="14"/>
                </a:lnTo>
                <a:lnTo>
                  <a:pt x="25" y="10"/>
                </a:lnTo>
                <a:lnTo>
                  <a:pt x="35" y="14"/>
                </a:lnTo>
                <a:lnTo>
                  <a:pt x="39" y="24"/>
                </a:lnTo>
                <a:lnTo>
                  <a:pt x="35" y="36"/>
                </a:lnTo>
                <a:lnTo>
                  <a:pt x="25" y="41"/>
                </a:lnTo>
                <a:lnTo>
                  <a:pt x="18" y="36"/>
                </a:lnTo>
                <a:lnTo>
                  <a:pt x="10" y="24"/>
                </a:lnTo>
                <a:lnTo>
                  <a:pt x="0" y="2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28" name="Rectangle 84"/>
          <p:cNvSpPr>
            <a:spLocks noChangeArrowheads="1"/>
          </p:cNvSpPr>
          <p:nvPr/>
        </p:nvSpPr>
        <p:spPr bwMode="auto">
          <a:xfrm>
            <a:off x="2614614" y="2909889"/>
            <a:ext cx="4603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29" name="Rectangle 85"/>
          <p:cNvSpPr>
            <a:spLocks noChangeArrowheads="1"/>
          </p:cNvSpPr>
          <p:nvPr/>
        </p:nvSpPr>
        <p:spPr bwMode="auto">
          <a:xfrm>
            <a:off x="2630489" y="2898776"/>
            <a:ext cx="15875" cy="428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30" name="Oval 86"/>
          <p:cNvSpPr>
            <a:spLocks noChangeArrowheads="1"/>
          </p:cNvSpPr>
          <p:nvPr/>
        </p:nvSpPr>
        <p:spPr bwMode="auto">
          <a:xfrm>
            <a:off x="2633663" y="2987676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31" name="Freeform 87"/>
          <p:cNvSpPr>
            <a:spLocks/>
          </p:cNvSpPr>
          <p:nvPr/>
        </p:nvSpPr>
        <p:spPr bwMode="auto">
          <a:xfrm>
            <a:off x="2627313" y="2979739"/>
            <a:ext cx="80962" cy="77787"/>
          </a:xfrm>
          <a:custGeom>
            <a:avLst/>
            <a:gdLst>
              <a:gd name="T0" fmla="*/ 0 w 51"/>
              <a:gd name="T1" fmla="*/ 2147483646 h 49"/>
              <a:gd name="T2" fmla="*/ 2147483646 w 51"/>
              <a:gd name="T3" fmla="*/ 2147483646 h 49"/>
              <a:gd name="T4" fmla="*/ 2147483646 w 51"/>
              <a:gd name="T5" fmla="*/ 2147483646 h 49"/>
              <a:gd name="T6" fmla="*/ 2147483646 w 51"/>
              <a:gd name="T7" fmla="*/ 2147483646 h 49"/>
              <a:gd name="T8" fmla="*/ 2147483646 w 51"/>
              <a:gd name="T9" fmla="*/ 2147483646 h 49"/>
              <a:gd name="T10" fmla="*/ 2147483646 w 51"/>
              <a:gd name="T11" fmla="*/ 2147483646 h 49"/>
              <a:gd name="T12" fmla="*/ 2147483646 w 51"/>
              <a:gd name="T13" fmla="*/ 0 h 49"/>
              <a:gd name="T14" fmla="*/ 2147483646 w 51"/>
              <a:gd name="T15" fmla="*/ 2147483646 h 49"/>
              <a:gd name="T16" fmla="*/ 0 w 51"/>
              <a:gd name="T17" fmla="*/ 2147483646 h 49"/>
              <a:gd name="T18" fmla="*/ 2147483646 w 51"/>
              <a:gd name="T19" fmla="*/ 2147483646 h 49"/>
              <a:gd name="T20" fmla="*/ 2147483646 w 51"/>
              <a:gd name="T21" fmla="*/ 2147483646 h 49"/>
              <a:gd name="T22" fmla="*/ 2147483646 w 51"/>
              <a:gd name="T23" fmla="*/ 2147483646 h 49"/>
              <a:gd name="T24" fmla="*/ 2147483646 w 51"/>
              <a:gd name="T25" fmla="*/ 2147483646 h 49"/>
              <a:gd name="T26" fmla="*/ 2147483646 w 51"/>
              <a:gd name="T27" fmla="*/ 2147483646 h 49"/>
              <a:gd name="T28" fmla="*/ 2147483646 w 51"/>
              <a:gd name="T29" fmla="*/ 2147483646 h 49"/>
              <a:gd name="T30" fmla="*/ 2147483646 w 51"/>
              <a:gd name="T31" fmla="*/ 2147483646 h 49"/>
              <a:gd name="T32" fmla="*/ 2147483646 w 51"/>
              <a:gd name="T33" fmla="*/ 2147483646 h 49"/>
              <a:gd name="T34" fmla="*/ 2147483646 w 51"/>
              <a:gd name="T35" fmla="*/ 2147483646 h 49"/>
              <a:gd name="T36" fmla="*/ 0 w 51"/>
              <a:gd name="T37" fmla="*/ 2147483646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9">
                <a:moveTo>
                  <a:pt x="0" y="25"/>
                </a:moveTo>
                <a:lnTo>
                  <a:pt x="9" y="44"/>
                </a:lnTo>
                <a:lnTo>
                  <a:pt x="24" y="49"/>
                </a:lnTo>
                <a:lnTo>
                  <a:pt x="41" y="44"/>
                </a:lnTo>
                <a:lnTo>
                  <a:pt x="51" y="25"/>
                </a:lnTo>
                <a:lnTo>
                  <a:pt x="41" y="8"/>
                </a:lnTo>
                <a:lnTo>
                  <a:pt x="24" y="0"/>
                </a:lnTo>
                <a:lnTo>
                  <a:pt x="9" y="10"/>
                </a:lnTo>
                <a:lnTo>
                  <a:pt x="0" y="25"/>
                </a:lnTo>
                <a:lnTo>
                  <a:pt x="9" y="25"/>
                </a:lnTo>
                <a:lnTo>
                  <a:pt x="14" y="15"/>
                </a:lnTo>
                <a:lnTo>
                  <a:pt x="24" y="10"/>
                </a:lnTo>
                <a:lnTo>
                  <a:pt x="36" y="17"/>
                </a:lnTo>
                <a:lnTo>
                  <a:pt x="41" y="25"/>
                </a:lnTo>
                <a:lnTo>
                  <a:pt x="36" y="34"/>
                </a:lnTo>
                <a:lnTo>
                  <a:pt x="24" y="39"/>
                </a:lnTo>
                <a:lnTo>
                  <a:pt x="14" y="34"/>
                </a:lnTo>
                <a:lnTo>
                  <a:pt x="9" y="2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32" name="Rectangle 88"/>
          <p:cNvSpPr>
            <a:spLocks noChangeArrowheads="1"/>
          </p:cNvSpPr>
          <p:nvPr/>
        </p:nvSpPr>
        <p:spPr bwMode="auto">
          <a:xfrm>
            <a:off x="2646364" y="3011489"/>
            <a:ext cx="46037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33" name="Rectangle 89"/>
          <p:cNvSpPr>
            <a:spLocks noChangeArrowheads="1"/>
          </p:cNvSpPr>
          <p:nvPr/>
        </p:nvSpPr>
        <p:spPr bwMode="auto">
          <a:xfrm>
            <a:off x="2660651" y="2998788"/>
            <a:ext cx="15875" cy="428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34" name="Oval 90"/>
          <p:cNvSpPr>
            <a:spLocks noChangeArrowheads="1"/>
          </p:cNvSpPr>
          <p:nvPr/>
        </p:nvSpPr>
        <p:spPr bwMode="auto">
          <a:xfrm>
            <a:off x="2571750" y="3068639"/>
            <a:ext cx="69850" cy="666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35" name="Freeform 91"/>
          <p:cNvSpPr>
            <a:spLocks/>
          </p:cNvSpPr>
          <p:nvPr/>
        </p:nvSpPr>
        <p:spPr bwMode="auto">
          <a:xfrm>
            <a:off x="2565401" y="3060700"/>
            <a:ext cx="80963" cy="77788"/>
          </a:xfrm>
          <a:custGeom>
            <a:avLst/>
            <a:gdLst>
              <a:gd name="T0" fmla="*/ 0 w 51"/>
              <a:gd name="T1" fmla="*/ 2147483646 h 49"/>
              <a:gd name="T2" fmla="*/ 2147483646 w 51"/>
              <a:gd name="T3" fmla="*/ 2147483646 h 49"/>
              <a:gd name="T4" fmla="*/ 2147483646 w 51"/>
              <a:gd name="T5" fmla="*/ 2147483646 h 49"/>
              <a:gd name="T6" fmla="*/ 2147483646 w 51"/>
              <a:gd name="T7" fmla="*/ 2147483646 h 49"/>
              <a:gd name="T8" fmla="*/ 2147483646 w 51"/>
              <a:gd name="T9" fmla="*/ 2147483646 h 49"/>
              <a:gd name="T10" fmla="*/ 2147483646 w 51"/>
              <a:gd name="T11" fmla="*/ 2147483646 h 49"/>
              <a:gd name="T12" fmla="*/ 2147483646 w 51"/>
              <a:gd name="T13" fmla="*/ 0 h 49"/>
              <a:gd name="T14" fmla="*/ 2147483646 w 51"/>
              <a:gd name="T15" fmla="*/ 2147483646 h 49"/>
              <a:gd name="T16" fmla="*/ 0 w 51"/>
              <a:gd name="T17" fmla="*/ 2147483646 h 49"/>
              <a:gd name="T18" fmla="*/ 2147483646 w 51"/>
              <a:gd name="T19" fmla="*/ 2147483646 h 49"/>
              <a:gd name="T20" fmla="*/ 2147483646 w 51"/>
              <a:gd name="T21" fmla="*/ 2147483646 h 49"/>
              <a:gd name="T22" fmla="*/ 2147483646 w 51"/>
              <a:gd name="T23" fmla="*/ 2147483646 h 49"/>
              <a:gd name="T24" fmla="*/ 2147483646 w 51"/>
              <a:gd name="T25" fmla="*/ 2147483646 h 49"/>
              <a:gd name="T26" fmla="*/ 2147483646 w 51"/>
              <a:gd name="T27" fmla="*/ 2147483646 h 49"/>
              <a:gd name="T28" fmla="*/ 2147483646 w 51"/>
              <a:gd name="T29" fmla="*/ 2147483646 h 49"/>
              <a:gd name="T30" fmla="*/ 2147483646 w 51"/>
              <a:gd name="T31" fmla="*/ 2147483646 h 49"/>
              <a:gd name="T32" fmla="*/ 2147483646 w 51"/>
              <a:gd name="T33" fmla="*/ 2147483646 h 49"/>
              <a:gd name="T34" fmla="*/ 2147483646 w 51"/>
              <a:gd name="T35" fmla="*/ 2147483646 h 49"/>
              <a:gd name="T36" fmla="*/ 0 w 51"/>
              <a:gd name="T37" fmla="*/ 2147483646 h 49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51" h="49">
                <a:moveTo>
                  <a:pt x="0" y="25"/>
                </a:moveTo>
                <a:lnTo>
                  <a:pt x="9" y="44"/>
                </a:lnTo>
                <a:lnTo>
                  <a:pt x="24" y="49"/>
                </a:lnTo>
                <a:lnTo>
                  <a:pt x="41" y="44"/>
                </a:lnTo>
                <a:lnTo>
                  <a:pt x="51" y="25"/>
                </a:lnTo>
                <a:lnTo>
                  <a:pt x="41" y="8"/>
                </a:lnTo>
                <a:lnTo>
                  <a:pt x="24" y="0"/>
                </a:lnTo>
                <a:lnTo>
                  <a:pt x="9" y="10"/>
                </a:lnTo>
                <a:lnTo>
                  <a:pt x="0" y="25"/>
                </a:lnTo>
                <a:lnTo>
                  <a:pt x="9" y="25"/>
                </a:lnTo>
                <a:lnTo>
                  <a:pt x="14" y="15"/>
                </a:lnTo>
                <a:lnTo>
                  <a:pt x="24" y="10"/>
                </a:lnTo>
                <a:lnTo>
                  <a:pt x="36" y="18"/>
                </a:lnTo>
                <a:lnTo>
                  <a:pt x="41" y="25"/>
                </a:lnTo>
                <a:lnTo>
                  <a:pt x="36" y="35"/>
                </a:lnTo>
                <a:lnTo>
                  <a:pt x="24" y="39"/>
                </a:lnTo>
                <a:lnTo>
                  <a:pt x="14" y="35"/>
                </a:lnTo>
                <a:lnTo>
                  <a:pt x="9" y="25"/>
                </a:lnTo>
                <a:lnTo>
                  <a:pt x="0" y="2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36" name="Rectangle 92"/>
          <p:cNvSpPr>
            <a:spLocks noChangeArrowheads="1"/>
          </p:cNvSpPr>
          <p:nvPr/>
        </p:nvSpPr>
        <p:spPr bwMode="auto">
          <a:xfrm>
            <a:off x="2584451" y="3092451"/>
            <a:ext cx="42863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37" name="Rectangle 93"/>
          <p:cNvSpPr>
            <a:spLocks noChangeArrowheads="1"/>
          </p:cNvSpPr>
          <p:nvPr/>
        </p:nvSpPr>
        <p:spPr bwMode="auto">
          <a:xfrm>
            <a:off x="2598739" y="3081339"/>
            <a:ext cx="15875" cy="412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38" name="Freeform 94"/>
          <p:cNvSpPr>
            <a:spLocks/>
          </p:cNvSpPr>
          <p:nvPr/>
        </p:nvSpPr>
        <p:spPr bwMode="auto">
          <a:xfrm>
            <a:off x="2689225" y="2914650"/>
            <a:ext cx="261938" cy="65088"/>
          </a:xfrm>
          <a:custGeom>
            <a:avLst/>
            <a:gdLst>
              <a:gd name="T0" fmla="*/ 0 w 165"/>
              <a:gd name="T1" fmla="*/ 2147483646 h 41"/>
              <a:gd name="T2" fmla="*/ 2147483646 w 165"/>
              <a:gd name="T3" fmla="*/ 2147483646 h 41"/>
              <a:gd name="T4" fmla="*/ 2147483646 w 165"/>
              <a:gd name="T5" fmla="*/ 2147483646 h 41"/>
              <a:gd name="T6" fmla="*/ 2147483646 w 165"/>
              <a:gd name="T7" fmla="*/ 2147483646 h 41"/>
              <a:gd name="T8" fmla="*/ 2147483646 w 165"/>
              <a:gd name="T9" fmla="*/ 2147483646 h 41"/>
              <a:gd name="T10" fmla="*/ 2147483646 w 165"/>
              <a:gd name="T11" fmla="*/ 2147483646 h 41"/>
              <a:gd name="T12" fmla="*/ 2147483646 w 165"/>
              <a:gd name="T13" fmla="*/ 2147483646 h 41"/>
              <a:gd name="T14" fmla="*/ 2147483646 w 165"/>
              <a:gd name="T15" fmla="*/ 2147483646 h 41"/>
              <a:gd name="T16" fmla="*/ 2147483646 w 165"/>
              <a:gd name="T17" fmla="*/ 2147483646 h 41"/>
              <a:gd name="T18" fmla="*/ 2147483646 w 165"/>
              <a:gd name="T19" fmla="*/ 2147483646 h 41"/>
              <a:gd name="T20" fmla="*/ 2147483646 w 165"/>
              <a:gd name="T21" fmla="*/ 2147483646 h 41"/>
              <a:gd name="T22" fmla="*/ 2147483646 w 165"/>
              <a:gd name="T23" fmla="*/ 2147483646 h 41"/>
              <a:gd name="T24" fmla="*/ 2147483646 w 165"/>
              <a:gd name="T25" fmla="*/ 2147483646 h 41"/>
              <a:gd name="T26" fmla="*/ 2147483646 w 165"/>
              <a:gd name="T27" fmla="*/ 2147483646 h 41"/>
              <a:gd name="T28" fmla="*/ 2147483646 w 165"/>
              <a:gd name="T29" fmla="*/ 2147483646 h 41"/>
              <a:gd name="T30" fmla="*/ 2147483646 w 165"/>
              <a:gd name="T31" fmla="*/ 2147483646 h 41"/>
              <a:gd name="T32" fmla="*/ 2147483646 w 165"/>
              <a:gd name="T33" fmla="*/ 2147483646 h 41"/>
              <a:gd name="T34" fmla="*/ 2147483646 w 165"/>
              <a:gd name="T35" fmla="*/ 2147483646 h 41"/>
              <a:gd name="T36" fmla="*/ 2147483646 w 165"/>
              <a:gd name="T37" fmla="*/ 2147483646 h 41"/>
              <a:gd name="T38" fmla="*/ 2147483646 w 165"/>
              <a:gd name="T39" fmla="*/ 2147483646 h 41"/>
              <a:gd name="T40" fmla="*/ 2147483646 w 165"/>
              <a:gd name="T41" fmla="*/ 2147483646 h 41"/>
              <a:gd name="T42" fmla="*/ 2147483646 w 165"/>
              <a:gd name="T43" fmla="*/ 2147483646 h 41"/>
              <a:gd name="T44" fmla="*/ 2147483646 w 165"/>
              <a:gd name="T45" fmla="*/ 2147483646 h 41"/>
              <a:gd name="T46" fmla="*/ 2147483646 w 165"/>
              <a:gd name="T47" fmla="*/ 2147483646 h 41"/>
              <a:gd name="T48" fmla="*/ 2147483646 w 165"/>
              <a:gd name="T49" fmla="*/ 2147483646 h 41"/>
              <a:gd name="T50" fmla="*/ 2147483646 w 165"/>
              <a:gd name="T51" fmla="*/ 2147483646 h 41"/>
              <a:gd name="T52" fmla="*/ 2147483646 w 165"/>
              <a:gd name="T53" fmla="*/ 2147483646 h 41"/>
              <a:gd name="T54" fmla="*/ 2147483646 w 165"/>
              <a:gd name="T55" fmla="*/ 2147483646 h 41"/>
              <a:gd name="T56" fmla="*/ 2147483646 w 165"/>
              <a:gd name="T57" fmla="*/ 2147483646 h 41"/>
              <a:gd name="T58" fmla="*/ 2147483646 w 165"/>
              <a:gd name="T59" fmla="*/ 2147483646 h 41"/>
              <a:gd name="T60" fmla="*/ 2147483646 w 165"/>
              <a:gd name="T61" fmla="*/ 2147483646 h 41"/>
              <a:gd name="T62" fmla="*/ 2147483646 w 165"/>
              <a:gd name="T63" fmla="*/ 2147483646 h 41"/>
              <a:gd name="T64" fmla="*/ 2147483646 w 165"/>
              <a:gd name="T65" fmla="*/ 2147483646 h 41"/>
              <a:gd name="T66" fmla="*/ 2147483646 w 165"/>
              <a:gd name="T67" fmla="*/ 2147483646 h 41"/>
              <a:gd name="T68" fmla="*/ 2147483646 w 165"/>
              <a:gd name="T69" fmla="*/ 2147483646 h 41"/>
              <a:gd name="T70" fmla="*/ 2147483646 w 165"/>
              <a:gd name="T71" fmla="*/ 2147483646 h 41"/>
              <a:gd name="T72" fmla="*/ 2147483646 w 165"/>
              <a:gd name="T73" fmla="*/ 2147483646 h 41"/>
              <a:gd name="T74" fmla="*/ 2147483646 w 165"/>
              <a:gd name="T75" fmla="*/ 2147483646 h 41"/>
              <a:gd name="T76" fmla="*/ 2147483646 w 165"/>
              <a:gd name="T77" fmla="*/ 2147483646 h 41"/>
              <a:gd name="T78" fmla="*/ 2147483646 w 165"/>
              <a:gd name="T79" fmla="*/ 2147483646 h 41"/>
              <a:gd name="T80" fmla="*/ 2147483646 w 165"/>
              <a:gd name="T81" fmla="*/ 2147483646 h 41"/>
              <a:gd name="T82" fmla="*/ 2147483646 w 165"/>
              <a:gd name="T83" fmla="*/ 2147483646 h 41"/>
              <a:gd name="T84" fmla="*/ 2147483646 w 165"/>
              <a:gd name="T85" fmla="*/ 2147483646 h 41"/>
              <a:gd name="T86" fmla="*/ 2147483646 w 165"/>
              <a:gd name="T87" fmla="*/ 2147483646 h 41"/>
              <a:gd name="T88" fmla="*/ 2147483646 w 165"/>
              <a:gd name="T89" fmla="*/ 2147483646 h 41"/>
              <a:gd name="T90" fmla="*/ 2147483646 w 165"/>
              <a:gd name="T91" fmla="*/ 2147483646 h 41"/>
              <a:gd name="T92" fmla="*/ 2147483646 w 165"/>
              <a:gd name="T93" fmla="*/ 2147483646 h 41"/>
              <a:gd name="T94" fmla="*/ 2147483646 w 165"/>
              <a:gd name="T95" fmla="*/ 2147483646 h 41"/>
              <a:gd name="T96" fmla="*/ 2147483646 w 165"/>
              <a:gd name="T97" fmla="*/ 2147483646 h 41"/>
              <a:gd name="T98" fmla="*/ 2147483646 w 165"/>
              <a:gd name="T99" fmla="*/ 2147483646 h 41"/>
              <a:gd name="T100" fmla="*/ 2147483646 w 165"/>
              <a:gd name="T101" fmla="*/ 2147483646 h 41"/>
              <a:gd name="T102" fmla="*/ 2147483646 w 165"/>
              <a:gd name="T103" fmla="*/ 2147483646 h 41"/>
              <a:gd name="T104" fmla="*/ 2147483646 w 165"/>
              <a:gd name="T105" fmla="*/ 2147483646 h 41"/>
              <a:gd name="T106" fmla="*/ 2147483646 w 165"/>
              <a:gd name="T107" fmla="*/ 0 h 41"/>
              <a:gd name="T108" fmla="*/ 0 w 165"/>
              <a:gd name="T109" fmla="*/ 0 h 41"/>
              <a:gd name="T110" fmla="*/ 0 w 165"/>
              <a:gd name="T111" fmla="*/ 2147483646 h 4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5" h="41">
                <a:moveTo>
                  <a:pt x="0" y="10"/>
                </a:moveTo>
                <a:lnTo>
                  <a:pt x="2" y="12"/>
                </a:lnTo>
                <a:lnTo>
                  <a:pt x="4" y="12"/>
                </a:lnTo>
                <a:lnTo>
                  <a:pt x="7" y="14"/>
                </a:lnTo>
                <a:lnTo>
                  <a:pt x="12" y="12"/>
                </a:lnTo>
                <a:lnTo>
                  <a:pt x="9" y="17"/>
                </a:lnTo>
                <a:lnTo>
                  <a:pt x="19" y="14"/>
                </a:lnTo>
                <a:lnTo>
                  <a:pt x="17" y="19"/>
                </a:lnTo>
                <a:lnTo>
                  <a:pt x="26" y="19"/>
                </a:lnTo>
                <a:lnTo>
                  <a:pt x="29" y="22"/>
                </a:lnTo>
                <a:lnTo>
                  <a:pt x="34" y="22"/>
                </a:lnTo>
                <a:lnTo>
                  <a:pt x="36" y="24"/>
                </a:lnTo>
                <a:lnTo>
                  <a:pt x="41" y="24"/>
                </a:lnTo>
                <a:lnTo>
                  <a:pt x="43" y="27"/>
                </a:lnTo>
                <a:lnTo>
                  <a:pt x="53" y="24"/>
                </a:lnTo>
                <a:lnTo>
                  <a:pt x="51" y="29"/>
                </a:lnTo>
                <a:lnTo>
                  <a:pt x="63" y="29"/>
                </a:lnTo>
                <a:lnTo>
                  <a:pt x="65" y="32"/>
                </a:lnTo>
                <a:lnTo>
                  <a:pt x="75" y="32"/>
                </a:lnTo>
                <a:lnTo>
                  <a:pt x="78" y="34"/>
                </a:lnTo>
                <a:lnTo>
                  <a:pt x="90" y="34"/>
                </a:lnTo>
                <a:lnTo>
                  <a:pt x="92" y="36"/>
                </a:lnTo>
                <a:lnTo>
                  <a:pt x="109" y="36"/>
                </a:lnTo>
                <a:lnTo>
                  <a:pt x="112" y="39"/>
                </a:lnTo>
                <a:lnTo>
                  <a:pt x="138" y="39"/>
                </a:lnTo>
                <a:lnTo>
                  <a:pt x="141" y="41"/>
                </a:lnTo>
                <a:lnTo>
                  <a:pt x="165" y="41"/>
                </a:lnTo>
                <a:lnTo>
                  <a:pt x="165" y="32"/>
                </a:lnTo>
                <a:lnTo>
                  <a:pt x="146" y="32"/>
                </a:lnTo>
                <a:lnTo>
                  <a:pt x="143" y="29"/>
                </a:lnTo>
                <a:lnTo>
                  <a:pt x="116" y="29"/>
                </a:lnTo>
                <a:lnTo>
                  <a:pt x="114" y="27"/>
                </a:lnTo>
                <a:lnTo>
                  <a:pt x="97" y="27"/>
                </a:lnTo>
                <a:lnTo>
                  <a:pt x="95" y="24"/>
                </a:lnTo>
                <a:lnTo>
                  <a:pt x="82" y="24"/>
                </a:lnTo>
                <a:lnTo>
                  <a:pt x="80" y="22"/>
                </a:lnTo>
                <a:lnTo>
                  <a:pt x="70" y="22"/>
                </a:lnTo>
                <a:lnTo>
                  <a:pt x="68" y="19"/>
                </a:lnTo>
                <a:lnTo>
                  <a:pt x="58" y="22"/>
                </a:lnTo>
                <a:lnTo>
                  <a:pt x="60" y="17"/>
                </a:lnTo>
                <a:lnTo>
                  <a:pt x="48" y="17"/>
                </a:lnTo>
                <a:lnTo>
                  <a:pt x="46" y="14"/>
                </a:lnTo>
                <a:lnTo>
                  <a:pt x="41" y="14"/>
                </a:lnTo>
                <a:lnTo>
                  <a:pt x="39" y="12"/>
                </a:lnTo>
                <a:lnTo>
                  <a:pt x="34" y="12"/>
                </a:lnTo>
                <a:lnTo>
                  <a:pt x="31" y="10"/>
                </a:lnTo>
                <a:lnTo>
                  <a:pt x="24" y="12"/>
                </a:lnTo>
                <a:lnTo>
                  <a:pt x="26" y="7"/>
                </a:lnTo>
                <a:lnTo>
                  <a:pt x="17" y="10"/>
                </a:lnTo>
                <a:lnTo>
                  <a:pt x="19" y="5"/>
                </a:lnTo>
                <a:lnTo>
                  <a:pt x="12" y="5"/>
                </a:lnTo>
                <a:lnTo>
                  <a:pt x="9" y="2"/>
                </a:lnTo>
                <a:lnTo>
                  <a:pt x="7" y="2"/>
                </a:lnTo>
                <a:lnTo>
                  <a:pt x="4" y="0"/>
                </a:lnTo>
                <a:lnTo>
                  <a:pt x="0" y="0"/>
                </a:lnTo>
                <a:lnTo>
                  <a:pt x="0" y="1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39" name="Freeform 95"/>
          <p:cNvSpPr>
            <a:spLocks/>
          </p:cNvSpPr>
          <p:nvPr/>
        </p:nvSpPr>
        <p:spPr bwMode="auto">
          <a:xfrm>
            <a:off x="2886075" y="2936876"/>
            <a:ext cx="65088" cy="66675"/>
          </a:xfrm>
          <a:custGeom>
            <a:avLst/>
            <a:gdLst>
              <a:gd name="T0" fmla="*/ 2147483646 w 41"/>
              <a:gd name="T1" fmla="*/ 0 h 42"/>
              <a:gd name="T2" fmla="*/ 2147483646 w 41"/>
              <a:gd name="T3" fmla="*/ 2147483646 h 42"/>
              <a:gd name="T4" fmla="*/ 0 w 41"/>
              <a:gd name="T5" fmla="*/ 2147483646 h 42"/>
              <a:gd name="T6" fmla="*/ 2147483646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2" y="0"/>
                </a:moveTo>
                <a:lnTo>
                  <a:pt x="41" y="22"/>
                </a:lnTo>
                <a:lnTo>
                  <a:pt x="0" y="42"/>
                </a:lnTo>
                <a:lnTo>
                  <a:pt x="2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0" name="Freeform 96"/>
          <p:cNvSpPr>
            <a:spLocks/>
          </p:cNvSpPr>
          <p:nvPr/>
        </p:nvSpPr>
        <p:spPr bwMode="auto">
          <a:xfrm>
            <a:off x="2878138" y="2925763"/>
            <a:ext cx="88900" cy="88900"/>
          </a:xfrm>
          <a:custGeom>
            <a:avLst/>
            <a:gdLst>
              <a:gd name="T0" fmla="*/ 2147483646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2147483646 w 56"/>
              <a:gd name="T9" fmla="*/ 0 h 56"/>
              <a:gd name="T10" fmla="*/ 0 w 56"/>
              <a:gd name="T11" fmla="*/ 2147483646 h 56"/>
              <a:gd name="T12" fmla="*/ 2147483646 w 56"/>
              <a:gd name="T13" fmla="*/ 2147483646 h 56"/>
              <a:gd name="T14" fmla="*/ 2147483646 w 56"/>
              <a:gd name="T15" fmla="*/ 0 h 56"/>
              <a:gd name="T16" fmla="*/ 2147483646 w 56"/>
              <a:gd name="T17" fmla="*/ 2147483646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6">
                <a:moveTo>
                  <a:pt x="12" y="15"/>
                </a:moveTo>
                <a:lnTo>
                  <a:pt x="36" y="29"/>
                </a:lnTo>
                <a:lnTo>
                  <a:pt x="10" y="42"/>
                </a:lnTo>
                <a:lnTo>
                  <a:pt x="12" y="15"/>
                </a:lnTo>
                <a:lnTo>
                  <a:pt x="2" y="0"/>
                </a:lnTo>
                <a:lnTo>
                  <a:pt x="0" y="56"/>
                </a:lnTo>
                <a:lnTo>
                  <a:pt x="56" y="29"/>
                </a:lnTo>
                <a:lnTo>
                  <a:pt x="2" y="0"/>
                </a:lnTo>
                <a:lnTo>
                  <a:pt x="12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1" name="Freeform 97"/>
          <p:cNvSpPr>
            <a:spLocks/>
          </p:cNvSpPr>
          <p:nvPr/>
        </p:nvSpPr>
        <p:spPr bwMode="auto">
          <a:xfrm>
            <a:off x="2673350" y="3030539"/>
            <a:ext cx="261938" cy="65087"/>
          </a:xfrm>
          <a:custGeom>
            <a:avLst/>
            <a:gdLst>
              <a:gd name="T0" fmla="*/ 0 w 165"/>
              <a:gd name="T1" fmla="*/ 2147483646 h 41"/>
              <a:gd name="T2" fmla="*/ 2147483646 w 165"/>
              <a:gd name="T3" fmla="*/ 2147483646 h 41"/>
              <a:gd name="T4" fmla="*/ 2147483646 w 165"/>
              <a:gd name="T5" fmla="*/ 2147483646 h 41"/>
              <a:gd name="T6" fmla="*/ 2147483646 w 165"/>
              <a:gd name="T7" fmla="*/ 2147483646 h 41"/>
              <a:gd name="T8" fmla="*/ 2147483646 w 165"/>
              <a:gd name="T9" fmla="*/ 2147483646 h 41"/>
              <a:gd name="T10" fmla="*/ 2147483646 w 165"/>
              <a:gd name="T11" fmla="*/ 2147483646 h 41"/>
              <a:gd name="T12" fmla="*/ 2147483646 w 165"/>
              <a:gd name="T13" fmla="*/ 2147483646 h 41"/>
              <a:gd name="T14" fmla="*/ 2147483646 w 165"/>
              <a:gd name="T15" fmla="*/ 2147483646 h 41"/>
              <a:gd name="T16" fmla="*/ 2147483646 w 165"/>
              <a:gd name="T17" fmla="*/ 2147483646 h 41"/>
              <a:gd name="T18" fmla="*/ 2147483646 w 165"/>
              <a:gd name="T19" fmla="*/ 2147483646 h 41"/>
              <a:gd name="T20" fmla="*/ 2147483646 w 165"/>
              <a:gd name="T21" fmla="*/ 2147483646 h 41"/>
              <a:gd name="T22" fmla="*/ 2147483646 w 165"/>
              <a:gd name="T23" fmla="*/ 2147483646 h 41"/>
              <a:gd name="T24" fmla="*/ 2147483646 w 165"/>
              <a:gd name="T25" fmla="*/ 2147483646 h 41"/>
              <a:gd name="T26" fmla="*/ 2147483646 w 165"/>
              <a:gd name="T27" fmla="*/ 2147483646 h 41"/>
              <a:gd name="T28" fmla="*/ 2147483646 w 165"/>
              <a:gd name="T29" fmla="*/ 2147483646 h 41"/>
              <a:gd name="T30" fmla="*/ 2147483646 w 165"/>
              <a:gd name="T31" fmla="*/ 2147483646 h 41"/>
              <a:gd name="T32" fmla="*/ 2147483646 w 165"/>
              <a:gd name="T33" fmla="*/ 2147483646 h 41"/>
              <a:gd name="T34" fmla="*/ 2147483646 w 165"/>
              <a:gd name="T35" fmla="*/ 2147483646 h 41"/>
              <a:gd name="T36" fmla="*/ 2147483646 w 165"/>
              <a:gd name="T37" fmla="*/ 2147483646 h 41"/>
              <a:gd name="T38" fmla="*/ 2147483646 w 165"/>
              <a:gd name="T39" fmla="*/ 2147483646 h 41"/>
              <a:gd name="T40" fmla="*/ 2147483646 w 165"/>
              <a:gd name="T41" fmla="*/ 2147483646 h 41"/>
              <a:gd name="T42" fmla="*/ 2147483646 w 165"/>
              <a:gd name="T43" fmla="*/ 2147483646 h 41"/>
              <a:gd name="T44" fmla="*/ 2147483646 w 165"/>
              <a:gd name="T45" fmla="*/ 2147483646 h 41"/>
              <a:gd name="T46" fmla="*/ 2147483646 w 165"/>
              <a:gd name="T47" fmla="*/ 2147483646 h 41"/>
              <a:gd name="T48" fmla="*/ 2147483646 w 165"/>
              <a:gd name="T49" fmla="*/ 2147483646 h 41"/>
              <a:gd name="T50" fmla="*/ 2147483646 w 165"/>
              <a:gd name="T51" fmla="*/ 2147483646 h 41"/>
              <a:gd name="T52" fmla="*/ 2147483646 w 165"/>
              <a:gd name="T53" fmla="*/ 2147483646 h 41"/>
              <a:gd name="T54" fmla="*/ 2147483646 w 165"/>
              <a:gd name="T55" fmla="*/ 2147483646 h 41"/>
              <a:gd name="T56" fmla="*/ 2147483646 w 165"/>
              <a:gd name="T57" fmla="*/ 0 h 41"/>
              <a:gd name="T58" fmla="*/ 2147483646 w 165"/>
              <a:gd name="T59" fmla="*/ 0 h 41"/>
              <a:gd name="T60" fmla="*/ 2147483646 w 165"/>
              <a:gd name="T61" fmla="*/ 2147483646 h 41"/>
              <a:gd name="T62" fmla="*/ 2147483646 w 165"/>
              <a:gd name="T63" fmla="*/ 2147483646 h 41"/>
              <a:gd name="T64" fmla="*/ 2147483646 w 165"/>
              <a:gd name="T65" fmla="*/ 2147483646 h 41"/>
              <a:gd name="T66" fmla="*/ 2147483646 w 165"/>
              <a:gd name="T67" fmla="*/ 2147483646 h 41"/>
              <a:gd name="T68" fmla="*/ 2147483646 w 165"/>
              <a:gd name="T69" fmla="*/ 2147483646 h 41"/>
              <a:gd name="T70" fmla="*/ 2147483646 w 165"/>
              <a:gd name="T71" fmla="*/ 2147483646 h 41"/>
              <a:gd name="T72" fmla="*/ 2147483646 w 165"/>
              <a:gd name="T73" fmla="*/ 2147483646 h 41"/>
              <a:gd name="T74" fmla="*/ 2147483646 w 165"/>
              <a:gd name="T75" fmla="*/ 2147483646 h 41"/>
              <a:gd name="T76" fmla="*/ 2147483646 w 165"/>
              <a:gd name="T77" fmla="*/ 2147483646 h 41"/>
              <a:gd name="T78" fmla="*/ 2147483646 w 165"/>
              <a:gd name="T79" fmla="*/ 2147483646 h 41"/>
              <a:gd name="T80" fmla="*/ 2147483646 w 165"/>
              <a:gd name="T81" fmla="*/ 2147483646 h 41"/>
              <a:gd name="T82" fmla="*/ 2147483646 w 165"/>
              <a:gd name="T83" fmla="*/ 2147483646 h 41"/>
              <a:gd name="T84" fmla="*/ 2147483646 w 165"/>
              <a:gd name="T85" fmla="*/ 2147483646 h 41"/>
              <a:gd name="T86" fmla="*/ 2147483646 w 165"/>
              <a:gd name="T87" fmla="*/ 2147483646 h 41"/>
              <a:gd name="T88" fmla="*/ 2147483646 w 165"/>
              <a:gd name="T89" fmla="*/ 2147483646 h 41"/>
              <a:gd name="T90" fmla="*/ 2147483646 w 165"/>
              <a:gd name="T91" fmla="*/ 2147483646 h 41"/>
              <a:gd name="T92" fmla="*/ 2147483646 w 165"/>
              <a:gd name="T93" fmla="*/ 2147483646 h 41"/>
              <a:gd name="T94" fmla="*/ 2147483646 w 165"/>
              <a:gd name="T95" fmla="*/ 2147483646 h 41"/>
              <a:gd name="T96" fmla="*/ 2147483646 w 165"/>
              <a:gd name="T97" fmla="*/ 2147483646 h 41"/>
              <a:gd name="T98" fmla="*/ 2147483646 w 165"/>
              <a:gd name="T99" fmla="*/ 2147483646 h 41"/>
              <a:gd name="T100" fmla="*/ 2147483646 w 165"/>
              <a:gd name="T101" fmla="*/ 2147483646 h 41"/>
              <a:gd name="T102" fmla="*/ 2147483646 w 165"/>
              <a:gd name="T103" fmla="*/ 2147483646 h 41"/>
              <a:gd name="T104" fmla="*/ 2147483646 w 165"/>
              <a:gd name="T105" fmla="*/ 2147483646 h 41"/>
              <a:gd name="T106" fmla="*/ 2147483646 w 165"/>
              <a:gd name="T107" fmla="*/ 2147483646 h 41"/>
              <a:gd name="T108" fmla="*/ 0 w 165"/>
              <a:gd name="T109" fmla="*/ 2147483646 h 41"/>
              <a:gd name="T110" fmla="*/ 0 w 165"/>
              <a:gd name="T111" fmla="*/ 2147483646 h 4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65" h="41">
                <a:moveTo>
                  <a:pt x="0" y="41"/>
                </a:moveTo>
                <a:lnTo>
                  <a:pt x="5" y="41"/>
                </a:lnTo>
                <a:lnTo>
                  <a:pt x="7" y="39"/>
                </a:lnTo>
                <a:lnTo>
                  <a:pt x="14" y="39"/>
                </a:lnTo>
                <a:lnTo>
                  <a:pt x="12" y="34"/>
                </a:lnTo>
                <a:lnTo>
                  <a:pt x="17" y="37"/>
                </a:lnTo>
                <a:lnTo>
                  <a:pt x="19" y="34"/>
                </a:lnTo>
                <a:lnTo>
                  <a:pt x="24" y="34"/>
                </a:lnTo>
                <a:lnTo>
                  <a:pt x="27" y="32"/>
                </a:lnTo>
                <a:lnTo>
                  <a:pt x="36" y="32"/>
                </a:lnTo>
                <a:lnTo>
                  <a:pt x="34" y="27"/>
                </a:lnTo>
                <a:lnTo>
                  <a:pt x="41" y="29"/>
                </a:lnTo>
                <a:lnTo>
                  <a:pt x="44" y="27"/>
                </a:lnTo>
                <a:lnTo>
                  <a:pt x="49" y="27"/>
                </a:lnTo>
                <a:lnTo>
                  <a:pt x="51" y="24"/>
                </a:lnTo>
                <a:lnTo>
                  <a:pt x="58" y="24"/>
                </a:lnTo>
                <a:lnTo>
                  <a:pt x="61" y="22"/>
                </a:lnTo>
                <a:lnTo>
                  <a:pt x="70" y="22"/>
                </a:lnTo>
                <a:lnTo>
                  <a:pt x="73" y="19"/>
                </a:lnTo>
                <a:lnTo>
                  <a:pt x="83" y="19"/>
                </a:lnTo>
                <a:lnTo>
                  <a:pt x="85" y="17"/>
                </a:lnTo>
                <a:lnTo>
                  <a:pt x="97" y="17"/>
                </a:lnTo>
                <a:lnTo>
                  <a:pt x="100" y="15"/>
                </a:lnTo>
                <a:lnTo>
                  <a:pt x="117" y="15"/>
                </a:lnTo>
                <a:lnTo>
                  <a:pt x="119" y="12"/>
                </a:lnTo>
                <a:lnTo>
                  <a:pt x="144" y="12"/>
                </a:lnTo>
                <a:lnTo>
                  <a:pt x="146" y="10"/>
                </a:lnTo>
                <a:lnTo>
                  <a:pt x="165" y="10"/>
                </a:lnTo>
                <a:lnTo>
                  <a:pt x="165" y="0"/>
                </a:lnTo>
                <a:lnTo>
                  <a:pt x="141" y="0"/>
                </a:lnTo>
                <a:lnTo>
                  <a:pt x="139" y="2"/>
                </a:lnTo>
                <a:lnTo>
                  <a:pt x="114" y="2"/>
                </a:lnTo>
                <a:lnTo>
                  <a:pt x="112" y="5"/>
                </a:lnTo>
                <a:lnTo>
                  <a:pt x="95" y="5"/>
                </a:lnTo>
                <a:lnTo>
                  <a:pt x="92" y="7"/>
                </a:lnTo>
                <a:lnTo>
                  <a:pt x="80" y="7"/>
                </a:lnTo>
                <a:lnTo>
                  <a:pt x="78" y="10"/>
                </a:lnTo>
                <a:lnTo>
                  <a:pt x="68" y="10"/>
                </a:lnTo>
                <a:lnTo>
                  <a:pt x="66" y="12"/>
                </a:lnTo>
                <a:lnTo>
                  <a:pt x="56" y="12"/>
                </a:lnTo>
                <a:lnTo>
                  <a:pt x="53" y="15"/>
                </a:lnTo>
                <a:lnTo>
                  <a:pt x="46" y="15"/>
                </a:lnTo>
                <a:lnTo>
                  <a:pt x="44" y="17"/>
                </a:lnTo>
                <a:lnTo>
                  <a:pt x="39" y="17"/>
                </a:lnTo>
                <a:lnTo>
                  <a:pt x="36" y="19"/>
                </a:lnTo>
                <a:lnTo>
                  <a:pt x="27" y="19"/>
                </a:lnTo>
                <a:lnTo>
                  <a:pt x="29" y="24"/>
                </a:lnTo>
                <a:lnTo>
                  <a:pt x="22" y="22"/>
                </a:lnTo>
                <a:lnTo>
                  <a:pt x="19" y="24"/>
                </a:lnTo>
                <a:lnTo>
                  <a:pt x="14" y="24"/>
                </a:lnTo>
                <a:lnTo>
                  <a:pt x="12" y="27"/>
                </a:lnTo>
                <a:lnTo>
                  <a:pt x="5" y="27"/>
                </a:lnTo>
                <a:lnTo>
                  <a:pt x="7" y="32"/>
                </a:lnTo>
                <a:lnTo>
                  <a:pt x="2" y="29"/>
                </a:lnTo>
                <a:lnTo>
                  <a:pt x="0" y="32"/>
                </a:lnTo>
                <a:lnTo>
                  <a:pt x="0" y="4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2" name="Freeform 98"/>
          <p:cNvSpPr>
            <a:spLocks/>
          </p:cNvSpPr>
          <p:nvPr/>
        </p:nvSpPr>
        <p:spPr bwMode="auto">
          <a:xfrm>
            <a:off x="2870200" y="3006726"/>
            <a:ext cx="65088" cy="66675"/>
          </a:xfrm>
          <a:custGeom>
            <a:avLst/>
            <a:gdLst>
              <a:gd name="T0" fmla="*/ 0 w 41"/>
              <a:gd name="T1" fmla="*/ 0 h 42"/>
              <a:gd name="T2" fmla="*/ 2147483646 w 41"/>
              <a:gd name="T3" fmla="*/ 2147483646 h 42"/>
              <a:gd name="T4" fmla="*/ 2147483646 w 41"/>
              <a:gd name="T5" fmla="*/ 2147483646 h 42"/>
              <a:gd name="T6" fmla="*/ 0 w 41"/>
              <a:gd name="T7" fmla="*/ 0 h 4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1" h="42">
                <a:moveTo>
                  <a:pt x="0" y="0"/>
                </a:moveTo>
                <a:lnTo>
                  <a:pt x="41" y="17"/>
                </a:lnTo>
                <a:lnTo>
                  <a:pt x="2" y="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3" name="Freeform 99"/>
          <p:cNvSpPr>
            <a:spLocks/>
          </p:cNvSpPr>
          <p:nvPr/>
        </p:nvSpPr>
        <p:spPr bwMode="auto">
          <a:xfrm>
            <a:off x="2862263" y="2995613"/>
            <a:ext cx="88900" cy="88900"/>
          </a:xfrm>
          <a:custGeom>
            <a:avLst/>
            <a:gdLst>
              <a:gd name="T0" fmla="*/ 2147483646 w 56"/>
              <a:gd name="T1" fmla="*/ 2147483646 h 56"/>
              <a:gd name="T2" fmla="*/ 2147483646 w 56"/>
              <a:gd name="T3" fmla="*/ 2147483646 h 56"/>
              <a:gd name="T4" fmla="*/ 2147483646 w 56"/>
              <a:gd name="T5" fmla="*/ 2147483646 h 56"/>
              <a:gd name="T6" fmla="*/ 2147483646 w 56"/>
              <a:gd name="T7" fmla="*/ 2147483646 h 56"/>
              <a:gd name="T8" fmla="*/ 0 w 56"/>
              <a:gd name="T9" fmla="*/ 0 h 56"/>
              <a:gd name="T10" fmla="*/ 2147483646 w 56"/>
              <a:gd name="T11" fmla="*/ 2147483646 h 56"/>
              <a:gd name="T12" fmla="*/ 2147483646 w 56"/>
              <a:gd name="T13" fmla="*/ 2147483646 h 56"/>
              <a:gd name="T14" fmla="*/ 0 w 56"/>
              <a:gd name="T15" fmla="*/ 0 h 56"/>
              <a:gd name="T16" fmla="*/ 2147483646 w 56"/>
              <a:gd name="T17" fmla="*/ 2147483646 h 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56" h="56">
                <a:moveTo>
                  <a:pt x="10" y="15"/>
                </a:moveTo>
                <a:lnTo>
                  <a:pt x="37" y="24"/>
                </a:lnTo>
                <a:lnTo>
                  <a:pt x="12" y="41"/>
                </a:lnTo>
                <a:lnTo>
                  <a:pt x="10" y="15"/>
                </a:lnTo>
                <a:lnTo>
                  <a:pt x="0" y="0"/>
                </a:lnTo>
                <a:lnTo>
                  <a:pt x="3" y="56"/>
                </a:lnTo>
                <a:lnTo>
                  <a:pt x="56" y="24"/>
                </a:lnTo>
                <a:lnTo>
                  <a:pt x="0" y="0"/>
                </a:lnTo>
                <a:lnTo>
                  <a:pt x="10" y="1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4" name="Freeform 100"/>
          <p:cNvSpPr>
            <a:spLocks/>
          </p:cNvSpPr>
          <p:nvPr/>
        </p:nvSpPr>
        <p:spPr bwMode="auto">
          <a:xfrm>
            <a:off x="3403600" y="2868613"/>
            <a:ext cx="4648200" cy="119062"/>
          </a:xfrm>
          <a:custGeom>
            <a:avLst/>
            <a:gdLst>
              <a:gd name="T0" fmla="*/ 2147483646 w 2928"/>
              <a:gd name="T1" fmla="*/ 2147483646 h 75"/>
              <a:gd name="T2" fmla="*/ 2147483646 w 2928"/>
              <a:gd name="T3" fmla="*/ 2147483646 h 75"/>
              <a:gd name="T4" fmla="*/ 2147483646 w 2928"/>
              <a:gd name="T5" fmla="*/ 2147483646 h 75"/>
              <a:gd name="T6" fmla="*/ 2147483646 w 2928"/>
              <a:gd name="T7" fmla="*/ 2147483646 h 75"/>
              <a:gd name="T8" fmla="*/ 2147483646 w 2928"/>
              <a:gd name="T9" fmla="*/ 2147483646 h 75"/>
              <a:gd name="T10" fmla="*/ 2147483646 w 2928"/>
              <a:gd name="T11" fmla="*/ 2147483646 h 75"/>
              <a:gd name="T12" fmla="*/ 2147483646 w 2928"/>
              <a:gd name="T13" fmla="*/ 2147483646 h 75"/>
              <a:gd name="T14" fmla="*/ 2147483646 w 2928"/>
              <a:gd name="T15" fmla="*/ 2147483646 h 75"/>
              <a:gd name="T16" fmla="*/ 2147483646 w 2928"/>
              <a:gd name="T17" fmla="*/ 2147483646 h 75"/>
              <a:gd name="T18" fmla="*/ 2147483646 w 2928"/>
              <a:gd name="T19" fmla="*/ 2147483646 h 75"/>
              <a:gd name="T20" fmla="*/ 2147483646 w 2928"/>
              <a:gd name="T21" fmla="*/ 2147483646 h 75"/>
              <a:gd name="T22" fmla="*/ 2147483646 w 2928"/>
              <a:gd name="T23" fmla="*/ 2147483646 h 75"/>
              <a:gd name="T24" fmla="*/ 2147483646 w 2928"/>
              <a:gd name="T25" fmla="*/ 2147483646 h 75"/>
              <a:gd name="T26" fmla="*/ 2147483646 w 2928"/>
              <a:gd name="T27" fmla="*/ 2147483646 h 75"/>
              <a:gd name="T28" fmla="*/ 2147483646 w 2928"/>
              <a:gd name="T29" fmla="*/ 2147483646 h 75"/>
              <a:gd name="T30" fmla="*/ 2147483646 w 2928"/>
              <a:gd name="T31" fmla="*/ 2147483646 h 75"/>
              <a:gd name="T32" fmla="*/ 2147483646 w 2928"/>
              <a:gd name="T33" fmla="*/ 2147483646 h 75"/>
              <a:gd name="T34" fmla="*/ 2147483646 w 2928"/>
              <a:gd name="T35" fmla="*/ 2147483646 h 75"/>
              <a:gd name="T36" fmla="*/ 2147483646 w 2928"/>
              <a:gd name="T37" fmla="*/ 2147483646 h 75"/>
              <a:gd name="T38" fmla="*/ 2147483646 w 2928"/>
              <a:gd name="T39" fmla="*/ 2147483646 h 75"/>
              <a:gd name="T40" fmla="*/ 2147483646 w 2928"/>
              <a:gd name="T41" fmla="*/ 2147483646 h 75"/>
              <a:gd name="T42" fmla="*/ 2147483646 w 2928"/>
              <a:gd name="T43" fmla="*/ 2147483646 h 75"/>
              <a:gd name="T44" fmla="*/ 2147483646 w 2928"/>
              <a:gd name="T45" fmla="*/ 2147483646 h 75"/>
              <a:gd name="T46" fmla="*/ 2147483646 w 2928"/>
              <a:gd name="T47" fmla="*/ 2147483646 h 75"/>
              <a:gd name="T48" fmla="*/ 2147483646 w 2928"/>
              <a:gd name="T49" fmla="*/ 2147483646 h 75"/>
              <a:gd name="T50" fmla="*/ 2147483646 w 2928"/>
              <a:gd name="T51" fmla="*/ 2147483646 h 75"/>
              <a:gd name="T52" fmla="*/ 2147483646 w 2928"/>
              <a:gd name="T53" fmla="*/ 2147483646 h 75"/>
              <a:gd name="T54" fmla="*/ 2147483646 w 2928"/>
              <a:gd name="T55" fmla="*/ 2147483646 h 75"/>
              <a:gd name="T56" fmla="*/ 2147483646 w 2928"/>
              <a:gd name="T57" fmla="*/ 2147483646 h 75"/>
              <a:gd name="T58" fmla="*/ 2147483646 w 2928"/>
              <a:gd name="T59" fmla="*/ 2147483646 h 75"/>
              <a:gd name="T60" fmla="*/ 2147483646 w 2928"/>
              <a:gd name="T61" fmla="*/ 2147483646 h 75"/>
              <a:gd name="T62" fmla="*/ 2147483646 w 2928"/>
              <a:gd name="T63" fmla="*/ 2147483646 h 75"/>
              <a:gd name="T64" fmla="*/ 2147483646 w 2928"/>
              <a:gd name="T65" fmla="*/ 2147483646 h 75"/>
              <a:gd name="T66" fmla="*/ 2147483646 w 2928"/>
              <a:gd name="T67" fmla="*/ 2147483646 h 75"/>
              <a:gd name="T68" fmla="*/ 2147483646 w 2928"/>
              <a:gd name="T69" fmla="*/ 2147483646 h 75"/>
              <a:gd name="T70" fmla="*/ 2147483646 w 2928"/>
              <a:gd name="T71" fmla="*/ 2147483646 h 75"/>
              <a:gd name="T72" fmla="*/ 2147483646 w 2928"/>
              <a:gd name="T73" fmla="*/ 2147483646 h 75"/>
              <a:gd name="T74" fmla="*/ 2147483646 w 2928"/>
              <a:gd name="T75" fmla="*/ 2147483646 h 75"/>
              <a:gd name="T76" fmla="*/ 2147483646 w 2928"/>
              <a:gd name="T77" fmla="*/ 2147483646 h 75"/>
              <a:gd name="T78" fmla="*/ 2147483646 w 2928"/>
              <a:gd name="T79" fmla="*/ 2147483646 h 75"/>
              <a:gd name="T80" fmla="*/ 2147483646 w 2928"/>
              <a:gd name="T81" fmla="*/ 2147483646 h 75"/>
              <a:gd name="T82" fmla="*/ 2147483646 w 2928"/>
              <a:gd name="T83" fmla="*/ 2147483646 h 75"/>
              <a:gd name="T84" fmla="*/ 2147483646 w 2928"/>
              <a:gd name="T85" fmla="*/ 2147483646 h 75"/>
              <a:gd name="T86" fmla="*/ 2147483646 w 2928"/>
              <a:gd name="T87" fmla="*/ 2147483646 h 75"/>
              <a:gd name="T88" fmla="*/ 2147483646 w 2928"/>
              <a:gd name="T89" fmla="*/ 2147483646 h 75"/>
              <a:gd name="T90" fmla="*/ 2147483646 w 2928"/>
              <a:gd name="T91" fmla="*/ 2147483646 h 75"/>
              <a:gd name="T92" fmla="*/ 2147483646 w 2928"/>
              <a:gd name="T93" fmla="*/ 2147483646 h 75"/>
              <a:gd name="T94" fmla="*/ 2147483646 w 2928"/>
              <a:gd name="T95" fmla="*/ 2147483646 h 75"/>
              <a:gd name="T96" fmla="*/ 2147483646 w 2928"/>
              <a:gd name="T97" fmla="*/ 2147483646 h 75"/>
              <a:gd name="T98" fmla="*/ 2147483646 w 2928"/>
              <a:gd name="T99" fmla="*/ 2147483646 h 75"/>
              <a:gd name="T100" fmla="*/ 2147483646 w 2928"/>
              <a:gd name="T101" fmla="*/ 2147483646 h 75"/>
              <a:gd name="T102" fmla="*/ 2147483646 w 2928"/>
              <a:gd name="T103" fmla="*/ 2147483646 h 75"/>
              <a:gd name="T104" fmla="*/ 2147483646 w 2928"/>
              <a:gd name="T105" fmla="*/ 2147483646 h 75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28" h="75">
                <a:moveTo>
                  <a:pt x="0" y="41"/>
                </a:moveTo>
                <a:lnTo>
                  <a:pt x="8" y="39"/>
                </a:lnTo>
                <a:lnTo>
                  <a:pt x="13" y="36"/>
                </a:lnTo>
                <a:lnTo>
                  <a:pt x="20" y="36"/>
                </a:lnTo>
                <a:lnTo>
                  <a:pt x="25" y="34"/>
                </a:lnTo>
                <a:lnTo>
                  <a:pt x="39" y="29"/>
                </a:lnTo>
                <a:lnTo>
                  <a:pt x="44" y="29"/>
                </a:lnTo>
                <a:lnTo>
                  <a:pt x="52" y="26"/>
                </a:lnTo>
                <a:lnTo>
                  <a:pt x="56" y="24"/>
                </a:lnTo>
                <a:lnTo>
                  <a:pt x="64" y="24"/>
                </a:lnTo>
                <a:lnTo>
                  <a:pt x="71" y="21"/>
                </a:lnTo>
                <a:lnTo>
                  <a:pt x="76" y="19"/>
                </a:lnTo>
                <a:lnTo>
                  <a:pt x="83" y="19"/>
                </a:lnTo>
                <a:lnTo>
                  <a:pt x="91" y="17"/>
                </a:lnTo>
                <a:lnTo>
                  <a:pt x="95" y="17"/>
                </a:lnTo>
                <a:lnTo>
                  <a:pt x="103" y="14"/>
                </a:lnTo>
                <a:lnTo>
                  <a:pt x="110" y="14"/>
                </a:lnTo>
                <a:lnTo>
                  <a:pt x="115" y="12"/>
                </a:lnTo>
                <a:lnTo>
                  <a:pt x="122" y="12"/>
                </a:lnTo>
                <a:lnTo>
                  <a:pt x="130" y="9"/>
                </a:lnTo>
                <a:lnTo>
                  <a:pt x="142" y="9"/>
                </a:lnTo>
                <a:lnTo>
                  <a:pt x="149" y="7"/>
                </a:lnTo>
                <a:lnTo>
                  <a:pt x="161" y="7"/>
                </a:lnTo>
                <a:lnTo>
                  <a:pt x="169" y="4"/>
                </a:lnTo>
                <a:lnTo>
                  <a:pt x="188" y="4"/>
                </a:lnTo>
                <a:lnTo>
                  <a:pt x="195" y="2"/>
                </a:lnTo>
                <a:lnTo>
                  <a:pt x="244" y="2"/>
                </a:lnTo>
                <a:lnTo>
                  <a:pt x="251" y="0"/>
                </a:lnTo>
                <a:lnTo>
                  <a:pt x="271" y="0"/>
                </a:lnTo>
                <a:lnTo>
                  <a:pt x="278" y="2"/>
                </a:lnTo>
                <a:lnTo>
                  <a:pt x="329" y="2"/>
                </a:lnTo>
                <a:lnTo>
                  <a:pt x="337" y="4"/>
                </a:lnTo>
                <a:lnTo>
                  <a:pt x="344" y="4"/>
                </a:lnTo>
                <a:lnTo>
                  <a:pt x="351" y="7"/>
                </a:lnTo>
                <a:lnTo>
                  <a:pt x="359" y="7"/>
                </a:lnTo>
                <a:lnTo>
                  <a:pt x="364" y="9"/>
                </a:lnTo>
                <a:lnTo>
                  <a:pt x="371" y="9"/>
                </a:lnTo>
                <a:lnTo>
                  <a:pt x="385" y="14"/>
                </a:lnTo>
                <a:lnTo>
                  <a:pt x="393" y="14"/>
                </a:lnTo>
                <a:lnTo>
                  <a:pt x="407" y="19"/>
                </a:lnTo>
                <a:lnTo>
                  <a:pt x="412" y="21"/>
                </a:lnTo>
                <a:lnTo>
                  <a:pt x="427" y="26"/>
                </a:lnTo>
                <a:lnTo>
                  <a:pt x="434" y="29"/>
                </a:lnTo>
                <a:lnTo>
                  <a:pt x="442" y="29"/>
                </a:lnTo>
                <a:lnTo>
                  <a:pt x="456" y="34"/>
                </a:lnTo>
                <a:lnTo>
                  <a:pt x="471" y="39"/>
                </a:lnTo>
                <a:lnTo>
                  <a:pt x="485" y="43"/>
                </a:lnTo>
                <a:lnTo>
                  <a:pt x="500" y="48"/>
                </a:lnTo>
                <a:lnTo>
                  <a:pt x="515" y="53"/>
                </a:lnTo>
                <a:lnTo>
                  <a:pt x="522" y="53"/>
                </a:lnTo>
                <a:lnTo>
                  <a:pt x="537" y="58"/>
                </a:lnTo>
                <a:lnTo>
                  <a:pt x="551" y="63"/>
                </a:lnTo>
                <a:lnTo>
                  <a:pt x="559" y="63"/>
                </a:lnTo>
                <a:lnTo>
                  <a:pt x="568" y="65"/>
                </a:lnTo>
                <a:lnTo>
                  <a:pt x="576" y="65"/>
                </a:lnTo>
                <a:lnTo>
                  <a:pt x="590" y="70"/>
                </a:lnTo>
                <a:lnTo>
                  <a:pt x="607" y="70"/>
                </a:lnTo>
                <a:lnTo>
                  <a:pt x="615" y="73"/>
                </a:lnTo>
                <a:lnTo>
                  <a:pt x="649" y="73"/>
                </a:lnTo>
                <a:lnTo>
                  <a:pt x="654" y="75"/>
                </a:lnTo>
                <a:lnTo>
                  <a:pt x="661" y="73"/>
                </a:lnTo>
                <a:lnTo>
                  <a:pt x="695" y="73"/>
                </a:lnTo>
                <a:lnTo>
                  <a:pt x="705" y="70"/>
                </a:lnTo>
                <a:lnTo>
                  <a:pt x="715" y="70"/>
                </a:lnTo>
                <a:lnTo>
                  <a:pt x="724" y="68"/>
                </a:lnTo>
                <a:lnTo>
                  <a:pt x="734" y="68"/>
                </a:lnTo>
                <a:lnTo>
                  <a:pt x="744" y="65"/>
                </a:lnTo>
                <a:lnTo>
                  <a:pt x="751" y="63"/>
                </a:lnTo>
                <a:lnTo>
                  <a:pt x="761" y="63"/>
                </a:lnTo>
                <a:lnTo>
                  <a:pt x="780" y="58"/>
                </a:lnTo>
                <a:lnTo>
                  <a:pt x="800" y="53"/>
                </a:lnTo>
                <a:lnTo>
                  <a:pt x="810" y="51"/>
                </a:lnTo>
                <a:lnTo>
                  <a:pt x="822" y="51"/>
                </a:lnTo>
                <a:lnTo>
                  <a:pt x="841" y="46"/>
                </a:lnTo>
                <a:lnTo>
                  <a:pt x="861" y="41"/>
                </a:lnTo>
                <a:lnTo>
                  <a:pt x="880" y="36"/>
                </a:lnTo>
                <a:lnTo>
                  <a:pt x="900" y="31"/>
                </a:lnTo>
                <a:lnTo>
                  <a:pt x="909" y="29"/>
                </a:lnTo>
                <a:lnTo>
                  <a:pt x="922" y="26"/>
                </a:lnTo>
                <a:lnTo>
                  <a:pt x="941" y="21"/>
                </a:lnTo>
                <a:lnTo>
                  <a:pt x="961" y="17"/>
                </a:lnTo>
                <a:lnTo>
                  <a:pt x="970" y="17"/>
                </a:lnTo>
                <a:lnTo>
                  <a:pt x="990" y="12"/>
                </a:lnTo>
                <a:lnTo>
                  <a:pt x="1000" y="9"/>
                </a:lnTo>
                <a:lnTo>
                  <a:pt x="1007" y="9"/>
                </a:lnTo>
                <a:lnTo>
                  <a:pt x="1017" y="7"/>
                </a:lnTo>
                <a:lnTo>
                  <a:pt x="1026" y="7"/>
                </a:lnTo>
                <a:lnTo>
                  <a:pt x="1036" y="4"/>
                </a:lnTo>
                <a:lnTo>
                  <a:pt x="1046" y="4"/>
                </a:lnTo>
                <a:lnTo>
                  <a:pt x="1053" y="2"/>
                </a:lnTo>
                <a:lnTo>
                  <a:pt x="1134" y="2"/>
                </a:lnTo>
                <a:lnTo>
                  <a:pt x="1141" y="4"/>
                </a:lnTo>
                <a:lnTo>
                  <a:pt x="1151" y="4"/>
                </a:lnTo>
                <a:lnTo>
                  <a:pt x="1158" y="7"/>
                </a:lnTo>
                <a:lnTo>
                  <a:pt x="1165" y="7"/>
                </a:lnTo>
                <a:lnTo>
                  <a:pt x="1180" y="12"/>
                </a:lnTo>
                <a:lnTo>
                  <a:pt x="1187" y="12"/>
                </a:lnTo>
                <a:lnTo>
                  <a:pt x="1202" y="17"/>
                </a:lnTo>
                <a:lnTo>
                  <a:pt x="1217" y="21"/>
                </a:lnTo>
                <a:lnTo>
                  <a:pt x="1224" y="21"/>
                </a:lnTo>
                <a:lnTo>
                  <a:pt x="1239" y="26"/>
                </a:lnTo>
                <a:lnTo>
                  <a:pt x="1243" y="29"/>
                </a:lnTo>
                <a:lnTo>
                  <a:pt x="1258" y="34"/>
                </a:lnTo>
                <a:lnTo>
                  <a:pt x="1273" y="39"/>
                </a:lnTo>
                <a:lnTo>
                  <a:pt x="1287" y="43"/>
                </a:lnTo>
                <a:lnTo>
                  <a:pt x="1292" y="46"/>
                </a:lnTo>
                <a:lnTo>
                  <a:pt x="1307" y="51"/>
                </a:lnTo>
                <a:lnTo>
                  <a:pt x="1314" y="53"/>
                </a:lnTo>
                <a:lnTo>
                  <a:pt x="1321" y="53"/>
                </a:lnTo>
                <a:lnTo>
                  <a:pt x="1326" y="56"/>
                </a:lnTo>
                <a:lnTo>
                  <a:pt x="1341" y="61"/>
                </a:lnTo>
                <a:lnTo>
                  <a:pt x="1348" y="63"/>
                </a:lnTo>
                <a:lnTo>
                  <a:pt x="1356" y="63"/>
                </a:lnTo>
                <a:lnTo>
                  <a:pt x="1363" y="65"/>
                </a:lnTo>
                <a:lnTo>
                  <a:pt x="1368" y="68"/>
                </a:lnTo>
                <a:lnTo>
                  <a:pt x="1375" y="68"/>
                </a:lnTo>
                <a:lnTo>
                  <a:pt x="1382" y="70"/>
                </a:lnTo>
                <a:lnTo>
                  <a:pt x="1390" y="70"/>
                </a:lnTo>
                <a:lnTo>
                  <a:pt x="1397" y="73"/>
                </a:lnTo>
                <a:lnTo>
                  <a:pt x="1426" y="73"/>
                </a:lnTo>
                <a:lnTo>
                  <a:pt x="1431" y="75"/>
                </a:lnTo>
                <a:lnTo>
                  <a:pt x="1438" y="73"/>
                </a:lnTo>
                <a:lnTo>
                  <a:pt x="1468" y="73"/>
                </a:lnTo>
                <a:lnTo>
                  <a:pt x="1475" y="70"/>
                </a:lnTo>
                <a:lnTo>
                  <a:pt x="1490" y="70"/>
                </a:lnTo>
                <a:lnTo>
                  <a:pt x="1497" y="68"/>
                </a:lnTo>
                <a:lnTo>
                  <a:pt x="1504" y="68"/>
                </a:lnTo>
                <a:lnTo>
                  <a:pt x="1519" y="63"/>
                </a:lnTo>
                <a:lnTo>
                  <a:pt x="1526" y="63"/>
                </a:lnTo>
                <a:lnTo>
                  <a:pt x="1541" y="58"/>
                </a:lnTo>
                <a:lnTo>
                  <a:pt x="1548" y="58"/>
                </a:lnTo>
                <a:lnTo>
                  <a:pt x="1563" y="53"/>
                </a:lnTo>
                <a:lnTo>
                  <a:pt x="1577" y="48"/>
                </a:lnTo>
                <a:lnTo>
                  <a:pt x="1585" y="48"/>
                </a:lnTo>
                <a:lnTo>
                  <a:pt x="1599" y="43"/>
                </a:lnTo>
                <a:lnTo>
                  <a:pt x="1614" y="39"/>
                </a:lnTo>
                <a:lnTo>
                  <a:pt x="1628" y="34"/>
                </a:lnTo>
                <a:lnTo>
                  <a:pt x="1636" y="34"/>
                </a:lnTo>
                <a:lnTo>
                  <a:pt x="1643" y="31"/>
                </a:lnTo>
                <a:lnTo>
                  <a:pt x="1653" y="29"/>
                </a:lnTo>
                <a:lnTo>
                  <a:pt x="1667" y="24"/>
                </a:lnTo>
                <a:lnTo>
                  <a:pt x="1675" y="24"/>
                </a:lnTo>
                <a:lnTo>
                  <a:pt x="1689" y="19"/>
                </a:lnTo>
                <a:lnTo>
                  <a:pt x="1697" y="17"/>
                </a:lnTo>
                <a:lnTo>
                  <a:pt x="1706" y="17"/>
                </a:lnTo>
                <a:lnTo>
                  <a:pt x="1714" y="14"/>
                </a:lnTo>
                <a:lnTo>
                  <a:pt x="1721" y="14"/>
                </a:lnTo>
                <a:lnTo>
                  <a:pt x="1728" y="12"/>
                </a:lnTo>
                <a:lnTo>
                  <a:pt x="1736" y="12"/>
                </a:lnTo>
                <a:lnTo>
                  <a:pt x="1745" y="9"/>
                </a:lnTo>
                <a:lnTo>
                  <a:pt x="1782" y="9"/>
                </a:lnTo>
                <a:lnTo>
                  <a:pt x="1789" y="7"/>
                </a:lnTo>
                <a:lnTo>
                  <a:pt x="1797" y="7"/>
                </a:lnTo>
                <a:lnTo>
                  <a:pt x="1806" y="9"/>
                </a:lnTo>
                <a:lnTo>
                  <a:pt x="1838" y="9"/>
                </a:lnTo>
                <a:lnTo>
                  <a:pt x="1848" y="12"/>
                </a:lnTo>
                <a:lnTo>
                  <a:pt x="1855" y="12"/>
                </a:lnTo>
                <a:lnTo>
                  <a:pt x="1865" y="14"/>
                </a:lnTo>
                <a:lnTo>
                  <a:pt x="1875" y="14"/>
                </a:lnTo>
                <a:lnTo>
                  <a:pt x="1882" y="17"/>
                </a:lnTo>
                <a:lnTo>
                  <a:pt x="1892" y="17"/>
                </a:lnTo>
                <a:lnTo>
                  <a:pt x="1899" y="19"/>
                </a:lnTo>
                <a:lnTo>
                  <a:pt x="1909" y="19"/>
                </a:lnTo>
                <a:lnTo>
                  <a:pt x="1919" y="21"/>
                </a:lnTo>
                <a:lnTo>
                  <a:pt x="1926" y="21"/>
                </a:lnTo>
                <a:lnTo>
                  <a:pt x="1945" y="26"/>
                </a:lnTo>
                <a:lnTo>
                  <a:pt x="1953" y="26"/>
                </a:lnTo>
                <a:lnTo>
                  <a:pt x="1972" y="31"/>
                </a:lnTo>
                <a:lnTo>
                  <a:pt x="1979" y="31"/>
                </a:lnTo>
                <a:lnTo>
                  <a:pt x="1999" y="36"/>
                </a:lnTo>
                <a:lnTo>
                  <a:pt x="2006" y="39"/>
                </a:lnTo>
                <a:lnTo>
                  <a:pt x="2016" y="39"/>
                </a:lnTo>
                <a:lnTo>
                  <a:pt x="2023" y="41"/>
                </a:lnTo>
                <a:lnTo>
                  <a:pt x="2033" y="43"/>
                </a:lnTo>
                <a:lnTo>
                  <a:pt x="2043" y="43"/>
                </a:lnTo>
                <a:lnTo>
                  <a:pt x="2050" y="46"/>
                </a:lnTo>
                <a:lnTo>
                  <a:pt x="2060" y="46"/>
                </a:lnTo>
                <a:lnTo>
                  <a:pt x="2070" y="48"/>
                </a:lnTo>
                <a:lnTo>
                  <a:pt x="2077" y="51"/>
                </a:lnTo>
                <a:lnTo>
                  <a:pt x="2087" y="51"/>
                </a:lnTo>
                <a:lnTo>
                  <a:pt x="2094" y="53"/>
                </a:lnTo>
                <a:lnTo>
                  <a:pt x="2104" y="53"/>
                </a:lnTo>
                <a:lnTo>
                  <a:pt x="2111" y="56"/>
                </a:lnTo>
                <a:lnTo>
                  <a:pt x="2128" y="56"/>
                </a:lnTo>
                <a:lnTo>
                  <a:pt x="2138" y="58"/>
                </a:lnTo>
                <a:lnTo>
                  <a:pt x="2179" y="58"/>
                </a:lnTo>
                <a:lnTo>
                  <a:pt x="2184" y="61"/>
                </a:lnTo>
                <a:lnTo>
                  <a:pt x="2191" y="58"/>
                </a:lnTo>
                <a:lnTo>
                  <a:pt x="2230" y="58"/>
                </a:lnTo>
                <a:lnTo>
                  <a:pt x="2238" y="56"/>
                </a:lnTo>
                <a:lnTo>
                  <a:pt x="2245" y="56"/>
                </a:lnTo>
                <a:lnTo>
                  <a:pt x="2255" y="53"/>
                </a:lnTo>
                <a:lnTo>
                  <a:pt x="2269" y="53"/>
                </a:lnTo>
                <a:lnTo>
                  <a:pt x="2277" y="51"/>
                </a:lnTo>
                <a:lnTo>
                  <a:pt x="2284" y="51"/>
                </a:lnTo>
                <a:lnTo>
                  <a:pt x="2299" y="46"/>
                </a:lnTo>
                <a:lnTo>
                  <a:pt x="2308" y="46"/>
                </a:lnTo>
                <a:lnTo>
                  <a:pt x="2316" y="43"/>
                </a:lnTo>
                <a:lnTo>
                  <a:pt x="2323" y="43"/>
                </a:lnTo>
                <a:lnTo>
                  <a:pt x="2338" y="39"/>
                </a:lnTo>
                <a:lnTo>
                  <a:pt x="2345" y="39"/>
                </a:lnTo>
                <a:lnTo>
                  <a:pt x="2360" y="34"/>
                </a:lnTo>
                <a:lnTo>
                  <a:pt x="2367" y="34"/>
                </a:lnTo>
                <a:lnTo>
                  <a:pt x="2382" y="29"/>
                </a:lnTo>
                <a:lnTo>
                  <a:pt x="2389" y="29"/>
                </a:lnTo>
                <a:lnTo>
                  <a:pt x="2404" y="24"/>
                </a:lnTo>
                <a:lnTo>
                  <a:pt x="2411" y="24"/>
                </a:lnTo>
                <a:lnTo>
                  <a:pt x="2425" y="19"/>
                </a:lnTo>
                <a:lnTo>
                  <a:pt x="2433" y="19"/>
                </a:lnTo>
                <a:lnTo>
                  <a:pt x="2440" y="17"/>
                </a:lnTo>
                <a:lnTo>
                  <a:pt x="2447" y="17"/>
                </a:lnTo>
                <a:lnTo>
                  <a:pt x="2452" y="14"/>
                </a:lnTo>
                <a:lnTo>
                  <a:pt x="2460" y="14"/>
                </a:lnTo>
                <a:lnTo>
                  <a:pt x="2467" y="12"/>
                </a:lnTo>
                <a:lnTo>
                  <a:pt x="2482" y="12"/>
                </a:lnTo>
                <a:lnTo>
                  <a:pt x="2489" y="9"/>
                </a:lnTo>
                <a:lnTo>
                  <a:pt x="2574" y="9"/>
                </a:lnTo>
                <a:lnTo>
                  <a:pt x="2581" y="12"/>
                </a:lnTo>
                <a:lnTo>
                  <a:pt x="2596" y="12"/>
                </a:lnTo>
                <a:lnTo>
                  <a:pt x="2603" y="14"/>
                </a:lnTo>
                <a:lnTo>
                  <a:pt x="2611" y="14"/>
                </a:lnTo>
                <a:lnTo>
                  <a:pt x="2618" y="17"/>
                </a:lnTo>
                <a:lnTo>
                  <a:pt x="2630" y="17"/>
                </a:lnTo>
                <a:lnTo>
                  <a:pt x="2637" y="19"/>
                </a:lnTo>
                <a:lnTo>
                  <a:pt x="2645" y="19"/>
                </a:lnTo>
                <a:lnTo>
                  <a:pt x="2652" y="21"/>
                </a:lnTo>
                <a:lnTo>
                  <a:pt x="2659" y="21"/>
                </a:lnTo>
                <a:lnTo>
                  <a:pt x="2667" y="24"/>
                </a:lnTo>
                <a:lnTo>
                  <a:pt x="2672" y="26"/>
                </a:lnTo>
                <a:lnTo>
                  <a:pt x="2679" y="26"/>
                </a:lnTo>
                <a:lnTo>
                  <a:pt x="2686" y="29"/>
                </a:lnTo>
                <a:lnTo>
                  <a:pt x="2694" y="29"/>
                </a:lnTo>
                <a:lnTo>
                  <a:pt x="2698" y="31"/>
                </a:lnTo>
                <a:lnTo>
                  <a:pt x="2706" y="31"/>
                </a:lnTo>
                <a:lnTo>
                  <a:pt x="2713" y="34"/>
                </a:lnTo>
                <a:lnTo>
                  <a:pt x="2718" y="36"/>
                </a:lnTo>
                <a:lnTo>
                  <a:pt x="2725" y="36"/>
                </a:lnTo>
                <a:lnTo>
                  <a:pt x="2730" y="39"/>
                </a:lnTo>
                <a:lnTo>
                  <a:pt x="2737" y="39"/>
                </a:lnTo>
                <a:lnTo>
                  <a:pt x="2742" y="41"/>
                </a:lnTo>
                <a:lnTo>
                  <a:pt x="2750" y="41"/>
                </a:lnTo>
                <a:lnTo>
                  <a:pt x="2754" y="43"/>
                </a:lnTo>
                <a:lnTo>
                  <a:pt x="2762" y="46"/>
                </a:lnTo>
                <a:lnTo>
                  <a:pt x="2767" y="46"/>
                </a:lnTo>
                <a:lnTo>
                  <a:pt x="2772" y="48"/>
                </a:lnTo>
                <a:lnTo>
                  <a:pt x="2776" y="48"/>
                </a:lnTo>
                <a:lnTo>
                  <a:pt x="2784" y="51"/>
                </a:lnTo>
                <a:lnTo>
                  <a:pt x="2789" y="51"/>
                </a:lnTo>
                <a:lnTo>
                  <a:pt x="2793" y="53"/>
                </a:lnTo>
                <a:lnTo>
                  <a:pt x="2803" y="53"/>
                </a:lnTo>
                <a:lnTo>
                  <a:pt x="2808" y="56"/>
                </a:lnTo>
                <a:lnTo>
                  <a:pt x="2818" y="56"/>
                </a:lnTo>
                <a:lnTo>
                  <a:pt x="2820" y="58"/>
                </a:lnTo>
                <a:lnTo>
                  <a:pt x="2825" y="58"/>
                </a:lnTo>
                <a:lnTo>
                  <a:pt x="2828" y="61"/>
                </a:lnTo>
                <a:lnTo>
                  <a:pt x="2840" y="61"/>
                </a:lnTo>
                <a:lnTo>
                  <a:pt x="2845" y="63"/>
                </a:lnTo>
                <a:lnTo>
                  <a:pt x="2859" y="63"/>
                </a:lnTo>
                <a:lnTo>
                  <a:pt x="2862" y="65"/>
                </a:lnTo>
                <a:lnTo>
                  <a:pt x="2874" y="65"/>
                </a:lnTo>
                <a:lnTo>
                  <a:pt x="2879" y="68"/>
                </a:lnTo>
                <a:lnTo>
                  <a:pt x="2891" y="68"/>
                </a:lnTo>
                <a:lnTo>
                  <a:pt x="2893" y="70"/>
                </a:lnTo>
                <a:lnTo>
                  <a:pt x="2910" y="70"/>
                </a:lnTo>
                <a:lnTo>
                  <a:pt x="2913" y="73"/>
                </a:lnTo>
                <a:lnTo>
                  <a:pt x="2928" y="7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5" name="Freeform 101"/>
          <p:cNvSpPr>
            <a:spLocks/>
          </p:cNvSpPr>
          <p:nvPr/>
        </p:nvSpPr>
        <p:spPr bwMode="auto">
          <a:xfrm>
            <a:off x="3384551" y="2825751"/>
            <a:ext cx="4678363" cy="161925"/>
          </a:xfrm>
          <a:custGeom>
            <a:avLst/>
            <a:gdLst>
              <a:gd name="T0" fmla="*/ 2147483646 w 2947"/>
              <a:gd name="T1" fmla="*/ 2147483646 h 102"/>
              <a:gd name="T2" fmla="*/ 2147483646 w 2947"/>
              <a:gd name="T3" fmla="*/ 2147483646 h 102"/>
              <a:gd name="T4" fmla="*/ 2147483646 w 2947"/>
              <a:gd name="T5" fmla="*/ 2147483646 h 102"/>
              <a:gd name="T6" fmla="*/ 2147483646 w 2947"/>
              <a:gd name="T7" fmla="*/ 2147483646 h 102"/>
              <a:gd name="T8" fmla="*/ 2147483646 w 2947"/>
              <a:gd name="T9" fmla="*/ 2147483646 h 102"/>
              <a:gd name="T10" fmla="*/ 2147483646 w 2947"/>
              <a:gd name="T11" fmla="*/ 2147483646 h 102"/>
              <a:gd name="T12" fmla="*/ 2147483646 w 2947"/>
              <a:gd name="T13" fmla="*/ 2147483646 h 102"/>
              <a:gd name="T14" fmla="*/ 2147483646 w 2947"/>
              <a:gd name="T15" fmla="*/ 2147483646 h 102"/>
              <a:gd name="T16" fmla="*/ 2147483646 w 2947"/>
              <a:gd name="T17" fmla="*/ 2147483646 h 102"/>
              <a:gd name="T18" fmla="*/ 2147483646 w 2947"/>
              <a:gd name="T19" fmla="*/ 2147483646 h 102"/>
              <a:gd name="T20" fmla="*/ 2147483646 w 2947"/>
              <a:gd name="T21" fmla="*/ 2147483646 h 102"/>
              <a:gd name="T22" fmla="*/ 2147483646 w 2947"/>
              <a:gd name="T23" fmla="*/ 2147483646 h 102"/>
              <a:gd name="T24" fmla="*/ 2147483646 w 2947"/>
              <a:gd name="T25" fmla="*/ 2147483646 h 102"/>
              <a:gd name="T26" fmla="*/ 2147483646 w 2947"/>
              <a:gd name="T27" fmla="*/ 2147483646 h 102"/>
              <a:gd name="T28" fmla="*/ 2147483646 w 2947"/>
              <a:gd name="T29" fmla="*/ 2147483646 h 102"/>
              <a:gd name="T30" fmla="*/ 2147483646 w 2947"/>
              <a:gd name="T31" fmla="*/ 2147483646 h 102"/>
              <a:gd name="T32" fmla="*/ 2147483646 w 2947"/>
              <a:gd name="T33" fmla="*/ 2147483646 h 102"/>
              <a:gd name="T34" fmla="*/ 2147483646 w 2947"/>
              <a:gd name="T35" fmla="*/ 2147483646 h 102"/>
              <a:gd name="T36" fmla="*/ 2147483646 w 2947"/>
              <a:gd name="T37" fmla="*/ 2147483646 h 102"/>
              <a:gd name="T38" fmla="*/ 2147483646 w 2947"/>
              <a:gd name="T39" fmla="*/ 2147483646 h 102"/>
              <a:gd name="T40" fmla="*/ 2147483646 w 2947"/>
              <a:gd name="T41" fmla="*/ 2147483646 h 102"/>
              <a:gd name="T42" fmla="*/ 2147483646 w 2947"/>
              <a:gd name="T43" fmla="*/ 2147483646 h 102"/>
              <a:gd name="T44" fmla="*/ 2147483646 w 2947"/>
              <a:gd name="T45" fmla="*/ 2147483646 h 102"/>
              <a:gd name="T46" fmla="*/ 2147483646 w 2947"/>
              <a:gd name="T47" fmla="*/ 2147483646 h 102"/>
              <a:gd name="T48" fmla="*/ 2147483646 w 2947"/>
              <a:gd name="T49" fmla="*/ 2147483646 h 102"/>
              <a:gd name="T50" fmla="*/ 2147483646 w 2947"/>
              <a:gd name="T51" fmla="*/ 2147483646 h 102"/>
              <a:gd name="T52" fmla="*/ 2147483646 w 2947"/>
              <a:gd name="T53" fmla="*/ 2147483646 h 102"/>
              <a:gd name="T54" fmla="*/ 2147483646 w 2947"/>
              <a:gd name="T55" fmla="*/ 2147483646 h 102"/>
              <a:gd name="T56" fmla="*/ 2147483646 w 2947"/>
              <a:gd name="T57" fmla="*/ 2147483646 h 102"/>
              <a:gd name="T58" fmla="*/ 2147483646 w 2947"/>
              <a:gd name="T59" fmla="*/ 2147483646 h 102"/>
              <a:gd name="T60" fmla="*/ 2147483646 w 2947"/>
              <a:gd name="T61" fmla="*/ 2147483646 h 102"/>
              <a:gd name="T62" fmla="*/ 2147483646 w 2947"/>
              <a:gd name="T63" fmla="*/ 2147483646 h 102"/>
              <a:gd name="T64" fmla="*/ 2147483646 w 2947"/>
              <a:gd name="T65" fmla="*/ 2147483646 h 102"/>
              <a:gd name="T66" fmla="*/ 2147483646 w 2947"/>
              <a:gd name="T67" fmla="*/ 2147483646 h 102"/>
              <a:gd name="T68" fmla="*/ 2147483646 w 2947"/>
              <a:gd name="T69" fmla="*/ 2147483646 h 102"/>
              <a:gd name="T70" fmla="*/ 2147483646 w 2947"/>
              <a:gd name="T71" fmla="*/ 2147483646 h 102"/>
              <a:gd name="T72" fmla="*/ 2147483646 w 2947"/>
              <a:gd name="T73" fmla="*/ 0 h 102"/>
              <a:gd name="T74" fmla="*/ 2147483646 w 2947"/>
              <a:gd name="T75" fmla="*/ 2147483646 h 102"/>
              <a:gd name="T76" fmla="*/ 2147483646 w 2947"/>
              <a:gd name="T77" fmla="*/ 2147483646 h 102"/>
              <a:gd name="T78" fmla="*/ 2147483646 w 2947"/>
              <a:gd name="T79" fmla="*/ 2147483646 h 102"/>
              <a:gd name="T80" fmla="*/ 2147483646 w 2947"/>
              <a:gd name="T81" fmla="*/ 2147483646 h 102"/>
              <a:gd name="T82" fmla="*/ 2147483646 w 2947"/>
              <a:gd name="T83" fmla="*/ 2147483646 h 102"/>
              <a:gd name="T84" fmla="*/ 2147483646 w 2947"/>
              <a:gd name="T85" fmla="*/ 2147483646 h 102"/>
              <a:gd name="T86" fmla="*/ 2147483646 w 2947"/>
              <a:gd name="T87" fmla="*/ 2147483646 h 102"/>
              <a:gd name="T88" fmla="*/ 2147483646 w 2947"/>
              <a:gd name="T89" fmla="*/ 2147483646 h 102"/>
              <a:gd name="T90" fmla="*/ 2147483646 w 2947"/>
              <a:gd name="T91" fmla="*/ 2147483646 h 102"/>
              <a:gd name="T92" fmla="*/ 2147483646 w 2947"/>
              <a:gd name="T93" fmla="*/ 2147483646 h 102"/>
              <a:gd name="T94" fmla="*/ 2147483646 w 2947"/>
              <a:gd name="T95" fmla="*/ 2147483646 h 102"/>
              <a:gd name="T96" fmla="*/ 2147483646 w 2947"/>
              <a:gd name="T97" fmla="*/ 2147483646 h 102"/>
              <a:gd name="T98" fmla="*/ 2147483646 w 2947"/>
              <a:gd name="T99" fmla="*/ 2147483646 h 102"/>
              <a:gd name="T100" fmla="*/ 2147483646 w 2947"/>
              <a:gd name="T101" fmla="*/ 2147483646 h 102"/>
              <a:gd name="T102" fmla="*/ 2147483646 w 2947"/>
              <a:gd name="T103" fmla="*/ 2147483646 h 102"/>
              <a:gd name="T104" fmla="*/ 2147483646 w 2947"/>
              <a:gd name="T105" fmla="*/ 2147483646 h 102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2947" h="102">
                <a:moveTo>
                  <a:pt x="0" y="90"/>
                </a:moveTo>
                <a:lnTo>
                  <a:pt x="5" y="90"/>
                </a:lnTo>
                <a:lnTo>
                  <a:pt x="10" y="92"/>
                </a:lnTo>
                <a:lnTo>
                  <a:pt x="17" y="92"/>
                </a:lnTo>
                <a:lnTo>
                  <a:pt x="22" y="95"/>
                </a:lnTo>
                <a:lnTo>
                  <a:pt x="32" y="95"/>
                </a:lnTo>
                <a:lnTo>
                  <a:pt x="37" y="97"/>
                </a:lnTo>
                <a:lnTo>
                  <a:pt x="51" y="97"/>
                </a:lnTo>
                <a:lnTo>
                  <a:pt x="56" y="100"/>
                </a:lnTo>
                <a:lnTo>
                  <a:pt x="83" y="100"/>
                </a:lnTo>
                <a:lnTo>
                  <a:pt x="88" y="102"/>
                </a:lnTo>
                <a:lnTo>
                  <a:pt x="161" y="102"/>
                </a:lnTo>
                <a:lnTo>
                  <a:pt x="166" y="100"/>
                </a:lnTo>
                <a:lnTo>
                  <a:pt x="198" y="100"/>
                </a:lnTo>
                <a:lnTo>
                  <a:pt x="203" y="97"/>
                </a:lnTo>
                <a:lnTo>
                  <a:pt x="222" y="97"/>
                </a:lnTo>
                <a:lnTo>
                  <a:pt x="229" y="95"/>
                </a:lnTo>
                <a:lnTo>
                  <a:pt x="249" y="95"/>
                </a:lnTo>
                <a:lnTo>
                  <a:pt x="256" y="92"/>
                </a:lnTo>
                <a:lnTo>
                  <a:pt x="259" y="92"/>
                </a:lnTo>
                <a:lnTo>
                  <a:pt x="263" y="90"/>
                </a:lnTo>
                <a:lnTo>
                  <a:pt x="271" y="90"/>
                </a:lnTo>
                <a:lnTo>
                  <a:pt x="278" y="88"/>
                </a:lnTo>
                <a:lnTo>
                  <a:pt x="285" y="88"/>
                </a:lnTo>
                <a:lnTo>
                  <a:pt x="290" y="85"/>
                </a:lnTo>
                <a:lnTo>
                  <a:pt x="298" y="83"/>
                </a:lnTo>
                <a:lnTo>
                  <a:pt x="305" y="83"/>
                </a:lnTo>
                <a:lnTo>
                  <a:pt x="319" y="78"/>
                </a:lnTo>
                <a:lnTo>
                  <a:pt x="334" y="73"/>
                </a:lnTo>
                <a:lnTo>
                  <a:pt x="341" y="70"/>
                </a:lnTo>
                <a:lnTo>
                  <a:pt x="349" y="70"/>
                </a:lnTo>
                <a:lnTo>
                  <a:pt x="363" y="66"/>
                </a:lnTo>
                <a:lnTo>
                  <a:pt x="378" y="61"/>
                </a:lnTo>
                <a:lnTo>
                  <a:pt x="393" y="56"/>
                </a:lnTo>
                <a:lnTo>
                  <a:pt x="402" y="53"/>
                </a:lnTo>
                <a:lnTo>
                  <a:pt x="417" y="48"/>
                </a:lnTo>
                <a:lnTo>
                  <a:pt x="432" y="44"/>
                </a:lnTo>
                <a:lnTo>
                  <a:pt x="441" y="41"/>
                </a:lnTo>
                <a:lnTo>
                  <a:pt x="456" y="36"/>
                </a:lnTo>
                <a:lnTo>
                  <a:pt x="463" y="34"/>
                </a:lnTo>
                <a:lnTo>
                  <a:pt x="473" y="31"/>
                </a:lnTo>
                <a:lnTo>
                  <a:pt x="488" y="27"/>
                </a:lnTo>
                <a:lnTo>
                  <a:pt x="497" y="24"/>
                </a:lnTo>
                <a:lnTo>
                  <a:pt x="512" y="19"/>
                </a:lnTo>
                <a:lnTo>
                  <a:pt x="522" y="19"/>
                </a:lnTo>
                <a:lnTo>
                  <a:pt x="529" y="17"/>
                </a:lnTo>
                <a:lnTo>
                  <a:pt x="539" y="14"/>
                </a:lnTo>
                <a:lnTo>
                  <a:pt x="546" y="14"/>
                </a:lnTo>
                <a:lnTo>
                  <a:pt x="553" y="12"/>
                </a:lnTo>
                <a:lnTo>
                  <a:pt x="563" y="12"/>
                </a:lnTo>
                <a:lnTo>
                  <a:pt x="571" y="9"/>
                </a:lnTo>
                <a:lnTo>
                  <a:pt x="605" y="9"/>
                </a:lnTo>
                <a:lnTo>
                  <a:pt x="614" y="7"/>
                </a:lnTo>
                <a:lnTo>
                  <a:pt x="619" y="9"/>
                </a:lnTo>
                <a:lnTo>
                  <a:pt x="653" y="9"/>
                </a:lnTo>
                <a:lnTo>
                  <a:pt x="661" y="12"/>
                </a:lnTo>
                <a:lnTo>
                  <a:pt x="670" y="12"/>
                </a:lnTo>
                <a:lnTo>
                  <a:pt x="690" y="17"/>
                </a:lnTo>
                <a:lnTo>
                  <a:pt x="700" y="17"/>
                </a:lnTo>
                <a:lnTo>
                  <a:pt x="707" y="19"/>
                </a:lnTo>
                <a:lnTo>
                  <a:pt x="727" y="24"/>
                </a:lnTo>
                <a:lnTo>
                  <a:pt x="746" y="29"/>
                </a:lnTo>
                <a:lnTo>
                  <a:pt x="766" y="34"/>
                </a:lnTo>
                <a:lnTo>
                  <a:pt x="785" y="39"/>
                </a:lnTo>
                <a:lnTo>
                  <a:pt x="805" y="44"/>
                </a:lnTo>
                <a:lnTo>
                  <a:pt x="814" y="48"/>
                </a:lnTo>
                <a:lnTo>
                  <a:pt x="834" y="53"/>
                </a:lnTo>
                <a:lnTo>
                  <a:pt x="853" y="58"/>
                </a:lnTo>
                <a:lnTo>
                  <a:pt x="863" y="61"/>
                </a:lnTo>
                <a:lnTo>
                  <a:pt x="873" y="66"/>
                </a:lnTo>
                <a:lnTo>
                  <a:pt x="882" y="68"/>
                </a:lnTo>
                <a:lnTo>
                  <a:pt x="890" y="70"/>
                </a:lnTo>
                <a:lnTo>
                  <a:pt x="909" y="75"/>
                </a:lnTo>
                <a:lnTo>
                  <a:pt x="929" y="80"/>
                </a:lnTo>
                <a:lnTo>
                  <a:pt x="948" y="85"/>
                </a:lnTo>
                <a:lnTo>
                  <a:pt x="958" y="88"/>
                </a:lnTo>
                <a:lnTo>
                  <a:pt x="965" y="90"/>
                </a:lnTo>
                <a:lnTo>
                  <a:pt x="975" y="90"/>
                </a:lnTo>
                <a:lnTo>
                  <a:pt x="985" y="92"/>
                </a:lnTo>
                <a:lnTo>
                  <a:pt x="992" y="95"/>
                </a:lnTo>
                <a:lnTo>
                  <a:pt x="1002" y="95"/>
                </a:lnTo>
                <a:lnTo>
                  <a:pt x="1012" y="97"/>
                </a:lnTo>
                <a:lnTo>
                  <a:pt x="1046" y="97"/>
                </a:lnTo>
                <a:lnTo>
                  <a:pt x="1051" y="100"/>
                </a:lnTo>
                <a:lnTo>
                  <a:pt x="1058" y="97"/>
                </a:lnTo>
                <a:lnTo>
                  <a:pt x="1082" y="97"/>
                </a:lnTo>
                <a:lnTo>
                  <a:pt x="1090" y="95"/>
                </a:lnTo>
                <a:lnTo>
                  <a:pt x="1097" y="95"/>
                </a:lnTo>
                <a:lnTo>
                  <a:pt x="1104" y="92"/>
                </a:lnTo>
                <a:lnTo>
                  <a:pt x="1112" y="92"/>
                </a:lnTo>
                <a:lnTo>
                  <a:pt x="1126" y="88"/>
                </a:lnTo>
                <a:lnTo>
                  <a:pt x="1141" y="83"/>
                </a:lnTo>
                <a:lnTo>
                  <a:pt x="1155" y="78"/>
                </a:lnTo>
                <a:lnTo>
                  <a:pt x="1170" y="73"/>
                </a:lnTo>
                <a:lnTo>
                  <a:pt x="1177" y="70"/>
                </a:lnTo>
                <a:lnTo>
                  <a:pt x="1182" y="68"/>
                </a:lnTo>
                <a:lnTo>
                  <a:pt x="1197" y="63"/>
                </a:lnTo>
                <a:lnTo>
                  <a:pt x="1212" y="58"/>
                </a:lnTo>
                <a:lnTo>
                  <a:pt x="1216" y="53"/>
                </a:lnTo>
                <a:lnTo>
                  <a:pt x="1231" y="48"/>
                </a:lnTo>
                <a:lnTo>
                  <a:pt x="1246" y="44"/>
                </a:lnTo>
                <a:lnTo>
                  <a:pt x="1251" y="39"/>
                </a:lnTo>
                <a:lnTo>
                  <a:pt x="1265" y="34"/>
                </a:lnTo>
                <a:lnTo>
                  <a:pt x="1272" y="31"/>
                </a:lnTo>
                <a:lnTo>
                  <a:pt x="1277" y="29"/>
                </a:lnTo>
                <a:lnTo>
                  <a:pt x="1292" y="24"/>
                </a:lnTo>
                <a:lnTo>
                  <a:pt x="1307" y="19"/>
                </a:lnTo>
                <a:lnTo>
                  <a:pt x="1311" y="19"/>
                </a:lnTo>
                <a:lnTo>
                  <a:pt x="1326" y="14"/>
                </a:lnTo>
                <a:lnTo>
                  <a:pt x="1333" y="12"/>
                </a:lnTo>
                <a:lnTo>
                  <a:pt x="1341" y="12"/>
                </a:lnTo>
                <a:lnTo>
                  <a:pt x="1348" y="9"/>
                </a:lnTo>
                <a:lnTo>
                  <a:pt x="1411" y="9"/>
                </a:lnTo>
                <a:lnTo>
                  <a:pt x="1419" y="12"/>
                </a:lnTo>
                <a:lnTo>
                  <a:pt x="1426" y="12"/>
                </a:lnTo>
                <a:lnTo>
                  <a:pt x="1433" y="14"/>
                </a:lnTo>
                <a:lnTo>
                  <a:pt x="1441" y="14"/>
                </a:lnTo>
                <a:lnTo>
                  <a:pt x="1455" y="19"/>
                </a:lnTo>
                <a:lnTo>
                  <a:pt x="1463" y="22"/>
                </a:lnTo>
                <a:lnTo>
                  <a:pt x="1472" y="24"/>
                </a:lnTo>
                <a:lnTo>
                  <a:pt x="1487" y="29"/>
                </a:lnTo>
                <a:lnTo>
                  <a:pt x="1502" y="34"/>
                </a:lnTo>
                <a:lnTo>
                  <a:pt x="1516" y="39"/>
                </a:lnTo>
                <a:lnTo>
                  <a:pt x="1526" y="41"/>
                </a:lnTo>
                <a:lnTo>
                  <a:pt x="1533" y="44"/>
                </a:lnTo>
                <a:lnTo>
                  <a:pt x="1541" y="48"/>
                </a:lnTo>
                <a:lnTo>
                  <a:pt x="1555" y="53"/>
                </a:lnTo>
                <a:lnTo>
                  <a:pt x="1565" y="56"/>
                </a:lnTo>
                <a:lnTo>
                  <a:pt x="1572" y="58"/>
                </a:lnTo>
                <a:lnTo>
                  <a:pt x="1580" y="63"/>
                </a:lnTo>
                <a:lnTo>
                  <a:pt x="1594" y="68"/>
                </a:lnTo>
                <a:lnTo>
                  <a:pt x="1604" y="70"/>
                </a:lnTo>
                <a:lnTo>
                  <a:pt x="1619" y="75"/>
                </a:lnTo>
                <a:lnTo>
                  <a:pt x="1626" y="78"/>
                </a:lnTo>
                <a:lnTo>
                  <a:pt x="1636" y="80"/>
                </a:lnTo>
                <a:lnTo>
                  <a:pt x="1650" y="85"/>
                </a:lnTo>
                <a:lnTo>
                  <a:pt x="1658" y="88"/>
                </a:lnTo>
                <a:lnTo>
                  <a:pt x="1667" y="90"/>
                </a:lnTo>
                <a:lnTo>
                  <a:pt x="1675" y="90"/>
                </a:lnTo>
                <a:lnTo>
                  <a:pt x="1682" y="92"/>
                </a:lnTo>
                <a:lnTo>
                  <a:pt x="1692" y="95"/>
                </a:lnTo>
                <a:lnTo>
                  <a:pt x="1699" y="95"/>
                </a:lnTo>
                <a:lnTo>
                  <a:pt x="1706" y="97"/>
                </a:lnTo>
                <a:lnTo>
                  <a:pt x="1731" y="97"/>
                </a:lnTo>
                <a:lnTo>
                  <a:pt x="1740" y="100"/>
                </a:lnTo>
                <a:lnTo>
                  <a:pt x="1745" y="100"/>
                </a:lnTo>
                <a:lnTo>
                  <a:pt x="1753" y="97"/>
                </a:lnTo>
                <a:lnTo>
                  <a:pt x="1777" y="97"/>
                </a:lnTo>
                <a:lnTo>
                  <a:pt x="1787" y="95"/>
                </a:lnTo>
                <a:lnTo>
                  <a:pt x="1794" y="92"/>
                </a:lnTo>
                <a:lnTo>
                  <a:pt x="1804" y="92"/>
                </a:lnTo>
                <a:lnTo>
                  <a:pt x="1811" y="90"/>
                </a:lnTo>
                <a:lnTo>
                  <a:pt x="1821" y="88"/>
                </a:lnTo>
                <a:lnTo>
                  <a:pt x="1828" y="85"/>
                </a:lnTo>
                <a:lnTo>
                  <a:pt x="1838" y="83"/>
                </a:lnTo>
                <a:lnTo>
                  <a:pt x="1845" y="80"/>
                </a:lnTo>
                <a:lnTo>
                  <a:pt x="1855" y="78"/>
                </a:lnTo>
                <a:lnTo>
                  <a:pt x="1862" y="75"/>
                </a:lnTo>
                <a:lnTo>
                  <a:pt x="1872" y="73"/>
                </a:lnTo>
                <a:lnTo>
                  <a:pt x="1879" y="70"/>
                </a:lnTo>
                <a:lnTo>
                  <a:pt x="1899" y="66"/>
                </a:lnTo>
                <a:lnTo>
                  <a:pt x="1906" y="61"/>
                </a:lnTo>
                <a:lnTo>
                  <a:pt x="1916" y="58"/>
                </a:lnTo>
                <a:lnTo>
                  <a:pt x="1923" y="56"/>
                </a:lnTo>
                <a:lnTo>
                  <a:pt x="1933" y="51"/>
                </a:lnTo>
                <a:lnTo>
                  <a:pt x="1943" y="48"/>
                </a:lnTo>
                <a:lnTo>
                  <a:pt x="1950" y="46"/>
                </a:lnTo>
                <a:lnTo>
                  <a:pt x="1960" y="41"/>
                </a:lnTo>
                <a:lnTo>
                  <a:pt x="1970" y="39"/>
                </a:lnTo>
                <a:lnTo>
                  <a:pt x="1977" y="36"/>
                </a:lnTo>
                <a:lnTo>
                  <a:pt x="1987" y="34"/>
                </a:lnTo>
                <a:lnTo>
                  <a:pt x="1994" y="29"/>
                </a:lnTo>
                <a:lnTo>
                  <a:pt x="2013" y="24"/>
                </a:lnTo>
                <a:lnTo>
                  <a:pt x="2021" y="22"/>
                </a:lnTo>
                <a:lnTo>
                  <a:pt x="2030" y="19"/>
                </a:lnTo>
                <a:lnTo>
                  <a:pt x="2038" y="17"/>
                </a:lnTo>
                <a:lnTo>
                  <a:pt x="2047" y="14"/>
                </a:lnTo>
                <a:lnTo>
                  <a:pt x="2055" y="12"/>
                </a:lnTo>
                <a:lnTo>
                  <a:pt x="2065" y="9"/>
                </a:lnTo>
                <a:lnTo>
                  <a:pt x="2072" y="7"/>
                </a:lnTo>
                <a:lnTo>
                  <a:pt x="2082" y="5"/>
                </a:lnTo>
                <a:lnTo>
                  <a:pt x="2089" y="5"/>
                </a:lnTo>
                <a:lnTo>
                  <a:pt x="2099" y="2"/>
                </a:lnTo>
                <a:lnTo>
                  <a:pt x="2106" y="2"/>
                </a:lnTo>
                <a:lnTo>
                  <a:pt x="2116" y="0"/>
                </a:lnTo>
                <a:lnTo>
                  <a:pt x="2177" y="0"/>
                </a:lnTo>
                <a:lnTo>
                  <a:pt x="2184" y="2"/>
                </a:lnTo>
                <a:lnTo>
                  <a:pt x="2191" y="2"/>
                </a:lnTo>
                <a:lnTo>
                  <a:pt x="2201" y="5"/>
                </a:lnTo>
                <a:lnTo>
                  <a:pt x="2208" y="5"/>
                </a:lnTo>
                <a:lnTo>
                  <a:pt x="2223" y="9"/>
                </a:lnTo>
                <a:lnTo>
                  <a:pt x="2230" y="12"/>
                </a:lnTo>
                <a:lnTo>
                  <a:pt x="2240" y="14"/>
                </a:lnTo>
                <a:lnTo>
                  <a:pt x="2255" y="19"/>
                </a:lnTo>
                <a:lnTo>
                  <a:pt x="2269" y="24"/>
                </a:lnTo>
                <a:lnTo>
                  <a:pt x="2279" y="27"/>
                </a:lnTo>
                <a:lnTo>
                  <a:pt x="2286" y="29"/>
                </a:lnTo>
                <a:lnTo>
                  <a:pt x="2294" y="34"/>
                </a:lnTo>
                <a:lnTo>
                  <a:pt x="2308" y="39"/>
                </a:lnTo>
                <a:lnTo>
                  <a:pt x="2316" y="41"/>
                </a:lnTo>
                <a:lnTo>
                  <a:pt x="2323" y="46"/>
                </a:lnTo>
                <a:lnTo>
                  <a:pt x="2333" y="48"/>
                </a:lnTo>
                <a:lnTo>
                  <a:pt x="2347" y="53"/>
                </a:lnTo>
                <a:lnTo>
                  <a:pt x="2355" y="58"/>
                </a:lnTo>
                <a:lnTo>
                  <a:pt x="2369" y="63"/>
                </a:lnTo>
                <a:lnTo>
                  <a:pt x="2377" y="66"/>
                </a:lnTo>
                <a:lnTo>
                  <a:pt x="2384" y="70"/>
                </a:lnTo>
                <a:lnTo>
                  <a:pt x="2398" y="75"/>
                </a:lnTo>
                <a:lnTo>
                  <a:pt x="2413" y="80"/>
                </a:lnTo>
                <a:lnTo>
                  <a:pt x="2420" y="83"/>
                </a:lnTo>
                <a:lnTo>
                  <a:pt x="2430" y="85"/>
                </a:lnTo>
                <a:lnTo>
                  <a:pt x="2445" y="90"/>
                </a:lnTo>
                <a:lnTo>
                  <a:pt x="2452" y="90"/>
                </a:lnTo>
                <a:lnTo>
                  <a:pt x="2467" y="95"/>
                </a:lnTo>
                <a:lnTo>
                  <a:pt x="2474" y="95"/>
                </a:lnTo>
                <a:lnTo>
                  <a:pt x="2481" y="97"/>
                </a:lnTo>
                <a:lnTo>
                  <a:pt x="2496" y="97"/>
                </a:lnTo>
                <a:lnTo>
                  <a:pt x="2501" y="100"/>
                </a:lnTo>
                <a:lnTo>
                  <a:pt x="2545" y="100"/>
                </a:lnTo>
                <a:lnTo>
                  <a:pt x="2552" y="97"/>
                </a:lnTo>
                <a:lnTo>
                  <a:pt x="2569" y="97"/>
                </a:lnTo>
                <a:lnTo>
                  <a:pt x="2576" y="95"/>
                </a:lnTo>
                <a:lnTo>
                  <a:pt x="2591" y="95"/>
                </a:lnTo>
                <a:lnTo>
                  <a:pt x="2601" y="92"/>
                </a:lnTo>
                <a:lnTo>
                  <a:pt x="2608" y="92"/>
                </a:lnTo>
                <a:lnTo>
                  <a:pt x="2615" y="90"/>
                </a:lnTo>
                <a:lnTo>
                  <a:pt x="2623" y="90"/>
                </a:lnTo>
                <a:lnTo>
                  <a:pt x="2632" y="88"/>
                </a:lnTo>
                <a:lnTo>
                  <a:pt x="2640" y="85"/>
                </a:lnTo>
                <a:lnTo>
                  <a:pt x="2647" y="85"/>
                </a:lnTo>
                <a:lnTo>
                  <a:pt x="2654" y="83"/>
                </a:lnTo>
                <a:lnTo>
                  <a:pt x="2664" y="80"/>
                </a:lnTo>
                <a:lnTo>
                  <a:pt x="2671" y="80"/>
                </a:lnTo>
                <a:lnTo>
                  <a:pt x="2686" y="75"/>
                </a:lnTo>
                <a:lnTo>
                  <a:pt x="2693" y="75"/>
                </a:lnTo>
                <a:lnTo>
                  <a:pt x="2708" y="70"/>
                </a:lnTo>
                <a:lnTo>
                  <a:pt x="2715" y="68"/>
                </a:lnTo>
                <a:lnTo>
                  <a:pt x="2723" y="68"/>
                </a:lnTo>
                <a:lnTo>
                  <a:pt x="2737" y="63"/>
                </a:lnTo>
                <a:lnTo>
                  <a:pt x="2745" y="61"/>
                </a:lnTo>
                <a:lnTo>
                  <a:pt x="2752" y="61"/>
                </a:lnTo>
                <a:lnTo>
                  <a:pt x="2759" y="58"/>
                </a:lnTo>
                <a:lnTo>
                  <a:pt x="2764" y="56"/>
                </a:lnTo>
                <a:lnTo>
                  <a:pt x="2771" y="56"/>
                </a:lnTo>
                <a:lnTo>
                  <a:pt x="2779" y="53"/>
                </a:lnTo>
                <a:lnTo>
                  <a:pt x="2784" y="51"/>
                </a:lnTo>
                <a:lnTo>
                  <a:pt x="2791" y="51"/>
                </a:lnTo>
                <a:lnTo>
                  <a:pt x="2796" y="48"/>
                </a:lnTo>
                <a:lnTo>
                  <a:pt x="2801" y="48"/>
                </a:lnTo>
                <a:lnTo>
                  <a:pt x="2808" y="46"/>
                </a:lnTo>
                <a:lnTo>
                  <a:pt x="2813" y="46"/>
                </a:lnTo>
                <a:lnTo>
                  <a:pt x="2818" y="44"/>
                </a:lnTo>
                <a:lnTo>
                  <a:pt x="2837" y="44"/>
                </a:lnTo>
                <a:lnTo>
                  <a:pt x="2842" y="41"/>
                </a:lnTo>
                <a:lnTo>
                  <a:pt x="2854" y="41"/>
                </a:lnTo>
                <a:lnTo>
                  <a:pt x="2859" y="39"/>
                </a:lnTo>
                <a:lnTo>
                  <a:pt x="2876" y="39"/>
                </a:lnTo>
                <a:lnTo>
                  <a:pt x="2879" y="36"/>
                </a:lnTo>
                <a:lnTo>
                  <a:pt x="2893" y="36"/>
                </a:lnTo>
                <a:lnTo>
                  <a:pt x="2896" y="34"/>
                </a:lnTo>
                <a:lnTo>
                  <a:pt x="2918" y="34"/>
                </a:lnTo>
                <a:lnTo>
                  <a:pt x="2920" y="31"/>
                </a:lnTo>
                <a:lnTo>
                  <a:pt x="2944" y="31"/>
                </a:lnTo>
                <a:lnTo>
                  <a:pt x="2944" y="34"/>
                </a:lnTo>
                <a:lnTo>
                  <a:pt x="2947" y="3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46" name="Rectangle 108"/>
          <p:cNvSpPr>
            <a:spLocks noChangeArrowheads="1"/>
          </p:cNvSpPr>
          <p:nvPr/>
        </p:nvSpPr>
        <p:spPr bwMode="auto">
          <a:xfrm>
            <a:off x="2116139" y="1946275"/>
            <a:ext cx="10692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Ion-Source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87147" name="Rectangle 109"/>
          <p:cNvSpPr>
            <a:spLocks noChangeArrowheads="1"/>
          </p:cNvSpPr>
          <p:nvPr/>
        </p:nvSpPr>
        <p:spPr bwMode="auto">
          <a:xfrm>
            <a:off x="4862513" y="2078038"/>
            <a:ext cx="10772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Mass-Filter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87148" name="Oval 113"/>
          <p:cNvSpPr>
            <a:spLocks noChangeArrowheads="1"/>
          </p:cNvSpPr>
          <p:nvPr/>
        </p:nvSpPr>
        <p:spPr bwMode="auto">
          <a:xfrm>
            <a:off x="3663951" y="2957513"/>
            <a:ext cx="104775" cy="100012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49" name="Freeform 114"/>
          <p:cNvSpPr>
            <a:spLocks/>
          </p:cNvSpPr>
          <p:nvPr/>
        </p:nvSpPr>
        <p:spPr bwMode="auto">
          <a:xfrm>
            <a:off x="3656014" y="2949576"/>
            <a:ext cx="115887" cy="111125"/>
          </a:xfrm>
          <a:custGeom>
            <a:avLst/>
            <a:gdLst>
              <a:gd name="T0" fmla="*/ 0 w 73"/>
              <a:gd name="T1" fmla="*/ 2147483646 h 70"/>
              <a:gd name="T2" fmla="*/ 2147483646 w 73"/>
              <a:gd name="T3" fmla="*/ 2147483646 h 70"/>
              <a:gd name="T4" fmla="*/ 2147483646 w 73"/>
              <a:gd name="T5" fmla="*/ 2147483646 h 70"/>
              <a:gd name="T6" fmla="*/ 2147483646 w 73"/>
              <a:gd name="T7" fmla="*/ 2147483646 h 70"/>
              <a:gd name="T8" fmla="*/ 2147483646 w 73"/>
              <a:gd name="T9" fmla="*/ 2147483646 h 70"/>
              <a:gd name="T10" fmla="*/ 2147483646 w 73"/>
              <a:gd name="T11" fmla="*/ 2147483646 h 70"/>
              <a:gd name="T12" fmla="*/ 2147483646 w 73"/>
              <a:gd name="T13" fmla="*/ 2147483646 h 70"/>
              <a:gd name="T14" fmla="*/ 2147483646 w 73"/>
              <a:gd name="T15" fmla="*/ 2147483646 h 70"/>
              <a:gd name="T16" fmla="*/ 2147483646 w 73"/>
              <a:gd name="T17" fmla="*/ 2147483646 h 70"/>
              <a:gd name="T18" fmla="*/ 2147483646 w 73"/>
              <a:gd name="T19" fmla="*/ 2147483646 h 70"/>
              <a:gd name="T20" fmla="*/ 2147483646 w 73"/>
              <a:gd name="T21" fmla="*/ 0 h 70"/>
              <a:gd name="T22" fmla="*/ 2147483646 w 73"/>
              <a:gd name="T23" fmla="*/ 2147483646 h 70"/>
              <a:gd name="T24" fmla="*/ 2147483646 w 73"/>
              <a:gd name="T25" fmla="*/ 2147483646 h 70"/>
              <a:gd name="T26" fmla="*/ 2147483646 w 73"/>
              <a:gd name="T27" fmla="*/ 2147483646 h 70"/>
              <a:gd name="T28" fmla="*/ 0 w 73"/>
              <a:gd name="T29" fmla="*/ 2147483646 h 70"/>
              <a:gd name="T30" fmla="*/ 2147483646 w 73"/>
              <a:gd name="T31" fmla="*/ 2147483646 h 70"/>
              <a:gd name="T32" fmla="*/ 2147483646 w 73"/>
              <a:gd name="T33" fmla="*/ 2147483646 h 70"/>
              <a:gd name="T34" fmla="*/ 2147483646 w 73"/>
              <a:gd name="T35" fmla="*/ 2147483646 h 70"/>
              <a:gd name="T36" fmla="*/ 2147483646 w 73"/>
              <a:gd name="T37" fmla="*/ 2147483646 h 70"/>
              <a:gd name="T38" fmla="*/ 2147483646 w 73"/>
              <a:gd name="T39" fmla="*/ 2147483646 h 70"/>
              <a:gd name="T40" fmla="*/ 2147483646 w 73"/>
              <a:gd name="T41" fmla="*/ 2147483646 h 70"/>
              <a:gd name="T42" fmla="*/ 2147483646 w 73"/>
              <a:gd name="T43" fmla="*/ 2147483646 h 70"/>
              <a:gd name="T44" fmla="*/ 2147483646 w 73"/>
              <a:gd name="T45" fmla="*/ 2147483646 h 70"/>
              <a:gd name="T46" fmla="*/ 2147483646 w 73"/>
              <a:gd name="T47" fmla="*/ 2147483646 h 70"/>
              <a:gd name="T48" fmla="*/ 2147483646 w 73"/>
              <a:gd name="T49" fmla="*/ 2147483646 h 70"/>
              <a:gd name="T50" fmla="*/ 2147483646 w 73"/>
              <a:gd name="T51" fmla="*/ 2147483646 h 70"/>
              <a:gd name="T52" fmla="*/ 2147483646 w 73"/>
              <a:gd name="T53" fmla="*/ 2147483646 h 70"/>
              <a:gd name="T54" fmla="*/ 2147483646 w 73"/>
              <a:gd name="T55" fmla="*/ 2147483646 h 70"/>
              <a:gd name="T56" fmla="*/ 2147483646 w 73"/>
              <a:gd name="T57" fmla="*/ 2147483646 h 70"/>
              <a:gd name="T58" fmla="*/ 2147483646 w 73"/>
              <a:gd name="T59" fmla="*/ 2147483646 h 70"/>
              <a:gd name="T60" fmla="*/ 2147483646 w 73"/>
              <a:gd name="T61" fmla="*/ 2147483646 h 70"/>
              <a:gd name="T62" fmla="*/ 2147483646 w 73"/>
              <a:gd name="T63" fmla="*/ 2147483646 h 70"/>
              <a:gd name="T64" fmla="*/ 0 w 73"/>
              <a:gd name="T65" fmla="*/ 2147483646 h 7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73" h="70">
                <a:moveTo>
                  <a:pt x="0" y="34"/>
                </a:moveTo>
                <a:lnTo>
                  <a:pt x="2" y="49"/>
                </a:lnTo>
                <a:lnTo>
                  <a:pt x="22" y="68"/>
                </a:lnTo>
                <a:lnTo>
                  <a:pt x="36" y="70"/>
                </a:lnTo>
                <a:lnTo>
                  <a:pt x="51" y="68"/>
                </a:lnTo>
                <a:lnTo>
                  <a:pt x="71" y="49"/>
                </a:lnTo>
                <a:lnTo>
                  <a:pt x="73" y="34"/>
                </a:lnTo>
                <a:lnTo>
                  <a:pt x="71" y="19"/>
                </a:lnTo>
                <a:lnTo>
                  <a:pt x="61" y="7"/>
                </a:lnTo>
                <a:lnTo>
                  <a:pt x="51" y="2"/>
                </a:lnTo>
                <a:lnTo>
                  <a:pt x="36" y="0"/>
                </a:lnTo>
                <a:lnTo>
                  <a:pt x="22" y="2"/>
                </a:lnTo>
                <a:lnTo>
                  <a:pt x="12" y="7"/>
                </a:lnTo>
                <a:lnTo>
                  <a:pt x="2" y="19"/>
                </a:lnTo>
                <a:lnTo>
                  <a:pt x="0" y="34"/>
                </a:lnTo>
                <a:lnTo>
                  <a:pt x="10" y="34"/>
                </a:lnTo>
                <a:lnTo>
                  <a:pt x="12" y="24"/>
                </a:lnTo>
                <a:lnTo>
                  <a:pt x="17" y="17"/>
                </a:lnTo>
                <a:lnTo>
                  <a:pt x="27" y="12"/>
                </a:lnTo>
                <a:lnTo>
                  <a:pt x="36" y="10"/>
                </a:lnTo>
                <a:lnTo>
                  <a:pt x="46" y="12"/>
                </a:lnTo>
                <a:lnTo>
                  <a:pt x="56" y="17"/>
                </a:lnTo>
                <a:lnTo>
                  <a:pt x="61" y="24"/>
                </a:lnTo>
                <a:lnTo>
                  <a:pt x="63" y="34"/>
                </a:lnTo>
                <a:lnTo>
                  <a:pt x="61" y="44"/>
                </a:lnTo>
                <a:lnTo>
                  <a:pt x="56" y="53"/>
                </a:lnTo>
                <a:lnTo>
                  <a:pt x="46" y="58"/>
                </a:lnTo>
                <a:lnTo>
                  <a:pt x="36" y="61"/>
                </a:lnTo>
                <a:lnTo>
                  <a:pt x="27" y="58"/>
                </a:lnTo>
                <a:lnTo>
                  <a:pt x="17" y="53"/>
                </a:lnTo>
                <a:lnTo>
                  <a:pt x="12" y="44"/>
                </a:lnTo>
                <a:lnTo>
                  <a:pt x="10" y="34"/>
                </a:lnTo>
                <a:lnTo>
                  <a:pt x="0" y="3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50" name="Rectangle 115"/>
          <p:cNvSpPr>
            <a:spLocks noChangeArrowheads="1"/>
          </p:cNvSpPr>
          <p:nvPr/>
        </p:nvSpPr>
        <p:spPr bwMode="auto">
          <a:xfrm>
            <a:off x="3678238" y="2998789"/>
            <a:ext cx="698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51" name="Rectangle 116"/>
          <p:cNvSpPr>
            <a:spLocks noChangeArrowheads="1"/>
          </p:cNvSpPr>
          <p:nvPr/>
        </p:nvSpPr>
        <p:spPr bwMode="auto">
          <a:xfrm>
            <a:off x="3706814" y="2971800"/>
            <a:ext cx="14287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52" name="Oval 117"/>
          <p:cNvSpPr>
            <a:spLocks noChangeArrowheads="1"/>
          </p:cNvSpPr>
          <p:nvPr/>
        </p:nvSpPr>
        <p:spPr bwMode="auto">
          <a:xfrm>
            <a:off x="6991351" y="2825751"/>
            <a:ext cx="104775" cy="1047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53" name="Freeform 118"/>
          <p:cNvSpPr>
            <a:spLocks/>
          </p:cNvSpPr>
          <p:nvPr/>
        </p:nvSpPr>
        <p:spPr bwMode="auto">
          <a:xfrm>
            <a:off x="6983414" y="2817814"/>
            <a:ext cx="115887" cy="115887"/>
          </a:xfrm>
          <a:custGeom>
            <a:avLst/>
            <a:gdLst>
              <a:gd name="T0" fmla="*/ 0 w 73"/>
              <a:gd name="T1" fmla="*/ 2147483646 h 73"/>
              <a:gd name="T2" fmla="*/ 2147483646 w 73"/>
              <a:gd name="T3" fmla="*/ 2147483646 h 73"/>
              <a:gd name="T4" fmla="*/ 2147483646 w 73"/>
              <a:gd name="T5" fmla="*/ 2147483646 h 73"/>
              <a:gd name="T6" fmla="*/ 2147483646 w 73"/>
              <a:gd name="T7" fmla="*/ 2147483646 h 73"/>
              <a:gd name="T8" fmla="*/ 2147483646 w 73"/>
              <a:gd name="T9" fmla="*/ 2147483646 h 73"/>
              <a:gd name="T10" fmla="*/ 2147483646 w 73"/>
              <a:gd name="T11" fmla="*/ 2147483646 h 73"/>
              <a:gd name="T12" fmla="*/ 2147483646 w 73"/>
              <a:gd name="T13" fmla="*/ 2147483646 h 73"/>
              <a:gd name="T14" fmla="*/ 2147483646 w 73"/>
              <a:gd name="T15" fmla="*/ 2147483646 h 73"/>
              <a:gd name="T16" fmla="*/ 2147483646 w 73"/>
              <a:gd name="T17" fmla="*/ 2147483646 h 73"/>
              <a:gd name="T18" fmla="*/ 2147483646 w 73"/>
              <a:gd name="T19" fmla="*/ 0 h 73"/>
              <a:gd name="T20" fmla="*/ 2147483646 w 73"/>
              <a:gd name="T21" fmla="*/ 2147483646 h 73"/>
              <a:gd name="T22" fmla="*/ 2147483646 w 73"/>
              <a:gd name="T23" fmla="*/ 2147483646 h 73"/>
              <a:gd name="T24" fmla="*/ 0 w 73"/>
              <a:gd name="T25" fmla="*/ 2147483646 h 73"/>
              <a:gd name="T26" fmla="*/ 2147483646 w 73"/>
              <a:gd name="T27" fmla="*/ 2147483646 h 73"/>
              <a:gd name="T28" fmla="*/ 2147483646 w 73"/>
              <a:gd name="T29" fmla="*/ 2147483646 h 73"/>
              <a:gd name="T30" fmla="*/ 2147483646 w 73"/>
              <a:gd name="T31" fmla="*/ 2147483646 h 73"/>
              <a:gd name="T32" fmla="*/ 2147483646 w 73"/>
              <a:gd name="T33" fmla="*/ 2147483646 h 73"/>
              <a:gd name="T34" fmla="*/ 2147483646 w 73"/>
              <a:gd name="T35" fmla="*/ 2147483646 h 73"/>
              <a:gd name="T36" fmla="*/ 2147483646 w 73"/>
              <a:gd name="T37" fmla="*/ 2147483646 h 73"/>
              <a:gd name="T38" fmla="*/ 2147483646 w 73"/>
              <a:gd name="T39" fmla="*/ 2147483646 h 73"/>
              <a:gd name="T40" fmla="*/ 2147483646 w 73"/>
              <a:gd name="T41" fmla="*/ 2147483646 h 73"/>
              <a:gd name="T42" fmla="*/ 2147483646 w 73"/>
              <a:gd name="T43" fmla="*/ 2147483646 h 73"/>
              <a:gd name="T44" fmla="*/ 2147483646 w 73"/>
              <a:gd name="T45" fmla="*/ 2147483646 h 73"/>
              <a:gd name="T46" fmla="*/ 2147483646 w 73"/>
              <a:gd name="T47" fmla="*/ 2147483646 h 73"/>
              <a:gd name="T48" fmla="*/ 2147483646 w 73"/>
              <a:gd name="T49" fmla="*/ 2147483646 h 73"/>
              <a:gd name="T50" fmla="*/ 2147483646 w 73"/>
              <a:gd name="T51" fmla="*/ 2147483646 h 73"/>
              <a:gd name="T52" fmla="*/ 2147483646 w 73"/>
              <a:gd name="T53" fmla="*/ 2147483646 h 73"/>
              <a:gd name="T54" fmla="*/ 2147483646 w 73"/>
              <a:gd name="T55" fmla="*/ 2147483646 h 73"/>
              <a:gd name="T56" fmla="*/ 2147483646 w 73"/>
              <a:gd name="T57" fmla="*/ 2147483646 h 73"/>
              <a:gd name="T58" fmla="*/ 2147483646 w 73"/>
              <a:gd name="T59" fmla="*/ 2147483646 h 73"/>
              <a:gd name="T60" fmla="*/ 0 w 73"/>
              <a:gd name="T61" fmla="*/ 2147483646 h 73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3" h="73">
                <a:moveTo>
                  <a:pt x="0" y="36"/>
                </a:moveTo>
                <a:lnTo>
                  <a:pt x="2" y="51"/>
                </a:lnTo>
                <a:lnTo>
                  <a:pt x="22" y="71"/>
                </a:lnTo>
                <a:lnTo>
                  <a:pt x="36" y="73"/>
                </a:lnTo>
                <a:lnTo>
                  <a:pt x="51" y="71"/>
                </a:lnTo>
                <a:lnTo>
                  <a:pt x="71" y="51"/>
                </a:lnTo>
                <a:lnTo>
                  <a:pt x="73" y="36"/>
                </a:lnTo>
                <a:lnTo>
                  <a:pt x="71" y="22"/>
                </a:lnTo>
                <a:lnTo>
                  <a:pt x="51" y="2"/>
                </a:lnTo>
                <a:lnTo>
                  <a:pt x="36" y="0"/>
                </a:lnTo>
                <a:lnTo>
                  <a:pt x="22" y="2"/>
                </a:lnTo>
                <a:lnTo>
                  <a:pt x="2" y="22"/>
                </a:lnTo>
                <a:lnTo>
                  <a:pt x="0" y="36"/>
                </a:lnTo>
                <a:lnTo>
                  <a:pt x="10" y="36"/>
                </a:lnTo>
                <a:lnTo>
                  <a:pt x="12" y="27"/>
                </a:lnTo>
                <a:lnTo>
                  <a:pt x="17" y="17"/>
                </a:lnTo>
                <a:lnTo>
                  <a:pt x="27" y="12"/>
                </a:lnTo>
                <a:lnTo>
                  <a:pt x="36" y="10"/>
                </a:lnTo>
                <a:lnTo>
                  <a:pt x="46" y="12"/>
                </a:lnTo>
                <a:lnTo>
                  <a:pt x="56" y="17"/>
                </a:lnTo>
                <a:lnTo>
                  <a:pt x="61" y="27"/>
                </a:lnTo>
                <a:lnTo>
                  <a:pt x="63" y="36"/>
                </a:lnTo>
                <a:lnTo>
                  <a:pt x="61" y="46"/>
                </a:lnTo>
                <a:lnTo>
                  <a:pt x="56" y="56"/>
                </a:lnTo>
                <a:lnTo>
                  <a:pt x="46" y="61"/>
                </a:lnTo>
                <a:lnTo>
                  <a:pt x="36" y="63"/>
                </a:lnTo>
                <a:lnTo>
                  <a:pt x="27" y="61"/>
                </a:lnTo>
                <a:lnTo>
                  <a:pt x="17" y="56"/>
                </a:lnTo>
                <a:lnTo>
                  <a:pt x="12" y="46"/>
                </a:lnTo>
                <a:lnTo>
                  <a:pt x="10" y="36"/>
                </a:lnTo>
                <a:lnTo>
                  <a:pt x="0" y="36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154" name="Rectangle 119"/>
          <p:cNvSpPr>
            <a:spLocks noChangeArrowheads="1"/>
          </p:cNvSpPr>
          <p:nvPr/>
        </p:nvSpPr>
        <p:spPr bwMode="auto">
          <a:xfrm>
            <a:off x="7005638" y="2868614"/>
            <a:ext cx="69850" cy="142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55" name="Rectangle 120"/>
          <p:cNvSpPr>
            <a:spLocks noChangeArrowheads="1"/>
          </p:cNvSpPr>
          <p:nvPr/>
        </p:nvSpPr>
        <p:spPr bwMode="auto">
          <a:xfrm>
            <a:off x="7034214" y="2840038"/>
            <a:ext cx="14287" cy="698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56" name="Oval 121"/>
          <p:cNvSpPr>
            <a:spLocks noChangeArrowheads="1"/>
          </p:cNvSpPr>
          <p:nvPr/>
        </p:nvSpPr>
        <p:spPr bwMode="auto">
          <a:xfrm>
            <a:off x="8085139" y="3165476"/>
            <a:ext cx="104775" cy="104775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sp>
        <p:nvSpPr>
          <p:cNvPr id="87157" name="Rectangle 123"/>
          <p:cNvSpPr>
            <a:spLocks noChangeArrowheads="1"/>
          </p:cNvSpPr>
          <p:nvPr/>
        </p:nvSpPr>
        <p:spPr bwMode="auto">
          <a:xfrm>
            <a:off x="8101013" y="3208339"/>
            <a:ext cx="69850" cy="158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de-CH" altLang="en-US" b="1">
              <a:solidFill>
                <a:schemeClr val="tx1"/>
              </a:solidFill>
            </a:endParaRPr>
          </a:p>
        </p:txBody>
      </p:sp>
      <p:pic>
        <p:nvPicPr>
          <p:cNvPr id="871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73" r="-2982"/>
          <a:stretch>
            <a:fillRect/>
          </a:stretch>
        </p:blipFill>
        <p:spPr bwMode="auto">
          <a:xfrm>
            <a:off x="7724776" y="2279650"/>
            <a:ext cx="2270125" cy="27193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159" name="Rectangle 106"/>
          <p:cNvSpPr>
            <a:spLocks noChangeArrowheads="1"/>
          </p:cNvSpPr>
          <p:nvPr/>
        </p:nvSpPr>
        <p:spPr bwMode="auto">
          <a:xfrm>
            <a:off x="8389939" y="3835400"/>
            <a:ext cx="173444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Electron Multiplier</a:t>
            </a:r>
            <a:endParaRPr lang="de-DE" altLang="en-US" b="1">
              <a:solidFill>
                <a:schemeClr val="tx1"/>
              </a:solidFill>
            </a:endParaRPr>
          </a:p>
        </p:txBody>
      </p:sp>
      <p:sp>
        <p:nvSpPr>
          <p:cNvPr id="87160" name="Rectangle 106"/>
          <p:cNvSpPr>
            <a:spLocks noChangeArrowheads="1"/>
          </p:cNvSpPr>
          <p:nvPr/>
        </p:nvSpPr>
        <p:spPr bwMode="auto">
          <a:xfrm>
            <a:off x="8202614" y="2279650"/>
            <a:ext cx="801687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700">
                <a:solidFill>
                  <a:srgbClr val="000000"/>
                </a:solidFill>
              </a:rPr>
              <a:t>Faraday</a:t>
            </a:r>
            <a:endParaRPr lang="de-DE" altLang="en-US" b="1">
              <a:solidFill>
                <a:schemeClr val="tx1"/>
              </a:solidFill>
            </a:endParaRPr>
          </a:p>
        </p:txBody>
      </p:sp>
      <p:pic>
        <p:nvPicPr>
          <p:cNvPr id="87161" name="Picture 128" descr="N:\IS\Produkte\Katalog_Prospekte\2002 Pfeiffer Vacuum\Orginale von PV für den Katalog\Fotos\JPG1600x1200\6169_SEV_217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889" y="3910014"/>
            <a:ext cx="3019425" cy="2084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26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806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BCD5BD0-740D-424E-A6C9-F74075BF8D76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82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199" y="578799"/>
            <a:ext cx="9763125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Introduction into Quadrupole Mass Spectrometry</a:t>
            </a:r>
          </a:p>
        </p:txBody>
      </p:sp>
      <p:sp>
        <p:nvSpPr>
          <p:cNvPr id="88070" name="Rectangle 3"/>
          <p:cNvSpPr txBox="1">
            <a:spLocks noChangeArrowheads="1"/>
          </p:cNvSpPr>
          <p:nvPr/>
        </p:nvSpPr>
        <p:spPr bwMode="auto">
          <a:xfrm>
            <a:off x="2057400" y="2336801"/>
            <a:ext cx="86487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Faraday Cup for „robust every day operation“, detection of high ion currents, and determination of the basic sensitivity (A/mbar)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SEM  for high amplification and detection of trace components</a:t>
            </a:r>
          </a:p>
        </p:txBody>
      </p:sp>
      <p:sp>
        <p:nvSpPr>
          <p:cNvPr id="88071" name="Textfeld 6"/>
          <p:cNvSpPr txBox="1">
            <a:spLocks noChangeArrowheads="1"/>
          </p:cNvSpPr>
          <p:nvPr/>
        </p:nvSpPr>
        <p:spPr bwMode="auto">
          <a:xfrm>
            <a:off x="2124076" y="1601788"/>
            <a:ext cx="15017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1"/>
                </a:solidFill>
              </a:rPr>
              <a:t>Detectors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415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909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A361C7B-F45B-4A32-8F1A-E0D611B9ED69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83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85950" y="1670218"/>
            <a:ext cx="42100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Detector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094" name="Rectangle 3"/>
          <p:cNvSpPr txBox="1">
            <a:spLocks noChangeArrowheads="1"/>
          </p:cNvSpPr>
          <p:nvPr/>
        </p:nvSpPr>
        <p:spPr bwMode="auto">
          <a:xfrm>
            <a:off x="1987550" y="2646706"/>
            <a:ext cx="8712200" cy="384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500" dirty="0"/>
              <a:t>Ion</a:t>
            </a:r>
            <a:r>
              <a:rPr lang="de-CH" altLang="en-US" sz="1500" dirty="0"/>
              <a:t> </a:t>
            </a:r>
            <a:r>
              <a:rPr lang="en-US" altLang="en-US" sz="1500" dirty="0" err="1"/>
              <a:t>dete</a:t>
            </a:r>
            <a:r>
              <a:rPr lang="de-CH" altLang="en-US" sz="1500" dirty="0"/>
              <a:t>c</a:t>
            </a:r>
            <a:r>
              <a:rPr lang="en-US" altLang="en-US" sz="1500" dirty="0"/>
              <a:t>t</a:t>
            </a:r>
            <a:r>
              <a:rPr lang="de-CH" altLang="en-US" sz="1500" dirty="0" err="1"/>
              <a:t>ion</a:t>
            </a:r>
            <a:r>
              <a:rPr lang="en-US" altLang="en-US" sz="1500" dirty="0"/>
              <a:t>  / Faraday and SEM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1500" dirty="0"/>
              <a:t>	The ions that have passed the filter impinge on the Faraday collector where they release</a:t>
            </a:r>
            <a:r>
              <a:rPr lang="de-CH" altLang="en-US" sz="1500" dirty="0"/>
              <a:t> </a:t>
            </a:r>
            <a:r>
              <a:rPr lang="en-US" altLang="en-US" sz="1500" dirty="0"/>
              <a:t>their charge. The very small resulting current is </a:t>
            </a:r>
            <a:r>
              <a:rPr lang="de-CH" altLang="en-US" sz="1500" dirty="0" err="1"/>
              <a:t>the</a:t>
            </a:r>
            <a:r>
              <a:rPr lang="de-CH" altLang="en-US" sz="1500" dirty="0"/>
              <a:t> </a:t>
            </a:r>
            <a:r>
              <a:rPr lang="en-US" altLang="en-US" sz="1500" dirty="0"/>
              <a:t>input to the electrometer preamplifier.</a:t>
            </a:r>
            <a:r>
              <a:rPr lang="de-DE" altLang="en-US" sz="1500" dirty="0"/>
              <a:t/>
            </a:r>
            <a:br>
              <a:rPr lang="de-DE" altLang="en-US" sz="1500" dirty="0"/>
            </a:br>
            <a:r>
              <a:rPr lang="de-DE" altLang="en-US" sz="1500" dirty="0"/>
              <a:t/>
            </a:r>
            <a:br>
              <a:rPr lang="de-DE" altLang="en-US" sz="1500" dirty="0"/>
            </a:br>
            <a:r>
              <a:rPr lang="en-US" altLang="en-US" sz="1500" dirty="0"/>
              <a:t>If a secondary electron multiplier (SEM) is configured and switched on, the Deflection Unit directs the ions towards the SEM. The negative</a:t>
            </a:r>
            <a:r>
              <a:rPr lang="de-CH" altLang="en-US" sz="1500" dirty="0"/>
              <a:t> </a:t>
            </a:r>
            <a:r>
              <a:rPr lang="en-US" altLang="en-US" sz="1500" dirty="0"/>
              <a:t>high voltage on the input of the SEM attracts and accelerates the ions. On impact they release electrons and</a:t>
            </a:r>
            <a:r>
              <a:rPr lang="de-CH" altLang="en-US" sz="1500" dirty="0"/>
              <a:t> </a:t>
            </a:r>
            <a:r>
              <a:rPr lang="en-US" altLang="en-US" sz="1500" dirty="0"/>
              <a:t>these in turn release additional electrons which leads to an amplification of</a:t>
            </a:r>
            <a:r>
              <a:rPr lang="de-CH" altLang="en-US" sz="1500" dirty="0"/>
              <a:t> </a:t>
            </a:r>
            <a:r>
              <a:rPr lang="en-US" altLang="en-US" sz="1500" dirty="0"/>
              <a:t>several orders of magnitude.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1000" dirty="0"/>
          </a:p>
          <a:p>
            <a:pPr eaLnBrk="1" hangingPunct="1"/>
            <a:r>
              <a:rPr lang="en-US" altLang="en-US" sz="1500" dirty="0"/>
              <a:t>Electrometer preamplifier</a:t>
            </a:r>
            <a:r>
              <a:rPr lang="de-CH" altLang="en-US" sz="1500" dirty="0"/>
              <a:t/>
            </a:r>
            <a:br>
              <a:rPr lang="de-CH" altLang="en-US" sz="1500" dirty="0"/>
            </a:br>
            <a:r>
              <a:rPr lang="en-US" altLang="en-US" sz="1500" dirty="0"/>
              <a:t>This instrument converts very small currents (10 </a:t>
            </a:r>
            <a:r>
              <a:rPr lang="en-US" altLang="en-US" sz="1500" baseline="30000" dirty="0"/>
              <a:t>-15</a:t>
            </a:r>
            <a:r>
              <a:rPr lang="en-US" altLang="en-US" sz="1500" dirty="0"/>
              <a:t> ...10 </a:t>
            </a:r>
            <a:r>
              <a:rPr lang="en-US" altLang="en-US" sz="1500" baseline="30000" dirty="0"/>
              <a:t>-5</a:t>
            </a:r>
            <a:r>
              <a:rPr lang="en-US" altLang="en-US" sz="1500" dirty="0"/>
              <a:t> A) from the Faraday or SEM</a:t>
            </a:r>
            <a:r>
              <a:rPr lang="de-CH" altLang="en-US" sz="1500" dirty="0"/>
              <a:t> </a:t>
            </a:r>
            <a:r>
              <a:rPr lang="en-US" altLang="en-US" sz="1500" dirty="0"/>
              <a:t>to a voltage which is subsequently processed in the quadrupole controller.</a:t>
            </a:r>
            <a:r>
              <a:rPr lang="de-DE" altLang="en-US" sz="1500" dirty="0"/>
              <a:t/>
            </a:r>
            <a:br>
              <a:rPr lang="de-DE" altLang="en-US" sz="1500" dirty="0"/>
            </a:br>
            <a:endParaRPr lang="en-US" altLang="en-US" sz="1500" dirty="0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981199" y="304560"/>
            <a:ext cx="9858375" cy="454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defTabSz="45720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defTabSz="45720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CH" altLang="en-US" dirty="0" err="1"/>
              <a:t>Introduction</a:t>
            </a:r>
            <a:r>
              <a:rPr lang="de-CH" altLang="en-US" dirty="0"/>
              <a:t> </a:t>
            </a:r>
            <a:r>
              <a:rPr lang="de-CH" altLang="en-US" dirty="0" err="1"/>
              <a:t>into</a:t>
            </a:r>
            <a:r>
              <a:rPr lang="de-CH" altLang="en-US" dirty="0"/>
              <a:t> Quadrupole Mass </a:t>
            </a:r>
            <a:r>
              <a:rPr lang="de-CH" altLang="en-US" dirty="0" err="1"/>
              <a:t>Spectrometry</a:t>
            </a:r>
            <a:endParaRPr lang="de-DE" altLang="en-US" dirty="0"/>
          </a:p>
        </p:txBody>
      </p:sp>
    </p:spTree>
    <p:extLst>
      <p:ext uri="{BB962C8B-B14F-4D97-AF65-F5344CB8AC3E}">
        <p14:creationId xmlns:p14="http://schemas.microsoft.com/office/powerpoint/2010/main" val="308100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905000"/>
            <a:ext cx="3429000" cy="38100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altLang="en-US" sz="1600"/>
              <a:t>Ions leaving the quadrupole mass spectrometer fly into a </a:t>
            </a:r>
            <a:br>
              <a:rPr lang="de-DE" altLang="en-US" sz="1600"/>
            </a:br>
            <a:r>
              <a:rPr lang="de-DE" altLang="en-US" sz="2000" i="1"/>
              <a:t>Faraday-Cup</a:t>
            </a:r>
            <a:r>
              <a:rPr lang="de-DE" altLang="en-US" sz="1600"/>
              <a:t> and give off their charge</a:t>
            </a:r>
          </a:p>
          <a:p>
            <a:pPr>
              <a:lnSpc>
                <a:spcPct val="120000"/>
              </a:lnSpc>
            </a:pPr>
            <a:r>
              <a:rPr lang="de-DE" altLang="en-US" sz="1600"/>
              <a:t>Charge is measured as a current by an electrometer amplifier</a:t>
            </a:r>
          </a:p>
          <a:p>
            <a:pPr>
              <a:lnSpc>
                <a:spcPct val="120000"/>
              </a:lnSpc>
            </a:pPr>
            <a:r>
              <a:rPr lang="de-DE" altLang="en-US" sz="1600"/>
              <a:t>Measurable currents are from </a:t>
            </a:r>
            <a:br>
              <a:rPr lang="de-DE" altLang="en-US" sz="1600"/>
            </a:br>
            <a:r>
              <a:rPr lang="de-DE" altLang="en-US" sz="1600"/>
              <a:t>1E-15 to 1E-8 A</a:t>
            </a:r>
            <a:endParaRPr lang="de-DE" altLang="en-US" smtClean="0"/>
          </a:p>
        </p:txBody>
      </p:sp>
      <p:grpSp>
        <p:nvGrpSpPr>
          <p:cNvPr id="81924" name="Group 9"/>
          <p:cNvGrpSpPr>
            <a:grpSpLocks/>
          </p:cNvGrpSpPr>
          <p:nvPr/>
        </p:nvGrpSpPr>
        <p:grpSpPr bwMode="auto">
          <a:xfrm>
            <a:off x="5410200" y="1600200"/>
            <a:ext cx="3962400" cy="4495800"/>
            <a:chOff x="2832" y="1152"/>
            <a:chExt cx="2092" cy="2496"/>
          </a:xfrm>
        </p:grpSpPr>
        <p:pic>
          <p:nvPicPr>
            <p:cNvPr id="81925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152"/>
              <a:ext cx="1948" cy="2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ACACAC"/>
                    </a:outerShdw>
                  </a:effectLst>
                </a14:hiddenEffects>
              </a:ext>
            </a:extLst>
          </p:spPr>
        </p:pic>
        <p:grpSp>
          <p:nvGrpSpPr>
            <p:cNvPr id="81926" name="Group 8"/>
            <p:cNvGrpSpPr>
              <a:grpSpLocks/>
            </p:cNvGrpSpPr>
            <p:nvPr/>
          </p:nvGrpSpPr>
          <p:grpSpPr bwMode="auto">
            <a:xfrm>
              <a:off x="2832" y="1728"/>
              <a:ext cx="1872" cy="1872"/>
              <a:chOff x="2832" y="1728"/>
              <a:chExt cx="1872" cy="1872"/>
            </a:xfrm>
          </p:grpSpPr>
          <p:sp>
            <p:nvSpPr>
              <p:cNvPr id="81927" name="Rectangle 5"/>
              <p:cNvSpPr>
                <a:spLocks noChangeArrowheads="1"/>
              </p:cNvSpPr>
              <p:nvPr/>
            </p:nvSpPr>
            <p:spPr bwMode="auto">
              <a:xfrm>
                <a:off x="2832" y="1728"/>
                <a:ext cx="912" cy="18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CACAC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CH" altLang="en-US"/>
              </a:p>
            </p:txBody>
          </p:sp>
          <p:sp>
            <p:nvSpPr>
              <p:cNvPr id="81928" name="Rectangle 6"/>
              <p:cNvSpPr>
                <a:spLocks noChangeArrowheads="1"/>
              </p:cNvSpPr>
              <p:nvPr/>
            </p:nvSpPr>
            <p:spPr bwMode="auto">
              <a:xfrm>
                <a:off x="3552" y="1776"/>
                <a:ext cx="384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CACAC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CH" altLang="en-US"/>
              </a:p>
            </p:txBody>
          </p:sp>
          <p:sp>
            <p:nvSpPr>
              <p:cNvPr id="81929" name="Rectangle 7"/>
              <p:cNvSpPr>
                <a:spLocks noChangeArrowheads="1"/>
              </p:cNvSpPr>
              <p:nvPr/>
            </p:nvSpPr>
            <p:spPr bwMode="auto">
              <a:xfrm>
                <a:off x="4080" y="1728"/>
                <a:ext cx="624" cy="33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ACACAC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de-CH" altLang="en-US"/>
              </a:p>
            </p:txBody>
          </p:sp>
        </p:grpSp>
      </p:grpSp>
      <p:pic>
        <p:nvPicPr>
          <p:cNvPr id="10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99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524000"/>
            <a:ext cx="2971800" cy="4495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de-DE" altLang="en-US" smtClean="0"/>
              <a:t>Secondary Electron Multipliers</a:t>
            </a:r>
          </a:p>
          <a:p>
            <a:endParaRPr lang="de-DE" altLang="en-US" sz="1600"/>
          </a:p>
          <a:p>
            <a:r>
              <a:rPr lang="de-DE" altLang="en-US" sz="1600"/>
              <a:t>SEM 217, </a:t>
            </a:r>
            <a:br>
              <a:rPr lang="de-DE" altLang="en-US" sz="1600"/>
            </a:br>
            <a:r>
              <a:rPr lang="de-DE" altLang="en-US" sz="1600"/>
              <a:t>17 discrete dynodes</a:t>
            </a:r>
          </a:p>
          <a:p>
            <a:endParaRPr lang="de-DE" altLang="en-US" sz="1600"/>
          </a:p>
          <a:p>
            <a:endParaRPr lang="de-DE" altLang="en-US" sz="1600"/>
          </a:p>
          <a:p>
            <a:r>
              <a:rPr lang="de-DE" altLang="en-US" sz="1600"/>
              <a:t>Channeltron</a:t>
            </a:r>
            <a:r>
              <a:rPr lang="de-DE" altLang="en-US" sz="1600" baseline="30000"/>
              <a:t>TM</a:t>
            </a:r>
            <a:r>
              <a:rPr lang="de-DE" altLang="en-US" sz="1600"/>
              <a:t>, </a:t>
            </a:r>
            <a:br>
              <a:rPr lang="de-DE" altLang="en-US" sz="1600"/>
            </a:br>
            <a:r>
              <a:rPr lang="de-DE" altLang="en-US" sz="1600"/>
              <a:t>continuous dynode </a:t>
            </a:r>
            <a:br>
              <a:rPr lang="de-DE" altLang="en-US" sz="1600"/>
            </a:br>
            <a:r>
              <a:rPr lang="de-DE" altLang="en-US" sz="1600"/>
              <a:t>(incl. Faraday Detector)</a:t>
            </a:r>
            <a:endParaRPr lang="de-DE" altLang="en-US" smtClean="0"/>
          </a:p>
        </p:txBody>
      </p:sp>
      <p:pic>
        <p:nvPicPr>
          <p:cNvPr id="82948" name="Picture 4" descr="6169_SEV_217_Channeltr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24001"/>
            <a:ext cx="5638800" cy="446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9" name="Line 5"/>
          <p:cNvSpPr>
            <a:spLocks noChangeShapeType="1"/>
          </p:cNvSpPr>
          <p:nvPr/>
        </p:nvSpPr>
        <p:spPr bwMode="auto">
          <a:xfrm>
            <a:off x="4114800" y="3429000"/>
            <a:ext cx="1295400" cy="2286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0" name="Line 6"/>
          <p:cNvSpPr>
            <a:spLocks noChangeShapeType="1"/>
          </p:cNvSpPr>
          <p:nvPr/>
        </p:nvSpPr>
        <p:spPr bwMode="auto">
          <a:xfrm flipV="1">
            <a:off x="4114800" y="4876800"/>
            <a:ext cx="2895600" cy="1524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33141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114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5A76F07-8E91-408A-BEA1-E1A09D18A079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86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0" y="414288"/>
            <a:ext cx="941070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142" name="Rectangle 3"/>
          <p:cNvSpPr txBox="1">
            <a:spLocks noChangeArrowheads="1"/>
          </p:cNvSpPr>
          <p:nvPr/>
        </p:nvSpPr>
        <p:spPr bwMode="auto">
          <a:xfrm>
            <a:off x="2057400" y="1524000"/>
            <a:ext cx="6357938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de-DE" altLang="en-US" sz="2400"/>
              <a:t>Secondary Electron Multiplier</a:t>
            </a:r>
          </a:p>
          <a:p>
            <a:pPr eaLnBrk="1" hangingPunct="1"/>
            <a:endParaRPr lang="de-DE" altLang="en-US" sz="1600"/>
          </a:p>
          <a:p>
            <a:pPr eaLnBrk="1" hangingPunct="1"/>
            <a:r>
              <a:rPr lang="de-DE" altLang="en-US" sz="1600"/>
              <a:t>SEV 217, </a:t>
            </a:r>
            <a:br>
              <a:rPr lang="de-DE" altLang="en-US" sz="1600"/>
            </a:br>
            <a:r>
              <a:rPr lang="de-DE" altLang="en-US" sz="1600"/>
              <a:t>17 discrete dynodes</a:t>
            </a:r>
          </a:p>
          <a:p>
            <a:pPr eaLnBrk="1" hangingPunct="1"/>
            <a:endParaRPr lang="de-DE" altLang="en-US" sz="1600"/>
          </a:p>
        </p:txBody>
      </p:sp>
      <p:pic>
        <p:nvPicPr>
          <p:cNvPr id="91143" name="Picture 128" descr="N:\IS\Produkte\Katalog_Prospekte\2002 Pfeiffer Vacuum\Orginale von PV für den Katalog\Fotos\JPG1600x1200\6169_SEV_217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8" y="2205039"/>
            <a:ext cx="5162550" cy="3565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5"/>
          <p:cNvSpPr>
            <a:spLocks noChangeShapeType="1"/>
          </p:cNvSpPr>
          <p:nvPr/>
        </p:nvSpPr>
        <p:spPr bwMode="auto">
          <a:xfrm>
            <a:off x="4089400" y="2852738"/>
            <a:ext cx="1701800" cy="804862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669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16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B2E295D-3A9B-4543-AA64-8C30224EF431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87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200" y="298463"/>
            <a:ext cx="99250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6" name="Rectangle 3"/>
          <p:cNvSpPr txBox="1">
            <a:spLocks noChangeArrowheads="1"/>
          </p:cNvSpPr>
          <p:nvPr/>
        </p:nvSpPr>
        <p:spPr bwMode="auto">
          <a:xfrm>
            <a:off x="2057400" y="1889125"/>
            <a:ext cx="4495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 altLang="en-US" sz="1600" dirty="0" err="1"/>
              <a:t>Particles</a:t>
            </a:r>
            <a:r>
              <a:rPr lang="de-DE" altLang="en-US" sz="1600" dirty="0"/>
              <a:t> (</a:t>
            </a:r>
            <a:r>
              <a:rPr lang="de-DE" altLang="en-US" sz="1600" dirty="0" err="1"/>
              <a:t>ions</a:t>
            </a:r>
            <a:r>
              <a:rPr lang="de-DE" altLang="en-US" sz="1600" dirty="0"/>
              <a:t>, </a:t>
            </a:r>
            <a:r>
              <a:rPr lang="de-DE" altLang="en-US" sz="1600" dirty="0" err="1"/>
              <a:t>neutrals</a:t>
            </a:r>
            <a:r>
              <a:rPr lang="de-DE" altLang="en-US" sz="1600" dirty="0"/>
              <a:t>, </a:t>
            </a:r>
            <a:r>
              <a:rPr lang="de-DE" altLang="en-US" sz="1600" dirty="0" err="1"/>
              <a:t>electrons</a:t>
            </a:r>
            <a:r>
              <a:rPr lang="de-DE" altLang="en-US" sz="1600" dirty="0"/>
              <a:t>, </a:t>
            </a:r>
            <a:r>
              <a:rPr lang="de-DE" altLang="en-US" sz="1600" dirty="0" err="1"/>
              <a:t>photons</a:t>
            </a:r>
            <a:r>
              <a:rPr lang="de-DE" altLang="en-US" sz="1600" dirty="0"/>
              <a:t>) </a:t>
            </a:r>
            <a:r>
              <a:rPr lang="de-DE" altLang="en-US" sz="1600" dirty="0" err="1"/>
              <a:t>hitting</a:t>
            </a:r>
            <a:r>
              <a:rPr lang="de-DE" altLang="en-US" sz="1600" dirty="0"/>
              <a:t> a </a:t>
            </a:r>
            <a:r>
              <a:rPr lang="de-DE" altLang="en-US" sz="1600" dirty="0" err="1"/>
              <a:t>surface</a:t>
            </a:r>
            <a:r>
              <a:rPr lang="de-DE" altLang="en-US" sz="1600" dirty="0"/>
              <a:t> </a:t>
            </a:r>
            <a:r>
              <a:rPr lang="de-DE" altLang="en-US" sz="1600" dirty="0" err="1"/>
              <a:t>with</a:t>
            </a:r>
            <a:r>
              <a:rPr lang="de-DE" altLang="en-US" sz="1600" dirty="0"/>
              <a:t> high </a:t>
            </a:r>
            <a:r>
              <a:rPr lang="de-DE" altLang="en-US" sz="1600" dirty="0" err="1"/>
              <a:t>energy</a:t>
            </a:r>
            <a:r>
              <a:rPr lang="de-DE" altLang="en-US" sz="1600" dirty="0"/>
              <a:t> </a:t>
            </a:r>
            <a:r>
              <a:rPr lang="de-DE" altLang="en-US" sz="1600" dirty="0" err="1"/>
              <a:t>release</a:t>
            </a:r>
            <a:r>
              <a:rPr lang="de-DE" altLang="en-US" sz="1600" dirty="0"/>
              <a:t> </a:t>
            </a:r>
            <a:r>
              <a:rPr lang="de-DE" altLang="en-US" sz="1600" dirty="0" err="1"/>
              <a:t>several</a:t>
            </a:r>
            <a:r>
              <a:rPr lang="de-DE" altLang="en-US" sz="1600" dirty="0"/>
              <a:t>  „</a:t>
            </a:r>
            <a:r>
              <a:rPr lang="de-DE" altLang="en-US" sz="1600" dirty="0" err="1"/>
              <a:t>secondary</a:t>
            </a:r>
            <a:r>
              <a:rPr lang="de-DE" altLang="en-US" sz="1600" dirty="0"/>
              <a:t> </a:t>
            </a:r>
            <a:r>
              <a:rPr lang="de-DE" altLang="en-US" sz="1600" dirty="0" err="1"/>
              <a:t>electrons</a:t>
            </a:r>
            <a:r>
              <a:rPr lang="de-DE" altLang="en-US" sz="1600" dirty="0"/>
              <a:t>“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1600" dirty="0" err="1"/>
              <a:t>Use</a:t>
            </a:r>
            <a:r>
              <a:rPr lang="de-DE" altLang="en-US" sz="1600" dirty="0"/>
              <a:t> </a:t>
            </a:r>
            <a:r>
              <a:rPr lang="de-DE" altLang="en-US" sz="1600" dirty="0" err="1"/>
              <a:t>of</a:t>
            </a:r>
            <a:r>
              <a:rPr lang="de-DE" altLang="en-US" sz="1600" dirty="0"/>
              <a:t> </a:t>
            </a:r>
            <a:r>
              <a:rPr lang="de-DE" altLang="en-US" sz="1600" dirty="0" err="1"/>
              <a:t>several</a:t>
            </a:r>
            <a:r>
              <a:rPr lang="de-DE" altLang="en-US" sz="1600" dirty="0"/>
              <a:t> </a:t>
            </a:r>
            <a:r>
              <a:rPr lang="de-DE" altLang="en-US" sz="1600" dirty="0" err="1"/>
              <a:t>dynodes</a:t>
            </a:r>
            <a:r>
              <a:rPr lang="de-DE" altLang="en-US" sz="1600" dirty="0"/>
              <a:t> </a:t>
            </a:r>
            <a:r>
              <a:rPr lang="de-DE" altLang="en-US" sz="1600" dirty="0" err="1"/>
              <a:t>allows</a:t>
            </a:r>
            <a:r>
              <a:rPr lang="de-DE" altLang="en-US" sz="1600" dirty="0"/>
              <a:t> </a:t>
            </a:r>
            <a:r>
              <a:rPr lang="de-DE" altLang="en-US" sz="1600" dirty="0" err="1"/>
              <a:t>for</a:t>
            </a:r>
            <a:r>
              <a:rPr lang="de-DE" altLang="en-US" sz="1600" dirty="0"/>
              <a:t> an </a:t>
            </a:r>
            <a:r>
              <a:rPr lang="de-DE" altLang="en-US" sz="1600" dirty="0" err="1"/>
              <a:t>amplification</a:t>
            </a:r>
            <a:r>
              <a:rPr lang="de-DE" altLang="en-US" sz="1600" dirty="0"/>
              <a:t> </a:t>
            </a:r>
            <a:r>
              <a:rPr lang="de-DE" altLang="en-US" sz="1600" dirty="0" err="1"/>
              <a:t>of</a:t>
            </a:r>
            <a:r>
              <a:rPr lang="de-DE" altLang="en-US" sz="1600" dirty="0"/>
              <a:t> </a:t>
            </a:r>
            <a:r>
              <a:rPr lang="de-DE" altLang="en-US" sz="1600" dirty="0" err="1"/>
              <a:t>up</a:t>
            </a:r>
            <a:r>
              <a:rPr lang="de-DE" altLang="en-US" sz="1600" dirty="0"/>
              <a:t> </a:t>
            </a:r>
            <a:r>
              <a:rPr lang="de-DE" altLang="en-US" sz="1600" dirty="0" err="1"/>
              <a:t>to</a:t>
            </a:r>
            <a:r>
              <a:rPr lang="de-DE" altLang="en-US" sz="1600" dirty="0"/>
              <a:t> 10</a:t>
            </a:r>
            <a:r>
              <a:rPr lang="de-DE" altLang="en-US" sz="1600" baseline="30000" dirty="0"/>
              <a:t>8</a:t>
            </a:r>
          </a:p>
          <a:p>
            <a:pPr eaLnBrk="1" hangingPunct="1">
              <a:lnSpc>
                <a:spcPct val="120000"/>
              </a:lnSpc>
            </a:pPr>
            <a:r>
              <a:rPr lang="de-DE" altLang="en-US" sz="1600" dirty="0"/>
              <a:t>Low </a:t>
            </a:r>
            <a:r>
              <a:rPr lang="de-DE" altLang="en-US" sz="1600" dirty="0" err="1"/>
              <a:t>ion</a:t>
            </a:r>
            <a:r>
              <a:rPr lang="de-DE" altLang="en-US" sz="1600" dirty="0"/>
              <a:t> </a:t>
            </a:r>
            <a:r>
              <a:rPr lang="de-DE" altLang="en-US" sz="1600" dirty="0" err="1"/>
              <a:t>currents</a:t>
            </a:r>
            <a:r>
              <a:rPr lang="de-DE" altLang="en-US" sz="1600" dirty="0"/>
              <a:t> </a:t>
            </a:r>
            <a:r>
              <a:rPr lang="de-DE" altLang="en-US" sz="1600" dirty="0" err="1"/>
              <a:t>can</a:t>
            </a:r>
            <a:r>
              <a:rPr lang="de-DE" altLang="en-US" sz="1600" dirty="0"/>
              <a:t> </a:t>
            </a:r>
            <a:r>
              <a:rPr lang="de-DE" altLang="en-US" sz="1600" dirty="0" err="1"/>
              <a:t>be</a:t>
            </a:r>
            <a:r>
              <a:rPr lang="de-DE" altLang="en-US" sz="1600" dirty="0"/>
              <a:t> </a:t>
            </a:r>
            <a:r>
              <a:rPr lang="de-DE" altLang="en-US" sz="1600" dirty="0" err="1"/>
              <a:t>detected</a:t>
            </a:r>
            <a:r>
              <a:rPr lang="de-DE" altLang="en-US" sz="1600" dirty="0"/>
              <a:t> </a:t>
            </a:r>
            <a:r>
              <a:rPr lang="de-DE" altLang="en-US" sz="1600" dirty="0" err="1"/>
              <a:t>easily</a:t>
            </a:r>
            <a:endParaRPr lang="de-DE" altLang="en-US" sz="1600" dirty="0"/>
          </a:p>
          <a:p>
            <a:pPr eaLnBrk="1" hangingPunct="1">
              <a:lnSpc>
                <a:spcPct val="120000"/>
              </a:lnSpc>
            </a:pPr>
            <a:r>
              <a:rPr lang="de-DE" altLang="en-US" sz="1600" dirty="0" err="1"/>
              <a:t>Measuring</a:t>
            </a:r>
            <a:r>
              <a:rPr lang="de-DE" altLang="en-US" sz="1600" dirty="0"/>
              <a:t> </a:t>
            </a:r>
            <a:r>
              <a:rPr lang="de-DE" altLang="en-US" sz="1600" dirty="0" err="1"/>
              <a:t>range</a:t>
            </a:r>
            <a:r>
              <a:rPr lang="de-DE" altLang="en-US" sz="1600" dirty="0"/>
              <a:t> 1E-15 </a:t>
            </a:r>
            <a:r>
              <a:rPr lang="de-DE" altLang="en-US" sz="1600" dirty="0" err="1"/>
              <a:t>to</a:t>
            </a:r>
            <a:r>
              <a:rPr lang="de-DE" altLang="en-US" sz="1600" dirty="0"/>
              <a:t> 1E-5A </a:t>
            </a:r>
            <a:br>
              <a:rPr lang="de-DE" altLang="en-US" sz="1600" dirty="0"/>
            </a:br>
            <a:endParaRPr lang="de-DE" altLang="en-US" sz="1600" dirty="0"/>
          </a:p>
          <a:p>
            <a:pPr eaLnBrk="1" hangingPunct="1">
              <a:lnSpc>
                <a:spcPct val="120000"/>
              </a:lnSpc>
            </a:pPr>
            <a:r>
              <a:rPr lang="de-DE" altLang="en-US" sz="1600" dirty="0"/>
              <a:t>„</a:t>
            </a:r>
            <a:r>
              <a:rPr lang="de-DE" altLang="en-US" sz="1600" dirty="0" err="1"/>
              <a:t>Counting</a:t>
            </a:r>
            <a:r>
              <a:rPr lang="de-DE" altLang="en-US" sz="1600" dirty="0"/>
              <a:t>“ </a:t>
            </a:r>
            <a:r>
              <a:rPr lang="de-DE" altLang="en-US" sz="1600" dirty="0" err="1"/>
              <a:t>of</a:t>
            </a:r>
            <a:r>
              <a:rPr lang="de-DE" altLang="en-US" sz="1600" dirty="0"/>
              <a:t> individual </a:t>
            </a:r>
            <a:r>
              <a:rPr lang="de-DE" altLang="en-US" sz="1600" dirty="0" err="1"/>
              <a:t>electron</a:t>
            </a:r>
            <a:r>
              <a:rPr lang="de-DE" altLang="en-US" sz="1600" dirty="0"/>
              <a:t> </a:t>
            </a:r>
            <a:r>
              <a:rPr lang="de-DE" altLang="en-US" sz="1600" dirty="0" err="1"/>
              <a:t>bursts</a:t>
            </a:r>
            <a:r>
              <a:rPr lang="de-DE" altLang="en-US" sz="1600" dirty="0"/>
              <a:t> </a:t>
            </a:r>
            <a:r>
              <a:rPr lang="de-DE" altLang="en-US" sz="1600" dirty="0" err="1"/>
              <a:t>allows</a:t>
            </a:r>
            <a:r>
              <a:rPr lang="de-DE" altLang="en-US" sz="1600" dirty="0"/>
              <a:t> </a:t>
            </a:r>
            <a:r>
              <a:rPr lang="de-DE" altLang="en-US" sz="1600" dirty="0" err="1"/>
              <a:t>for</a:t>
            </a:r>
            <a:r>
              <a:rPr lang="de-DE" altLang="en-US" sz="1600" dirty="0"/>
              <a:t> </a:t>
            </a:r>
            <a:r>
              <a:rPr lang="de-DE" altLang="en-US" sz="1600" dirty="0" err="1"/>
              <a:t>the</a:t>
            </a:r>
            <a:r>
              <a:rPr lang="de-DE" altLang="en-US" sz="1600" dirty="0"/>
              <a:t> </a:t>
            </a:r>
            <a:r>
              <a:rPr lang="de-DE" altLang="en-US" sz="1600" dirty="0" err="1"/>
              <a:t>detection</a:t>
            </a:r>
            <a:r>
              <a:rPr lang="de-DE" altLang="en-US" sz="1600" dirty="0"/>
              <a:t> </a:t>
            </a:r>
            <a:r>
              <a:rPr lang="de-DE" altLang="en-US" sz="1600" dirty="0" err="1"/>
              <a:t>of</a:t>
            </a:r>
            <a:r>
              <a:rPr lang="de-DE" altLang="en-US" sz="1600" dirty="0"/>
              <a:t> </a:t>
            </a:r>
            <a:r>
              <a:rPr lang="de-DE" altLang="en-US" sz="1600" dirty="0" err="1"/>
              <a:t>single</a:t>
            </a:r>
            <a:r>
              <a:rPr lang="de-DE" altLang="en-US" sz="1600" dirty="0"/>
              <a:t> </a:t>
            </a:r>
            <a:r>
              <a:rPr lang="de-DE" altLang="en-US" sz="1600" dirty="0" err="1"/>
              <a:t>ions</a:t>
            </a:r>
            <a:r>
              <a:rPr lang="de-DE" altLang="en-US" sz="1600" dirty="0"/>
              <a:t> (1E-19A)</a:t>
            </a:r>
          </a:p>
          <a:p>
            <a:pPr eaLnBrk="1" hangingPunct="1"/>
            <a:endParaRPr lang="de-DE" altLang="en-US" sz="1600" dirty="0"/>
          </a:p>
        </p:txBody>
      </p:sp>
      <p:pic>
        <p:nvPicPr>
          <p:cNvPr id="92167" name="Picture 4" descr="Discrete S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" r="8386" b="15517"/>
          <a:stretch>
            <a:fillRect/>
          </a:stretch>
        </p:blipFill>
        <p:spPr bwMode="auto">
          <a:xfrm>
            <a:off x="7086601" y="1600200"/>
            <a:ext cx="2659063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Text Box 5"/>
          <p:cNvSpPr txBox="1">
            <a:spLocks noChangeArrowheads="1"/>
          </p:cNvSpPr>
          <p:nvPr/>
        </p:nvSpPr>
        <p:spPr bwMode="auto">
          <a:xfrm>
            <a:off x="8153400" y="1600200"/>
            <a:ext cx="1041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 b="1">
                <a:solidFill>
                  <a:schemeClr val="tx1"/>
                </a:solidFill>
              </a:rPr>
              <a:t>Positive Ion</a:t>
            </a:r>
          </a:p>
        </p:txBody>
      </p:sp>
      <p:sp>
        <p:nvSpPr>
          <p:cNvPr id="92169" name="Text Box 6"/>
          <p:cNvSpPr txBox="1">
            <a:spLocks noChangeArrowheads="1"/>
          </p:cNvSpPr>
          <p:nvPr/>
        </p:nvSpPr>
        <p:spPr bwMode="auto">
          <a:xfrm>
            <a:off x="8991600" y="5181600"/>
            <a:ext cx="8778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 b="1">
                <a:solidFill>
                  <a:schemeClr val="tx1"/>
                </a:solidFill>
              </a:rPr>
              <a:t>Electrons</a:t>
            </a:r>
          </a:p>
        </p:txBody>
      </p:sp>
      <p:sp>
        <p:nvSpPr>
          <p:cNvPr id="92170" name="Text Box 8"/>
          <p:cNvSpPr txBox="1">
            <a:spLocks noChangeArrowheads="1"/>
          </p:cNvSpPr>
          <p:nvPr/>
        </p:nvSpPr>
        <p:spPr bwMode="auto">
          <a:xfrm rot="16200000">
            <a:off x="6565107" y="3439319"/>
            <a:ext cx="1082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 b="1">
                <a:solidFill>
                  <a:schemeClr val="tx1"/>
                </a:solidFill>
              </a:rPr>
              <a:t>-1 to - 3.5 kV</a:t>
            </a:r>
          </a:p>
        </p:txBody>
      </p:sp>
      <p:sp>
        <p:nvSpPr>
          <p:cNvPr id="92171" name="Text Box 9"/>
          <p:cNvSpPr txBox="1">
            <a:spLocks noChangeArrowheads="1"/>
          </p:cNvSpPr>
          <p:nvPr/>
        </p:nvSpPr>
        <p:spPr bwMode="auto">
          <a:xfrm>
            <a:off x="2057400" y="1035051"/>
            <a:ext cx="542448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2400">
                <a:solidFill>
                  <a:schemeClr val="tx1"/>
                </a:solidFill>
              </a:rPr>
              <a:t>Secondary Electron Multiplier, discrete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54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199" y="609601"/>
            <a:ext cx="10199695" cy="454025"/>
          </a:xfrm>
        </p:spPr>
        <p:txBody>
          <a:bodyPr>
            <a:noAutofit/>
          </a:bodyPr>
          <a:lstStyle/>
          <a:p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76400" y="1828800"/>
            <a:ext cx="3810000" cy="4114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altLang="en-US" sz="1600"/>
              <a:t>Multiplier consists of glass tube with semi-conducting layer</a:t>
            </a:r>
          </a:p>
          <a:p>
            <a:pPr>
              <a:lnSpc>
                <a:spcPct val="120000"/>
              </a:lnSpc>
            </a:pPr>
            <a:r>
              <a:rPr lang="de-DE" altLang="en-US" sz="1600"/>
              <a:t>High voltage ( -1 to - 3kV) is applied to the front end of the </a:t>
            </a:r>
            <a:br>
              <a:rPr lang="de-DE" altLang="en-US" sz="1600"/>
            </a:br>
            <a:r>
              <a:rPr lang="de-DE" altLang="en-US" sz="1600"/>
              <a:t>C-SEM</a:t>
            </a:r>
          </a:p>
          <a:p>
            <a:pPr>
              <a:lnSpc>
                <a:spcPct val="120000"/>
              </a:lnSpc>
            </a:pPr>
            <a:r>
              <a:rPr lang="de-DE" altLang="en-US" sz="1600"/>
              <a:t>Electrons fly within the tube and release secondary electrons when hitting a surface </a:t>
            </a:r>
          </a:p>
          <a:p>
            <a:pPr>
              <a:lnSpc>
                <a:spcPct val="120000"/>
              </a:lnSpc>
            </a:pPr>
            <a:r>
              <a:rPr lang="de-DE" altLang="en-US" sz="1600"/>
              <a:t>Bended tubes produce more hits of the electrons onto the surface than straight tubes</a:t>
            </a:r>
          </a:p>
        </p:txBody>
      </p:sp>
      <p:grpSp>
        <p:nvGrpSpPr>
          <p:cNvPr id="86020" name="Group 8"/>
          <p:cNvGrpSpPr>
            <a:grpSpLocks/>
          </p:cNvGrpSpPr>
          <p:nvPr/>
        </p:nvGrpSpPr>
        <p:grpSpPr bwMode="auto">
          <a:xfrm>
            <a:off x="5943600" y="1905000"/>
            <a:ext cx="3886200" cy="3810000"/>
            <a:chOff x="3024" y="1200"/>
            <a:chExt cx="2448" cy="2400"/>
          </a:xfrm>
        </p:grpSpPr>
        <p:pic>
          <p:nvPicPr>
            <p:cNvPr id="86022" name="Picture 5" descr="Channeltron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200"/>
              <a:ext cx="2448" cy="2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6023" name="Rectangle 6"/>
            <p:cNvSpPr>
              <a:spLocks noChangeArrowheads="1"/>
            </p:cNvSpPr>
            <p:nvPr/>
          </p:nvSpPr>
          <p:spPr bwMode="auto">
            <a:xfrm>
              <a:off x="3360" y="3120"/>
              <a:ext cx="1872" cy="480"/>
            </a:xfrm>
            <a:prstGeom prst="rect">
              <a:avLst/>
            </a:prstGeom>
            <a:solidFill>
              <a:schemeClr val="bg1"/>
            </a:solidFill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ACACAC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de-DE" altLang="en-US" sz="1200"/>
                <a:t>             Ion            Electrons</a:t>
              </a:r>
            </a:p>
          </p:txBody>
        </p:sp>
      </p:grpSp>
      <p:sp>
        <p:nvSpPr>
          <p:cNvPr id="86021" name="Text Box 9"/>
          <p:cNvSpPr txBox="1">
            <a:spLocks noChangeArrowheads="1"/>
          </p:cNvSpPr>
          <p:nvPr/>
        </p:nvSpPr>
        <p:spPr bwMode="auto">
          <a:xfrm>
            <a:off x="1676401" y="1219201"/>
            <a:ext cx="5275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/>
              <a:t>Secondary Electron Multiplier, continuous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713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199" y="381001"/>
            <a:ext cx="9887237" cy="454025"/>
          </a:xfrm>
        </p:spPr>
        <p:txBody>
          <a:bodyPr>
            <a:noAutofit/>
          </a:bodyPr>
          <a:lstStyle/>
          <a:p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de-CH" altLang="en-US" sz="32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Quadrupole Mass </a:t>
            </a:r>
            <a:r>
              <a:rPr lang="de-CH" altLang="en-US" sz="32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Spectrometry</a:t>
            </a:r>
            <a:endParaRPr lang="de-DE" altLang="en-US" sz="32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00200" y="1905000"/>
            <a:ext cx="4648200" cy="39624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de-DE" altLang="en-US" sz="1600"/>
              <a:t>If no voltage is applied to the C-SEM, the ions fly straight onto the Faraday-Cup</a:t>
            </a:r>
            <a:br>
              <a:rPr lang="de-DE" altLang="en-US" sz="1600"/>
            </a:br>
            <a:r>
              <a:rPr lang="de-DE" altLang="en-US" sz="2400">
                <a:sym typeface="Wingdings" panose="05000000000000000000" pitchFamily="2" charset="2"/>
              </a:rPr>
              <a:t></a:t>
            </a:r>
            <a:r>
              <a:rPr lang="de-DE" altLang="en-US" sz="1600">
                <a:sym typeface="Wingdings" panose="05000000000000000000" pitchFamily="2" charset="2"/>
              </a:rPr>
              <a:t> analysis of high ion currents</a:t>
            </a:r>
          </a:p>
          <a:p>
            <a:pPr>
              <a:lnSpc>
                <a:spcPct val="120000"/>
              </a:lnSpc>
            </a:pPr>
            <a:r>
              <a:rPr lang="de-DE" altLang="en-US" sz="1600">
                <a:sym typeface="Wingdings" panose="05000000000000000000" pitchFamily="2" charset="2"/>
              </a:rPr>
              <a:t>A high voltage applied to the C-SEM deflects the ions into its entrance </a:t>
            </a:r>
            <a:br>
              <a:rPr lang="de-DE" altLang="en-US" sz="1600">
                <a:sym typeface="Wingdings" panose="05000000000000000000" pitchFamily="2" charset="2"/>
              </a:rPr>
            </a:br>
            <a:r>
              <a:rPr lang="de-DE" altLang="en-US" sz="2400">
                <a:sym typeface="Wingdings" panose="05000000000000000000" pitchFamily="2" charset="2"/>
              </a:rPr>
              <a:t></a:t>
            </a:r>
            <a:r>
              <a:rPr lang="de-DE" altLang="en-US" sz="1600">
                <a:sym typeface="Wingdings" panose="05000000000000000000" pitchFamily="2" charset="2"/>
              </a:rPr>
              <a:t> analysis of low ion currents</a:t>
            </a:r>
          </a:p>
          <a:p>
            <a:pPr>
              <a:lnSpc>
                <a:spcPct val="120000"/>
              </a:lnSpc>
            </a:pPr>
            <a:r>
              <a:rPr lang="de-DE" altLang="en-US" sz="1600">
                <a:sym typeface="Wingdings" panose="05000000000000000000" pitchFamily="2" charset="2"/>
              </a:rPr>
              <a:t>One electrometer can measure currents both from the Faraday-Cup and from the C-SEM</a:t>
            </a:r>
          </a:p>
        </p:txBody>
      </p:sp>
      <p:pic>
        <p:nvPicPr>
          <p:cNvPr id="8704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752600"/>
            <a:ext cx="309245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</p:pic>
      <p:sp>
        <p:nvSpPr>
          <p:cNvPr id="87045" name="Text Box 6"/>
          <p:cNvSpPr txBox="1">
            <a:spLocks noChangeArrowheads="1"/>
          </p:cNvSpPr>
          <p:nvPr/>
        </p:nvSpPr>
        <p:spPr bwMode="auto">
          <a:xfrm>
            <a:off x="1600200" y="990601"/>
            <a:ext cx="5081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de-DE" altLang="en-US"/>
              <a:t>Combined Faraday-Cup, C-SEM detector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42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533401"/>
            <a:ext cx="85026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DE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endParaRPr lang="de-DE" altLang="en-US" sz="36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981200" y="1066800"/>
            <a:ext cx="8648700" cy="411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defTabSz="457200" rtl="0" eaLnBrk="1" latinLnBrk="0" hangingPunct="1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SzPct val="100000"/>
              <a:buFont typeface="Arial"/>
              <a:buChar char="•"/>
              <a:defRPr sz="2000" kern="1200">
                <a:solidFill>
                  <a:srgbClr val="42414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CH" altLang="en-US" sz="1500" dirty="0"/>
          </a:p>
          <a:p>
            <a:pPr marL="0" indent="0">
              <a:buNone/>
              <a:defRPr/>
            </a:pPr>
            <a:r>
              <a:rPr lang="en-US" altLang="en-US" dirty="0"/>
              <a:t>Ion</a:t>
            </a:r>
            <a:r>
              <a:rPr lang="de-CH" altLang="en-US" dirty="0"/>
              <a:t> </a:t>
            </a:r>
            <a:r>
              <a:rPr lang="de-CH" altLang="en-US" dirty="0" err="1" smtClean="0"/>
              <a:t>source</a:t>
            </a:r>
            <a:r>
              <a:rPr lang="de-CH" altLang="en-US" dirty="0" smtClean="0"/>
              <a:t/>
            </a:r>
            <a:br>
              <a:rPr lang="de-CH" altLang="en-US" dirty="0" smtClean="0"/>
            </a:br>
            <a:endParaRPr lang="de-CH" altLang="en-US" dirty="0"/>
          </a:p>
          <a:p>
            <a:pPr>
              <a:defRPr/>
            </a:pPr>
            <a:r>
              <a:rPr lang="en-US" altLang="en-US" sz="1600" dirty="0"/>
              <a:t>A </a:t>
            </a:r>
            <a:r>
              <a:rPr lang="en-US" altLang="en-US" sz="1600" dirty="0" smtClean="0"/>
              <a:t>filament or cathode </a:t>
            </a:r>
            <a:r>
              <a:rPr lang="en-US" altLang="en-US" sz="1600" dirty="0"/>
              <a:t>emits electrons which – on their path to the more positively charged </a:t>
            </a:r>
            <a:r>
              <a:rPr lang="en-US" altLang="en-US" sz="1600" dirty="0" smtClean="0"/>
              <a:t/>
            </a:r>
            <a:br>
              <a:rPr lang="en-US" altLang="en-US" sz="1600" dirty="0" smtClean="0"/>
            </a:br>
            <a:r>
              <a:rPr lang="en-US" altLang="en-US" sz="1600" dirty="0" smtClean="0"/>
              <a:t>formation </a:t>
            </a:r>
            <a:r>
              <a:rPr lang="en-US" altLang="en-US" sz="1600" dirty="0"/>
              <a:t>chamber / Anode– collide</a:t>
            </a:r>
            <a:r>
              <a:rPr lang="de-CH" altLang="en-US" sz="1600" dirty="0"/>
              <a:t> </a:t>
            </a:r>
            <a:r>
              <a:rPr lang="en-US" altLang="en-US" sz="1600" dirty="0"/>
              <a:t>with gas particles and knock out electrons. In this process the gas particles become</a:t>
            </a:r>
            <a:r>
              <a:rPr lang="de-CH" altLang="en-US" sz="1600" dirty="0"/>
              <a:t> </a:t>
            </a:r>
            <a:r>
              <a:rPr lang="en-US" altLang="en-US" sz="1600" dirty="0"/>
              <a:t>positively charged, they are ionized.</a:t>
            </a:r>
            <a:r>
              <a:rPr lang="de-CH" altLang="en-US" sz="1600" dirty="0"/>
              <a:t> </a:t>
            </a:r>
          </a:p>
          <a:p>
            <a:pPr>
              <a:defRPr/>
            </a:pPr>
            <a:endParaRPr lang="de-CH" altLang="en-US" sz="1600" dirty="0"/>
          </a:p>
          <a:p>
            <a:pPr>
              <a:defRPr/>
            </a:pPr>
            <a:r>
              <a:rPr lang="de-CH" altLang="en-US" sz="1600" dirty="0"/>
              <a:t>An E</a:t>
            </a:r>
            <a:r>
              <a:rPr lang="en-US" altLang="en-US" sz="1600" dirty="0" err="1"/>
              <a:t>xtraction</a:t>
            </a:r>
            <a:r>
              <a:rPr lang="en-US" altLang="en-US" sz="1600" dirty="0"/>
              <a:t> lens extracts the ions from the formation chamber, and focusing lenses</a:t>
            </a:r>
            <a:r>
              <a:rPr lang="de-CH" altLang="en-US" sz="1600" dirty="0"/>
              <a:t> </a:t>
            </a:r>
            <a:r>
              <a:rPr lang="en-US" altLang="en-US" sz="1600" dirty="0"/>
              <a:t>ensure ideal conditions at the entrance to the mass filter.</a:t>
            </a:r>
            <a:r>
              <a:rPr lang="de-CH" altLang="en-US" sz="1600" dirty="0"/>
              <a:t/>
            </a:r>
            <a:br>
              <a:rPr lang="de-CH" altLang="en-US" sz="1600" dirty="0"/>
            </a:br>
            <a:endParaRPr lang="de-DE" altLang="en-US" sz="15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3161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1936750" y="304801"/>
            <a:ext cx="32194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endParaRPr lang="en-US" altLang="en-US" sz="36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Rectangle 3"/>
          <p:cNvSpPr txBox="1">
            <a:spLocks noChangeArrowheads="1"/>
          </p:cNvSpPr>
          <p:nvPr/>
        </p:nvSpPr>
        <p:spPr bwMode="auto">
          <a:xfrm>
            <a:off x="2286000" y="1066800"/>
            <a:ext cx="8216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en-US" sz="1500"/>
              <a:t>General</a:t>
            </a:r>
            <a:br>
              <a:rPr lang="de-CH" altLang="en-US" sz="1500"/>
            </a:br>
            <a:r>
              <a:rPr lang="en-US" altLang="en-US" sz="1500"/>
              <a:t>To ensure filament longevity, ion mobility and detector operation the analyzer has to be kept under high vacuum conditions.</a:t>
            </a:r>
            <a:br>
              <a:rPr lang="en-US" altLang="en-US" sz="1500"/>
            </a:br>
            <a:endParaRPr lang="en-US" altLang="en-US" sz="1500"/>
          </a:p>
          <a:p>
            <a:pPr lvl="1" eaLnBrk="1" hangingPunct="1">
              <a:lnSpc>
                <a:spcPct val="135000"/>
              </a:lnSpc>
            </a:pPr>
            <a:r>
              <a:rPr lang="en-US" altLang="en-US" sz="1600"/>
              <a:t>At high pressure filaments burn quickly</a:t>
            </a:r>
          </a:p>
          <a:p>
            <a:pPr lvl="1" eaLnBrk="1" hangingPunct="1">
              <a:lnSpc>
                <a:spcPct val="135000"/>
              </a:lnSpc>
            </a:pPr>
            <a:r>
              <a:rPr lang="en-US" altLang="en-US" sz="1600"/>
              <a:t>At high pressure Secondary Electron Multipliers degrade quickly</a:t>
            </a:r>
            <a:r>
              <a:rPr lang="en-US" altLang="en-US" sz="1400"/>
              <a:t> </a:t>
            </a:r>
            <a:endParaRPr lang="de-CH" altLang="en-US" sz="1400"/>
          </a:p>
          <a:p>
            <a:pPr eaLnBrk="1" hangingPunct="1"/>
            <a:endParaRPr lang="en-US" altLang="en-US" sz="150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2184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457201"/>
            <a:ext cx="8502650" cy="454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CH" altLang="en-US" sz="3600" dirty="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de-CH" altLang="en-US" sz="3600" dirty="0" err="1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basics</a:t>
            </a:r>
            <a:endParaRPr lang="de-CH" altLang="en-US" sz="3600" dirty="0">
              <a:solidFill>
                <a:schemeClr val="tx2"/>
              </a:solidFill>
              <a:effectLst>
                <a:reflection stA="15000" endPos="40000" dist="127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1" name="Group 89"/>
          <p:cNvGrpSpPr>
            <a:grpSpLocks/>
          </p:cNvGrpSpPr>
          <p:nvPr/>
        </p:nvGrpSpPr>
        <p:grpSpPr bwMode="auto">
          <a:xfrm>
            <a:off x="2228850" y="1562101"/>
            <a:ext cx="6891338" cy="4532313"/>
            <a:chOff x="444" y="984"/>
            <a:chExt cx="4341" cy="2855"/>
          </a:xfrm>
        </p:grpSpPr>
        <p:sp>
          <p:nvSpPr>
            <p:cNvPr id="27653" name="Freeform 5"/>
            <p:cNvSpPr>
              <a:spLocks/>
            </p:cNvSpPr>
            <p:nvPr/>
          </p:nvSpPr>
          <p:spPr bwMode="auto">
            <a:xfrm>
              <a:off x="2630" y="1342"/>
              <a:ext cx="2149" cy="54"/>
            </a:xfrm>
            <a:custGeom>
              <a:avLst/>
              <a:gdLst>
                <a:gd name="T0" fmla="*/ 19 w 2149"/>
                <a:gd name="T1" fmla="*/ 23 h 54"/>
                <a:gd name="T2" fmla="*/ 41 w 2149"/>
                <a:gd name="T3" fmla="*/ 16 h 54"/>
                <a:gd name="T4" fmla="*/ 66 w 2149"/>
                <a:gd name="T5" fmla="*/ 12 h 54"/>
                <a:gd name="T6" fmla="*/ 89 w 2149"/>
                <a:gd name="T7" fmla="*/ 6 h 54"/>
                <a:gd name="T8" fmla="*/ 139 w 2149"/>
                <a:gd name="T9" fmla="*/ 2 h 54"/>
                <a:gd name="T10" fmla="*/ 263 w 2149"/>
                <a:gd name="T11" fmla="*/ 4 h 54"/>
                <a:gd name="T12" fmla="*/ 288 w 2149"/>
                <a:gd name="T13" fmla="*/ 10 h 54"/>
                <a:gd name="T14" fmla="*/ 314 w 2149"/>
                <a:gd name="T15" fmla="*/ 16 h 54"/>
                <a:gd name="T16" fmla="*/ 339 w 2149"/>
                <a:gd name="T17" fmla="*/ 25 h 54"/>
                <a:gd name="T18" fmla="*/ 366 w 2149"/>
                <a:gd name="T19" fmla="*/ 33 h 54"/>
                <a:gd name="T20" fmla="*/ 393 w 2149"/>
                <a:gd name="T21" fmla="*/ 41 h 54"/>
                <a:gd name="T22" fmla="*/ 422 w 2149"/>
                <a:gd name="T23" fmla="*/ 47 h 54"/>
                <a:gd name="T24" fmla="*/ 476 w 2149"/>
                <a:gd name="T25" fmla="*/ 51 h 54"/>
                <a:gd name="T26" fmla="*/ 525 w 2149"/>
                <a:gd name="T27" fmla="*/ 49 h 54"/>
                <a:gd name="T28" fmla="*/ 559 w 2149"/>
                <a:gd name="T29" fmla="*/ 43 h 54"/>
                <a:gd name="T30" fmla="*/ 596 w 2149"/>
                <a:gd name="T31" fmla="*/ 37 h 54"/>
                <a:gd name="T32" fmla="*/ 639 w 2149"/>
                <a:gd name="T33" fmla="*/ 27 h 54"/>
                <a:gd name="T34" fmla="*/ 676 w 2149"/>
                <a:gd name="T35" fmla="*/ 18 h 54"/>
                <a:gd name="T36" fmla="*/ 714 w 2149"/>
                <a:gd name="T37" fmla="*/ 10 h 54"/>
                <a:gd name="T38" fmla="*/ 749 w 2149"/>
                <a:gd name="T39" fmla="*/ 4 h 54"/>
                <a:gd name="T40" fmla="*/ 840 w 2149"/>
                <a:gd name="T41" fmla="*/ 2 h 54"/>
                <a:gd name="T42" fmla="*/ 867 w 2149"/>
                <a:gd name="T43" fmla="*/ 6 h 54"/>
                <a:gd name="T44" fmla="*/ 894 w 2149"/>
                <a:gd name="T45" fmla="*/ 12 h 54"/>
                <a:gd name="T46" fmla="*/ 925 w 2149"/>
                <a:gd name="T47" fmla="*/ 23 h 54"/>
                <a:gd name="T48" fmla="*/ 949 w 2149"/>
                <a:gd name="T49" fmla="*/ 31 h 54"/>
                <a:gd name="T50" fmla="*/ 974 w 2149"/>
                <a:gd name="T51" fmla="*/ 39 h 54"/>
                <a:gd name="T52" fmla="*/ 999 w 2149"/>
                <a:gd name="T53" fmla="*/ 45 h 54"/>
                <a:gd name="T54" fmla="*/ 1047 w 2149"/>
                <a:gd name="T55" fmla="*/ 51 h 54"/>
                <a:gd name="T56" fmla="*/ 1088 w 2149"/>
                <a:gd name="T57" fmla="*/ 49 h 54"/>
                <a:gd name="T58" fmla="*/ 1119 w 2149"/>
                <a:gd name="T59" fmla="*/ 43 h 54"/>
                <a:gd name="T60" fmla="*/ 1152 w 2149"/>
                <a:gd name="T61" fmla="*/ 37 h 54"/>
                <a:gd name="T62" fmla="*/ 1179 w 2149"/>
                <a:gd name="T63" fmla="*/ 29 h 54"/>
                <a:gd name="T64" fmla="*/ 1224 w 2149"/>
                <a:gd name="T65" fmla="*/ 16 h 54"/>
                <a:gd name="T66" fmla="*/ 1253 w 2149"/>
                <a:gd name="T67" fmla="*/ 10 h 54"/>
                <a:gd name="T68" fmla="*/ 1309 w 2149"/>
                <a:gd name="T69" fmla="*/ 6 h 54"/>
                <a:gd name="T70" fmla="*/ 1357 w 2149"/>
                <a:gd name="T71" fmla="*/ 8 h 54"/>
                <a:gd name="T72" fmla="*/ 1396 w 2149"/>
                <a:gd name="T73" fmla="*/ 12 h 54"/>
                <a:gd name="T74" fmla="*/ 1429 w 2149"/>
                <a:gd name="T75" fmla="*/ 18 h 54"/>
                <a:gd name="T76" fmla="*/ 1469 w 2149"/>
                <a:gd name="T77" fmla="*/ 25 h 54"/>
                <a:gd name="T78" fmla="*/ 1508 w 2149"/>
                <a:gd name="T79" fmla="*/ 33 h 54"/>
                <a:gd name="T80" fmla="*/ 1545 w 2149"/>
                <a:gd name="T81" fmla="*/ 37 h 54"/>
                <a:gd name="T82" fmla="*/ 1605 w 2149"/>
                <a:gd name="T83" fmla="*/ 43 h 54"/>
                <a:gd name="T84" fmla="*/ 1661 w 2149"/>
                <a:gd name="T85" fmla="*/ 37 h 54"/>
                <a:gd name="T86" fmla="*/ 1696 w 2149"/>
                <a:gd name="T87" fmla="*/ 33 h 54"/>
                <a:gd name="T88" fmla="*/ 1723 w 2149"/>
                <a:gd name="T89" fmla="*/ 27 h 54"/>
                <a:gd name="T90" fmla="*/ 1750 w 2149"/>
                <a:gd name="T91" fmla="*/ 20 h 54"/>
                <a:gd name="T92" fmla="*/ 1777 w 2149"/>
                <a:gd name="T93" fmla="*/ 14 h 54"/>
                <a:gd name="T94" fmla="*/ 1808 w 2149"/>
                <a:gd name="T95" fmla="*/ 10 h 54"/>
                <a:gd name="T96" fmla="*/ 1903 w 2149"/>
                <a:gd name="T97" fmla="*/ 8 h 54"/>
                <a:gd name="T98" fmla="*/ 1938 w 2149"/>
                <a:gd name="T99" fmla="*/ 12 h 54"/>
                <a:gd name="T100" fmla="*/ 1967 w 2149"/>
                <a:gd name="T101" fmla="*/ 18 h 54"/>
                <a:gd name="T102" fmla="*/ 1992 w 2149"/>
                <a:gd name="T103" fmla="*/ 23 h 54"/>
                <a:gd name="T104" fmla="*/ 2015 w 2149"/>
                <a:gd name="T105" fmla="*/ 29 h 54"/>
                <a:gd name="T106" fmla="*/ 2035 w 2149"/>
                <a:gd name="T107" fmla="*/ 33 h 54"/>
                <a:gd name="T108" fmla="*/ 2060 w 2149"/>
                <a:gd name="T109" fmla="*/ 39 h 54"/>
                <a:gd name="T110" fmla="*/ 2089 w 2149"/>
                <a:gd name="T111" fmla="*/ 43 h 54"/>
                <a:gd name="T112" fmla="*/ 2116 w 2149"/>
                <a:gd name="T113" fmla="*/ 49 h 54"/>
                <a:gd name="T114" fmla="*/ 2149 w 2149"/>
                <a:gd name="T115" fmla="*/ 54 h 5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149" h="54">
                  <a:moveTo>
                    <a:pt x="0" y="29"/>
                  </a:moveTo>
                  <a:lnTo>
                    <a:pt x="4" y="27"/>
                  </a:lnTo>
                  <a:lnTo>
                    <a:pt x="8" y="27"/>
                  </a:lnTo>
                  <a:lnTo>
                    <a:pt x="15" y="25"/>
                  </a:lnTo>
                  <a:lnTo>
                    <a:pt x="19" y="23"/>
                  </a:lnTo>
                  <a:lnTo>
                    <a:pt x="23" y="23"/>
                  </a:lnTo>
                  <a:lnTo>
                    <a:pt x="29" y="20"/>
                  </a:lnTo>
                  <a:lnTo>
                    <a:pt x="33" y="18"/>
                  </a:lnTo>
                  <a:lnTo>
                    <a:pt x="37" y="18"/>
                  </a:lnTo>
                  <a:lnTo>
                    <a:pt x="41" y="16"/>
                  </a:lnTo>
                  <a:lnTo>
                    <a:pt x="48" y="16"/>
                  </a:lnTo>
                  <a:lnTo>
                    <a:pt x="52" y="14"/>
                  </a:lnTo>
                  <a:lnTo>
                    <a:pt x="56" y="14"/>
                  </a:lnTo>
                  <a:lnTo>
                    <a:pt x="62" y="12"/>
                  </a:lnTo>
                  <a:lnTo>
                    <a:pt x="66" y="12"/>
                  </a:lnTo>
                  <a:lnTo>
                    <a:pt x="70" y="10"/>
                  </a:lnTo>
                  <a:lnTo>
                    <a:pt x="75" y="10"/>
                  </a:lnTo>
                  <a:lnTo>
                    <a:pt x="81" y="8"/>
                  </a:lnTo>
                  <a:lnTo>
                    <a:pt x="85" y="8"/>
                  </a:lnTo>
                  <a:lnTo>
                    <a:pt x="89" y="6"/>
                  </a:lnTo>
                  <a:lnTo>
                    <a:pt x="99" y="6"/>
                  </a:lnTo>
                  <a:lnTo>
                    <a:pt x="104" y="4"/>
                  </a:lnTo>
                  <a:lnTo>
                    <a:pt x="120" y="4"/>
                  </a:lnTo>
                  <a:lnTo>
                    <a:pt x="124" y="2"/>
                  </a:lnTo>
                  <a:lnTo>
                    <a:pt x="139" y="2"/>
                  </a:lnTo>
                  <a:lnTo>
                    <a:pt x="145" y="0"/>
                  </a:lnTo>
                  <a:lnTo>
                    <a:pt x="246" y="0"/>
                  </a:lnTo>
                  <a:lnTo>
                    <a:pt x="252" y="2"/>
                  </a:lnTo>
                  <a:lnTo>
                    <a:pt x="257" y="2"/>
                  </a:lnTo>
                  <a:lnTo>
                    <a:pt x="263" y="4"/>
                  </a:lnTo>
                  <a:lnTo>
                    <a:pt x="267" y="4"/>
                  </a:lnTo>
                  <a:lnTo>
                    <a:pt x="273" y="6"/>
                  </a:lnTo>
                  <a:lnTo>
                    <a:pt x="277" y="6"/>
                  </a:lnTo>
                  <a:lnTo>
                    <a:pt x="283" y="8"/>
                  </a:lnTo>
                  <a:lnTo>
                    <a:pt x="288" y="10"/>
                  </a:lnTo>
                  <a:lnTo>
                    <a:pt x="294" y="10"/>
                  </a:lnTo>
                  <a:lnTo>
                    <a:pt x="298" y="12"/>
                  </a:lnTo>
                  <a:lnTo>
                    <a:pt x="304" y="14"/>
                  </a:lnTo>
                  <a:lnTo>
                    <a:pt x="308" y="14"/>
                  </a:lnTo>
                  <a:lnTo>
                    <a:pt x="314" y="16"/>
                  </a:lnTo>
                  <a:lnTo>
                    <a:pt x="319" y="18"/>
                  </a:lnTo>
                  <a:lnTo>
                    <a:pt x="325" y="20"/>
                  </a:lnTo>
                  <a:lnTo>
                    <a:pt x="329" y="23"/>
                  </a:lnTo>
                  <a:lnTo>
                    <a:pt x="335" y="23"/>
                  </a:lnTo>
                  <a:lnTo>
                    <a:pt x="339" y="25"/>
                  </a:lnTo>
                  <a:lnTo>
                    <a:pt x="345" y="27"/>
                  </a:lnTo>
                  <a:lnTo>
                    <a:pt x="350" y="29"/>
                  </a:lnTo>
                  <a:lnTo>
                    <a:pt x="356" y="31"/>
                  </a:lnTo>
                  <a:lnTo>
                    <a:pt x="362" y="31"/>
                  </a:lnTo>
                  <a:lnTo>
                    <a:pt x="366" y="33"/>
                  </a:lnTo>
                  <a:lnTo>
                    <a:pt x="372" y="35"/>
                  </a:lnTo>
                  <a:lnTo>
                    <a:pt x="377" y="37"/>
                  </a:lnTo>
                  <a:lnTo>
                    <a:pt x="383" y="37"/>
                  </a:lnTo>
                  <a:lnTo>
                    <a:pt x="389" y="39"/>
                  </a:lnTo>
                  <a:lnTo>
                    <a:pt x="393" y="41"/>
                  </a:lnTo>
                  <a:lnTo>
                    <a:pt x="399" y="43"/>
                  </a:lnTo>
                  <a:lnTo>
                    <a:pt x="405" y="43"/>
                  </a:lnTo>
                  <a:lnTo>
                    <a:pt x="412" y="45"/>
                  </a:lnTo>
                  <a:lnTo>
                    <a:pt x="416" y="45"/>
                  </a:lnTo>
                  <a:lnTo>
                    <a:pt x="422" y="47"/>
                  </a:lnTo>
                  <a:lnTo>
                    <a:pt x="428" y="47"/>
                  </a:lnTo>
                  <a:lnTo>
                    <a:pt x="434" y="49"/>
                  </a:lnTo>
                  <a:lnTo>
                    <a:pt x="439" y="49"/>
                  </a:lnTo>
                  <a:lnTo>
                    <a:pt x="445" y="51"/>
                  </a:lnTo>
                  <a:lnTo>
                    <a:pt x="476" y="51"/>
                  </a:lnTo>
                  <a:lnTo>
                    <a:pt x="480" y="54"/>
                  </a:lnTo>
                  <a:lnTo>
                    <a:pt x="486" y="51"/>
                  </a:lnTo>
                  <a:lnTo>
                    <a:pt x="511" y="51"/>
                  </a:lnTo>
                  <a:lnTo>
                    <a:pt x="517" y="49"/>
                  </a:lnTo>
                  <a:lnTo>
                    <a:pt x="525" y="49"/>
                  </a:lnTo>
                  <a:lnTo>
                    <a:pt x="532" y="47"/>
                  </a:lnTo>
                  <a:lnTo>
                    <a:pt x="538" y="47"/>
                  </a:lnTo>
                  <a:lnTo>
                    <a:pt x="546" y="45"/>
                  </a:lnTo>
                  <a:lnTo>
                    <a:pt x="552" y="45"/>
                  </a:lnTo>
                  <a:lnTo>
                    <a:pt x="559" y="43"/>
                  </a:lnTo>
                  <a:lnTo>
                    <a:pt x="567" y="43"/>
                  </a:lnTo>
                  <a:lnTo>
                    <a:pt x="573" y="41"/>
                  </a:lnTo>
                  <a:lnTo>
                    <a:pt x="581" y="39"/>
                  </a:lnTo>
                  <a:lnTo>
                    <a:pt x="587" y="37"/>
                  </a:lnTo>
                  <a:lnTo>
                    <a:pt x="596" y="37"/>
                  </a:lnTo>
                  <a:lnTo>
                    <a:pt x="602" y="35"/>
                  </a:lnTo>
                  <a:lnTo>
                    <a:pt x="618" y="31"/>
                  </a:lnTo>
                  <a:lnTo>
                    <a:pt x="625" y="29"/>
                  </a:lnTo>
                  <a:lnTo>
                    <a:pt x="633" y="29"/>
                  </a:lnTo>
                  <a:lnTo>
                    <a:pt x="639" y="27"/>
                  </a:lnTo>
                  <a:lnTo>
                    <a:pt x="647" y="25"/>
                  </a:lnTo>
                  <a:lnTo>
                    <a:pt x="654" y="23"/>
                  </a:lnTo>
                  <a:lnTo>
                    <a:pt x="662" y="20"/>
                  </a:lnTo>
                  <a:lnTo>
                    <a:pt x="668" y="18"/>
                  </a:lnTo>
                  <a:lnTo>
                    <a:pt x="676" y="18"/>
                  </a:lnTo>
                  <a:lnTo>
                    <a:pt x="685" y="16"/>
                  </a:lnTo>
                  <a:lnTo>
                    <a:pt x="691" y="14"/>
                  </a:lnTo>
                  <a:lnTo>
                    <a:pt x="699" y="12"/>
                  </a:lnTo>
                  <a:lnTo>
                    <a:pt x="705" y="12"/>
                  </a:lnTo>
                  <a:lnTo>
                    <a:pt x="714" y="10"/>
                  </a:lnTo>
                  <a:lnTo>
                    <a:pt x="720" y="8"/>
                  </a:lnTo>
                  <a:lnTo>
                    <a:pt x="726" y="8"/>
                  </a:lnTo>
                  <a:lnTo>
                    <a:pt x="734" y="6"/>
                  </a:lnTo>
                  <a:lnTo>
                    <a:pt x="741" y="4"/>
                  </a:lnTo>
                  <a:lnTo>
                    <a:pt x="749" y="4"/>
                  </a:lnTo>
                  <a:lnTo>
                    <a:pt x="755" y="2"/>
                  </a:lnTo>
                  <a:lnTo>
                    <a:pt x="767" y="2"/>
                  </a:lnTo>
                  <a:lnTo>
                    <a:pt x="776" y="0"/>
                  </a:lnTo>
                  <a:lnTo>
                    <a:pt x="834" y="0"/>
                  </a:lnTo>
                  <a:lnTo>
                    <a:pt x="840" y="2"/>
                  </a:lnTo>
                  <a:lnTo>
                    <a:pt x="844" y="2"/>
                  </a:lnTo>
                  <a:lnTo>
                    <a:pt x="850" y="4"/>
                  </a:lnTo>
                  <a:lnTo>
                    <a:pt x="856" y="4"/>
                  </a:lnTo>
                  <a:lnTo>
                    <a:pt x="860" y="6"/>
                  </a:lnTo>
                  <a:lnTo>
                    <a:pt x="867" y="6"/>
                  </a:lnTo>
                  <a:lnTo>
                    <a:pt x="873" y="8"/>
                  </a:lnTo>
                  <a:lnTo>
                    <a:pt x="877" y="8"/>
                  </a:lnTo>
                  <a:lnTo>
                    <a:pt x="883" y="10"/>
                  </a:lnTo>
                  <a:lnTo>
                    <a:pt x="887" y="12"/>
                  </a:lnTo>
                  <a:lnTo>
                    <a:pt x="894" y="12"/>
                  </a:lnTo>
                  <a:lnTo>
                    <a:pt x="900" y="14"/>
                  </a:lnTo>
                  <a:lnTo>
                    <a:pt x="908" y="18"/>
                  </a:lnTo>
                  <a:lnTo>
                    <a:pt x="914" y="20"/>
                  </a:lnTo>
                  <a:lnTo>
                    <a:pt x="918" y="20"/>
                  </a:lnTo>
                  <a:lnTo>
                    <a:pt x="925" y="23"/>
                  </a:lnTo>
                  <a:lnTo>
                    <a:pt x="929" y="25"/>
                  </a:lnTo>
                  <a:lnTo>
                    <a:pt x="935" y="27"/>
                  </a:lnTo>
                  <a:lnTo>
                    <a:pt x="939" y="29"/>
                  </a:lnTo>
                  <a:lnTo>
                    <a:pt x="945" y="31"/>
                  </a:lnTo>
                  <a:lnTo>
                    <a:pt x="949" y="31"/>
                  </a:lnTo>
                  <a:lnTo>
                    <a:pt x="954" y="33"/>
                  </a:lnTo>
                  <a:lnTo>
                    <a:pt x="960" y="35"/>
                  </a:lnTo>
                  <a:lnTo>
                    <a:pt x="964" y="37"/>
                  </a:lnTo>
                  <a:lnTo>
                    <a:pt x="970" y="39"/>
                  </a:lnTo>
                  <a:lnTo>
                    <a:pt x="974" y="39"/>
                  </a:lnTo>
                  <a:lnTo>
                    <a:pt x="980" y="41"/>
                  </a:lnTo>
                  <a:lnTo>
                    <a:pt x="985" y="43"/>
                  </a:lnTo>
                  <a:lnTo>
                    <a:pt x="989" y="43"/>
                  </a:lnTo>
                  <a:lnTo>
                    <a:pt x="995" y="45"/>
                  </a:lnTo>
                  <a:lnTo>
                    <a:pt x="999" y="45"/>
                  </a:lnTo>
                  <a:lnTo>
                    <a:pt x="1005" y="47"/>
                  </a:lnTo>
                  <a:lnTo>
                    <a:pt x="1009" y="49"/>
                  </a:lnTo>
                  <a:lnTo>
                    <a:pt x="1020" y="49"/>
                  </a:lnTo>
                  <a:lnTo>
                    <a:pt x="1026" y="51"/>
                  </a:lnTo>
                  <a:lnTo>
                    <a:pt x="1047" y="51"/>
                  </a:lnTo>
                  <a:lnTo>
                    <a:pt x="1051" y="54"/>
                  </a:lnTo>
                  <a:lnTo>
                    <a:pt x="1055" y="54"/>
                  </a:lnTo>
                  <a:lnTo>
                    <a:pt x="1061" y="51"/>
                  </a:lnTo>
                  <a:lnTo>
                    <a:pt x="1082" y="51"/>
                  </a:lnTo>
                  <a:lnTo>
                    <a:pt x="1088" y="49"/>
                  </a:lnTo>
                  <a:lnTo>
                    <a:pt x="1098" y="49"/>
                  </a:lnTo>
                  <a:lnTo>
                    <a:pt x="1105" y="47"/>
                  </a:lnTo>
                  <a:lnTo>
                    <a:pt x="1109" y="47"/>
                  </a:lnTo>
                  <a:lnTo>
                    <a:pt x="1115" y="45"/>
                  </a:lnTo>
                  <a:lnTo>
                    <a:pt x="1119" y="43"/>
                  </a:lnTo>
                  <a:lnTo>
                    <a:pt x="1125" y="43"/>
                  </a:lnTo>
                  <a:lnTo>
                    <a:pt x="1131" y="41"/>
                  </a:lnTo>
                  <a:lnTo>
                    <a:pt x="1136" y="41"/>
                  </a:lnTo>
                  <a:lnTo>
                    <a:pt x="1148" y="37"/>
                  </a:lnTo>
                  <a:lnTo>
                    <a:pt x="1152" y="37"/>
                  </a:lnTo>
                  <a:lnTo>
                    <a:pt x="1158" y="35"/>
                  </a:lnTo>
                  <a:lnTo>
                    <a:pt x="1162" y="33"/>
                  </a:lnTo>
                  <a:lnTo>
                    <a:pt x="1169" y="31"/>
                  </a:lnTo>
                  <a:lnTo>
                    <a:pt x="1175" y="31"/>
                  </a:lnTo>
                  <a:lnTo>
                    <a:pt x="1179" y="29"/>
                  </a:lnTo>
                  <a:lnTo>
                    <a:pt x="1191" y="25"/>
                  </a:lnTo>
                  <a:lnTo>
                    <a:pt x="1196" y="25"/>
                  </a:lnTo>
                  <a:lnTo>
                    <a:pt x="1208" y="20"/>
                  </a:lnTo>
                  <a:lnTo>
                    <a:pt x="1212" y="20"/>
                  </a:lnTo>
                  <a:lnTo>
                    <a:pt x="1224" y="16"/>
                  </a:lnTo>
                  <a:lnTo>
                    <a:pt x="1231" y="16"/>
                  </a:lnTo>
                  <a:lnTo>
                    <a:pt x="1235" y="14"/>
                  </a:lnTo>
                  <a:lnTo>
                    <a:pt x="1241" y="12"/>
                  </a:lnTo>
                  <a:lnTo>
                    <a:pt x="1247" y="12"/>
                  </a:lnTo>
                  <a:lnTo>
                    <a:pt x="1253" y="10"/>
                  </a:lnTo>
                  <a:lnTo>
                    <a:pt x="1258" y="10"/>
                  </a:lnTo>
                  <a:lnTo>
                    <a:pt x="1264" y="8"/>
                  </a:lnTo>
                  <a:lnTo>
                    <a:pt x="1276" y="8"/>
                  </a:lnTo>
                  <a:lnTo>
                    <a:pt x="1282" y="6"/>
                  </a:lnTo>
                  <a:lnTo>
                    <a:pt x="1309" y="6"/>
                  </a:lnTo>
                  <a:lnTo>
                    <a:pt x="1313" y="4"/>
                  </a:lnTo>
                  <a:lnTo>
                    <a:pt x="1320" y="4"/>
                  </a:lnTo>
                  <a:lnTo>
                    <a:pt x="1326" y="6"/>
                  </a:lnTo>
                  <a:lnTo>
                    <a:pt x="1351" y="6"/>
                  </a:lnTo>
                  <a:lnTo>
                    <a:pt x="1357" y="8"/>
                  </a:lnTo>
                  <a:lnTo>
                    <a:pt x="1369" y="8"/>
                  </a:lnTo>
                  <a:lnTo>
                    <a:pt x="1378" y="10"/>
                  </a:lnTo>
                  <a:lnTo>
                    <a:pt x="1384" y="10"/>
                  </a:lnTo>
                  <a:lnTo>
                    <a:pt x="1390" y="12"/>
                  </a:lnTo>
                  <a:lnTo>
                    <a:pt x="1396" y="12"/>
                  </a:lnTo>
                  <a:lnTo>
                    <a:pt x="1402" y="14"/>
                  </a:lnTo>
                  <a:lnTo>
                    <a:pt x="1409" y="14"/>
                  </a:lnTo>
                  <a:lnTo>
                    <a:pt x="1415" y="16"/>
                  </a:lnTo>
                  <a:lnTo>
                    <a:pt x="1421" y="16"/>
                  </a:lnTo>
                  <a:lnTo>
                    <a:pt x="1429" y="18"/>
                  </a:lnTo>
                  <a:lnTo>
                    <a:pt x="1435" y="18"/>
                  </a:lnTo>
                  <a:lnTo>
                    <a:pt x="1442" y="20"/>
                  </a:lnTo>
                  <a:lnTo>
                    <a:pt x="1448" y="20"/>
                  </a:lnTo>
                  <a:lnTo>
                    <a:pt x="1460" y="25"/>
                  </a:lnTo>
                  <a:lnTo>
                    <a:pt x="1469" y="25"/>
                  </a:lnTo>
                  <a:lnTo>
                    <a:pt x="1475" y="27"/>
                  </a:lnTo>
                  <a:lnTo>
                    <a:pt x="1481" y="27"/>
                  </a:lnTo>
                  <a:lnTo>
                    <a:pt x="1493" y="31"/>
                  </a:lnTo>
                  <a:lnTo>
                    <a:pt x="1500" y="31"/>
                  </a:lnTo>
                  <a:lnTo>
                    <a:pt x="1508" y="33"/>
                  </a:lnTo>
                  <a:lnTo>
                    <a:pt x="1514" y="33"/>
                  </a:lnTo>
                  <a:lnTo>
                    <a:pt x="1520" y="35"/>
                  </a:lnTo>
                  <a:lnTo>
                    <a:pt x="1526" y="35"/>
                  </a:lnTo>
                  <a:lnTo>
                    <a:pt x="1533" y="37"/>
                  </a:lnTo>
                  <a:lnTo>
                    <a:pt x="1545" y="37"/>
                  </a:lnTo>
                  <a:lnTo>
                    <a:pt x="1551" y="39"/>
                  </a:lnTo>
                  <a:lnTo>
                    <a:pt x="1564" y="39"/>
                  </a:lnTo>
                  <a:lnTo>
                    <a:pt x="1570" y="41"/>
                  </a:lnTo>
                  <a:lnTo>
                    <a:pt x="1601" y="41"/>
                  </a:lnTo>
                  <a:lnTo>
                    <a:pt x="1605" y="43"/>
                  </a:lnTo>
                  <a:lnTo>
                    <a:pt x="1609" y="41"/>
                  </a:lnTo>
                  <a:lnTo>
                    <a:pt x="1638" y="41"/>
                  </a:lnTo>
                  <a:lnTo>
                    <a:pt x="1644" y="39"/>
                  </a:lnTo>
                  <a:lnTo>
                    <a:pt x="1657" y="39"/>
                  </a:lnTo>
                  <a:lnTo>
                    <a:pt x="1661" y="37"/>
                  </a:lnTo>
                  <a:lnTo>
                    <a:pt x="1673" y="37"/>
                  </a:lnTo>
                  <a:lnTo>
                    <a:pt x="1679" y="35"/>
                  </a:lnTo>
                  <a:lnTo>
                    <a:pt x="1684" y="35"/>
                  </a:lnTo>
                  <a:lnTo>
                    <a:pt x="1690" y="33"/>
                  </a:lnTo>
                  <a:lnTo>
                    <a:pt x="1696" y="33"/>
                  </a:lnTo>
                  <a:lnTo>
                    <a:pt x="1700" y="31"/>
                  </a:lnTo>
                  <a:lnTo>
                    <a:pt x="1706" y="31"/>
                  </a:lnTo>
                  <a:lnTo>
                    <a:pt x="1713" y="29"/>
                  </a:lnTo>
                  <a:lnTo>
                    <a:pt x="1717" y="27"/>
                  </a:lnTo>
                  <a:lnTo>
                    <a:pt x="1723" y="27"/>
                  </a:lnTo>
                  <a:lnTo>
                    <a:pt x="1729" y="25"/>
                  </a:lnTo>
                  <a:lnTo>
                    <a:pt x="1733" y="25"/>
                  </a:lnTo>
                  <a:lnTo>
                    <a:pt x="1739" y="23"/>
                  </a:lnTo>
                  <a:lnTo>
                    <a:pt x="1746" y="23"/>
                  </a:lnTo>
                  <a:lnTo>
                    <a:pt x="1750" y="20"/>
                  </a:lnTo>
                  <a:lnTo>
                    <a:pt x="1756" y="18"/>
                  </a:lnTo>
                  <a:lnTo>
                    <a:pt x="1760" y="18"/>
                  </a:lnTo>
                  <a:lnTo>
                    <a:pt x="1766" y="16"/>
                  </a:lnTo>
                  <a:lnTo>
                    <a:pt x="1770" y="16"/>
                  </a:lnTo>
                  <a:lnTo>
                    <a:pt x="1777" y="14"/>
                  </a:lnTo>
                  <a:lnTo>
                    <a:pt x="1781" y="14"/>
                  </a:lnTo>
                  <a:lnTo>
                    <a:pt x="1787" y="12"/>
                  </a:lnTo>
                  <a:lnTo>
                    <a:pt x="1793" y="12"/>
                  </a:lnTo>
                  <a:lnTo>
                    <a:pt x="1797" y="10"/>
                  </a:lnTo>
                  <a:lnTo>
                    <a:pt x="1808" y="10"/>
                  </a:lnTo>
                  <a:lnTo>
                    <a:pt x="1814" y="8"/>
                  </a:lnTo>
                  <a:lnTo>
                    <a:pt x="1824" y="8"/>
                  </a:lnTo>
                  <a:lnTo>
                    <a:pt x="1828" y="6"/>
                  </a:lnTo>
                  <a:lnTo>
                    <a:pt x="1897" y="6"/>
                  </a:lnTo>
                  <a:lnTo>
                    <a:pt x="1903" y="8"/>
                  </a:lnTo>
                  <a:lnTo>
                    <a:pt x="1913" y="8"/>
                  </a:lnTo>
                  <a:lnTo>
                    <a:pt x="1917" y="10"/>
                  </a:lnTo>
                  <a:lnTo>
                    <a:pt x="1928" y="10"/>
                  </a:lnTo>
                  <a:lnTo>
                    <a:pt x="1932" y="12"/>
                  </a:lnTo>
                  <a:lnTo>
                    <a:pt x="1938" y="12"/>
                  </a:lnTo>
                  <a:lnTo>
                    <a:pt x="1942" y="14"/>
                  </a:lnTo>
                  <a:lnTo>
                    <a:pt x="1952" y="14"/>
                  </a:lnTo>
                  <a:lnTo>
                    <a:pt x="1959" y="16"/>
                  </a:lnTo>
                  <a:lnTo>
                    <a:pt x="1963" y="16"/>
                  </a:lnTo>
                  <a:lnTo>
                    <a:pt x="1967" y="18"/>
                  </a:lnTo>
                  <a:lnTo>
                    <a:pt x="1973" y="18"/>
                  </a:lnTo>
                  <a:lnTo>
                    <a:pt x="1977" y="20"/>
                  </a:lnTo>
                  <a:lnTo>
                    <a:pt x="1981" y="20"/>
                  </a:lnTo>
                  <a:lnTo>
                    <a:pt x="1988" y="23"/>
                  </a:lnTo>
                  <a:lnTo>
                    <a:pt x="1992" y="23"/>
                  </a:lnTo>
                  <a:lnTo>
                    <a:pt x="1996" y="25"/>
                  </a:lnTo>
                  <a:lnTo>
                    <a:pt x="2000" y="25"/>
                  </a:lnTo>
                  <a:lnTo>
                    <a:pt x="2004" y="27"/>
                  </a:lnTo>
                  <a:lnTo>
                    <a:pt x="2010" y="27"/>
                  </a:lnTo>
                  <a:lnTo>
                    <a:pt x="2015" y="29"/>
                  </a:lnTo>
                  <a:lnTo>
                    <a:pt x="2019" y="29"/>
                  </a:lnTo>
                  <a:lnTo>
                    <a:pt x="2023" y="31"/>
                  </a:lnTo>
                  <a:lnTo>
                    <a:pt x="2027" y="31"/>
                  </a:lnTo>
                  <a:lnTo>
                    <a:pt x="2031" y="33"/>
                  </a:lnTo>
                  <a:lnTo>
                    <a:pt x="2035" y="33"/>
                  </a:lnTo>
                  <a:lnTo>
                    <a:pt x="2039" y="35"/>
                  </a:lnTo>
                  <a:lnTo>
                    <a:pt x="2048" y="35"/>
                  </a:lnTo>
                  <a:lnTo>
                    <a:pt x="2050" y="37"/>
                  </a:lnTo>
                  <a:lnTo>
                    <a:pt x="2058" y="37"/>
                  </a:lnTo>
                  <a:lnTo>
                    <a:pt x="2060" y="39"/>
                  </a:lnTo>
                  <a:lnTo>
                    <a:pt x="2068" y="39"/>
                  </a:lnTo>
                  <a:lnTo>
                    <a:pt x="2070" y="41"/>
                  </a:lnTo>
                  <a:lnTo>
                    <a:pt x="2077" y="41"/>
                  </a:lnTo>
                  <a:lnTo>
                    <a:pt x="2079" y="43"/>
                  </a:lnTo>
                  <a:lnTo>
                    <a:pt x="2089" y="43"/>
                  </a:lnTo>
                  <a:lnTo>
                    <a:pt x="2091" y="45"/>
                  </a:lnTo>
                  <a:lnTo>
                    <a:pt x="2101" y="45"/>
                  </a:lnTo>
                  <a:lnTo>
                    <a:pt x="2103" y="47"/>
                  </a:lnTo>
                  <a:lnTo>
                    <a:pt x="2114" y="47"/>
                  </a:lnTo>
                  <a:lnTo>
                    <a:pt x="2116" y="49"/>
                  </a:lnTo>
                  <a:lnTo>
                    <a:pt x="2128" y="49"/>
                  </a:lnTo>
                  <a:lnTo>
                    <a:pt x="2128" y="51"/>
                  </a:lnTo>
                  <a:lnTo>
                    <a:pt x="2141" y="51"/>
                  </a:lnTo>
                  <a:lnTo>
                    <a:pt x="2143" y="54"/>
                  </a:lnTo>
                  <a:lnTo>
                    <a:pt x="2149" y="5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4" name="Freeform 6"/>
            <p:cNvSpPr>
              <a:spLocks/>
            </p:cNvSpPr>
            <p:nvPr/>
          </p:nvSpPr>
          <p:spPr bwMode="auto">
            <a:xfrm>
              <a:off x="2622" y="1321"/>
              <a:ext cx="2163" cy="75"/>
            </a:xfrm>
            <a:custGeom>
              <a:avLst/>
              <a:gdLst>
                <a:gd name="T0" fmla="*/ 16 w 2163"/>
                <a:gd name="T1" fmla="*/ 70 h 75"/>
                <a:gd name="T2" fmla="*/ 136 w 2163"/>
                <a:gd name="T3" fmla="*/ 75 h 75"/>
                <a:gd name="T4" fmla="*/ 182 w 2163"/>
                <a:gd name="T5" fmla="*/ 68 h 75"/>
                <a:gd name="T6" fmla="*/ 209 w 2163"/>
                <a:gd name="T7" fmla="*/ 64 h 75"/>
                <a:gd name="T8" fmla="*/ 236 w 2163"/>
                <a:gd name="T9" fmla="*/ 58 h 75"/>
                <a:gd name="T10" fmla="*/ 262 w 2163"/>
                <a:gd name="T11" fmla="*/ 50 h 75"/>
                <a:gd name="T12" fmla="*/ 300 w 2163"/>
                <a:gd name="T13" fmla="*/ 37 h 75"/>
                <a:gd name="T14" fmla="*/ 347 w 2163"/>
                <a:gd name="T15" fmla="*/ 23 h 75"/>
                <a:gd name="T16" fmla="*/ 389 w 2163"/>
                <a:gd name="T17" fmla="*/ 13 h 75"/>
                <a:gd name="T18" fmla="*/ 420 w 2163"/>
                <a:gd name="T19" fmla="*/ 6 h 75"/>
                <a:gd name="T20" fmla="*/ 486 w 2163"/>
                <a:gd name="T21" fmla="*/ 8 h 75"/>
                <a:gd name="T22" fmla="*/ 527 w 2163"/>
                <a:gd name="T23" fmla="*/ 15 h 75"/>
                <a:gd name="T24" fmla="*/ 575 w 2163"/>
                <a:gd name="T25" fmla="*/ 29 h 75"/>
                <a:gd name="T26" fmla="*/ 612 w 2163"/>
                <a:gd name="T27" fmla="*/ 39 h 75"/>
                <a:gd name="T28" fmla="*/ 653 w 2163"/>
                <a:gd name="T29" fmla="*/ 52 h 75"/>
                <a:gd name="T30" fmla="*/ 695 w 2163"/>
                <a:gd name="T31" fmla="*/ 62 h 75"/>
                <a:gd name="T32" fmla="*/ 736 w 2163"/>
                <a:gd name="T33" fmla="*/ 70 h 75"/>
                <a:gd name="T34" fmla="*/ 794 w 2163"/>
                <a:gd name="T35" fmla="*/ 72 h 75"/>
                <a:gd name="T36" fmla="*/ 821 w 2163"/>
                <a:gd name="T37" fmla="*/ 66 h 75"/>
                <a:gd name="T38" fmla="*/ 848 w 2163"/>
                <a:gd name="T39" fmla="*/ 58 h 75"/>
                <a:gd name="T40" fmla="*/ 875 w 2163"/>
                <a:gd name="T41" fmla="*/ 48 h 75"/>
                <a:gd name="T42" fmla="*/ 904 w 2163"/>
                <a:gd name="T43" fmla="*/ 35 h 75"/>
                <a:gd name="T44" fmla="*/ 935 w 2163"/>
                <a:gd name="T45" fmla="*/ 23 h 75"/>
                <a:gd name="T46" fmla="*/ 964 w 2163"/>
                <a:gd name="T47" fmla="*/ 13 h 75"/>
                <a:gd name="T48" fmla="*/ 991 w 2163"/>
                <a:gd name="T49" fmla="*/ 6 h 75"/>
                <a:gd name="T50" fmla="*/ 1059 w 2163"/>
                <a:gd name="T51" fmla="*/ 10 h 75"/>
                <a:gd name="T52" fmla="*/ 1098 w 2163"/>
                <a:gd name="T53" fmla="*/ 23 h 75"/>
                <a:gd name="T54" fmla="*/ 1131 w 2163"/>
                <a:gd name="T55" fmla="*/ 35 h 75"/>
                <a:gd name="T56" fmla="*/ 1179 w 2163"/>
                <a:gd name="T57" fmla="*/ 52 h 75"/>
                <a:gd name="T58" fmla="*/ 1218 w 2163"/>
                <a:gd name="T59" fmla="*/ 64 h 75"/>
                <a:gd name="T60" fmla="*/ 1253 w 2163"/>
                <a:gd name="T61" fmla="*/ 72 h 75"/>
                <a:gd name="T62" fmla="*/ 1305 w 2163"/>
                <a:gd name="T63" fmla="*/ 72 h 75"/>
                <a:gd name="T64" fmla="*/ 1348 w 2163"/>
                <a:gd name="T65" fmla="*/ 62 h 75"/>
                <a:gd name="T66" fmla="*/ 1400 w 2163"/>
                <a:gd name="T67" fmla="*/ 46 h 75"/>
                <a:gd name="T68" fmla="*/ 1446 w 2163"/>
                <a:gd name="T69" fmla="*/ 29 h 75"/>
                <a:gd name="T70" fmla="*/ 1508 w 2163"/>
                <a:gd name="T71" fmla="*/ 8 h 75"/>
                <a:gd name="T72" fmla="*/ 1545 w 2163"/>
                <a:gd name="T73" fmla="*/ 0 h 75"/>
                <a:gd name="T74" fmla="*/ 1619 w 2163"/>
                <a:gd name="T75" fmla="*/ 4 h 75"/>
                <a:gd name="T76" fmla="*/ 1654 w 2163"/>
                <a:gd name="T77" fmla="*/ 15 h 75"/>
                <a:gd name="T78" fmla="*/ 1694 w 2163"/>
                <a:gd name="T79" fmla="*/ 29 h 75"/>
                <a:gd name="T80" fmla="*/ 1729 w 2163"/>
                <a:gd name="T81" fmla="*/ 44 h 75"/>
                <a:gd name="T82" fmla="*/ 1766 w 2163"/>
                <a:gd name="T83" fmla="*/ 58 h 75"/>
                <a:gd name="T84" fmla="*/ 1799 w 2163"/>
                <a:gd name="T85" fmla="*/ 68 h 75"/>
                <a:gd name="T86" fmla="*/ 1832 w 2163"/>
                <a:gd name="T87" fmla="*/ 72 h 75"/>
                <a:gd name="T88" fmla="*/ 1896 w 2163"/>
                <a:gd name="T89" fmla="*/ 70 h 75"/>
                <a:gd name="T90" fmla="*/ 1932 w 2163"/>
                <a:gd name="T91" fmla="*/ 66 h 75"/>
                <a:gd name="T92" fmla="*/ 1960 w 2163"/>
                <a:gd name="T93" fmla="*/ 60 h 75"/>
                <a:gd name="T94" fmla="*/ 1994 w 2163"/>
                <a:gd name="T95" fmla="*/ 52 h 75"/>
                <a:gd name="T96" fmla="*/ 2018 w 2163"/>
                <a:gd name="T97" fmla="*/ 46 h 75"/>
                <a:gd name="T98" fmla="*/ 2047 w 2163"/>
                <a:gd name="T99" fmla="*/ 37 h 75"/>
                <a:gd name="T100" fmla="*/ 2083 w 2163"/>
                <a:gd name="T101" fmla="*/ 33 h 75"/>
                <a:gd name="T102" fmla="*/ 2116 w 2163"/>
                <a:gd name="T103" fmla="*/ 27 h 75"/>
                <a:gd name="T104" fmla="*/ 2157 w 2163"/>
                <a:gd name="T105" fmla="*/ 25 h 7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163" h="75">
                  <a:moveTo>
                    <a:pt x="0" y="66"/>
                  </a:moveTo>
                  <a:lnTo>
                    <a:pt x="4" y="66"/>
                  </a:lnTo>
                  <a:lnTo>
                    <a:pt x="6" y="68"/>
                  </a:lnTo>
                  <a:lnTo>
                    <a:pt x="12" y="68"/>
                  </a:lnTo>
                  <a:lnTo>
                    <a:pt x="16" y="70"/>
                  </a:lnTo>
                  <a:lnTo>
                    <a:pt x="27" y="70"/>
                  </a:lnTo>
                  <a:lnTo>
                    <a:pt x="31" y="72"/>
                  </a:lnTo>
                  <a:lnTo>
                    <a:pt x="45" y="72"/>
                  </a:lnTo>
                  <a:lnTo>
                    <a:pt x="49" y="75"/>
                  </a:lnTo>
                  <a:lnTo>
                    <a:pt x="136" y="75"/>
                  </a:lnTo>
                  <a:lnTo>
                    <a:pt x="140" y="72"/>
                  </a:lnTo>
                  <a:lnTo>
                    <a:pt x="163" y="72"/>
                  </a:lnTo>
                  <a:lnTo>
                    <a:pt x="167" y="70"/>
                  </a:lnTo>
                  <a:lnTo>
                    <a:pt x="178" y="70"/>
                  </a:lnTo>
                  <a:lnTo>
                    <a:pt x="182" y="68"/>
                  </a:lnTo>
                  <a:lnTo>
                    <a:pt x="190" y="68"/>
                  </a:lnTo>
                  <a:lnTo>
                    <a:pt x="194" y="66"/>
                  </a:lnTo>
                  <a:lnTo>
                    <a:pt x="198" y="66"/>
                  </a:lnTo>
                  <a:lnTo>
                    <a:pt x="205" y="64"/>
                  </a:lnTo>
                  <a:lnTo>
                    <a:pt x="209" y="64"/>
                  </a:lnTo>
                  <a:lnTo>
                    <a:pt x="215" y="62"/>
                  </a:lnTo>
                  <a:lnTo>
                    <a:pt x="219" y="62"/>
                  </a:lnTo>
                  <a:lnTo>
                    <a:pt x="225" y="60"/>
                  </a:lnTo>
                  <a:lnTo>
                    <a:pt x="229" y="58"/>
                  </a:lnTo>
                  <a:lnTo>
                    <a:pt x="236" y="58"/>
                  </a:lnTo>
                  <a:lnTo>
                    <a:pt x="240" y="56"/>
                  </a:lnTo>
                  <a:lnTo>
                    <a:pt x="246" y="54"/>
                  </a:lnTo>
                  <a:lnTo>
                    <a:pt x="250" y="52"/>
                  </a:lnTo>
                  <a:lnTo>
                    <a:pt x="256" y="52"/>
                  </a:lnTo>
                  <a:lnTo>
                    <a:pt x="262" y="50"/>
                  </a:lnTo>
                  <a:lnTo>
                    <a:pt x="267" y="48"/>
                  </a:lnTo>
                  <a:lnTo>
                    <a:pt x="279" y="44"/>
                  </a:lnTo>
                  <a:lnTo>
                    <a:pt x="283" y="41"/>
                  </a:lnTo>
                  <a:lnTo>
                    <a:pt x="296" y="37"/>
                  </a:lnTo>
                  <a:lnTo>
                    <a:pt x="300" y="37"/>
                  </a:lnTo>
                  <a:lnTo>
                    <a:pt x="312" y="33"/>
                  </a:lnTo>
                  <a:lnTo>
                    <a:pt x="325" y="29"/>
                  </a:lnTo>
                  <a:lnTo>
                    <a:pt x="329" y="27"/>
                  </a:lnTo>
                  <a:lnTo>
                    <a:pt x="341" y="23"/>
                  </a:lnTo>
                  <a:lnTo>
                    <a:pt x="347" y="23"/>
                  </a:lnTo>
                  <a:lnTo>
                    <a:pt x="360" y="19"/>
                  </a:lnTo>
                  <a:lnTo>
                    <a:pt x="364" y="17"/>
                  </a:lnTo>
                  <a:lnTo>
                    <a:pt x="370" y="17"/>
                  </a:lnTo>
                  <a:lnTo>
                    <a:pt x="382" y="13"/>
                  </a:lnTo>
                  <a:lnTo>
                    <a:pt x="389" y="13"/>
                  </a:lnTo>
                  <a:lnTo>
                    <a:pt x="395" y="10"/>
                  </a:lnTo>
                  <a:lnTo>
                    <a:pt x="401" y="10"/>
                  </a:lnTo>
                  <a:lnTo>
                    <a:pt x="407" y="8"/>
                  </a:lnTo>
                  <a:lnTo>
                    <a:pt x="413" y="8"/>
                  </a:lnTo>
                  <a:lnTo>
                    <a:pt x="420" y="6"/>
                  </a:lnTo>
                  <a:lnTo>
                    <a:pt x="444" y="6"/>
                  </a:lnTo>
                  <a:lnTo>
                    <a:pt x="451" y="4"/>
                  </a:lnTo>
                  <a:lnTo>
                    <a:pt x="455" y="6"/>
                  </a:lnTo>
                  <a:lnTo>
                    <a:pt x="480" y="6"/>
                  </a:lnTo>
                  <a:lnTo>
                    <a:pt x="486" y="8"/>
                  </a:lnTo>
                  <a:lnTo>
                    <a:pt x="492" y="8"/>
                  </a:lnTo>
                  <a:lnTo>
                    <a:pt x="498" y="10"/>
                  </a:lnTo>
                  <a:lnTo>
                    <a:pt x="507" y="10"/>
                  </a:lnTo>
                  <a:lnTo>
                    <a:pt x="519" y="15"/>
                  </a:lnTo>
                  <a:lnTo>
                    <a:pt x="527" y="15"/>
                  </a:lnTo>
                  <a:lnTo>
                    <a:pt x="540" y="19"/>
                  </a:lnTo>
                  <a:lnTo>
                    <a:pt x="548" y="21"/>
                  </a:lnTo>
                  <a:lnTo>
                    <a:pt x="554" y="23"/>
                  </a:lnTo>
                  <a:lnTo>
                    <a:pt x="562" y="25"/>
                  </a:lnTo>
                  <a:lnTo>
                    <a:pt x="575" y="29"/>
                  </a:lnTo>
                  <a:lnTo>
                    <a:pt x="583" y="31"/>
                  </a:lnTo>
                  <a:lnTo>
                    <a:pt x="589" y="33"/>
                  </a:lnTo>
                  <a:lnTo>
                    <a:pt x="598" y="35"/>
                  </a:lnTo>
                  <a:lnTo>
                    <a:pt x="604" y="37"/>
                  </a:lnTo>
                  <a:lnTo>
                    <a:pt x="612" y="39"/>
                  </a:lnTo>
                  <a:lnTo>
                    <a:pt x="618" y="41"/>
                  </a:lnTo>
                  <a:lnTo>
                    <a:pt x="626" y="44"/>
                  </a:lnTo>
                  <a:lnTo>
                    <a:pt x="639" y="48"/>
                  </a:lnTo>
                  <a:lnTo>
                    <a:pt x="647" y="50"/>
                  </a:lnTo>
                  <a:lnTo>
                    <a:pt x="653" y="52"/>
                  </a:lnTo>
                  <a:lnTo>
                    <a:pt x="662" y="54"/>
                  </a:lnTo>
                  <a:lnTo>
                    <a:pt x="674" y="58"/>
                  </a:lnTo>
                  <a:lnTo>
                    <a:pt x="682" y="60"/>
                  </a:lnTo>
                  <a:lnTo>
                    <a:pt x="689" y="62"/>
                  </a:lnTo>
                  <a:lnTo>
                    <a:pt x="695" y="62"/>
                  </a:lnTo>
                  <a:lnTo>
                    <a:pt x="703" y="64"/>
                  </a:lnTo>
                  <a:lnTo>
                    <a:pt x="715" y="68"/>
                  </a:lnTo>
                  <a:lnTo>
                    <a:pt x="722" y="68"/>
                  </a:lnTo>
                  <a:lnTo>
                    <a:pt x="730" y="70"/>
                  </a:lnTo>
                  <a:lnTo>
                    <a:pt x="736" y="70"/>
                  </a:lnTo>
                  <a:lnTo>
                    <a:pt x="742" y="72"/>
                  </a:lnTo>
                  <a:lnTo>
                    <a:pt x="767" y="72"/>
                  </a:lnTo>
                  <a:lnTo>
                    <a:pt x="771" y="75"/>
                  </a:lnTo>
                  <a:lnTo>
                    <a:pt x="775" y="72"/>
                  </a:lnTo>
                  <a:lnTo>
                    <a:pt x="794" y="72"/>
                  </a:lnTo>
                  <a:lnTo>
                    <a:pt x="800" y="70"/>
                  </a:lnTo>
                  <a:lnTo>
                    <a:pt x="804" y="70"/>
                  </a:lnTo>
                  <a:lnTo>
                    <a:pt x="811" y="68"/>
                  </a:lnTo>
                  <a:lnTo>
                    <a:pt x="817" y="68"/>
                  </a:lnTo>
                  <a:lnTo>
                    <a:pt x="821" y="66"/>
                  </a:lnTo>
                  <a:lnTo>
                    <a:pt x="827" y="66"/>
                  </a:lnTo>
                  <a:lnTo>
                    <a:pt x="833" y="64"/>
                  </a:lnTo>
                  <a:lnTo>
                    <a:pt x="837" y="62"/>
                  </a:lnTo>
                  <a:lnTo>
                    <a:pt x="844" y="60"/>
                  </a:lnTo>
                  <a:lnTo>
                    <a:pt x="848" y="58"/>
                  </a:lnTo>
                  <a:lnTo>
                    <a:pt x="854" y="56"/>
                  </a:lnTo>
                  <a:lnTo>
                    <a:pt x="858" y="54"/>
                  </a:lnTo>
                  <a:lnTo>
                    <a:pt x="864" y="54"/>
                  </a:lnTo>
                  <a:lnTo>
                    <a:pt x="868" y="52"/>
                  </a:lnTo>
                  <a:lnTo>
                    <a:pt x="875" y="48"/>
                  </a:lnTo>
                  <a:lnTo>
                    <a:pt x="879" y="46"/>
                  </a:lnTo>
                  <a:lnTo>
                    <a:pt x="885" y="44"/>
                  </a:lnTo>
                  <a:lnTo>
                    <a:pt x="893" y="39"/>
                  </a:lnTo>
                  <a:lnTo>
                    <a:pt x="899" y="37"/>
                  </a:lnTo>
                  <a:lnTo>
                    <a:pt x="904" y="35"/>
                  </a:lnTo>
                  <a:lnTo>
                    <a:pt x="910" y="33"/>
                  </a:lnTo>
                  <a:lnTo>
                    <a:pt x="918" y="29"/>
                  </a:lnTo>
                  <a:lnTo>
                    <a:pt x="924" y="27"/>
                  </a:lnTo>
                  <a:lnTo>
                    <a:pt x="928" y="25"/>
                  </a:lnTo>
                  <a:lnTo>
                    <a:pt x="935" y="23"/>
                  </a:lnTo>
                  <a:lnTo>
                    <a:pt x="943" y="19"/>
                  </a:lnTo>
                  <a:lnTo>
                    <a:pt x="949" y="17"/>
                  </a:lnTo>
                  <a:lnTo>
                    <a:pt x="953" y="17"/>
                  </a:lnTo>
                  <a:lnTo>
                    <a:pt x="959" y="15"/>
                  </a:lnTo>
                  <a:lnTo>
                    <a:pt x="964" y="13"/>
                  </a:lnTo>
                  <a:lnTo>
                    <a:pt x="970" y="10"/>
                  </a:lnTo>
                  <a:lnTo>
                    <a:pt x="974" y="10"/>
                  </a:lnTo>
                  <a:lnTo>
                    <a:pt x="980" y="8"/>
                  </a:lnTo>
                  <a:lnTo>
                    <a:pt x="984" y="8"/>
                  </a:lnTo>
                  <a:lnTo>
                    <a:pt x="991" y="6"/>
                  </a:lnTo>
                  <a:lnTo>
                    <a:pt x="1036" y="6"/>
                  </a:lnTo>
                  <a:lnTo>
                    <a:pt x="1042" y="8"/>
                  </a:lnTo>
                  <a:lnTo>
                    <a:pt x="1048" y="8"/>
                  </a:lnTo>
                  <a:lnTo>
                    <a:pt x="1053" y="10"/>
                  </a:lnTo>
                  <a:lnTo>
                    <a:pt x="1059" y="10"/>
                  </a:lnTo>
                  <a:lnTo>
                    <a:pt x="1065" y="13"/>
                  </a:lnTo>
                  <a:lnTo>
                    <a:pt x="1069" y="13"/>
                  </a:lnTo>
                  <a:lnTo>
                    <a:pt x="1082" y="17"/>
                  </a:lnTo>
                  <a:lnTo>
                    <a:pt x="1086" y="19"/>
                  </a:lnTo>
                  <a:lnTo>
                    <a:pt x="1098" y="23"/>
                  </a:lnTo>
                  <a:lnTo>
                    <a:pt x="1104" y="25"/>
                  </a:lnTo>
                  <a:lnTo>
                    <a:pt x="1108" y="27"/>
                  </a:lnTo>
                  <a:lnTo>
                    <a:pt x="1121" y="31"/>
                  </a:lnTo>
                  <a:lnTo>
                    <a:pt x="1127" y="33"/>
                  </a:lnTo>
                  <a:lnTo>
                    <a:pt x="1131" y="35"/>
                  </a:lnTo>
                  <a:lnTo>
                    <a:pt x="1144" y="39"/>
                  </a:lnTo>
                  <a:lnTo>
                    <a:pt x="1150" y="41"/>
                  </a:lnTo>
                  <a:lnTo>
                    <a:pt x="1154" y="44"/>
                  </a:lnTo>
                  <a:lnTo>
                    <a:pt x="1166" y="48"/>
                  </a:lnTo>
                  <a:lnTo>
                    <a:pt x="1179" y="52"/>
                  </a:lnTo>
                  <a:lnTo>
                    <a:pt x="1183" y="54"/>
                  </a:lnTo>
                  <a:lnTo>
                    <a:pt x="1195" y="58"/>
                  </a:lnTo>
                  <a:lnTo>
                    <a:pt x="1208" y="62"/>
                  </a:lnTo>
                  <a:lnTo>
                    <a:pt x="1212" y="64"/>
                  </a:lnTo>
                  <a:lnTo>
                    <a:pt x="1218" y="64"/>
                  </a:lnTo>
                  <a:lnTo>
                    <a:pt x="1230" y="68"/>
                  </a:lnTo>
                  <a:lnTo>
                    <a:pt x="1237" y="68"/>
                  </a:lnTo>
                  <a:lnTo>
                    <a:pt x="1243" y="70"/>
                  </a:lnTo>
                  <a:lnTo>
                    <a:pt x="1249" y="70"/>
                  </a:lnTo>
                  <a:lnTo>
                    <a:pt x="1253" y="72"/>
                  </a:lnTo>
                  <a:lnTo>
                    <a:pt x="1272" y="72"/>
                  </a:lnTo>
                  <a:lnTo>
                    <a:pt x="1278" y="75"/>
                  </a:lnTo>
                  <a:lnTo>
                    <a:pt x="1282" y="75"/>
                  </a:lnTo>
                  <a:lnTo>
                    <a:pt x="1286" y="72"/>
                  </a:lnTo>
                  <a:lnTo>
                    <a:pt x="1305" y="72"/>
                  </a:lnTo>
                  <a:lnTo>
                    <a:pt x="1311" y="70"/>
                  </a:lnTo>
                  <a:lnTo>
                    <a:pt x="1317" y="70"/>
                  </a:lnTo>
                  <a:lnTo>
                    <a:pt x="1330" y="66"/>
                  </a:lnTo>
                  <a:lnTo>
                    <a:pt x="1336" y="66"/>
                  </a:lnTo>
                  <a:lnTo>
                    <a:pt x="1348" y="62"/>
                  </a:lnTo>
                  <a:lnTo>
                    <a:pt x="1361" y="58"/>
                  </a:lnTo>
                  <a:lnTo>
                    <a:pt x="1367" y="56"/>
                  </a:lnTo>
                  <a:lnTo>
                    <a:pt x="1375" y="54"/>
                  </a:lnTo>
                  <a:lnTo>
                    <a:pt x="1388" y="50"/>
                  </a:lnTo>
                  <a:lnTo>
                    <a:pt x="1400" y="46"/>
                  </a:lnTo>
                  <a:lnTo>
                    <a:pt x="1412" y="41"/>
                  </a:lnTo>
                  <a:lnTo>
                    <a:pt x="1425" y="37"/>
                  </a:lnTo>
                  <a:lnTo>
                    <a:pt x="1431" y="33"/>
                  </a:lnTo>
                  <a:lnTo>
                    <a:pt x="1437" y="31"/>
                  </a:lnTo>
                  <a:lnTo>
                    <a:pt x="1446" y="29"/>
                  </a:lnTo>
                  <a:lnTo>
                    <a:pt x="1458" y="25"/>
                  </a:lnTo>
                  <a:lnTo>
                    <a:pt x="1470" y="21"/>
                  </a:lnTo>
                  <a:lnTo>
                    <a:pt x="1483" y="17"/>
                  </a:lnTo>
                  <a:lnTo>
                    <a:pt x="1495" y="13"/>
                  </a:lnTo>
                  <a:lnTo>
                    <a:pt x="1508" y="8"/>
                  </a:lnTo>
                  <a:lnTo>
                    <a:pt x="1514" y="6"/>
                  </a:lnTo>
                  <a:lnTo>
                    <a:pt x="1520" y="6"/>
                  </a:lnTo>
                  <a:lnTo>
                    <a:pt x="1532" y="2"/>
                  </a:lnTo>
                  <a:lnTo>
                    <a:pt x="1539" y="2"/>
                  </a:lnTo>
                  <a:lnTo>
                    <a:pt x="1545" y="0"/>
                  </a:lnTo>
                  <a:lnTo>
                    <a:pt x="1596" y="0"/>
                  </a:lnTo>
                  <a:lnTo>
                    <a:pt x="1603" y="2"/>
                  </a:lnTo>
                  <a:lnTo>
                    <a:pt x="1609" y="2"/>
                  </a:lnTo>
                  <a:lnTo>
                    <a:pt x="1613" y="4"/>
                  </a:lnTo>
                  <a:lnTo>
                    <a:pt x="1619" y="4"/>
                  </a:lnTo>
                  <a:lnTo>
                    <a:pt x="1625" y="6"/>
                  </a:lnTo>
                  <a:lnTo>
                    <a:pt x="1632" y="6"/>
                  </a:lnTo>
                  <a:lnTo>
                    <a:pt x="1638" y="8"/>
                  </a:lnTo>
                  <a:lnTo>
                    <a:pt x="1642" y="10"/>
                  </a:lnTo>
                  <a:lnTo>
                    <a:pt x="1654" y="15"/>
                  </a:lnTo>
                  <a:lnTo>
                    <a:pt x="1667" y="19"/>
                  </a:lnTo>
                  <a:lnTo>
                    <a:pt x="1671" y="21"/>
                  </a:lnTo>
                  <a:lnTo>
                    <a:pt x="1683" y="25"/>
                  </a:lnTo>
                  <a:lnTo>
                    <a:pt x="1690" y="27"/>
                  </a:lnTo>
                  <a:lnTo>
                    <a:pt x="1694" y="29"/>
                  </a:lnTo>
                  <a:lnTo>
                    <a:pt x="1706" y="33"/>
                  </a:lnTo>
                  <a:lnTo>
                    <a:pt x="1710" y="35"/>
                  </a:lnTo>
                  <a:lnTo>
                    <a:pt x="1716" y="37"/>
                  </a:lnTo>
                  <a:lnTo>
                    <a:pt x="1723" y="41"/>
                  </a:lnTo>
                  <a:lnTo>
                    <a:pt x="1729" y="44"/>
                  </a:lnTo>
                  <a:lnTo>
                    <a:pt x="1733" y="46"/>
                  </a:lnTo>
                  <a:lnTo>
                    <a:pt x="1745" y="50"/>
                  </a:lnTo>
                  <a:lnTo>
                    <a:pt x="1750" y="52"/>
                  </a:lnTo>
                  <a:lnTo>
                    <a:pt x="1762" y="56"/>
                  </a:lnTo>
                  <a:lnTo>
                    <a:pt x="1766" y="58"/>
                  </a:lnTo>
                  <a:lnTo>
                    <a:pt x="1778" y="62"/>
                  </a:lnTo>
                  <a:lnTo>
                    <a:pt x="1783" y="64"/>
                  </a:lnTo>
                  <a:lnTo>
                    <a:pt x="1789" y="64"/>
                  </a:lnTo>
                  <a:lnTo>
                    <a:pt x="1795" y="66"/>
                  </a:lnTo>
                  <a:lnTo>
                    <a:pt x="1799" y="68"/>
                  </a:lnTo>
                  <a:lnTo>
                    <a:pt x="1805" y="68"/>
                  </a:lnTo>
                  <a:lnTo>
                    <a:pt x="1812" y="70"/>
                  </a:lnTo>
                  <a:lnTo>
                    <a:pt x="1816" y="70"/>
                  </a:lnTo>
                  <a:lnTo>
                    <a:pt x="1822" y="72"/>
                  </a:lnTo>
                  <a:lnTo>
                    <a:pt x="1832" y="72"/>
                  </a:lnTo>
                  <a:lnTo>
                    <a:pt x="1836" y="75"/>
                  </a:lnTo>
                  <a:lnTo>
                    <a:pt x="1869" y="75"/>
                  </a:lnTo>
                  <a:lnTo>
                    <a:pt x="1874" y="72"/>
                  </a:lnTo>
                  <a:lnTo>
                    <a:pt x="1892" y="72"/>
                  </a:lnTo>
                  <a:lnTo>
                    <a:pt x="1896" y="70"/>
                  </a:lnTo>
                  <a:lnTo>
                    <a:pt x="1909" y="70"/>
                  </a:lnTo>
                  <a:lnTo>
                    <a:pt x="1915" y="68"/>
                  </a:lnTo>
                  <a:lnTo>
                    <a:pt x="1921" y="68"/>
                  </a:lnTo>
                  <a:lnTo>
                    <a:pt x="1925" y="66"/>
                  </a:lnTo>
                  <a:lnTo>
                    <a:pt x="1932" y="66"/>
                  </a:lnTo>
                  <a:lnTo>
                    <a:pt x="1938" y="64"/>
                  </a:lnTo>
                  <a:lnTo>
                    <a:pt x="1944" y="64"/>
                  </a:lnTo>
                  <a:lnTo>
                    <a:pt x="1948" y="62"/>
                  </a:lnTo>
                  <a:lnTo>
                    <a:pt x="1954" y="60"/>
                  </a:lnTo>
                  <a:lnTo>
                    <a:pt x="1960" y="60"/>
                  </a:lnTo>
                  <a:lnTo>
                    <a:pt x="1967" y="58"/>
                  </a:lnTo>
                  <a:lnTo>
                    <a:pt x="1971" y="58"/>
                  </a:lnTo>
                  <a:lnTo>
                    <a:pt x="1983" y="54"/>
                  </a:lnTo>
                  <a:lnTo>
                    <a:pt x="1987" y="54"/>
                  </a:lnTo>
                  <a:lnTo>
                    <a:pt x="1994" y="52"/>
                  </a:lnTo>
                  <a:lnTo>
                    <a:pt x="1998" y="50"/>
                  </a:lnTo>
                  <a:lnTo>
                    <a:pt x="2004" y="50"/>
                  </a:lnTo>
                  <a:lnTo>
                    <a:pt x="2008" y="48"/>
                  </a:lnTo>
                  <a:lnTo>
                    <a:pt x="2014" y="46"/>
                  </a:lnTo>
                  <a:lnTo>
                    <a:pt x="2018" y="46"/>
                  </a:lnTo>
                  <a:lnTo>
                    <a:pt x="2025" y="44"/>
                  </a:lnTo>
                  <a:lnTo>
                    <a:pt x="2029" y="44"/>
                  </a:lnTo>
                  <a:lnTo>
                    <a:pt x="2033" y="41"/>
                  </a:lnTo>
                  <a:lnTo>
                    <a:pt x="2039" y="41"/>
                  </a:lnTo>
                  <a:lnTo>
                    <a:pt x="2047" y="37"/>
                  </a:lnTo>
                  <a:lnTo>
                    <a:pt x="2051" y="37"/>
                  </a:lnTo>
                  <a:lnTo>
                    <a:pt x="2056" y="35"/>
                  </a:lnTo>
                  <a:lnTo>
                    <a:pt x="2064" y="35"/>
                  </a:lnTo>
                  <a:lnTo>
                    <a:pt x="2068" y="33"/>
                  </a:lnTo>
                  <a:lnTo>
                    <a:pt x="2083" y="33"/>
                  </a:lnTo>
                  <a:lnTo>
                    <a:pt x="2085" y="31"/>
                  </a:lnTo>
                  <a:lnTo>
                    <a:pt x="2099" y="31"/>
                  </a:lnTo>
                  <a:lnTo>
                    <a:pt x="2101" y="29"/>
                  </a:lnTo>
                  <a:lnTo>
                    <a:pt x="2114" y="29"/>
                  </a:lnTo>
                  <a:lnTo>
                    <a:pt x="2116" y="27"/>
                  </a:lnTo>
                  <a:lnTo>
                    <a:pt x="2130" y="27"/>
                  </a:lnTo>
                  <a:lnTo>
                    <a:pt x="2132" y="25"/>
                  </a:lnTo>
                  <a:lnTo>
                    <a:pt x="2155" y="25"/>
                  </a:lnTo>
                  <a:lnTo>
                    <a:pt x="2157" y="23"/>
                  </a:lnTo>
                  <a:lnTo>
                    <a:pt x="2157" y="25"/>
                  </a:lnTo>
                  <a:lnTo>
                    <a:pt x="2163" y="25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5" name="Oval 7"/>
            <p:cNvSpPr>
              <a:spLocks noChangeArrowheads="1"/>
            </p:cNvSpPr>
            <p:nvPr/>
          </p:nvSpPr>
          <p:spPr bwMode="auto">
            <a:xfrm>
              <a:off x="2750" y="1381"/>
              <a:ext cx="50" cy="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56" name="Freeform 8"/>
            <p:cNvSpPr>
              <a:spLocks/>
            </p:cNvSpPr>
            <p:nvPr/>
          </p:nvSpPr>
          <p:spPr bwMode="auto">
            <a:xfrm>
              <a:off x="2746" y="1377"/>
              <a:ext cx="56" cy="54"/>
            </a:xfrm>
            <a:custGeom>
              <a:avLst/>
              <a:gdLst>
                <a:gd name="T0" fmla="*/ 0 w 56"/>
                <a:gd name="T1" fmla="*/ 27 h 54"/>
                <a:gd name="T2" fmla="*/ 2 w 56"/>
                <a:gd name="T3" fmla="*/ 37 h 54"/>
                <a:gd name="T4" fmla="*/ 8 w 56"/>
                <a:gd name="T5" fmla="*/ 45 h 54"/>
                <a:gd name="T6" fmla="*/ 16 w 56"/>
                <a:gd name="T7" fmla="*/ 52 h 54"/>
                <a:gd name="T8" fmla="*/ 27 w 56"/>
                <a:gd name="T9" fmla="*/ 54 h 54"/>
                <a:gd name="T10" fmla="*/ 39 w 56"/>
                <a:gd name="T11" fmla="*/ 52 h 54"/>
                <a:gd name="T12" fmla="*/ 47 w 56"/>
                <a:gd name="T13" fmla="*/ 45 h 54"/>
                <a:gd name="T14" fmla="*/ 54 w 56"/>
                <a:gd name="T15" fmla="*/ 37 h 54"/>
                <a:gd name="T16" fmla="*/ 56 w 56"/>
                <a:gd name="T17" fmla="*/ 27 h 54"/>
                <a:gd name="T18" fmla="*/ 54 w 56"/>
                <a:gd name="T19" fmla="*/ 16 h 54"/>
                <a:gd name="T20" fmla="*/ 47 w 56"/>
                <a:gd name="T21" fmla="*/ 8 h 54"/>
                <a:gd name="T22" fmla="*/ 39 w 56"/>
                <a:gd name="T23" fmla="*/ 2 h 54"/>
                <a:gd name="T24" fmla="*/ 27 w 56"/>
                <a:gd name="T25" fmla="*/ 0 h 54"/>
                <a:gd name="T26" fmla="*/ 16 w 56"/>
                <a:gd name="T27" fmla="*/ 2 h 54"/>
                <a:gd name="T28" fmla="*/ 8 w 56"/>
                <a:gd name="T29" fmla="*/ 8 h 54"/>
                <a:gd name="T30" fmla="*/ 2 w 56"/>
                <a:gd name="T31" fmla="*/ 16 h 54"/>
                <a:gd name="T32" fmla="*/ 0 w 56"/>
                <a:gd name="T33" fmla="*/ 27 h 54"/>
                <a:gd name="T34" fmla="*/ 8 w 56"/>
                <a:gd name="T35" fmla="*/ 27 h 54"/>
                <a:gd name="T36" fmla="*/ 10 w 56"/>
                <a:gd name="T37" fmla="*/ 21 h 54"/>
                <a:gd name="T38" fmla="*/ 12 w 56"/>
                <a:gd name="T39" fmla="*/ 12 h 54"/>
                <a:gd name="T40" fmla="*/ 21 w 56"/>
                <a:gd name="T41" fmla="*/ 10 h 54"/>
                <a:gd name="T42" fmla="*/ 27 w 56"/>
                <a:gd name="T43" fmla="*/ 8 h 54"/>
                <a:gd name="T44" fmla="*/ 43 w 56"/>
                <a:gd name="T45" fmla="*/ 12 h 54"/>
                <a:gd name="T46" fmla="*/ 45 w 56"/>
                <a:gd name="T47" fmla="*/ 21 h 54"/>
                <a:gd name="T48" fmla="*/ 47 w 56"/>
                <a:gd name="T49" fmla="*/ 27 h 54"/>
                <a:gd name="T50" fmla="*/ 45 w 56"/>
                <a:gd name="T51" fmla="*/ 33 h 54"/>
                <a:gd name="T52" fmla="*/ 43 w 56"/>
                <a:gd name="T53" fmla="*/ 41 h 54"/>
                <a:gd name="T54" fmla="*/ 27 w 56"/>
                <a:gd name="T55" fmla="*/ 45 h 54"/>
                <a:gd name="T56" fmla="*/ 21 w 56"/>
                <a:gd name="T57" fmla="*/ 43 h 54"/>
                <a:gd name="T58" fmla="*/ 12 w 56"/>
                <a:gd name="T59" fmla="*/ 41 h 54"/>
                <a:gd name="T60" fmla="*/ 10 w 56"/>
                <a:gd name="T61" fmla="*/ 33 h 54"/>
                <a:gd name="T62" fmla="*/ 8 w 56"/>
                <a:gd name="T63" fmla="*/ 27 h 54"/>
                <a:gd name="T64" fmla="*/ 0 w 56"/>
                <a:gd name="T65" fmla="*/ 2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6" h="54">
                  <a:moveTo>
                    <a:pt x="0" y="27"/>
                  </a:moveTo>
                  <a:lnTo>
                    <a:pt x="2" y="37"/>
                  </a:lnTo>
                  <a:lnTo>
                    <a:pt x="8" y="45"/>
                  </a:lnTo>
                  <a:lnTo>
                    <a:pt x="16" y="52"/>
                  </a:lnTo>
                  <a:lnTo>
                    <a:pt x="27" y="54"/>
                  </a:lnTo>
                  <a:lnTo>
                    <a:pt x="39" y="52"/>
                  </a:lnTo>
                  <a:lnTo>
                    <a:pt x="47" y="45"/>
                  </a:lnTo>
                  <a:lnTo>
                    <a:pt x="54" y="37"/>
                  </a:lnTo>
                  <a:lnTo>
                    <a:pt x="56" y="27"/>
                  </a:lnTo>
                  <a:lnTo>
                    <a:pt x="54" y="16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6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2" y="12"/>
                  </a:lnTo>
                  <a:lnTo>
                    <a:pt x="21" y="10"/>
                  </a:lnTo>
                  <a:lnTo>
                    <a:pt x="27" y="8"/>
                  </a:lnTo>
                  <a:lnTo>
                    <a:pt x="43" y="12"/>
                  </a:lnTo>
                  <a:lnTo>
                    <a:pt x="45" y="21"/>
                  </a:lnTo>
                  <a:lnTo>
                    <a:pt x="47" y="27"/>
                  </a:lnTo>
                  <a:lnTo>
                    <a:pt x="45" y="33"/>
                  </a:lnTo>
                  <a:lnTo>
                    <a:pt x="43" y="41"/>
                  </a:lnTo>
                  <a:lnTo>
                    <a:pt x="27" y="45"/>
                  </a:lnTo>
                  <a:lnTo>
                    <a:pt x="21" y="43"/>
                  </a:lnTo>
                  <a:lnTo>
                    <a:pt x="12" y="41"/>
                  </a:lnTo>
                  <a:lnTo>
                    <a:pt x="10" y="33"/>
                  </a:lnTo>
                  <a:lnTo>
                    <a:pt x="8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Rectangle 9"/>
            <p:cNvSpPr>
              <a:spLocks noChangeArrowheads="1"/>
            </p:cNvSpPr>
            <p:nvPr/>
          </p:nvSpPr>
          <p:spPr bwMode="auto">
            <a:xfrm>
              <a:off x="2758" y="1400"/>
              <a:ext cx="31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58" name="Rectangle 10"/>
            <p:cNvSpPr>
              <a:spLocks noChangeArrowheads="1"/>
            </p:cNvSpPr>
            <p:nvPr/>
          </p:nvSpPr>
          <p:spPr bwMode="auto">
            <a:xfrm>
              <a:off x="2771" y="1389"/>
              <a:ext cx="8" cy="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59" name="Oval 11"/>
            <p:cNvSpPr>
              <a:spLocks noChangeArrowheads="1"/>
            </p:cNvSpPr>
            <p:nvPr/>
          </p:nvSpPr>
          <p:spPr bwMode="auto">
            <a:xfrm>
              <a:off x="4289" y="1321"/>
              <a:ext cx="49" cy="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60" name="Freeform 12"/>
            <p:cNvSpPr>
              <a:spLocks/>
            </p:cNvSpPr>
            <p:nvPr/>
          </p:nvSpPr>
          <p:spPr bwMode="auto">
            <a:xfrm>
              <a:off x="4285" y="1317"/>
              <a:ext cx="56" cy="54"/>
            </a:xfrm>
            <a:custGeom>
              <a:avLst/>
              <a:gdLst>
                <a:gd name="T0" fmla="*/ 0 w 56"/>
                <a:gd name="T1" fmla="*/ 27 h 54"/>
                <a:gd name="T2" fmla="*/ 2 w 56"/>
                <a:gd name="T3" fmla="*/ 37 h 54"/>
                <a:gd name="T4" fmla="*/ 8 w 56"/>
                <a:gd name="T5" fmla="*/ 45 h 54"/>
                <a:gd name="T6" fmla="*/ 16 w 56"/>
                <a:gd name="T7" fmla="*/ 52 h 54"/>
                <a:gd name="T8" fmla="*/ 27 w 56"/>
                <a:gd name="T9" fmla="*/ 54 h 54"/>
                <a:gd name="T10" fmla="*/ 39 w 56"/>
                <a:gd name="T11" fmla="*/ 52 h 54"/>
                <a:gd name="T12" fmla="*/ 47 w 56"/>
                <a:gd name="T13" fmla="*/ 45 h 54"/>
                <a:gd name="T14" fmla="*/ 53 w 56"/>
                <a:gd name="T15" fmla="*/ 37 h 54"/>
                <a:gd name="T16" fmla="*/ 56 w 56"/>
                <a:gd name="T17" fmla="*/ 27 h 54"/>
                <a:gd name="T18" fmla="*/ 53 w 56"/>
                <a:gd name="T19" fmla="*/ 17 h 54"/>
                <a:gd name="T20" fmla="*/ 47 w 56"/>
                <a:gd name="T21" fmla="*/ 8 h 54"/>
                <a:gd name="T22" fmla="*/ 39 w 56"/>
                <a:gd name="T23" fmla="*/ 2 h 54"/>
                <a:gd name="T24" fmla="*/ 27 w 56"/>
                <a:gd name="T25" fmla="*/ 0 h 54"/>
                <a:gd name="T26" fmla="*/ 16 w 56"/>
                <a:gd name="T27" fmla="*/ 2 h 54"/>
                <a:gd name="T28" fmla="*/ 8 w 56"/>
                <a:gd name="T29" fmla="*/ 8 h 54"/>
                <a:gd name="T30" fmla="*/ 2 w 56"/>
                <a:gd name="T31" fmla="*/ 17 h 54"/>
                <a:gd name="T32" fmla="*/ 0 w 56"/>
                <a:gd name="T33" fmla="*/ 27 h 54"/>
                <a:gd name="T34" fmla="*/ 8 w 56"/>
                <a:gd name="T35" fmla="*/ 27 h 54"/>
                <a:gd name="T36" fmla="*/ 10 w 56"/>
                <a:gd name="T37" fmla="*/ 21 h 54"/>
                <a:gd name="T38" fmla="*/ 12 w 56"/>
                <a:gd name="T39" fmla="*/ 12 h 54"/>
                <a:gd name="T40" fmla="*/ 20 w 56"/>
                <a:gd name="T41" fmla="*/ 10 h 54"/>
                <a:gd name="T42" fmla="*/ 27 w 56"/>
                <a:gd name="T43" fmla="*/ 8 h 54"/>
                <a:gd name="T44" fmla="*/ 43 w 56"/>
                <a:gd name="T45" fmla="*/ 12 h 54"/>
                <a:gd name="T46" fmla="*/ 45 w 56"/>
                <a:gd name="T47" fmla="*/ 21 h 54"/>
                <a:gd name="T48" fmla="*/ 47 w 56"/>
                <a:gd name="T49" fmla="*/ 27 h 54"/>
                <a:gd name="T50" fmla="*/ 45 w 56"/>
                <a:gd name="T51" fmla="*/ 33 h 54"/>
                <a:gd name="T52" fmla="*/ 43 w 56"/>
                <a:gd name="T53" fmla="*/ 41 h 54"/>
                <a:gd name="T54" fmla="*/ 27 w 56"/>
                <a:gd name="T55" fmla="*/ 45 h 54"/>
                <a:gd name="T56" fmla="*/ 20 w 56"/>
                <a:gd name="T57" fmla="*/ 43 h 54"/>
                <a:gd name="T58" fmla="*/ 12 w 56"/>
                <a:gd name="T59" fmla="*/ 41 h 54"/>
                <a:gd name="T60" fmla="*/ 10 w 56"/>
                <a:gd name="T61" fmla="*/ 33 h 54"/>
                <a:gd name="T62" fmla="*/ 8 w 56"/>
                <a:gd name="T63" fmla="*/ 27 h 54"/>
                <a:gd name="T64" fmla="*/ 0 w 56"/>
                <a:gd name="T65" fmla="*/ 2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6" h="54">
                  <a:moveTo>
                    <a:pt x="0" y="27"/>
                  </a:moveTo>
                  <a:lnTo>
                    <a:pt x="2" y="37"/>
                  </a:lnTo>
                  <a:lnTo>
                    <a:pt x="8" y="45"/>
                  </a:lnTo>
                  <a:lnTo>
                    <a:pt x="16" y="52"/>
                  </a:lnTo>
                  <a:lnTo>
                    <a:pt x="27" y="54"/>
                  </a:lnTo>
                  <a:lnTo>
                    <a:pt x="39" y="52"/>
                  </a:lnTo>
                  <a:lnTo>
                    <a:pt x="47" y="45"/>
                  </a:lnTo>
                  <a:lnTo>
                    <a:pt x="53" y="37"/>
                  </a:lnTo>
                  <a:lnTo>
                    <a:pt x="56" y="27"/>
                  </a:lnTo>
                  <a:lnTo>
                    <a:pt x="53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2" y="12"/>
                  </a:lnTo>
                  <a:lnTo>
                    <a:pt x="20" y="10"/>
                  </a:lnTo>
                  <a:lnTo>
                    <a:pt x="27" y="8"/>
                  </a:lnTo>
                  <a:lnTo>
                    <a:pt x="43" y="12"/>
                  </a:lnTo>
                  <a:lnTo>
                    <a:pt x="45" y="21"/>
                  </a:lnTo>
                  <a:lnTo>
                    <a:pt x="47" y="27"/>
                  </a:lnTo>
                  <a:lnTo>
                    <a:pt x="45" y="33"/>
                  </a:lnTo>
                  <a:lnTo>
                    <a:pt x="43" y="41"/>
                  </a:lnTo>
                  <a:lnTo>
                    <a:pt x="27" y="45"/>
                  </a:lnTo>
                  <a:lnTo>
                    <a:pt x="20" y="43"/>
                  </a:lnTo>
                  <a:lnTo>
                    <a:pt x="12" y="41"/>
                  </a:lnTo>
                  <a:lnTo>
                    <a:pt x="10" y="33"/>
                  </a:lnTo>
                  <a:lnTo>
                    <a:pt x="8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Rectangle 13"/>
            <p:cNvSpPr>
              <a:spLocks noChangeArrowheads="1"/>
            </p:cNvSpPr>
            <p:nvPr/>
          </p:nvSpPr>
          <p:spPr bwMode="auto">
            <a:xfrm>
              <a:off x="4297" y="1340"/>
              <a:ext cx="3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62" name="Rectangle 14"/>
            <p:cNvSpPr>
              <a:spLocks noChangeArrowheads="1"/>
            </p:cNvSpPr>
            <p:nvPr/>
          </p:nvSpPr>
          <p:spPr bwMode="auto">
            <a:xfrm>
              <a:off x="4309" y="1329"/>
              <a:ext cx="9" cy="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63" name="Line 15"/>
            <p:cNvSpPr>
              <a:spLocks noChangeShapeType="1"/>
            </p:cNvSpPr>
            <p:nvPr/>
          </p:nvSpPr>
          <p:spPr bwMode="auto">
            <a:xfrm>
              <a:off x="672" y="1526"/>
              <a:ext cx="1" cy="208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4" name="Line 16"/>
            <p:cNvSpPr>
              <a:spLocks noChangeShapeType="1"/>
            </p:cNvSpPr>
            <p:nvPr/>
          </p:nvSpPr>
          <p:spPr bwMode="auto">
            <a:xfrm>
              <a:off x="444" y="3435"/>
              <a:ext cx="286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65" name="Freeform 17"/>
            <p:cNvSpPr>
              <a:spLocks/>
            </p:cNvSpPr>
            <p:nvPr/>
          </p:nvSpPr>
          <p:spPr bwMode="auto">
            <a:xfrm>
              <a:off x="630" y="1439"/>
              <a:ext cx="77" cy="256"/>
            </a:xfrm>
            <a:custGeom>
              <a:avLst/>
              <a:gdLst>
                <a:gd name="T0" fmla="*/ 42 w 77"/>
                <a:gd name="T1" fmla="*/ 0 h 256"/>
                <a:gd name="T2" fmla="*/ 0 w 77"/>
                <a:gd name="T3" fmla="*/ 256 h 256"/>
                <a:gd name="T4" fmla="*/ 77 w 77"/>
                <a:gd name="T5" fmla="*/ 248 h 256"/>
                <a:gd name="T6" fmla="*/ 42 w 77"/>
                <a:gd name="T7" fmla="*/ 0 h 25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7" h="256">
                  <a:moveTo>
                    <a:pt x="42" y="0"/>
                  </a:moveTo>
                  <a:lnTo>
                    <a:pt x="0" y="256"/>
                  </a:lnTo>
                  <a:lnTo>
                    <a:pt x="77" y="248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6" name="Freeform 18"/>
            <p:cNvSpPr>
              <a:spLocks/>
            </p:cNvSpPr>
            <p:nvPr/>
          </p:nvSpPr>
          <p:spPr bwMode="auto">
            <a:xfrm>
              <a:off x="3147" y="3404"/>
              <a:ext cx="166" cy="82"/>
            </a:xfrm>
            <a:custGeom>
              <a:avLst/>
              <a:gdLst>
                <a:gd name="T0" fmla="*/ 166 w 166"/>
                <a:gd name="T1" fmla="*/ 35 h 82"/>
                <a:gd name="T2" fmla="*/ 0 w 166"/>
                <a:gd name="T3" fmla="*/ 0 h 82"/>
                <a:gd name="T4" fmla="*/ 13 w 166"/>
                <a:gd name="T5" fmla="*/ 82 h 82"/>
                <a:gd name="T6" fmla="*/ 166 w 166"/>
                <a:gd name="T7" fmla="*/ 35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6" h="82">
                  <a:moveTo>
                    <a:pt x="166" y="35"/>
                  </a:moveTo>
                  <a:lnTo>
                    <a:pt x="0" y="0"/>
                  </a:lnTo>
                  <a:lnTo>
                    <a:pt x="13" y="82"/>
                  </a:lnTo>
                  <a:lnTo>
                    <a:pt x="166" y="35"/>
                  </a:ln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7" name="Rectangle 19"/>
            <p:cNvSpPr>
              <a:spLocks noChangeArrowheads="1"/>
            </p:cNvSpPr>
            <p:nvPr/>
          </p:nvSpPr>
          <p:spPr bwMode="auto">
            <a:xfrm rot="16200000">
              <a:off x="66" y="2803"/>
              <a:ext cx="1035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200">
                  <a:solidFill>
                    <a:srgbClr val="000000"/>
                  </a:solidFill>
                  <a:latin typeface="Times New Roman" panose="02020603050405020304" pitchFamily="18" charset="0"/>
                </a:rPr>
                <a:t>mean free path (log. scale)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68" name="Rectangle 20"/>
            <p:cNvSpPr>
              <a:spLocks noChangeArrowheads="1"/>
            </p:cNvSpPr>
            <p:nvPr/>
          </p:nvSpPr>
          <p:spPr bwMode="auto">
            <a:xfrm>
              <a:off x="1023" y="3714"/>
              <a:ext cx="1951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Pressure at the place of the Mass-Spectrometer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69" name="Line 21"/>
            <p:cNvSpPr>
              <a:spLocks noChangeShapeType="1"/>
            </p:cNvSpPr>
            <p:nvPr/>
          </p:nvSpPr>
          <p:spPr bwMode="auto">
            <a:xfrm>
              <a:off x="822" y="1532"/>
              <a:ext cx="2255" cy="168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0" name="Line 22"/>
            <p:cNvSpPr>
              <a:spLocks noChangeShapeType="1"/>
            </p:cNvSpPr>
            <p:nvPr/>
          </p:nvSpPr>
          <p:spPr bwMode="auto">
            <a:xfrm>
              <a:off x="1133" y="1768"/>
              <a:ext cx="1" cy="170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1" name="Line 23"/>
            <p:cNvSpPr>
              <a:spLocks noChangeShapeType="1"/>
            </p:cNvSpPr>
            <p:nvPr/>
          </p:nvSpPr>
          <p:spPr bwMode="auto">
            <a:xfrm>
              <a:off x="1685" y="2181"/>
              <a:ext cx="1" cy="128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2" name="Line 24"/>
            <p:cNvSpPr>
              <a:spLocks noChangeShapeType="1"/>
            </p:cNvSpPr>
            <p:nvPr/>
          </p:nvSpPr>
          <p:spPr bwMode="auto">
            <a:xfrm>
              <a:off x="2250" y="2601"/>
              <a:ext cx="1" cy="86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Line 25"/>
            <p:cNvSpPr>
              <a:spLocks noChangeShapeType="1"/>
            </p:cNvSpPr>
            <p:nvPr/>
          </p:nvSpPr>
          <p:spPr bwMode="auto">
            <a:xfrm>
              <a:off x="2816" y="3021"/>
              <a:ext cx="1" cy="47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Rectangle 26"/>
            <p:cNvSpPr>
              <a:spLocks noChangeArrowheads="1"/>
            </p:cNvSpPr>
            <p:nvPr/>
          </p:nvSpPr>
          <p:spPr bwMode="auto">
            <a:xfrm>
              <a:off x="1079" y="3515"/>
              <a:ext cx="10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10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75" name="Rectangle 27"/>
            <p:cNvSpPr>
              <a:spLocks noChangeArrowheads="1"/>
            </p:cNvSpPr>
            <p:nvPr/>
          </p:nvSpPr>
          <p:spPr bwMode="auto">
            <a:xfrm>
              <a:off x="1182" y="3524"/>
              <a:ext cx="86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rgbClr val="000000"/>
                  </a:solidFill>
                  <a:latin typeface="Times New Roman" panose="02020603050405020304" pitchFamily="18" charset="0"/>
                </a:rPr>
                <a:t>-5  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76" name="Rectangle 28"/>
            <p:cNvSpPr>
              <a:spLocks noChangeArrowheads="1"/>
            </p:cNvSpPr>
            <p:nvPr/>
          </p:nvSpPr>
          <p:spPr bwMode="auto">
            <a:xfrm>
              <a:off x="1284" y="3515"/>
              <a:ext cx="446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10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77" name="Rectangle 29"/>
            <p:cNvSpPr>
              <a:spLocks noChangeArrowheads="1"/>
            </p:cNvSpPr>
            <p:nvPr/>
          </p:nvSpPr>
          <p:spPr bwMode="auto">
            <a:xfrm>
              <a:off x="1720" y="3524"/>
              <a:ext cx="7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rgbClr val="000000"/>
                  </a:solidFill>
                  <a:latin typeface="Times New Roman" panose="02020603050405020304" pitchFamily="18" charset="0"/>
                </a:rPr>
                <a:t>-4 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78" name="Rectangle 30"/>
            <p:cNvSpPr>
              <a:spLocks noChangeArrowheads="1"/>
            </p:cNvSpPr>
            <p:nvPr/>
          </p:nvSpPr>
          <p:spPr bwMode="auto">
            <a:xfrm>
              <a:off x="1797" y="3515"/>
              <a:ext cx="525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  10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2312" y="3524"/>
              <a:ext cx="70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rgbClr val="000000"/>
                  </a:solidFill>
                  <a:latin typeface="Times New Roman" panose="02020603050405020304" pitchFamily="18" charset="0"/>
                </a:rPr>
                <a:t>-3 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80" name="Rectangle 32"/>
            <p:cNvSpPr>
              <a:spLocks noChangeArrowheads="1"/>
            </p:cNvSpPr>
            <p:nvPr/>
          </p:nvSpPr>
          <p:spPr bwMode="auto">
            <a:xfrm>
              <a:off x="2388" y="3515"/>
              <a:ext cx="473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              10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81" name="Rectangle 33"/>
            <p:cNvSpPr>
              <a:spLocks noChangeArrowheads="1"/>
            </p:cNvSpPr>
            <p:nvPr/>
          </p:nvSpPr>
          <p:spPr bwMode="auto">
            <a:xfrm>
              <a:off x="2851" y="3524"/>
              <a:ext cx="54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800">
                  <a:solidFill>
                    <a:srgbClr val="000000"/>
                  </a:solidFill>
                  <a:latin typeface="Times New Roman" panose="02020603050405020304" pitchFamily="18" charset="0"/>
                </a:rPr>
                <a:t>-2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82" name="Freeform 34"/>
            <p:cNvSpPr>
              <a:spLocks/>
            </p:cNvSpPr>
            <p:nvPr/>
          </p:nvSpPr>
          <p:spPr bwMode="auto">
            <a:xfrm>
              <a:off x="672" y="1768"/>
              <a:ext cx="696" cy="1"/>
            </a:xfrm>
            <a:custGeom>
              <a:avLst/>
              <a:gdLst>
                <a:gd name="T0" fmla="*/ 696 w 696"/>
                <a:gd name="T1" fmla="*/ 0 h 1"/>
                <a:gd name="T2" fmla="*/ 461 w 696"/>
                <a:gd name="T3" fmla="*/ 0 h 1"/>
                <a:gd name="T4" fmla="*/ 0 w 696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696" h="1">
                  <a:moveTo>
                    <a:pt x="696" y="0"/>
                  </a:moveTo>
                  <a:lnTo>
                    <a:pt x="461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3" name="Freeform 35"/>
            <p:cNvSpPr>
              <a:spLocks/>
            </p:cNvSpPr>
            <p:nvPr/>
          </p:nvSpPr>
          <p:spPr bwMode="auto">
            <a:xfrm>
              <a:off x="672" y="2173"/>
              <a:ext cx="1185" cy="1"/>
            </a:xfrm>
            <a:custGeom>
              <a:avLst/>
              <a:gdLst>
                <a:gd name="T0" fmla="*/ 1185 w 1185"/>
                <a:gd name="T1" fmla="*/ 0 h 1"/>
                <a:gd name="T2" fmla="*/ 1013 w 1185"/>
                <a:gd name="T3" fmla="*/ 0 h 1"/>
                <a:gd name="T4" fmla="*/ 0 w 1185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85" h="1">
                  <a:moveTo>
                    <a:pt x="1185" y="0"/>
                  </a:moveTo>
                  <a:lnTo>
                    <a:pt x="1013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4" name="Freeform 36"/>
            <p:cNvSpPr>
              <a:spLocks/>
            </p:cNvSpPr>
            <p:nvPr/>
          </p:nvSpPr>
          <p:spPr bwMode="auto">
            <a:xfrm>
              <a:off x="672" y="2601"/>
              <a:ext cx="1757" cy="1"/>
            </a:xfrm>
            <a:custGeom>
              <a:avLst/>
              <a:gdLst>
                <a:gd name="T0" fmla="*/ 1757 w 1757"/>
                <a:gd name="T1" fmla="*/ 0 h 1"/>
                <a:gd name="T2" fmla="*/ 1578 w 1757"/>
                <a:gd name="T3" fmla="*/ 0 h 1"/>
                <a:gd name="T4" fmla="*/ 0 w 1757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57" h="1">
                  <a:moveTo>
                    <a:pt x="1757" y="0"/>
                  </a:moveTo>
                  <a:lnTo>
                    <a:pt x="1578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5" name="Freeform 37"/>
            <p:cNvSpPr>
              <a:spLocks/>
            </p:cNvSpPr>
            <p:nvPr/>
          </p:nvSpPr>
          <p:spPr bwMode="auto">
            <a:xfrm>
              <a:off x="672" y="3015"/>
              <a:ext cx="2281" cy="1"/>
            </a:xfrm>
            <a:custGeom>
              <a:avLst/>
              <a:gdLst>
                <a:gd name="T0" fmla="*/ 2281 w 2281"/>
                <a:gd name="T1" fmla="*/ 0 h 1"/>
                <a:gd name="T2" fmla="*/ 2144 w 2281"/>
                <a:gd name="T3" fmla="*/ 0 h 1"/>
                <a:gd name="T4" fmla="*/ 0 w 228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81" h="1">
                  <a:moveTo>
                    <a:pt x="2281" y="0"/>
                  </a:moveTo>
                  <a:lnTo>
                    <a:pt x="2144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86" name="Rectangle 38"/>
            <p:cNvSpPr>
              <a:spLocks noChangeArrowheads="1"/>
            </p:cNvSpPr>
            <p:nvPr/>
          </p:nvSpPr>
          <p:spPr bwMode="auto">
            <a:xfrm>
              <a:off x="1395" y="1716"/>
              <a:ext cx="31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5 meter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87" name="Rectangle 39"/>
            <p:cNvSpPr>
              <a:spLocks noChangeArrowheads="1"/>
            </p:cNvSpPr>
            <p:nvPr/>
          </p:nvSpPr>
          <p:spPr bwMode="auto">
            <a:xfrm>
              <a:off x="1877" y="2124"/>
              <a:ext cx="26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50 cm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88" name="Rectangle 40"/>
            <p:cNvSpPr>
              <a:spLocks noChangeArrowheads="1"/>
            </p:cNvSpPr>
            <p:nvPr/>
          </p:nvSpPr>
          <p:spPr bwMode="auto">
            <a:xfrm>
              <a:off x="2471" y="2537"/>
              <a:ext cx="207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5 cm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89" name="Rectangle 41"/>
            <p:cNvSpPr>
              <a:spLocks noChangeArrowheads="1"/>
            </p:cNvSpPr>
            <p:nvPr/>
          </p:nvSpPr>
          <p:spPr bwMode="auto">
            <a:xfrm>
              <a:off x="3002" y="2951"/>
              <a:ext cx="242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5 mm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90" name="Freeform 42"/>
            <p:cNvSpPr>
              <a:spLocks/>
            </p:cNvSpPr>
            <p:nvPr/>
          </p:nvSpPr>
          <p:spPr bwMode="auto">
            <a:xfrm>
              <a:off x="2076" y="2469"/>
              <a:ext cx="1042" cy="968"/>
            </a:xfrm>
            <a:custGeom>
              <a:avLst/>
              <a:gdLst>
                <a:gd name="T0" fmla="*/ 0 w 1042"/>
                <a:gd name="T1" fmla="*/ 0 h 968"/>
                <a:gd name="T2" fmla="*/ 0 w 1042"/>
                <a:gd name="T3" fmla="*/ 968 h 968"/>
                <a:gd name="T4" fmla="*/ 1042 w 1042"/>
                <a:gd name="T5" fmla="*/ 968 h 968"/>
                <a:gd name="T6" fmla="*/ 984 w 1042"/>
                <a:gd name="T7" fmla="*/ 736 h 968"/>
                <a:gd name="T8" fmla="*/ 0 w 1042"/>
                <a:gd name="T9" fmla="*/ 0 h 9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42" h="968">
                  <a:moveTo>
                    <a:pt x="0" y="0"/>
                  </a:moveTo>
                  <a:lnTo>
                    <a:pt x="0" y="968"/>
                  </a:lnTo>
                  <a:lnTo>
                    <a:pt x="1042" y="968"/>
                  </a:lnTo>
                  <a:lnTo>
                    <a:pt x="984" y="7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1" name="Line 43"/>
            <p:cNvSpPr>
              <a:spLocks noChangeShapeType="1"/>
            </p:cNvSpPr>
            <p:nvPr/>
          </p:nvSpPr>
          <p:spPr bwMode="auto">
            <a:xfrm flipV="1">
              <a:off x="2250" y="2603"/>
              <a:ext cx="1" cy="86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2" name="Line 44"/>
            <p:cNvSpPr>
              <a:spLocks noChangeShapeType="1"/>
            </p:cNvSpPr>
            <p:nvPr/>
          </p:nvSpPr>
          <p:spPr bwMode="auto">
            <a:xfrm>
              <a:off x="2078" y="2601"/>
              <a:ext cx="169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3" name="Line 45"/>
            <p:cNvSpPr>
              <a:spLocks noChangeShapeType="1"/>
            </p:cNvSpPr>
            <p:nvPr/>
          </p:nvSpPr>
          <p:spPr bwMode="auto">
            <a:xfrm>
              <a:off x="2080" y="3015"/>
              <a:ext cx="72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4" name="Line 46"/>
            <p:cNvSpPr>
              <a:spLocks noChangeShapeType="1"/>
            </p:cNvSpPr>
            <p:nvPr/>
          </p:nvSpPr>
          <p:spPr bwMode="auto">
            <a:xfrm flipV="1">
              <a:off x="2814" y="3021"/>
              <a:ext cx="1" cy="4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5" name="Line 47"/>
            <p:cNvSpPr>
              <a:spLocks noChangeShapeType="1"/>
            </p:cNvSpPr>
            <p:nvPr/>
          </p:nvSpPr>
          <p:spPr bwMode="auto">
            <a:xfrm flipV="1">
              <a:off x="2601" y="1935"/>
              <a:ext cx="546" cy="898"/>
            </a:xfrm>
            <a:prstGeom prst="line">
              <a:avLst/>
            </a:prstGeom>
            <a:noFill/>
            <a:ln w="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696" name="Rectangle 48"/>
            <p:cNvSpPr>
              <a:spLocks noChangeArrowheads="1"/>
            </p:cNvSpPr>
            <p:nvPr/>
          </p:nvSpPr>
          <p:spPr bwMode="auto">
            <a:xfrm>
              <a:off x="2899" y="1795"/>
              <a:ext cx="1020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FF0000"/>
                  </a:solidFill>
                  <a:latin typeface="Times New Roman" panose="02020603050405020304" pitchFamily="18" charset="0"/>
                </a:rPr>
                <a:t>Ion-Molecule-Reactions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97" name="Rectangle 49"/>
            <p:cNvSpPr>
              <a:spLocks noChangeArrowheads="1"/>
            </p:cNvSpPr>
            <p:nvPr/>
          </p:nvSpPr>
          <p:spPr bwMode="auto">
            <a:xfrm>
              <a:off x="1395" y="1036"/>
              <a:ext cx="1080" cy="556"/>
            </a:xfrm>
            <a:prstGeom prst="rect">
              <a:avLst/>
            </a:prstGeom>
            <a:solidFill>
              <a:schemeClr val="bg1"/>
            </a:solidFill>
            <a:ln w="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698" name="Rectangle 50"/>
            <p:cNvSpPr>
              <a:spLocks noChangeArrowheads="1"/>
            </p:cNvSpPr>
            <p:nvPr/>
          </p:nvSpPr>
          <p:spPr bwMode="auto">
            <a:xfrm>
              <a:off x="1433" y="1073"/>
              <a:ext cx="93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 b="1">
                  <a:solidFill>
                    <a:schemeClr val="tx1"/>
                  </a:solidFill>
                </a:rPr>
                <a:t>mean free path has to be</a:t>
              </a:r>
            </a:p>
          </p:txBody>
        </p:sp>
        <p:sp>
          <p:nvSpPr>
            <p:cNvPr id="27699" name="Rectangle 51"/>
            <p:cNvSpPr>
              <a:spLocks noChangeArrowheads="1"/>
            </p:cNvSpPr>
            <p:nvPr/>
          </p:nvSpPr>
          <p:spPr bwMode="auto">
            <a:xfrm>
              <a:off x="1433" y="1191"/>
              <a:ext cx="789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 b="1">
                  <a:solidFill>
                    <a:schemeClr val="tx1"/>
                  </a:solidFill>
                </a:rPr>
                <a:t>much larger than the</a:t>
              </a:r>
            </a:p>
          </p:txBody>
        </p:sp>
        <p:sp>
          <p:nvSpPr>
            <p:cNvPr id="27700" name="Rectangle 52"/>
            <p:cNvSpPr>
              <a:spLocks noChangeArrowheads="1"/>
            </p:cNvSpPr>
            <p:nvPr/>
          </p:nvSpPr>
          <p:spPr bwMode="auto">
            <a:xfrm>
              <a:off x="1433" y="1311"/>
              <a:ext cx="93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 b="1">
                  <a:solidFill>
                    <a:schemeClr val="tx1"/>
                  </a:solidFill>
                </a:rPr>
                <a:t>dimensions of the mass-</a:t>
              </a:r>
            </a:p>
          </p:txBody>
        </p:sp>
        <p:sp>
          <p:nvSpPr>
            <p:cNvPr id="27701" name="Rectangle 53"/>
            <p:cNvSpPr>
              <a:spLocks noChangeArrowheads="1"/>
            </p:cNvSpPr>
            <p:nvPr/>
          </p:nvSpPr>
          <p:spPr bwMode="auto">
            <a:xfrm>
              <a:off x="1433" y="1429"/>
              <a:ext cx="505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000" b="1">
                  <a:solidFill>
                    <a:schemeClr val="tx1"/>
                  </a:solidFill>
                </a:rPr>
                <a:t>spectrometer</a:t>
              </a:r>
            </a:p>
          </p:txBody>
        </p:sp>
        <p:sp>
          <p:nvSpPr>
            <p:cNvPr id="27702" name="Freeform 63"/>
            <p:cNvSpPr>
              <a:spLocks/>
            </p:cNvSpPr>
            <p:nvPr/>
          </p:nvSpPr>
          <p:spPr bwMode="auto">
            <a:xfrm>
              <a:off x="2837" y="1495"/>
              <a:ext cx="68" cy="132"/>
            </a:xfrm>
            <a:custGeom>
              <a:avLst/>
              <a:gdLst>
                <a:gd name="T0" fmla="*/ 0 w 68"/>
                <a:gd name="T1" fmla="*/ 66 h 132"/>
                <a:gd name="T2" fmla="*/ 2 w 68"/>
                <a:gd name="T3" fmla="*/ 91 h 132"/>
                <a:gd name="T4" fmla="*/ 8 w 68"/>
                <a:gd name="T5" fmla="*/ 112 h 132"/>
                <a:gd name="T6" fmla="*/ 19 w 68"/>
                <a:gd name="T7" fmla="*/ 128 h 132"/>
                <a:gd name="T8" fmla="*/ 35 w 68"/>
                <a:gd name="T9" fmla="*/ 132 h 132"/>
                <a:gd name="T10" fmla="*/ 50 w 68"/>
                <a:gd name="T11" fmla="*/ 126 h 132"/>
                <a:gd name="T12" fmla="*/ 60 w 68"/>
                <a:gd name="T13" fmla="*/ 112 h 132"/>
                <a:gd name="T14" fmla="*/ 66 w 68"/>
                <a:gd name="T15" fmla="*/ 91 h 132"/>
                <a:gd name="T16" fmla="*/ 68 w 68"/>
                <a:gd name="T17" fmla="*/ 66 h 132"/>
                <a:gd name="T18" fmla="*/ 66 w 68"/>
                <a:gd name="T19" fmla="*/ 41 h 132"/>
                <a:gd name="T20" fmla="*/ 60 w 68"/>
                <a:gd name="T21" fmla="*/ 23 h 132"/>
                <a:gd name="T22" fmla="*/ 50 w 68"/>
                <a:gd name="T23" fmla="*/ 6 h 132"/>
                <a:gd name="T24" fmla="*/ 35 w 68"/>
                <a:gd name="T25" fmla="*/ 0 h 132"/>
                <a:gd name="T26" fmla="*/ 19 w 68"/>
                <a:gd name="T27" fmla="*/ 6 h 132"/>
                <a:gd name="T28" fmla="*/ 8 w 68"/>
                <a:gd name="T29" fmla="*/ 23 h 132"/>
                <a:gd name="T30" fmla="*/ 2 w 68"/>
                <a:gd name="T31" fmla="*/ 41 h 132"/>
                <a:gd name="T32" fmla="*/ 0 w 68"/>
                <a:gd name="T33" fmla="*/ 66 h 132"/>
                <a:gd name="T34" fmla="*/ 12 w 68"/>
                <a:gd name="T35" fmla="*/ 66 h 132"/>
                <a:gd name="T36" fmla="*/ 14 w 68"/>
                <a:gd name="T37" fmla="*/ 45 h 132"/>
                <a:gd name="T38" fmla="*/ 21 w 68"/>
                <a:gd name="T39" fmla="*/ 27 h 132"/>
                <a:gd name="T40" fmla="*/ 27 w 68"/>
                <a:gd name="T41" fmla="*/ 14 h 132"/>
                <a:gd name="T42" fmla="*/ 35 w 68"/>
                <a:gd name="T43" fmla="*/ 12 h 132"/>
                <a:gd name="T44" fmla="*/ 41 w 68"/>
                <a:gd name="T45" fmla="*/ 14 h 132"/>
                <a:gd name="T46" fmla="*/ 47 w 68"/>
                <a:gd name="T47" fmla="*/ 27 h 132"/>
                <a:gd name="T48" fmla="*/ 54 w 68"/>
                <a:gd name="T49" fmla="*/ 45 h 132"/>
                <a:gd name="T50" fmla="*/ 56 w 68"/>
                <a:gd name="T51" fmla="*/ 66 h 132"/>
                <a:gd name="T52" fmla="*/ 54 w 68"/>
                <a:gd name="T53" fmla="*/ 87 h 132"/>
                <a:gd name="T54" fmla="*/ 47 w 68"/>
                <a:gd name="T55" fmla="*/ 107 h 132"/>
                <a:gd name="T56" fmla="*/ 41 w 68"/>
                <a:gd name="T57" fmla="*/ 118 h 132"/>
                <a:gd name="T58" fmla="*/ 35 w 68"/>
                <a:gd name="T59" fmla="*/ 120 h 132"/>
                <a:gd name="T60" fmla="*/ 27 w 68"/>
                <a:gd name="T61" fmla="*/ 116 h 132"/>
                <a:gd name="T62" fmla="*/ 21 w 68"/>
                <a:gd name="T63" fmla="*/ 107 h 132"/>
                <a:gd name="T64" fmla="*/ 14 w 68"/>
                <a:gd name="T65" fmla="*/ 87 h 132"/>
                <a:gd name="T66" fmla="*/ 12 w 68"/>
                <a:gd name="T67" fmla="*/ 66 h 132"/>
                <a:gd name="T68" fmla="*/ 0 w 68"/>
                <a:gd name="T69" fmla="*/ 66 h 13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68" h="132">
                  <a:moveTo>
                    <a:pt x="0" y="66"/>
                  </a:moveTo>
                  <a:lnTo>
                    <a:pt x="2" y="91"/>
                  </a:lnTo>
                  <a:lnTo>
                    <a:pt x="8" y="112"/>
                  </a:lnTo>
                  <a:lnTo>
                    <a:pt x="19" y="128"/>
                  </a:lnTo>
                  <a:lnTo>
                    <a:pt x="35" y="132"/>
                  </a:lnTo>
                  <a:lnTo>
                    <a:pt x="50" y="126"/>
                  </a:lnTo>
                  <a:lnTo>
                    <a:pt x="60" y="112"/>
                  </a:lnTo>
                  <a:lnTo>
                    <a:pt x="66" y="91"/>
                  </a:lnTo>
                  <a:lnTo>
                    <a:pt x="68" y="66"/>
                  </a:lnTo>
                  <a:lnTo>
                    <a:pt x="66" y="41"/>
                  </a:lnTo>
                  <a:lnTo>
                    <a:pt x="60" y="23"/>
                  </a:lnTo>
                  <a:lnTo>
                    <a:pt x="50" y="6"/>
                  </a:lnTo>
                  <a:lnTo>
                    <a:pt x="35" y="0"/>
                  </a:lnTo>
                  <a:lnTo>
                    <a:pt x="19" y="6"/>
                  </a:lnTo>
                  <a:lnTo>
                    <a:pt x="8" y="23"/>
                  </a:lnTo>
                  <a:lnTo>
                    <a:pt x="2" y="41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4" y="45"/>
                  </a:lnTo>
                  <a:lnTo>
                    <a:pt x="21" y="27"/>
                  </a:lnTo>
                  <a:lnTo>
                    <a:pt x="27" y="14"/>
                  </a:lnTo>
                  <a:lnTo>
                    <a:pt x="35" y="12"/>
                  </a:lnTo>
                  <a:lnTo>
                    <a:pt x="41" y="14"/>
                  </a:lnTo>
                  <a:lnTo>
                    <a:pt x="47" y="27"/>
                  </a:lnTo>
                  <a:lnTo>
                    <a:pt x="54" y="45"/>
                  </a:lnTo>
                  <a:lnTo>
                    <a:pt x="56" y="66"/>
                  </a:lnTo>
                  <a:lnTo>
                    <a:pt x="54" y="87"/>
                  </a:lnTo>
                  <a:lnTo>
                    <a:pt x="47" y="107"/>
                  </a:lnTo>
                  <a:lnTo>
                    <a:pt x="41" y="118"/>
                  </a:lnTo>
                  <a:lnTo>
                    <a:pt x="35" y="120"/>
                  </a:lnTo>
                  <a:lnTo>
                    <a:pt x="27" y="116"/>
                  </a:lnTo>
                  <a:lnTo>
                    <a:pt x="21" y="107"/>
                  </a:lnTo>
                  <a:lnTo>
                    <a:pt x="14" y="87"/>
                  </a:lnTo>
                  <a:lnTo>
                    <a:pt x="12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3" name="Freeform 64"/>
            <p:cNvSpPr>
              <a:spLocks/>
            </p:cNvSpPr>
            <p:nvPr/>
          </p:nvSpPr>
          <p:spPr bwMode="auto">
            <a:xfrm>
              <a:off x="4291" y="1495"/>
              <a:ext cx="37" cy="132"/>
            </a:xfrm>
            <a:custGeom>
              <a:avLst/>
              <a:gdLst>
                <a:gd name="T0" fmla="*/ 4 w 37"/>
                <a:gd name="T1" fmla="*/ 132 h 132"/>
                <a:gd name="T2" fmla="*/ 18 w 37"/>
                <a:gd name="T3" fmla="*/ 124 h 132"/>
                <a:gd name="T4" fmla="*/ 29 w 37"/>
                <a:gd name="T5" fmla="*/ 109 h 132"/>
                <a:gd name="T6" fmla="*/ 35 w 37"/>
                <a:gd name="T7" fmla="*/ 91 h 132"/>
                <a:gd name="T8" fmla="*/ 37 w 37"/>
                <a:gd name="T9" fmla="*/ 66 h 132"/>
                <a:gd name="T10" fmla="*/ 35 w 37"/>
                <a:gd name="T11" fmla="*/ 41 h 132"/>
                <a:gd name="T12" fmla="*/ 29 w 37"/>
                <a:gd name="T13" fmla="*/ 23 h 132"/>
                <a:gd name="T14" fmla="*/ 18 w 37"/>
                <a:gd name="T15" fmla="*/ 8 h 132"/>
                <a:gd name="T16" fmla="*/ 4 w 37"/>
                <a:gd name="T17" fmla="*/ 0 h 132"/>
                <a:gd name="T18" fmla="*/ 0 w 37"/>
                <a:gd name="T19" fmla="*/ 12 h 132"/>
                <a:gd name="T20" fmla="*/ 10 w 37"/>
                <a:gd name="T21" fmla="*/ 16 h 132"/>
                <a:gd name="T22" fmla="*/ 16 w 37"/>
                <a:gd name="T23" fmla="*/ 27 h 132"/>
                <a:gd name="T24" fmla="*/ 23 w 37"/>
                <a:gd name="T25" fmla="*/ 45 h 132"/>
                <a:gd name="T26" fmla="*/ 25 w 37"/>
                <a:gd name="T27" fmla="*/ 66 h 132"/>
                <a:gd name="T28" fmla="*/ 23 w 37"/>
                <a:gd name="T29" fmla="*/ 87 h 132"/>
                <a:gd name="T30" fmla="*/ 16 w 37"/>
                <a:gd name="T31" fmla="*/ 105 h 132"/>
                <a:gd name="T32" fmla="*/ 10 w 37"/>
                <a:gd name="T33" fmla="*/ 116 h 132"/>
                <a:gd name="T34" fmla="*/ 0 w 37"/>
                <a:gd name="T35" fmla="*/ 120 h 132"/>
                <a:gd name="T36" fmla="*/ 4 w 37"/>
                <a:gd name="T37" fmla="*/ 132 h 1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7" h="132">
                  <a:moveTo>
                    <a:pt x="4" y="132"/>
                  </a:moveTo>
                  <a:lnTo>
                    <a:pt x="18" y="124"/>
                  </a:lnTo>
                  <a:lnTo>
                    <a:pt x="29" y="109"/>
                  </a:lnTo>
                  <a:lnTo>
                    <a:pt x="35" y="91"/>
                  </a:lnTo>
                  <a:lnTo>
                    <a:pt x="37" y="66"/>
                  </a:lnTo>
                  <a:lnTo>
                    <a:pt x="35" y="41"/>
                  </a:lnTo>
                  <a:lnTo>
                    <a:pt x="29" y="23"/>
                  </a:lnTo>
                  <a:lnTo>
                    <a:pt x="18" y="8"/>
                  </a:lnTo>
                  <a:lnTo>
                    <a:pt x="4" y="0"/>
                  </a:lnTo>
                  <a:lnTo>
                    <a:pt x="0" y="12"/>
                  </a:lnTo>
                  <a:lnTo>
                    <a:pt x="10" y="16"/>
                  </a:lnTo>
                  <a:lnTo>
                    <a:pt x="16" y="27"/>
                  </a:lnTo>
                  <a:lnTo>
                    <a:pt x="23" y="45"/>
                  </a:lnTo>
                  <a:lnTo>
                    <a:pt x="25" y="66"/>
                  </a:lnTo>
                  <a:lnTo>
                    <a:pt x="23" y="87"/>
                  </a:lnTo>
                  <a:lnTo>
                    <a:pt x="16" y="105"/>
                  </a:lnTo>
                  <a:lnTo>
                    <a:pt x="10" y="116"/>
                  </a:lnTo>
                  <a:lnTo>
                    <a:pt x="0" y="120"/>
                  </a:lnTo>
                  <a:lnTo>
                    <a:pt x="4" y="1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4" name="Rectangle 65"/>
            <p:cNvSpPr>
              <a:spLocks noChangeArrowheads="1"/>
            </p:cNvSpPr>
            <p:nvPr/>
          </p:nvSpPr>
          <p:spPr bwMode="auto">
            <a:xfrm>
              <a:off x="2872" y="1495"/>
              <a:ext cx="142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05" name="Rectangle 66"/>
            <p:cNvSpPr>
              <a:spLocks noChangeArrowheads="1"/>
            </p:cNvSpPr>
            <p:nvPr/>
          </p:nvSpPr>
          <p:spPr bwMode="auto">
            <a:xfrm>
              <a:off x="2872" y="1615"/>
              <a:ext cx="1421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06" name="Freeform 67"/>
            <p:cNvSpPr>
              <a:spLocks/>
            </p:cNvSpPr>
            <p:nvPr/>
          </p:nvSpPr>
          <p:spPr bwMode="auto">
            <a:xfrm>
              <a:off x="2791" y="1183"/>
              <a:ext cx="71" cy="134"/>
            </a:xfrm>
            <a:custGeom>
              <a:avLst/>
              <a:gdLst>
                <a:gd name="T0" fmla="*/ 0 w 71"/>
                <a:gd name="T1" fmla="*/ 68 h 134"/>
                <a:gd name="T2" fmla="*/ 2 w 71"/>
                <a:gd name="T3" fmla="*/ 93 h 134"/>
                <a:gd name="T4" fmla="*/ 9 w 71"/>
                <a:gd name="T5" fmla="*/ 113 h 134"/>
                <a:gd name="T6" fmla="*/ 19 w 71"/>
                <a:gd name="T7" fmla="*/ 130 h 134"/>
                <a:gd name="T8" fmla="*/ 36 w 71"/>
                <a:gd name="T9" fmla="*/ 134 h 134"/>
                <a:gd name="T10" fmla="*/ 50 w 71"/>
                <a:gd name="T11" fmla="*/ 130 h 134"/>
                <a:gd name="T12" fmla="*/ 62 w 71"/>
                <a:gd name="T13" fmla="*/ 113 h 134"/>
                <a:gd name="T14" fmla="*/ 69 w 71"/>
                <a:gd name="T15" fmla="*/ 93 h 134"/>
                <a:gd name="T16" fmla="*/ 71 w 71"/>
                <a:gd name="T17" fmla="*/ 68 h 134"/>
                <a:gd name="T18" fmla="*/ 69 w 71"/>
                <a:gd name="T19" fmla="*/ 41 h 134"/>
                <a:gd name="T20" fmla="*/ 62 w 71"/>
                <a:gd name="T21" fmla="*/ 22 h 134"/>
                <a:gd name="T22" fmla="*/ 50 w 71"/>
                <a:gd name="T23" fmla="*/ 6 h 134"/>
                <a:gd name="T24" fmla="*/ 36 w 71"/>
                <a:gd name="T25" fmla="*/ 0 h 134"/>
                <a:gd name="T26" fmla="*/ 19 w 71"/>
                <a:gd name="T27" fmla="*/ 6 h 134"/>
                <a:gd name="T28" fmla="*/ 9 w 71"/>
                <a:gd name="T29" fmla="*/ 22 h 134"/>
                <a:gd name="T30" fmla="*/ 2 w 71"/>
                <a:gd name="T31" fmla="*/ 41 h 134"/>
                <a:gd name="T32" fmla="*/ 0 w 71"/>
                <a:gd name="T33" fmla="*/ 68 h 134"/>
                <a:gd name="T34" fmla="*/ 13 w 71"/>
                <a:gd name="T35" fmla="*/ 68 h 134"/>
                <a:gd name="T36" fmla="*/ 15 w 71"/>
                <a:gd name="T37" fmla="*/ 45 h 134"/>
                <a:gd name="T38" fmla="*/ 21 w 71"/>
                <a:gd name="T39" fmla="*/ 26 h 134"/>
                <a:gd name="T40" fmla="*/ 27 w 71"/>
                <a:gd name="T41" fmla="*/ 14 h 134"/>
                <a:gd name="T42" fmla="*/ 36 w 71"/>
                <a:gd name="T43" fmla="*/ 12 h 134"/>
                <a:gd name="T44" fmla="*/ 42 w 71"/>
                <a:gd name="T45" fmla="*/ 14 h 134"/>
                <a:gd name="T46" fmla="*/ 50 w 71"/>
                <a:gd name="T47" fmla="*/ 26 h 134"/>
                <a:gd name="T48" fmla="*/ 56 w 71"/>
                <a:gd name="T49" fmla="*/ 45 h 134"/>
                <a:gd name="T50" fmla="*/ 58 w 71"/>
                <a:gd name="T51" fmla="*/ 68 h 134"/>
                <a:gd name="T52" fmla="*/ 56 w 71"/>
                <a:gd name="T53" fmla="*/ 88 h 134"/>
                <a:gd name="T54" fmla="*/ 50 w 71"/>
                <a:gd name="T55" fmla="*/ 109 h 134"/>
                <a:gd name="T56" fmla="*/ 42 w 71"/>
                <a:gd name="T57" fmla="*/ 117 h 134"/>
                <a:gd name="T58" fmla="*/ 36 w 71"/>
                <a:gd name="T59" fmla="*/ 122 h 134"/>
                <a:gd name="T60" fmla="*/ 27 w 71"/>
                <a:gd name="T61" fmla="*/ 117 h 134"/>
                <a:gd name="T62" fmla="*/ 21 w 71"/>
                <a:gd name="T63" fmla="*/ 109 h 134"/>
                <a:gd name="T64" fmla="*/ 15 w 71"/>
                <a:gd name="T65" fmla="*/ 88 h 134"/>
                <a:gd name="T66" fmla="*/ 13 w 71"/>
                <a:gd name="T67" fmla="*/ 68 h 134"/>
                <a:gd name="T68" fmla="*/ 0 w 71"/>
                <a:gd name="T69" fmla="*/ 68 h 1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1" h="134">
                  <a:moveTo>
                    <a:pt x="0" y="68"/>
                  </a:moveTo>
                  <a:lnTo>
                    <a:pt x="2" y="93"/>
                  </a:lnTo>
                  <a:lnTo>
                    <a:pt x="9" y="113"/>
                  </a:lnTo>
                  <a:lnTo>
                    <a:pt x="19" y="130"/>
                  </a:lnTo>
                  <a:lnTo>
                    <a:pt x="36" y="134"/>
                  </a:lnTo>
                  <a:lnTo>
                    <a:pt x="50" y="130"/>
                  </a:lnTo>
                  <a:lnTo>
                    <a:pt x="62" y="113"/>
                  </a:lnTo>
                  <a:lnTo>
                    <a:pt x="69" y="93"/>
                  </a:lnTo>
                  <a:lnTo>
                    <a:pt x="71" y="68"/>
                  </a:lnTo>
                  <a:lnTo>
                    <a:pt x="69" y="41"/>
                  </a:lnTo>
                  <a:lnTo>
                    <a:pt x="62" y="22"/>
                  </a:lnTo>
                  <a:lnTo>
                    <a:pt x="50" y="6"/>
                  </a:lnTo>
                  <a:lnTo>
                    <a:pt x="36" y="0"/>
                  </a:lnTo>
                  <a:lnTo>
                    <a:pt x="19" y="6"/>
                  </a:lnTo>
                  <a:lnTo>
                    <a:pt x="9" y="22"/>
                  </a:lnTo>
                  <a:lnTo>
                    <a:pt x="2" y="41"/>
                  </a:lnTo>
                  <a:lnTo>
                    <a:pt x="0" y="68"/>
                  </a:lnTo>
                  <a:lnTo>
                    <a:pt x="13" y="68"/>
                  </a:lnTo>
                  <a:lnTo>
                    <a:pt x="15" y="45"/>
                  </a:lnTo>
                  <a:lnTo>
                    <a:pt x="21" y="26"/>
                  </a:lnTo>
                  <a:lnTo>
                    <a:pt x="27" y="14"/>
                  </a:lnTo>
                  <a:lnTo>
                    <a:pt x="36" y="12"/>
                  </a:lnTo>
                  <a:lnTo>
                    <a:pt x="42" y="14"/>
                  </a:lnTo>
                  <a:lnTo>
                    <a:pt x="50" y="26"/>
                  </a:lnTo>
                  <a:lnTo>
                    <a:pt x="56" y="45"/>
                  </a:lnTo>
                  <a:lnTo>
                    <a:pt x="58" y="68"/>
                  </a:lnTo>
                  <a:lnTo>
                    <a:pt x="56" y="88"/>
                  </a:lnTo>
                  <a:lnTo>
                    <a:pt x="50" y="109"/>
                  </a:lnTo>
                  <a:lnTo>
                    <a:pt x="42" y="117"/>
                  </a:lnTo>
                  <a:lnTo>
                    <a:pt x="36" y="122"/>
                  </a:lnTo>
                  <a:lnTo>
                    <a:pt x="27" y="117"/>
                  </a:lnTo>
                  <a:lnTo>
                    <a:pt x="21" y="109"/>
                  </a:lnTo>
                  <a:lnTo>
                    <a:pt x="15" y="88"/>
                  </a:lnTo>
                  <a:lnTo>
                    <a:pt x="13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7" name="Freeform 68"/>
            <p:cNvSpPr>
              <a:spLocks/>
            </p:cNvSpPr>
            <p:nvPr/>
          </p:nvSpPr>
          <p:spPr bwMode="auto">
            <a:xfrm>
              <a:off x="4245" y="1183"/>
              <a:ext cx="38" cy="134"/>
            </a:xfrm>
            <a:custGeom>
              <a:avLst/>
              <a:gdLst>
                <a:gd name="T0" fmla="*/ 9 w 38"/>
                <a:gd name="T1" fmla="*/ 134 h 134"/>
                <a:gd name="T2" fmla="*/ 19 w 38"/>
                <a:gd name="T3" fmla="*/ 126 h 134"/>
                <a:gd name="T4" fmla="*/ 29 w 38"/>
                <a:gd name="T5" fmla="*/ 111 h 134"/>
                <a:gd name="T6" fmla="*/ 36 w 38"/>
                <a:gd name="T7" fmla="*/ 93 h 134"/>
                <a:gd name="T8" fmla="*/ 38 w 38"/>
                <a:gd name="T9" fmla="*/ 68 h 134"/>
                <a:gd name="T10" fmla="*/ 36 w 38"/>
                <a:gd name="T11" fmla="*/ 43 h 134"/>
                <a:gd name="T12" fmla="*/ 29 w 38"/>
                <a:gd name="T13" fmla="*/ 24 h 134"/>
                <a:gd name="T14" fmla="*/ 19 w 38"/>
                <a:gd name="T15" fmla="*/ 8 h 134"/>
                <a:gd name="T16" fmla="*/ 9 w 38"/>
                <a:gd name="T17" fmla="*/ 0 h 134"/>
                <a:gd name="T18" fmla="*/ 0 w 38"/>
                <a:gd name="T19" fmla="*/ 12 h 134"/>
                <a:gd name="T20" fmla="*/ 11 w 38"/>
                <a:gd name="T21" fmla="*/ 16 h 134"/>
                <a:gd name="T22" fmla="*/ 17 w 38"/>
                <a:gd name="T23" fmla="*/ 28 h 134"/>
                <a:gd name="T24" fmla="*/ 23 w 38"/>
                <a:gd name="T25" fmla="*/ 47 h 134"/>
                <a:gd name="T26" fmla="*/ 25 w 38"/>
                <a:gd name="T27" fmla="*/ 68 h 134"/>
                <a:gd name="T28" fmla="*/ 23 w 38"/>
                <a:gd name="T29" fmla="*/ 88 h 134"/>
                <a:gd name="T30" fmla="*/ 17 w 38"/>
                <a:gd name="T31" fmla="*/ 107 h 134"/>
                <a:gd name="T32" fmla="*/ 11 w 38"/>
                <a:gd name="T33" fmla="*/ 117 h 134"/>
                <a:gd name="T34" fmla="*/ 0 w 38"/>
                <a:gd name="T35" fmla="*/ 122 h 134"/>
                <a:gd name="T36" fmla="*/ 9 w 38"/>
                <a:gd name="T37" fmla="*/ 134 h 1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8" h="134">
                  <a:moveTo>
                    <a:pt x="9" y="134"/>
                  </a:moveTo>
                  <a:lnTo>
                    <a:pt x="19" y="126"/>
                  </a:lnTo>
                  <a:lnTo>
                    <a:pt x="29" y="111"/>
                  </a:lnTo>
                  <a:lnTo>
                    <a:pt x="36" y="93"/>
                  </a:lnTo>
                  <a:lnTo>
                    <a:pt x="38" y="68"/>
                  </a:lnTo>
                  <a:lnTo>
                    <a:pt x="36" y="43"/>
                  </a:lnTo>
                  <a:lnTo>
                    <a:pt x="29" y="24"/>
                  </a:lnTo>
                  <a:lnTo>
                    <a:pt x="19" y="8"/>
                  </a:lnTo>
                  <a:lnTo>
                    <a:pt x="9" y="0"/>
                  </a:lnTo>
                  <a:lnTo>
                    <a:pt x="0" y="12"/>
                  </a:lnTo>
                  <a:lnTo>
                    <a:pt x="11" y="16"/>
                  </a:lnTo>
                  <a:lnTo>
                    <a:pt x="17" y="28"/>
                  </a:lnTo>
                  <a:lnTo>
                    <a:pt x="23" y="47"/>
                  </a:lnTo>
                  <a:lnTo>
                    <a:pt x="25" y="68"/>
                  </a:lnTo>
                  <a:lnTo>
                    <a:pt x="23" y="88"/>
                  </a:lnTo>
                  <a:lnTo>
                    <a:pt x="17" y="107"/>
                  </a:lnTo>
                  <a:lnTo>
                    <a:pt x="11" y="117"/>
                  </a:lnTo>
                  <a:lnTo>
                    <a:pt x="0" y="122"/>
                  </a:lnTo>
                  <a:lnTo>
                    <a:pt x="9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08" name="Rectangle 69"/>
            <p:cNvSpPr>
              <a:spLocks noChangeArrowheads="1"/>
            </p:cNvSpPr>
            <p:nvPr/>
          </p:nvSpPr>
          <p:spPr bwMode="auto">
            <a:xfrm>
              <a:off x="2827" y="1183"/>
              <a:ext cx="1423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09" name="Rectangle 70"/>
            <p:cNvSpPr>
              <a:spLocks noChangeArrowheads="1"/>
            </p:cNvSpPr>
            <p:nvPr/>
          </p:nvSpPr>
          <p:spPr bwMode="auto">
            <a:xfrm>
              <a:off x="2827" y="1305"/>
              <a:ext cx="1423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10" name="Freeform 71"/>
            <p:cNvSpPr>
              <a:spLocks/>
            </p:cNvSpPr>
            <p:nvPr/>
          </p:nvSpPr>
          <p:spPr bwMode="auto">
            <a:xfrm>
              <a:off x="2932" y="1118"/>
              <a:ext cx="1452" cy="120"/>
            </a:xfrm>
            <a:custGeom>
              <a:avLst/>
              <a:gdLst>
                <a:gd name="T0" fmla="*/ 1423 w 1452"/>
                <a:gd name="T1" fmla="*/ 120 h 120"/>
                <a:gd name="T2" fmla="*/ 1435 w 1452"/>
                <a:gd name="T3" fmla="*/ 114 h 120"/>
                <a:gd name="T4" fmla="*/ 1444 w 1452"/>
                <a:gd name="T5" fmla="*/ 102 h 120"/>
                <a:gd name="T6" fmla="*/ 1450 w 1452"/>
                <a:gd name="T7" fmla="*/ 83 h 120"/>
                <a:gd name="T8" fmla="*/ 1452 w 1452"/>
                <a:gd name="T9" fmla="*/ 60 h 120"/>
                <a:gd name="T10" fmla="*/ 1450 w 1452"/>
                <a:gd name="T11" fmla="*/ 38 h 120"/>
                <a:gd name="T12" fmla="*/ 1444 w 1452"/>
                <a:gd name="T13" fmla="*/ 19 h 120"/>
                <a:gd name="T14" fmla="*/ 1435 w 1452"/>
                <a:gd name="T15" fmla="*/ 7 h 120"/>
                <a:gd name="T16" fmla="*/ 1423 w 1452"/>
                <a:gd name="T17" fmla="*/ 0 h 120"/>
                <a:gd name="T18" fmla="*/ 0 w 1452"/>
                <a:gd name="T19" fmla="*/ 0 h 120"/>
                <a:gd name="T20" fmla="*/ 0 w 1452"/>
                <a:gd name="T21" fmla="*/ 120 h 120"/>
                <a:gd name="T22" fmla="*/ 1423 w 1452"/>
                <a:gd name="T23" fmla="*/ 120 h 12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52" h="120">
                  <a:moveTo>
                    <a:pt x="1423" y="120"/>
                  </a:moveTo>
                  <a:lnTo>
                    <a:pt x="1435" y="114"/>
                  </a:lnTo>
                  <a:lnTo>
                    <a:pt x="1444" y="102"/>
                  </a:lnTo>
                  <a:lnTo>
                    <a:pt x="1450" y="83"/>
                  </a:lnTo>
                  <a:lnTo>
                    <a:pt x="1452" y="60"/>
                  </a:lnTo>
                  <a:lnTo>
                    <a:pt x="1450" y="38"/>
                  </a:lnTo>
                  <a:lnTo>
                    <a:pt x="1444" y="19"/>
                  </a:lnTo>
                  <a:lnTo>
                    <a:pt x="1435" y="7"/>
                  </a:lnTo>
                  <a:lnTo>
                    <a:pt x="1423" y="0"/>
                  </a:lnTo>
                  <a:lnTo>
                    <a:pt x="0" y="0"/>
                  </a:lnTo>
                  <a:lnTo>
                    <a:pt x="0" y="120"/>
                  </a:lnTo>
                  <a:lnTo>
                    <a:pt x="1423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1" name="Freeform 72"/>
            <p:cNvSpPr>
              <a:spLocks/>
            </p:cNvSpPr>
            <p:nvPr/>
          </p:nvSpPr>
          <p:spPr bwMode="auto">
            <a:xfrm>
              <a:off x="2926" y="1112"/>
              <a:ext cx="1464" cy="133"/>
            </a:xfrm>
            <a:custGeom>
              <a:avLst/>
              <a:gdLst>
                <a:gd name="T0" fmla="*/ 1431 w 1464"/>
                <a:gd name="T1" fmla="*/ 133 h 133"/>
                <a:gd name="T2" fmla="*/ 1446 w 1464"/>
                <a:gd name="T3" fmla="*/ 124 h 133"/>
                <a:gd name="T4" fmla="*/ 1456 w 1464"/>
                <a:gd name="T5" fmla="*/ 110 h 133"/>
                <a:gd name="T6" fmla="*/ 1462 w 1464"/>
                <a:gd name="T7" fmla="*/ 91 h 133"/>
                <a:gd name="T8" fmla="*/ 1464 w 1464"/>
                <a:gd name="T9" fmla="*/ 66 h 133"/>
                <a:gd name="T10" fmla="*/ 1462 w 1464"/>
                <a:gd name="T11" fmla="*/ 42 h 133"/>
                <a:gd name="T12" fmla="*/ 1456 w 1464"/>
                <a:gd name="T13" fmla="*/ 23 h 133"/>
                <a:gd name="T14" fmla="*/ 1446 w 1464"/>
                <a:gd name="T15" fmla="*/ 8 h 133"/>
                <a:gd name="T16" fmla="*/ 1431 w 1464"/>
                <a:gd name="T17" fmla="*/ 0 h 133"/>
                <a:gd name="T18" fmla="*/ 0 w 1464"/>
                <a:gd name="T19" fmla="*/ 0 h 133"/>
                <a:gd name="T20" fmla="*/ 0 w 1464"/>
                <a:gd name="T21" fmla="*/ 133 h 133"/>
                <a:gd name="T22" fmla="*/ 1431 w 1464"/>
                <a:gd name="T23" fmla="*/ 133 h 133"/>
                <a:gd name="T24" fmla="*/ 1427 w 1464"/>
                <a:gd name="T25" fmla="*/ 120 h 133"/>
                <a:gd name="T26" fmla="*/ 12 w 1464"/>
                <a:gd name="T27" fmla="*/ 120 h 133"/>
                <a:gd name="T28" fmla="*/ 12 w 1464"/>
                <a:gd name="T29" fmla="*/ 13 h 133"/>
                <a:gd name="T30" fmla="*/ 1427 w 1464"/>
                <a:gd name="T31" fmla="*/ 13 h 133"/>
                <a:gd name="T32" fmla="*/ 1437 w 1464"/>
                <a:gd name="T33" fmla="*/ 17 h 133"/>
                <a:gd name="T34" fmla="*/ 1443 w 1464"/>
                <a:gd name="T35" fmla="*/ 27 h 133"/>
                <a:gd name="T36" fmla="*/ 1450 w 1464"/>
                <a:gd name="T37" fmla="*/ 46 h 133"/>
                <a:gd name="T38" fmla="*/ 1452 w 1464"/>
                <a:gd name="T39" fmla="*/ 66 h 133"/>
                <a:gd name="T40" fmla="*/ 1450 w 1464"/>
                <a:gd name="T41" fmla="*/ 87 h 133"/>
                <a:gd name="T42" fmla="*/ 1443 w 1464"/>
                <a:gd name="T43" fmla="*/ 106 h 133"/>
                <a:gd name="T44" fmla="*/ 1437 w 1464"/>
                <a:gd name="T45" fmla="*/ 116 h 133"/>
                <a:gd name="T46" fmla="*/ 1427 w 1464"/>
                <a:gd name="T47" fmla="*/ 120 h 133"/>
                <a:gd name="T48" fmla="*/ 1431 w 1464"/>
                <a:gd name="T49" fmla="*/ 13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64" h="133">
                  <a:moveTo>
                    <a:pt x="1431" y="133"/>
                  </a:moveTo>
                  <a:lnTo>
                    <a:pt x="1446" y="124"/>
                  </a:lnTo>
                  <a:lnTo>
                    <a:pt x="1456" y="110"/>
                  </a:lnTo>
                  <a:lnTo>
                    <a:pt x="1462" y="91"/>
                  </a:lnTo>
                  <a:lnTo>
                    <a:pt x="1464" y="66"/>
                  </a:lnTo>
                  <a:lnTo>
                    <a:pt x="1462" y="42"/>
                  </a:lnTo>
                  <a:lnTo>
                    <a:pt x="1456" y="23"/>
                  </a:lnTo>
                  <a:lnTo>
                    <a:pt x="1446" y="8"/>
                  </a:lnTo>
                  <a:lnTo>
                    <a:pt x="1431" y="0"/>
                  </a:lnTo>
                  <a:lnTo>
                    <a:pt x="0" y="0"/>
                  </a:lnTo>
                  <a:lnTo>
                    <a:pt x="0" y="133"/>
                  </a:lnTo>
                  <a:lnTo>
                    <a:pt x="1431" y="133"/>
                  </a:lnTo>
                  <a:lnTo>
                    <a:pt x="1427" y="120"/>
                  </a:lnTo>
                  <a:lnTo>
                    <a:pt x="12" y="120"/>
                  </a:lnTo>
                  <a:lnTo>
                    <a:pt x="12" y="13"/>
                  </a:lnTo>
                  <a:lnTo>
                    <a:pt x="1427" y="13"/>
                  </a:lnTo>
                  <a:lnTo>
                    <a:pt x="1437" y="17"/>
                  </a:lnTo>
                  <a:lnTo>
                    <a:pt x="1443" y="27"/>
                  </a:lnTo>
                  <a:lnTo>
                    <a:pt x="1450" y="46"/>
                  </a:lnTo>
                  <a:lnTo>
                    <a:pt x="1452" y="66"/>
                  </a:lnTo>
                  <a:lnTo>
                    <a:pt x="1450" y="87"/>
                  </a:lnTo>
                  <a:lnTo>
                    <a:pt x="1443" y="106"/>
                  </a:lnTo>
                  <a:lnTo>
                    <a:pt x="1437" y="116"/>
                  </a:lnTo>
                  <a:lnTo>
                    <a:pt x="1427" y="120"/>
                  </a:lnTo>
                  <a:lnTo>
                    <a:pt x="1431" y="1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2" name="Freeform 73"/>
            <p:cNvSpPr>
              <a:spLocks/>
            </p:cNvSpPr>
            <p:nvPr/>
          </p:nvSpPr>
          <p:spPr bwMode="auto">
            <a:xfrm>
              <a:off x="2907" y="1118"/>
              <a:ext cx="58" cy="120"/>
            </a:xfrm>
            <a:custGeom>
              <a:avLst/>
              <a:gdLst>
                <a:gd name="T0" fmla="*/ 0 w 58"/>
                <a:gd name="T1" fmla="*/ 60 h 120"/>
                <a:gd name="T2" fmla="*/ 2 w 58"/>
                <a:gd name="T3" fmla="*/ 83 h 120"/>
                <a:gd name="T4" fmla="*/ 9 w 58"/>
                <a:gd name="T5" fmla="*/ 104 h 120"/>
                <a:gd name="T6" fmla="*/ 19 w 58"/>
                <a:gd name="T7" fmla="*/ 116 h 120"/>
                <a:gd name="T8" fmla="*/ 29 w 58"/>
                <a:gd name="T9" fmla="*/ 120 h 120"/>
                <a:gd name="T10" fmla="*/ 42 w 58"/>
                <a:gd name="T11" fmla="*/ 116 h 120"/>
                <a:gd name="T12" fmla="*/ 50 w 58"/>
                <a:gd name="T13" fmla="*/ 104 h 120"/>
                <a:gd name="T14" fmla="*/ 56 w 58"/>
                <a:gd name="T15" fmla="*/ 83 h 120"/>
                <a:gd name="T16" fmla="*/ 58 w 58"/>
                <a:gd name="T17" fmla="*/ 60 h 120"/>
                <a:gd name="T18" fmla="*/ 56 w 58"/>
                <a:gd name="T19" fmla="*/ 38 h 120"/>
                <a:gd name="T20" fmla="*/ 50 w 58"/>
                <a:gd name="T21" fmla="*/ 19 h 120"/>
                <a:gd name="T22" fmla="*/ 42 w 58"/>
                <a:gd name="T23" fmla="*/ 5 h 120"/>
                <a:gd name="T24" fmla="*/ 29 w 58"/>
                <a:gd name="T25" fmla="*/ 0 h 120"/>
                <a:gd name="T26" fmla="*/ 19 w 58"/>
                <a:gd name="T27" fmla="*/ 5 h 120"/>
                <a:gd name="T28" fmla="*/ 9 w 58"/>
                <a:gd name="T29" fmla="*/ 19 h 120"/>
                <a:gd name="T30" fmla="*/ 2 w 58"/>
                <a:gd name="T31" fmla="*/ 38 h 120"/>
                <a:gd name="T32" fmla="*/ 0 w 58"/>
                <a:gd name="T33" fmla="*/ 60 h 1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120">
                  <a:moveTo>
                    <a:pt x="0" y="60"/>
                  </a:moveTo>
                  <a:lnTo>
                    <a:pt x="2" y="83"/>
                  </a:lnTo>
                  <a:lnTo>
                    <a:pt x="9" y="104"/>
                  </a:lnTo>
                  <a:lnTo>
                    <a:pt x="19" y="116"/>
                  </a:lnTo>
                  <a:lnTo>
                    <a:pt x="29" y="120"/>
                  </a:lnTo>
                  <a:lnTo>
                    <a:pt x="42" y="116"/>
                  </a:lnTo>
                  <a:lnTo>
                    <a:pt x="50" y="104"/>
                  </a:lnTo>
                  <a:lnTo>
                    <a:pt x="56" y="83"/>
                  </a:lnTo>
                  <a:lnTo>
                    <a:pt x="58" y="60"/>
                  </a:lnTo>
                  <a:lnTo>
                    <a:pt x="56" y="38"/>
                  </a:lnTo>
                  <a:lnTo>
                    <a:pt x="50" y="19"/>
                  </a:lnTo>
                  <a:lnTo>
                    <a:pt x="42" y="5"/>
                  </a:lnTo>
                  <a:lnTo>
                    <a:pt x="29" y="0"/>
                  </a:lnTo>
                  <a:lnTo>
                    <a:pt x="19" y="5"/>
                  </a:lnTo>
                  <a:lnTo>
                    <a:pt x="9" y="19"/>
                  </a:lnTo>
                  <a:lnTo>
                    <a:pt x="2" y="38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3" name="Freeform 74"/>
            <p:cNvSpPr>
              <a:spLocks/>
            </p:cNvSpPr>
            <p:nvPr/>
          </p:nvSpPr>
          <p:spPr bwMode="auto">
            <a:xfrm>
              <a:off x="2901" y="1112"/>
              <a:ext cx="70" cy="133"/>
            </a:xfrm>
            <a:custGeom>
              <a:avLst/>
              <a:gdLst>
                <a:gd name="T0" fmla="*/ 0 w 70"/>
                <a:gd name="T1" fmla="*/ 66 h 133"/>
                <a:gd name="T2" fmla="*/ 2 w 70"/>
                <a:gd name="T3" fmla="*/ 91 h 133"/>
                <a:gd name="T4" fmla="*/ 8 w 70"/>
                <a:gd name="T5" fmla="*/ 112 h 133"/>
                <a:gd name="T6" fmla="*/ 21 w 70"/>
                <a:gd name="T7" fmla="*/ 128 h 133"/>
                <a:gd name="T8" fmla="*/ 35 w 70"/>
                <a:gd name="T9" fmla="*/ 133 h 133"/>
                <a:gd name="T10" fmla="*/ 52 w 70"/>
                <a:gd name="T11" fmla="*/ 128 h 133"/>
                <a:gd name="T12" fmla="*/ 62 w 70"/>
                <a:gd name="T13" fmla="*/ 112 h 133"/>
                <a:gd name="T14" fmla="*/ 68 w 70"/>
                <a:gd name="T15" fmla="*/ 91 h 133"/>
                <a:gd name="T16" fmla="*/ 70 w 70"/>
                <a:gd name="T17" fmla="*/ 66 h 133"/>
                <a:gd name="T18" fmla="*/ 68 w 70"/>
                <a:gd name="T19" fmla="*/ 42 h 133"/>
                <a:gd name="T20" fmla="*/ 62 w 70"/>
                <a:gd name="T21" fmla="*/ 23 h 133"/>
                <a:gd name="T22" fmla="*/ 52 w 70"/>
                <a:gd name="T23" fmla="*/ 6 h 133"/>
                <a:gd name="T24" fmla="*/ 35 w 70"/>
                <a:gd name="T25" fmla="*/ 0 h 133"/>
                <a:gd name="T26" fmla="*/ 21 w 70"/>
                <a:gd name="T27" fmla="*/ 6 h 133"/>
                <a:gd name="T28" fmla="*/ 8 w 70"/>
                <a:gd name="T29" fmla="*/ 23 h 133"/>
                <a:gd name="T30" fmla="*/ 2 w 70"/>
                <a:gd name="T31" fmla="*/ 42 h 133"/>
                <a:gd name="T32" fmla="*/ 0 w 70"/>
                <a:gd name="T33" fmla="*/ 66 h 133"/>
                <a:gd name="T34" fmla="*/ 12 w 70"/>
                <a:gd name="T35" fmla="*/ 66 h 133"/>
                <a:gd name="T36" fmla="*/ 15 w 70"/>
                <a:gd name="T37" fmla="*/ 46 h 133"/>
                <a:gd name="T38" fmla="*/ 21 w 70"/>
                <a:gd name="T39" fmla="*/ 27 h 133"/>
                <a:gd name="T40" fmla="*/ 29 w 70"/>
                <a:gd name="T41" fmla="*/ 15 h 133"/>
                <a:gd name="T42" fmla="*/ 35 w 70"/>
                <a:gd name="T43" fmla="*/ 13 h 133"/>
                <a:gd name="T44" fmla="*/ 43 w 70"/>
                <a:gd name="T45" fmla="*/ 15 h 133"/>
                <a:gd name="T46" fmla="*/ 50 w 70"/>
                <a:gd name="T47" fmla="*/ 27 h 133"/>
                <a:gd name="T48" fmla="*/ 56 w 70"/>
                <a:gd name="T49" fmla="*/ 46 h 133"/>
                <a:gd name="T50" fmla="*/ 58 w 70"/>
                <a:gd name="T51" fmla="*/ 66 h 133"/>
                <a:gd name="T52" fmla="*/ 56 w 70"/>
                <a:gd name="T53" fmla="*/ 87 h 133"/>
                <a:gd name="T54" fmla="*/ 50 w 70"/>
                <a:gd name="T55" fmla="*/ 108 h 133"/>
                <a:gd name="T56" fmla="*/ 43 w 70"/>
                <a:gd name="T57" fmla="*/ 116 h 133"/>
                <a:gd name="T58" fmla="*/ 35 w 70"/>
                <a:gd name="T59" fmla="*/ 120 h 133"/>
                <a:gd name="T60" fmla="*/ 29 w 70"/>
                <a:gd name="T61" fmla="*/ 116 h 133"/>
                <a:gd name="T62" fmla="*/ 21 w 70"/>
                <a:gd name="T63" fmla="*/ 108 h 133"/>
                <a:gd name="T64" fmla="*/ 15 w 70"/>
                <a:gd name="T65" fmla="*/ 87 h 133"/>
                <a:gd name="T66" fmla="*/ 12 w 70"/>
                <a:gd name="T67" fmla="*/ 66 h 133"/>
                <a:gd name="T68" fmla="*/ 0 w 70"/>
                <a:gd name="T69" fmla="*/ 66 h 13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0" h="133">
                  <a:moveTo>
                    <a:pt x="0" y="66"/>
                  </a:moveTo>
                  <a:lnTo>
                    <a:pt x="2" y="91"/>
                  </a:lnTo>
                  <a:lnTo>
                    <a:pt x="8" y="112"/>
                  </a:lnTo>
                  <a:lnTo>
                    <a:pt x="21" y="128"/>
                  </a:lnTo>
                  <a:lnTo>
                    <a:pt x="35" y="133"/>
                  </a:lnTo>
                  <a:lnTo>
                    <a:pt x="52" y="128"/>
                  </a:lnTo>
                  <a:lnTo>
                    <a:pt x="62" y="112"/>
                  </a:lnTo>
                  <a:lnTo>
                    <a:pt x="68" y="91"/>
                  </a:lnTo>
                  <a:lnTo>
                    <a:pt x="70" y="66"/>
                  </a:lnTo>
                  <a:lnTo>
                    <a:pt x="68" y="42"/>
                  </a:lnTo>
                  <a:lnTo>
                    <a:pt x="62" y="23"/>
                  </a:lnTo>
                  <a:lnTo>
                    <a:pt x="52" y="6"/>
                  </a:lnTo>
                  <a:lnTo>
                    <a:pt x="35" y="0"/>
                  </a:lnTo>
                  <a:lnTo>
                    <a:pt x="21" y="6"/>
                  </a:lnTo>
                  <a:lnTo>
                    <a:pt x="8" y="23"/>
                  </a:lnTo>
                  <a:lnTo>
                    <a:pt x="2" y="42"/>
                  </a:lnTo>
                  <a:lnTo>
                    <a:pt x="0" y="66"/>
                  </a:lnTo>
                  <a:lnTo>
                    <a:pt x="12" y="66"/>
                  </a:lnTo>
                  <a:lnTo>
                    <a:pt x="15" y="46"/>
                  </a:lnTo>
                  <a:lnTo>
                    <a:pt x="21" y="27"/>
                  </a:lnTo>
                  <a:lnTo>
                    <a:pt x="29" y="15"/>
                  </a:lnTo>
                  <a:lnTo>
                    <a:pt x="35" y="13"/>
                  </a:lnTo>
                  <a:lnTo>
                    <a:pt x="43" y="15"/>
                  </a:lnTo>
                  <a:lnTo>
                    <a:pt x="50" y="27"/>
                  </a:lnTo>
                  <a:lnTo>
                    <a:pt x="56" y="46"/>
                  </a:lnTo>
                  <a:lnTo>
                    <a:pt x="58" y="66"/>
                  </a:lnTo>
                  <a:lnTo>
                    <a:pt x="56" y="87"/>
                  </a:lnTo>
                  <a:lnTo>
                    <a:pt x="50" y="108"/>
                  </a:lnTo>
                  <a:lnTo>
                    <a:pt x="43" y="116"/>
                  </a:lnTo>
                  <a:lnTo>
                    <a:pt x="35" y="120"/>
                  </a:lnTo>
                  <a:lnTo>
                    <a:pt x="29" y="116"/>
                  </a:lnTo>
                  <a:lnTo>
                    <a:pt x="21" y="108"/>
                  </a:lnTo>
                  <a:lnTo>
                    <a:pt x="15" y="87"/>
                  </a:lnTo>
                  <a:lnTo>
                    <a:pt x="12" y="66"/>
                  </a:lnTo>
                  <a:lnTo>
                    <a:pt x="0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4" name="Freeform 75"/>
            <p:cNvSpPr>
              <a:spLocks/>
            </p:cNvSpPr>
            <p:nvPr/>
          </p:nvSpPr>
          <p:spPr bwMode="auto">
            <a:xfrm>
              <a:off x="2986" y="1431"/>
              <a:ext cx="1450" cy="122"/>
            </a:xfrm>
            <a:custGeom>
              <a:avLst/>
              <a:gdLst>
                <a:gd name="T0" fmla="*/ 1421 w 1450"/>
                <a:gd name="T1" fmla="*/ 122 h 122"/>
                <a:gd name="T2" fmla="*/ 1433 w 1450"/>
                <a:gd name="T3" fmla="*/ 116 h 122"/>
                <a:gd name="T4" fmla="*/ 1441 w 1450"/>
                <a:gd name="T5" fmla="*/ 101 h 122"/>
                <a:gd name="T6" fmla="*/ 1448 w 1450"/>
                <a:gd name="T7" fmla="*/ 85 h 122"/>
                <a:gd name="T8" fmla="*/ 1450 w 1450"/>
                <a:gd name="T9" fmla="*/ 62 h 122"/>
                <a:gd name="T10" fmla="*/ 1448 w 1450"/>
                <a:gd name="T11" fmla="*/ 39 h 122"/>
                <a:gd name="T12" fmla="*/ 1441 w 1450"/>
                <a:gd name="T13" fmla="*/ 20 h 122"/>
                <a:gd name="T14" fmla="*/ 1433 w 1450"/>
                <a:gd name="T15" fmla="*/ 6 h 122"/>
                <a:gd name="T16" fmla="*/ 1421 w 1450"/>
                <a:gd name="T17" fmla="*/ 0 h 122"/>
                <a:gd name="T18" fmla="*/ 0 w 1450"/>
                <a:gd name="T19" fmla="*/ 0 h 122"/>
                <a:gd name="T20" fmla="*/ 0 w 1450"/>
                <a:gd name="T21" fmla="*/ 122 h 122"/>
                <a:gd name="T22" fmla="*/ 1421 w 1450"/>
                <a:gd name="T23" fmla="*/ 122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450" h="122">
                  <a:moveTo>
                    <a:pt x="1421" y="122"/>
                  </a:moveTo>
                  <a:lnTo>
                    <a:pt x="1433" y="116"/>
                  </a:lnTo>
                  <a:lnTo>
                    <a:pt x="1441" y="101"/>
                  </a:lnTo>
                  <a:lnTo>
                    <a:pt x="1448" y="85"/>
                  </a:lnTo>
                  <a:lnTo>
                    <a:pt x="1450" y="62"/>
                  </a:lnTo>
                  <a:lnTo>
                    <a:pt x="1448" y="39"/>
                  </a:lnTo>
                  <a:lnTo>
                    <a:pt x="1441" y="20"/>
                  </a:lnTo>
                  <a:lnTo>
                    <a:pt x="1433" y="6"/>
                  </a:lnTo>
                  <a:lnTo>
                    <a:pt x="1421" y="0"/>
                  </a:lnTo>
                  <a:lnTo>
                    <a:pt x="0" y="0"/>
                  </a:lnTo>
                  <a:lnTo>
                    <a:pt x="0" y="122"/>
                  </a:lnTo>
                  <a:lnTo>
                    <a:pt x="1421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5" name="Freeform 76"/>
            <p:cNvSpPr>
              <a:spLocks/>
            </p:cNvSpPr>
            <p:nvPr/>
          </p:nvSpPr>
          <p:spPr bwMode="auto">
            <a:xfrm>
              <a:off x="2980" y="1425"/>
              <a:ext cx="1462" cy="134"/>
            </a:xfrm>
            <a:custGeom>
              <a:avLst/>
              <a:gdLst>
                <a:gd name="T0" fmla="*/ 1429 w 1462"/>
                <a:gd name="T1" fmla="*/ 134 h 134"/>
                <a:gd name="T2" fmla="*/ 1443 w 1462"/>
                <a:gd name="T3" fmla="*/ 126 h 134"/>
                <a:gd name="T4" fmla="*/ 1454 w 1462"/>
                <a:gd name="T5" fmla="*/ 109 h 134"/>
                <a:gd name="T6" fmla="*/ 1460 w 1462"/>
                <a:gd name="T7" fmla="*/ 93 h 134"/>
                <a:gd name="T8" fmla="*/ 1462 w 1462"/>
                <a:gd name="T9" fmla="*/ 68 h 134"/>
                <a:gd name="T10" fmla="*/ 1460 w 1462"/>
                <a:gd name="T11" fmla="*/ 43 h 134"/>
                <a:gd name="T12" fmla="*/ 1454 w 1462"/>
                <a:gd name="T13" fmla="*/ 24 h 134"/>
                <a:gd name="T14" fmla="*/ 1443 w 1462"/>
                <a:gd name="T15" fmla="*/ 8 h 134"/>
                <a:gd name="T16" fmla="*/ 1429 w 1462"/>
                <a:gd name="T17" fmla="*/ 0 h 134"/>
                <a:gd name="T18" fmla="*/ 0 w 1462"/>
                <a:gd name="T19" fmla="*/ 0 h 134"/>
                <a:gd name="T20" fmla="*/ 0 w 1462"/>
                <a:gd name="T21" fmla="*/ 134 h 134"/>
                <a:gd name="T22" fmla="*/ 1429 w 1462"/>
                <a:gd name="T23" fmla="*/ 134 h 134"/>
                <a:gd name="T24" fmla="*/ 1425 w 1462"/>
                <a:gd name="T25" fmla="*/ 122 h 134"/>
                <a:gd name="T26" fmla="*/ 12 w 1462"/>
                <a:gd name="T27" fmla="*/ 122 h 134"/>
                <a:gd name="T28" fmla="*/ 12 w 1462"/>
                <a:gd name="T29" fmla="*/ 12 h 134"/>
                <a:gd name="T30" fmla="*/ 1425 w 1462"/>
                <a:gd name="T31" fmla="*/ 12 h 134"/>
                <a:gd name="T32" fmla="*/ 1435 w 1462"/>
                <a:gd name="T33" fmla="*/ 16 h 134"/>
                <a:gd name="T34" fmla="*/ 1441 w 1462"/>
                <a:gd name="T35" fmla="*/ 28 h 134"/>
                <a:gd name="T36" fmla="*/ 1447 w 1462"/>
                <a:gd name="T37" fmla="*/ 47 h 134"/>
                <a:gd name="T38" fmla="*/ 1449 w 1462"/>
                <a:gd name="T39" fmla="*/ 68 h 134"/>
                <a:gd name="T40" fmla="*/ 1447 w 1462"/>
                <a:gd name="T41" fmla="*/ 88 h 134"/>
                <a:gd name="T42" fmla="*/ 1441 w 1462"/>
                <a:gd name="T43" fmla="*/ 105 h 134"/>
                <a:gd name="T44" fmla="*/ 1435 w 1462"/>
                <a:gd name="T45" fmla="*/ 117 h 134"/>
                <a:gd name="T46" fmla="*/ 1425 w 1462"/>
                <a:gd name="T47" fmla="*/ 122 h 134"/>
                <a:gd name="T48" fmla="*/ 1429 w 1462"/>
                <a:gd name="T49" fmla="*/ 134 h 13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462" h="134">
                  <a:moveTo>
                    <a:pt x="1429" y="134"/>
                  </a:moveTo>
                  <a:lnTo>
                    <a:pt x="1443" y="126"/>
                  </a:lnTo>
                  <a:lnTo>
                    <a:pt x="1454" y="109"/>
                  </a:lnTo>
                  <a:lnTo>
                    <a:pt x="1460" y="93"/>
                  </a:lnTo>
                  <a:lnTo>
                    <a:pt x="1462" y="68"/>
                  </a:lnTo>
                  <a:lnTo>
                    <a:pt x="1460" y="43"/>
                  </a:lnTo>
                  <a:lnTo>
                    <a:pt x="1454" y="24"/>
                  </a:lnTo>
                  <a:lnTo>
                    <a:pt x="1443" y="8"/>
                  </a:lnTo>
                  <a:lnTo>
                    <a:pt x="1429" y="0"/>
                  </a:lnTo>
                  <a:lnTo>
                    <a:pt x="0" y="0"/>
                  </a:lnTo>
                  <a:lnTo>
                    <a:pt x="0" y="134"/>
                  </a:lnTo>
                  <a:lnTo>
                    <a:pt x="1429" y="134"/>
                  </a:lnTo>
                  <a:lnTo>
                    <a:pt x="1425" y="122"/>
                  </a:lnTo>
                  <a:lnTo>
                    <a:pt x="12" y="122"/>
                  </a:lnTo>
                  <a:lnTo>
                    <a:pt x="12" y="12"/>
                  </a:lnTo>
                  <a:lnTo>
                    <a:pt x="1425" y="12"/>
                  </a:lnTo>
                  <a:lnTo>
                    <a:pt x="1435" y="16"/>
                  </a:lnTo>
                  <a:lnTo>
                    <a:pt x="1441" y="28"/>
                  </a:lnTo>
                  <a:lnTo>
                    <a:pt x="1447" y="47"/>
                  </a:lnTo>
                  <a:lnTo>
                    <a:pt x="1449" y="68"/>
                  </a:lnTo>
                  <a:lnTo>
                    <a:pt x="1447" y="88"/>
                  </a:lnTo>
                  <a:lnTo>
                    <a:pt x="1441" y="105"/>
                  </a:lnTo>
                  <a:lnTo>
                    <a:pt x="1435" y="117"/>
                  </a:lnTo>
                  <a:lnTo>
                    <a:pt x="1425" y="122"/>
                  </a:lnTo>
                  <a:lnTo>
                    <a:pt x="1429" y="1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6" name="Freeform 77"/>
            <p:cNvSpPr>
              <a:spLocks/>
            </p:cNvSpPr>
            <p:nvPr/>
          </p:nvSpPr>
          <p:spPr bwMode="auto">
            <a:xfrm>
              <a:off x="2961" y="1431"/>
              <a:ext cx="58" cy="122"/>
            </a:xfrm>
            <a:custGeom>
              <a:avLst/>
              <a:gdLst>
                <a:gd name="T0" fmla="*/ 0 w 58"/>
                <a:gd name="T1" fmla="*/ 62 h 122"/>
                <a:gd name="T2" fmla="*/ 2 w 58"/>
                <a:gd name="T3" fmla="*/ 85 h 122"/>
                <a:gd name="T4" fmla="*/ 8 w 58"/>
                <a:gd name="T5" fmla="*/ 105 h 122"/>
                <a:gd name="T6" fmla="*/ 17 w 58"/>
                <a:gd name="T7" fmla="*/ 118 h 122"/>
                <a:gd name="T8" fmla="*/ 29 w 58"/>
                <a:gd name="T9" fmla="*/ 122 h 122"/>
                <a:gd name="T10" fmla="*/ 41 w 58"/>
                <a:gd name="T11" fmla="*/ 118 h 122"/>
                <a:gd name="T12" fmla="*/ 50 w 58"/>
                <a:gd name="T13" fmla="*/ 105 h 122"/>
                <a:gd name="T14" fmla="*/ 56 w 58"/>
                <a:gd name="T15" fmla="*/ 85 h 122"/>
                <a:gd name="T16" fmla="*/ 58 w 58"/>
                <a:gd name="T17" fmla="*/ 62 h 122"/>
                <a:gd name="T18" fmla="*/ 56 w 58"/>
                <a:gd name="T19" fmla="*/ 37 h 122"/>
                <a:gd name="T20" fmla="*/ 50 w 58"/>
                <a:gd name="T21" fmla="*/ 18 h 122"/>
                <a:gd name="T22" fmla="*/ 41 w 58"/>
                <a:gd name="T23" fmla="*/ 4 h 122"/>
                <a:gd name="T24" fmla="*/ 29 w 58"/>
                <a:gd name="T25" fmla="*/ 0 h 122"/>
                <a:gd name="T26" fmla="*/ 17 w 58"/>
                <a:gd name="T27" fmla="*/ 4 h 122"/>
                <a:gd name="T28" fmla="*/ 8 w 58"/>
                <a:gd name="T29" fmla="*/ 18 h 122"/>
                <a:gd name="T30" fmla="*/ 2 w 58"/>
                <a:gd name="T31" fmla="*/ 37 h 122"/>
                <a:gd name="T32" fmla="*/ 0 w 58"/>
                <a:gd name="T33" fmla="*/ 62 h 12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8" h="122">
                  <a:moveTo>
                    <a:pt x="0" y="62"/>
                  </a:moveTo>
                  <a:lnTo>
                    <a:pt x="2" y="85"/>
                  </a:lnTo>
                  <a:lnTo>
                    <a:pt x="8" y="105"/>
                  </a:lnTo>
                  <a:lnTo>
                    <a:pt x="17" y="118"/>
                  </a:lnTo>
                  <a:lnTo>
                    <a:pt x="29" y="122"/>
                  </a:lnTo>
                  <a:lnTo>
                    <a:pt x="41" y="118"/>
                  </a:lnTo>
                  <a:lnTo>
                    <a:pt x="50" y="105"/>
                  </a:lnTo>
                  <a:lnTo>
                    <a:pt x="56" y="85"/>
                  </a:lnTo>
                  <a:lnTo>
                    <a:pt x="58" y="62"/>
                  </a:lnTo>
                  <a:lnTo>
                    <a:pt x="56" y="37"/>
                  </a:lnTo>
                  <a:lnTo>
                    <a:pt x="50" y="18"/>
                  </a:lnTo>
                  <a:lnTo>
                    <a:pt x="41" y="4"/>
                  </a:lnTo>
                  <a:lnTo>
                    <a:pt x="29" y="0"/>
                  </a:lnTo>
                  <a:lnTo>
                    <a:pt x="17" y="4"/>
                  </a:lnTo>
                  <a:lnTo>
                    <a:pt x="8" y="18"/>
                  </a:lnTo>
                  <a:lnTo>
                    <a:pt x="2" y="37"/>
                  </a:lnTo>
                  <a:lnTo>
                    <a:pt x="0" y="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7" name="Freeform 78"/>
            <p:cNvSpPr>
              <a:spLocks/>
            </p:cNvSpPr>
            <p:nvPr/>
          </p:nvSpPr>
          <p:spPr bwMode="auto">
            <a:xfrm>
              <a:off x="2955" y="1425"/>
              <a:ext cx="70" cy="134"/>
            </a:xfrm>
            <a:custGeom>
              <a:avLst/>
              <a:gdLst>
                <a:gd name="T0" fmla="*/ 0 w 70"/>
                <a:gd name="T1" fmla="*/ 68 h 134"/>
                <a:gd name="T2" fmla="*/ 2 w 70"/>
                <a:gd name="T3" fmla="*/ 93 h 134"/>
                <a:gd name="T4" fmla="*/ 8 w 70"/>
                <a:gd name="T5" fmla="*/ 113 h 134"/>
                <a:gd name="T6" fmla="*/ 18 w 70"/>
                <a:gd name="T7" fmla="*/ 130 h 134"/>
                <a:gd name="T8" fmla="*/ 35 w 70"/>
                <a:gd name="T9" fmla="*/ 134 h 134"/>
                <a:gd name="T10" fmla="*/ 52 w 70"/>
                <a:gd name="T11" fmla="*/ 130 h 134"/>
                <a:gd name="T12" fmla="*/ 62 w 70"/>
                <a:gd name="T13" fmla="*/ 113 h 134"/>
                <a:gd name="T14" fmla="*/ 68 w 70"/>
                <a:gd name="T15" fmla="*/ 93 h 134"/>
                <a:gd name="T16" fmla="*/ 70 w 70"/>
                <a:gd name="T17" fmla="*/ 68 h 134"/>
                <a:gd name="T18" fmla="*/ 68 w 70"/>
                <a:gd name="T19" fmla="*/ 41 h 134"/>
                <a:gd name="T20" fmla="*/ 62 w 70"/>
                <a:gd name="T21" fmla="*/ 22 h 134"/>
                <a:gd name="T22" fmla="*/ 52 w 70"/>
                <a:gd name="T23" fmla="*/ 6 h 134"/>
                <a:gd name="T24" fmla="*/ 35 w 70"/>
                <a:gd name="T25" fmla="*/ 0 h 134"/>
                <a:gd name="T26" fmla="*/ 18 w 70"/>
                <a:gd name="T27" fmla="*/ 6 h 134"/>
                <a:gd name="T28" fmla="*/ 8 w 70"/>
                <a:gd name="T29" fmla="*/ 22 h 134"/>
                <a:gd name="T30" fmla="*/ 2 w 70"/>
                <a:gd name="T31" fmla="*/ 41 h 134"/>
                <a:gd name="T32" fmla="*/ 0 w 70"/>
                <a:gd name="T33" fmla="*/ 68 h 134"/>
                <a:gd name="T34" fmla="*/ 12 w 70"/>
                <a:gd name="T35" fmla="*/ 68 h 134"/>
                <a:gd name="T36" fmla="*/ 14 w 70"/>
                <a:gd name="T37" fmla="*/ 45 h 134"/>
                <a:gd name="T38" fmla="*/ 20 w 70"/>
                <a:gd name="T39" fmla="*/ 26 h 134"/>
                <a:gd name="T40" fmla="*/ 27 w 70"/>
                <a:gd name="T41" fmla="*/ 14 h 134"/>
                <a:gd name="T42" fmla="*/ 35 w 70"/>
                <a:gd name="T43" fmla="*/ 12 h 134"/>
                <a:gd name="T44" fmla="*/ 43 w 70"/>
                <a:gd name="T45" fmla="*/ 14 h 134"/>
                <a:gd name="T46" fmla="*/ 49 w 70"/>
                <a:gd name="T47" fmla="*/ 26 h 134"/>
                <a:gd name="T48" fmla="*/ 56 w 70"/>
                <a:gd name="T49" fmla="*/ 45 h 134"/>
                <a:gd name="T50" fmla="*/ 58 w 70"/>
                <a:gd name="T51" fmla="*/ 68 h 134"/>
                <a:gd name="T52" fmla="*/ 56 w 70"/>
                <a:gd name="T53" fmla="*/ 88 h 134"/>
                <a:gd name="T54" fmla="*/ 49 w 70"/>
                <a:gd name="T55" fmla="*/ 109 h 134"/>
                <a:gd name="T56" fmla="*/ 43 w 70"/>
                <a:gd name="T57" fmla="*/ 117 h 134"/>
                <a:gd name="T58" fmla="*/ 35 w 70"/>
                <a:gd name="T59" fmla="*/ 122 h 134"/>
                <a:gd name="T60" fmla="*/ 27 w 70"/>
                <a:gd name="T61" fmla="*/ 117 h 134"/>
                <a:gd name="T62" fmla="*/ 20 w 70"/>
                <a:gd name="T63" fmla="*/ 109 h 134"/>
                <a:gd name="T64" fmla="*/ 14 w 70"/>
                <a:gd name="T65" fmla="*/ 88 h 134"/>
                <a:gd name="T66" fmla="*/ 12 w 70"/>
                <a:gd name="T67" fmla="*/ 68 h 134"/>
                <a:gd name="T68" fmla="*/ 0 w 70"/>
                <a:gd name="T69" fmla="*/ 68 h 13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70" h="134">
                  <a:moveTo>
                    <a:pt x="0" y="68"/>
                  </a:moveTo>
                  <a:lnTo>
                    <a:pt x="2" y="93"/>
                  </a:lnTo>
                  <a:lnTo>
                    <a:pt x="8" y="113"/>
                  </a:lnTo>
                  <a:lnTo>
                    <a:pt x="18" y="130"/>
                  </a:lnTo>
                  <a:lnTo>
                    <a:pt x="35" y="134"/>
                  </a:lnTo>
                  <a:lnTo>
                    <a:pt x="52" y="130"/>
                  </a:lnTo>
                  <a:lnTo>
                    <a:pt x="62" y="113"/>
                  </a:lnTo>
                  <a:lnTo>
                    <a:pt x="68" y="93"/>
                  </a:lnTo>
                  <a:lnTo>
                    <a:pt x="70" y="68"/>
                  </a:lnTo>
                  <a:lnTo>
                    <a:pt x="68" y="41"/>
                  </a:lnTo>
                  <a:lnTo>
                    <a:pt x="62" y="22"/>
                  </a:lnTo>
                  <a:lnTo>
                    <a:pt x="52" y="6"/>
                  </a:lnTo>
                  <a:lnTo>
                    <a:pt x="35" y="0"/>
                  </a:lnTo>
                  <a:lnTo>
                    <a:pt x="18" y="6"/>
                  </a:lnTo>
                  <a:lnTo>
                    <a:pt x="8" y="22"/>
                  </a:lnTo>
                  <a:lnTo>
                    <a:pt x="2" y="41"/>
                  </a:lnTo>
                  <a:lnTo>
                    <a:pt x="0" y="68"/>
                  </a:lnTo>
                  <a:lnTo>
                    <a:pt x="12" y="68"/>
                  </a:lnTo>
                  <a:lnTo>
                    <a:pt x="14" y="45"/>
                  </a:lnTo>
                  <a:lnTo>
                    <a:pt x="20" y="26"/>
                  </a:lnTo>
                  <a:lnTo>
                    <a:pt x="27" y="14"/>
                  </a:lnTo>
                  <a:lnTo>
                    <a:pt x="35" y="12"/>
                  </a:lnTo>
                  <a:lnTo>
                    <a:pt x="43" y="14"/>
                  </a:lnTo>
                  <a:lnTo>
                    <a:pt x="49" y="26"/>
                  </a:lnTo>
                  <a:lnTo>
                    <a:pt x="56" y="45"/>
                  </a:lnTo>
                  <a:lnTo>
                    <a:pt x="58" y="68"/>
                  </a:lnTo>
                  <a:lnTo>
                    <a:pt x="56" y="88"/>
                  </a:lnTo>
                  <a:lnTo>
                    <a:pt x="49" y="109"/>
                  </a:lnTo>
                  <a:lnTo>
                    <a:pt x="43" y="117"/>
                  </a:lnTo>
                  <a:lnTo>
                    <a:pt x="35" y="122"/>
                  </a:lnTo>
                  <a:lnTo>
                    <a:pt x="27" y="117"/>
                  </a:lnTo>
                  <a:lnTo>
                    <a:pt x="20" y="109"/>
                  </a:lnTo>
                  <a:lnTo>
                    <a:pt x="14" y="88"/>
                  </a:lnTo>
                  <a:lnTo>
                    <a:pt x="12" y="68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18" name="Rectangle 79"/>
            <p:cNvSpPr>
              <a:spLocks noChangeArrowheads="1"/>
            </p:cNvSpPr>
            <p:nvPr/>
          </p:nvSpPr>
          <p:spPr bwMode="auto">
            <a:xfrm>
              <a:off x="3366" y="984"/>
              <a:ext cx="521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de-DE" altLang="en-US" sz="1300">
                  <a:solidFill>
                    <a:srgbClr val="000000"/>
                  </a:solidFill>
                </a:rPr>
                <a:t>Mass-Filter</a:t>
              </a:r>
              <a:endParaRPr lang="de-DE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19" name="Oval 80"/>
            <p:cNvSpPr>
              <a:spLocks noChangeArrowheads="1"/>
            </p:cNvSpPr>
            <p:nvPr/>
          </p:nvSpPr>
          <p:spPr bwMode="auto">
            <a:xfrm>
              <a:off x="2810" y="1389"/>
              <a:ext cx="50" cy="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20" name="Freeform 81"/>
            <p:cNvSpPr>
              <a:spLocks/>
            </p:cNvSpPr>
            <p:nvPr/>
          </p:nvSpPr>
          <p:spPr bwMode="auto">
            <a:xfrm>
              <a:off x="2806" y="1385"/>
              <a:ext cx="56" cy="54"/>
            </a:xfrm>
            <a:custGeom>
              <a:avLst/>
              <a:gdLst>
                <a:gd name="T0" fmla="*/ 0 w 56"/>
                <a:gd name="T1" fmla="*/ 27 h 54"/>
                <a:gd name="T2" fmla="*/ 2 w 56"/>
                <a:gd name="T3" fmla="*/ 37 h 54"/>
                <a:gd name="T4" fmla="*/ 8 w 56"/>
                <a:gd name="T5" fmla="*/ 46 h 54"/>
                <a:gd name="T6" fmla="*/ 16 w 56"/>
                <a:gd name="T7" fmla="*/ 52 h 54"/>
                <a:gd name="T8" fmla="*/ 27 w 56"/>
                <a:gd name="T9" fmla="*/ 54 h 54"/>
                <a:gd name="T10" fmla="*/ 39 w 56"/>
                <a:gd name="T11" fmla="*/ 52 h 54"/>
                <a:gd name="T12" fmla="*/ 47 w 56"/>
                <a:gd name="T13" fmla="*/ 46 h 54"/>
                <a:gd name="T14" fmla="*/ 54 w 56"/>
                <a:gd name="T15" fmla="*/ 37 h 54"/>
                <a:gd name="T16" fmla="*/ 56 w 56"/>
                <a:gd name="T17" fmla="*/ 27 h 54"/>
                <a:gd name="T18" fmla="*/ 54 w 56"/>
                <a:gd name="T19" fmla="*/ 17 h 54"/>
                <a:gd name="T20" fmla="*/ 47 w 56"/>
                <a:gd name="T21" fmla="*/ 8 h 54"/>
                <a:gd name="T22" fmla="*/ 39 w 56"/>
                <a:gd name="T23" fmla="*/ 2 h 54"/>
                <a:gd name="T24" fmla="*/ 27 w 56"/>
                <a:gd name="T25" fmla="*/ 0 h 54"/>
                <a:gd name="T26" fmla="*/ 16 w 56"/>
                <a:gd name="T27" fmla="*/ 2 h 54"/>
                <a:gd name="T28" fmla="*/ 8 w 56"/>
                <a:gd name="T29" fmla="*/ 8 h 54"/>
                <a:gd name="T30" fmla="*/ 2 w 56"/>
                <a:gd name="T31" fmla="*/ 17 h 54"/>
                <a:gd name="T32" fmla="*/ 0 w 56"/>
                <a:gd name="T33" fmla="*/ 27 h 54"/>
                <a:gd name="T34" fmla="*/ 8 w 56"/>
                <a:gd name="T35" fmla="*/ 27 h 54"/>
                <a:gd name="T36" fmla="*/ 10 w 56"/>
                <a:gd name="T37" fmla="*/ 21 h 54"/>
                <a:gd name="T38" fmla="*/ 12 w 56"/>
                <a:gd name="T39" fmla="*/ 13 h 54"/>
                <a:gd name="T40" fmla="*/ 21 w 56"/>
                <a:gd name="T41" fmla="*/ 11 h 54"/>
                <a:gd name="T42" fmla="*/ 27 w 56"/>
                <a:gd name="T43" fmla="*/ 8 h 54"/>
                <a:gd name="T44" fmla="*/ 43 w 56"/>
                <a:gd name="T45" fmla="*/ 13 h 54"/>
                <a:gd name="T46" fmla="*/ 45 w 56"/>
                <a:gd name="T47" fmla="*/ 21 h 54"/>
                <a:gd name="T48" fmla="*/ 47 w 56"/>
                <a:gd name="T49" fmla="*/ 27 h 54"/>
                <a:gd name="T50" fmla="*/ 45 w 56"/>
                <a:gd name="T51" fmla="*/ 33 h 54"/>
                <a:gd name="T52" fmla="*/ 43 w 56"/>
                <a:gd name="T53" fmla="*/ 42 h 54"/>
                <a:gd name="T54" fmla="*/ 27 w 56"/>
                <a:gd name="T55" fmla="*/ 46 h 54"/>
                <a:gd name="T56" fmla="*/ 21 w 56"/>
                <a:gd name="T57" fmla="*/ 44 h 54"/>
                <a:gd name="T58" fmla="*/ 12 w 56"/>
                <a:gd name="T59" fmla="*/ 42 h 54"/>
                <a:gd name="T60" fmla="*/ 10 w 56"/>
                <a:gd name="T61" fmla="*/ 33 h 54"/>
                <a:gd name="T62" fmla="*/ 8 w 56"/>
                <a:gd name="T63" fmla="*/ 27 h 54"/>
                <a:gd name="T64" fmla="*/ 0 w 56"/>
                <a:gd name="T65" fmla="*/ 27 h 5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6" h="54">
                  <a:moveTo>
                    <a:pt x="0" y="27"/>
                  </a:moveTo>
                  <a:lnTo>
                    <a:pt x="2" y="37"/>
                  </a:lnTo>
                  <a:lnTo>
                    <a:pt x="8" y="46"/>
                  </a:lnTo>
                  <a:lnTo>
                    <a:pt x="16" y="52"/>
                  </a:lnTo>
                  <a:lnTo>
                    <a:pt x="27" y="54"/>
                  </a:lnTo>
                  <a:lnTo>
                    <a:pt x="39" y="52"/>
                  </a:lnTo>
                  <a:lnTo>
                    <a:pt x="47" y="46"/>
                  </a:lnTo>
                  <a:lnTo>
                    <a:pt x="54" y="37"/>
                  </a:lnTo>
                  <a:lnTo>
                    <a:pt x="56" y="27"/>
                  </a:lnTo>
                  <a:lnTo>
                    <a:pt x="54" y="17"/>
                  </a:lnTo>
                  <a:lnTo>
                    <a:pt x="47" y="8"/>
                  </a:lnTo>
                  <a:lnTo>
                    <a:pt x="39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8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2" y="13"/>
                  </a:lnTo>
                  <a:lnTo>
                    <a:pt x="21" y="11"/>
                  </a:lnTo>
                  <a:lnTo>
                    <a:pt x="27" y="8"/>
                  </a:lnTo>
                  <a:lnTo>
                    <a:pt x="43" y="13"/>
                  </a:lnTo>
                  <a:lnTo>
                    <a:pt x="45" y="21"/>
                  </a:lnTo>
                  <a:lnTo>
                    <a:pt x="47" y="27"/>
                  </a:lnTo>
                  <a:lnTo>
                    <a:pt x="45" y="33"/>
                  </a:lnTo>
                  <a:lnTo>
                    <a:pt x="43" y="42"/>
                  </a:lnTo>
                  <a:lnTo>
                    <a:pt x="27" y="46"/>
                  </a:lnTo>
                  <a:lnTo>
                    <a:pt x="21" y="44"/>
                  </a:lnTo>
                  <a:lnTo>
                    <a:pt x="12" y="42"/>
                  </a:lnTo>
                  <a:lnTo>
                    <a:pt x="10" y="33"/>
                  </a:lnTo>
                  <a:lnTo>
                    <a:pt x="8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1" name="Rectangle 82"/>
            <p:cNvSpPr>
              <a:spLocks noChangeArrowheads="1"/>
            </p:cNvSpPr>
            <p:nvPr/>
          </p:nvSpPr>
          <p:spPr bwMode="auto">
            <a:xfrm>
              <a:off x="2818" y="1408"/>
              <a:ext cx="3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22" name="Rectangle 83"/>
            <p:cNvSpPr>
              <a:spLocks noChangeArrowheads="1"/>
            </p:cNvSpPr>
            <p:nvPr/>
          </p:nvSpPr>
          <p:spPr bwMode="auto">
            <a:xfrm>
              <a:off x="2831" y="1398"/>
              <a:ext cx="8" cy="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23" name="Oval 84"/>
            <p:cNvSpPr>
              <a:spLocks noChangeArrowheads="1"/>
            </p:cNvSpPr>
            <p:nvPr/>
          </p:nvSpPr>
          <p:spPr bwMode="auto">
            <a:xfrm>
              <a:off x="4351" y="1329"/>
              <a:ext cx="47" cy="4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24" name="Freeform 85"/>
            <p:cNvSpPr>
              <a:spLocks/>
            </p:cNvSpPr>
            <p:nvPr/>
          </p:nvSpPr>
          <p:spPr bwMode="auto">
            <a:xfrm>
              <a:off x="4347" y="1325"/>
              <a:ext cx="53" cy="54"/>
            </a:xfrm>
            <a:custGeom>
              <a:avLst/>
              <a:gdLst>
                <a:gd name="T0" fmla="*/ 0 w 53"/>
                <a:gd name="T1" fmla="*/ 27 h 54"/>
                <a:gd name="T2" fmla="*/ 2 w 53"/>
                <a:gd name="T3" fmla="*/ 37 h 54"/>
                <a:gd name="T4" fmla="*/ 8 w 53"/>
                <a:gd name="T5" fmla="*/ 46 h 54"/>
                <a:gd name="T6" fmla="*/ 16 w 53"/>
                <a:gd name="T7" fmla="*/ 52 h 54"/>
                <a:gd name="T8" fmla="*/ 27 w 53"/>
                <a:gd name="T9" fmla="*/ 54 h 54"/>
                <a:gd name="T10" fmla="*/ 37 w 53"/>
                <a:gd name="T11" fmla="*/ 52 h 54"/>
                <a:gd name="T12" fmla="*/ 45 w 53"/>
                <a:gd name="T13" fmla="*/ 46 h 54"/>
                <a:gd name="T14" fmla="*/ 51 w 53"/>
                <a:gd name="T15" fmla="*/ 37 h 54"/>
                <a:gd name="T16" fmla="*/ 53 w 53"/>
                <a:gd name="T17" fmla="*/ 27 h 54"/>
                <a:gd name="T18" fmla="*/ 51 w 53"/>
                <a:gd name="T19" fmla="*/ 17 h 54"/>
                <a:gd name="T20" fmla="*/ 45 w 53"/>
                <a:gd name="T21" fmla="*/ 9 h 54"/>
                <a:gd name="T22" fmla="*/ 37 w 53"/>
                <a:gd name="T23" fmla="*/ 2 h 54"/>
                <a:gd name="T24" fmla="*/ 27 w 53"/>
                <a:gd name="T25" fmla="*/ 0 h 54"/>
                <a:gd name="T26" fmla="*/ 16 w 53"/>
                <a:gd name="T27" fmla="*/ 2 h 54"/>
                <a:gd name="T28" fmla="*/ 8 w 53"/>
                <a:gd name="T29" fmla="*/ 9 h 54"/>
                <a:gd name="T30" fmla="*/ 2 w 53"/>
                <a:gd name="T31" fmla="*/ 17 h 54"/>
                <a:gd name="T32" fmla="*/ 0 w 53"/>
                <a:gd name="T33" fmla="*/ 27 h 54"/>
                <a:gd name="T34" fmla="*/ 8 w 53"/>
                <a:gd name="T35" fmla="*/ 27 h 54"/>
                <a:gd name="T36" fmla="*/ 10 w 53"/>
                <a:gd name="T37" fmla="*/ 21 h 54"/>
                <a:gd name="T38" fmla="*/ 12 w 53"/>
                <a:gd name="T39" fmla="*/ 13 h 54"/>
                <a:gd name="T40" fmla="*/ 20 w 53"/>
                <a:gd name="T41" fmla="*/ 11 h 54"/>
                <a:gd name="T42" fmla="*/ 27 w 53"/>
                <a:gd name="T43" fmla="*/ 9 h 54"/>
                <a:gd name="T44" fmla="*/ 33 w 53"/>
                <a:gd name="T45" fmla="*/ 11 h 54"/>
                <a:gd name="T46" fmla="*/ 41 w 53"/>
                <a:gd name="T47" fmla="*/ 13 h 54"/>
                <a:gd name="T48" fmla="*/ 43 w 53"/>
                <a:gd name="T49" fmla="*/ 21 h 54"/>
                <a:gd name="T50" fmla="*/ 45 w 53"/>
                <a:gd name="T51" fmla="*/ 27 h 54"/>
                <a:gd name="T52" fmla="*/ 43 w 53"/>
                <a:gd name="T53" fmla="*/ 33 h 54"/>
                <a:gd name="T54" fmla="*/ 41 w 53"/>
                <a:gd name="T55" fmla="*/ 42 h 54"/>
                <a:gd name="T56" fmla="*/ 33 w 53"/>
                <a:gd name="T57" fmla="*/ 44 h 54"/>
                <a:gd name="T58" fmla="*/ 27 w 53"/>
                <a:gd name="T59" fmla="*/ 46 h 54"/>
                <a:gd name="T60" fmla="*/ 20 w 53"/>
                <a:gd name="T61" fmla="*/ 44 h 54"/>
                <a:gd name="T62" fmla="*/ 12 w 53"/>
                <a:gd name="T63" fmla="*/ 42 h 54"/>
                <a:gd name="T64" fmla="*/ 10 w 53"/>
                <a:gd name="T65" fmla="*/ 33 h 54"/>
                <a:gd name="T66" fmla="*/ 8 w 53"/>
                <a:gd name="T67" fmla="*/ 27 h 54"/>
                <a:gd name="T68" fmla="*/ 0 w 53"/>
                <a:gd name="T69" fmla="*/ 27 h 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53" h="54">
                  <a:moveTo>
                    <a:pt x="0" y="27"/>
                  </a:moveTo>
                  <a:lnTo>
                    <a:pt x="2" y="37"/>
                  </a:lnTo>
                  <a:lnTo>
                    <a:pt x="8" y="46"/>
                  </a:lnTo>
                  <a:lnTo>
                    <a:pt x="16" y="52"/>
                  </a:lnTo>
                  <a:lnTo>
                    <a:pt x="27" y="54"/>
                  </a:lnTo>
                  <a:lnTo>
                    <a:pt x="37" y="52"/>
                  </a:lnTo>
                  <a:lnTo>
                    <a:pt x="45" y="46"/>
                  </a:lnTo>
                  <a:lnTo>
                    <a:pt x="51" y="37"/>
                  </a:lnTo>
                  <a:lnTo>
                    <a:pt x="53" y="27"/>
                  </a:lnTo>
                  <a:lnTo>
                    <a:pt x="51" y="17"/>
                  </a:lnTo>
                  <a:lnTo>
                    <a:pt x="45" y="9"/>
                  </a:lnTo>
                  <a:lnTo>
                    <a:pt x="37" y="2"/>
                  </a:lnTo>
                  <a:lnTo>
                    <a:pt x="27" y="0"/>
                  </a:lnTo>
                  <a:lnTo>
                    <a:pt x="16" y="2"/>
                  </a:lnTo>
                  <a:lnTo>
                    <a:pt x="8" y="9"/>
                  </a:lnTo>
                  <a:lnTo>
                    <a:pt x="2" y="17"/>
                  </a:lnTo>
                  <a:lnTo>
                    <a:pt x="0" y="27"/>
                  </a:lnTo>
                  <a:lnTo>
                    <a:pt x="8" y="27"/>
                  </a:lnTo>
                  <a:lnTo>
                    <a:pt x="10" y="21"/>
                  </a:lnTo>
                  <a:lnTo>
                    <a:pt x="12" y="13"/>
                  </a:lnTo>
                  <a:lnTo>
                    <a:pt x="20" y="11"/>
                  </a:lnTo>
                  <a:lnTo>
                    <a:pt x="27" y="9"/>
                  </a:lnTo>
                  <a:lnTo>
                    <a:pt x="33" y="11"/>
                  </a:lnTo>
                  <a:lnTo>
                    <a:pt x="41" y="13"/>
                  </a:lnTo>
                  <a:lnTo>
                    <a:pt x="43" y="21"/>
                  </a:lnTo>
                  <a:lnTo>
                    <a:pt x="45" y="27"/>
                  </a:lnTo>
                  <a:lnTo>
                    <a:pt x="43" y="33"/>
                  </a:lnTo>
                  <a:lnTo>
                    <a:pt x="41" y="42"/>
                  </a:lnTo>
                  <a:lnTo>
                    <a:pt x="33" y="44"/>
                  </a:lnTo>
                  <a:lnTo>
                    <a:pt x="27" y="46"/>
                  </a:lnTo>
                  <a:lnTo>
                    <a:pt x="20" y="44"/>
                  </a:lnTo>
                  <a:lnTo>
                    <a:pt x="12" y="42"/>
                  </a:lnTo>
                  <a:lnTo>
                    <a:pt x="10" y="33"/>
                  </a:lnTo>
                  <a:lnTo>
                    <a:pt x="8" y="27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725" name="Rectangle 86"/>
            <p:cNvSpPr>
              <a:spLocks noChangeArrowheads="1"/>
            </p:cNvSpPr>
            <p:nvPr/>
          </p:nvSpPr>
          <p:spPr bwMode="auto">
            <a:xfrm>
              <a:off x="4357" y="1348"/>
              <a:ext cx="33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  <p:sp>
          <p:nvSpPr>
            <p:cNvPr id="27726" name="Rectangle 87"/>
            <p:cNvSpPr>
              <a:spLocks noChangeArrowheads="1"/>
            </p:cNvSpPr>
            <p:nvPr/>
          </p:nvSpPr>
          <p:spPr bwMode="auto">
            <a:xfrm>
              <a:off x="4369" y="1338"/>
              <a:ext cx="9" cy="3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rgbClr val="193157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7F7F7F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100000"/>
                <a:buFont typeface="Arial" panose="020B0604020202020204" pitchFamily="34" charset="0"/>
                <a:buChar char="•"/>
                <a:defRPr sz="2000">
                  <a:solidFill>
                    <a:srgbClr val="42414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de-CH" altLang="en-US" b="1">
                <a:solidFill>
                  <a:schemeClr val="tx1"/>
                </a:solidFill>
              </a:endParaRPr>
            </a:p>
          </p:txBody>
        </p:sp>
      </p:grpSp>
      <p:sp>
        <p:nvSpPr>
          <p:cNvPr id="27652" name="Text Box 88"/>
          <p:cNvSpPr txBox="1">
            <a:spLocks noChangeArrowheads="1"/>
          </p:cNvSpPr>
          <p:nvPr/>
        </p:nvSpPr>
        <p:spPr bwMode="auto">
          <a:xfrm>
            <a:off x="2133601" y="914401"/>
            <a:ext cx="5472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b="1">
                <a:solidFill>
                  <a:schemeClr val="tx1"/>
                </a:solidFill>
              </a:rPr>
              <a:t>Why is it necessary to work under vacuum?</a:t>
            </a:r>
          </a:p>
        </p:txBody>
      </p:sp>
      <p:pic>
        <p:nvPicPr>
          <p:cNvPr id="7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870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626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3EBC4DD-21D4-4FAD-94DD-6E6140ED077F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92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0" y="370396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err="1"/>
              <a:t>Introduction</a:t>
            </a:r>
            <a:r>
              <a:rPr lang="de-CH" altLang="en-US" sz="2800" dirty="0"/>
              <a:t> </a:t>
            </a:r>
            <a:r>
              <a:rPr lang="de-CH" altLang="en-US" sz="2800" dirty="0" err="1"/>
              <a:t>into</a:t>
            </a:r>
            <a:r>
              <a:rPr lang="de-CH" altLang="en-US" sz="2800" dirty="0"/>
              <a:t> Quadrupole Mass </a:t>
            </a:r>
            <a:r>
              <a:rPr lang="de-CH" altLang="en-US" sz="2800" dirty="0" err="1"/>
              <a:t>Spectrometry</a:t>
            </a:r>
            <a:endParaRPr lang="de-DE" altLang="en-US" sz="2800" dirty="0"/>
          </a:p>
        </p:txBody>
      </p:sp>
      <p:sp>
        <p:nvSpPr>
          <p:cNvPr id="96262" name="Rectangle 3"/>
          <p:cNvSpPr txBox="1">
            <a:spLocks noChangeArrowheads="1"/>
          </p:cNvSpPr>
          <p:nvPr/>
        </p:nvSpPr>
        <p:spPr bwMode="auto">
          <a:xfrm>
            <a:off x="2057400" y="1905000"/>
            <a:ext cx="86487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en-US"/>
              <a:t>Scan Analog</a:t>
            </a:r>
          </a:p>
          <a:p>
            <a:pPr eaLnBrk="1" hangingPunct="1"/>
            <a:r>
              <a:rPr lang="de-DE" altLang="en-US"/>
              <a:t>Scan Bargraph</a:t>
            </a:r>
          </a:p>
          <a:p>
            <a:pPr eaLnBrk="1" hangingPunct="1"/>
            <a:r>
              <a:rPr lang="de-DE" altLang="en-US"/>
              <a:t>Multiple Ion Determination (MID)</a:t>
            </a:r>
          </a:p>
        </p:txBody>
      </p:sp>
      <p:sp>
        <p:nvSpPr>
          <p:cNvPr id="96263" name="Textfeld 6"/>
          <p:cNvSpPr txBox="1">
            <a:spLocks noChangeArrowheads="1"/>
          </p:cNvSpPr>
          <p:nvPr/>
        </p:nvSpPr>
        <p:spPr bwMode="auto">
          <a:xfrm>
            <a:off x="2109789" y="1119188"/>
            <a:ext cx="33861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>
                <a:solidFill>
                  <a:schemeClr val="tx1"/>
                </a:solidFill>
              </a:rPr>
              <a:t>Data acquisition modes</a:t>
            </a:r>
            <a:endParaRPr lang="de-DE" altLang="en-US" sz="24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3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7284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6245CAE-32DD-47CD-83A0-4EFFAAC0EEA5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93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1" y="381001"/>
            <a:ext cx="7712075" cy="303213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Data acquisition modes - Scan Analog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349500" y="5029201"/>
            <a:ext cx="7181850" cy="11969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Here a range of masses are scanned and the data appears as </a:t>
            </a:r>
          </a:p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intensity vs. mass. This mode is mainly used when all available information from the mass spectrometer is needed, for diagnostics,</a:t>
            </a:r>
          </a:p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and checking mass spec performance, peak shape etc.</a:t>
            </a:r>
          </a:p>
        </p:txBody>
      </p:sp>
      <p:pic>
        <p:nvPicPr>
          <p:cNvPr id="972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6"/>
          <a:stretch>
            <a:fillRect/>
          </a:stretch>
        </p:blipFill>
        <p:spPr bwMode="auto">
          <a:xfrm>
            <a:off x="2349500" y="1554163"/>
            <a:ext cx="7181850" cy="3287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39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98308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979C9A0-692C-45F3-A989-D0F81AFA096F}" type="slidenum">
              <a:rPr lang="en-US" altLang="de-DE" sz="1000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94</a:t>
            </a:fld>
            <a:endParaRPr lang="en-US" altLang="de-DE" sz="1000">
              <a:solidFill>
                <a:schemeClr val="tx1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55006" y="246037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err="1"/>
              <a:t>Introduction</a:t>
            </a:r>
            <a:r>
              <a:rPr lang="de-CH" altLang="en-US" sz="2800" dirty="0"/>
              <a:t> </a:t>
            </a:r>
            <a:r>
              <a:rPr lang="de-CH" altLang="en-US" sz="2800" dirty="0" err="1"/>
              <a:t>into</a:t>
            </a:r>
            <a:r>
              <a:rPr lang="de-CH" altLang="en-US" sz="2800" dirty="0"/>
              <a:t> Quadrupole Mass </a:t>
            </a:r>
            <a:r>
              <a:rPr lang="de-CH" altLang="en-US" sz="2800" dirty="0" err="1"/>
              <a:t>Spectrometry</a:t>
            </a:r>
            <a:endParaRPr lang="de-CH" altLang="en-US" sz="2800" dirty="0">
              <a:solidFill>
                <a:schemeClr val="accent2"/>
              </a:solidFill>
            </a:endParaRPr>
          </a:p>
        </p:txBody>
      </p:sp>
      <p:sp>
        <p:nvSpPr>
          <p:cNvPr id="98310" name="Rectangle 156"/>
          <p:cNvSpPr>
            <a:spLocks noChangeArrowheads="1"/>
          </p:cNvSpPr>
          <p:nvPr/>
        </p:nvSpPr>
        <p:spPr bwMode="auto">
          <a:xfrm>
            <a:off x="3727451" y="5651500"/>
            <a:ext cx="857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1" name="Rectangle 157"/>
          <p:cNvSpPr>
            <a:spLocks noChangeArrowheads="1"/>
          </p:cNvSpPr>
          <p:nvPr/>
        </p:nvSpPr>
        <p:spPr bwMode="auto">
          <a:xfrm>
            <a:off x="4762501" y="5651500"/>
            <a:ext cx="1698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20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2" name="Rectangle 158"/>
          <p:cNvSpPr>
            <a:spLocks noChangeArrowheads="1"/>
          </p:cNvSpPr>
          <p:nvPr/>
        </p:nvSpPr>
        <p:spPr bwMode="auto">
          <a:xfrm>
            <a:off x="5840413" y="5651500"/>
            <a:ext cx="1698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40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3" name="Rectangle 159"/>
          <p:cNvSpPr>
            <a:spLocks noChangeArrowheads="1"/>
          </p:cNvSpPr>
          <p:nvPr/>
        </p:nvSpPr>
        <p:spPr bwMode="auto">
          <a:xfrm>
            <a:off x="6913563" y="5651500"/>
            <a:ext cx="1698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60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4" name="Rectangle 160"/>
          <p:cNvSpPr>
            <a:spLocks noChangeArrowheads="1"/>
          </p:cNvSpPr>
          <p:nvPr/>
        </p:nvSpPr>
        <p:spPr bwMode="auto">
          <a:xfrm>
            <a:off x="7989888" y="5651500"/>
            <a:ext cx="1698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80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5" name="Rectangle 161"/>
          <p:cNvSpPr>
            <a:spLocks noChangeArrowheads="1"/>
          </p:cNvSpPr>
          <p:nvPr/>
        </p:nvSpPr>
        <p:spPr bwMode="auto">
          <a:xfrm>
            <a:off x="9024939" y="56515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100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6" name="Rectangle 162"/>
          <p:cNvSpPr>
            <a:spLocks noChangeArrowheads="1"/>
          </p:cNvSpPr>
          <p:nvPr/>
        </p:nvSpPr>
        <p:spPr bwMode="auto">
          <a:xfrm>
            <a:off x="3568701" y="5484813"/>
            <a:ext cx="857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7" name="Rectangle 163"/>
          <p:cNvSpPr>
            <a:spLocks noChangeArrowheads="1"/>
          </p:cNvSpPr>
          <p:nvPr/>
        </p:nvSpPr>
        <p:spPr bwMode="auto">
          <a:xfrm>
            <a:off x="3492501" y="4989513"/>
            <a:ext cx="1698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8" name="Rectangle 164"/>
          <p:cNvSpPr>
            <a:spLocks noChangeArrowheads="1"/>
          </p:cNvSpPr>
          <p:nvPr/>
        </p:nvSpPr>
        <p:spPr bwMode="auto">
          <a:xfrm>
            <a:off x="3414714" y="4495800"/>
            <a:ext cx="255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100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19" name="Rectangle 165"/>
          <p:cNvSpPr>
            <a:spLocks noChangeArrowheads="1"/>
          </p:cNvSpPr>
          <p:nvPr/>
        </p:nvSpPr>
        <p:spPr bwMode="auto">
          <a:xfrm>
            <a:off x="3336926" y="4000500"/>
            <a:ext cx="3397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1000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20" name="Rectangle 166"/>
          <p:cNvSpPr>
            <a:spLocks noChangeArrowheads="1"/>
          </p:cNvSpPr>
          <p:nvPr/>
        </p:nvSpPr>
        <p:spPr bwMode="auto">
          <a:xfrm>
            <a:off x="3259138" y="3508375"/>
            <a:ext cx="4254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10000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21" name="Rectangle 167"/>
          <p:cNvSpPr>
            <a:spLocks noChangeArrowheads="1"/>
          </p:cNvSpPr>
          <p:nvPr/>
        </p:nvSpPr>
        <p:spPr bwMode="auto">
          <a:xfrm>
            <a:off x="3181350" y="3013075"/>
            <a:ext cx="509588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100000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22" name="Rectangle 168"/>
          <p:cNvSpPr>
            <a:spLocks noChangeArrowheads="1"/>
          </p:cNvSpPr>
          <p:nvPr/>
        </p:nvSpPr>
        <p:spPr bwMode="auto">
          <a:xfrm>
            <a:off x="3103563" y="2517775"/>
            <a:ext cx="59531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200">
                <a:solidFill>
                  <a:schemeClr val="tx1"/>
                </a:solidFill>
              </a:rPr>
              <a:t>1000000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323" name="Line 169"/>
          <p:cNvSpPr>
            <a:spLocks noChangeShapeType="1"/>
          </p:cNvSpPr>
          <p:nvPr/>
        </p:nvSpPr>
        <p:spPr bwMode="auto">
          <a:xfrm flipV="1">
            <a:off x="3767139" y="5545139"/>
            <a:ext cx="1587" cy="650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4" name="Line 170"/>
          <p:cNvSpPr>
            <a:spLocks noChangeShapeType="1"/>
          </p:cNvSpPr>
          <p:nvPr/>
        </p:nvSpPr>
        <p:spPr bwMode="auto">
          <a:xfrm flipV="1">
            <a:off x="4303714" y="5545139"/>
            <a:ext cx="1587" cy="333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5" name="Line 171"/>
          <p:cNvSpPr>
            <a:spLocks noChangeShapeType="1"/>
          </p:cNvSpPr>
          <p:nvPr/>
        </p:nvSpPr>
        <p:spPr bwMode="auto">
          <a:xfrm flipV="1">
            <a:off x="4840289" y="5545139"/>
            <a:ext cx="1587" cy="650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6" name="Line 172"/>
          <p:cNvSpPr>
            <a:spLocks noChangeShapeType="1"/>
          </p:cNvSpPr>
          <p:nvPr/>
        </p:nvSpPr>
        <p:spPr bwMode="auto">
          <a:xfrm flipV="1">
            <a:off x="5380039" y="5545139"/>
            <a:ext cx="1587" cy="333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7" name="Line 173"/>
          <p:cNvSpPr>
            <a:spLocks noChangeShapeType="1"/>
          </p:cNvSpPr>
          <p:nvPr/>
        </p:nvSpPr>
        <p:spPr bwMode="auto">
          <a:xfrm flipV="1">
            <a:off x="5916614" y="5545139"/>
            <a:ext cx="1587" cy="650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8" name="Line 174"/>
          <p:cNvSpPr>
            <a:spLocks noChangeShapeType="1"/>
          </p:cNvSpPr>
          <p:nvPr/>
        </p:nvSpPr>
        <p:spPr bwMode="auto">
          <a:xfrm flipV="1">
            <a:off x="6454775" y="5545139"/>
            <a:ext cx="1588" cy="333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9" name="Line 175"/>
          <p:cNvSpPr>
            <a:spLocks noChangeShapeType="1"/>
          </p:cNvSpPr>
          <p:nvPr/>
        </p:nvSpPr>
        <p:spPr bwMode="auto">
          <a:xfrm flipV="1">
            <a:off x="6991350" y="5545139"/>
            <a:ext cx="1588" cy="650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0" name="Line 176"/>
          <p:cNvSpPr>
            <a:spLocks noChangeShapeType="1"/>
          </p:cNvSpPr>
          <p:nvPr/>
        </p:nvSpPr>
        <p:spPr bwMode="auto">
          <a:xfrm flipV="1">
            <a:off x="7527925" y="5545139"/>
            <a:ext cx="1588" cy="333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1" name="Line 177"/>
          <p:cNvSpPr>
            <a:spLocks noChangeShapeType="1"/>
          </p:cNvSpPr>
          <p:nvPr/>
        </p:nvSpPr>
        <p:spPr bwMode="auto">
          <a:xfrm flipV="1">
            <a:off x="8067675" y="5545139"/>
            <a:ext cx="1588" cy="650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2" name="Line 178"/>
          <p:cNvSpPr>
            <a:spLocks noChangeShapeType="1"/>
          </p:cNvSpPr>
          <p:nvPr/>
        </p:nvSpPr>
        <p:spPr bwMode="auto">
          <a:xfrm flipV="1">
            <a:off x="8604250" y="5545139"/>
            <a:ext cx="1588" cy="3333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3" name="Line 179"/>
          <p:cNvSpPr>
            <a:spLocks noChangeShapeType="1"/>
          </p:cNvSpPr>
          <p:nvPr/>
        </p:nvSpPr>
        <p:spPr bwMode="auto">
          <a:xfrm flipV="1">
            <a:off x="9142414" y="5545139"/>
            <a:ext cx="1587" cy="650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4" name="Line 180"/>
          <p:cNvSpPr>
            <a:spLocks noChangeShapeType="1"/>
          </p:cNvSpPr>
          <p:nvPr/>
        </p:nvSpPr>
        <p:spPr bwMode="auto">
          <a:xfrm>
            <a:off x="3767139" y="5545139"/>
            <a:ext cx="5375275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5" name="Line 181"/>
          <p:cNvSpPr>
            <a:spLocks noChangeShapeType="1"/>
          </p:cNvSpPr>
          <p:nvPr/>
        </p:nvSpPr>
        <p:spPr bwMode="auto">
          <a:xfrm>
            <a:off x="3695700" y="5545139"/>
            <a:ext cx="71438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6" name="Line 182"/>
          <p:cNvSpPr>
            <a:spLocks noChangeShapeType="1"/>
          </p:cNvSpPr>
          <p:nvPr/>
        </p:nvSpPr>
        <p:spPr bwMode="auto">
          <a:xfrm>
            <a:off x="3730626" y="539591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7" name="Line 183"/>
          <p:cNvSpPr>
            <a:spLocks noChangeShapeType="1"/>
          </p:cNvSpPr>
          <p:nvPr/>
        </p:nvSpPr>
        <p:spPr bwMode="auto">
          <a:xfrm>
            <a:off x="3730626" y="53086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8" name="Line 184"/>
          <p:cNvSpPr>
            <a:spLocks noChangeShapeType="1"/>
          </p:cNvSpPr>
          <p:nvPr/>
        </p:nvSpPr>
        <p:spPr bwMode="auto">
          <a:xfrm>
            <a:off x="3730626" y="524668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39" name="Line 185"/>
          <p:cNvSpPr>
            <a:spLocks noChangeShapeType="1"/>
          </p:cNvSpPr>
          <p:nvPr/>
        </p:nvSpPr>
        <p:spPr bwMode="auto">
          <a:xfrm>
            <a:off x="3730626" y="51990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0" name="Line 186"/>
          <p:cNvSpPr>
            <a:spLocks noChangeShapeType="1"/>
          </p:cNvSpPr>
          <p:nvPr/>
        </p:nvSpPr>
        <p:spPr bwMode="auto">
          <a:xfrm>
            <a:off x="3730626" y="51609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1" name="Line 187"/>
          <p:cNvSpPr>
            <a:spLocks noChangeShapeType="1"/>
          </p:cNvSpPr>
          <p:nvPr/>
        </p:nvSpPr>
        <p:spPr bwMode="auto">
          <a:xfrm>
            <a:off x="3730626" y="512762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2" name="Line 188"/>
          <p:cNvSpPr>
            <a:spLocks noChangeShapeType="1"/>
          </p:cNvSpPr>
          <p:nvPr/>
        </p:nvSpPr>
        <p:spPr bwMode="auto">
          <a:xfrm>
            <a:off x="3730626" y="50990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3" name="Line 189"/>
          <p:cNvSpPr>
            <a:spLocks noChangeShapeType="1"/>
          </p:cNvSpPr>
          <p:nvPr/>
        </p:nvSpPr>
        <p:spPr bwMode="auto">
          <a:xfrm>
            <a:off x="3730626" y="50736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4" name="Line 190"/>
          <p:cNvSpPr>
            <a:spLocks noChangeShapeType="1"/>
          </p:cNvSpPr>
          <p:nvPr/>
        </p:nvSpPr>
        <p:spPr bwMode="auto">
          <a:xfrm>
            <a:off x="3695700" y="5049839"/>
            <a:ext cx="71438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5" name="Line 191"/>
          <p:cNvSpPr>
            <a:spLocks noChangeShapeType="1"/>
          </p:cNvSpPr>
          <p:nvPr/>
        </p:nvSpPr>
        <p:spPr bwMode="auto">
          <a:xfrm>
            <a:off x="3730626" y="49022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6" name="Line 192"/>
          <p:cNvSpPr>
            <a:spLocks noChangeShapeType="1"/>
          </p:cNvSpPr>
          <p:nvPr/>
        </p:nvSpPr>
        <p:spPr bwMode="auto">
          <a:xfrm>
            <a:off x="3730626" y="48133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7" name="Line 193"/>
          <p:cNvSpPr>
            <a:spLocks noChangeShapeType="1"/>
          </p:cNvSpPr>
          <p:nvPr/>
        </p:nvSpPr>
        <p:spPr bwMode="auto">
          <a:xfrm>
            <a:off x="3730626" y="475297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8" name="Line 194"/>
          <p:cNvSpPr>
            <a:spLocks noChangeShapeType="1"/>
          </p:cNvSpPr>
          <p:nvPr/>
        </p:nvSpPr>
        <p:spPr bwMode="auto">
          <a:xfrm>
            <a:off x="3730626" y="47053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49" name="Line 195"/>
          <p:cNvSpPr>
            <a:spLocks noChangeShapeType="1"/>
          </p:cNvSpPr>
          <p:nvPr/>
        </p:nvSpPr>
        <p:spPr bwMode="auto">
          <a:xfrm>
            <a:off x="3730626" y="46656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0" name="Line 196"/>
          <p:cNvSpPr>
            <a:spLocks noChangeShapeType="1"/>
          </p:cNvSpPr>
          <p:nvPr/>
        </p:nvSpPr>
        <p:spPr bwMode="auto">
          <a:xfrm>
            <a:off x="3730626" y="463232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1" name="Line 197"/>
          <p:cNvSpPr>
            <a:spLocks noChangeShapeType="1"/>
          </p:cNvSpPr>
          <p:nvPr/>
        </p:nvSpPr>
        <p:spPr bwMode="auto">
          <a:xfrm>
            <a:off x="3730626" y="46037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2" name="Line 198"/>
          <p:cNvSpPr>
            <a:spLocks noChangeShapeType="1"/>
          </p:cNvSpPr>
          <p:nvPr/>
        </p:nvSpPr>
        <p:spPr bwMode="auto">
          <a:xfrm>
            <a:off x="3730626" y="45783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3" name="Line 199"/>
          <p:cNvSpPr>
            <a:spLocks noChangeShapeType="1"/>
          </p:cNvSpPr>
          <p:nvPr/>
        </p:nvSpPr>
        <p:spPr bwMode="auto">
          <a:xfrm>
            <a:off x="3695700" y="4556125"/>
            <a:ext cx="71438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4" name="Line 200"/>
          <p:cNvSpPr>
            <a:spLocks noChangeShapeType="1"/>
          </p:cNvSpPr>
          <p:nvPr/>
        </p:nvSpPr>
        <p:spPr bwMode="auto">
          <a:xfrm>
            <a:off x="3730626" y="44069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5" name="Line 201"/>
          <p:cNvSpPr>
            <a:spLocks noChangeShapeType="1"/>
          </p:cNvSpPr>
          <p:nvPr/>
        </p:nvSpPr>
        <p:spPr bwMode="auto">
          <a:xfrm>
            <a:off x="3730626" y="432117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6" name="Line 202"/>
          <p:cNvSpPr>
            <a:spLocks noChangeShapeType="1"/>
          </p:cNvSpPr>
          <p:nvPr/>
        </p:nvSpPr>
        <p:spPr bwMode="auto">
          <a:xfrm>
            <a:off x="3730626" y="425767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7" name="Line 203"/>
          <p:cNvSpPr>
            <a:spLocks noChangeShapeType="1"/>
          </p:cNvSpPr>
          <p:nvPr/>
        </p:nvSpPr>
        <p:spPr bwMode="auto">
          <a:xfrm>
            <a:off x="3730626" y="42100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8" name="Line 204"/>
          <p:cNvSpPr>
            <a:spLocks noChangeShapeType="1"/>
          </p:cNvSpPr>
          <p:nvPr/>
        </p:nvSpPr>
        <p:spPr bwMode="auto">
          <a:xfrm>
            <a:off x="3730626" y="41703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59" name="Line 205"/>
          <p:cNvSpPr>
            <a:spLocks noChangeShapeType="1"/>
          </p:cNvSpPr>
          <p:nvPr/>
        </p:nvSpPr>
        <p:spPr bwMode="auto">
          <a:xfrm>
            <a:off x="3730626" y="413702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0" name="Line 206"/>
          <p:cNvSpPr>
            <a:spLocks noChangeShapeType="1"/>
          </p:cNvSpPr>
          <p:nvPr/>
        </p:nvSpPr>
        <p:spPr bwMode="auto">
          <a:xfrm>
            <a:off x="3730626" y="41100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1" name="Line 207"/>
          <p:cNvSpPr>
            <a:spLocks noChangeShapeType="1"/>
          </p:cNvSpPr>
          <p:nvPr/>
        </p:nvSpPr>
        <p:spPr bwMode="auto">
          <a:xfrm>
            <a:off x="3730626" y="40846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2" name="Line 208"/>
          <p:cNvSpPr>
            <a:spLocks noChangeShapeType="1"/>
          </p:cNvSpPr>
          <p:nvPr/>
        </p:nvSpPr>
        <p:spPr bwMode="auto">
          <a:xfrm>
            <a:off x="3695700" y="4060825"/>
            <a:ext cx="71438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3" name="Line 209"/>
          <p:cNvSpPr>
            <a:spLocks noChangeShapeType="1"/>
          </p:cNvSpPr>
          <p:nvPr/>
        </p:nvSpPr>
        <p:spPr bwMode="auto">
          <a:xfrm>
            <a:off x="3730626" y="391318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4" name="Line 210"/>
          <p:cNvSpPr>
            <a:spLocks noChangeShapeType="1"/>
          </p:cNvSpPr>
          <p:nvPr/>
        </p:nvSpPr>
        <p:spPr bwMode="auto">
          <a:xfrm>
            <a:off x="3730626" y="382587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5" name="Line 211"/>
          <p:cNvSpPr>
            <a:spLocks noChangeShapeType="1"/>
          </p:cNvSpPr>
          <p:nvPr/>
        </p:nvSpPr>
        <p:spPr bwMode="auto">
          <a:xfrm>
            <a:off x="3730626" y="37639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6" name="Line 212"/>
          <p:cNvSpPr>
            <a:spLocks noChangeShapeType="1"/>
          </p:cNvSpPr>
          <p:nvPr/>
        </p:nvSpPr>
        <p:spPr bwMode="auto">
          <a:xfrm>
            <a:off x="3730626" y="37163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7" name="Line 213"/>
          <p:cNvSpPr>
            <a:spLocks noChangeShapeType="1"/>
          </p:cNvSpPr>
          <p:nvPr/>
        </p:nvSpPr>
        <p:spPr bwMode="auto">
          <a:xfrm>
            <a:off x="3730626" y="36782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8" name="Line 214"/>
          <p:cNvSpPr>
            <a:spLocks noChangeShapeType="1"/>
          </p:cNvSpPr>
          <p:nvPr/>
        </p:nvSpPr>
        <p:spPr bwMode="auto">
          <a:xfrm>
            <a:off x="3730626" y="36449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69" name="Line 215"/>
          <p:cNvSpPr>
            <a:spLocks noChangeShapeType="1"/>
          </p:cNvSpPr>
          <p:nvPr/>
        </p:nvSpPr>
        <p:spPr bwMode="auto">
          <a:xfrm>
            <a:off x="3730626" y="36147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0" name="Line 216"/>
          <p:cNvSpPr>
            <a:spLocks noChangeShapeType="1"/>
          </p:cNvSpPr>
          <p:nvPr/>
        </p:nvSpPr>
        <p:spPr bwMode="auto">
          <a:xfrm>
            <a:off x="3730626" y="35893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1" name="Line 217"/>
          <p:cNvSpPr>
            <a:spLocks noChangeShapeType="1"/>
          </p:cNvSpPr>
          <p:nvPr/>
        </p:nvSpPr>
        <p:spPr bwMode="auto">
          <a:xfrm>
            <a:off x="3695700" y="3568700"/>
            <a:ext cx="71438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2" name="Line 218"/>
          <p:cNvSpPr>
            <a:spLocks noChangeShapeType="1"/>
          </p:cNvSpPr>
          <p:nvPr/>
        </p:nvSpPr>
        <p:spPr bwMode="auto">
          <a:xfrm>
            <a:off x="3730626" y="341788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3" name="Line 219"/>
          <p:cNvSpPr>
            <a:spLocks noChangeShapeType="1"/>
          </p:cNvSpPr>
          <p:nvPr/>
        </p:nvSpPr>
        <p:spPr bwMode="auto">
          <a:xfrm>
            <a:off x="3730626" y="33321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4" name="Line 220"/>
          <p:cNvSpPr>
            <a:spLocks noChangeShapeType="1"/>
          </p:cNvSpPr>
          <p:nvPr/>
        </p:nvSpPr>
        <p:spPr bwMode="auto">
          <a:xfrm>
            <a:off x="3730626" y="32702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5" name="Line 221"/>
          <p:cNvSpPr>
            <a:spLocks noChangeShapeType="1"/>
          </p:cNvSpPr>
          <p:nvPr/>
        </p:nvSpPr>
        <p:spPr bwMode="auto">
          <a:xfrm>
            <a:off x="3730626" y="32210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6" name="Line 222"/>
          <p:cNvSpPr>
            <a:spLocks noChangeShapeType="1"/>
          </p:cNvSpPr>
          <p:nvPr/>
        </p:nvSpPr>
        <p:spPr bwMode="auto">
          <a:xfrm>
            <a:off x="3730626" y="31829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7" name="Line 223"/>
          <p:cNvSpPr>
            <a:spLocks noChangeShapeType="1"/>
          </p:cNvSpPr>
          <p:nvPr/>
        </p:nvSpPr>
        <p:spPr bwMode="auto">
          <a:xfrm>
            <a:off x="3730626" y="314960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8" name="Line 224"/>
          <p:cNvSpPr>
            <a:spLocks noChangeShapeType="1"/>
          </p:cNvSpPr>
          <p:nvPr/>
        </p:nvSpPr>
        <p:spPr bwMode="auto">
          <a:xfrm>
            <a:off x="3730626" y="31194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79" name="Line 225"/>
          <p:cNvSpPr>
            <a:spLocks noChangeShapeType="1"/>
          </p:cNvSpPr>
          <p:nvPr/>
        </p:nvSpPr>
        <p:spPr bwMode="auto">
          <a:xfrm>
            <a:off x="3730626" y="30940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0" name="Line 226"/>
          <p:cNvSpPr>
            <a:spLocks noChangeShapeType="1"/>
          </p:cNvSpPr>
          <p:nvPr/>
        </p:nvSpPr>
        <p:spPr bwMode="auto">
          <a:xfrm>
            <a:off x="3695700" y="3073400"/>
            <a:ext cx="71438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1" name="Line 227"/>
          <p:cNvSpPr>
            <a:spLocks noChangeShapeType="1"/>
          </p:cNvSpPr>
          <p:nvPr/>
        </p:nvSpPr>
        <p:spPr bwMode="auto">
          <a:xfrm>
            <a:off x="3730626" y="29257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2" name="Line 228"/>
          <p:cNvSpPr>
            <a:spLocks noChangeShapeType="1"/>
          </p:cNvSpPr>
          <p:nvPr/>
        </p:nvSpPr>
        <p:spPr bwMode="auto">
          <a:xfrm>
            <a:off x="3730626" y="28368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3" name="Line 229"/>
          <p:cNvSpPr>
            <a:spLocks noChangeShapeType="1"/>
          </p:cNvSpPr>
          <p:nvPr/>
        </p:nvSpPr>
        <p:spPr bwMode="auto">
          <a:xfrm>
            <a:off x="3730626" y="27749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4" name="Line 230"/>
          <p:cNvSpPr>
            <a:spLocks noChangeShapeType="1"/>
          </p:cNvSpPr>
          <p:nvPr/>
        </p:nvSpPr>
        <p:spPr bwMode="auto">
          <a:xfrm>
            <a:off x="3730626" y="272891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5" name="Line 231"/>
          <p:cNvSpPr>
            <a:spLocks noChangeShapeType="1"/>
          </p:cNvSpPr>
          <p:nvPr/>
        </p:nvSpPr>
        <p:spPr bwMode="auto">
          <a:xfrm>
            <a:off x="3730626" y="2689225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6" name="Line 232"/>
          <p:cNvSpPr>
            <a:spLocks noChangeShapeType="1"/>
          </p:cNvSpPr>
          <p:nvPr/>
        </p:nvSpPr>
        <p:spPr bwMode="auto">
          <a:xfrm>
            <a:off x="3730626" y="265588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7" name="Line 233"/>
          <p:cNvSpPr>
            <a:spLocks noChangeShapeType="1"/>
          </p:cNvSpPr>
          <p:nvPr/>
        </p:nvSpPr>
        <p:spPr bwMode="auto">
          <a:xfrm>
            <a:off x="3730626" y="262731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8" name="Line 234"/>
          <p:cNvSpPr>
            <a:spLocks noChangeShapeType="1"/>
          </p:cNvSpPr>
          <p:nvPr/>
        </p:nvSpPr>
        <p:spPr bwMode="auto">
          <a:xfrm>
            <a:off x="3730626" y="260191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89" name="Line 235"/>
          <p:cNvSpPr>
            <a:spLocks noChangeShapeType="1"/>
          </p:cNvSpPr>
          <p:nvPr/>
        </p:nvSpPr>
        <p:spPr bwMode="auto">
          <a:xfrm>
            <a:off x="3695700" y="2578100"/>
            <a:ext cx="71438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0" name="Line 236"/>
          <p:cNvSpPr>
            <a:spLocks noChangeShapeType="1"/>
          </p:cNvSpPr>
          <p:nvPr/>
        </p:nvSpPr>
        <p:spPr bwMode="auto">
          <a:xfrm>
            <a:off x="3730626" y="243046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1" name="Line 237"/>
          <p:cNvSpPr>
            <a:spLocks noChangeShapeType="1"/>
          </p:cNvSpPr>
          <p:nvPr/>
        </p:nvSpPr>
        <p:spPr bwMode="auto">
          <a:xfrm>
            <a:off x="3730626" y="2343150"/>
            <a:ext cx="3651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2" name="Line 238"/>
          <p:cNvSpPr>
            <a:spLocks noChangeShapeType="1"/>
          </p:cNvSpPr>
          <p:nvPr/>
        </p:nvSpPr>
        <p:spPr bwMode="auto">
          <a:xfrm>
            <a:off x="3730626" y="2281239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3" name="Line 239"/>
          <p:cNvSpPr>
            <a:spLocks noChangeShapeType="1"/>
          </p:cNvSpPr>
          <p:nvPr/>
        </p:nvSpPr>
        <p:spPr bwMode="auto">
          <a:xfrm>
            <a:off x="3730626" y="2233614"/>
            <a:ext cx="36513" cy="1587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4" name="Line 240"/>
          <p:cNvSpPr>
            <a:spLocks noChangeShapeType="1"/>
          </p:cNvSpPr>
          <p:nvPr/>
        </p:nvSpPr>
        <p:spPr bwMode="auto">
          <a:xfrm flipV="1">
            <a:off x="3767139" y="2233614"/>
            <a:ext cx="1587" cy="33115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5" name="Freeform 241"/>
          <p:cNvSpPr>
            <a:spLocks/>
          </p:cNvSpPr>
          <p:nvPr/>
        </p:nvSpPr>
        <p:spPr bwMode="auto">
          <a:xfrm>
            <a:off x="3767139" y="4479925"/>
            <a:ext cx="47625" cy="615950"/>
          </a:xfrm>
          <a:custGeom>
            <a:avLst/>
            <a:gdLst>
              <a:gd name="T0" fmla="*/ 0 w 30"/>
              <a:gd name="T1" fmla="*/ 0 h 388"/>
              <a:gd name="T2" fmla="*/ 2147483646 w 30"/>
              <a:gd name="T3" fmla="*/ 2147483646 h 388"/>
              <a:gd name="T4" fmla="*/ 2147483646 w 30"/>
              <a:gd name="T5" fmla="*/ 2147483646 h 388"/>
              <a:gd name="T6" fmla="*/ 2147483646 w 30"/>
              <a:gd name="T7" fmla="*/ 2147483646 h 388"/>
              <a:gd name="T8" fmla="*/ 2147483646 w 30"/>
              <a:gd name="T9" fmla="*/ 2147483646 h 388"/>
              <a:gd name="T10" fmla="*/ 2147483646 w 30"/>
              <a:gd name="T11" fmla="*/ 2147483646 h 388"/>
              <a:gd name="T12" fmla="*/ 2147483646 w 30"/>
              <a:gd name="T13" fmla="*/ 2147483646 h 388"/>
              <a:gd name="T14" fmla="*/ 2147483646 w 30"/>
              <a:gd name="T15" fmla="*/ 2147483646 h 388"/>
              <a:gd name="T16" fmla="*/ 2147483646 w 30"/>
              <a:gd name="T17" fmla="*/ 2147483646 h 388"/>
              <a:gd name="T18" fmla="*/ 2147483646 w 30"/>
              <a:gd name="T19" fmla="*/ 2147483646 h 388"/>
              <a:gd name="T20" fmla="*/ 2147483646 w 30"/>
              <a:gd name="T21" fmla="*/ 2147483646 h 388"/>
              <a:gd name="T22" fmla="*/ 2147483646 w 30"/>
              <a:gd name="T23" fmla="*/ 2147483646 h 388"/>
              <a:gd name="T24" fmla="*/ 2147483646 w 30"/>
              <a:gd name="T25" fmla="*/ 2147483646 h 388"/>
              <a:gd name="T26" fmla="*/ 2147483646 w 30"/>
              <a:gd name="T27" fmla="*/ 2147483646 h 388"/>
              <a:gd name="T28" fmla="*/ 2147483646 w 30"/>
              <a:gd name="T29" fmla="*/ 2147483646 h 388"/>
              <a:gd name="T30" fmla="*/ 2147483646 w 30"/>
              <a:gd name="T31" fmla="*/ 2147483646 h 388"/>
              <a:gd name="T32" fmla="*/ 2147483646 w 30"/>
              <a:gd name="T33" fmla="*/ 2147483646 h 388"/>
              <a:gd name="T34" fmla="*/ 2147483646 w 30"/>
              <a:gd name="T35" fmla="*/ 2147483646 h 388"/>
              <a:gd name="T36" fmla="*/ 2147483646 w 30"/>
              <a:gd name="T37" fmla="*/ 2147483646 h 388"/>
              <a:gd name="T38" fmla="*/ 2147483646 w 30"/>
              <a:gd name="T39" fmla="*/ 2147483646 h 388"/>
              <a:gd name="T40" fmla="*/ 2147483646 w 30"/>
              <a:gd name="T41" fmla="*/ 2147483646 h 388"/>
              <a:gd name="T42" fmla="*/ 2147483646 w 30"/>
              <a:gd name="T43" fmla="*/ 2147483646 h 388"/>
              <a:gd name="T44" fmla="*/ 2147483646 w 30"/>
              <a:gd name="T45" fmla="*/ 2147483646 h 388"/>
              <a:gd name="T46" fmla="*/ 2147483646 w 30"/>
              <a:gd name="T47" fmla="*/ 2147483646 h 388"/>
              <a:gd name="T48" fmla="*/ 2147483646 w 30"/>
              <a:gd name="T49" fmla="*/ 2147483646 h 388"/>
              <a:gd name="T50" fmla="*/ 2147483646 w 30"/>
              <a:gd name="T51" fmla="*/ 2147483646 h 388"/>
              <a:gd name="T52" fmla="*/ 2147483646 w 30"/>
              <a:gd name="T53" fmla="*/ 2147483646 h 388"/>
              <a:gd name="T54" fmla="*/ 2147483646 w 30"/>
              <a:gd name="T55" fmla="*/ 2147483646 h 388"/>
              <a:gd name="T56" fmla="*/ 2147483646 w 30"/>
              <a:gd name="T57" fmla="*/ 2147483646 h 388"/>
              <a:gd name="T58" fmla="*/ 2147483646 w 30"/>
              <a:gd name="T59" fmla="*/ 2147483646 h 388"/>
              <a:gd name="T60" fmla="*/ 2147483646 w 30"/>
              <a:gd name="T61" fmla="*/ 2147483646 h 388"/>
              <a:gd name="T62" fmla="*/ 2147483646 w 30"/>
              <a:gd name="T63" fmla="*/ 2147483646 h 388"/>
              <a:gd name="T64" fmla="*/ 2147483646 w 30"/>
              <a:gd name="T65" fmla="*/ 2147483646 h 388"/>
              <a:gd name="T66" fmla="*/ 2147483646 w 30"/>
              <a:gd name="T67" fmla="*/ 2147483646 h 388"/>
              <a:gd name="T68" fmla="*/ 2147483646 w 30"/>
              <a:gd name="T69" fmla="*/ 2147483646 h 388"/>
              <a:gd name="T70" fmla="*/ 2147483646 w 30"/>
              <a:gd name="T71" fmla="*/ 2147483646 h 388"/>
              <a:gd name="T72" fmla="*/ 2147483646 w 30"/>
              <a:gd name="T73" fmla="*/ 2147483646 h 388"/>
              <a:gd name="T74" fmla="*/ 2147483646 w 30"/>
              <a:gd name="T75" fmla="*/ 2147483646 h 388"/>
              <a:gd name="T76" fmla="*/ 2147483646 w 30"/>
              <a:gd name="T77" fmla="*/ 2147483646 h 388"/>
              <a:gd name="T78" fmla="*/ 2147483646 w 30"/>
              <a:gd name="T79" fmla="*/ 2147483646 h 388"/>
              <a:gd name="T80" fmla="*/ 2147483646 w 30"/>
              <a:gd name="T81" fmla="*/ 2147483646 h 388"/>
              <a:gd name="T82" fmla="*/ 2147483646 w 30"/>
              <a:gd name="T83" fmla="*/ 2147483646 h 388"/>
              <a:gd name="T84" fmla="*/ 2147483646 w 30"/>
              <a:gd name="T85" fmla="*/ 2147483646 h 388"/>
              <a:gd name="T86" fmla="*/ 2147483646 w 30"/>
              <a:gd name="T87" fmla="*/ 2147483646 h 388"/>
              <a:gd name="T88" fmla="*/ 2147483646 w 30"/>
              <a:gd name="T89" fmla="*/ 2147483646 h 388"/>
              <a:gd name="T90" fmla="*/ 2147483646 w 30"/>
              <a:gd name="T91" fmla="*/ 2147483646 h 388"/>
              <a:gd name="T92" fmla="*/ 2147483646 w 30"/>
              <a:gd name="T93" fmla="*/ 2147483646 h 388"/>
              <a:gd name="T94" fmla="*/ 2147483646 w 30"/>
              <a:gd name="T95" fmla="*/ 2147483646 h 388"/>
              <a:gd name="T96" fmla="*/ 2147483646 w 30"/>
              <a:gd name="T97" fmla="*/ 2147483646 h 388"/>
              <a:gd name="T98" fmla="*/ 2147483646 w 30"/>
              <a:gd name="T99" fmla="*/ 2147483646 h 388"/>
              <a:gd name="T100" fmla="*/ 2147483646 w 30"/>
              <a:gd name="T101" fmla="*/ 2147483646 h 388"/>
              <a:gd name="T102" fmla="*/ 2147483646 w 30"/>
              <a:gd name="T103" fmla="*/ 2147483646 h 388"/>
              <a:gd name="T104" fmla="*/ 2147483646 w 30"/>
              <a:gd name="T105" fmla="*/ 2147483646 h 388"/>
              <a:gd name="T106" fmla="*/ 2147483646 w 30"/>
              <a:gd name="T107" fmla="*/ 2147483646 h 388"/>
              <a:gd name="T108" fmla="*/ 2147483646 w 30"/>
              <a:gd name="T109" fmla="*/ 2147483646 h 388"/>
              <a:gd name="T110" fmla="*/ 2147483646 w 30"/>
              <a:gd name="T111" fmla="*/ 2147483646 h 388"/>
              <a:gd name="T112" fmla="*/ 2147483646 w 30"/>
              <a:gd name="T113" fmla="*/ 2147483646 h 388"/>
              <a:gd name="T114" fmla="*/ 2147483646 w 30"/>
              <a:gd name="T115" fmla="*/ 2147483646 h 388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30" h="388">
                <a:moveTo>
                  <a:pt x="0" y="0"/>
                </a:moveTo>
                <a:lnTo>
                  <a:pt x="1" y="21"/>
                </a:lnTo>
                <a:lnTo>
                  <a:pt x="1" y="52"/>
                </a:lnTo>
                <a:lnTo>
                  <a:pt x="1" y="92"/>
                </a:lnTo>
                <a:lnTo>
                  <a:pt x="2" y="144"/>
                </a:lnTo>
                <a:lnTo>
                  <a:pt x="2" y="208"/>
                </a:lnTo>
                <a:lnTo>
                  <a:pt x="2" y="279"/>
                </a:lnTo>
                <a:lnTo>
                  <a:pt x="4" y="349"/>
                </a:lnTo>
                <a:lnTo>
                  <a:pt x="4" y="388"/>
                </a:lnTo>
                <a:lnTo>
                  <a:pt x="5" y="380"/>
                </a:lnTo>
                <a:lnTo>
                  <a:pt x="5" y="349"/>
                </a:lnTo>
                <a:lnTo>
                  <a:pt x="5" y="317"/>
                </a:lnTo>
                <a:lnTo>
                  <a:pt x="6" y="294"/>
                </a:lnTo>
                <a:lnTo>
                  <a:pt x="6" y="278"/>
                </a:lnTo>
                <a:lnTo>
                  <a:pt x="8" y="270"/>
                </a:lnTo>
                <a:lnTo>
                  <a:pt x="8" y="268"/>
                </a:lnTo>
                <a:lnTo>
                  <a:pt x="8" y="269"/>
                </a:lnTo>
                <a:lnTo>
                  <a:pt x="9" y="275"/>
                </a:lnTo>
                <a:lnTo>
                  <a:pt x="9" y="284"/>
                </a:lnTo>
                <a:lnTo>
                  <a:pt x="10" y="296"/>
                </a:lnTo>
                <a:lnTo>
                  <a:pt x="10" y="308"/>
                </a:lnTo>
                <a:lnTo>
                  <a:pt x="10" y="320"/>
                </a:lnTo>
                <a:lnTo>
                  <a:pt x="12" y="324"/>
                </a:lnTo>
                <a:lnTo>
                  <a:pt x="12" y="322"/>
                </a:lnTo>
                <a:lnTo>
                  <a:pt x="13" y="312"/>
                </a:lnTo>
                <a:lnTo>
                  <a:pt x="13" y="297"/>
                </a:lnTo>
                <a:lnTo>
                  <a:pt x="14" y="281"/>
                </a:lnTo>
                <a:lnTo>
                  <a:pt x="14" y="268"/>
                </a:lnTo>
                <a:lnTo>
                  <a:pt x="14" y="259"/>
                </a:lnTo>
                <a:lnTo>
                  <a:pt x="16" y="256"/>
                </a:lnTo>
                <a:lnTo>
                  <a:pt x="16" y="259"/>
                </a:lnTo>
                <a:lnTo>
                  <a:pt x="16" y="269"/>
                </a:lnTo>
                <a:lnTo>
                  <a:pt x="17" y="284"/>
                </a:lnTo>
                <a:lnTo>
                  <a:pt x="17" y="304"/>
                </a:lnTo>
                <a:lnTo>
                  <a:pt x="18" y="326"/>
                </a:lnTo>
                <a:lnTo>
                  <a:pt x="18" y="345"/>
                </a:lnTo>
                <a:lnTo>
                  <a:pt x="18" y="359"/>
                </a:lnTo>
                <a:lnTo>
                  <a:pt x="20" y="363"/>
                </a:lnTo>
                <a:lnTo>
                  <a:pt x="20" y="356"/>
                </a:lnTo>
                <a:lnTo>
                  <a:pt x="21" y="345"/>
                </a:lnTo>
                <a:lnTo>
                  <a:pt x="21" y="334"/>
                </a:lnTo>
                <a:lnTo>
                  <a:pt x="21" y="326"/>
                </a:lnTo>
                <a:lnTo>
                  <a:pt x="22" y="320"/>
                </a:lnTo>
                <a:lnTo>
                  <a:pt x="22" y="318"/>
                </a:lnTo>
                <a:lnTo>
                  <a:pt x="23" y="321"/>
                </a:lnTo>
                <a:lnTo>
                  <a:pt x="23" y="323"/>
                </a:lnTo>
                <a:lnTo>
                  <a:pt x="23" y="324"/>
                </a:lnTo>
                <a:lnTo>
                  <a:pt x="25" y="321"/>
                </a:lnTo>
                <a:lnTo>
                  <a:pt x="25" y="315"/>
                </a:lnTo>
                <a:lnTo>
                  <a:pt x="26" y="304"/>
                </a:lnTo>
                <a:lnTo>
                  <a:pt x="26" y="290"/>
                </a:lnTo>
                <a:lnTo>
                  <a:pt x="26" y="277"/>
                </a:lnTo>
                <a:lnTo>
                  <a:pt x="27" y="267"/>
                </a:lnTo>
                <a:lnTo>
                  <a:pt x="27" y="261"/>
                </a:lnTo>
                <a:lnTo>
                  <a:pt x="29" y="259"/>
                </a:lnTo>
                <a:lnTo>
                  <a:pt x="29" y="263"/>
                </a:lnTo>
                <a:lnTo>
                  <a:pt x="30" y="278"/>
                </a:lnTo>
                <a:lnTo>
                  <a:pt x="30" y="337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6" name="Freeform 242"/>
          <p:cNvSpPr>
            <a:spLocks/>
          </p:cNvSpPr>
          <p:nvPr/>
        </p:nvSpPr>
        <p:spPr bwMode="auto">
          <a:xfrm>
            <a:off x="3821113" y="3467101"/>
            <a:ext cx="23812" cy="1050925"/>
          </a:xfrm>
          <a:custGeom>
            <a:avLst/>
            <a:gdLst>
              <a:gd name="T0" fmla="*/ 0 w 15"/>
              <a:gd name="T1" fmla="*/ 2147483646 h 662"/>
              <a:gd name="T2" fmla="*/ 2147483646 w 15"/>
              <a:gd name="T3" fmla="*/ 2147483646 h 662"/>
              <a:gd name="T4" fmla="*/ 2147483646 w 15"/>
              <a:gd name="T5" fmla="*/ 2147483646 h 662"/>
              <a:gd name="T6" fmla="*/ 2147483646 w 15"/>
              <a:gd name="T7" fmla="*/ 2147483646 h 662"/>
              <a:gd name="T8" fmla="*/ 2147483646 w 15"/>
              <a:gd name="T9" fmla="*/ 2147483646 h 662"/>
              <a:gd name="T10" fmla="*/ 2147483646 w 15"/>
              <a:gd name="T11" fmla="*/ 2147483646 h 662"/>
              <a:gd name="T12" fmla="*/ 2147483646 w 15"/>
              <a:gd name="T13" fmla="*/ 2147483646 h 662"/>
              <a:gd name="T14" fmla="*/ 2147483646 w 15"/>
              <a:gd name="T15" fmla="*/ 2147483646 h 662"/>
              <a:gd name="T16" fmla="*/ 2147483646 w 15"/>
              <a:gd name="T17" fmla="*/ 2147483646 h 662"/>
              <a:gd name="T18" fmla="*/ 2147483646 w 15"/>
              <a:gd name="T19" fmla="*/ 2147483646 h 662"/>
              <a:gd name="T20" fmla="*/ 2147483646 w 15"/>
              <a:gd name="T21" fmla="*/ 2147483646 h 662"/>
              <a:gd name="T22" fmla="*/ 2147483646 w 15"/>
              <a:gd name="T23" fmla="*/ 2147483646 h 662"/>
              <a:gd name="T24" fmla="*/ 2147483646 w 15"/>
              <a:gd name="T25" fmla="*/ 2147483646 h 662"/>
              <a:gd name="T26" fmla="*/ 2147483646 w 15"/>
              <a:gd name="T27" fmla="*/ 2147483646 h 662"/>
              <a:gd name="T28" fmla="*/ 2147483646 w 15"/>
              <a:gd name="T29" fmla="*/ 2147483646 h 662"/>
              <a:gd name="T30" fmla="*/ 2147483646 w 15"/>
              <a:gd name="T31" fmla="*/ 2147483646 h 662"/>
              <a:gd name="T32" fmla="*/ 2147483646 w 15"/>
              <a:gd name="T33" fmla="*/ 2147483646 h 662"/>
              <a:gd name="T34" fmla="*/ 2147483646 w 15"/>
              <a:gd name="T35" fmla="*/ 2147483646 h 662"/>
              <a:gd name="T36" fmla="*/ 2147483646 w 15"/>
              <a:gd name="T37" fmla="*/ 2147483646 h 662"/>
              <a:gd name="T38" fmla="*/ 2147483646 w 15"/>
              <a:gd name="T39" fmla="*/ 2147483646 h 662"/>
              <a:gd name="T40" fmla="*/ 2147483646 w 15"/>
              <a:gd name="T41" fmla="*/ 2147483646 h 662"/>
              <a:gd name="T42" fmla="*/ 2147483646 w 15"/>
              <a:gd name="T43" fmla="*/ 0 h 662"/>
              <a:gd name="T44" fmla="*/ 2147483646 w 15"/>
              <a:gd name="T45" fmla="*/ 2147483646 h 662"/>
              <a:gd name="T46" fmla="*/ 2147483646 w 15"/>
              <a:gd name="T47" fmla="*/ 2147483646 h 662"/>
              <a:gd name="T48" fmla="*/ 2147483646 w 15"/>
              <a:gd name="T49" fmla="*/ 2147483646 h 662"/>
              <a:gd name="T50" fmla="*/ 2147483646 w 15"/>
              <a:gd name="T51" fmla="*/ 2147483646 h 662"/>
              <a:gd name="T52" fmla="*/ 2147483646 w 15"/>
              <a:gd name="T53" fmla="*/ 2147483646 h 66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" h="662">
                <a:moveTo>
                  <a:pt x="0" y="662"/>
                </a:moveTo>
                <a:lnTo>
                  <a:pt x="1" y="430"/>
                </a:lnTo>
                <a:lnTo>
                  <a:pt x="1" y="322"/>
                </a:lnTo>
                <a:lnTo>
                  <a:pt x="3" y="247"/>
                </a:lnTo>
                <a:lnTo>
                  <a:pt x="3" y="190"/>
                </a:lnTo>
                <a:lnTo>
                  <a:pt x="3" y="147"/>
                </a:lnTo>
                <a:lnTo>
                  <a:pt x="4" y="112"/>
                </a:lnTo>
                <a:lnTo>
                  <a:pt x="4" y="85"/>
                </a:lnTo>
                <a:lnTo>
                  <a:pt x="5" y="64"/>
                </a:lnTo>
                <a:lnTo>
                  <a:pt x="5" y="49"/>
                </a:lnTo>
                <a:lnTo>
                  <a:pt x="5" y="38"/>
                </a:lnTo>
                <a:lnTo>
                  <a:pt x="7" y="31"/>
                </a:lnTo>
                <a:lnTo>
                  <a:pt x="7" y="26"/>
                </a:lnTo>
                <a:lnTo>
                  <a:pt x="8" y="22"/>
                </a:lnTo>
                <a:lnTo>
                  <a:pt x="8" y="20"/>
                </a:lnTo>
                <a:lnTo>
                  <a:pt x="9" y="17"/>
                </a:lnTo>
                <a:lnTo>
                  <a:pt x="9" y="15"/>
                </a:lnTo>
                <a:lnTo>
                  <a:pt x="9" y="11"/>
                </a:lnTo>
                <a:lnTo>
                  <a:pt x="11" y="9"/>
                </a:lnTo>
                <a:lnTo>
                  <a:pt x="11" y="5"/>
                </a:lnTo>
                <a:lnTo>
                  <a:pt x="11" y="2"/>
                </a:lnTo>
                <a:lnTo>
                  <a:pt x="12" y="0"/>
                </a:lnTo>
                <a:lnTo>
                  <a:pt x="12" y="1"/>
                </a:lnTo>
                <a:lnTo>
                  <a:pt x="13" y="7"/>
                </a:lnTo>
                <a:lnTo>
                  <a:pt x="13" y="22"/>
                </a:lnTo>
                <a:lnTo>
                  <a:pt x="13" y="56"/>
                </a:lnTo>
                <a:lnTo>
                  <a:pt x="15" y="158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7" name="Freeform 243"/>
          <p:cNvSpPr>
            <a:spLocks/>
          </p:cNvSpPr>
          <p:nvPr/>
        </p:nvSpPr>
        <p:spPr bwMode="auto">
          <a:xfrm>
            <a:off x="3851276" y="2251075"/>
            <a:ext cx="53975" cy="1136650"/>
          </a:xfrm>
          <a:custGeom>
            <a:avLst/>
            <a:gdLst>
              <a:gd name="T0" fmla="*/ 0 w 34"/>
              <a:gd name="T1" fmla="*/ 2147483646 h 716"/>
              <a:gd name="T2" fmla="*/ 0 w 34"/>
              <a:gd name="T3" fmla="*/ 2147483646 h 716"/>
              <a:gd name="T4" fmla="*/ 2147483646 w 34"/>
              <a:gd name="T5" fmla="*/ 2147483646 h 716"/>
              <a:gd name="T6" fmla="*/ 2147483646 w 34"/>
              <a:gd name="T7" fmla="*/ 2147483646 h 716"/>
              <a:gd name="T8" fmla="*/ 2147483646 w 34"/>
              <a:gd name="T9" fmla="*/ 2147483646 h 716"/>
              <a:gd name="T10" fmla="*/ 2147483646 w 34"/>
              <a:gd name="T11" fmla="*/ 2147483646 h 716"/>
              <a:gd name="T12" fmla="*/ 2147483646 w 34"/>
              <a:gd name="T13" fmla="*/ 2147483646 h 716"/>
              <a:gd name="T14" fmla="*/ 2147483646 w 34"/>
              <a:gd name="T15" fmla="*/ 2147483646 h 716"/>
              <a:gd name="T16" fmla="*/ 2147483646 w 34"/>
              <a:gd name="T17" fmla="*/ 2147483646 h 716"/>
              <a:gd name="T18" fmla="*/ 2147483646 w 34"/>
              <a:gd name="T19" fmla="*/ 2147483646 h 716"/>
              <a:gd name="T20" fmla="*/ 2147483646 w 34"/>
              <a:gd name="T21" fmla="*/ 2147483646 h 716"/>
              <a:gd name="T22" fmla="*/ 2147483646 w 34"/>
              <a:gd name="T23" fmla="*/ 2147483646 h 716"/>
              <a:gd name="T24" fmla="*/ 2147483646 w 34"/>
              <a:gd name="T25" fmla="*/ 2147483646 h 716"/>
              <a:gd name="T26" fmla="*/ 2147483646 w 34"/>
              <a:gd name="T27" fmla="*/ 2147483646 h 716"/>
              <a:gd name="T28" fmla="*/ 2147483646 w 34"/>
              <a:gd name="T29" fmla="*/ 2147483646 h 716"/>
              <a:gd name="T30" fmla="*/ 2147483646 w 34"/>
              <a:gd name="T31" fmla="*/ 0 h 716"/>
              <a:gd name="T32" fmla="*/ 2147483646 w 34"/>
              <a:gd name="T33" fmla="*/ 2147483646 h 716"/>
              <a:gd name="T34" fmla="*/ 2147483646 w 34"/>
              <a:gd name="T35" fmla="*/ 2147483646 h 716"/>
              <a:gd name="T36" fmla="*/ 2147483646 w 34"/>
              <a:gd name="T37" fmla="*/ 2147483646 h 716"/>
              <a:gd name="T38" fmla="*/ 2147483646 w 34"/>
              <a:gd name="T39" fmla="*/ 2147483646 h 716"/>
              <a:gd name="T40" fmla="*/ 2147483646 w 34"/>
              <a:gd name="T41" fmla="*/ 2147483646 h 716"/>
              <a:gd name="T42" fmla="*/ 2147483646 w 34"/>
              <a:gd name="T43" fmla="*/ 2147483646 h 716"/>
              <a:gd name="T44" fmla="*/ 2147483646 w 34"/>
              <a:gd name="T45" fmla="*/ 2147483646 h 716"/>
              <a:gd name="T46" fmla="*/ 2147483646 w 34"/>
              <a:gd name="T47" fmla="*/ 2147483646 h 716"/>
              <a:gd name="T48" fmla="*/ 2147483646 w 34"/>
              <a:gd name="T49" fmla="*/ 2147483646 h 716"/>
              <a:gd name="T50" fmla="*/ 2147483646 w 34"/>
              <a:gd name="T51" fmla="*/ 2147483646 h 716"/>
              <a:gd name="T52" fmla="*/ 2147483646 w 34"/>
              <a:gd name="T53" fmla="*/ 2147483646 h 716"/>
              <a:gd name="T54" fmla="*/ 2147483646 w 34"/>
              <a:gd name="T55" fmla="*/ 2147483646 h 716"/>
              <a:gd name="T56" fmla="*/ 2147483646 w 34"/>
              <a:gd name="T57" fmla="*/ 2147483646 h 716"/>
              <a:gd name="T58" fmla="*/ 2147483646 w 34"/>
              <a:gd name="T59" fmla="*/ 2147483646 h 716"/>
              <a:gd name="T60" fmla="*/ 2147483646 w 34"/>
              <a:gd name="T61" fmla="*/ 2147483646 h 716"/>
              <a:gd name="T62" fmla="*/ 2147483646 w 34"/>
              <a:gd name="T63" fmla="*/ 2147483646 h 716"/>
              <a:gd name="T64" fmla="*/ 2147483646 w 34"/>
              <a:gd name="T65" fmla="*/ 2147483646 h 716"/>
              <a:gd name="T66" fmla="*/ 2147483646 w 34"/>
              <a:gd name="T67" fmla="*/ 2147483646 h 716"/>
              <a:gd name="T68" fmla="*/ 2147483646 w 34"/>
              <a:gd name="T69" fmla="*/ 2147483646 h 716"/>
              <a:gd name="T70" fmla="*/ 2147483646 w 34"/>
              <a:gd name="T71" fmla="*/ 2147483646 h 716"/>
              <a:gd name="T72" fmla="*/ 2147483646 w 34"/>
              <a:gd name="T73" fmla="*/ 2147483646 h 716"/>
              <a:gd name="T74" fmla="*/ 2147483646 w 34"/>
              <a:gd name="T75" fmla="*/ 2147483646 h 716"/>
              <a:gd name="T76" fmla="*/ 2147483646 w 34"/>
              <a:gd name="T77" fmla="*/ 2147483646 h 716"/>
              <a:gd name="T78" fmla="*/ 2147483646 w 34"/>
              <a:gd name="T79" fmla="*/ 2147483646 h 716"/>
              <a:gd name="T80" fmla="*/ 2147483646 w 34"/>
              <a:gd name="T81" fmla="*/ 2147483646 h 716"/>
              <a:gd name="T82" fmla="*/ 2147483646 w 34"/>
              <a:gd name="T83" fmla="*/ 2147483646 h 716"/>
              <a:gd name="T84" fmla="*/ 2147483646 w 34"/>
              <a:gd name="T85" fmla="*/ 2147483646 h 716"/>
              <a:gd name="T86" fmla="*/ 2147483646 w 34"/>
              <a:gd name="T87" fmla="*/ 2147483646 h 716"/>
              <a:gd name="T88" fmla="*/ 2147483646 w 34"/>
              <a:gd name="T89" fmla="*/ 2147483646 h 716"/>
              <a:gd name="T90" fmla="*/ 2147483646 w 34"/>
              <a:gd name="T91" fmla="*/ 2147483646 h 716"/>
              <a:gd name="T92" fmla="*/ 2147483646 w 34"/>
              <a:gd name="T93" fmla="*/ 2147483646 h 716"/>
              <a:gd name="T94" fmla="*/ 2147483646 w 34"/>
              <a:gd name="T95" fmla="*/ 2147483646 h 716"/>
              <a:gd name="T96" fmla="*/ 2147483646 w 34"/>
              <a:gd name="T97" fmla="*/ 2147483646 h 716"/>
              <a:gd name="T98" fmla="*/ 2147483646 w 34"/>
              <a:gd name="T99" fmla="*/ 2147483646 h 716"/>
              <a:gd name="T100" fmla="*/ 2147483646 w 34"/>
              <a:gd name="T101" fmla="*/ 2147483646 h 716"/>
              <a:gd name="T102" fmla="*/ 2147483646 w 34"/>
              <a:gd name="T103" fmla="*/ 2147483646 h 716"/>
              <a:gd name="T104" fmla="*/ 2147483646 w 34"/>
              <a:gd name="T105" fmla="*/ 2147483646 h 716"/>
              <a:gd name="T106" fmla="*/ 2147483646 w 34"/>
              <a:gd name="T107" fmla="*/ 2147483646 h 71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34" h="716">
                <a:moveTo>
                  <a:pt x="0" y="619"/>
                </a:moveTo>
                <a:lnTo>
                  <a:pt x="0" y="432"/>
                </a:lnTo>
                <a:lnTo>
                  <a:pt x="1" y="330"/>
                </a:lnTo>
                <a:lnTo>
                  <a:pt x="1" y="255"/>
                </a:lnTo>
                <a:lnTo>
                  <a:pt x="2" y="197"/>
                </a:lnTo>
                <a:lnTo>
                  <a:pt x="2" y="151"/>
                </a:lnTo>
                <a:lnTo>
                  <a:pt x="4" y="114"/>
                </a:lnTo>
                <a:lnTo>
                  <a:pt x="4" y="83"/>
                </a:lnTo>
                <a:lnTo>
                  <a:pt x="4" y="60"/>
                </a:lnTo>
                <a:lnTo>
                  <a:pt x="5" y="40"/>
                </a:lnTo>
                <a:lnTo>
                  <a:pt x="5" y="27"/>
                </a:lnTo>
                <a:lnTo>
                  <a:pt x="5" y="16"/>
                </a:lnTo>
                <a:lnTo>
                  <a:pt x="6" y="8"/>
                </a:lnTo>
                <a:lnTo>
                  <a:pt x="6" y="5"/>
                </a:lnTo>
                <a:lnTo>
                  <a:pt x="8" y="1"/>
                </a:lnTo>
                <a:lnTo>
                  <a:pt x="8" y="0"/>
                </a:lnTo>
                <a:lnTo>
                  <a:pt x="9" y="1"/>
                </a:lnTo>
                <a:lnTo>
                  <a:pt x="10" y="1"/>
                </a:lnTo>
                <a:lnTo>
                  <a:pt x="10" y="2"/>
                </a:lnTo>
                <a:lnTo>
                  <a:pt x="11" y="4"/>
                </a:lnTo>
                <a:lnTo>
                  <a:pt x="13" y="5"/>
                </a:lnTo>
                <a:lnTo>
                  <a:pt x="14" y="5"/>
                </a:lnTo>
                <a:lnTo>
                  <a:pt x="15" y="5"/>
                </a:lnTo>
                <a:lnTo>
                  <a:pt x="17" y="4"/>
                </a:lnTo>
                <a:lnTo>
                  <a:pt x="18" y="4"/>
                </a:lnTo>
                <a:lnTo>
                  <a:pt x="18" y="5"/>
                </a:lnTo>
                <a:lnTo>
                  <a:pt x="19" y="6"/>
                </a:lnTo>
                <a:lnTo>
                  <a:pt x="19" y="7"/>
                </a:lnTo>
                <a:lnTo>
                  <a:pt x="19" y="8"/>
                </a:lnTo>
                <a:lnTo>
                  <a:pt x="21" y="10"/>
                </a:lnTo>
                <a:lnTo>
                  <a:pt x="21" y="11"/>
                </a:lnTo>
                <a:lnTo>
                  <a:pt x="21" y="12"/>
                </a:lnTo>
                <a:lnTo>
                  <a:pt x="22" y="12"/>
                </a:lnTo>
                <a:lnTo>
                  <a:pt x="22" y="13"/>
                </a:lnTo>
                <a:lnTo>
                  <a:pt x="23" y="13"/>
                </a:lnTo>
                <a:lnTo>
                  <a:pt x="23" y="15"/>
                </a:lnTo>
                <a:lnTo>
                  <a:pt x="25" y="16"/>
                </a:lnTo>
                <a:lnTo>
                  <a:pt x="25" y="17"/>
                </a:lnTo>
                <a:lnTo>
                  <a:pt x="26" y="18"/>
                </a:lnTo>
                <a:lnTo>
                  <a:pt x="26" y="21"/>
                </a:lnTo>
                <a:lnTo>
                  <a:pt x="26" y="24"/>
                </a:lnTo>
                <a:lnTo>
                  <a:pt x="27" y="29"/>
                </a:lnTo>
                <a:lnTo>
                  <a:pt x="27" y="37"/>
                </a:lnTo>
                <a:lnTo>
                  <a:pt x="29" y="48"/>
                </a:lnTo>
                <a:lnTo>
                  <a:pt x="29" y="61"/>
                </a:lnTo>
                <a:lnTo>
                  <a:pt x="30" y="78"/>
                </a:lnTo>
                <a:lnTo>
                  <a:pt x="30" y="102"/>
                </a:lnTo>
                <a:lnTo>
                  <a:pt x="30" y="130"/>
                </a:lnTo>
                <a:lnTo>
                  <a:pt x="31" y="166"/>
                </a:lnTo>
                <a:lnTo>
                  <a:pt x="31" y="211"/>
                </a:lnTo>
                <a:lnTo>
                  <a:pt x="33" y="267"/>
                </a:lnTo>
                <a:lnTo>
                  <a:pt x="33" y="344"/>
                </a:lnTo>
                <a:lnTo>
                  <a:pt x="33" y="454"/>
                </a:lnTo>
                <a:lnTo>
                  <a:pt x="34" y="716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8" name="Freeform 244"/>
          <p:cNvSpPr>
            <a:spLocks/>
          </p:cNvSpPr>
          <p:nvPr/>
        </p:nvSpPr>
        <p:spPr bwMode="auto">
          <a:xfrm>
            <a:off x="3913189" y="4354514"/>
            <a:ext cx="98425" cy="1190625"/>
          </a:xfrm>
          <a:custGeom>
            <a:avLst/>
            <a:gdLst>
              <a:gd name="T0" fmla="*/ 0 w 62"/>
              <a:gd name="T1" fmla="*/ 2147483646 h 750"/>
              <a:gd name="T2" fmla="*/ 2147483646 w 62"/>
              <a:gd name="T3" fmla="*/ 2147483646 h 750"/>
              <a:gd name="T4" fmla="*/ 2147483646 w 62"/>
              <a:gd name="T5" fmla="*/ 2147483646 h 750"/>
              <a:gd name="T6" fmla="*/ 2147483646 w 62"/>
              <a:gd name="T7" fmla="*/ 2147483646 h 750"/>
              <a:gd name="T8" fmla="*/ 2147483646 w 62"/>
              <a:gd name="T9" fmla="*/ 2147483646 h 750"/>
              <a:gd name="T10" fmla="*/ 2147483646 w 62"/>
              <a:gd name="T11" fmla="*/ 2147483646 h 750"/>
              <a:gd name="T12" fmla="*/ 2147483646 w 62"/>
              <a:gd name="T13" fmla="*/ 2147483646 h 750"/>
              <a:gd name="T14" fmla="*/ 2147483646 w 62"/>
              <a:gd name="T15" fmla="*/ 2147483646 h 750"/>
              <a:gd name="T16" fmla="*/ 2147483646 w 62"/>
              <a:gd name="T17" fmla="*/ 2147483646 h 750"/>
              <a:gd name="T18" fmla="*/ 2147483646 w 62"/>
              <a:gd name="T19" fmla="*/ 2147483646 h 750"/>
              <a:gd name="T20" fmla="*/ 2147483646 w 62"/>
              <a:gd name="T21" fmla="*/ 2147483646 h 750"/>
              <a:gd name="T22" fmla="*/ 2147483646 w 62"/>
              <a:gd name="T23" fmla="*/ 2147483646 h 750"/>
              <a:gd name="T24" fmla="*/ 2147483646 w 62"/>
              <a:gd name="T25" fmla="*/ 2147483646 h 750"/>
              <a:gd name="T26" fmla="*/ 2147483646 w 62"/>
              <a:gd name="T27" fmla="*/ 2147483646 h 750"/>
              <a:gd name="T28" fmla="*/ 2147483646 w 62"/>
              <a:gd name="T29" fmla="*/ 2147483646 h 750"/>
              <a:gd name="T30" fmla="*/ 2147483646 w 62"/>
              <a:gd name="T31" fmla="*/ 2147483646 h 750"/>
              <a:gd name="T32" fmla="*/ 2147483646 w 62"/>
              <a:gd name="T33" fmla="*/ 2147483646 h 750"/>
              <a:gd name="T34" fmla="*/ 2147483646 w 62"/>
              <a:gd name="T35" fmla="*/ 2147483646 h 750"/>
              <a:gd name="T36" fmla="*/ 2147483646 w 62"/>
              <a:gd name="T37" fmla="*/ 2147483646 h 750"/>
              <a:gd name="T38" fmla="*/ 2147483646 w 62"/>
              <a:gd name="T39" fmla="*/ 2147483646 h 750"/>
              <a:gd name="T40" fmla="*/ 2147483646 w 62"/>
              <a:gd name="T41" fmla="*/ 2147483646 h 750"/>
              <a:gd name="T42" fmla="*/ 2147483646 w 62"/>
              <a:gd name="T43" fmla="*/ 2147483646 h 750"/>
              <a:gd name="T44" fmla="*/ 2147483646 w 62"/>
              <a:gd name="T45" fmla="*/ 2147483646 h 750"/>
              <a:gd name="T46" fmla="*/ 2147483646 w 62"/>
              <a:gd name="T47" fmla="*/ 2147483646 h 750"/>
              <a:gd name="T48" fmla="*/ 2147483646 w 62"/>
              <a:gd name="T49" fmla="*/ 2147483646 h 750"/>
              <a:gd name="T50" fmla="*/ 2147483646 w 62"/>
              <a:gd name="T51" fmla="*/ 2147483646 h 750"/>
              <a:gd name="T52" fmla="*/ 2147483646 w 62"/>
              <a:gd name="T53" fmla="*/ 2147483646 h 750"/>
              <a:gd name="T54" fmla="*/ 2147483646 w 62"/>
              <a:gd name="T55" fmla="*/ 2147483646 h 750"/>
              <a:gd name="T56" fmla="*/ 2147483646 w 62"/>
              <a:gd name="T57" fmla="*/ 2147483646 h 750"/>
              <a:gd name="T58" fmla="*/ 2147483646 w 62"/>
              <a:gd name="T59" fmla="*/ 2147483646 h 750"/>
              <a:gd name="T60" fmla="*/ 2147483646 w 62"/>
              <a:gd name="T61" fmla="*/ 2147483646 h 750"/>
              <a:gd name="T62" fmla="*/ 2147483646 w 62"/>
              <a:gd name="T63" fmla="*/ 2147483646 h 750"/>
              <a:gd name="T64" fmla="*/ 2147483646 w 62"/>
              <a:gd name="T65" fmla="*/ 2147483646 h 750"/>
              <a:gd name="T66" fmla="*/ 2147483646 w 62"/>
              <a:gd name="T67" fmla="*/ 2147483646 h 750"/>
              <a:gd name="T68" fmla="*/ 2147483646 w 62"/>
              <a:gd name="T69" fmla="*/ 2147483646 h 750"/>
              <a:gd name="T70" fmla="*/ 2147483646 w 62"/>
              <a:gd name="T71" fmla="*/ 2147483646 h 750"/>
              <a:gd name="T72" fmla="*/ 2147483646 w 62"/>
              <a:gd name="T73" fmla="*/ 2147483646 h 750"/>
              <a:gd name="T74" fmla="*/ 2147483646 w 62"/>
              <a:gd name="T75" fmla="*/ 2147483646 h 750"/>
              <a:gd name="T76" fmla="*/ 2147483646 w 62"/>
              <a:gd name="T77" fmla="*/ 2147483646 h 750"/>
              <a:gd name="T78" fmla="*/ 2147483646 w 62"/>
              <a:gd name="T79" fmla="*/ 2147483646 h 750"/>
              <a:gd name="T80" fmla="*/ 2147483646 w 62"/>
              <a:gd name="T81" fmla="*/ 2147483646 h 750"/>
              <a:gd name="T82" fmla="*/ 2147483646 w 62"/>
              <a:gd name="T83" fmla="*/ 2147483646 h 750"/>
              <a:gd name="T84" fmla="*/ 2147483646 w 62"/>
              <a:gd name="T85" fmla="*/ 2147483646 h 750"/>
              <a:gd name="T86" fmla="*/ 2147483646 w 62"/>
              <a:gd name="T87" fmla="*/ 2147483646 h 750"/>
              <a:gd name="T88" fmla="*/ 2147483646 w 62"/>
              <a:gd name="T89" fmla="*/ 2147483646 h 750"/>
              <a:gd name="T90" fmla="*/ 2147483646 w 62"/>
              <a:gd name="T91" fmla="*/ 2147483646 h 750"/>
              <a:gd name="T92" fmla="*/ 2147483646 w 62"/>
              <a:gd name="T93" fmla="*/ 2147483646 h 750"/>
              <a:gd name="T94" fmla="*/ 2147483646 w 62"/>
              <a:gd name="T95" fmla="*/ 2147483646 h 750"/>
              <a:gd name="T96" fmla="*/ 2147483646 w 62"/>
              <a:gd name="T97" fmla="*/ 2147483646 h 750"/>
              <a:gd name="T98" fmla="*/ 2147483646 w 62"/>
              <a:gd name="T99" fmla="*/ 2147483646 h 750"/>
              <a:gd name="T100" fmla="*/ 2147483646 w 62"/>
              <a:gd name="T101" fmla="*/ 2147483646 h 750"/>
              <a:gd name="T102" fmla="*/ 2147483646 w 62"/>
              <a:gd name="T103" fmla="*/ 2147483646 h 750"/>
              <a:gd name="T104" fmla="*/ 2147483646 w 62"/>
              <a:gd name="T105" fmla="*/ 2147483646 h 750"/>
              <a:gd name="T106" fmla="*/ 2147483646 w 62"/>
              <a:gd name="T107" fmla="*/ 2147483646 h 750"/>
              <a:gd name="T108" fmla="*/ 2147483646 w 62"/>
              <a:gd name="T109" fmla="*/ 2147483646 h 750"/>
              <a:gd name="T110" fmla="*/ 2147483646 w 62"/>
              <a:gd name="T111" fmla="*/ 2147483646 h 750"/>
              <a:gd name="T112" fmla="*/ 2147483646 w 62"/>
              <a:gd name="T113" fmla="*/ 2147483646 h 7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62" h="750">
                <a:moveTo>
                  <a:pt x="0" y="31"/>
                </a:moveTo>
                <a:lnTo>
                  <a:pt x="0" y="11"/>
                </a:lnTo>
                <a:lnTo>
                  <a:pt x="2" y="11"/>
                </a:lnTo>
                <a:lnTo>
                  <a:pt x="2" y="13"/>
                </a:lnTo>
                <a:lnTo>
                  <a:pt x="3" y="18"/>
                </a:lnTo>
                <a:lnTo>
                  <a:pt x="3" y="23"/>
                </a:lnTo>
                <a:lnTo>
                  <a:pt x="4" y="28"/>
                </a:lnTo>
                <a:lnTo>
                  <a:pt x="4" y="33"/>
                </a:lnTo>
                <a:lnTo>
                  <a:pt x="4" y="38"/>
                </a:lnTo>
                <a:lnTo>
                  <a:pt x="6" y="41"/>
                </a:lnTo>
                <a:lnTo>
                  <a:pt x="6" y="43"/>
                </a:lnTo>
                <a:lnTo>
                  <a:pt x="7" y="44"/>
                </a:lnTo>
                <a:lnTo>
                  <a:pt x="7" y="43"/>
                </a:lnTo>
                <a:lnTo>
                  <a:pt x="7" y="41"/>
                </a:lnTo>
                <a:lnTo>
                  <a:pt x="8" y="39"/>
                </a:lnTo>
                <a:lnTo>
                  <a:pt x="8" y="35"/>
                </a:lnTo>
                <a:lnTo>
                  <a:pt x="8" y="30"/>
                </a:lnTo>
                <a:lnTo>
                  <a:pt x="9" y="24"/>
                </a:lnTo>
                <a:lnTo>
                  <a:pt x="9" y="18"/>
                </a:lnTo>
                <a:lnTo>
                  <a:pt x="11" y="12"/>
                </a:lnTo>
                <a:lnTo>
                  <a:pt x="11" y="6"/>
                </a:lnTo>
                <a:lnTo>
                  <a:pt x="11" y="2"/>
                </a:lnTo>
                <a:lnTo>
                  <a:pt x="12" y="0"/>
                </a:lnTo>
                <a:lnTo>
                  <a:pt x="13" y="1"/>
                </a:lnTo>
                <a:lnTo>
                  <a:pt x="13" y="3"/>
                </a:lnTo>
                <a:lnTo>
                  <a:pt x="13" y="6"/>
                </a:lnTo>
                <a:lnTo>
                  <a:pt x="15" y="9"/>
                </a:lnTo>
                <a:lnTo>
                  <a:pt x="15" y="13"/>
                </a:lnTo>
                <a:lnTo>
                  <a:pt x="16" y="15"/>
                </a:lnTo>
                <a:lnTo>
                  <a:pt x="16" y="18"/>
                </a:lnTo>
                <a:lnTo>
                  <a:pt x="16" y="19"/>
                </a:lnTo>
                <a:lnTo>
                  <a:pt x="17" y="20"/>
                </a:lnTo>
                <a:lnTo>
                  <a:pt x="19" y="22"/>
                </a:lnTo>
                <a:lnTo>
                  <a:pt x="19" y="23"/>
                </a:lnTo>
                <a:lnTo>
                  <a:pt x="20" y="25"/>
                </a:lnTo>
                <a:lnTo>
                  <a:pt x="20" y="28"/>
                </a:lnTo>
                <a:lnTo>
                  <a:pt x="20" y="31"/>
                </a:lnTo>
                <a:lnTo>
                  <a:pt x="21" y="35"/>
                </a:lnTo>
                <a:lnTo>
                  <a:pt x="21" y="40"/>
                </a:lnTo>
                <a:lnTo>
                  <a:pt x="23" y="47"/>
                </a:lnTo>
                <a:lnTo>
                  <a:pt x="23" y="55"/>
                </a:lnTo>
                <a:lnTo>
                  <a:pt x="23" y="66"/>
                </a:lnTo>
                <a:lnTo>
                  <a:pt x="24" y="81"/>
                </a:lnTo>
                <a:lnTo>
                  <a:pt x="24" y="98"/>
                </a:lnTo>
                <a:lnTo>
                  <a:pt x="24" y="120"/>
                </a:lnTo>
                <a:lnTo>
                  <a:pt x="25" y="147"/>
                </a:lnTo>
                <a:lnTo>
                  <a:pt x="25" y="180"/>
                </a:lnTo>
                <a:lnTo>
                  <a:pt x="27" y="219"/>
                </a:lnTo>
                <a:lnTo>
                  <a:pt x="27" y="265"/>
                </a:lnTo>
                <a:lnTo>
                  <a:pt x="27" y="319"/>
                </a:lnTo>
                <a:lnTo>
                  <a:pt x="28" y="379"/>
                </a:lnTo>
                <a:lnTo>
                  <a:pt x="28" y="442"/>
                </a:lnTo>
                <a:lnTo>
                  <a:pt x="29" y="494"/>
                </a:lnTo>
                <a:lnTo>
                  <a:pt x="29" y="520"/>
                </a:lnTo>
                <a:lnTo>
                  <a:pt x="29" y="513"/>
                </a:lnTo>
                <a:lnTo>
                  <a:pt x="31" y="488"/>
                </a:lnTo>
                <a:lnTo>
                  <a:pt x="31" y="462"/>
                </a:lnTo>
                <a:lnTo>
                  <a:pt x="32" y="442"/>
                </a:lnTo>
                <a:lnTo>
                  <a:pt x="32" y="428"/>
                </a:lnTo>
                <a:lnTo>
                  <a:pt x="33" y="421"/>
                </a:lnTo>
                <a:lnTo>
                  <a:pt x="33" y="419"/>
                </a:lnTo>
                <a:lnTo>
                  <a:pt x="33" y="424"/>
                </a:lnTo>
                <a:lnTo>
                  <a:pt x="35" y="435"/>
                </a:lnTo>
                <a:lnTo>
                  <a:pt x="35" y="449"/>
                </a:lnTo>
                <a:lnTo>
                  <a:pt x="36" y="467"/>
                </a:lnTo>
                <a:lnTo>
                  <a:pt x="36" y="486"/>
                </a:lnTo>
                <a:lnTo>
                  <a:pt x="36" y="504"/>
                </a:lnTo>
                <a:lnTo>
                  <a:pt x="37" y="518"/>
                </a:lnTo>
                <a:lnTo>
                  <a:pt x="37" y="523"/>
                </a:lnTo>
                <a:lnTo>
                  <a:pt x="37" y="516"/>
                </a:lnTo>
                <a:lnTo>
                  <a:pt x="39" y="503"/>
                </a:lnTo>
                <a:lnTo>
                  <a:pt x="39" y="483"/>
                </a:lnTo>
                <a:lnTo>
                  <a:pt x="40" y="461"/>
                </a:lnTo>
                <a:lnTo>
                  <a:pt x="40" y="439"/>
                </a:lnTo>
                <a:lnTo>
                  <a:pt x="40" y="419"/>
                </a:lnTo>
                <a:lnTo>
                  <a:pt x="41" y="402"/>
                </a:lnTo>
                <a:lnTo>
                  <a:pt x="41" y="389"/>
                </a:lnTo>
                <a:lnTo>
                  <a:pt x="43" y="379"/>
                </a:lnTo>
                <a:lnTo>
                  <a:pt x="43" y="374"/>
                </a:lnTo>
                <a:lnTo>
                  <a:pt x="44" y="378"/>
                </a:lnTo>
                <a:lnTo>
                  <a:pt x="44" y="386"/>
                </a:lnTo>
                <a:lnTo>
                  <a:pt x="45" y="400"/>
                </a:lnTo>
                <a:lnTo>
                  <a:pt x="45" y="417"/>
                </a:lnTo>
                <a:lnTo>
                  <a:pt x="46" y="438"/>
                </a:lnTo>
                <a:lnTo>
                  <a:pt x="46" y="461"/>
                </a:lnTo>
                <a:lnTo>
                  <a:pt x="46" y="486"/>
                </a:lnTo>
                <a:lnTo>
                  <a:pt x="48" y="509"/>
                </a:lnTo>
                <a:lnTo>
                  <a:pt x="48" y="527"/>
                </a:lnTo>
                <a:lnTo>
                  <a:pt x="49" y="540"/>
                </a:lnTo>
                <a:lnTo>
                  <a:pt x="49" y="546"/>
                </a:lnTo>
                <a:lnTo>
                  <a:pt x="49" y="545"/>
                </a:lnTo>
                <a:lnTo>
                  <a:pt x="50" y="541"/>
                </a:lnTo>
                <a:lnTo>
                  <a:pt x="50" y="534"/>
                </a:lnTo>
                <a:lnTo>
                  <a:pt x="50" y="526"/>
                </a:lnTo>
                <a:lnTo>
                  <a:pt x="52" y="519"/>
                </a:lnTo>
                <a:lnTo>
                  <a:pt x="52" y="511"/>
                </a:lnTo>
                <a:lnTo>
                  <a:pt x="53" y="507"/>
                </a:lnTo>
                <a:lnTo>
                  <a:pt x="53" y="500"/>
                </a:lnTo>
                <a:lnTo>
                  <a:pt x="53" y="496"/>
                </a:lnTo>
                <a:lnTo>
                  <a:pt x="54" y="489"/>
                </a:lnTo>
                <a:lnTo>
                  <a:pt x="54" y="484"/>
                </a:lnTo>
                <a:lnTo>
                  <a:pt x="56" y="478"/>
                </a:lnTo>
                <a:lnTo>
                  <a:pt x="56" y="473"/>
                </a:lnTo>
                <a:lnTo>
                  <a:pt x="56" y="469"/>
                </a:lnTo>
                <a:lnTo>
                  <a:pt x="57" y="467"/>
                </a:lnTo>
                <a:lnTo>
                  <a:pt x="57" y="469"/>
                </a:lnTo>
                <a:lnTo>
                  <a:pt x="58" y="475"/>
                </a:lnTo>
                <a:lnTo>
                  <a:pt x="58" y="487"/>
                </a:lnTo>
                <a:lnTo>
                  <a:pt x="60" y="504"/>
                </a:lnTo>
                <a:lnTo>
                  <a:pt x="60" y="529"/>
                </a:lnTo>
                <a:lnTo>
                  <a:pt x="60" y="563"/>
                </a:lnTo>
                <a:lnTo>
                  <a:pt x="61" y="607"/>
                </a:lnTo>
                <a:lnTo>
                  <a:pt x="61" y="666"/>
                </a:lnTo>
                <a:lnTo>
                  <a:pt x="62" y="746"/>
                </a:lnTo>
                <a:lnTo>
                  <a:pt x="62" y="75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99" name="Freeform 245"/>
          <p:cNvSpPr>
            <a:spLocks/>
          </p:cNvSpPr>
          <p:nvPr/>
        </p:nvSpPr>
        <p:spPr bwMode="auto">
          <a:xfrm>
            <a:off x="4054476" y="5451476"/>
            <a:ext cx="3175" cy="93663"/>
          </a:xfrm>
          <a:custGeom>
            <a:avLst/>
            <a:gdLst>
              <a:gd name="T0" fmla="*/ 0 w 2"/>
              <a:gd name="T1" fmla="*/ 2147483646 h 59"/>
              <a:gd name="T2" fmla="*/ 0 w 2"/>
              <a:gd name="T3" fmla="*/ 2147483646 h 59"/>
              <a:gd name="T4" fmla="*/ 0 w 2"/>
              <a:gd name="T5" fmla="*/ 2147483646 h 59"/>
              <a:gd name="T6" fmla="*/ 0 w 2"/>
              <a:gd name="T7" fmla="*/ 2147483646 h 59"/>
              <a:gd name="T8" fmla="*/ 2147483646 w 2"/>
              <a:gd name="T9" fmla="*/ 2147483646 h 59"/>
              <a:gd name="T10" fmla="*/ 2147483646 w 2"/>
              <a:gd name="T11" fmla="*/ 2147483646 h 59"/>
              <a:gd name="T12" fmla="*/ 2147483646 w 2"/>
              <a:gd name="T13" fmla="*/ 0 h 59"/>
              <a:gd name="T14" fmla="*/ 2147483646 w 2"/>
              <a:gd name="T15" fmla="*/ 0 h 59"/>
              <a:gd name="T16" fmla="*/ 2147483646 w 2"/>
              <a:gd name="T17" fmla="*/ 2147483646 h 59"/>
              <a:gd name="T18" fmla="*/ 2147483646 w 2"/>
              <a:gd name="T19" fmla="*/ 2147483646 h 59"/>
              <a:gd name="T20" fmla="*/ 2147483646 w 2"/>
              <a:gd name="T21" fmla="*/ 2147483646 h 59"/>
              <a:gd name="T22" fmla="*/ 2147483646 w 2"/>
              <a:gd name="T23" fmla="*/ 2147483646 h 59"/>
              <a:gd name="T24" fmla="*/ 2147483646 w 2"/>
              <a:gd name="T25" fmla="*/ 2147483646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2" h="59">
                <a:moveTo>
                  <a:pt x="0" y="59"/>
                </a:moveTo>
                <a:lnTo>
                  <a:pt x="0" y="40"/>
                </a:lnTo>
                <a:lnTo>
                  <a:pt x="0" y="16"/>
                </a:lnTo>
                <a:lnTo>
                  <a:pt x="1" y="2"/>
                </a:lnTo>
                <a:lnTo>
                  <a:pt x="1" y="0"/>
                </a:lnTo>
                <a:lnTo>
                  <a:pt x="2" y="8"/>
                </a:lnTo>
                <a:lnTo>
                  <a:pt x="2" y="30"/>
                </a:lnTo>
                <a:lnTo>
                  <a:pt x="2" y="59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0" name="Freeform 246"/>
          <p:cNvSpPr>
            <a:spLocks/>
          </p:cNvSpPr>
          <p:nvPr/>
        </p:nvSpPr>
        <p:spPr bwMode="auto">
          <a:xfrm>
            <a:off x="4064000" y="5014914"/>
            <a:ext cx="63500" cy="530225"/>
          </a:xfrm>
          <a:custGeom>
            <a:avLst/>
            <a:gdLst>
              <a:gd name="T0" fmla="*/ 0 w 40"/>
              <a:gd name="T1" fmla="*/ 2147483646 h 334"/>
              <a:gd name="T2" fmla="*/ 0 w 40"/>
              <a:gd name="T3" fmla="*/ 2147483646 h 334"/>
              <a:gd name="T4" fmla="*/ 2147483646 w 40"/>
              <a:gd name="T5" fmla="*/ 2147483646 h 334"/>
              <a:gd name="T6" fmla="*/ 2147483646 w 40"/>
              <a:gd name="T7" fmla="*/ 2147483646 h 334"/>
              <a:gd name="T8" fmla="*/ 2147483646 w 40"/>
              <a:gd name="T9" fmla="*/ 2147483646 h 334"/>
              <a:gd name="T10" fmla="*/ 2147483646 w 40"/>
              <a:gd name="T11" fmla="*/ 2147483646 h 334"/>
              <a:gd name="T12" fmla="*/ 2147483646 w 40"/>
              <a:gd name="T13" fmla="*/ 2147483646 h 334"/>
              <a:gd name="T14" fmla="*/ 2147483646 w 40"/>
              <a:gd name="T15" fmla="*/ 2147483646 h 334"/>
              <a:gd name="T16" fmla="*/ 2147483646 w 40"/>
              <a:gd name="T17" fmla="*/ 2147483646 h 334"/>
              <a:gd name="T18" fmla="*/ 2147483646 w 40"/>
              <a:gd name="T19" fmla="*/ 2147483646 h 334"/>
              <a:gd name="T20" fmla="*/ 2147483646 w 40"/>
              <a:gd name="T21" fmla="*/ 2147483646 h 334"/>
              <a:gd name="T22" fmla="*/ 2147483646 w 40"/>
              <a:gd name="T23" fmla="*/ 2147483646 h 334"/>
              <a:gd name="T24" fmla="*/ 2147483646 w 40"/>
              <a:gd name="T25" fmla="*/ 2147483646 h 334"/>
              <a:gd name="T26" fmla="*/ 2147483646 w 40"/>
              <a:gd name="T27" fmla="*/ 2147483646 h 334"/>
              <a:gd name="T28" fmla="*/ 2147483646 w 40"/>
              <a:gd name="T29" fmla="*/ 2147483646 h 334"/>
              <a:gd name="T30" fmla="*/ 2147483646 w 40"/>
              <a:gd name="T31" fmla="*/ 2147483646 h 334"/>
              <a:gd name="T32" fmla="*/ 2147483646 w 40"/>
              <a:gd name="T33" fmla="*/ 2147483646 h 334"/>
              <a:gd name="T34" fmla="*/ 2147483646 w 40"/>
              <a:gd name="T35" fmla="*/ 2147483646 h 334"/>
              <a:gd name="T36" fmla="*/ 2147483646 w 40"/>
              <a:gd name="T37" fmla="*/ 2147483646 h 334"/>
              <a:gd name="T38" fmla="*/ 2147483646 w 40"/>
              <a:gd name="T39" fmla="*/ 2147483646 h 334"/>
              <a:gd name="T40" fmla="*/ 2147483646 w 40"/>
              <a:gd name="T41" fmla="*/ 2147483646 h 334"/>
              <a:gd name="T42" fmla="*/ 2147483646 w 40"/>
              <a:gd name="T43" fmla="*/ 2147483646 h 334"/>
              <a:gd name="T44" fmla="*/ 2147483646 w 40"/>
              <a:gd name="T45" fmla="*/ 2147483646 h 334"/>
              <a:gd name="T46" fmla="*/ 2147483646 w 40"/>
              <a:gd name="T47" fmla="*/ 0 h 334"/>
              <a:gd name="T48" fmla="*/ 2147483646 w 40"/>
              <a:gd name="T49" fmla="*/ 2147483646 h 334"/>
              <a:gd name="T50" fmla="*/ 2147483646 w 40"/>
              <a:gd name="T51" fmla="*/ 2147483646 h 334"/>
              <a:gd name="T52" fmla="*/ 2147483646 w 40"/>
              <a:gd name="T53" fmla="*/ 2147483646 h 334"/>
              <a:gd name="T54" fmla="*/ 2147483646 w 40"/>
              <a:gd name="T55" fmla="*/ 2147483646 h 334"/>
              <a:gd name="T56" fmla="*/ 2147483646 w 40"/>
              <a:gd name="T57" fmla="*/ 2147483646 h 334"/>
              <a:gd name="T58" fmla="*/ 2147483646 w 40"/>
              <a:gd name="T59" fmla="*/ 2147483646 h 334"/>
              <a:gd name="T60" fmla="*/ 2147483646 w 40"/>
              <a:gd name="T61" fmla="*/ 2147483646 h 334"/>
              <a:gd name="T62" fmla="*/ 2147483646 w 40"/>
              <a:gd name="T63" fmla="*/ 2147483646 h 334"/>
              <a:gd name="T64" fmla="*/ 2147483646 w 40"/>
              <a:gd name="T65" fmla="*/ 2147483646 h 334"/>
              <a:gd name="T66" fmla="*/ 2147483646 w 40"/>
              <a:gd name="T67" fmla="*/ 2147483646 h 334"/>
              <a:gd name="T68" fmla="*/ 2147483646 w 40"/>
              <a:gd name="T69" fmla="*/ 2147483646 h 334"/>
              <a:gd name="T70" fmla="*/ 2147483646 w 40"/>
              <a:gd name="T71" fmla="*/ 2147483646 h 334"/>
              <a:gd name="T72" fmla="*/ 2147483646 w 40"/>
              <a:gd name="T73" fmla="*/ 2147483646 h 334"/>
              <a:gd name="T74" fmla="*/ 2147483646 w 40"/>
              <a:gd name="T75" fmla="*/ 2147483646 h 334"/>
              <a:gd name="T76" fmla="*/ 2147483646 w 40"/>
              <a:gd name="T77" fmla="*/ 2147483646 h 334"/>
              <a:gd name="T78" fmla="*/ 2147483646 w 40"/>
              <a:gd name="T79" fmla="*/ 2147483646 h 334"/>
              <a:gd name="T80" fmla="*/ 2147483646 w 40"/>
              <a:gd name="T81" fmla="*/ 2147483646 h 334"/>
              <a:gd name="T82" fmla="*/ 2147483646 w 40"/>
              <a:gd name="T83" fmla="*/ 2147483646 h 334"/>
              <a:gd name="T84" fmla="*/ 2147483646 w 40"/>
              <a:gd name="T85" fmla="*/ 2147483646 h 334"/>
              <a:gd name="T86" fmla="*/ 2147483646 w 40"/>
              <a:gd name="T87" fmla="*/ 2147483646 h 334"/>
              <a:gd name="T88" fmla="*/ 2147483646 w 40"/>
              <a:gd name="T89" fmla="*/ 2147483646 h 334"/>
              <a:gd name="T90" fmla="*/ 2147483646 w 40"/>
              <a:gd name="T91" fmla="*/ 2147483646 h 334"/>
              <a:gd name="T92" fmla="*/ 2147483646 w 40"/>
              <a:gd name="T93" fmla="*/ 2147483646 h 334"/>
              <a:gd name="T94" fmla="*/ 2147483646 w 40"/>
              <a:gd name="T95" fmla="*/ 2147483646 h 334"/>
              <a:gd name="T96" fmla="*/ 2147483646 w 40"/>
              <a:gd name="T97" fmla="*/ 2147483646 h 334"/>
              <a:gd name="T98" fmla="*/ 2147483646 w 40"/>
              <a:gd name="T99" fmla="*/ 2147483646 h 33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0" t="0" r="r" b="b"/>
            <a:pathLst>
              <a:path w="40" h="334">
                <a:moveTo>
                  <a:pt x="0" y="334"/>
                </a:moveTo>
                <a:lnTo>
                  <a:pt x="0" y="331"/>
                </a:lnTo>
                <a:lnTo>
                  <a:pt x="0" y="264"/>
                </a:lnTo>
                <a:lnTo>
                  <a:pt x="0" y="210"/>
                </a:lnTo>
                <a:lnTo>
                  <a:pt x="2" y="168"/>
                </a:lnTo>
                <a:lnTo>
                  <a:pt x="2" y="137"/>
                </a:lnTo>
                <a:lnTo>
                  <a:pt x="3" y="113"/>
                </a:lnTo>
                <a:lnTo>
                  <a:pt x="3" y="95"/>
                </a:lnTo>
                <a:lnTo>
                  <a:pt x="3" y="84"/>
                </a:lnTo>
                <a:lnTo>
                  <a:pt x="4" y="78"/>
                </a:lnTo>
                <a:lnTo>
                  <a:pt x="4" y="76"/>
                </a:lnTo>
                <a:lnTo>
                  <a:pt x="6" y="77"/>
                </a:lnTo>
                <a:lnTo>
                  <a:pt x="6" y="80"/>
                </a:lnTo>
                <a:lnTo>
                  <a:pt x="7" y="82"/>
                </a:lnTo>
                <a:lnTo>
                  <a:pt x="7" y="83"/>
                </a:lnTo>
                <a:lnTo>
                  <a:pt x="7" y="81"/>
                </a:lnTo>
                <a:lnTo>
                  <a:pt x="8" y="77"/>
                </a:lnTo>
                <a:lnTo>
                  <a:pt x="8" y="72"/>
                </a:lnTo>
                <a:lnTo>
                  <a:pt x="10" y="66"/>
                </a:lnTo>
                <a:lnTo>
                  <a:pt x="10" y="62"/>
                </a:lnTo>
                <a:lnTo>
                  <a:pt x="10" y="60"/>
                </a:lnTo>
                <a:lnTo>
                  <a:pt x="11" y="61"/>
                </a:lnTo>
                <a:lnTo>
                  <a:pt x="11" y="66"/>
                </a:lnTo>
                <a:lnTo>
                  <a:pt x="12" y="72"/>
                </a:lnTo>
                <a:lnTo>
                  <a:pt x="12" y="80"/>
                </a:lnTo>
                <a:lnTo>
                  <a:pt x="12" y="87"/>
                </a:lnTo>
                <a:lnTo>
                  <a:pt x="14" y="93"/>
                </a:lnTo>
                <a:lnTo>
                  <a:pt x="14" y="89"/>
                </a:lnTo>
                <a:lnTo>
                  <a:pt x="15" y="81"/>
                </a:lnTo>
                <a:lnTo>
                  <a:pt x="15" y="70"/>
                </a:lnTo>
                <a:lnTo>
                  <a:pt x="16" y="55"/>
                </a:lnTo>
                <a:lnTo>
                  <a:pt x="16" y="40"/>
                </a:lnTo>
                <a:lnTo>
                  <a:pt x="16" y="27"/>
                </a:lnTo>
                <a:lnTo>
                  <a:pt x="18" y="16"/>
                </a:lnTo>
                <a:lnTo>
                  <a:pt x="18" y="7"/>
                </a:lnTo>
                <a:lnTo>
                  <a:pt x="19" y="1"/>
                </a:lnTo>
                <a:lnTo>
                  <a:pt x="19" y="0"/>
                </a:lnTo>
                <a:lnTo>
                  <a:pt x="20" y="2"/>
                </a:lnTo>
                <a:lnTo>
                  <a:pt x="20" y="11"/>
                </a:lnTo>
                <a:lnTo>
                  <a:pt x="20" y="24"/>
                </a:lnTo>
                <a:lnTo>
                  <a:pt x="22" y="43"/>
                </a:lnTo>
                <a:lnTo>
                  <a:pt x="22" y="67"/>
                </a:lnTo>
                <a:lnTo>
                  <a:pt x="23" y="94"/>
                </a:lnTo>
                <a:lnTo>
                  <a:pt x="23" y="121"/>
                </a:lnTo>
                <a:lnTo>
                  <a:pt x="23" y="146"/>
                </a:lnTo>
                <a:lnTo>
                  <a:pt x="24" y="163"/>
                </a:lnTo>
                <a:lnTo>
                  <a:pt x="24" y="172"/>
                </a:lnTo>
                <a:lnTo>
                  <a:pt x="25" y="174"/>
                </a:lnTo>
                <a:lnTo>
                  <a:pt x="25" y="173"/>
                </a:lnTo>
                <a:lnTo>
                  <a:pt x="25" y="172"/>
                </a:lnTo>
                <a:lnTo>
                  <a:pt x="27" y="170"/>
                </a:lnTo>
                <a:lnTo>
                  <a:pt x="27" y="168"/>
                </a:lnTo>
                <a:lnTo>
                  <a:pt x="27" y="161"/>
                </a:lnTo>
                <a:lnTo>
                  <a:pt x="28" y="147"/>
                </a:lnTo>
                <a:lnTo>
                  <a:pt x="28" y="129"/>
                </a:lnTo>
                <a:lnTo>
                  <a:pt x="29" y="108"/>
                </a:lnTo>
                <a:lnTo>
                  <a:pt x="29" y="87"/>
                </a:lnTo>
                <a:lnTo>
                  <a:pt x="29" y="70"/>
                </a:lnTo>
                <a:lnTo>
                  <a:pt x="31" y="59"/>
                </a:lnTo>
                <a:lnTo>
                  <a:pt x="31" y="54"/>
                </a:lnTo>
                <a:lnTo>
                  <a:pt x="32" y="55"/>
                </a:lnTo>
                <a:lnTo>
                  <a:pt x="32" y="62"/>
                </a:lnTo>
                <a:lnTo>
                  <a:pt x="33" y="76"/>
                </a:lnTo>
                <a:lnTo>
                  <a:pt x="33" y="93"/>
                </a:lnTo>
                <a:lnTo>
                  <a:pt x="33" y="114"/>
                </a:lnTo>
                <a:lnTo>
                  <a:pt x="35" y="132"/>
                </a:lnTo>
                <a:lnTo>
                  <a:pt x="35" y="148"/>
                </a:lnTo>
                <a:lnTo>
                  <a:pt x="36" y="158"/>
                </a:lnTo>
                <a:lnTo>
                  <a:pt x="36" y="163"/>
                </a:lnTo>
                <a:lnTo>
                  <a:pt x="36" y="167"/>
                </a:lnTo>
                <a:lnTo>
                  <a:pt x="37" y="173"/>
                </a:lnTo>
                <a:lnTo>
                  <a:pt x="37" y="184"/>
                </a:lnTo>
                <a:lnTo>
                  <a:pt x="39" y="204"/>
                </a:lnTo>
                <a:lnTo>
                  <a:pt x="39" y="233"/>
                </a:lnTo>
                <a:lnTo>
                  <a:pt x="39" y="275"/>
                </a:lnTo>
                <a:lnTo>
                  <a:pt x="40" y="329"/>
                </a:lnTo>
                <a:lnTo>
                  <a:pt x="40" y="334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1" name="Freeform 247"/>
          <p:cNvSpPr>
            <a:spLocks/>
          </p:cNvSpPr>
          <p:nvPr/>
        </p:nvSpPr>
        <p:spPr bwMode="auto">
          <a:xfrm>
            <a:off x="4132264" y="5195888"/>
            <a:ext cx="26987" cy="349250"/>
          </a:xfrm>
          <a:custGeom>
            <a:avLst/>
            <a:gdLst>
              <a:gd name="T0" fmla="*/ 0 w 17"/>
              <a:gd name="T1" fmla="*/ 2147483646 h 220"/>
              <a:gd name="T2" fmla="*/ 0 w 17"/>
              <a:gd name="T3" fmla="*/ 2147483646 h 220"/>
              <a:gd name="T4" fmla="*/ 2147483646 w 17"/>
              <a:gd name="T5" fmla="*/ 2147483646 h 220"/>
              <a:gd name="T6" fmla="*/ 2147483646 w 17"/>
              <a:gd name="T7" fmla="*/ 2147483646 h 220"/>
              <a:gd name="T8" fmla="*/ 2147483646 w 17"/>
              <a:gd name="T9" fmla="*/ 2147483646 h 220"/>
              <a:gd name="T10" fmla="*/ 2147483646 w 17"/>
              <a:gd name="T11" fmla="*/ 2147483646 h 220"/>
              <a:gd name="T12" fmla="*/ 2147483646 w 17"/>
              <a:gd name="T13" fmla="*/ 2147483646 h 220"/>
              <a:gd name="T14" fmla="*/ 2147483646 w 17"/>
              <a:gd name="T15" fmla="*/ 2147483646 h 220"/>
              <a:gd name="T16" fmla="*/ 2147483646 w 17"/>
              <a:gd name="T17" fmla="*/ 2147483646 h 220"/>
              <a:gd name="T18" fmla="*/ 2147483646 w 17"/>
              <a:gd name="T19" fmla="*/ 2147483646 h 220"/>
              <a:gd name="T20" fmla="*/ 2147483646 w 17"/>
              <a:gd name="T21" fmla="*/ 2147483646 h 220"/>
              <a:gd name="T22" fmla="*/ 2147483646 w 17"/>
              <a:gd name="T23" fmla="*/ 2147483646 h 220"/>
              <a:gd name="T24" fmla="*/ 2147483646 w 17"/>
              <a:gd name="T25" fmla="*/ 2147483646 h 220"/>
              <a:gd name="T26" fmla="*/ 2147483646 w 17"/>
              <a:gd name="T27" fmla="*/ 0 h 220"/>
              <a:gd name="T28" fmla="*/ 2147483646 w 17"/>
              <a:gd name="T29" fmla="*/ 2147483646 h 220"/>
              <a:gd name="T30" fmla="*/ 2147483646 w 17"/>
              <a:gd name="T31" fmla="*/ 2147483646 h 220"/>
              <a:gd name="T32" fmla="*/ 2147483646 w 17"/>
              <a:gd name="T33" fmla="*/ 2147483646 h 220"/>
              <a:gd name="T34" fmla="*/ 2147483646 w 17"/>
              <a:gd name="T35" fmla="*/ 2147483646 h 220"/>
              <a:gd name="T36" fmla="*/ 2147483646 w 17"/>
              <a:gd name="T37" fmla="*/ 2147483646 h 220"/>
              <a:gd name="T38" fmla="*/ 2147483646 w 17"/>
              <a:gd name="T39" fmla="*/ 2147483646 h 220"/>
              <a:gd name="T40" fmla="*/ 2147483646 w 17"/>
              <a:gd name="T41" fmla="*/ 2147483646 h 220"/>
              <a:gd name="T42" fmla="*/ 2147483646 w 17"/>
              <a:gd name="T43" fmla="*/ 2147483646 h 220"/>
              <a:gd name="T44" fmla="*/ 2147483646 w 17"/>
              <a:gd name="T45" fmla="*/ 2147483646 h 220"/>
              <a:gd name="T46" fmla="*/ 2147483646 w 17"/>
              <a:gd name="T47" fmla="*/ 2147483646 h 220"/>
              <a:gd name="T48" fmla="*/ 2147483646 w 17"/>
              <a:gd name="T49" fmla="*/ 2147483646 h 220"/>
              <a:gd name="T50" fmla="*/ 2147483646 w 17"/>
              <a:gd name="T51" fmla="*/ 2147483646 h 220"/>
              <a:gd name="T52" fmla="*/ 2147483646 w 17"/>
              <a:gd name="T53" fmla="*/ 2147483646 h 220"/>
              <a:gd name="T54" fmla="*/ 2147483646 w 17"/>
              <a:gd name="T55" fmla="*/ 2147483646 h 220"/>
              <a:gd name="T56" fmla="*/ 2147483646 w 17"/>
              <a:gd name="T57" fmla="*/ 2147483646 h 220"/>
              <a:gd name="T58" fmla="*/ 2147483646 w 17"/>
              <a:gd name="T59" fmla="*/ 2147483646 h 220"/>
              <a:gd name="T60" fmla="*/ 2147483646 w 17"/>
              <a:gd name="T61" fmla="*/ 2147483646 h 220"/>
              <a:gd name="T62" fmla="*/ 2147483646 w 17"/>
              <a:gd name="T63" fmla="*/ 2147483646 h 220"/>
              <a:gd name="T64" fmla="*/ 2147483646 w 17"/>
              <a:gd name="T65" fmla="*/ 2147483646 h 220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17" h="220">
                <a:moveTo>
                  <a:pt x="0" y="220"/>
                </a:moveTo>
                <a:lnTo>
                  <a:pt x="0" y="196"/>
                </a:lnTo>
                <a:lnTo>
                  <a:pt x="0" y="155"/>
                </a:lnTo>
                <a:lnTo>
                  <a:pt x="1" y="121"/>
                </a:lnTo>
                <a:lnTo>
                  <a:pt x="1" y="97"/>
                </a:lnTo>
                <a:lnTo>
                  <a:pt x="2" y="78"/>
                </a:lnTo>
                <a:lnTo>
                  <a:pt x="2" y="65"/>
                </a:lnTo>
                <a:lnTo>
                  <a:pt x="4" y="54"/>
                </a:lnTo>
                <a:lnTo>
                  <a:pt x="4" y="44"/>
                </a:lnTo>
                <a:lnTo>
                  <a:pt x="4" y="34"/>
                </a:lnTo>
                <a:lnTo>
                  <a:pt x="5" y="26"/>
                </a:lnTo>
                <a:lnTo>
                  <a:pt x="5" y="16"/>
                </a:lnTo>
                <a:lnTo>
                  <a:pt x="6" y="9"/>
                </a:lnTo>
                <a:lnTo>
                  <a:pt x="6" y="2"/>
                </a:lnTo>
                <a:lnTo>
                  <a:pt x="6" y="0"/>
                </a:lnTo>
                <a:lnTo>
                  <a:pt x="8" y="1"/>
                </a:lnTo>
                <a:lnTo>
                  <a:pt x="8" y="7"/>
                </a:lnTo>
                <a:lnTo>
                  <a:pt x="9" y="18"/>
                </a:lnTo>
                <a:lnTo>
                  <a:pt x="9" y="34"/>
                </a:lnTo>
                <a:lnTo>
                  <a:pt x="9" y="53"/>
                </a:lnTo>
                <a:lnTo>
                  <a:pt x="10" y="71"/>
                </a:lnTo>
                <a:lnTo>
                  <a:pt x="10" y="82"/>
                </a:lnTo>
                <a:lnTo>
                  <a:pt x="12" y="83"/>
                </a:lnTo>
                <a:lnTo>
                  <a:pt x="12" y="75"/>
                </a:lnTo>
                <a:lnTo>
                  <a:pt x="12" y="60"/>
                </a:lnTo>
                <a:lnTo>
                  <a:pt x="13" y="44"/>
                </a:lnTo>
                <a:lnTo>
                  <a:pt x="13" y="32"/>
                </a:lnTo>
                <a:lnTo>
                  <a:pt x="13" y="26"/>
                </a:lnTo>
                <a:lnTo>
                  <a:pt x="14" y="28"/>
                </a:lnTo>
                <a:lnTo>
                  <a:pt x="14" y="38"/>
                </a:lnTo>
                <a:lnTo>
                  <a:pt x="16" y="59"/>
                </a:lnTo>
                <a:lnTo>
                  <a:pt x="16" y="90"/>
                </a:lnTo>
                <a:lnTo>
                  <a:pt x="17" y="135"/>
                </a:lnTo>
                <a:lnTo>
                  <a:pt x="17" y="200"/>
                </a:lnTo>
                <a:lnTo>
                  <a:pt x="17" y="22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2" name="Freeform 248"/>
          <p:cNvSpPr>
            <a:spLocks/>
          </p:cNvSpPr>
          <p:nvPr/>
        </p:nvSpPr>
        <p:spPr bwMode="auto">
          <a:xfrm>
            <a:off x="4167189" y="4854576"/>
            <a:ext cx="60325" cy="690563"/>
          </a:xfrm>
          <a:custGeom>
            <a:avLst/>
            <a:gdLst>
              <a:gd name="T0" fmla="*/ 2147483646 w 38"/>
              <a:gd name="T1" fmla="*/ 2147483646 h 435"/>
              <a:gd name="T2" fmla="*/ 2147483646 w 38"/>
              <a:gd name="T3" fmla="*/ 2147483646 h 435"/>
              <a:gd name="T4" fmla="*/ 2147483646 w 38"/>
              <a:gd name="T5" fmla="*/ 2147483646 h 435"/>
              <a:gd name="T6" fmla="*/ 2147483646 w 38"/>
              <a:gd name="T7" fmla="*/ 2147483646 h 435"/>
              <a:gd name="T8" fmla="*/ 2147483646 w 38"/>
              <a:gd name="T9" fmla="*/ 2147483646 h 435"/>
              <a:gd name="T10" fmla="*/ 2147483646 w 38"/>
              <a:gd name="T11" fmla="*/ 2147483646 h 435"/>
              <a:gd name="T12" fmla="*/ 2147483646 w 38"/>
              <a:gd name="T13" fmla="*/ 2147483646 h 435"/>
              <a:gd name="T14" fmla="*/ 2147483646 w 38"/>
              <a:gd name="T15" fmla="*/ 2147483646 h 435"/>
              <a:gd name="T16" fmla="*/ 2147483646 w 38"/>
              <a:gd name="T17" fmla="*/ 2147483646 h 435"/>
              <a:gd name="T18" fmla="*/ 2147483646 w 38"/>
              <a:gd name="T19" fmla="*/ 2147483646 h 435"/>
              <a:gd name="T20" fmla="*/ 2147483646 w 38"/>
              <a:gd name="T21" fmla="*/ 2147483646 h 435"/>
              <a:gd name="T22" fmla="*/ 2147483646 w 38"/>
              <a:gd name="T23" fmla="*/ 2147483646 h 435"/>
              <a:gd name="T24" fmla="*/ 2147483646 w 38"/>
              <a:gd name="T25" fmla="*/ 2147483646 h 435"/>
              <a:gd name="T26" fmla="*/ 2147483646 w 38"/>
              <a:gd name="T27" fmla="*/ 2147483646 h 435"/>
              <a:gd name="T28" fmla="*/ 2147483646 w 38"/>
              <a:gd name="T29" fmla="*/ 2147483646 h 435"/>
              <a:gd name="T30" fmla="*/ 2147483646 w 38"/>
              <a:gd name="T31" fmla="*/ 2147483646 h 435"/>
              <a:gd name="T32" fmla="*/ 2147483646 w 38"/>
              <a:gd name="T33" fmla="*/ 2147483646 h 435"/>
              <a:gd name="T34" fmla="*/ 2147483646 w 38"/>
              <a:gd name="T35" fmla="*/ 2147483646 h 435"/>
              <a:gd name="T36" fmla="*/ 2147483646 w 38"/>
              <a:gd name="T37" fmla="*/ 2147483646 h 435"/>
              <a:gd name="T38" fmla="*/ 2147483646 w 38"/>
              <a:gd name="T39" fmla="*/ 2147483646 h 435"/>
              <a:gd name="T40" fmla="*/ 2147483646 w 38"/>
              <a:gd name="T41" fmla="*/ 2147483646 h 435"/>
              <a:gd name="T42" fmla="*/ 2147483646 w 38"/>
              <a:gd name="T43" fmla="*/ 2147483646 h 435"/>
              <a:gd name="T44" fmla="*/ 2147483646 w 38"/>
              <a:gd name="T45" fmla="*/ 2147483646 h 435"/>
              <a:gd name="T46" fmla="*/ 2147483646 w 38"/>
              <a:gd name="T47" fmla="*/ 2147483646 h 435"/>
              <a:gd name="T48" fmla="*/ 2147483646 w 38"/>
              <a:gd name="T49" fmla="*/ 2147483646 h 435"/>
              <a:gd name="T50" fmla="*/ 2147483646 w 38"/>
              <a:gd name="T51" fmla="*/ 2147483646 h 435"/>
              <a:gd name="T52" fmla="*/ 2147483646 w 38"/>
              <a:gd name="T53" fmla="*/ 2147483646 h 435"/>
              <a:gd name="T54" fmla="*/ 2147483646 w 38"/>
              <a:gd name="T55" fmla="*/ 2147483646 h 435"/>
              <a:gd name="T56" fmla="*/ 2147483646 w 38"/>
              <a:gd name="T57" fmla="*/ 2147483646 h 435"/>
              <a:gd name="T58" fmla="*/ 2147483646 w 38"/>
              <a:gd name="T59" fmla="*/ 2147483646 h 435"/>
              <a:gd name="T60" fmla="*/ 2147483646 w 38"/>
              <a:gd name="T61" fmla="*/ 2147483646 h 435"/>
              <a:gd name="T62" fmla="*/ 2147483646 w 38"/>
              <a:gd name="T63" fmla="*/ 0 h 435"/>
              <a:gd name="T64" fmla="*/ 2147483646 w 38"/>
              <a:gd name="T65" fmla="*/ 2147483646 h 435"/>
              <a:gd name="T66" fmla="*/ 2147483646 w 38"/>
              <a:gd name="T67" fmla="*/ 2147483646 h 435"/>
              <a:gd name="T68" fmla="*/ 2147483646 w 38"/>
              <a:gd name="T69" fmla="*/ 2147483646 h 435"/>
              <a:gd name="T70" fmla="*/ 2147483646 w 38"/>
              <a:gd name="T71" fmla="*/ 2147483646 h 435"/>
              <a:gd name="T72" fmla="*/ 2147483646 w 38"/>
              <a:gd name="T73" fmla="*/ 2147483646 h 435"/>
              <a:gd name="T74" fmla="*/ 2147483646 w 38"/>
              <a:gd name="T75" fmla="*/ 2147483646 h 435"/>
              <a:gd name="T76" fmla="*/ 2147483646 w 38"/>
              <a:gd name="T77" fmla="*/ 2147483646 h 435"/>
              <a:gd name="T78" fmla="*/ 2147483646 w 38"/>
              <a:gd name="T79" fmla="*/ 2147483646 h 435"/>
              <a:gd name="T80" fmla="*/ 2147483646 w 38"/>
              <a:gd name="T81" fmla="*/ 2147483646 h 435"/>
              <a:gd name="T82" fmla="*/ 2147483646 w 38"/>
              <a:gd name="T83" fmla="*/ 2147483646 h 435"/>
              <a:gd name="T84" fmla="*/ 2147483646 w 38"/>
              <a:gd name="T85" fmla="*/ 2147483646 h 435"/>
              <a:gd name="T86" fmla="*/ 2147483646 w 38"/>
              <a:gd name="T87" fmla="*/ 2147483646 h 435"/>
              <a:gd name="T88" fmla="*/ 2147483646 w 38"/>
              <a:gd name="T89" fmla="*/ 2147483646 h 435"/>
              <a:gd name="T90" fmla="*/ 2147483646 w 38"/>
              <a:gd name="T91" fmla="*/ 2147483646 h 435"/>
              <a:gd name="T92" fmla="*/ 2147483646 w 38"/>
              <a:gd name="T93" fmla="*/ 2147483646 h 43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38" h="435">
                <a:moveTo>
                  <a:pt x="0" y="435"/>
                </a:moveTo>
                <a:lnTo>
                  <a:pt x="0" y="408"/>
                </a:lnTo>
                <a:lnTo>
                  <a:pt x="1" y="325"/>
                </a:lnTo>
                <a:lnTo>
                  <a:pt x="1" y="263"/>
                </a:lnTo>
                <a:lnTo>
                  <a:pt x="3" y="211"/>
                </a:lnTo>
                <a:lnTo>
                  <a:pt x="3" y="168"/>
                </a:lnTo>
                <a:lnTo>
                  <a:pt x="3" y="133"/>
                </a:lnTo>
                <a:lnTo>
                  <a:pt x="4" y="103"/>
                </a:lnTo>
                <a:lnTo>
                  <a:pt x="4" y="79"/>
                </a:lnTo>
                <a:lnTo>
                  <a:pt x="4" y="59"/>
                </a:lnTo>
                <a:lnTo>
                  <a:pt x="5" y="43"/>
                </a:lnTo>
                <a:lnTo>
                  <a:pt x="5" y="32"/>
                </a:lnTo>
                <a:lnTo>
                  <a:pt x="7" y="23"/>
                </a:lnTo>
                <a:lnTo>
                  <a:pt x="7" y="17"/>
                </a:lnTo>
                <a:lnTo>
                  <a:pt x="8" y="15"/>
                </a:lnTo>
                <a:lnTo>
                  <a:pt x="8" y="16"/>
                </a:lnTo>
                <a:lnTo>
                  <a:pt x="9" y="21"/>
                </a:lnTo>
                <a:lnTo>
                  <a:pt x="9" y="26"/>
                </a:lnTo>
                <a:lnTo>
                  <a:pt x="11" y="32"/>
                </a:lnTo>
                <a:lnTo>
                  <a:pt x="11" y="38"/>
                </a:lnTo>
                <a:lnTo>
                  <a:pt x="11" y="43"/>
                </a:lnTo>
                <a:lnTo>
                  <a:pt x="12" y="45"/>
                </a:lnTo>
                <a:lnTo>
                  <a:pt x="13" y="44"/>
                </a:lnTo>
                <a:lnTo>
                  <a:pt x="13" y="41"/>
                </a:lnTo>
                <a:lnTo>
                  <a:pt x="13" y="37"/>
                </a:lnTo>
                <a:lnTo>
                  <a:pt x="15" y="34"/>
                </a:lnTo>
                <a:lnTo>
                  <a:pt x="15" y="33"/>
                </a:lnTo>
                <a:lnTo>
                  <a:pt x="16" y="34"/>
                </a:lnTo>
                <a:lnTo>
                  <a:pt x="16" y="38"/>
                </a:lnTo>
                <a:lnTo>
                  <a:pt x="16" y="44"/>
                </a:lnTo>
                <a:lnTo>
                  <a:pt x="17" y="52"/>
                </a:lnTo>
                <a:lnTo>
                  <a:pt x="17" y="59"/>
                </a:lnTo>
                <a:lnTo>
                  <a:pt x="17" y="63"/>
                </a:lnTo>
                <a:lnTo>
                  <a:pt x="19" y="63"/>
                </a:lnTo>
                <a:lnTo>
                  <a:pt x="19" y="58"/>
                </a:lnTo>
                <a:lnTo>
                  <a:pt x="20" y="50"/>
                </a:lnTo>
                <a:lnTo>
                  <a:pt x="20" y="39"/>
                </a:lnTo>
                <a:lnTo>
                  <a:pt x="20" y="30"/>
                </a:lnTo>
                <a:lnTo>
                  <a:pt x="21" y="21"/>
                </a:lnTo>
                <a:lnTo>
                  <a:pt x="21" y="15"/>
                </a:lnTo>
                <a:lnTo>
                  <a:pt x="23" y="11"/>
                </a:lnTo>
                <a:lnTo>
                  <a:pt x="23" y="10"/>
                </a:lnTo>
                <a:lnTo>
                  <a:pt x="24" y="9"/>
                </a:lnTo>
                <a:lnTo>
                  <a:pt x="24" y="10"/>
                </a:lnTo>
                <a:lnTo>
                  <a:pt x="25" y="9"/>
                </a:lnTo>
                <a:lnTo>
                  <a:pt x="25" y="6"/>
                </a:lnTo>
                <a:lnTo>
                  <a:pt x="27" y="4"/>
                </a:lnTo>
                <a:lnTo>
                  <a:pt x="27" y="1"/>
                </a:lnTo>
                <a:lnTo>
                  <a:pt x="27" y="0"/>
                </a:lnTo>
                <a:lnTo>
                  <a:pt x="28" y="1"/>
                </a:lnTo>
                <a:lnTo>
                  <a:pt x="28" y="5"/>
                </a:lnTo>
                <a:lnTo>
                  <a:pt x="29" y="14"/>
                </a:lnTo>
                <a:lnTo>
                  <a:pt x="29" y="25"/>
                </a:lnTo>
                <a:lnTo>
                  <a:pt x="29" y="41"/>
                </a:lnTo>
                <a:lnTo>
                  <a:pt x="31" y="61"/>
                </a:lnTo>
                <a:lnTo>
                  <a:pt x="31" y="85"/>
                </a:lnTo>
                <a:lnTo>
                  <a:pt x="32" y="113"/>
                </a:lnTo>
                <a:lnTo>
                  <a:pt x="32" y="144"/>
                </a:lnTo>
                <a:lnTo>
                  <a:pt x="32" y="178"/>
                </a:lnTo>
                <a:lnTo>
                  <a:pt x="33" y="214"/>
                </a:lnTo>
                <a:lnTo>
                  <a:pt x="33" y="248"/>
                </a:lnTo>
                <a:lnTo>
                  <a:pt x="33" y="280"/>
                </a:lnTo>
                <a:lnTo>
                  <a:pt x="35" y="305"/>
                </a:lnTo>
                <a:lnTo>
                  <a:pt x="35" y="323"/>
                </a:lnTo>
                <a:lnTo>
                  <a:pt x="36" y="333"/>
                </a:lnTo>
                <a:lnTo>
                  <a:pt x="36" y="339"/>
                </a:lnTo>
                <a:lnTo>
                  <a:pt x="37" y="345"/>
                </a:lnTo>
                <a:lnTo>
                  <a:pt x="37" y="354"/>
                </a:lnTo>
                <a:lnTo>
                  <a:pt x="37" y="368"/>
                </a:lnTo>
                <a:lnTo>
                  <a:pt x="38" y="392"/>
                </a:lnTo>
                <a:lnTo>
                  <a:pt x="38" y="426"/>
                </a:lnTo>
                <a:lnTo>
                  <a:pt x="38" y="435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3" name="Freeform 249"/>
          <p:cNvSpPr>
            <a:spLocks/>
          </p:cNvSpPr>
          <p:nvPr/>
        </p:nvSpPr>
        <p:spPr bwMode="auto">
          <a:xfrm>
            <a:off x="4238625" y="5302250"/>
            <a:ext cx="20638" cy="242888"/>
          </a:xfrm>
          <a:custGeom>
            <a:avLst/>
            <a:gdLst>
              <a:gd name="T0" fmla="*/ 0 w 13"/>
              <a:gd name="T1" fmla="*/ 2147483646 h 153"/>
              <a:gd name="T2" fmla="*/ 0 w 13"/>
              <a:gd name="T3" fmla="*/ 2147483646 h 153"/>
              <a:gd name="T4" fmla="*/ 0 w 13"/>
              <a:gd name="T5" fmla="*/ 2147483646 h 153"/>
              <a:gd name="T6" fmla="*/ 0 w 13"/>
              <a:gd name="T7" fmla="*/ 2147483646 h 153"/>
              <a:gd name="T8" fmla="*/ 0 w 13"/>
              <a:gd name="T9" fmla="*/ 2147483646 h 153"/>
              <a:gd name="T10" fmla="*/ 0 w 13"/>
              <a:gd name="T11" fmla="*/ 2147483646 h 153"/>
              <a:gd name="T12" fmla="*/ 2147483646 w 13"/>
              <a:gd name="T13" fmla="*/ 2147483646 h 153"/>
              <a:gd name="T14" fmla="*/ 2147483646 w 13"/>
              <a:gd name="T15" fmla="*/ 2147483646 h 153"/>
              <a:gd name="T16" fmla="*/ 2147483646 w 13"/>
              <a:gd name="T17" fmla="*/ 2147483646 h 153"/>
              <a:gd name="T18" fmla="*/ 2147483646 w 13"/>
              <a:gd name="T19" fmla="*/ 2147483646 h 153"/>
              <a:gd name="T20" fmla="*/ 2147483646 w 13"/>
              <a:gd name="T21" fmla="*/ 2147483646 h 153"/>
              <a:gd name="T22" fmla="*/ 2147483646 w 13"/>
              <a:gd name="T23" fmla="*/ 2147483646 h 153"/>
              <a:gd name="T24" fmla="*/ 2147483646 w 13"/>
              <a:gd name="T25" fmla="*/ 2147483646 h 153"/>
              <a:gd name="T26" fmla="*/ 2147483646 w 13"/>
              <a:gd name="T27" fmla="*/ 2147483646 h 153"/>
              <a:gd name="T28" fmla="*/ 2147483646 w 13"/>
              <a:gd name="T29" fmla="*/ 2147483646 h 153"/>
              <a:gd name="T30" fmla="*/ 2147483646 w 13"/>
              <a:gd name="T31" fmla="*/ 2147483646 h 153"/>
              <a:gd name="T32" fmla="*/ 2147483646 w 13"/>
              <a:gd name="T33" fmla="*/ 2147483646 h 153"/>
              <a:gd name="T34" fmla="*/ 2147483646 w 13"/>
              <a:gd name="T35" fmla="*/ 2147483646 h 153"/>
              <a:gd name="T36" fmla="*/ 2147483646 w 13"/>
              <a:gd name="T37" fmla="*/ 2147483646 h 153"/>
              <a:gd name="T38" fmla="*/ 2147483646 w 13"/>
              <a:gd name="T39" fmla="*/ 2147483646 h 153"/>
              <a:gd name="T40" fmla="*/ 2147483646 w 13"/>
              <a:gd name="T41" fmla="*/ 2147483646 h 153"/>
              <a:gd name="T42" fmla="*/ 2147483646 w 13"/>
              <a:gd name="T43" fmla="*/ 2147483646 h 153"/>
              <a:gd name="T44" fmla="*/ 2147483646 w 13"/>
              <a:gd name="T45" fmla="*/ 2147483646 h 153"/>
              <a:gd name="T46" fmla="*/ 2147483646 w 13"/>
              <a:gd name="T47" fmla="*/ 2147483646 h 153"/>
              <a:gd name="T48" fmla="*/ 2147483646 w 13"/>
              <a:gd name="T49" fmla="*/ 2147483646 h 153"/>
              <a:gd name="T50" fmla="*/ 2147483646 w 13"/>
              <a:gd name="T51" fmla="*/ 2147483646 h 153"/>
              <a:gd name="T52" fmla="*/ 2147483646 w 13"/>
              <a:gd name="T53" fmla="*/ 2147483646 h 153"/>
              <a:gd name="T54" fmla="*/ 2147483646 w 13"/>
              <a:gd name="T55" fmla="*/ 2147483646 h 153"/>
              <a:gd name="T56" fmla="*/ 2147483646 w 13"/>
              <a:gd name="T57" fmla="*/ 2147483646 h 153"/>
              <a:gd name="T58" fmla="*/ 2147483646 w 13"/>
              <a:gd name="T59" fmla="*/ 2147483646 h 153"/>
              <a:gd name="T60" fmla="*/ 2147483646 w 13"/>
              <a:gd name="T61" fmla="*/ 2147483646 h 153"/>
              <a:gd name="T62" fmla="*/ 2147483646 w 13"/>
              <a:gd name="T63" fmla="*/ 2147483646 h 153"/>
              <a:gd name="T64" fmla="*/ 2147483646 w 13"/>
              <a:gd name="T65" fmla="*/ 2147483646 h 153"/>
              <a:gd name="T66" fmla="*/ 2147483646 w 13"/>
              <a:gd name="T67" fmla="*/ 2147483646 h 153"/>
              <a:gd name="T68" fmla="*/ 2147483646 w 13"/>
              <a:gd name="T69" fmla="*/ 2147483646 h 153"/>
              <a:gd name="T70" fmla="*/ 2147483646 w 13"/>
              <a:gd name="T71" fmla="*/ 2147483646 h 153"/>
              <a:gd name="T72" fmla="*/ 2147483646 w 13"/>
              <a:gd name="T73" fmla="*/ 2147483646 h 153"/>
              <a:gd name="T74" fmla="*/ 2147483646 w 13"/>
              <a:gd name="T75" fmla="*/ 2147483646 h 153"/>
              <a:gd name="T76" fmla="*/ 2147483646 w 13"/>
              <a:gd name="T77" fmla="*/ 2147483646 h 153"/>
              <a:gd name="T78" fmla="*/ 2147483646 w 13"/>
              <a:gd name="T79" fmla="*/ 2147483646 h 153"/>
              <a:gd name="T80" fmla="*/ 2147483646 w 13"/>
              <a:gd name="T81" fmla="*/ 0 h 153"/>
              <a:gd name="T82" fmla="*/ 2147483646 w 13"/>
              <a:gd name="T83" fmla="*/ 0 h 153"/>
              <a:gd name="T84" fmla="*/ 2147483646 w 13"/>
              <a:gd name="T85" fmla="*/ 2147483646 h 153"/>
              <a:gd name="T86" fmla="*/ 2147483646 w 13"/>
              <a:gd name="T87" fmla="*/ 2147483646 h 153"/>
              <a:gd name="T88" fmla="*/ 2147483646 w 13"/>
              <a:gd name="T89" fmla="*/ 2147483646 h 153"/>
              <a:gd name="T90" fmla="*/ 2147483646 w 13"/>
              <a:gd name="T91" fmla="*/ 2147483646 h 153"/>
              <a:gd name="T92" fmla="*/ 2147483646 w 13"/>
              <a:gd name="T93" fmla="*/ 2147483646 h 153"/>
              <a:gd name="T94" fmla="*/ 2147483646 w 13"/>
              <a:gd name="T95" fmla="*/ 2147483646 h 153"/>
              <a:gd name="T96" fmla="*/ 2147483646 w 13"/>
              <a:gd name="T97" fmla="*/ 2147483646 h 153"/>
              <a:gd name="T98" fmla="*/ 2147483646 w 13"/>
              <a:gd name="T99" fmla="*/ 2147483646 h 153"/>
              <a:gd name="T100" fmla="*/ 2147483646 w 13"/>
              <a:gd name="T101" fmla="*/ 2147483646 h 153"/>
              <a:gd name="T102" fmla="*/ 2147483646 w 13"/>
              <a:gd name="T103" fmla="*/ 2147483646 h 153"/>
              <a:gd name="T104" fmla="*/ 2147483646 w 13"/>
              <a:gd name="T105" fmla="*/ 2147483646 h 15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13" h="153">
                <a:moveTo>
                  <a:pt x="0" y="153"/>
                </a:moveTo>
                <a:lnTo>
                  <a:pt x="0" y="149"/>
                </a:lnTo>
                <a:lnTo>
                  <a:pt x="0" y="117"/>
                </a:lnTo>
                <a:lnTo>
                  <a:pt x="0" y="94"/>
                </a:lnTo>
                <a:lnTo>
                  <a:pt x="1" y="79"/>
                </a:lnTo>
                <a:lnTo>
                  <a:pt x="1" y="68"/>
                </a:lnTo>
                <a:lnTo>
                  <a:pt x="1" y="62"/>
                </a:lnTo>
                <a:lnTo>
                  <a:pt x="3" y="61"/>
                </a:lnTo>
                <a:lnTo>
                  <a:pt x="4" y="63"/>
                </a:lnTo>
                <a:lnTo>
                  <a:pt x="4" y="70"/>
                </a:lnTo>
                <a:lnTo>
                  <a:pt x="4" y="81"/>
                </a:lnTo>
                <a:lnTo>
                  <a:pt x="5" y="95"/>
                </a:lnTo>
                <a:lnTo>
                  <a:pt x="5" y="108"/>
                </a:lnTo>
                <a:lnTo>
                  <a:pt x="5" y="116"/>
                </a:lnTo>
                <a:lnTo>
                  <a:pt x="7" y="116"/>
                </a:lnTo>
                <a:lnTo>
                  <a:pt x="7" y="102"/>
                </a:lnTo>
                <a:lnTo>
                  <a:pt x="8" y="81"/>
                </a:lnTo>
                <a:lnTo>
                  <a:pt x="8" y="57"/>
                </a:lnTo>
                <a:lnTo>
                  <a:pt x="8" y="34"/>
                </a:lnTo>
                <a:lnTo>
                  <a:pt x="9" y="15"/>
                </a:lnTo>
                <a:lnTo>
                  <a:pt x="9" y="4"/>
                </a:lnTo>
                <a:lnTo>
                  <a:pt x="11" y="0"/>
                </a:lnTo>
                <a:lnTo>
                  <a:pt x="11" y="4"/>
                </a:lnTo>
                <a:lnTo>
                  <a:pt x="11" y="19"/>
                </a:lnTo>
                <a:lnTo>
                  <a:pt x="12" y="43"/>
                </a:lnTo>
                <a:lnTo>
                  <a:pt x="12" y="79"/>
                </a:lnTo>
                <a:lnTo>
                  <a:pt x="13" y="132"/>
                </a:lnTo>
                <a:lnTo>
                  <a:pt x="13" y="153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4" name="Freeform 250"/>
          <p:cNvSpPr>
            <a:spLocks/>
          </p:cNvSpPr>
          <p:nvPr/>
        </p:nvSpPr>
        <p:spPr bwMode="auto">
          <a:xfrm>
            <a:off x="4375151" y="3546476"/>
            <a:ext cx="233363" cy="1998663"/>
          </a:xfrm>
          <a:custGeom>
            <a:avLst/>
            <a:gdLst>
              <a:gd name="T0" fmla="*/ 2147483646 w 147"/>
              <a:gd name="T1" fmla="*/ 2147483646 h 1259"/>
              <a:gd name="T2" fmla="*/ 2147483646 w 147"/>
              <a:gd name="T3" fmla="*/ 2147483646 h 1259"/>
              <a:gd name="T4" fmla="*/ 2147483646 w 147"/>
              <a:gd name="T5" fmla="*/ 2147483646 h 1259"/>
              <a:gd name="T6" fmla="*/ 2147483646 w 147"/>
              <a:gd name="T7" fmla="*/ 2147483646 h 1259"/>
              <a:gd name="T8" fmla="*/ 2147483646 w 147"/>
              <a:gd name="T9" fmla="*/ 2147483646 h 1259"/>
              <a:gd name="T10" fmla="*/ 2147483646 w 147"/>
              <a:gd name="T11" fmla="*/ 2147483646 h 1259"/>
              <a:gd name="T12" fmla="*/ 2147483646 w 147"/>
              <a:gd name="T13" fmla="*/ 2147483646 h 1259"/>
              <a:gd name="T14" fmla="*/ 2147483646 w 147"/>
              <a:gd name="T15" fmla="*/ 2147483646 h 1259"/>
              <a:gd name="T16" fmla="*/ 2147483646 w 147"/>
              <a:gd name="T17" fmla="*/ 2147483646 h 1259"/>
              <a:gd name="T18" fmla="*/ 2147483646 w 147"/>
              <a:gd name="T19" fmla="*/ 2147483646 h 1259"/>
              <a:gd name="T20" fmla="*/ 2147483646 w 147"/>
              <a:gd name="T21" fmla="*/ 2147483646 h 1259"/>
              <a:gd name="T22" fmla="*/ 2147483646 w 147"/>
              <a:gd name="T23" fmla="*/ 2147483646 h 1259"/>
              <a:gd name="T24" fmla="*/ 2147483646 w 147"/>
              <a:gd name="T25" fmla="*/ 2147483646 h 1259"/>
              <a:gd name="T26" fmla="*/ 2147483646 w 147"/>
              <a:gd name="T27" fmla="*/ 2147483646 h 1259"/>
              <a:gd name="T28" fmla="*/ 2147483646 w 147"/>
              <a:gd name="T29" fmla="*/ 2147483646 h 1259"/>
              <a:gd name="T30" fmla="*/ 2147483646 w 147"/>
              <a:gd name="T31" fmla="*/ 2147483646 h 1259"/>
              <a:gd name="T32" fmla="*/ 2147483646 w 147"/>
              <a:gd name="T33" fmla="*/ 2147483646 h 1259"/>
              <a:gd name="T34" fmla="*/ 2147483646 w 147"/>
              <a:gd name="T35" fmla="*/ 2147483646 h 1259"/>
              <a:gd name="T36" fmla="*/ 2147483646 w 147"/>
              <a:gd name="T37" fmla="*/ 2147483646 h 1259"/>
              <a:gd name="T38" fmla="*/ 2147483646 w 147"/>
              <a:gd name="T39" fmla="*/ 2147483646 h 1259"/>
              <a:gd name="T40" fmla="*/ 2147483646 w 147"/>
              <a:gd name="T41" fmla="*/ 2147483646 h 1259"/>
              <a:gd name="T42" fmla="*/ 2147483646 w 147"/>
              <a:gd name="T43" fmla="*/ 2147483646 h 1259"/>
              <a:gd name="T44" fmla="*/ 2147483646 w 147"/>
              <a:gd name="T45" fmla="*/ 2147483646 h 1259"/>
              <a:gd name="T46" fmla="*/ 2147483646 w 147"/>
              <a:gd name="T47" fmla="*/ 2147483646 h 1259"/>
              <a:gd name="T48" fmla="*/ 2147483646 w 147"/>
              <a:gd name="T49" fmla="*/ 2147483646 h 1259"/>
              <a:gd name="T50" fmla="*/ 2147483646 w 147"/>
              <a:gd name="T51" fmla="*/ 2147483646 h 1259"/>
              <a:gd name="T52" fmla="*/ 2147483646 w 147"/>
              <a:gd name="T53" fmla="*/ 2147483646 h 1259"/>
              <a:gd name="T54" fmla="*/ 2147483646 w 147"/>
              <a:gd name="T55" fmla="*/ 2147483646 h 1259"/>
              <a:gd name="T56" fmla="*/ 2147483646 w 147"/>
              <a:gd name="T57" fmla="*/ 2147483646 h 1259"/>
              <a:gd name="T58" fmla="*/ 2147483646 w 147"/>
              <a:gd name="T59" fmla="*/ 2147483646 h 1259"/>
              <a:gd name="T60" fmla="*/ 2147483646 w 147"/>
              <a:gd name="T61" fmla="*/ 2147483646 h 1259"/>
              <a:gd name="T62" fmla="*/ 2147483646 w 147"/>
              <a:gd name="T63" fmla="*/ 2147483646 h 1259"/>
              <a:gd name="T64" fmla="*/ 2147483646 w 147"/>
              <a:gd name="T65" fmla="*/ 2147483646 h 1259"/>
              <a:gd name="T66" fmla="*/ 2147483646 w 147"/>
              <a:gd name="T67" fmla="*/ 2147483646 h 1259"/>
              <a:gd name="T68" fmla="*/ 2147483646 w 147"/>
              <a:gd name="T69" fmla="*/ 2147483646 h 1259"/>
              <a:gd name="T70" fmla="*/ 2147483646 w 147"/>
              <a:gd name="T71" fmla="*/ 2147483646 h 1259"/>
              <a:gd name="T72" fmla="*/ 2147483646 w 147"/>
              <a:gd name="T73" fmla="*/ 2147483646 h 1259"/>
              <a:gd name="T74" fmla="*/ 2147483646 w 147"/>
              <a:gd name="T75" fmla="*/ 2147483646 h 1259"/>
              <a:gd name="T76" fmla="*/ 2147483646 w 147"/>
              <a:gd name="T77" fmla="*/ 2147483646 h 1259"/>
              <a:gd name="T78" fmla="*/ 2147483646 w 147"/>
              <a:gd name="T79" fmla="*/ 2147483646 h 1259"/>
              <a:gd name="T80" fmla="*/ 2147483646 w 147"/>
              <a:gd name="T81" fmla="*/ 2147483646 h 1259"/>
              <a:gd name="T82" fmla="*/ 2147483646 w 147"/>
              <a:gd name="T83" fmla="*/ 2147483646 h 1259"/>
              <a:gd name="T84" fmla="*/ 2147483646 w 147"/>
              <a:gd name="T85" fmla="*/ 2147483646 h 1259"/>
              <a:gd name="T86" fmla="*/ 2147483646 w 147"/>
              <a:gd name="T87" fmla="*/ 2147483646 h 1259"/>
              <a:gd name="T88" fmla="*/ 2147483646 w 147"/>
              <a:gd name="T89" fmla="*/ 2147483646 h 1259"/>
              <a:gd name="T90" fmla="*/ 2147483646 w 147"/>
              <a:gd name="T91" fmla="*/ 2147483646 h 1259"/>
              <a:gd name="T92" fmla="*/ 2147483646 w 147"/>
              <a:gd name="T93" fmla="*/ 2147483646 h 1259"/>
              <a:gd name="T94" fmla="*/ 2147483646 w 147"/>
              <a:gd name="T95" fmla="*/ 2147483646 h 1259"/>
              <a:gd name="T96" fmla="*/ 2147483646 w 147"/>
              <a:gd name="T97" fmla="*/ 2147483646 h 1259"/>
              <a:gd name="T98" fmla="*/ 2147483646 w 147"/>
              <a:gd name="T99" fmla="*/ 2147483646 h 1259"/>
              <a:gd name="T100" fmla="*/ 2147483646 w 147"/>
              <a:gd name="T101" fmla="*/ 2147483646 h 1259"/>
              <a:gd name="T102" fmla="*/ 2147483646 w 147"/>
              <a:gd name="T103" fmla="*/ 2147483646 h 1259"/>
              <a:gd name="T104" fmla="*/ 2147483646 w 147"/>
              <a:gd name="T105" fmla="*/ 2147483646 h 1259"/>
              <a:gd name="T106" fmla="*/ 2147483646 w 147"/>
              <a:gd name="T107" fmla="*/ 2147483646 h 1259"/>
              <a:gd name="T108" fmla="*/ 2147483646 w 147"/>
              <a:gd name="T109" fmla="*/ 2147483646 h 1259"/>
              <a:gd name="T110" fmla="*/ 2147483646 w 147"/>
              <a:gd name="T111" fmla="*/ 2147483646 h 1259"/>
              <a:gd name="T112" fmla="*/ 2147483646 w 147"/>
              <a:gd name="T113" fmla="*/ 2147483646 h 1259"/>
              <a:gd name="T114" fmla="*/ 2147483646 w 147"/>
              <a:gd name="T115" fmla="*/ 2147483646 h 1259"/>
              <a:gd name="T116" fmla="*/ 2147483646 w 147"/>
              <a:gd name="T117" fmla="*/ 2147483646 h 1259"/>
              <a:gd name="T118" fmla="*/ 2147483646 w 147"/>
              <a:gd name="T119" fmla="*/ 2147483646 h 1259"/>
              <a:gd name="T120" fmla="*/ 2147483646 w 147"/>
              <a:gd name="T121" fmla="*/ 2147483646 h 1259"/>
              <a:gd name="T122" fmla="*/ 2147483646 w 147"/>
              <a:gd name="T123" fmla="*/ 2147483646 h 12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7" h="1259">
                <a:moveTo>
                  <a:pt x="0" y="1259"/>
                </a:moveTo>
                <a:lnTo>
                  <a:pt x="4" y="974"/>
                </a:lnTo>
                <a:lnTo>
                  <a:pt x="4" y="759"/>
                </a:lnTo>
                <a:lnTo>
                  <a:pt x="4" y="648"/>
                </a:lnTo>
                <a:lnTo>
                  <a:pt x="5" y="569"/>
                </a:lnTo>
                <a:lnTo>
                  <a:pt x="5" y="507"/>
                </a:lnTo>
                <a:lnTo>
                  <a:pt x="7" y="456"/>
                </a:lnTo>
                <a:lnTo>
                  <a:pt x="7" y="415"/>
                </a:lnTo>
                <a:lnTo>
                  <a:pt x="7" y="381"/>
                </a:lnTo>
                <a:lnTo>
                  <a:pt x="8" y="354"/>
                </a:lnTo>
                <a:lnTo>
                  <a:pt x="8" y="332"/>
                </a:lnTo>
                <a:lnTo>
                  <a:pt x="9" y="316"/>
                </a:lnTo>
                <a:lnTo>
                  <a:pt x="9" y="304"/>
                </a:lnTo>
                <a:lnTo>
                  <a:pt x="9" y="295"/>
                </a:lnTo>
                <a:lnTo>
                  <a:pt x="11" y="290"/>
                </a:lnTo>
                <a:lnTo>
                  <a:pt x="11" y="288"/>
                </a:lnTo>
                <a:lnTo>
                  <a:pt x="12" y="288"/>
                </a:lnTo>
                <a:lnTo>
                  <a:pt x="12" y="289"/>
                </a:lnTo>
                <a:lnTo>
                  <a:pt x="12" y="290"/>
                </a:lnTo>
                <a:lnTo>
                  <a:pt x="13" y="292"/>
                </a:lnTo>
                <a:lnTo>
                  <a:pt x="15" y="292"/>
                </a:lnTo>
                <a:lnTo>
                  <a:pt x="15" y="291"/>
                </a:lnTo>
                <a:lnTo>
                  <a:pt x="16" y="290"/>
                </a:lnTo>
                <a:lnTo>
                  <a:pt x="16" y="289"/>
                </a:lnTo>
                <a:lnTo>
                  <a:pt x="16" y="288"/>
                </a:lnTo>
                <a:lnTo>
                  <a:pt x="17" y="288"/>
                </a:lnTo>
                <a:lnTo>
                  <a:pt x="17" y="289"/>
                </a:lnTo>
                <a:lnTo>
                  <a:pt x="18" y="291"/>
                </a:lnTo>
                <a:lnTo>
                  <a:pt x="18" y="292"/>
                </a:lnTo>
                <a:lnTo>
                  <a:pt x="20" y="294"/>
                </a:lnTo>
                <a:lnTo>
                  <a:pt x="21" y="294"/>
                </a:lnTo>
                <a:lnTo>
                  <a:pt x="21" y="292"/>
                </a:lnTo>
                <a:lnTo>
                  <a:pt x="22" y="291"/>
                </a:lnTo>
                <a:lnTo>
                  <a:pt x="22" y="292"/>
                </a:lnTo>
                <a:lnTo>
                  <a:pt x="24" y="294"/>
                </a:lnTo>
                <a:lnTo>
                  <a:pt x="24" y="296"/>
                </a:lnTo>
                <a:lnTo>
                  <a:pt x="25" y="300"/>
                </a:lnTo>
                <a:lnTo>
                  <a:pt x="25" y="304"/>
                </a:lnTo>
                <a:lnTo>
                  <a:pt x="25" y="306"/>
                </a:lnTo>
                <a:lnTo>
                  <a:pt x="26" y="310"/>
                </a:lnTo>
                <a:lnTo>
                  <a:pt x="26" y="312"/>
                </a:lnTo>
                <a:lnTo>
                  <a:pt x="28" y="313"/>
                </a:lnTo>
                <a:lnTo>
                  <a:pt x="28" y="315"/>
                </a:lnTo>
                <a:lnTo>
                  <a:pt x="29" y="315"/>
                </a:lnTo>
                <a:lnTo>
                  <a:pt x="29" y="316"/>
                </a:lnTo>
                <a:lnTo>
                  <a:pt x="29" y="317"/>
                </a:lnTo>
                <a:lnTo>
                  <a:pt x="30" y="318"/>
                </a:lnTo>
                <a:lnTo>
                  <a:pt x="30" y="321"/>
                </a:lnTo>
                <a:lnTo>
                  <a:pt x="30" y="323"/>
                </a:lnTo>
                <a:lnTo>
                  <a:pt x="32" y="327"/>
                </a:lnTo>
                <a:lnTo>
                  <a:pt x="32" y="331"/>
                </a:lnTo>
                <a:lnTo>
                  <a:pt x="33" y="335"/>
                </a:lnTo>
                <a:lnTo>
                  <a:pt x="33" y="342"/>
                </a:lnTo>
                <a:lnTo>
                  <a:pt x="33" y="349"/>
                </a:lnTo>
                <a:lnTo>
                  <a:pt x="34" y="356"/>
                </a:lnTo>
                <a:lnTo>
                  <a:pt x="34" y="365"/>
                </a:lnTo>
                <a:lnTo>
                  <a:pt x="36" y="375"/>
                </a:lnTo>
                <a:lnTo>
                  <a:pt x="36" y="388"/>
                </a:lnTo>
                <a:lnTo>
                  <a:pt x="36" y="403"/>
                </a:lnTo>
                <a:lnTo>
                  <a:pt x="37" y="421"/>
                </a:lnTo>
                <a:lnTo>
                  <a:pt x="37" y="443"/>
                </a:lnTo>
                <a:lnTo>
                  <a:pt x="38" y="469"/>
                </a:lnTo>
                <a:lnTo>
                  <a:pt x="38" y="500"/>
                </a:lnTo>
                <a:lnTo>
                  <a:pt x="38" y="532"/>
                </a:lnTo>
                <a:lnTo>
                  <a:pt x="40" y="564"/>
                </a:lnTo>
                <a:lnTo>
                  <a:pt x="40" y="590"/>
                </a:lnTo>
                <a:lnTo>
                  <a:pt x="41" y="602"/>
                </a:lnTo>
                <a:lnTo>
                  <a:pt x="41" y="598"/>
                </a:lnTo>
                <a:lnTo>
                  <a:pt x="42" y="583"/>
                </a:lnTo>
                <a:lnTo>
                  <a:pt x="42" y="561"/>
                </a:lnTo>
                <a:lnTo>
                  <a:pt x="42" y="539"/>
                </a:lnTo>
                <a:lnTo>
                  <a:pt x="44" y="521"/>
                </a:lnTo>
                <a:lnTo>
                  <a:pt x="44" y="505"/>
                </a:lnTo>
                <a:lnTo>
                  <a:pt x="45" y="493"/>
                </a:lnTo>
                <a:lnTo>
                  <a:pt x="45" y="484"/>
                </a:lnTo>
                <a:lnTo>
                  <a:pt x="45" y="479"/>
                </a:lnTo>
                <a:lnTo>
                  <a:pt x="46" y="478"/>
                </a:lnTo>
                <a:lnTo>
                  <a:pt x="46" y="480"/>
                </a:lnTo>
                <a:lnTo>
                  <a:pt x="48" y="483"/>
                </a:lnTo>
                <a:lnTo>
                  <a:pt x="48" y="485"/>
                </a:lnTo>
                <a:lnTo>
                  <a:pt x="49" y="489"/>
                </a:lnTo>
                <a:lnTo>
                  <a:pt x="49" y="491"/>
                </a:lnTo>
                <a:lnTo>
                  <a:pt x="49" y="494"/>
                </a:lnTo>
                <a:lnTo>
                  <a:pt x="50" y="496"/>
                </a:lnTo>
                <a:lnTo>
                  <a:pt x="50" y="499"/>
                </a:lnTo>
                <a:lnTo>
                  <a:pt x="52" y="501"/>
                </a:lnTo>
                <a:lnTo>
                  <a:pt x="52" y="504"/>
                </a:lnTo>
                <a:lnTo>
                  <a:pt x="52" y="505"/>
                </a:lnTo>
                <a:lnTo>
                  <a:pt x="53" y="505"/>
                </a:lnTo>
                <a:lnTo>
                  <a:pt x="53" y="502"/>
                </a:lnTo>
                <a:lnTo>
                  <a:pt x="54" y="499"/>
                </a:lnTo>
                <a:lnTo>
                  <a:pt x="54" y="494"/>
                </a:lnTo>
                <a:lnTo>
                  <a:pt x="56" y="489"/>
                </a:lnTo>
                <a:lnTo>
                  <a:pt x="56" y="483"/>
                </a:lnTo>
                <a:lnTo>
                  <a:pt x="56" y="479"/>
                </a:lnTo>
                <a:lnTo>
                  <a:pt x="57" y="477"/>
                </a:lnTo>
                <a:lnTo>
                  <a:pt x="57" y="475"/>
                </a:lnTo>
                <a:lnTo>
                  <a:pt x="58" y="477"/>
                </a:lnTo>
                <a:lnTo>
                  <a:pt x="58" y="480"/>
                </a:lnTo>
                <a:lnTo>
                  <a:pt x="58" y="484"/>
                </a:lnTo>
                <a:lnTo>
                  <a:pt x="59" y="490"/>
                </a:lnTo>
                <a:lnTo>
                  <a:pt x="59" y="495"/>
                </a:lnTo>
                <a:lnTo>
                  <a:pt x="59" y="501"/>
                </a:lnTo>
                <a:lnTo>
                  <a:pt x="61" y="506"/>
                </a:lnTo>
                <a:lnTo>
                  <a:pt x="61" y="510"/>
                </a:lnTo>
                <a:lnTo>
                  <a:pt x="62" y="513"/>
                </a:lnTo>
                <a:lnTo>
                  <a:pt x="62" y="516"/>
                </a:lnTo>
                <a:lnTo>
                  <a:pt x="62" y="518"/>
                </a:lnTo>
                <a:lnTo>
                  <a:pt x="63" y="520"/>
                </a:lnTo>
                <a:lnTo>
                  <a:pt x="63" y="521"/>
                </a:lnTo>
                <a:lnTo>
                  <a:pt x="65" y="521"/>
                </a:lnTo>
                <a:lnTo>
                  <a:pt x="65" y="522"/>
                </a:lnTo>
                <a:lnTo>
                  <a:pt x="66" y="522"/>
                </a:lnTo>
                <a:lnTo>
                  <a:pt x="66" y="523"/>
                </a:lnTo>
                <a:lnTo>
                  <a:pt x="67" y="526"/>
                </a:lnTo>
                <a:lnTo>
                  <a:pt x="67" y="529"/>
                </a:lnTo>
                <a:lnTo>
                  <a:pt x="69" y="534"/>
                </a:lnTo>
                <a:lnTo>
                  <a:pt x="69" y="543"/>
                </a:lnTo>
                <a:lnTo>
                  <a:pt x="69" y="554"/>
                </a:lnTo>
                <a:lnTo>
                  <a:pt x="70" y="569"/>
                </a:lnTo>
                <a:lnTo>
                  <a:pt x="70" y="586"/>
                </a:lnTo>
                <a:lnTo>
                  <a:pt x="71" y="603"/>
                </a:lnTo>
                <a:lnTo>
                  <a:pt x="71" y="613"/>
                </a:lnTo>
                <a:lnTo>
                  <a:pt x="71" y="609"/>
                </a:lnTo>
                <a:lnTo>
                  <a:pt x="73" y="587"/>
                </a:lnTo>
                <a:lnTo>
                  <a:pt x="73" y="550"/>
                </a:lnTo>
                <a:lnTo>
                  <a:pt x="73" y="507"/>
                </a:lnTo>
                <a:lnTo>
                  <a:pt x="74" y="464"/>
                </a:lnTo>
                <a:lnTo>
                  <a:pt x="74" y="425"/>
                </a:lnTo>
                <a:lnTo>
                  <a:pt x="75" y="392"/>
                </a:lnTo>
                <a:lnTo>
                  <a:pt x="75" y="362"/>
                </a:lnTo>
                <a:lnTo>
                  <a:pt x="75" y="339"/>
                </a:lnTo>
                <a:lnTo>
                  <a:pt x="77" y="321"/>
                </a:lnTo>
                <a:lnTo>
                  <a:pt x="77" y="307"/>
                </a:lnTo>
                <a:lnTo>
                  <a:pt x="78" y="296"/>
                </a:lnTo>
                <a:lnTo>
                  <a:pt x="78" y="290"/>
                </a:lnTo>
                <a:lnTo>
                  <a:pt x="78" y="286"/>
                </a:lnTo>
                <a:lnTo>
                  <a:pt x="79" y="284"/>
                </a:lnTo>
                <a:lnTo>
                  <a:pt x="79" y="285"/>
                </a:lnTo>
                <a:lnTo>
                  <a:pt x="81" y="285"/>
                </a:lnTo>
                <a:lnTo>
                  <a:pt x="81" y="286"/>
                </a:lnTo>
                <a:lnTo>
                  <a:pt x="82" y="288"/>
                </a:lnTo>
                <a:lnTo>
                  <a:pt x="83" y="286"/>
                </a:lnTo>
                <a:lnTo>
                  <a:pt x="83" y="285"/>
                </a:lnTo>
                <a:lnTo>
                  <a:pt x="85" y="284"/>
                </a:lnTo>
                <a:lnTo>
                  <a:pt x="85" y="283"/>
                </a:lnTo>
                <a:lnTo>
                  <a:pt x="85" y="284"/>
                </a:lnTo>
                <a:lnTo>
                  <a:pt x="86" y="285"/>
                </a:lnTo>
                <a:lnTo>
                  <a:pt x="86" y="288"/>
                </a:lnTo>
                <a:lnTo>
                  <a:pt x="87" y="290"/>
                </a:lnTo>
                <a:lnTo>
                  <a:pt x="87" y="292"/>
                </a:lnTo>
                <a:lnTo>
                  <a:pt x="87" y="295"/>
                </a:lnTo>
                <a:lnTo>
                  <a:pt x="89" y="296"/>
                </a:lnTo>
                <a:lnTo>
                  <a:pt x="89" y="295"/>
                </a:lnTo>
                <a:lnTo>
                  <a:pt x="90" y="294"/>
                </a:lnTo>
                <a:lnTo>
                  <a:pt x="90" y="291"/>
                </a:lnTo>
                <a:lnTo>
                  <a:pt x="91" y="291"/>
                </a:lnTo>
                <a:lnTo>
                  <a:pt x="93" y="294"/>
                </a:lnTo>
                <a:lnTo>
                  <a:pt x="93" y="296"/>
                </a:lnTo>
                <a:lnTo>
                  <a:pt x="94" y="300"/>
                </a:lnTo>
                <a:lnTo>
                  <a:pt x="94" y="305"/>
                </a:lnTo>
                <a:lnTo>
                  <a:pt x="94" y="308"/>
                </a:lnTo>
                <a:lnTo>
                  <a:pt x="95" y="312"/>
                </a:lnTo>
                <a:lnTo>
                  <a:pt x="95" y="316"/>
                </a:lnTo>
                <a:lnTo>
                  <a:pt x="96" y="319"/>
                </a:lnTo>
                <a:lnTo>
                  <a:pt x="96" y="322"/>
                </a:lnTo>
                <a:lnTo>
                  <a:pt x="98" y="323"/>
                </a:lnTo>
                <a:lnTo>
                  <a:pt x="98" y="324"/>
                </a:lnTo>
                <a:lnTo>
                  <a:pt x="99" y="326"/>
                </a:lnTo>
                <a:lnTo>
                  <a:pt x="100" y="327"/>
                </a:lnTo>
                <a:lnTo>
                  <a:pt x="100" y="329"/>
                </a:lnTo>
                <a:lnTo>
                  <a:pt x="100" y="332"/>
                </a:lnTo>
                <a:lnTo>
                  <a:pt x="102" y="337"/>
                </a:lnTo>
                <a:lnTo>
                  <a:pt x="102" y="344"/>
                </a:lnTo>
                <a:lnTo>
                  <a:pt x="102" y="353"/>
                </a:lnTo>
                <a:lnTo>
                  <a:pt x="103" y="365"/>
                </a:lnTo>
                <a:lnTo>
                  <a:pt x="103" y="381"/>
                </a:lnTo>
                <a:lnTo>
                  <a:pt x="104" y="399"/>
                </a:lnTo>
                <a:lnTo>
                  <a:pt x="104" y="421"/>
                </a:lnTo>
                <a:lnTo>
                  <a:pt x="104" y="443"/>
                </a:lnTo>
                <a:lnTo>
                  <a:pt x="106" y="461"/>
                </a:lnTo>
                <a:lnTo>
                  <a:pt x="106" y="466"/>
                </a:lnTo>
                <a:lnTo>
                  <a:pt x="107" y="453"/>
                </a:lnTo>
                <a:lnTo>
                  <a:pt x="107" y="424"/>
                </a:lnTo>
                <a:lnTo>
                  <a:pt x="107" y="385"/>
                </a:lnTo>
                <a:lnTo>
                  <a:pt x="108" y="345"/>
                </a:lnTo>
                <a:lnTo>
                  <a:pt x="108" y="307"/>
                </a:lnTo>
                <a:lnTo>
                  <a:pt x="110" y="274"/>
                </a:lnTo>
                <a:lnTo>
                  <a:pt x="110" y="246"/>
                </a:lnTo>
                <a:lnTo>
                  <a:pt x="111" y="224"/>
                </a:lnTo>
                <a:lnTo>
                  <a:pt x="111" y="205"/>
                </a:lnTo>
                <a:lnTo>
                  <a:pt x="111" y="193"/>
                </a:lnTo>
                <a:lnTo>
                  <a:pt x="112" y="183"/>
                </a:lnTo>
                <a:lnTo>
                  <a:pt x="112" y="178"/>
                </a:lnTo>
                <a:lnTo>
                  <a:pt x="114" y="176"/>
                </a:lnTo>
                <a:lnTo>
                  <a:pt x="114" y="177"/>
                </a:lnTo>
                <a:lnTo>
                  <a:pt x="115" y="178"/>
                </a:lnTo>
                <a:lnTo>
                  <a:pt x="115" y="180"/>
                </a:lnTo>
                <a:lnTo>
                  <a:pt x="116" y="178"/>
                </a:lnTo>
                <a:lnTo>
                  <a:pt x="116" y="176"/>
                </a:lnTo>
                <a:lnTo>
                  <a:pt x="118" y="172"/>
                </a:lnTo>
                <a:lnTo>
                  <a:pt x="118" y="170"/>
                </a:lnTo>
                <a:lnTo>
                  <a:pt x="118" y="167"/>
                </a:lnTo>
                <a:lnTo>
                  <a:pt x="119" y="165"/>
                </a:lnTo>
                <a:lnTo>
                  <a:pt x="120" y="166"/>
                </a:lnTo>
                <a:lnTo>
                  <a:pt x="120" y="167"/>
                </a:lnTo>
                <a:lnTo>
                  <a:pt x="120" y="170"/>
                </a:lnTo>
                <a:lnTo>
                  <a:pt x="122" y="171"/>
                </a:lnTo>
                <a:lnTo>
                  <a:pt x="123" y="172"/>
                </a:lnTo>
                <a:lnTo>
                  <a:pt x="123" y="171"/>
                </a:lnTo>
                <a:lnTo>
                  <a:pt x="124" y="171"/>
                </a:lnTo>
                <a:lnTo>
                  <a:pt x="126" y="172"/>
                </a:lnTo>
                <a:lnTo>
                  <a:pt x="126" y="175"/>
                </a:lnTo>
                <a:lnTo>
                  <a:pt x="127" y="178"/>
                </a:lnTo>
                <a:lnTo>
                  <a:pt x="127" y="182"/>
                </a:lnTo>
                <a:lnTo>
                  <a:pt x="127" y="186"/>
                </a:lnTo>
                <a:lnTo>
                  <a:pt x="128" y="189"/>
                </a:lnTo>
                <a:lnTo>
                  <a:pt x="128" y="192"/>
                </a:lnTo>
                <a:lnTo>
                  <a:pt x="130" y="194"/>
                </a:lnTo>
                <a:lnTo>
                  <a:pt x="130" y="197"/>
                </a:lnTo>
                <a:lnTo>
                  <a:pt x="130" y="198"/>
                </a:lnTo>
                <a:lnTo>
                  <a:pt x="131" y="198"/>
                </a:lnTo>
                <a:lnTo>
                  <a:pt x="131" y="199"/>
                </a:lnTo>
                <a:lnTo>
                  <a:pt x="132" y="200"/>
                </a:lnTo>
                <a:lnTo>
                  <a:pt x="132" y="203"/>
                </a:lnTo>
                <a:lnTo>
                  <a:pt x="133" y="205"/>
                </a:lnTo>
                <a:lnTo>
                  <a:pt x="133" y="208"/>
                </a:lnTo>
                <a:lnTo>
                  <a:pt x="133" y="213"/>
                </a:lnTo>
                <a:lnTo>
                  <a:pt x="135" y="218"/>
                </a:lnTo>
                <a:lnTo>
                  <a:pt x="135" y="225"/>
                </a:lnTo>
                <a:lnTo>
                  <a:pt x="136" y="235"/>
                </a:lnTo>
                <a:lnTo>
                  <a:pt x="136" y="247"/>
                </a:lnTo>
                <a:lnTo>
                  <a:pt x="137" y="263"/>
                </a:lnTo>
                <a:lnTo>
                  <a:pt x="137" y="281"/>
                </a:lnTo>
                <a:lnTo>
                  <a:pt x="137" y="301"/>
                </a:lnTo>
                <a:lnTo>
                  <a:pt x="139" y="318"/>
                </a:lnTo>
                <a:lnTo>
                  <a:pt x="139" y="327"/>
                </a:lnTo>
                <a:lnTo>
                  <a:pt x="140" y="318"/>
                </a:lnTo>
                <a:lnTo>
                  <a:pt x="140" y="291"/>
                </a:lnTo>
                <a:lnTo>
                  <a:pt x="140" y="252"/>
                </a:lnTo>
                <a:lnTo>
                  <a:pt x="141" y="209"/>
                </a:lnTo>
                <a:lnTo>
                  <a:pt x="141" y="167"/>
                </a:lnTo>
                <a:lnTo>
                  <a:pt x="143" y="130"/>
                </a:lnTo>
                <a:lnTo>
                  <a:pt x="143" y="97"/>
                </a:lnTo>
                <a:lnTo>
                  <a:pt x="143" y="70"/>
                </a:lnTo>
                <a:lnTo>
                  <a:pt x="144" y="48"/>
                </a:lnTo>
                <a:lnTo>
                  <a:pt x="144" y="31"/>
                </a:lnTo>
                <a:lnTo>
                  <a:pt x="144" y="19"/>
                </a:lnTo>
                <a:lnTo>
                  <a:pt x="145" y="9"/>
                </a:lnTo>
                <a:lnTo>
                  <a:pt x="145" y="3"/>
                </a:lnTo>
                <a:lnTo>
                  <a:pt x="147" y="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5" name="Freeform 251"/>
          <p:cNvSpPr>
            <a:spLocks/>
          </p:cNvSpPr>
          <p:nvPr/>
        </p:nvSpPr>
        <p:spPr bwMode="auto">
          <a:xfrm>
            <a:off x="4608514" y="2860675"/>
            <a:ext cx="153987" cy="1308100"/>
          </a:xfrm>
          <a:custGeom>
            <a:avLst/>
            <a:gdLst>
              <a:gd name="T0" fmla="*/ 2147483646 w 97"/>
              <a:gd name="T1" fmla="*/ 2147483646 h 824"/>
              <a:gd name="T2" fmla="*/ 2147483646 w 97"/>
              <a:gd name="T3" fmla="*/ 2147483646 h 824"/>
              <a:gd name="T4" fmla="*/ 2147483646 w 97"/>
              <a:gd name="T5" fmla="*/ 2147483646 h 824"/>
              <a:gd name="T6" fmla="*/ 2147483646 w 97"/>
              <a:gd name="T7" fmla="*/ 2147483646 h 824"/>
              <a:gd name="T8" fmla="*/ 2147483646 w 97"/>
              <a:gd name="T9" fmla="*/ 2147483646 h 824"/>
              <a:gd name="T10" fmla="*/ 2147483646 w 97"/>
              <a:gd name="T11" fmla="*/ 2147483646 h 824"/>
              <a:gd name="T12" fmla="*/ 2147483646 w 97"/>
              <a:gd name="T13" fmla="*/ 2147483646 h 824"/>
              <a:gd name="T14" fmla="*/ 2147483646 w 97"/>
              <a:gd name="T15" fmla="*/ 2147483646 h 824"/>
              <a:gd name="T16" fmla="*/ 2147483646 w 97"/>
              <a:gd name="T17" fmla="*/ 2147483646 h 824"/>
              <a:gd name="T18" fmla="*/ 2147483646 w 97"/>
              <a:gd name="T19" fmla="*/ 2147483646 h 824"/>
              <a:gd name="T20" fmla="*/ 2147483646 w 97"/>
              <a:gd name="T21" fmla="*/ 2147483646 h 824"/>
              <a:gd name="T22" fmla="*/ 2147483646 w 97"/>
              <a:gd name="T23" fmla="*/ 2147483646 h 824"/>
              <a:gd name="T24" fmla="*/ 2147483646 w 97"/>
              <a:gd name="T25" fmla="*/ 2147483646 h 824"/>
              <a:gd name="T26" fmla="*/ 2147483646 w 97"/>
              <a:gd name="T27" fmla="*/ 2147483646 h 824"/>
              <a:gd name="T28" fmla="*/ 2147483646 w 97"/>
              <a:gd name="T29" fmla="*/ 2147483646 h 824"/>
              <a:gd name="T30" fmla="*/ 2147483646 w 97"/>
              <a:gd name="T31" fmla="*/ 2147483646 h 824"/>
              <a:gd name="T32" fmla="*/ 2147483646 w 97"/>
              <a:gd name="T33" fmla="*/ 2147483646 h 824"/>
              <a:gd name="T34" fmla="*/ 2147483646 w 97"/>
              <a:gd name="T35" fmla="*/ 2147483646 h 824"/>
              <a:gd name="T36" fmla="*/ 2147483646 w 97"/>
              <a:gd name="T37" fmla="*/ 2147483646 h 824"/>
              <a:gd name="T38" fmla="*/ 2147483646 w 97"/>
              <a:gd name="T39" fmla="*/ 2147483646 h 824"/>
              <a:gd name="T40" fmla="*/ 2147483646 w 97"/>
              <a:gd name="T41" fmla="*/ 2147483646 h 824"/>
              <a:gd name="T42" fmla="*/ 2147483646 w 97"/>
              <a:gd name="T43" fmla="*/ 2147483646 h 824"/>
              <a:gd name="T44" fmla="*/ 2147483646 w 97"/>
              <a:gd name="T45" fmla="*/ 2147483646 h 824"/>
              <a:gd name="T46" fmla="*/ 2147483646 w 97"/>
              <a:gd name="T47" fmla="*/ 2147483646 h 824"/>
              <a:gd name="T48" fmla="*/ 2147483646 w 97"/>
              <a:gd name="T49" fmla="*/ 2147483646 h 824"/>
              <a:gd name="T50" fmla="*/ 2147483646 w 97"/>
              <a:gd name="T51" fmla="*/ 2147483646 h 824"/>
              <a:gd name="T52" fmla="*/ 2147483646 w 97"/>
              <a:gd name="T53" fmla="*/ 2147483646 h 824"/>
              <a:gd name="T54" fmla="*/ 2147483646 w 97"/>
              <a:gd name="T55" fmla="*/ 2147483646 h 824"/>
              <a:gd name="T56" fmla="*/ 2147483646 w 97"/>
              <a:gd name="T57" fmla="*/ 2147483646 h 824"/>
              <a:gd name="T58" fmla="*/ 2147483646 w 97"/>
              <a:gd name="T59" fmla="*/ 2147483646 h 824"/>
              <a:gd name="T60" fmla="*/ 2147483646 w 97"/>
              <a:gd name="T61" fmla="*/ 2147483646 h 824"/>
              <a:gd name="T62" fmla="*/ 2147483646 w 97"/>
              <a:gd name="T63" fmla="*/ 2147483646 h 824"/>
              <a:gd name="T64" fmla="*/ 2147483646 w 97"/>
              <a:gd name="T65" fmla="*/ 2147483646 h 824"/>
              <a:gd name="T66" fmla="*/ 2147483646 w 97"/>
              <a:gd name="T67" fmla="*/ 2147483646 h 824"/>
              <a:gd name="T68" fmla="*/ 2147483646 w 97"/>
              <a:gd name="T69" fmla="*/ 2147483646 h 824"/>
              <a:gd name="T70" fmla="*/ 2147483646 w 97"/>
              <a:gd name="T71" fmla="*/ 2147483646 h 824"/>
              <a:gd name="T72" fmla="*/ 2147483646 w 97"/>
              <a:gd name="T73" fmla="*/ 2147483646 h 824"/>
              <a:gd name="T74" fmla="*/ 2147483646 w 97"/>
              <a:gd name="T75" fmla="*/ 2147483646 h 824"/>
              <a:gd name="T76" fmla="*/ 2147483646 w 97"/>
              <a:gd name="T77" fmla="*/ 2147483646 h 824"/>
              <a:gd name="T78" fmla="*/ 2147483646 w 97"/>
              <a:gd name="T79" fmla="*/ 2147483646 h 824"/>
              <a:gd name="T80" fmla="*/ 2147483646 w 97"/>
              <a:gd name="T81" fmla="*/ 2147483646 h 824"/>
              <a:gd name="T82" fmla="*/ 2147483646 w 97"/>
              <a:gd name="T83" fmla="*/ 2147483646 h 824"/>
              <a:gd name="T84" fmla="*/ 2147483646 w 97"/>
              <a:gd name="T85" fmla="*/ 2147483646 h 824"/>
              <a:gd name="T86" fmla="*/ 2147483646 w 97"/>
              <a:gd name="T87" fmla="*/ 2147483646 h 824"/>
              <a:gd name="T88" fmla="*/ 2147483646 w 97"/>
              <a:gd name="T89" fmla="*/ 2147483646 h 824"/>
              <a:gd name="T90" fmla="*/ 2147483646 w 97"/>
              <a:gd name="T91" fmla="*/ 2147483646 h 824"/>
              <a:gd name="T92" fmla="*/ 2147483646 w 97"/>
              <a:gd name="T93" fmla="*/ 2147483646 h 824"/>
              <a:gd name="T94" fmla="*/ 2147483646 w 97"/>
              <a:gd name="T95" fmla="*/ 2147483646 h 824"/>
              <a:gd name="T96" fmla="*/ 2147483646 w 97"/>
              <a:gd name="T97" fmla="*/ 2147483646 h 824"/>
              <a:gd name="T98" fmla="*/ 2147483646 w 97"/>
              <a:gd name="T99" fmla="*/ 2147483646 h 824"/>
              <a:gd name="T100" fmla="*/ 2147483646 w 97"/>
              <a:gd name="T101" fmla="*/ 2147483646 h 824"/>
              <a:gd name="T102" fmla="*/ 2147483646 w 97"/>
              <a:gd name="T103" fmla="*/ 2147483646 h 824"/>
              <a:gd name="T104" fmla="*/ 2147483646 w 97"/>
              <a:gd name="T105" fmla="*/ 2147483646 h 824"/>
              <a:gd name="T106" fmla="*/ 2147483646 w 97"/>
              <a:gd name="T107" fmla="*/ 2147483646 h 824"/>
              <a:gd name="T108" fmla="*/ 2147483646 w 97"/>
              <a:gd name="T109" fmla="*/ 2147483646 h 824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97" h="824">
                <a:moveTo>
                  <a:pt x="0" y="432"/>
                </a:moveTo>
                <a:lnTo>
                  <a:pt x="0" y="430"/>
                </a:lnTo>
                <a:lnTo>
                  <a:pt x="1" y="430"/>
                </a:lnTo>
                <a:lnTo>
                  <a:pt x="2" y="430"/>
                </a:lnTo>
                <a:lnTo>
                  <a:pt x="2" y="429"/>
                </a:lnTo>
                <a:lnTo>
                  <a:pt x="4" y="426"/>
                </a:lnTo>
                <a:lnTo>
                  <a:pt x="4" y="425"/>
                </a:lnTo>
                <a:lnTo>
                  <a:pt x="4" y="424"/>
                </a:lnTo>
                <a:lnTo>
                  <a:pt x="5" y="422"/>
                </a:lnTo>
                <a:lnTo>
                  <a:pt x="6" y="424"/>
                </a:lnTo>
                <a:lnTo>
                  <a:pt x="6" y="425"/>
                </a:lnTo>
                <a:lnTo>
                  <a:pt x="6" y="426"/>
                </a:lnTo>
                <a:lnTo>
                  <a:pt x="8" y="429"/>
                </a:lnTo>
                <a:lnTo>
                  <a:pt x="8" y="430"/>
                </a:lnTo>
                <a:lnTo>
                  <a:pt x="9" y="430"/>
                </a:lnTo>
                <a:lnTo>
                  <a:pt x="9" y="431"/>
                </a:lnTo>
                <a:lnTo>
                  <a:pt x="9" y="430"/>
                </a:lnTo>
                <a:lnTo>
                  <a:pt x="10" y="430"/>
                </a:lnTo>
                <a:lnTo>
                  <a:pt x="12" y="431"/>
                </a:lnTo>
                <a:lnTo>
                  <a:pt x="12" y="432"/>
                </a:lnTo>
                <a:lnTo>
                  <a:pt x="13" y="435"/>
                </a:lnTo>
                <a:lnTo>
                  <a:pt x="13" y="437"/>
                </a:lnTo>
                <a:lnTo>
                  <a:pt x="13" y="441"/>
                </a:lnTo>
                <a:lnTo>
                  <a:pt x="14" y="443"/>
                </a:lnTo>
                <a:lnTo>
                  <a:pt x="14" y="446"/>
                </a:lnTo>
                <a:lnTo>
                  <a:pt x="16" y="448"/>
                </a:lnTo>
                <a:lnTo>
                  <a:pt x="16" y="451"/>
                </a:lnTo>
                <a:lnTo>
                  <a:pt x="17" y="452"/>
                </a:lnTo>
                <a:lnTo>
                  <a:pt x="17" y="454"/>
                </a:lnTo>
                <a:lnTo>
                  <a:pt x="17" y="456"/>
                </a:lnTo>
                <a:lnTo>
                  <a:pt x="18" y="456"/>
                </a:lnTo>
                <a:lnTo>
                  <a:pt x="18" y="457"/>
                </a:lnTo>
                <a:lnTo>
                  <a:pt x="20" y="458"/>
                </a:lnTo>
                <a:lnTo>
                  <a:pt x="20" y="461"/>
                </a:lnTo>
                <a:lnTo>
                  <a:pt x="20" y="463"/>
                </a:lnTo>
                <a:lnTo>
                  <a:pt x="21" y="465"/>
                </a:lnTo>
                <a:lnTo>
                  <a:pt x="21" y="470"/>
                </a:lnTo>
                <a:lnTo>
                  <a:pt x="22" y="476"/>
                </a:lnTo>
                <a:lnTo>
                  <a:pt x="22" y="485"/>
                </a:lnTo>
                <a:lnTo>
                  <a:pt x="22" y="496"/>
                </a:lnTo>
                <a:lnTo>
                  <a:pt x="23" y="511"/>
                </a:lnTo>
                <a:lnTo>
                  <a:pt x="23" y="529"/>
                </a:lnTo>
                <a:lnTo>
                  <a:pt x="25" y="550"/>
                </a:lnTo>
                <a:lnTo>
                  <a:pt x="25" y="572"/>
                </a:lnTo>
                <a:lnTo>
                  <a:pt x="25" y="586"/>
                </a:lnTo>
                <a:lnTo>
                  <a:pt x="26" y="581"/>
                </a:lnTo>
                <a:lnTo>
                  <a:pt x="26" y="553"/>
                </a:lnTo>
                <a:lnTo>
                  <a:pt x="26" y="508"/>
                </a:lnTo>
                <a:lnTo>
                  <a:pt x="27" y="458"/>
                </a:lnTo>
                <a:lnTo>
                  <a:pt x="27" y="410"/>
                </a:lnTo>
                <a:lnTo>
                  <a:pt x="29" y="366"/>
                </a:lnTo>
                <a:lnTo>
                  <a:pt x="29" y="329"/>
                </a:lnTo>
                <a:lnTo>
                  <a:pt x="29" y="298"/>
                </a:lnTo>
                <a:lnTo>
                  <a:pt x="30" y="273"/>
                </a:lnTo>
                <a:lnTo>
                  <a:pt x="30" y="253"/>
                </a:lnTo>
                <a:lnTo>
                  <a:pt x="31" y="237"/>
                </a:lnTo>
                <a:lnTo>
                  <a:pt x="31" y="226"/>
                </a:lnTo>
                <a:lnTo>
                  <a:pt x="33" y="219"/>
                </a:lnTo>
                <a:lnTo>
                  <a:pt x="33" y="214"/>
                </a:lnTo>
                <a:lnTo>
                  <a:pt x="33" y="211"/>
                </a:lnTo>
                <a:lnTo>
                  <a:pt x="34" y="211"/>
                </a:lnTo>
                <a:lnTo>
                  <a:pt x="35" y="211"/>
                </a:lnTo>
                <a:lnTo>
                  <a:pt x="37" y="210"/>
                </a:lnTo>
                <a:lnTo>
                  <a:pt x="37" y="209"/>
                </a:lnTo>
                <a:lnTo>
                  <a:pt x="38" y="208"/>
                </a:lnTo>
                <a:lnTo>
                  <a:pt x="39" y="209"/>
                </a:lnTo>
                <a:lnTo>
                  <a:pt x="39" y="210"/>
                </a:lnTo>
                <a:lnTo>
                  <a:pt x="39" y="213"/>
                </a:lnTo>
                <a:lnTo>
                  <a:pt x="41" y="215"/>
                </a:lnTo>
                <a:lnTo>
                  <a:pt x="41" y="216"/>
                </a:lnTo>
                <a:lnTo>
                  <a:pt x="42" y="217"/>
                </a:lnTo>
                <a:lnTo>
                  <a:pt x="43" y="217"/>
                </a:lnTo>
                <a:lnTo>
                  <a:pt x="43" y="216"/>
                </a:lnTo>
                <a:lnTo>
                  <a:pt x="45" y="216"/>
                </a:lnTo>
                <a:lnTo>
                  <a:pt x="46" y="217"/>
                </a:lnTo>
                <a:lnTo>
                  <a:pt x="46" y="220"/>
                </a:lnTo>
                <a:lnTo>
                  <a:pt x="46" y="222"/>
                </a:lnTo>
                <a:lnTo>
                  <a:pt x="47" y="225"/>
                </a:lnTo>
                <a:lnTo>
                  <a:pt x="47" y="227"/>
                </a:lnTo>
                <a:lnTo>
                  <a:pt x="49" y="230"/>
                </a:lnTo>
                <a:lnTo>
                  <a:pt x="49" y="232"/>
                </a:lnTo>
                <a:lnTo>
                  <a:pt x="49" y="235"/>
                </a:lnTo>
                <a:lnTo>
                  <a:pt x="50" y="236"/>
                </a:lnTo>
                <a:lnTo>
                  <a:pt x="50" y="238"/>
                </a:lnTo>
                <a:lnTo>
                  <a:pt x="51" y="240"/>
                </a:lnTo>
                <a:lnTo>
                  <a:pt x="51" y="241"/>
                </a:lnTo>
                <a:lnTo>
                  <a:pt x="51" y="243"/>
                </a:lnTo>
                <a:lnTo>
                  <a:pt x="53" y="244"/>
                </a:lnTo>
                <a:lnTo>
                  <a:pt x="53" y="247"/>
                </a:lnTo>
                <a:lnTo>
                  <a:pt x="53" y="249"/>
                </a:lnTo>
                <a:lnTo>
                  <a:pt x="54" y="252"/>
                </a:lnTo>
                <a:lnTo>
                  <a:pt x="54" y="257"/>
                </a:lnTo>
                <a:lnTo>
                  <a:pt x="55" y="262"/>
                </a:lnTo>
                <a:lnTo>
                  <a:pt x="55" y="268"/>
                </a:lnTo>
                <a:lnTo>
                  <a:pt x="55" y="276"/>
                </a:lnTo>
                <a:lnTo>
                  <a:pt x="57" y="287"/>
                </a:lnTo>
                <a:lnTo>
                  <a:pt x="57" y="303"/>
                </a:lnTo>
                <a:lnTo>
                  <a:pt x="58" y="323"/>
                </a:lnTo>
                <a:lnTo>
                  <a:pt x="58" y="348"/>
                </a:lnTo>
                <a:lnTo>
                  <a:pt x="59" y="375"/>
                </a:lnTo>
                <a:lnTo>
                  <a:pt x="59" y="398"/>
                </a:lnTo>
                <a:lnTo>
                  <a:pt x="59" y="402"/>
                </a:lnTo>
                <a:lnTo>
                  <a:pt x="60" y="377"/>
                </a:lnTo>
                <a:lnTo>
                  <a:pt x="60" y="329"/>
                </a:lnTo>
                <a:lnTo>
                  <a:pt x="62" y="273"/>
                </a:lnTo>
                <a:lnTo>
                  <a:pt x="62" y="220"/>
                </a:lnTo>
                <a:lnTo>
                  <a:pt x="62" y="172"/>
                </a:lnTo>
                <a:lnTo>
                  <a:pt x="63" y="133"/>
                </a:lnTo>
                <a:lnTo>
                  <a:pt x="63" y="98"/>
                </a:lnTo>
                <a:lnTo>
                  <a:pt x="64" y="71"/>
                </a:lnTo>
                <a:lnTo>
                  <a:pt x="64" y="50"/>
                </a:lnTo>
                <a:lnTo>
                  <a:pt x="64" y="33"/>
                </a:lnTo>
                <a:lnTo>
                  <a:pt x="66" y="22"/>
                </a:lnTo>
                <a:lnTo>
                  <a:pt x="66" y="14"/>
                </a:lnTo>
                <a:lnTo>
                  <a:pt x="67" y="9"/>
                </a:lnTo>
                <a:lnTo>
                  <a:pt x="67" y="6"/>
                </a:lnTo>
                <a:lnTo>
                  <a:pt x="67" y="5"/>
                </a:lnTo>
                <a:lnTo>
                  <a:pt x="68" y="5"/>
                </a:lnTo>
                <a:lnTo>
                  <a:pt x="70" y="5"/>
                </a:lnTo>
                <a:lnTo>
                  <a:pt x="70" y="4"/>
                </a:lnTo>
                <a:lnTo>
                  <a:pt x="71" y="1"/>
                </a:lnTo>
                <a:lnTo>
                  <a:pt x="71" y="0"/>
                </a:lnTo>
                <a:lnTo>
                  <a:pt x="72" y="0"/>
                </a:lnTo>
                <a:lnTo>
                  <a:pt x="74" y="3"/>
                </a:lnTo>
                <a:lnTo>
                  <a:pt x="74" y="4"/>
                </a:lnTo>
                <a:lnTo>
                  <a:pt x="75" y="6"/>
                </a:lnTo>
                <a:lnTo>
                  <a:pt x="75" y="7"/>
                </a:lnTo>
                <a:lnTo>
                  <a:pt x="75" y="9"/>
                </a:lnTo>
                <a:lnTo>
                  <a:pt x="76" y="9"/>
                </a:lnTo>
                <a:lnTo>
                  <a:pt x="78" y="7"/>
                </a:lnTo>
                <a:lnTo>
                  <a:pt x="78" y="6"/>
                </a:lnTo>
                <a:lnTo>
                  <a:pt x="79" y="7"/>
                </a:lnTo>
                <a:lnTo>
                  <a:pt x="79" y="9"/>
                </a:lnTo>
                <a:lnTo>
                  <a:pt x="80" y="10"/>
                </a:lnTo>
                <a:lnTo>
                  <a:pt x="80" y="14"/>
                </a:lnTo>
                <a:lnTo>
                  <a:pt x="80" y="16"/>
                </a:lnTo>
                <a:lnTo>
                  <a:pt x="82" y="19"/>
                </a:lnTo>
                <a:lnTo>
                  <a:pt x="82" y="21"/>
                </a:lnTo>
                <a:lnTo>
                  <a:pt x="82" y="23"/>
                </a:lnTo>
                <a:lnTo>
                  <a:pt x="83" y="26"/>
                </a:lnTo>
                <a:lnTo>
                  <a:pt x="83" y="27"/>
                </a:lnTo>
                <a:lnTo>
                  <a:pt x="84" y="28"/>
                </a:lnTo>
                <a:lnTo>
                  <a:pt x="84" y="31"/>
                </a:lnTo>
                <a:lnTo>
                  <a:pt x="86" y="32"/>
                </a:lnTo>
                <a:lnTo>
                  <a:pt x="86" y="34"/>
                </a:lnTo>
                <a:lnTo>
                  <a:pt x="86" y="36"/>
                </a:lnTo>
                <a:lnTo>
                  <a:pt x="87" y="38"/>
                </a:lnTo>
                <a:lnTo>
                  <a:pt x="87" y="42"/>
                </a:lnTo>
                <a:lnTo>
                  <a:pt x="88" y="44"/>
                </a:lnTo>
                <a:lnTo>
                  <a:pt x="88" y="49"/>
                </a:lnTo>
                <a:lnTo>
                  <a:pt x="88" y="54"/>
                </a:lnTo>
                <a:lnTo>
                  <a:pt x="90" y="59"/>
                </a:lnTo>
                <a:lnTo>
                  <a:pt x="90" y="68"/>
                </a:lnTo>
                <a:lnTo>
                  <a:pt x="91" y="76"/>
                </a:lnTo>
                <a:lnTo>
                  <a:pt x="91" y="87"/>
                </a:lnTo>
                <a:lnTo>
                  <a:pt x="91" y="101"/>
                </a:lnTo>
                <a:lnTo>
                  <a:pt x="92" y="117"/>
                </a:lnTo>
                <a:lnTo>
                  <a:pt x="92" y="136"/>
                </a:lnTo>
                <a:lnTo>
                  <a:pt x="94" y="160"/>
                </a:lnTo>
                <a:lnTo>
                  <a:pt x="94" y="188"/>
                </a:lnTo>
                <a:lnTo>
                  <a:pt x="94" y="222"/>
                </a:lnTo>
                <a:lnTo>
                  <a:pt x="95" y="264"/>
                </a:lnTo>
                <a:lnTo>
                  <a:pt x="95" y="316"/>
                </a:lnTo>
                <a:lnTo>
                  <a:pt x="95" y="379"/>
                </a:lnTo>
                <a:lnTo>
                  <a:pt x="96" y="462"/>
                </a:lnTo>
                <a:lnTo>
                  <a:pt x="96" y="581"/>
                </a:lnTo>
                <a:lnTo>
                  <a:pt x="97" y="824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6" name="Freeform 252"/>
          <p:cNvSpPr>
            <a:spLocks/>
          </p:cNvSpPr>
          <p:nvPr/>
        </p:nvSpPr>
        <p:spPr bwMode="auto">
          <a:xfrm>
            <a:off x="4765675" y="3844926"/>
            <a:ext cx="209550" cy="1700213"/>
          </a:xfrm>
          <a:custGeom>
            <a:avLst/>
            <a:gdLst>
              <a:gd name="T0" fmla="*/ 2147483646 w 132"/>
              <a:gd name="T1" fmla="*/ 2147483646 h 1071"/>
              <a:gd name="T2" fmla="*/ 2147483646 w 132"/>
              <a:gd name="T3" fmla="*/ 2147483646 h 1071"/>
              <a:gd name="T4" fmla="*/ 2147483646 w 132"/>
              <a:gd name="T5" fmla="*/ 2147483646 h 1071"/>
              <a:gd name="T6" fmla="*/ 2147483646 w 132"/>
              <a:gd name="T7" fmla="*/ 2147483646 h 1071"/>
              <a:gd name="T8" fmla="*/ 2147483646 w 132"/>
              <a:gd name="T9" fmla="*/ 2147483646 h 1071"/>
              <a:gd name="T10" fmla="*/ 2147483646 w 132"/>
              <a:gd name="T11" fmla="*/ 2147483646 h 1071"/>
              <a:gd name="T12" fmla="*/ 2147483646 w 132"/>
              <a:gd name="T13" fmla="*/ 2147483646 h 1071"/>
              <a:gd name="T14" fmla="*/ 2147483646 w 132"/>
              <a:gd name="T15" fmla="*/ 2147483646 h 1071"/>
              <a:gd name="T16" fmla="*/ 2147483646 w 132"/>
              <a:gd name="T17" fmla="*/ 2147483646 h 1071"/>
              <a:gd name="T18" fmla="*/ 2147483646 w 132"/>
              <a:gd name="T19" fmla="*/ 2147483646 h 1071"/>
              <a:gd name="T20" fmla="*/ 2147483646 w 132"/>
              <a:gd name="T21" fmla="*/ 2147483646 h 1071"/>
              <a:gd name="T22" fmla="*/ 2147483646 w 132"/>
              <a:gd name="T23" fmla="*/ 2147483646 h 1071"/>
              <a:gd name="T24" fmla="*/ 2147483646 w 132"/>
              <a:gd name="T25" fmla="*/ 2147483646 h 1071"/>
              <a:gd name="T26" fmla="*/ 2147483646 w 132"/>
              <a:gd name="T27" fmla="*/ 2147483646 h 1071"/>
              <a:gd name="T28" fmla="*/ 2147483646 w 132"/>
              <a:gd name="T29" fmla="*/ 2147483646 h 1071"/>
              <a:gd name="T30" fmla="*/ 2147483646 w 132"/>
              <a:gd name="T31" fmla="*/ 2147483646 h 1071"/>
              <a:gd name="T32" fmla="*/ 2147483646 w 132"/>
              <a:gd name="T33" fmla="*/ 2147483646 h 1071"/>
              <a:gd name="T34" fmla="*/ 2147483646 w 132"/>
              <a:gd name="T35" fmla="*/ 2147483646 h 1071"/>
              <a:gd name="T36" fmla="*/ 2147483646 w 132"/>
              <a:gd name="T37" fmla="*/ 2147483646 h 1071"/>
              <a:gd name="T38" fmla="*/ 2147483646 w 132"/>
              <a:gd name="T39" fmla="*/ 2147483646 h 1071"/>
              <a:gd name="T40" fmla="*/ 2147483646 w 132"/>
              <a:gd name="T41" fmla="*/ 2147483646 h 1071"/>
              <a:gd name="T42" fmla="*/ 2147483646 w 132"/>
              <a:gd name="T43" fmla="*/ 2147483646 h 1071"/>
              <a:gd name="T44" fmla="*/ 2147483646 w 132"/>
              <a:gd name="T45" fmla="*/ 2147483646 h 1071"/>
              <a:gd name="T46" fmla="*/ 2147483646 w 132"/>
              <a:gd name="T47" fmla="*/ 2147483646 h 1071"/>
              <a:gd name="T48" fmla="*/ 2147483646 w 132"/>
              <a:gd name="T49" fmla="*/ 2147483646 h 1071"/>
              <a:gd name="T50" fmla="*/ 2147483646 w 132"/>
              <a:gd name="T51" fmla="*/ 2147483646 h 1071"/>
              <a:gd name="T52" fmla="*/ 2147483646 w 132"/>
              <a:gd name="T53" fmla="*/ 2147483646 h 1071"/>
              <a:gd name="T54" fmla="*/ 2147483646 w 132"/>
              <a:gd name="T55" fmla="*/ 2147483646 h 1071"/>
              <a:gd name="T56" fmla="*/ 2147483646 w 132"/>
              <a:gd name="T57" fmla="*/ 2147483646 h 1071"/>
              <a:gd name="T58" fmla="*/ 2147483646 w 132"/>
              <a:gd name="T59" fmla="*/ 2147483646 h 1071"/>
              <a:gd name="T60" fmla="*/ 2147483646 w 132"/>
              <a:gd name="T61" fmla="*/ 2147483646 h 1071"/>
              <a:gd name="T62" fmla="*/ 2147483646 w 132"/>
              <a:gd name="T63" fmla="*/ 2147483646 h 1071"/>
              <a:gd name="T64" fmla="*/ 2147483646 w 132"/>
              <a:gd name="T65" fmla="*/ 2147483646 h 1071"/>
              <a:gd name="T66" fmla="*/ 2147483646 w 132"/>
              <a:gd name="T67" fmla="*/ 2147483646 h 1071"/>
              <a:gd name="T68" fmla="*/ 2147483646 w 132"/>
              <a:gd name="T69" fmla="*/ 2147483646 h 1071"/>
              <a:gd name="T70" fmla="*/ 2147483646 w 132"/>
              <a:gd name="T71" fmla="*/ 2147483646 h 1071"/>
              <a:gd name="T72" fmla="*/ 2147483646 w 132"/>
              <a:gd name="T73" fmla="*/ 2147483646 h 1071"/>
              <a:gd name="T74" fmla="*/ 2147483646 w 132"/>
              <a:gd name="T75" fmla="*/ 2147483646 h 1071"/>
              <a:gd name="T76" fmla="*/ 2147483646 w 132"/>
              <a:gd name="T77" fmla="*/ 2147483646 h 1071"/>
              <a:gd name="T78" fmla="*/ 2147483646 w 132"/>
              <a:gd name="T79" fmla="*/ 2147483646 h 1071"/>
              <a:gd name="T80" fmla="*/ 2147483646 w 132"/>
              <a:gd name="T81" fmla="*/ 2147483646 h 1071"/>
              <a:gd name="T82" fmla="*/ 2147483646 w 132"/>
              <a:gd name="T83" fmla="*/ 2147483646 h 1071"/>
              <a:gd name="T84" fmla="*/ 2147483646 w 132"/>
              <a:gd name="T85" fmla="*/ 2147483646 h 1071"/>
              <a:gd name="T86" fmla="*/ 2147483646 w 132"/>
              <a:gd name="T87" fmla="*/ 2147483646 h 1071"/>
              <a:gd name="T88" fmla="*/ 2147483646 w 132"/>
              <a:gd name="T89" fmla="*/ 2147483646 h 1071"/>
              <a:gd name="T90" fmla="*/ 2147483646 w 132"/>
              <a:gd name="T91" fmla="*/ 2147483646 h 1071"/>
              <a:gd name="T92" fmla="*/ 2147483646 w 132"/>
              <a:gd name="T93" fmla="*/ 2147483646 h 1071"/>
              <a:gd name="T94" fmla="*/ 2147483646 w 132"/>
              <a:gd name="T95" fmla="*/ 2147483646 h 1071"/>
              <a:gd name="T96" fmla="*/ 2147483646 w 132"/>
              <a:gd name="T97" fmla="*/ 2147483646 h 1071"/>
              <a:gd name="T98" fmla="*/ 2147483646 w 132"/>
              <a:gd name="T99" fmla="*/ 2147483646 h 1071"/>
              <a:gd name="T100" fmla="*/ 2147483646 w 132"/>
              <a:gd name="T101" fmla="*/ 2147483646 h 1071"/>
              <a:gd name="T102" fmla="*/ 2147483646 w 132"/>
              <a:gd name="T103" fmla="*/ 2147483646 h 1071"/>
              <a:gd name="T104" fmla="*/ 2147483646 w 132"/>
              <a:gd name="T105" fmla="*/ 2147483646 h 1071"/>
              <a:gd name="T106" fmla="*/ 2147483646 w 132"/>
              <a:gd name="T107" fmla="*/ 2147483646 h 1071"/>
              <a:gd name="T108" fmla="*/ 2147483646 w 132"/>
              <a:gd name="T109" fmla="*/ 2147483646 h 1071"/>
              <a:gd name="T110" fmla="*/ 2147483646 w 132"/>
              <a:gd name="T111" fmla="*/ 2147483646 h 1071"/>
              <a:gd name="T112" fmla="*/ 2147483646 w 132"/>
              <a:gd name="T113" fmla="*/ 2147483646 h 1071"/>
              <a:gd name="T114" fmla="*/ 2147483646 w 132"/>
              <a:gd name="T115" fmla="*/ 2147483646 h 1071"/>
              <a:gd name="T116" fmla="*/ 2147483646 w 132"/>
              <a:gd name="T117" fmla="*/ 2147483646 h 1071"/>
              <a:gd name="T118" fmla="*/ 2147483646 w 132"/>
              <a:gd name="T119" fmla="*/ 2147483646 h 107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32" h="1071">
                <a:moveTo>
                  <a:pt x="0" y="398"/>
                </a:moveTo>
                <a:lnTo>
                  <a:pt x="0" y="398"/>
                </a:lnTo>
                <a:lnTo>
                  <a:pt x="1" y="144"/>
                </a:lnTo>
                <a:lnTo>
                  <a:pt x="1" y="71"/>
                </a:lnTo>
                <a:lnTo>
                  <a:pt x="2" y="37"/>
                </a:lnTo>
                <a:lnTo>
                  <a:pt x="2" y="21"/>
                </a:lnTo>
                <a:lnTo>
                  <a:pt x="2" y="12"/>
                </a:lnTo>
                <a:lnTo>
                  <a:pt x="4" y="10"/>
                </a:lnTo>
                <a:lnTo>
                  <a:pt x="4" y="7"/>
                </a:lnTo>
                <a:lnTo>
                  <a:pt x="5" y="6"/>
                </a:lnTo>
                <a:lnTo>
                  <a:pt x="5" y="4"/>
                </a:lnTo>
                <a:lnTo>
                  <a:pt x="5" y="3"/>
                </a:lnTo>
                <a:lnTo>
                  <a:pt x="6" y="1"/>
                </a:lnTo>
                <a:lnTo>
                  <a:pt x="6" y="0"/>
                </a:lnTo>
                <a:lnTo>
                  <a:pt x="8" y="0"/>
                </a:lnTo>
                <a:lnTo>
                  <a:pt x="8" y="3"/>
                </a:lnTo>
                <a:lnTo>
                  <a:pt x="9" y="4"/>
                </a:lnTo>
                <a:lnTo>
                  <a:pt x="9" y="6"/>
                </a:lnTo>
                <a:lnTo>
                  <a:pt x="10" y="9"/>
                </a:lnTo>
                <a:lnTo>
                  <a:pt x="10" y="10"/>
                </a:lnTo>
                <a:lnTo>
                  <a:pt x="12" y="10"/>
                </a:lnTo>
                <a:lnTo>
                  <a:pt x="12" y="9"/>
                </a:lnTo>
                <a:lnTo>
                  <a:pt x="13" y="9"/>
                </a:lnTo>
                <a:lnTo>
                  <a:pt x="14" y="10"/>
                </a:lnTo>
                <a:lnTo>
                  <a:pt x="14" y="12"/>
                </a:lnTo>
                <a:lnTo>
                  <a:pt x="16" y="15"/>
                </a:lnTo>
                <a:lnTo>
                  <a:pt x="16" y="17"/>
                </a:lnTo>
                <a:lnTo>
                  <a:pt x="16" y="21"/>
                </a:lnTo>
                <a:lnTo>
                  <a:pt x="17" y="25"/>
                </a:lnTo>
                <a:lnTo>
                  <a:pt x="17" y="28"/>
                </a:lnTo>
                <a:lnTo>
                  <a:pt x="18" y="31"/>
                </a:lnTo>
                <a:lnTo>
                  <a:pt x="18" y="34"/>
                </a:lnTo>
                <a:lnTo>
                  <a:pt x="18" y="37"/>
                </a:lnTo>
                <a:lnTo>
                  <a:pt x="20" y="38"/>
                </a:lnTo>
                <a:lnTo>
                  <a:pt x="20" y="39"/>
                </a:lnTo>
                <a:lnTo>
                  <a:pt x="21" y="41"/>
                </a:lnTo>
                <a:lnTo>
                  <a:pt x="21" y="42"/>
                </a:lnTo>
                <a:lnTo>
                  <a:pt x="22" y="43"/>
                </a:lnTo>
                <a:lnTo>
                  <a:pt x="22" y="44"/>
                </a:lnTo>
                <a:lnTo>
                  <a:pt x="24" y="48"/>
                </a:lnTo>
                <a:lnTo>
                  <a:pt x="24" y="52"/>
                </a:lnTo>
                <a:lnTo>
                  <a:pt x="24" y="58"/>
                </a:lnTo>
                <a:lnTo>
                  <a:pt x="25" y="65"/>
                </a:lnTo>
                <a:lnTo>
                  <a:pt x="25" y="75"/>
                </a:lnTo>
                <a:lnTo>
                  <a:pt x="25" y="86"/>
                </a:lnTo>
                <a:lnTo>
                  <a:pt x="26" y="101"/>
                </a:lnTo>
                <a:lnTo>
                  <a:pt x="28" y="118"/>
                </a:lnTo>
                <a:lnTo>
                  <a:pt x="28" y="139"/>
                </a:lnTo>
                <a:lnTo>
                  <a:pt x="28" y="162"/>
                </a:lnTo>
                <a:lnTo>
                  <a:pt x="29" y="188"/>
                </a:lnTo>
                <a:lnTo>
                  <a:pt x="29" y="217"/>
                </a:lnTo>
                <a:lnTo>
                  <a:pt x="29" y="247"/>
                </a:lnTo>
                <a:lnTo>
                  <a:pt x="30" y="273"/>
                </a:lnTo>
                <a:lnTo>
                  <a:pt x="30" y="289"/>
                </a:lnTo>
                <a:lnTo>
                  <a:pt x="32" y="292"/>
                </a:lnTo>
                <a:lnTo>
                  <a:pt x="32" y="284"/>
                </a:lnTo>
                <a:lnTo>
                  <a:pt x="32" y="267"/>
                </a:lnTo>
                <a:lnTo>
                  <a:pt x="33" y="247"/>
                </a:lnTo>
                <a:lnTo>
                  <a:pt x="33" y="227"/>
                </a:lnTo>
                <a:lnTo>
                  <a:pt x="34" y="212"/>
                </a:lnTo>
                <a:lnTo>
                  <a:pt x="34" y="200"/>
                </a:lnTo>
                <a:lnTo>
                  <a:pt x="34" y="193"/>
                </a:lnTo>
                <a:lnTo>
                  <a:pt x="36" y="188"/>
                </a:lnTo>
                <a:lnTo>
                  <a:pt x="36" y="187"/>
                </a:lnTo>
                <a:lnTo>
                  <a:pt x="37" y="188"/>
                </a:lnTo>
                <a:lnTo>
                  <a:pt x="37" y="189"/>
                </a:lnTo>
                <a:lnTo>
                  <a:pt x="37" y="193"/>
                </a:lnTo>
                <a:lnTo>
                  <a:pt x="38" y="194"/>
                </a:lnTo>
                <a:lnTo>
                  <a:pt x="38" y="197"/>
                </a:lnTo>
                <a:lnTo>
                  <a:pt x="39" y="197"/>
                </a:lnTo>
                <a:lnTo>
                  <a:pt x="41" y="195"/>
                </a:lnTo>
                <a:lnTo>
                  <a:pt x="41" y="194"/>
                </a:lnTo>
                <a:lnTo>
                  <a:pt x="41" y="193"/>
                </a:lnTo>
                <a:lnTo>
                  <a:pt x="42" y="192"/>
                </a:lnTo>
                <a:lnTo>
                  <a:pt x="42" y="190"/>
                </a:lnTo>
                <a:lnTo>
                  <a:pt x="42" y="189"/>
                </a:lnTo>
                <a:lnTo>
                  <a:pt x="43" y="188"/>
                </a:lnTo>
                <a:lnTo>
                  <a:pt x="43" y="187"/>
                </a:lnTo>
                <a:lnTo>
                  <a:pt x="45" y="185"/>
                </a:lnTo>
                <a:lnTo>
                  <a:pt x="45" y="184"/>
                </a:lnTo>
                <a:lnTo>
                  <a:pt x="45" y="183"/>
                </a:lnTo>
                <a:lnTo>
                  <a:pt x="46" y="183"/>
                </a:lnTo>
                <a:lnTo>
                  <a:pt x="47" y="184"/>
                </a:lnTo>
                <a:lnTo>
                  <a:pt x="47" y="187"/>
                </a:lnTo>
                <a:lnTo>
                  <a:pt x="47" y="190"/>
                </a:lnTo>
                <a:lnTo>
                  <a:pt x="49" y="195"/>
                </a:lnTo>
                <a:lnTo>
                  <a:pt x="49" y="200"/>
                </a:lnTo>
                <a:lnTo>
                  <a:pt x="50" y="206"/>
                </a:lnTo>
                <a:lnTo>
                  <a:pt x="50" y="211"/>
                </a:lnTo>
                <a:lnTo>
                  <a:pt x="50" y="215"/>
                </a:lnTo>
                <a:lnTo>
                  <a:pt x="51" y="216"/>
                </a:lnTo>
                <a:lnTo>
                  <a:pt x="51" y="217"/>
                </a:lnTo>
                <a:lnTo>
                  <a:pt x="53" y="216"/>
                </a:lnTo>
                <a:lnTo>
                  <a:pt x="53" y="215"/>
                </a:lnTo>
                <a:lnTo>
                  <a:pt x="53" y="212"/>
                </a:lnTo>
                <a:lnTo>
                  <a:pt x="54" y="211"/>
                </a:lnTo>
                <a:lnTo>
                  <a:pt x="54" y="210"/>
                </a:lnTo>
                <a:lnTo>
                  <a:pt x="55" y="210"/>
                </a:lnTo>
                <a:lnTo>
                  <a:pt x="55" y="211"/>
                </a:lnTo>
                <a:lnTo>
                  <a:pt x="55" y="214"/>
                </a:lnTo>
                <a:lnTo>
                  <a:pt x="57" y="219"/>
                </a:lnTo>
                <a:lnTo>
                  <a:pt x="57" y="224"/>
                </a:lnTo>
                <a:lnTo>
                  <a:pt x="58" y="230"/>
                </a:lnTo>
                <a:lnTo>
                  <a:pt x="58" y="238"/>
                </a:lnTo>
                <a:lnTo>
                  <a:pt x="58" y="248"/>
                </a:lnTo>
                <a:lnTo>
                  <a:pt x="59" y="259"/>
                </a:lnTo>
                <a:lnTo>
                  <a:pt x="59" y="271"/>
                </a:lnTo>
                <a:lnTo>
                  <a:pt x="61" y="286"/>
                </a:lnTo>
                <a:lnTo>
                  <a:pt x="61" y="305"/>
                </a:lnTo>
                <a:lnTo>
                  <a:pt x="61" y="324"/>
                </a:lnTo>
                <a:lnTo>
                  <a:pt x="62" y="349"/>
                </a:lnTo>
                <a:lnTo>
                  <a:pt x="62" y="377"/>
                </a:lnTo>
                <a:lnTo>
                  <a:pt x="63" y="410"/>
                </a:lnTo>
                <a:lnTo>
                  <a:pt x="63" y="449"/>
                </a:lnTo>
                <a:lnTo>
                  <a:pt x="63" y="496"/>
                </a:lnTo>
                <a:lnTo>
                  <a:pt x="65" y="550"/>
                </a:lnTo>
                <a:lnTo>
                  <a:pt x="65" y="613"/>
                </a:lnTo>
                <a:lnTo>
                  <a:pt x="66" y="685"/>
                </a:lnTo>
                <a:lnTo>
                  <a:pt x="66" y="764"/>
                </a:lnTo>
                <a:lnTo>
                  <a:pt x="66" y="839"/>
                </a:lnTo>
                <a:lnTo>
                  <a:pt x="67" y="888"/>
                </a:lnTo>
                <a:lnTo>
                  <a:pt x="67" y="894"/>
                </a:lnTo>
                <a:lnTo>
                  <a:pt x="69" y="874"/>
                </a:lnTo>
                <a:lnTo>
                  <a:pt x="69" y="850"/>
                </a:lnTo>
                <a:lnTo>
                  <a:pt x="70" y="832"/>
                </a:lnTo>
                <a:lnTo>
                  <a:pt x="70" y="820"/>
                </a:lnTo>
                <a:lnTo>
                  <a:pt x="70" y="813"/>
                </a:lnTo>
                <a:lnTo>
                  <a:pt x="71" y="807"/>
                </a:lnTo>
                <a:lnTo>
                  <a:pt x="71" y="801"/>
                </a:lnTo>
                <a:lnTo>
                  <a:pt x="71" y="792"/>
                </a:lnTo>
                <a:lnTo>
                  <a:pt x="73" y="782"/>
                </a:lnTo>
                <a:lnTo>
                  <a:pt x="73" y="771"/>
                </a:lnTo>
                <a:lnTo>
                  <a:pt x="74" y="759"/>
                </a:lnTo>
                <a:lnTo>
                  <a:pt x="74" y="749"/>
                </a:lnTo>
                <a:lnTo>
                  <a:pt x="74" y="739"/>
                </a:lnTo>
                <a:lnTo>
                  <a:pt x="75" y="733"/>
                </a:lnTo>
                <a:lnTo>
                  <a:pt x="75" y="727"/>
                </a:lnTo>
                <a:lnTo>
                  <a:pt x="76" y="723"/>
                </a:lnTo>
                <a:lnTo>
                  <a:pt x="76" y="721"/>
                </a:lnTo>
                <a:lnTo>
                  <a:pt x="76" y="718"/>
                </a:lnTo>
                <a:lnTo>
                  <a:pt x="78" y="717"/>
                </a:lnTo>
                <a:lnTo>
                  <a:pt x="78" y="716"/>
                </a:lnTo>
                <a:lnTo>
                  <a:pt x="79" y="715"/>
                </a:lnTo>
                <a:lnTo>
                  <a:pt x="79" y="717"/>
                </a:lnTo>
                <a:lnTo>
                  <a:pt x="80" y="721"/>
                </a:lnTo>
                <a:lnTo>
                  <a:pt x="80" y="728"/>
                </a:lnTo>
                <a:lnTo>
                  <a:pt x="82" y="739"/>
                </a:lnTo>
                <a:lnTo>
                  <a:pt x="82" y="755"/>
                </a:lnTo>
                <a:lnTo>
                  <a:pt x="83" y="775"/>
                </a:lnTo>
                <a:lnTo>
                  <a:pt x="83" y="799"/>
                </a:lnTo>
                <a:lnTo>
                  <a:pt x="83" y="825"/>
                </a:lnTo>
                <a:lnTo>
                  <a:pt x="84" y="848"/>
                </a:lnTo>
                <a:lnTo>
                  <a:pt x="84" y="864"/>
                </a:lnTo>
                <a:lnTo>
                  <a:pt x="84" y="867"/>
                </a:lnTo>
                <a:lnTo>
                  <a:pt x="86" y="857"/>
                </a:lnTo>
                <a:lnTo>
                  <a:pt x="86" y="837"/>
                </a:lnTo>
                <a:lnTo>
                  <a:pt x="87" y="814"/>
                </a:lnTo>
                <a:lnTo>
                  <a:pt x="87" y="790"/>
                </a:lnTo>
                <a:lnTo>
                  <a:pt x="87" y="769"/>
                </a:lnTo>
                <a:lnTo>
                  <a:pt x="88" y="749"/>
                </a:lnTo>
                <a:lnTo>
                  <a:pt x="88" y="734"/>
                </a:lnTo>
                <a:lnTo>
                  <a:pt x="90" y="723"/>
                </a:lnTo>
                <a:lnTo>
                  <a:pt x="90" y="715"/>
                </a:lnTo>
                <a:lnTo>
                  <a:pt x="90" y="710"/>
                </a:lnTo>
                <a:lnTo>
                  <a:pt x="91" y="711"/>
                </a:lnTo>
                <a:lnTo>
                  <a:pt x="91" y="717"/>
                </a:lnTo>
                <a:lnTo>
                  <a:pt x="92" y="729"/>
                </a:lnTo>
                <a:lnTo>
                  <a:pt x="92" y="750"/>
                </a:lnTo>
                <a:lnTo>
                  <a:pt x="92" y="781"/>
                </a:lnTo>
                <a:lnTo>
                  <a:pt x="94" y="825"/>
                </a:lnTo>
                <a:lnTo>
                  <a:pt x="94" y="884"/>
                </a:lnTo>
                <a:lnTo>
                  <a:pt x="95" y="945"/>
                </a:lnTo>
                <a:lnTo>
                  <a:pt x="95" y="960"/>
                </a:lnTo>
                <a:lnTo>
                  <a:pt x="96" y="895"/>
                </a:lnTo>
                <a:lnTo>
                  <a:pt x="96" y="807"/>
                </a:lnTo>
                <a:lnTo>
                  <a:pt x="96" y="728"/>
                </a:lnTo>
                <a:lnTo>
                  <a:pt x="98" y="664"/>
                </a:lnTo>
                <a:lnTo>
                  <a:pt x="98" y="612"/>
                </a:lnTo>
                <a:lnTo>
                  <a:pt x="98" y="567"/>
                </a:lnTo>
                <a:lnTo>
                  <a:pt x="99" y="532"/>
                </a:lnTo>
                <a:lnTo>
                  <a:pt x="99" y="502"/>
                </a:lnTo>
                <a:lnTo>
                  <a:pt x="100" y="478"/>
                </a:lnTo>
                <a:lnTo>
                  <a:pt x="100" y="458"/>
                </a:lnTo>
                <a:lnTo>
                  <a:pt x="100" y="441"/>
                </a:lnTo>
                <a:lnTo>
                  <a:pt x="102" y="429"/>
                </a:lnTo>
                <a:lnTo>
                  <a:pt x="102" y="419"/>
                </a:lnTo>
                <a:lnTo>
                  <a:pt x="103" y="411"/>
                </a:lnTo>
                <a:lnTo>
                  <a:pt x="103" y="406"/>
                </a:lnTo>
                <a:lnTo>
                  <a:pt x="103" y="405"/>
                </a:lnTo>
                <a:lnTo>
                  <a:pt x="104" y="405"/>
                </a:lnTo>
                <a:lnTo>
                  <a:pt x="104" y="408"/>
                </a:lnTo>
                <a:lnTo>
                  <a:pt x="106" y="411"/>
                </a:lnTo>
                <a:lnTo>
                  <a:pt x="106" y="416"/>
                </a:lnTo>
                <a:lnTo>
                  <a:pt x="106" y="421"/>
                </a:lnTo>
                <a:lnTo>
                  <a:pt x="107" y="427"/>
                </a:lnTo>
                <a:lnTo>
                  <a:pt x="107" y="432"/>
                </a:lnTo>
                <a:lnTo>
                  <a:pt x="108" y="437"/>
                </a:lnTo>
                <a:lnTo>
                  <a:pt x="108" y="441"/>
                </a:lnTo>
                <a:lnTo>
                  <a:pt x="110" y="443"/>
                </a:lnTo>
                <a:lnTo>
                  <a:pt x="110" y="446"/>
                </a:lnTo>
                <a:lnTo>
                  <a:pt x="110" y="448"/>
                </a:lnTo>
                <a:lnTo>
                  <a:pt x="111" y="449"/>
                </a:lnTo>
                <a:lnTo>
                  <a:pt x="112" y="449"/>
                </a:lnTo>
                <a:lnTo>
                  <a:pt x="112" y="448"/>
                </a:lnTo>
                <a:lnTo>
                  <a:pt x="112" y="447"/>
                </a:lnTo>
                <a:lnTo>
                  <a:pt x="113" y="447"/>
                </a:lnTo>
                <a:lnTo>
                  <a:pt x="113" y="446"/>
                </a:lnTo>
                <a:lnTo>
                  <a:pt x="113" y="447"/>
                </a:lnTo>
                <a:lnTo>
                  <a:pt x="115" y="448"/>
                </a:lnTo>
                <a:lnTo>
                  <a:pt x="115" y="451"/>
                </a:lnTo>
                <a:lnTo>
                  <a:pt x="116" y="453"/>
                </a:lnTo>
                <a:lnTo>
                  <a:pt x="116" y="457"/>
                </a:lnTo>
                <a:lnTo>
                  <a:pt x="116" y="459"/>
                </a:lnTo>
                <a:lnTo>
                  <a:pt x="117" y="460"/>
                </a:lnTo>
                <a:lnTo>
                  <a:pt x="117" y="459"/>
                </a:lnTo>
                <a:lnTo>
                  <a:pt x="119" y="457"/>
                </a:lnTo>
                <a:lnTo>
                  <a:pt x="119" y="452"/>
                </a:lnTo>
                <a:lnTo>
                  <a:pt x="119" y="447"/>
                </a:lnTo>
                <a:lnTo>
                  <a:pt x="120" y="441"/>
                </a:lnTo>
                <a:lnTo>
                  <a:pt x="120" y="436"/>
                </a:lnTo>
                <a:lnTo>
                  <a:pt x="121" y="432"/>
                </a:lnTo>
                <a:lnTo>
                  <a:pt x="121" y="431"/>
                </a:lnTo>
                <a:lnTo>
                  <a:pt x="123" y="432"/>
                </a:lnTo>
                <a:lnTo>
                  <a:pt x="123" y="436"/>
                </a:lnTo>
                <a:lnTo>
                  <a:pt x="123" y="442"/>
                </a:lnTo>
                <a:lnTo>
                  <a:pt x="124" y="449"/>
                </a:lnTo>
                <a:lnTo>
                  <a:pt x="124" y="459"/>
                </a:lnTo>
                <a:lnTo>
                  <a:pt x="125" y="472"/>
                </a:lnTo>
                <a:lnTo>
                  <a:pt x="125" y="484"/>
                </a:lnTo>
                <a:lnTo>
                  <a:pt x="125" y="497"/>
                </a:lnTo>
                <a:lnTo>
                  <a:pt x="127" y="513"/>
                </a:lnTo>
                <a:lnTo>
                  <a:pt x="127" y="530"/>
                </a:lnTo>
                <a:lnTo>
                  <a:pt x="127" y="550"/>
                </a:lnTo>
                <a:lnTo>
                  <a:pt x="128" y="573"/>
                </a:lnTo>
                <a:lnTo>
                  <a:pt x="128" y="602"/>
                </a:lnTo>
                <a:lnTo>
                  <a:pt x="129" y="635"/>
                </a:lnTo>
                <a:lnTo>
                  <a:pt x="129" y="675"/>
                </a:lnTo>
                <a:lnTo>
                  <a:pt x="129" y="724"/>
                </a:lnTo>
                <a:lnTo>
                  <a:pt x="131" y="783"/>
                </a:lnTo>
                <a:lnTo>
                  <a:pt x="131" y="855"/>
                </a:lnTo>
                <a:lnTo>
                  <a:pt x="132" y="941"/>
                </a:lnTo>
                <a:lnTo>
                  <a:pt x="132" y="1041"/>
                </a:lnTo>
                <a:lnTo>
                  <a:pt x="132" y="1071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7" name="Freeform 253"/>
          <p:cNvSpPr>
            <a:spLocks/>
          </p:cNvSpPr>
          <p:nvPr/>
        </p:nvSpPr>
        <p:spPr bwMode="auto">
          <a:xfrm>
            <a:off x="4987925" y="5210176"/>
            <a:ext cx="7938" cy="334963"/>
          </a:xfrm>
          <a:custGeom>
            <a:avLst/>
            <a:gdLst>
              <a:gd name="T0" fmla="*/ 0 w 5"/>
              <a:gd name="T1" fmla="*/ 2147483646 h 211"/>
              <a:gd name="T2" fmla="*/ 0 w 5"/>
              <a:gd name="T3" fmla="*/ 2147483646 h 211"/>
              <a:gd name="T4" fmla="*/ 0 w 5"/>
              <a:gd name="T5" fmla="*/ 2147483646 h 211"/>
              <a:gd name="T6" fmla="*/ 0 w 5"/>
              <a:gd name="T7" fmla="*/ 2147483646 h 211"/>
              <a:gd name="T8" fmla="*/ 2147483646 w 5"/>
              <a:gd name="T9" fmla="*/ 2147483646 h 211"/>
              <a:gd name="T10" fmla="*/ 2147483646 w 5"/>
              <a:gd name="T11" fmla="*/ 2147483646 h 211"/>
              <a:gd name="T12" fmla="*/ 2147483646 w 5"/>
              <a:gd name="T13" fmla="*/ 2147483646 h 211"/>
              <a:gd name="T14" fmla="*/ 2147483646 w 5"/>
              <a:gd name="T15" fmla="*/ 2147483646 h 211"/>
              <a:gd name="T16" fmla="*/ 2147483646 w 5"/>
              <a:gd name="T17" fmla="*/ 2147483646 h 211"/>
              <a:gd name="T18" fmla="*/ 2147483646 w 5"/>
              <a:gd name="T19" fmla="*/ 2147483646 h 211"/>
              <a:gd name="T20" fmla="*/ 2147483646 w 5"/>
              <a:gd name="T21" fmla="*/ 0 h 211"/>
              <a:gd name="T22" fmla="*/ 2147483646 w 5"/>
              <a:gd name="T23" fmla="*/ 0 h 211"/>
              <a:gd name="T24" fmla="*/ 2147483646 w 5"/>
              <a:gd name="T25" fmla="*/ 2147483646 h 211"/>
              <a:gd name="T26" fmla="*/ 2147483646 w 5"/>
              <a:gd name="T27" fmla="*/ 2147483646 h 211"/>
              <a:gd name="T28" fmla="*/ 2147483646 w 5"/>
              <a:gd name="T29" fmla="*/ 2147483646 h 211"/>
              <a:gd name="T30" fmla="*/ 2147483646 w 5"/>
              <a:gd name="T31" fmla="*/ 2147483646 h 211"/>
              <a:gd name="T32" fmla="*/ 2147483646 w 5"/>
              <a:gd name="T33" fmla="*/ 2147483646 h 211"/>
              <a:gd name="T34" fmla="*/ 2147483646 w 5"/>
              <a:gd name="T35" fmla="*/ 2147483646 h 211"/>
              <a:gd name="T36" fmla="*/ 2147483646 w 5"/>
              <a:gd name="T37" fmla="*/ 2147483646 h 211"/>
              <a:gd name="T38" fmla="*/ 2147483646 w 5"/>
              <a:gd name="T39" fmla="*/ 2147483646 h 211"/>
              <a:gd name="T40" fmla="*/ 2147483646 w 5"/>
              <a:gd name="T41" fmla="*/ 2147483646 h 211"/>
              <a:gd name="T42" fmla="*/ 2147483646 w 5"/>
              <a:gd name="T43" fmla="*/ 2147483646 h 211"/>
              <a:gd name="T44" fmla="*/ 2147483646 w 5"/>
              <a:gd name="T45" fmla="*/ 2147483646 h 211"/>
              <a:gd name="T46" fmla="*/ 2147483646 w 5"/>
              <a:gd name="T47" fmla="*/ 2147483646 h 211"/>
              <a:gd name="T48" fmla="*/ 2147483646 w 5"/>
              <a:gd name="T49" fmla="*/ 2147483646 h 21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" h="211">
                <a:moveTo>
                  <a:pt x="0" y="211"/>
                </a:moveTo>
                <a:lnTo>
                  <a:pt x="0" y="137"/>
                </a:lnTo>
                <a:lnTo>
                  <a:pt x="0" y="82"/>
                </a:lnTo>
                <a:lnTo>
                  <a:pt x="1" y="44"/>
                </a:lnTo>
                <a:lnTo>
                  <a:pt x="1" y="18"/>
                </a:lnTo>
                <a:lnTo>
                  <a:pt x="3" y="3"/>
                </a:lnTo>
                <a:lnTo>
                  <a:pt x="3" y="0"/>
                </a:lnTo>
                <a:lnTo>
                  <a:pt x="3" y="3"/>
                </a:lnTo>
                <a:lnTo>
                  <a:pt x="4" y="18"/>
                </a:lnTo>
                <a:lnTo>
                  <a:pt x="4" y="44"/>
                </a:lnTo>
                <a:lnTo>
                  <a:pt x="5" y="82"/>
                </a:lnTo>
                <a:lnTo>
                  <a:pt x="5" y="135"/>
                </a:lnTo>
                <a:lnTo>
                  <a:pt x="5" y="211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8" name="Freeform 254"/>
          <p:cNvSpPr>
            <a:spLocks/>
          </p:cNvSpPr>
          <p:nvPr/>
        </p:nvSpPr>
        <p:spPr bwMode="auto">
          <a:xfrm>
            <a:off x="5006975" y="5297488"/>
            <a:ext cx="7938" cy="247650"/>
          </a:xfrm>
          <a:custGeom>
            <a:avLst/>
            <a:gdLst>
              <a:gd name="T0" fmla="*/ 0 w 5"/>
              <a:gd name="T1" fmla="*/ 2147483646 h 156"/>
              <a:gd name="T2" fmla="*/ 0 w 5"/>
              <a:gd name="T3" fmla="*/ 2147483646 h 156"/>
              <a:gd name="T4" fmla="*/ 0 w 5"/>
              <a:gd name="T5" fmla="*/ 2147483646 h 156"/>
              <a:gd name="T6" fmla="*/ 0 w 5"/>
              <a:gd name="T7" fmla="*/ 2147483646 h 156"/>
              <a:gd name="T8" fmla="*/ 2147483646 w 5"/>
              <a:gd name="T9" fmla="*/ 2147483646 h 156"/>
              <a:gd name="T10" fmla="*/ 2147483646 w 5"/>
              <a:gd name="T11" fmla="*/ 2147483646 h 156"/>
              <a:gd name="T12" fmla="*/ 2147483646 w 5"/>
              <a:gd name="T13" fmla="*/ 2147483646 h 156"/>
              <a:gd name="T14" fmla="*/ 2147483646 w 5"/>
              <a:gd name="T15" fmla="*/ 2147483646 h 156"/>
              <a:gd name="T16" fmla="*/ 2147483646 w 5"/>
              <a:gd name="T17" fmla="*/ 2147483646 h 156"/>
              <a:gd name="T18" fmla="*/ 2147483646 w 5"/>
              <a:gd name="T19" fmla="*/ 2147483646 h 156"/>
              <a:gd name="T20" fmla="*/ 2147483646 w 5"/>
              <a:gd name="T21" fmla="*/ 0 h 156"/>
              <a:gd name="T22" fmla="*/ 2147483646 w 5"/>
              <a:gd name="T23" fmla="*/ 0 h 156"/>
              <a:gd name="T24" fmla="*/ 2147483646 w 5"/>
              <a:gd name="T25" fmla="*/ 2147483646 h 156"/>
              <a:gd name="T26" fmla="*/ 2147483646 w 5"/>
              <a:gd name="T27" fmla="*/ 2147483646 h 156"/>
              <a:gd name="T28" fmla="*/ 2147483646 w 5"/>
              <a:gd name="T29" fmla="*/ 2147483646 h 156"/>
              <a:gd name="T30" fmla="*/ 2147483646 w 5"/>
              <a:gd name="T31" fmla="*/ 2147483646 h 156"/>
              <a:gd name="T32" fmla="*/ 2147483646 w 5"/>
              <a:gd name="T33" fmla="*/ 2147483646 h 156"/>
              <a:gd name="T34" fmla="*/ 2147483646 w 5"/>
              <a:gd name="T35" fmla="*/ 2147483646 h 156"/>
              <a:gd name="T36" fmla="*/ 2147483646 w 5"/>
              <a:gd name="T37" fmla="*/ 2147483646 h 156"/>
              <a:gd name="T38" fmla="*/ 2147483646 w 5"/>
              <a:gd name="T39" fmla="*/ 2147483646 h 156"/>
              <a:gd name="T40" fmla="*/ 2147483646 w 5"/>
              <a:gd name="T41" fmla="*/ 2147483646 h 156"/>
              <a:gd name="T42" fmla="*/ 2147483646 w 5"/>
              <a:gd name="T43" fmla="*/ 2147483646 h 156"/>
              <a:gd name="T44" fmla="*/ 2147483646 w 5"/>
              <a:gd name="T45" fmla="*/ 2147483646 h 15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5" h="156">
                <a:moveTo>
                  <a:pt x="0" y="156"/>
                </a:moveTo>
                <a:lnTo>
                  <a:pt x="0" y="135"/>
                </a:lnTo>
                <a:lnTo>
                  <a:pt x="0" y="81"/>
                </a:lnTo>
                <a:lnTo>
                  <a:pt x="1" y="44"/>
                </a:lnTo>
                <a:lnTo>
                  <a:pt x="1" y="18"/>
                </a:lnTo>
                <a:lnTo>
                  <a:pt x="2" y="3"/>
                </a:lnTo>
                <a:lnTo>
                  <a:pt x="2" y="0"/>
                </a:lnTo>
                <a:lnTo>
                  <a:pt x="2" y="6"/>
                </a:lnTo>
                <a:lnTo>
                  <a:pt x="4" y="22"/>
                </a:lnTo>
                <a:lnTo>
                  <a:pt x="4" y="49"/>
                </a:lnTo>
                <a:lnTo>
                  <a:pt x="4" y="89"/>
                </a:lnTo>
                <a:lnTo>
                  <a:pt x="5" y="143"/>
                </a:lnTo>
                <a:lnTo>
                  <a:pt x="5" y="156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09" name="Freeform 255"/>
          <p:cNvSpPr>
            <a:spLocks/>
          </p:cNvSpPr>
          <p:nvPr/>
        </p:nvSpPr>
        <p:spPr bwMode="auto">
          <a:xfrm>
            <a:off x="5022851" y="3152776"/>
            <a:ext cx="227013" cy="2392363"/>
          </a:xfrm>
          <a:custGeom>
            <a:avLst/>
            <a:gdLst>
              <a:gd name="T0" fmla="*/ 2147483646 w 143"/>
              <a:gd name="T1" fmla="*/ 2147483646 h 1507"/>
              <a:gd name="T2" fmla="*/ 2147483646 w 143"/>
              <a:gd name="T3" fmla="*/ 2147483646 h 1507"/>
              <a:gd name="T4" fmla="*/ 2147483646 w 143"/>
              <a:gd name="T5" fmla="*/ 2147483646 h 1507"/>
              <a:gd name="T6" fmla="*/ 2147483646 w 143"/>
              <a:gd name="T7" fmla="*/ 2147483646 h 1507"/>
              <a:gd name="T8" fmla="*/ 2147483646 w 143"/>
              <a:gd name="T9" fmla="*/ 2147483646 h 1507"/>
              <a:gd name="T10" fmla="*/ 2147483646 w 143"/>
              <a:gd name="T11" fmla="*/ 2147483646 h 1507"/>
              <a:gd name="T12" fmla="*/ 2147483646 w 143"/>
              <a:gd name="T13" fmla="*/ 2147483646 h 1507"/>
              <a:gd name="T14" fmla="*/ 2147483646 w 143"/>
              <a:gd name="T15" fmla="*/ 2147483646 h 1507"/>
              <a:gd name="T16" fmla="*/ 2147483646 w 143"/>
              <a:gd name="T17" fmla="*/ 2147483646 h 1507"/>
              <a:gd name="T18" fmla="*/ 2147483646 w 143"/>
              <a:gd name="T19" fmla="*/ 2147483646 h 1507"/>
              <a:gd name="T20" fmla="*/ 2147483646 w 143"/>
              <a:gd name="T21" fmla="*/ 2147483646 h 1507"/>
              <a:gd name="T22" fmla="*/ 2147483646 w 143"/>
              <a:gd name="T23" fmla="*/ 2147483646 h 1507"/>
              <a:gd name="T24" fmla="*/ 2147483646 w 143"/>
              <a:gd name="T25" fmla="*/ 2147483646 h 1507"/>
              <a:gd name="T26" fmla="*/ 2147483646 w 143"/>
              <a:gd name="T27" fmla="*/ 2147483646 h 1507"/>
              <a:gd name="T28" fmla="*/ 2147483646 w 143"/>
              <a:gd name="T29" fmla="*/ 2147483646 h 1507"/>
              <a:gd name="T30" fmla="*/ 2147483646 w 143"/>
              <a:gd name="T31" fmla="*/ 2147483646 h 1507"/>
              <a:gd name="T32" fmla="*/ 2147483646 w 143"/>
              <a:gd name="T33" fmla="*/ 2147483646 h 1507"/>
              <a:gd name="T34" fmla="*/ 2147483646 w 143"/>
              <a:gd name="T35" fmla="*/ 2147483646 h 1507"/>
              <a:gd name="T36" fmla="*/ 2147483646 w 143"/>
              <a:gd name="T37" fmla="*/ 2147483646 h 1507"/>
              <a:gd name="T38" fmla="*/ 2147483646 w 143"/>
              <a:gd name="T39" fmla="*/ 2147483646 h 1507"/>
              <a:gd name="T40" fmla="*/ 2147483646 w 143"/>
              <a:gd name="T41" fmla="*/ 2147483646 h 1507"/>
              <a:gd name="T42" fmla="*/ 2147483646 w 143"/>
              <a:gd name="T43" fmla="*/ 2147483646 h 1507"/>
              <a:gd name="T44" fmla="*/ 2147483646 w 143"/>
              <a:gd name="T45" fmla="*/ 2147483646 h 1507"/>
              <a:gd name="T46" fmla="*/ 2147483646 w 143"/>
              <a:gd name="T47" fmla="*/ 2147483646 h 1507"/>
              <a:gd name="T48" fmla="*/ 2147483646 w 143"/>
              <a:gd name="T49" fmla="*/ 2147483646 h 1507"/>
              <a:gd name="T50" fmla="*/ 2147483646 w 143"/>
              <a:gd name="T51" fmla="*/ 2147483646 h 1507"/>
              <a:gd name="T52" fmla="*/ 2147483646 w 143"/>
              <a:gd name="T53" fmla="*/ 2147483646 h 1507"/>
              <a:gd name="T54" fmla="*/ 2147483646 w 143"/>
              <a:gd name="T55" fmla="*/ 2147483646 h 1507"/>
              <a:gd name="T56" fmla="*/ 2147483646 w 143"/>
              <a:gd name="T57" fmla="*/ 2147483646 h 1507"/>
              <a:gd name="T58" fmla="*/ 2147483646 w 143"/>
              <a:gd name="T59" fmla="*/ 2147483646 h 1507"/>
              <a:gd name="T60" fmla="*/ 2147483646 w 143"/>
              <a:gd name="T61" fmla="*/ 2147483646 h 1507"/>
              <a:gd name="T62" fmla="*/ 2147483646 w 143"/>
              <a:gd name="T63" fmla="*/ 2147483646 h 1507"/>
              <a:gd name="T64" fmla="*/ 2147483646 w 143"/>
              <a:gd name="T65" fmla="*/ 2147483646 h 1507"/>
              <a:gd name="T66" fmla="*/ 2147483646 w 143"/>
              <a:gd name="T67" fmla="*/ 2147483646 h 1507"/>
              <a:gd name="T68" fmla="*/ 2147483646 w 143"/>
              <a:gd name="T69" fmla="*/ 2147483646 h 1507"/>
              <a:gd name="T70" fmla="*/ 2147483646 w 143"/>
              <a:gd name="T71" fmla="*/ 2147483646 h 1507"/>
              <a:gd name="T72" fmla="*/ 2147483646 w 143"/>
              <a:gd name="T73" fmla="*/ 2147483646 h 1507"/>
              <a:gd name="T74" fmla="*/ 2147483646 w 143"/>
              <a:gd name="T75" fmla="*/ 2147483646 h 1507"/>
              <a:gd name="T76" fmla="*/ 2147483646 w 143"/>
              <a:gd name="T77" fmla="*/ 2147483646 h 1507"/>
              <a:gd name="T78" fmla="*/ 2147483646 w 143"/>
              <a:gd name="T79" fmla="*/ 2147483646 h 1507"/>
              <a:gd name="T80" fmla="*/ 2147483646 w 143"/>
              <a:gd name="T81" fmla="*/ 2147483646 h 1507"/>
              <a:gd name="T82" fmla="*/ 2147483646 w 143"/>
              <a:gd name="T83" fmla="*/ 2147483646 h 1507"/>
              <a:gd name="T84" fmla="*/ 2147483646 w 143"/>
              <a:gd name="T85" fmla="*/ 2147483646 h 1507"/>
              <a:gd name="T86" fmla="*/ 2147483646 w 143"/>
              <a:gd name="T87" fmla="*/ 2147483646 h 1507"/>
              <a:gd name="T88" fmla="*/ 2147483646 w 143"/>
              <a:gd name="T89" fmla="*/ 2147483646 h 1507"/>
              <a:gd name="T90" fmla="*/ 2147483646 w 143"/>
              <a:gd name="T91" fmla="*/ 2147483646 h 1507"/>
              <a:gd name="T92" fmla="*/ 2147483646 w 143"/>
              <a:gd name="T93" fmla="*/ 2147483646 h 1507"/>
              <a:gd name="T94" fmla="*/ 2147483646 w 143"/>
              <a:gd name="T95" fmla="*/ 2147483646 h 1507"/>
              <a:gd name="T96" fmla="*/ 2147483646 w 143"/>
              <a:gd name="T97" fmla="*/ 2147483646 h 1507"/>
              <a:gd name="T98" fmla="*/ 2147483646 w 143"/>
              <a:gd name="T99" fmla="*/ 2147483646 h 1507"/>
              <a:gd name="T100" fmla="*/ 2147483646 w 143"/>
              <a:gd name="T101" fmla="*/ 2147483646 h 1507"/>
              <a:gd name="T102" fmla="*/ 2147483646 w 143"/>
              <a:gd name="T103" fmla="*/ 2147483646 h 1507"/>
              <a:gd name="T104" fmla="*/ 2147483646 w 143"/>
              <a:gd name="T105" fmla="*/ 2147483646 h 1507"/>
              <a:gd name="T106" fmla="*/ 2147483646 w 143"/>
              <a:gd name="T107" fmla="*/ 2147483646 h 1507"/>
              <a:gd name="T108" fmla="*/ 2147483646 w 143"/>
              <a:gd name="T109" fmla="*/ 2147483646 h 1507"/>
              <a:gd name="T110" fmla="*/ 2147483646 w 143"/>
              <a:gd name="T111" fmla="*/ 2147483646 h 1507"/>
              <a:gd name="T112" fmla="*/ 2147483646 w 143"/>
              <a:gd name="T113" fmla="*/ 2147483646 h 1507"/>
              <a:gd name="T114" fmla="*/ 2147483646 w 143"/>
              <a:gd name="T115" fmla="*/ 2147483646 h 1507"/>
              <a:gd name="T116" fmla="*/ 2147483646 w 143"/>
              <a:gd name="T117" fmla="*/ 2147483646 h 1507"/>
              <a:gd name="T118" fmla="*/ 2147483646 w 143"/>
              <a:gd name="T119" fmla="*/ 2147483646 h 1507"/>
              <a:gd name="T120" fmla="*/ 2147483646 w 143"/>
              <a:gd name="T121" fmla="*/ 2147483646 h 1507"/>
              <a:gd name="T122" fmla="*/ 2147483646 w 143"/>
              <a:gd name="T123" fmla="*/ 2147483646 h 150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3" h="1507">
                <a:moveTo>
                  <a:pt x="0" y="1507"/>
                </a:moveTo>
                <a:lnTo>
                  <a:pt x="2" y="1291"/>
                </a:lnTo>
                <a:lnTo>
                  <a:pt x="2" y="1172"/>
                </a:lnTo>
                <a:lnTo>
                  <a:pt x="3" y="1089"/>
                </a:lnTo>
                <a:lnTo>
                  <a:pt x="3" y="1025"/>
                </a:lnTo>
                <a:lnTo>
                  <a:pt x="3" y="975"/>
                </a:lnTo>
                <a:lnTo>
                  <a:pt x="4" y="935"/>
                </a:lnTo>
                <a:lnTo>
                  <a:pt x="4" y="901"/>
                </a:lnTo>
                <a:lnTo>
                  <a:pt x="6" y="876"/>
                </a:lnTo>
                <a:lnTo>
                  <a:pt x="6" y="855"/>
                </a:lnTo>
                <a:lnTo>
                  <a:pt x="6" y="839"/>
                </a:lnTo>
                <a:lnTo>
                  <a:pt x="7" y="828"/>
                </a:lnTo>
                <a:lnTo>
                  <a:pt x="7" y="819"/>
                </a:lnTo>
                <a:lnTo>
                  <a:pt x="7" y="812"/>
                </a:lnTo>
                <a:lnTo>
                  <a:pt x="8" y="807"/>
                </a:lnTo>
                <a:lnTo>
                  <a:pt x="8" y="803"/>
                </a:lnTo>
                <a:lnTo>
                  <a:pt x="10" y="801"/>
                </a:lnTo>
                <a:lnTo>
                  <a:pt x="10" y="797"/>
                </a:lnTo>
                <a:lnTo>
                  <a:pt x="10" y="795"/>
                </a:lnTo>
                <a:lnTo>
                  <a:pt x="11" y="793"/>
                </a:lnTo>
                <a:lnTo>
                  <a:pt x="11" y="792"/>
                </a:lnTo>
                <a:lnTo>
                  <a:pt x="12" y="793"/>
                </a:lnTo>
                <a:lnTo>
                  <a:pt x="12" y="795"/>
                </a:lnTo>
                <a:lnTo>
                  <a:pt x="12" y="797"/>
                </a:lnTo>
                <a:lnTo>
                  <a:pt x="14" y="801"/>
                </a:lnTo>
                <a:lnTo>
                  <a:pt x="14" y="803"/>
                </a:lnTo>
                <a:lnTo>
                  <a:pt x="15" y="804"/>
                </a:lnTo>
                <a:lnTo>
                  <a:pt x="16" y="803"/>
                </a:lnTo>
                <a:lnTo>
                  <a:pt x="16" y="801"/>
                </a:lnTo>
                <a:lnTo>
                  <a:pt x="16" y="797"/>
                </a:lnTo>
                <a:lnTo>
                  <a:pt x="18" y="793"/>
                </a:lnTo>
                <a:lnTo>
                  <a:pt x="18" y="792"/>
                </a:lnTo>
                <a:lnTo>
                  <a:pt x="19" y="791"/>
                </a:lnTo>
                <a:lnTo>
                  <a:pt x="19" y="792"/>
                </a:lnTo>
                <a:lnTo>
                  <a:pt x="19" y="795"/>
                </a:lnTo>
                <a:lnTo>
                  <a:pt x="20" y="798"/>
                </a:lnTo>
                <a:lnTo>
                  <a:pt x="20" y="803"/>
                </a:lnTo>
                <a:lnTo>
                  <a:pt x="20" y="806"/>
                </a:lnTo>
                <a:lnTo>
                  <a:pt x="22" y="808"/>
                </a:lnTo>
                <a:lnTo>
                  <a:pt x="23" y="807"/>
                </a:lnTo>
                <a:lnTo>
                  <a:pt x="23" y="804"/>
                </a:lnTo>
                <a:lnTo>
                  <a:pt x="23" y="802"/>
                </a:lnTo>
                <a:lnTo>
                  <a:pt x="24" y="798"/>
                </a:lnTo>
                <a:lnTo>
                  <a:pt x="24" y="797"/>
                </a:lnTo>
                <a:lnTo>
                  <a:pt x="25" y="796"/>
                </a:lnTo>
                <a:lnTo>
                  <a:pt x="25" y="797"/>
                </a:lnTo>
                <a:lnTo>
                  <a:pt x="25" y="798"/>
                </a:lnTo>
                <a:lnTo>
                  <a:pt x="27" y="802"/>
                </a:lnTo>
                <a:lnTo>
                  <a:pt x="27" y="804"/>
                </a:lnTo>
                <a:lnTo>
                  <a:pt x="28" y="809"/>
                </a:lnTo>
                <a:lnTo>
                  <a:pt x="28" y="814"/>
                </a:lnTo>
                <a:lnTo>
                  <a:pt x="29" y="820"/>
                </a:lnTo>
                <a:lnTo>
                  <a:pt x="29" y="827"/>
                </a:lnTo>
                <a:lnTo>
                  <a:pt x="29" y="834"/>
                </a:lnTo>
                <a:lnTo>
                  <a:pt x="31" y="842"/>
                </a:lnTo>
                <a:lnTo>
                  <a:pt x="31" y="852"/>
                </a:lnTo>
                <a:lnTo>
                  <a:pt x="32" y="863"/>
                </a:lnTo>
                <a:lnTo>
                  <a:pt x="32" y="877"/>
                </a:lnTo>
                <a:lnTo>
                  <a:pt x="32" y="890"/>
                </a:lnTo>
                <a:lnTo>
                  <a:pt x="33" y="906"/>
                </a:lnTo>
                <a:lnTo>
                  <a:pt x="33" y="922"/>
                </a:lnTo>
                <a:lnTo>
                  <a:pt x="35" y="937"/>
                </a:lnTo>
                <a:lnTo>
                  <a:pt x="35" y="947"/>
                </a:lnTo>
                <a:lnTo>
                  <a:pt x="35" y="946"/>
                </a:lnTo>
                <a:lnTo>
                  <a:pt x="36" y="931"/>
                </a:lnTo>
                <a:lnTo>
                  <a:pt x="36" y="904"/>
                </a:lnTo>
                <a:lnTo>
                  <a:pt x="36" y="871"/>
                </a:lnTo>
                <a:lnTo>
                  <a:pt x="37" y="835"/>
                </a:lnTo>
                <a:lnTo>
                  <a:pt x="37" y="801"/>
                </a:lnTo>
                <a:lnTo>
                  <a:pt x="39" y="770"/>
                </a:lnTo>
                <a:lnTo>
                  <a:pt x="39" y="744"/>
                </a:lnTo>
                <a:lnTo>
                  <a:pt x="39" y="723"/>
                </a:lnTo>
                <a:lnTo>
                  <a:pt x="40" y="705"/>
                </a:lnTo>
                <a:lnTo>
                  <a:pt x="40" y="691"/>
                </a:lnTo>
                <a:lnTo>
                  <a:pt x="41" y="680"/>
                </a:lnTo>
                <a:lnTo>
                  <a:pt x="41" y="673"/>
                </a:lnTo>
                <a:lnTo>
                  <a:pt x="43" y="666"/>
                </a:lnTo>
                <a:lnTo>
                  <a:pt x="43" y="661"/>
                </a:lnTo>
                <a:lnTo>
                  <a:pt x="43" y="656"/>
                </a:lnTo>
                <a:lnTo>
                  <a:pt x="44" y="652"/>
                </a:lnTo>
                <a:lnTo>
                  <a:pt x="44" y="648"/>
                </a:lnTo>
                <a:lnTo>
                  <a:pt x="45" y="645"/>
                </a:lnTo>
                <a:lnTo>
                  <a:pt x="45" y="641"/>
                </a:lnTo>
                <a:lnTo>
                  <a:pt x="45" y="640"/>
                </a:lnTo>
                <a:lnTo>
                  <a:pt x="47" y="639"/>
                </a:lnTo>
                <a:lnTo>
                  <a:pt x="48" y="640"/>
                </a:lnTo>
                <a:lnTo>
                  <a:pt x="48" y="642"/>
                </a:lnTo>
                <a:lnTo>
                  <a:pt x="48" y="645"/>
                </a:lnTo>
                <a:lnTo>
                  <a:pt x="49" y="648"/>
                </a:lnTo>
                <a:lnTo>
                  <a:pt x="49" y="653"/>
                </a:lnTo>
                <a:lnTo>
                  <a:pt x="49" y="657"/>
                </a:lnTo>
                <a:lnTo>
                  <a:pt x="51" y="661"/>
                </a:lnTo>
                <a:lnTo>
                  <a:pt x="51" y="663"/>
                </a:lnTo>
                <a:lnTo>
                  <a:pt x="52" y="666"/>
                </a:lnTo>
                <a:lnTo>
                  <a:pt x="52" y="667"/>
                </a:lnTo>
                <a:lnTo>
                  <a:pt x="53" y="668"/>
                </a:lnTo>
                <a:lnTo>
                  <a:pt x="53" y="669"/>
                </a:lnTo>
                <a:lnTo>
                  <a:pt x="55" y="671"/>
                </a:lnTo>
                <a:lnTo>
                  <a:pt x="55" y="673"/>
                </a:lnTo>
                <a:lnTo>
                  <a:pt x="56" y="676"/>
                </a:lnTo>
                <a:lnTo>
                  <a:pt x="56" y="679"/>
                </a:lnTo>
                <a:lnTo>
                  <a:pt x="56" y="682"/>
                </a:lnTo>
                <a:lnTo>
                  <a:pt x="57" y="683"/>
                </a:lnTo>
                <a:lnTo>
                  <a:pt x="57" y="684"/>
                </a:lnTo>
                <a:lnTo>
                  <a:pt x="59" y="684"/>
                </a:lnTo>
                <a:lnTo>
                  <a:pt x="59" y="682"/>
                </a:lnTo>
                <a:lnTo>
                  <a:pt x="60" y="680"/>
                </a:lnTo>
                <a:lnTo>
                  <a:pt x="60" y="678"/>
                </a:lnTo>
                <a:lnTo>
                  <a:pt x="61" y="677"/>
                </a:lnTo>
                <a:lnTo>
                  <a:pt x="63" y="678"/>
                </a:lnTo>
                <a:lnTo>
                  <a:pt x="63" y="682"/>
                </a:lnTo>
                <a:lnTo>
                  <a:pt x="63" y="685"/>
                </a:lnTo>
                <a:lnTo>
                  <a:pt x="64" y="690"/>
                </a:lnTo>
                <a:lnTo>
                  <a:pt x="64" y="698"/>
                </a:lnTo>
                <a:lnTo>
                  <a:pt x="65" y="706"/>
                </a:lnTo>
                <a:lnTo>
                  <a:pt x="65" y="716"/>
                </a:lnTo>
                <a:lnTo>
                  <a:pt x="65" y="730"/>
                </a:lnTo>
                <a:lnTo>
                  <a:pt x="66" y="747"/>
                </a:lnTo>
                <a:lnTo>
                  <a:pt x="66" y="768"/>
                </a:lnTo>
                <a:lnTo>
                  <a:pt x="68" y="792"/>
                </a:lnTo>
                <a:lnTo>
                  <a:pt x="68" y="818"/>
                </a:lnTo>
                <a:lnTo>
                  <a:pt x="68" y="838"/>
                </a:lnTo>
                <a:lnTo>
                  <a:pt x="69" y="839"/>
                </a:lnTo>
                <a:lnTo>
                  <a:pt x="69" y="812"/>
                </a:lnTo>
                <a:lnTo>
                  <a:pt x="70" y="766"/>
                </a:lnTo>
                <a:lnTo>
                  <a:pt x="70" y="714"/>
                </a:lnTo>
                <a:lnTo>
                  <a:pt x="72" y="662"/>
                </a:lnTo>
                <a:lnTo>
                  <a:pt x="72" y="618"/>
                </a:lnTo>
                <a:lnTo>
                  <a:pt x="72" y="579"/>
                </a:lnTo>
                <a:lnTo>
                  <a:pt x="73" y="547"/>
                </a:lnTo>
                <a:lnTo>
                  <a:pt x="73" y="520"/>
                </a:lnTo>
                <a:lnTo>
                  <a:pt x="74" y="499"/>
                </a:lnTo>
                <a:lnTo>
                  <a:pt x="74" y="482"/>
                </a:lnTo>
                <a:lnTo>
                  <a:pt x="74" y="468"/>
                </a:lnTo>
                <a:lnTo>
                  <a:pt x="76" y="459"/>
                </a:lnTo>
                <a:lnTo>
                  <a:pt x="76" y="452"/>
                </a:lnTo>
                <a:lnTo>
                  <a:pt x="77" y="447"/>
                </a:lnTo>
                <a:lnTo>
                  <a:pt x="77" y="443"/>
                </a:lnTo>
                <a:lnTo>
                  <a:pt x="77" y="441"/>
                </a:lnTo>
                <a:lnTo>
                  <a:pt x="78" y="440"/>
                </a:lnTo>
                <a:lnTo>
                  <a:pt x="78" y="437"/>
                </a:lnTo>
                <a:lnTo>
                  <a:pt x="78" y="435"/>
                </a:lnTo>
                <a:lnTo>
                  <a:pt x="80" y="434"/>
                </a:lnTo>
                <a:lnTo>
                  <a:pt x="80" y="431"/>
                </a:lnTo>
                <a:lnTo>
                  <a:pt x="81" y="430"/>
                </a:lnTo>
                <a:lnTo>
                  <a:pt x="82" y="431"/>
                </a:lnTo>
                <a:lnTo>
                  <a:pt x="82" y="432"/>
                </a:lnTo>
                <a:lnTo>
                  <a:pt x="84" y="435"/>
                </a:lnTo>
                <a:lnTo>
                  <a:pt x="84" y="436"/>
                </a:lnTo>
                <a:lnTo>
                  <a:pt x="85" y="437"/>
                </a:lnTo>
                <a:lnTo>
                  <a:pt x="85" y="439"/>
                </a:lnTo>
                <a:lnTo>
                  <a:pt x="86" y="439"/>
                </a:lnTo>
                <a:lnTo>
                  <a:pt x="88" y="440"/>
                </a:lnTo>
                <a:lnTo>
                  <a:pt x="88" y="442"/>
                </a:lnTo>
                <a:lnTo>
                  <a:pt x="89" y="445"/>
                </a:lnTo>
                <a:lnTo>
                  <a:pt x="89" y="447"/>
                </a:lnTo>
                <a:lnTo>
                  <a:pt x="90" y="451"/>
                </a:lnTo>
                <a:lnTo>
                  <a:pt x="90" y="453"/>
                </a:lnTo>
                <a:lnTo>
                  <a:pt x="90" y="456"/>
                </a:lnTo>
                <a:lnTo>
                  <a:pt x="92" y="458"/>
                </a:lnTo>
                <a:lnTo>
                  <a:pt x="92" y="459"/>
                </a:lnTo>
                <a:lnTo>
                  <a:pt x="92" y="461"/>
                </a:lnTo>
                <a:lnTo>
                  <a:pt x="93" y="462"/>
                </a:lnTo>
                <a:lnTo>
                  <a:pt x="93" y="463"/>
                </a:lnTo>
                <a:lnTo>
                  <a:pt x="94" y="463"/>
                </a:lnTo>
                <a:lnTo>
                  <a:pt x="94" y="464"/>
                </a:lnTo>
                <a:lnTo>
                  <a:pt x="94" y="467"/>
                </a:lnTo>
                <a:lnTo>
                  <a:pt x="96" y="469"/>
                </a:lnTo>
                <a:lnTo>
                  <a:pt x="96" y="472"/>
                </a:lnTo>
                <a:lnTo>
                  <a:pt x="97" y="475"/>
                </a:lnTo>
                <a:lnTo>
                  <a:pt x="97" y="479"/>
                </a:lnTo>
                <a:lnTo>
                  <a:pt x="98" y="484"/>
                </a:lnTo>
                <a:lnTo>
                  <a:pt x="98" y="489"/>
                </a:lnTo>
                <a:lnTo>
                  <a:pt x="98" y="494"/>
                </a:lnTo>
                <a:lnTo>
                  <a:pt x="100" y="501"/>
                </a:lnTo>
                <a:lnTo>
                  <a:pt x="100" y="509"/>
                </a:lnTo>
                <a:lnTo>
                  <a:pt x="101" y="518"/>
                </a:lnTo>
                <a:lnTo>
                  <a:pt x="101" y="531"/>
                </a:lnTo>
                <a:lnTo>
                  <a:pt x="101" y="545"/>
                </a:lnTo>
                <a:lnTo>
                  <a:pt x="102" y="563"/>
                </a:lnTo>
                <a:lnTo>
                  <a:pt x="102" y="582"/>
                </a:lnTo>
                <a:lnTo>
                  <a:pt x="103" y="602"/>
                </a:lnTo>
                <a:lnTo>
                  <a:pt x="103" y="618"/>
                </a:lnTo>
                <a:lnTo>
                  <a:pt x="103" y="625"/>
                </a:lnTo>
                <a:lnTo>
                  <a:pt x="105" y="620"/>
                </a:lnTo>
                <a:lnTo>
                  <a:pt x="105" y="603"/>
                </a:lnTo>
                <a:lnTo>
                  <a:pt x="105" y="579"/>
                </a:lnTo>
                <a:lnTo>
                  <a:pt x="106" y="552"/>
                </a:lnTo>
                <a:lnTo>
                  <a:pt x="106" y="525"/>
                </a:lnTo>
                <a:lnTo>
                  <a:pt x="107" y="501"/>
                </a:lnTo>
                <a:lnTo>
                  <a:pt x="107" y="482"/>
                </a:lnTo>
                <a:lnTo>
                  <a:pt x="107" y="466"/>
                </a:lnTo>
                <a:lnTo>
                  <a:pt x="109" y="453"/>
                </a:lnTo>
                <a:lnTo>
                  <a:pt x="109" y="445"/>
                </a:lnTo>
                <a:lnTo>
                  <a:pt x="110" y="439"/>
                </a:lnTo>
                <a:lnTo>
                  <a:pt x="110" y="434"/>
                </a:lnTo>
                <a:lnTo>
                  <a:pt x="111" y="431"/>
                </a:lnTo>
                <a:lnTo>
                  <a:pt x="111" y="429"/>
                </a:lnTo>
                <a:lnTo>
                  <a:pt x="111" y="428"/>
                </a:lnTo>
                <a:lnTo>
                  <a:pt x="113" y="428"/>
                </a:lnTo>
                <a:lnTo>
                  <a:pt x="113" y="426"/>
                </a:lnTo>
                <a:lnTo>
                  <a:pt x="114" y="426"/>
                </a:lnTo>
                <a:lnTo>
                  <a:pt x="115" y="428"/>
                </a:lnTo>
                <a:lnTo>
                  <a:pt x="117" y="429"/>
                </a:lnTo>
                <a:lnTo>
                  <a:pt x="117" y="430"/>
                </a:lnTo>
                <a:lnTo>
                  <a:pt x="117" y="431"/>
                </a:lnTo>
                <a:lnTo>
                  <a:pt x="118" y="431"/>
                </a:lnTo>
                <a:lnTo>
                  <a:pt x="119" y="431"/>
                </a:lnTo>
                <a:lnTo>
                  <a:pt x="121" y="431"/>
                </a:lnTo>
                <a:lnTo>
                  <a:pt x="121" y="432"/>
                </a:lnTo>
                <a:lnTo>
                  <a:pt x="121" y="434"/>
                </a:lnTo>
                <a:lnTo>
                  <a:pt x="122" y="436"/>
                </a:lnTo>
                <a:lnTo>
                  <a:pt x="122" y="439"/>
                </a:lnTo>
                <a:lnTo>
                  <a:pt x="123" y="442"/>
                </a:lnTo>
                <a:lnTo>
                  <a:pt x="123" y="445"/>
                </a:lnTo>
                <a:lnTo>
                  <a:pt x="125" y="447"/>
                </a:lnTo>
                <a:lnTo>
                  <a:pt x="125" y="448"/>
                </a:lnTo>
                <a:lnTo>
                  <a:pt x="125" y="451"/>
                </a:lnTo>
                <a:lnTo>
                  <a:pt x="126" y="451"/>
                </a:lnTo>
                <a:lnTo>
                  <a:pt x="126" y="452"/>
                </a:lnTo>
                <a:lnTo>
                  <a:pt x="127" y="453"/>
                </a:lnTo>
                <a:lnTo>
                  <a:pt x="127" y="455"/>
                </a:lnTo>
                <a:lnTo>
                  <a:pt x="129" y="456"/>
                </a:lnTo>
                <a:lnTo>
                  <a:pt x="129" y="458"/>
                </a:lnTo>
                <a:lnTo>
                  <a:pt x="130" y="461"/>
                </a:lnTo>
                <a:lnTo>
                  <a:pt x="130" y="462"/>
                </a:lnTo>
                <a:lnTo>
                  <a:pt x="130" y="466"/>
                </a:lnTo>
                <a:lnTo>
                  <a:pt x="131" y="469"/>
                </a:lnTo>
                <a:lnTo>
                  <a:pt x="131" y="474"/>
                </a:lnTo>
                <a:lnTo>
                  <a:pt x="133" y="483"/>
                </a:lnTo>
                <a:lnTo>
                  <a:pt x="133" y="496"/>
                </a:lnTo>
                <a:lnTo>
                  <a:pt x="133" y="518"/>
                </a:lnTo>
                <a:lnTo>
                  <a:pt x="134" y="553"/>
                </a:lnTo>
                <a:lnTo>
                  <a:pt x="134" y="607"/>
                </a:lnTo>
                <a:lnTo>
                  <a:pt x="134" y="684"/>
                </a:lnTo>
                <a:lnTo>
                  <a:pt x="135" y="748"/>
                </a:lnTo>
                <a:lnTo>
                  <a:pt x="135" y="671"/>
                </a:lnTo>
                <a:lnTo>
                  <a:pt x="137" y="538"/>
                </a:lnTo>
                <a:lnTo>
                  <a:pt x="137" y="426"/>
                </a:lnTo>
                <a:lnTo>
                  <a:pt x="138" y="339"/>
                </a:lnTo>
                <a:lnTo>
                  <a:pt x="138" y="268"/>
                </a:lnTo>
                <a:lnTo>
                  <a:pt x="138" y="210"/>
                </a:lnTo>
                <a:lnTo>
                  <a:pt x="139" y="164"/>
                </a:lnTo>
                <a:lnTo>
                  <a:pt x="139" y="124"/>
                </a:lnTo>
                <a:lnTo>
                  <a:pt x="140" y="92"/>
                </a:lnTo>
                <a:lnTo>
                  <a:pt x="140" y="67"/>
                </a:lnTo>
                <a:lnTo>
                  <a:pt x="140" y="46"/>
                </a:lnTo>
                <a:lnTo>
                  <a:pt x="142" y="30"/>
                </a:lnTo>
                <a:lnTo>
                  <a:pt x="142" y="17"/>
                </a:lnTo>
                <a:lnTo>
                  <a:pt x="143" y="8"/>
                </a:lnTo>
                <a:lnTo>
                  <a:pt x="143" y="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0" name="Freeform 256"/>
          <p:cNvSpPr>
            <a:spLocks/>
          </p:cNvSpPr>
          <p:nvPr/>
        </p:nvSpPr>
        <p:spPr bwMode="auto">
          <a:xfrm>
            <a:off x="5249863" y="3117851"/>
            <a:ext cx="222250" cy="1471613"/>
          </a:xfrm>
          <a:custGeom>
            <a:avLst/>
            <a:gdLst>
              <a:gd name="T0" fmla="*/ 2147483646 w 140"/>
              <a:gd name="T1" fmla="*/ 2147483646 h 927"/>
              <a:gd name="T2" fmla="*/ 2147483646 w 140"/>
              <a:gd name="T3" fmla="*/ 0 h 927"/>
              <a:gd name="T4" fmla="*/ 2147483646 w 140"/>
              <a:gd name="T5" fmla="*/ 2147483646 h 927"/>
              <a:gd name="T6" fmla="*/ 2147483646 w 140"/>
              <a:gd name="T7" fmla="*/ 2147483646 h 927"/>
              <a:gd name="T8" fmla="*/ 2147483646 w 140"/>
              <a:gd name="T9" fmla="*/ 2147483646 h 927"/>
              <a:gd name="T10" fmla="*/ 2147483646 w 140"/>
              <a:gd name="T11" fmla="*/ 2147483646 h 927"/>
              <a:gd name="T12" fmla="*/ 2147483646 w 140"/>
              <a:gd name="T13" fmla="*/ 2147483646 h 927"/>
              <a:gd name="T14" fmla="*/ 2147483646 w 140"/>
              <a:gd name="T15" fmla="*/ 2147483646 h 927"/>
              <a:gd name="T16" fmla="*/ 2147483646 w 140"/>
              <a:gd name="T17" fmla="*/ 2147483646 h 927"/>
              <a:gd name="T18" fmla="*/ 2147483646 w 140"/>
              <a:gd name="T19" fmla="*/ 2147483646 h 927"/>
              <a:gd name="T20" fmla="*/ 2147483646 w 140"/>
              <a:gd name="T21" fmla="*/ 2147483646 h 927"/>
              <a:gd name="T22" fmla="*/ 2147483646 w 140"/>
              <a:gd name="T23" fmla="*/ 2147483646 h 927"/>
              <a:gd name="T24" fmla="*/ 2147483646 w 140"/>
              <a:gd name="T25" fmla="*/ 2147483646 h 927"/>
              <a:gd name="T26" fmla="*/ 2147483646 w 140"/>
              <a:gd name="T27" fmla="*/ 2147483646 h 927"/>
              <a:gd name="T28" fmla="*/ 2147483646 w 140"/>
              <a:gd name="T29" fmla="*/ 2147483646 h 927"/>
              <a:gd name="T30" fmla="*/ 2147483646 w 140"/>
              <a:gd name="T31" fmla="*/ 2147483646 h 927"/>
              <a:gd name="T32" fmla="*/ 2147483646 w 140"/>
              <a:gd name="T33" fmla="*/ 2147483646 h 927"/>
              <a:gd name="T34" fmla="*/ 2147483646 w 140"/>
              <a:gd name="T35" fmla="*/ 2147483646 h 927"/>
              <a:gd name="T36" fmla="*/ 2147483646 w 140"/>
              <a:gd name="T37" fmla="*/ 2147483646 h 927"/>
              <a:gd name="T38" fmla="*/ 2147483646 w 140"/>
              <a:gd name="T39" fmla="*/ 2147483646 h 927"/>
              <a:gd name="T40" fmla="*/ 2147483646 w 140"/>
              <a:gd name="T41" fmla="*/ 2147483646 h 927"/>
              <a:gd name="T42" fmla="*/ 2147483646 w 140"/>
              <a:gd name="T43" fmla="*/ 2147483646 h 927"/>
              <a:gd name="T44" fmla="*/ 2147483646 w 140"/>
              <a:gd name="T45" fmla="*/ 2147483646 h 927"/>
              <a:gd name="T46" fmla="*/ 2147483646 w 140"/>
              <a:gd name="T47" fmla="*/ 2147483646 h 927"/>
              <a:gd name="T48" fmla="*/ 2147483646 w 140"/>
              <a:gd name="T49" fmla="*/ 2147483646 h 927"/>
              <a:gd name="T50" fmla="*/ 2147483646 w 140"/>
              <a:gd name="T51" fmla="*/ 2147483646 h 927"/>
              <a:gd name="T52" fmla="*/ 2147483646 w 140"/>
              <a:gd name="T53" fmla="*/ 2147483646 h 927"/>
              <a:gd name="T54" fmla="*/ 2147483646 w 140"/>
              <a:gd name="T55" fmla="*/ 2147483646 h 927"/>
              <a:gd name="T56" fmla="*/ 2147483646 w 140"/>
              <a:gd name="T57" fmla="*/ 2147483646 h 927"/>
              <a:gd name="T58" fmla="*/ 2147483646 w 140"/>
              <a:gd name="T59" fmla="*/ 2147483646 h 927"/>
              <a:gd name="T60" fmla="*/ 2147483646 w 140"/>
              <a:gd name="T61" fmla="*/ 2147483646 h 927"/>
              <a:gd name="T62" fmla="*/ 2147483646 w 140"/>
              <a:gd name="T63" fmla="*/ 2147483646 h 927"/>
              <a:gd name="T64" fmla="*/ 2147483646 w 140"/>
              <a:gd name="T65" fmla="*/ 2147483646 h 927"/>
              <a:gd name="T66" fmla="*/ 2147483646 w 140"/>
              <a:gd name="T67" fmla="*/ 2147483646 h 927"/>
              <a:gd name="T68" fmla="*/ 2147483646 w 140"/>
              <a:gd name="T69" fmla="*/ 2147483646 h 927"/>
              <a:gd name="T70" fmla="*/ 2147483646 w 140"/>
              <a:gd name="T71" fmla="*/ 2147483646 h 927"/>
              <a:gd name="T72" fmla="*/ 2147483646 w 140"/>
              <a:gd name="T73" fmla="*/ 2147483646 h 927"/>
              <a:gd name="T74" fmla="*/ 2147483646 w 140"/>
              <a:gd name="T75" fmla="*/ 2147483646 h 927"/>
              <a:gd name="T76" fmla="*/ 2147483646 w 140"/>
              <a:gd name="T77" fmla="*/ 2147483646 h 927"/>
              <a:gd name="T78" fmla="*/ 2147483646 w 140"/>
              <a:gd name="T79" fmla="*/ 2147483646 h 927"/>
              <a:gd name="T80" fmla="*/ 2147483646 w 140"/>
              <a:gd name="T81" fmla="*/ 2147483646 h 927"/>
              <a:gd name="T82" fmla="*/ 2147483646 w 140"/>
              <a:gd name="T83" fmla="*/ 2147483646 h 927"/>
              <a:gd name="T84" fmla="*/ 2147483646 w 140"/>
              <a:gd name="T85" fmla="*/ 2147483646 h 927"/>
              <a:gd name="T86" fmla="*/ 2147483646 w 140"/>
              <a:gd name="T87" fmla="*/ 2147483646 h 927"/>
              <a:gd name="T88" fmla="*/ 2147483646 w 140"/>
              <a:gd name="T89" fmla="*/ 2147483646 h 927"/>
              <a:gd name="T90" fmla="*/ 2147483646 w 140"/>
              <a:gd name="T91" fmla="*/ 2147483646 h 927"/>
              <a:gd name="T92" fmla="*/ 2147483646 w 140"/>
              <a:gd name="T93" fmla="*/ 2147483646 h 927"/>
              <a:gd name="T94" fmla="*/ 2147483646 w 140"/>
              <a:gd name="T95" fmla="*/ 2147483646 h 927"/>
              <a:gd name="T96" fmla="*/ 2147483646 w 140"/>
              <a:gd name="T97" fmla="*/ 2147483646 h 927"/>
              <a:gd name="T98" fmla="*/ 2147483646 w 140"/>
              <a:gd name="T99" fmla="*/ 2147483646 h 927"/>
              <a:gd name="T100" fmla="*/ 2147483646 w 140"/>
              <a:gd name="T101" fmla="*/ 2147483646 h 927"/>
              <a:gd name="T102" fmla="*/ 2147483646 w 140"/>
              <a:gd name="T103" fmla="*/ 2147483646 h 927"/>
              <a:gd name="T104" fmla="*/ 2147483646 w 140"/>
              <a:gd name="T105" fmla="*/ 2147483646 h 927"/>
              <a:gd name="T106" fmla="*/ 2147483646 w 140"/>
              <a:gd name="T107" fmla="*/ 2147483646 h 927"/>
              <a:gd name="T108" fmla="*/ 2147483646 w 140"/>
              <a:gd name="T109" fmla="*/ 2147483646 h 927"/>
              <a:gd name="T110" fmla="*/ 2147483646 w 140"/>
              <a:gd name="T111" fmla="*/ 2147483646 h 927"/>
              <a:gd name="T112" fmla="*/ 2147483646 w 140"/>
              <a:gd name="T113" fmla="*/ 2147483646 h 927"/>
              <a:gd name="T114" fmla="*/ 2147483646 w 140"/>
              <a:gd name="T115" fmla="*/ 2147483646 h 927"/>
              <a:gd name="T116" fmla="*/ 2147483646 w 140"/>
              <a:gd name="T117" fmla="*/ 2147483646 h 927"/>
              <a:gd name="T118" fmla="*/ 2147483646 w 140"/>
              <a:gd name="T119" fmla="*/ 2147483646 h 927"/>
              <a:gd name="T120" fmla="*/ 2147483646 w 140"/>
              <a:gd name="T121" fmla="*/ 2147483646 h 927"/>
              <a:gd name="T122" fmla="*/ 2147483646 w 140"/>
              <a:gd name="T123" fmla="*/ 2147483646 h 92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0" h="927">
                <a:moveTo>
                  <a:pt x="0" y="22"/>
                </a:moveTo>
                <a:lnTo>
                  <a:pt x="0" y="17"/>
                </a:lnTo>
                <a:lnTo>
                  <a:pt x="1" y="14"/>
                </a:lnTo>
                <a:lnTo>
                  <a:pt x="1" y="10"/>
                </a:lnTo>
                <a:lnTo>
                  <a:pt x="3" y="8"/>
                </a:lnTo>
                <a:lnTo>
                  <a:pt x="3" y="5"/>
                </a:lnTo>
                <a:lnTo>
                  <a:pt x="3" y="3"/>
                </a:lnTo>
                <a:lnTo>
                  <a:pt x="4" y="1"/>
                </a:lnTo>
                <a:lnTo>
                  <a:pt x="4" y="0"/>
                </a:lnTo>
                <a:lnTo>
                  <a:pt x="5" y="0"/>
                </a:lnTo>
                <a:lnTo>
                  <a:pt x="5" y="3"/>
                </a:lnTo>
                <a:lnTo>
                  <a:pt x="7" y="4"/>
                </a:lnTo>
                <a:lnTo>
                  <a:pt x="7" y="6"/>
                </a:lnTo>
                <a:lnTo>
                  <a:pt x="7" y="9"/>
                </a:lnTo>
                <a:lnTo>
                  <a:pt x="8" y="10"/>
                </a:lnTo>
                <a:lnTo>
                  <a:pt x="9" y="11"/>
                </a:lnTo>
                <a:lnTo>
                  <a:pt x="9" y="10"/>
                </a:lnTo>
                <a:lnTo>
                  <a:pt x="11" y="10"/>
                </a:lnTo>
                <a:lnTo>
                  <a:pt x="12" y="11"/>
                </a:lnTo>
                <a:lnTo>
                  <a:pt x="12" y="12"/>
                </a:lnTo>
                <a:lnTo>
                  <a:pt x="13" y="15"/>
                </a:lnTo>
                <a:lnTo>
                  <a:pt x="13" y="17"/>
                </a:lnTo>
                <a:lnTo>
                  <a:pt x="13" y="21"/>
                </a:lnTo>
                <a:lnTo>
                  <a:pt x="15" y="23"/>
                </a:lnTo>
                <a:lnTo>
                  <a:pt x="15" y="26"/>
                </a:lnTo>
                <a:lnTo>
                  <a:pt x="16" y="28"/>
                </a:lnTo>
                <a:lnTo>
                  <a:pt x="16" y="31"/>
                </a:lnTo>
                <a:lnTo>
                  <a:pt x="16" y="32"/>
                </a:lnTo>
                <a:lnTo>
                  <a:pt x="17" y="35"/>
                </a:lnTo>
                <a:lnTo>
                  <a:pt x="17" y="37"/>
                </a:lnTo>
                <a:lnTo>
                  <a:pt x="19" y="39"/>
                </a:lnTo>
                <a:lnTo>
                  <a:pt x="19" y="43"/>
                </a:lnTo>
                <a:lnTo>
                  <a:pt x="19" y="47"/>
                </a:lnTo>
                <a:lnTo>
                  <a:pt x="20" y="51"/>
                </a:lnTo>
                <a:lnTo>
                  <a:pt x="20" y="55"/>
                </a:lnTo>
                <a:lnTo>
                  <a:pt x="20" y="59"/>
                </a:lnTo>
                <a:lnTo>
                  <a:pt x="21" y="65"/>
                </a:lnTo>
                <a:lnTo>
                  <a:pt x="21" y="70"/>
                </a:lnTo>
                <a:lnTo>
                  <a:pt x="23" y="78"/>
                </a:lnTo>
                <a:lnTo>
                  <a:pt x="23" y="85"/>
                </a:lnTo>
                <a:lnTo>
                  <a:pt x="24" y="93"/>
                </a:lnTo>
                <a:lnTo>
                  <a:pt x="24" y="103"/>
                </a:lnTo>
                <a:lnTo>
                  <a:pt x="24" y="116"/>
                </a:lnTo>
                <a:lnTo>
                  <a:pt x="25" y="129"/>
                </a:lnTo>
                <a:lnTo>
                  <a:pt x="25" y="146"/>
                </a:lnTo>
                <a:lnTo>
                  <a:pt x="27" y="167"/>
                </a:lnTo>
                <a:lnTo>
                  <a:pt x="27" y="190"/>
                </a:lnTo>
                <a:lnTo>
                  <a:pt x="27" y="220"/>
                </a:lnTo>
                <a:lnTo>
                  <a:pt x="28" y="254"/>
                </a:lnTo>
                <a:lnTo>
                  <a:pt x="28" y="295"/>
                </a:lnTo>
                <a:lnTo>
                  <a:pt x="29" y="343"/>
                </a:lnTo>
                <a:lnTo>
                  <a:pt x="29" y="399"/>
                </a:lnTo>
                <a:lnTo>
                  <a:pt x="29" y="461"/>
                </a:lnTo>
                <a:lnTo>
                  <a:pt x="31" y="522"/>
                </a:lnTo>
                <a:lnTo>
                  <a:pt x="31" y="567"/>
                </a:lnTo>
                <a:lnTo>
                  <a:pt x="32" y="578"/>
                </a:lnTo>
                <a:lnTo>
                  <a:pt x="32" y="560"/>
                </a:lnTo>
                <a:lnTo>
                  <a:pt x="32" y="531"/>
                </a:lnTo>
                <a:lnTo>
                  <a:pt x="33" y="504"/>
                </a:lnTo>
                <a:lnTo>
                  <a:pt x="33" y="481"/>
                </a:lnTo>
                <a:lnTo>
                  <a:pt x="33" y="465"/>
                </a:lnTo>
                <a:lnTo>
                  <a:pt x="34" y="456"/>
                </a:lnTo>
                <a:lnTo>
                  <a:pt x="36" y="448"/>
                </a:lnTo>
                <a:lnTo>
                  <a:pt x="36" y="445"/>
                </a:lnTo>
                <a:lnTo>
                  <a:pt x="36" y="442"/>
                </a:lnTo>
                <a:lnTo>
                  <a:pt x="37" y="441"/>
                </a:lnTo>
                <a:lnTo>
                  <a:pt x="37" y="440"/>
                </a:lnTo>
                <a:lnTo>
                  <a:pt x="38" y="440"/>
                </a:lnTo>
                <a:lnTo>
                  <a:pt x="38" y="441"/>
                </a:lnTo>
                <a:lnTo>
                  <a:pt x="40" y="442"/>
                </a:lnTo>
                <a:lnTo>
                  <a:pt x="40" y="443"/>
                </a:lnTo>
                <a:lnTo>
                  <a:pt x="40" y="446"/>
                </a:lnTo>
                <a:lnTo>
                  <a:pt x="41" y="448"/>
                </a:lnTo>
                <a:lnTo>
                  <a:pt x="41" y="451"/>
                </a:lnTo>
                <a:lnTo>
                  <a:pt x="42" y="453"/>
                </a:lnTo>
                <a:lnTo>
                  <a:pt x="42" y="454"/>
                </a:lnTo>
                <a:lnTo>
                  <a:pt x="42" y="456"/>
                </a:lnTo>
                <a:lnTo>
                  <a:pt x="44" y="457"/>
                </a:lnTo>
                <a:lnTo>
                  <a:pt x="45" y="457"/>
                </a:lnTo>
                <a:lnTo>
                  <a:pt x="45" y="458"/>
                </a:lnTo>
                <a:lnTo>
                  <a:pt x="46" y="458"/>
                </a:lnTo>
                <a:lnTo>
                  <a:pt x="46" y="459"/>
                </a:lnTo>
                <a:lnTo>
                  <a:pt x="48" y="461"/>
                </a:lnTo>
                <a:lnTo>
                  <a:pt x="48" y="462"/>
                </a:lnTo>
                <a:lnTo>
                  <a:pt x="49" y="464"/>
                </a:lnTo>
                <a:lnTo>
                  <a:pt x="49" y="465"/>
                </a:lnTo>
                <a:lnTo>
                  <a:pt x="50" y="468"/>
                </a:lnTo>
                <a:lnTo>
                  <a:pt x="50" y="469"/>
                </a:lnTo>
                <a:lnTo>
                  <a:pt x="50" y="472"/>
                </a:lnTo>
                <a:lnTo>
                  <a:pt x="52" y="473"/>
                </a:lnTo>
                <a:lnTo>
                  <a:pt x="52" y="475"/>
                </a:lnTo>
                <a:lnTo>
                  <a:pt x="53" y="477"/>
                </a:lnTo>
                <a:lnTo>
                  <a:pt x="53" y="479"/>
                </a:lnTo>
                <a:lnTo>
                  <a:pt x="53" y="481"/>
                </a:lnTo>
                <a:lnTo>
                  <a:pt x="54" y="485"/>
                </a:lnTo>
                <a:lnTo>
                  <a:pt x="54" y="488"/>
                </a:lnTo>
                <a:lnTo>
                  <a:pt x="56" y="491"/>
                </a:lnTo>
                <a:lnTo>
                  <a:pt x="56" y="496"/>
                </a:lnTo>
                <a:lnTo>
                  <a:pt x="56" y="502"/>
                </a:lnTo>
                <a:lnTo>
                  <a:pt x="57" y="508"/>
                </a:lnTo>
                <a:lnTo>
                  <a:pt x="57" y="516"/>
                </a:lnTo>
                <a:lnTo>
                  <a:pt x="58" y="526"/>
                </a:lnTo>
                <a:lnTo>
                  <a:pt x="58" y="537"/>
                </a:lnTo>
                <a:lnTo>
                  <a:pt x="58" y="549"/>
                </a:lnTo>
                <a:lnTo>
                  <a:pt x="60" y="564"/>
                </a:lnTo>
                <a:lnTo>
                  <a:pt x="60" y="581"/>
                </a:lnTo>
                <a:lnTo>
                  <a:pt x="61" y="599"/>
                </a:lnTo>
                <a:lnTo>
                  <a:pt x="61" y="618"/>
                </a:lnTo>
                <a:lnTo>
                  <a:pt x="61" y="634"/>
                </a:lnTo>
                <a:lnTo>
                  <a:pt x="62" y="645"/>
                </a:lnTo>
                <a:lnTo>
                  <a:pt x="64" y="636"/>
                </a:lnTo>
                <a:lnTo>
                  <a:pt x="64" y="618"/>
                </a:lnTo>
                <a:lnTo>
                  <a:pt x="64" y="597"/>
                </a:lnTo>
                <a:lnTo>
                  <a:pt x="65" y="574"/>
                </a:lnTo>
                <a:lnTo>
                  <a:pt x="65" y="553"/>
                </a:lnTo>
                <a:lnTo>
                  <a:pt x="66" y="534"/>
                </a:lnTo>
                <a:lnTo>
                  <a:pt x="66" y="519"/>
                </a:lnTo>
                <a:lnTo>
                  <a:pt x="66" y="507"/>
                </a:lnTo>
                <a:lnTo>
                  <a:pt x="68" y="499"/>
                </a:lnTo>
                <a:lnTo>
                  <a:pt x="68" y="491"/>
                </a:lnTo>
                <a:lnTo>
                  <a:pt x="69" y="486"/>
                </a:lnTo>
                <a:lnTo>
                  <a:pt x="69" y="483"/>
                </a:lnTo>
                <a:lnTo>
                  <a:pt x="69" y="480"/>
                </a:lnTo>
                <a:lnTo>
                  <a:pt x="70" y="478"/>
                </a:lnTo>
                <a:lnTo>
                  <a:pt x="70" y="477"/>
                </a:lnTo>
                <a:lnTo>
                  <a:pt x="71" y="475"/>
                </a:lnTo>
                <a:lnTo>
                  <a:pt x="71" y="474"/>
                </a:lnTo>
                <a:lnTo>
                  <a:pt x="71" y="473"/>
                </a:lnTo>
                <a:lnTo>
                  <a:pt x="73" y="472"/>
                </a:lnTo>
                <a:lnTo>
                  <a:pt x="74" y="472"/>
                </a:lnTo>
                <a:lnTo>
                  <a:pt x="74" y="473"/>
                </a:lnTo>
                <a:lnTo>
                  <a:pt x="75" y="474"/>
                </a:lnTo>
                <a:lnTo>
                  <a:pt x="75" y="475"/>
                </a:lnTo>
                <a:lnTo>
                  <a:pt x="77" y="475"/>
                </a:lnTo>
                <a:lnTo>
                  <a:pt x="77" y="477"/>
                </a:lnTo>
                <a:lnTo>
                  <a:pt x="78" y="478"/>
                </a:lnTo>
                <a:lnTo>
                  <a:pt x="78" y="479"/>
                </a:lnTo>
                <a:lnTo>
                  <a:pt x="79" y="480"/>
                </a:lnTo>
                <a:lnTo>
                  <a:pt x="79" y="481"/>
                </a:lnTo>
                <a:lnTo>
                  <a:pt x="79" y="483"/>
                </a:lnTo>
                <a:lnTo>
                  <a:pt x="81" y="485"/>
                </a:lnTo>
                <a:lnTo>
                  <a:pt x="81" y="486"/>
                </a:lnTo>
                <a:lnTo>
                  <a:pt x="82" y="489"/>
                </a:lnTo>
                <a:lnTo>
                  <a:pt x="82" y="490"/>
                </a:lnTo>
                <a:lnTo>
                  <a:pt x="82" y="492"/>
                </a:lnTo>
                <a:lnTo>
                  <a:pt x="83" y="494"/>
                </a:lnTo>
                <a:lnTo>
                  <a:pt x="83" y="495"/>
                </a:lnTo>
                <a:lnTo>
                  <a:pt x="85" y="496"/>
                </a:lnTo>
                <a:lnTo>
                  <a:pt x="85" y="497"/>
                </a:lnTo>
                <a:lnTo>
                  <a:pt x="86" y="499"/>
                </a:lnTo>
                <a:lnTo>
                  <a:pt x="86" y="500"/>
                </a:lnTo>
                <a:lnTo>
                  <a:pt x="87" y="501"/>
                </a:lnTo>
                <a:lnTo>
                  <a:pt x="87" y="504"/>
                </a:lnTo>
                <a:lnTo>
                  <a:pt x="87" y="507"/>
                </a:lnTo>
                <a:lnTo>
                  <a:pt x="89" y="511"/>
                </a:lnTo>
                <a:lnTo>
                  <a:pt x="89" y="516"/>
                </a:lnTo>
                <a:lnTo>
                  <a:pt x="89" y="521"/>
                </a:lnTo>
                <a:lnTo>
                  <a:pt x="90" y="526"/>
                </a:lnTo>
                <a:lnTo>
                  <a:pt x="91" y="532"/>
                </a:lnTo>
                <a:lnTo>
                  <a:pt x="91" y="539"/>
                </a:lnTo>
                <a:lnTo>
                  <a:pt x="91" y="548"/>
                </a:lnTo>
                <a:lnTo>
                  <a:pt x="93" y="556"/>
                </a:lnTo>
                <a:lnTo>
                  <a:pt x="93" y="569"/>
                </a:lnTo>
                <a:lnTo>
                  <a:pt x="93" y="582"/>
                </a:lnTo>
                <a:lnTo>
                  <a:pt x="94" y="599"/>
                </a:lnTo>
                <a:lnTo>
                  <a:pt x="94" y="620"/>
                </a:lnTo>
                <a:lnTo>
                  <a:pt x="95" y="645"/>
                </a:lnTo>
                <a:lnTo>
                  <a:pt x="95" y="675"/>
                </a:lnTo>
                <a:lnTo>
                  <a:pt x="95" y="711"/>
                </a:lnTo>
                <a:lnTo>
                  <a:pt x="97" y="752"/>
                </a:lnTo>
                <a:lnTo>
                  <a:pt x="97" y="797"/>
                </a:lnTo>
                <a:lnTo>
                  <a:pt x="98" y="842"/>
                </a:lnTo>
                <a:lnTo>
                  <a:pt x="98" y="882"/>
                </a:lnTo>
                <a:lnTo>
                  <a:pt x="98" y="903"/>
                </a:lnTo>
                <a:lnTo>
                  <a:pt x="99" y="905"/>
                </a:lnTo>
                <a:lnTo>
                  <a:pt x="99" y="891"/>
                </a:lnTo>
                <a:lnTo>
                  <a:pt x="101" y="873"/>
                </a:lnTo>
                <a:lnTo>
                  <a:pt x="101" y="855"/>
                </a:lnTo>
                <a:lnTo>
                  <a:pt x="101" y="839"/>
                </a:lnTo>
                <a:lnTo>
                  <a:pt x="102" y="825"/>
                </a:lnTo>
                <a:lnTo>
                  <a:pt x="102" y="815"/>
                </a:lnTo>
                <a:lnTo>
                  <a:pt x="103" y="807"/>
                </a:lnTo>
                <a:lnTo>
                  <a:pt x="103" y="799"/>
                </a:lnTo>
                <a:lnTo>
                  <a:pt x="105" y="793"/>
                </a:lnTo>
                <a:lnTo>
                  <a:pt x="105" y="788"/>
                </a:lnTo>
                <a:lnTo>
                  <a:pt x="105" y="786"/>
                </a:lnTo>
                <a:lnTo>
                  <a:pt x="106" y="783"/>
                </a:lnTo>
                <a:lnTo>
                  <a:pt x="106" y="785"/>
                </a:lnTo>
                <a:lnTo>
                  <a:pt x="106" y="787"/>
                </a:lnTo>
                <a:lnTo>
                  <a:pt x="107" y="791"/>
                </a:lnTo>
                <a:lnTo>
                  <a:pt x="107" y="797"/>
                </a:lnTo>
                <a:lnTo>
                  <a:pt x="108" y="803"/>
                </a:lnTo>
                <a:lnTo>
                  <a:pt x="108" y="810"/>
                </a:lnTo>
                <a:lnTo>
                  <a:pt x="108" y="817"/>
                </a:lnTo>
                <a:lnTo>
                  <a:pt x="110" y="822"/>
                </a:lnTo>
                <a:lnTo>
                  <a:pt x="110" y="823"/>
                </a:lnTo>
                <a:lnTo>
                  <a:pt x="111" y="822"/>
                </a:lnTo>
                <a:lnTo>
                  <a:pt x="111" y="817"/>
                </a:lnTo>
                <a:lnTo>
                  <a:pt x="111" y="809"/>
                </a:lnTo>
                <a:lnTo>
                  <a:pt x="112" y="802"/>
                </a:lnTo>
                <a:lnTo>
                  <a:pt x="112" y="793"/>
                </a:lnTo>
                <a:lnTo>
                  <a:pt x="114" y="785"/>
                </a:lnTo>
                <a:lnTo>
                  <a:pt x="114" y="779"/>
                </a:lnTo>
                <a:lnTo>
                  <a:pt x="114" y="774"/>
                </a:lnTo>
                <a:lnTo>
                  <a:pt x="115" y="771"/>
                </a:lnTo>
                <a:lnTo>
                  <a:pt x="115" y="770"/>
                </a:lnTo>
                <a:lnTo>
                  <a:pt x="116" y="771"/>
                </a:lnTo>
                <a:lnTo>
                  <a:pt x="116" y="775"/>
                </a:lnTo>
                <a:lnTo>
                  <a:pt x="118" y="781"/>
                </a:lnTo>
                <a:lnTo>
                  <a:pt x="118" y="788"/>
                </a:lnTo>
                <a:lnTo>
                  <a:pt x="118" y="797"/>
                </a:lnTo>
                <a:lnTo>
                  <a:pt x="119" y="806"/>
                </a:lnTo>
                <a:lnTo>
                  <a:pt x="119" y="814"/>
                </a:lnTo>
                <a:lnTo>
                  <a:pt x="120" y="822"/>
                </a:lnTo>
                <a:lnTo>
                  <a:pt x="120" y="828"/>
                </a:lnTo>
                <a:lnTo>
                  <a:pt x="120" y="831"/>
                </a:lnTo>
                <a:lnTo>
                  <a:pt x="122" y="834"/>
                </a:lnTo>
                <a:lnTo>
                  <a:pt x="122" y="833"/>
                </a:lnTo>
                <a:lnTo>
                  <a:pt x="122" y="831"/>
                </a:lnTo>
                <a:lnTo>
                  <a:pt x="123" y="830"/>
                </a:lnTo>
                <a:lnTo>
                  <a:pt x="124" y="831"/>
                </a:lnTo>
                <a:lnTo>
                  <a:pt x="124" y="836"/>
                </a:lnTo>
                <a:lnTo>
                  <a:pt x="124" y="845"/>
                </a:lnTo>
                <a:lnTo>
                  <a:pt x="126" y="858"/>
                </a:lnTo>
                <a:lnTo>
                  <a:pt x="126" y="876"/>
                </a:lnTo>
                <a:lnTo>
                  <a:pt x="127" y="896"/>
                </a:lnTo>
                <a:lnTo>
                  <a:pt x="127" y="916"/>
                </a:lnTo>
                <a:lnTo>
                  <a:pt x="127" y="927"/>
                </a:lnTo>
                <a:lnTo>
                  <a:pt x="128" y="918"/>
                </a:lnTo>
                <a:lnTo>
                  <a:pt x="128" y="888"/>
                </a:lnTo>
                <a:lnTo>
                  <a:pt x="130" y="845"/>
                </a:lnTo>
                <a:lnTo>
                  <a:pt x="130" y="798"/>
                </a:lnTo>
                <a:lnTo>
                  <a:pt x="130" y="754"/>
                </a:lnTo>
                <a:lnTo>
                  <a:pt x="131" y="716"/>
                </a:lnTo>
                <a:lnTo>
                  <a:pt x="131" y="682"/>
                </a:lnTo>
                <a:lnTo>
                  <a:pt x="132" y="655"/>
                </a:lnTo>
                <a:lnTo>
                  <a:pt x="132" y="632"/>
                </a:lnTo>
                <a:lnTo>
                  <a:pt x="134" y="614"/>
                </a:lnTo>
                <a:lnTo>
                  <a:pt x="134" y="599"/>
                </a:lnTo>
                <a:lnTo>
                  <a:pt x="134" y="589"/>
                </a:lnTo>
                <a:lnTo>
                  <a:pt x="135" y="581"/>
                </a:lnTo>
                <a:lnTo>
                  <a:pt x="135" y="575"/>
                </a:lnTo>
                <a:lnTo>
                  <a:pt x="135" y="570"/>
                </a:lnTo>
                <a:lnTo>
                  <a:pt x="136" y="566"/>
                </a:lnTo>
                <a:lnTo>
                  <a:pt x="136" y="564"/>
                </a:lnTo>
                <a:lnTo>
                  <a:pt x="138" y="561"/>
                </a:lnTo>
                <a:lnTo>
                  <a:pt x="138" y="560"/>
                </a:lnTo>
                <a:lnTo>
                  <a:pt x="138" y="559"/>
                </a:lnTo>
                <a:lnTo>
                  <a:pt x="139" y="560"/>
                </a:lnTo>
                <a:lnTo>
                  <a:pt x="139" y="561"/>
                </a:lnTo>
                <a:lnTo>
                  <a:pt x="140" y="562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1" name="Freeform 257"/>
          <p:cNvSpPr>
            <a:spLocks/>
          </p:cNvSpPr>
          <p:nvPr/>
        </p:nvSpPr>
        <p:spPr bwMode="auto">
          <a:xfrm>
            <a:off x="5472113" y="4010025"/>
            <a:ext cx="220662" cy="979488"/>
          </a:xfrm>
          <a:custGeom>
            <a:avLst/>
            <a:gdLst>
              <a:gd name="T0" fmla="*/ 2147483646 w 139"/>
              <a:gd name="T1" fmla="*/ 2147483646 h 617"/>
              <a:gd name="T2" fmla="*/ 2147483646 w 139"/>
              <a:gd name="T3" fmla="*/ 2147483646 h 617"/>
              <a:gd name="T4" fmla="*/ 2147483646 w 139"/>
              <a:gd name="T5" fmla="*/ 2147483646 h 617"/>
              <a:gd name="T6" fmla="*/ 2147483646 w 139"/>
              <a:gd name="T7" fmla="*/ 2147483646 h 617"/>
              <a:gd name="T8" fmla="*/ 2147483646 w 139"/>
              <a:gd name="T9" fmla="*/ 2147483646 h 617"/>
              <a:gd name="T10" fmla="*/ 2147483646 w 139"/>
              <a:gd name="T11" fmla="*/ 2147483646 h 617"/>
              <a:gd name="T12" fmla="*/ 2147483646 w 139"/>
              <a:gd name="T13" fmla="*/ 2147483646 h 617"/>
              <a:gd name="T14" fmla="*/ 2147483646 w 139"/>
              <a:gd name="T15" fmla="*/ 2147483646 h 617"/>
              <a:gd name="T16" fmla="*/ 2147483646 w 139"/>
              <a:gd name="T17" fmla="*/ 2147483646 h 617"/>
              <a:gd name="T18" fmla="*/ 2147483646 w 139"/>
              <a:gd name="T19" fmla="*/ 2147483646 h 617"/>
              <a:gd name="T20" fmla="*/ 2147483646 w 139"/>
              <a:gd name="T21" fmla="*/ 2147483646 h 617"/>
              <a:gd name="T22" fmla="*/ 2147483646 w 139"/>
              <a:gd name="T23" fmla="*/ 2147483646 h 617"/>
              <a:gd name="T24" fmla="*/ 2147483646 w 139"/>
              <a:gd name="T25" fmla="*/ 2147483646 h 617"/>
              <a:gd name="T26" fmla="*/ 2147483646 w 139"/>
              <a:gd name="T27" fmla="*/ 2147483646 h 617"/>
              <a:gd name="T28" fmla="*/ 2147483646 w 139"/>
              <a:gd name="T29" fmla="*/ 2147483646 h 617"/>
              <a:gd name="T30" fmla="*/ 2147483646 w 139"/>
              <a:gd name="T31" fmla="*/ 2147483646 h 617"/>
              <a:gd name="T32" fmla="*/ 2147483646 w 139"/>
              <a:gd name="T33" fmla="*/ 2147483646 h 617"/>
              <a:gd name="T34" fmla="*/ 2147483646 w 139"/>
              <a:gd name="T35" fmla="*/ 2147483646 h 617"/>
              <a:gd name="T36" fmla="*/ 2147483646 w 139"/>
              <a:gd name="T37" fmla="*/ 2147483646 h 617"/>
              <a:gd name="T38" fmla="*/ 2147483646 w 139"/>
              <a:gd name="T39" fmla="*/ 2147483646 h 617"/>
              <a:gd name="T40" fmla="*/ 2147483646 w 139"/>
              <a:gd name="T41" fmla="*/ 2147483646 h 617"/>
              <a:gd name="T42" fmla="*/ 2147483646 w 139"/>
              <a:gd name="T43" fmla="*/ 2147483646 h 617"/>
              <a:gd name="T44" fmla="*/ 2147483646 w 139"/>
              <a:gd name="T45" fmla="*/ 2147483646 h 617"/>
              <a:gd name="T46" fmla="*/ 2147483646 w 139"/>
              <a:gd name="T47" fmla="*/ 2147483646 h 617"/>
              <a:gd name="T48" fmla="*/ 2147483646 w 139"/>
              <a:gd name="T49" fmla="*/ 2147483646 h 617"/>
              <a:gd name="T50" fmla="*/ 2147483646 w 139"/>
              <a:gd name="T51" fmla="*/ 2147483646 h 617"/>
              <a:gd name="T52" fmla="*/ 2147483646 w 139"/>
              <a:gd name="T53" fmla="*/ 2147483646 h 617"/>
              <a:gd name="T54" fmla="*/ 2147483646 w 139"/>
              <a:gd name="T55" fmla="*/ 2147483646 h 617"/>
              <a:gd name="T56" fmla="*/ 2147483646 w 139"/>
              <a:gd name="T57" fmla="*/ 2147483646 h 617"/>
              <a:gd name="T58" fmla="*/ 2147483646 w 139"/>
              <a:gd name="T59" fmla="*/ 2147483646 h 617"/>
              <a:gd name="T60" fmla="*/ 2147483646 w 139"/>
              <a:gd name="T61" fmla="*/ 2147483646 h 617"/>
              <a:gd name="T62" fmla="*/ 2147483646 w 139"/>
              <a:gd name="T63" fmla="*/ 2147483646 h 617"/>
              <a:gd name="T64" fmla="*/ 2147483646 w 139"/>
              <a:gd name="T65" fmla="*/ 2147483646 h 617"/>
              <a:gd name="T66" fmla="*/ 2147483646 w 139"/>
              <a:gd name="T67" fmla="*/ 2147483646 h 617"/>
              <a:gd name="T68" fmla="*/ 2147483646 w 139"/>
              <a:gd name="T69" fmla="*/ 2147483646 h 617"/>
              <a:gd name="T70" fmla="*/ 2147483646 w 139"/>
              <a:gd name="T71" fmla="*/ 2147483646 h 617"/>
              <a:gd name="T72" fmla="*/ 2147483646 w 139"/>
              <a:gd name="T73" fmla="*/ 2147483646 h 617"/>
              <a:gd name="T74" fmla="*/ 2147483646 w 139"/>
              <a:gd name="T75" fmla="*/ 2147483646 h 617"/>
              <a:gd name="T76" fmla="*/ 2147483646 w 139"/>
              <a:gd name="T77" fmla="*/ 2147483646 h 617"/>
              <a:gd name="T78" fmla="*/ 2147483646 w 139"/>
              <a:gd name="T79" fmla="*/ 2147483646 h 617"/>
              <a:gd name="T80" fmla="*/ 2147483646 w 139"/>
              <a:gd name="T81" fmla="*/ 2147483646 h 617"/>
              <a:gd name="T82" fmla="*/ 2147483646 w 139"/>
              <a:gd name="T83" fmla="*/ 2147483646 h 617"/>
              <a:gd name="T84" fmla="*/ 2147483646 w 139"/>
              <a:gd name="T85" fmla="*/ 2147483646 h 617"/>
              <a:gd name="T86" fmla="*/ 2147483646 w 139"/>
              <a:gd name="T87" fmla="*/ 2147483646 h 617"/>
              <a:gd name="T88" fmla="*/ 2147483646 w 139"/>
              <a:gd name="T89" fmla="*/ 2147483646 h 617"/>
              <a:gd name="T90" fmla="*/ 2147483646 w 139"/>
              <a:gd name="T91" fmla="*/ 2147483646 h 617"/>
              <a:gd name="T92" fmla="*/ 2147483646 w 139"/>
              <a:gd name="T93" fmla="*/ 2147483646 h 617"/>
              <a:gd name="T94" fmla="*/ 2147483646 w 139"/>
              <a:gd name="T95" fmla="*/ 2147483646 h 617"/>
              <a:gd name="T96" fmla="*/ 2147483646 w 139"/>
              <a:gd name="T97" fmla="*/ 2147483646 h 617"/>
              <a:gd name="T98" fmla="*/ 2147483646 w 139"/>
              <a:gd name="T99" fmla="*/ 2147483646 h 617"/>
              <a:gd name="T100" fmla="*/ 2147483646 w 139"/>
              <a:gd name="T101" fmla="*/ 2147483646 h 617"/>
              <a:gd name="T102" fmla="*/ 2147483646 w 139"/>
              <a:gd name="T103" fmla="*/ 2147483646 h 617"/>
              <a:gd name="T104" fmla="*/ 2147483646 w 139"/>
              <a:gd name="T105" fmla="*/ 2147483646 h 617"/>
              <a:gd name="T106" fmla="*/ 2147483646 w 139"/>
              <a:gd name="T107" fmla="*/ 2147483646 h 617"/>
              <a:gd name="T108" fmla="*/ 2147483646 w 139"/>
              <a:gd name="T109" fmla="*/ 2147483646 h 617"/>
              <a:gd name="T110" fmla="*/ 2147483646 w 139"/>
              <a:gd name="T111" fmla="*/ 2147483646 h 617"/>
              <a:gd name="T112" fmla="*/ 2147483646 w 139"/>
              <a:gd name="T113" fmla="*/ 2147483646 h 617"/>
              <a:gd name="T114" fmla="*/ 2147483646 w 139"/>
              <a:gd name="T115" fmla="*/ 2147483646 h 617"/>
              <a:gd name="T116" fmla="*/ 2147483646 w 139"/>
              <a:gd name="T117" fmla="*/ 2147483646 h 617"/>
              <a:gd name="T118" fmla="*/ 2147483646 w 139"/>
              <a:gd name="T119" fmla="*/ 2147483646 h 617"/>
              <a:gd name="T120" fmla="*/ 2147483646 w 139"/>
              <a:gd name="T121" fmla="*/ 2147483646 h 617"/>
              <a:gd name="T122" fmla="*/ 2147483646 w 139"/>
              <a:gd name="T123" fmla="*/ 2147483646 h 61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9" h="617">
                <a:moveTo>
                  <a:pt x="0" y="0"/>
                </a:moveTo>
                <a:lnTo>
                  <a:pt x="0" y="0"/>
                </a:lnTo>
                <a:lnTo>
                  <a:pt x="0" y="3"/>
                </a:lnTo>
                <a:lnTo>
                  <a:pt x="0" y="5"/>
                </a:lnTo>
                <a:lnTo>
                  <a:pt x="2" y="8"/>
                </a:lnTo>
                <a:lnTo>
                  <a:pt x="2" y="9"/>
                </a:lnTo>
                <a:lnTo>
                  <a:pt x="3" y="9"/>
                </a:lnTo>
                <a:lnTo>
                  <a:pt x="3" y="8"/>
                </a:lnTo>
                <a:lnTo>
                  <a:pt x="4" y="8"/>
                </a:lnTo>
                <a:lnTo>
                  <a:pt x="4" y="7"/>
                </a:lnTo>
                <a:lnTo>
                  <a:pt x="6" y="7"/>
                </a:lnTo>
                <a:lnTo>
                  <a:pt x="7" y="8"/>
                </a:lnTo>
                <a:lnTo>
                  <a:pt x="7" y="10"/>
                </a:lnTo>
                <a:lnTo>
                  <a:pt x="7" y="13"/>
                </a:lnTo>
                <a:lnTo>
                  <a:pt x="8" y="16"/>
                </a:lnTo>
                <a:lnTo>
                  <a:pt x="8" y="19"/>
                </a:lnTo>
                <a:lnTo>
                  <a:pt x="8" y="23"/>
                </a:lnTo>
                <a:lnTo>
                  <a:pt x="9" y="24"/>
                </a:lnTo>
                <a:lnTo>
                  <a:pt x="9" y="26"/>
                </a:lnTo>
                <a:lnTo>
                  <a:pt x="11" y="27"/>
                </a:lnTo>
                <a:lnTo>
                  <a:pt x="11" y="29"/>
                </a:lnTo>
                <a:lnTo>
                  <a:pt x="11" y="30"/>
                </a:lnTo>
                <a:lnTo>
                  <a:pt x="12" y="31"/>
                </a:lnTo>
                <a:lnTo>
                  <a:pt x="12" y="32"/>
                </a:lnTo>
                <a:lnTo>
                  <a:pt x="13" y="35"/>
                </a:lnTo>
                <a:lnTo>
                  <a:pt x="13" y="36"/>
                </a:lnTo>
                <a:lnTo>
                  <a:pt x="13" y="39"/>
                </a:lnTo>
                <a:lnTo>
                  <a:pt x="15" y="41"/>
                </a:lnTo>
                <a:lnTo>
                  <a:pt x="15" y="43"/>
                </a:lnTo>
                <a:lnTo>
                  <a:pt x="16" y="47"/>
                </a:lnTo>
                <a:lnTo>
                  <a:pt x="16" y="51"/>
                </a:lnTo>
                <a:lnTo>
                  <a:pt x="16" y="56"/>
                </a:lnTo>
                <a:lnTo>
                  <a:pt x="17" y="61"/>
                </a:lnTo>
                <a:lnTo>
                  <a:pt x="17" y="68"/>
                </a:lnTo>
                <a:lnTo>
                  <a:pt x="19" y="75"/>
                </a:lnTo>
                <a:lnTo>
                  <a:pt x="19" y="85"/>
                </a:lnTo>
                <a:lnTo>
                  <a:pt x="20" y="95"/>
                </a:lnTo>
                <a:lnTo>
                  <a:pt x="20" y="108"/>
                </a:lnTo>
                <a:lnTo>
                  <a:pt x="20" y="123"/>
                </a:lnTo>
                <a:lnTo>
                  <a:pt x="21" y="142"/>
                </a:lnTo>
                <a:lnTo>
                  <a:pt x="21" y="165"/>
                </a:lnTo>
                <a:lnTo>
                  <a:pt x="23" y="192"/>
                </a:lnTo>
                <a:lnTo>
                  <a:pt x="23" y="224"/>
                </a:lnTo>
                <a:lnTo>
                  <a:pt x="23" y="263"/>
                </a:lnTo>
                <a:lnTo>
                  <a:pt x="24" y="310"/>
                </a:lnTo>
                <a:lnTo>
                  <a:pt x="24" y="364"/>
                </a:lnTo>
                <a:lnTo>
                  <a:pt x="24" y="424"/>
                </a:lnTo>
                <a:lnTo>
                  <a:pt x="25" y="488"/>
                </a:lnTo>
                <a:lnTo>
                  <a:pt x="25" y="539"/>
                </a:lnTo>
                <a:lnTo>
                  <a:pt x="27" y="560"/>
                </a:lnTo>
                <a:lnTo>
                  <a:pt x="27" y="550"/>
                </a:lnTo>
                <a:lnTo>
                  <a:pt x="27" y="526"/>
                </a:lnTo>
                <a:lnTo>
                  <a:pt x="28" y="499"/>
                </a:lnTo>
                <a:lnTo>
                  <a:pt x="28" y="478"/>
                </a:lnTo>
                <a:lnTo>
                  <a:pt x="29" y="462"/>
                </a:lnTo>
                <a:lnTo>
                  <a:pt x="29" y="452"/>
                </a:lnTo>
                <a:lnTo>
                  <a:pt x="29" y="447"/>
                </a:lnTo>
                <a:lnTo>
                  <a:pt x="31" y="445"/>
                </a:lnTo>
                <a:lnTo>
                  <a:pt x="31" y="446"/>
                </a:lnTo>
                <a:lnTo>
                  <a:pt x="32" y="450"/>
                </a:lnTo>
                <a:lnTo>
                  <a:pt x="32" y="455"/>
                </a:lnTo>
                <a:lnTo>
                  <a:pt x="33" y="461"/>
                </a:lnTo>
                <a:lnTo>
                  <a:pt x="33" y="469"/>
                </a:lnTo>
                <a:lnTo>
                  <a:pt x="33" y="478"/>
                </a:lnTo>
                <a:lnTo>
                  <a:pt x="35" y="487"/>
                </a:lnTo>
                <a:lnTo>
                  <a:pt x="35" y="495"/>
                </a:lnTo>
                <a:lnTo>
                  <a:pt x="36" y="503"/>
                </a:lnTo>
                <a:lnTo>
                  <a:pt x="36" y="509"/>
                </a:lnTo>
                <a:lnTo>
                  <a:pt x="36" y="515"/>
                </a:lnTo>
                <a:lnTo>
                  <a:pt x="37" y="520"/>
                </a:lnTo>
                <a:lnTo>
                  <a:pt x="37" y="523"/>
                </a:lnTo>
                <a:lnTo>
                  <a:pt x="37" y="526"/>
                </a:lnTo>
                <a:lnTo>
                  <a:pt x="39" y="527"/>
                </a:lnTo>
                <a:lnTo>
                  <a:pt x="39" y="526"/>
                </a:lnTo>
                <a:lnTo>
                  <a:pt x="40" y="522"/>
                </a:lnTo>
                <a:lnTo>
                  <a:pt x="40" y="516"/>
                </a:lnTo>
                <a:lnTo>
                  <a:pt x="40" y="509"/>
                </a:lnTo>
                <a:lnTo>
                  <a:pt x="41" y="501"/>
                </a:lnTo>
                <a:lnTo>
                  <a:pt x="41" y="495"/>
                </a:lnTo>
                <a:lnTo>
                  <a:pt x="43" y="493"/>
                </a:lnTo>
                <a:lnTo>
                  <a:pt x="43" y="496"/>
                </a:lnTo>
                <a:lnTo>
                  <a:pt x="44" y="504"/>
                </a:lnTo>
                <a:lnTo>
                  <a:pt x="44" y="514"/>
                </a:lnTo>
                <a:lnTo>
                  <a:pt x="45" y="523"/>
                </a:lnTo>
                <a:lnTo>
                  <a:pt x="45" y="533"/>
                </a:lnTo>
                <a:lnTo>
                  <a:pt x="46" y="539"/>
                </a:lnTo>
                <a:lnTo>
                  <a:pt x="46" y="542"/>
                </a:lnTo>
                <a:lnTo>
                  <a:pt x="46" y="541"/>
                </a:lnTo>
                <a:lnTo>
                  <a:pt x="48" y="536"/>
                </a:lnTo>
                <a:lnTo>
                  <a:pt x="48" y="531"/>
                </a:lnTo>
                <a:lnTo>
                  <a:pt x="49" y="527"/>
                </a:lnTo>
                <a:lnTo>
                  <a:pt x="49" y="526"/>
                </a:lnTo>
                <a:lnTo>
                  <a:pt x="49" y="528"/>
                </a:lnTo>
                <a:lnTo>
                  <a:pt x="50" y="533"/>
                </a:lnTo>
                <a:lnTo>
                  <a:pt x="50" y="542"/>
                </a:lnTo>
                <a:lnTo>
                  <a:pt x="50" y="552"/>
                </a:lnTo>
                <a:lnTo>
                  <a:pt x="52" y="562"/>
                </a:lnTo>
                <a:lnTo>
                  <a:pt x="52" y="571"/>
                </a:lnTo>
                <a:lnTo>
                  <a:pt x="53" y="579"/>
                </a:lnTo>
                <a:lnTo>
                  <a:pt x="53" y="586"/>
                </a:lnTo>
                <a:lnTo>
                  <a:pt x="53" y="592"/>
                </a:lnTo>
                <a:lnTo>
                  <a:pt x="54" y="597"/>
                </a:lnTo>
                <a:lnTo>
                  <a:pt x="54" y="601"/>
                </a:lnTo>
                <a:lnTo>
                  <a:pt x="56" y="602"/>
                </a:lnTo>
                <a:lnTo>
                  <a:pt x="56" y="598"/>
                </a:lnTo>
                <a:lnTo>
                  <a:pt x="56" y="587"/>
                </a:lnTo>
                <a:lnTo>
                  <a:pt x="57" y="569"/>
                </a:lnTo>
                <a:lnTo>
                  <a:pt x="57" y="544"/>
                </a:lnTo>
                <a:lnTo>
                  <a:pt x="58" y="516"/>
                </a:lnTo>
                <a:lnTo>
                  <a:pt x="58" y="489"/>
                </a:lnTo>
                <a:lnTo>
                  <a:pt x="60" y="463"/>
                </a:lnTo>
                <a:lnTo>
                  <a:pt x="60" y="441"/>
                </a:lnTo>
                <a:lnTo>
                  <a:pt x="60" y="422"/>
                </a:lnTo>
                <a:lnTo>
                  <a:pt x="61" y="407"/>
                </a:lnTo>
                <a:lnTo>
                  <a:pt x="61" y="396"/>
                </a:lnTo>
                <a:lnTo>
                  <a:pt x="62" y="387"/>
                </a:lnTo>
                <a:lnTo>
                  <a:pt x="62" y="382"/>
                </a:lnTo>
                <a:lnTo>
                  <a:pt x="62" y="380"/>
                </a:lnTo>
                <a:lnTo>
                  <a:pt x="64" y="379"/>
                </a:lnTo>
                <a:lnTo>
                  <a:pt x="64" y="380"/>
                </a:lnTo>
                <a:lnTo>
                  <a:pt x="65" y="382"/>
                </a:lnTo>
                <a:lnTo>
                  <a:pt x="65" y="385"/>
                </a:lnTo>
                <a:lnTo>
                  <a:pt x="65" y="387"/>
                </a:lnTo>
                <a:lnTo>
                  <a:pt x="66" y="390"/>
                </a:lnTo>
                <a:lnTo>
                  <a:pt x="66" y="391"/>
                </a:lnTo>
                <a:lnTo>
                  <a:pt x="68" y="390"/>
                </a:lnTo>
                <a:lnTo>
                  <a:pt x="68" y="386"/>
                </a:lnTo>
                <a:lnTo>
                  <a:pt x="69" y="382"/>
                </a:lnTo>
                <a:lnTo>
                  <a:pt x="69" y="379"/>
                </a:lnTo>
                <a:lnTo>
                  <a:pt x="69" y="376"/>
                </a:lnTo>
                <a:lnTo>
                  <a:pt x="70" y="374"/>
                </a:lnTo>
                <a:lnTo>
                  <a:pt x="72" y="376"/>
                </a:lnTo>
                <a:lnTo>
                  <a:pt x="72" y="379"/>
                </a:lnTo>
                <a:lnTo>
                  <a:pt x="72" y="384"/>
                </a:lnTo>
                <a:lnTo>
                  <a:pt x="73" y="390"/>
                </a:lnTo>
                <a:lnTo>
                  <a:pt x="73" y="395"/>
                </a:lnTo>
                <a:lnTo>
                  <a:pt x="74" y="401"/>
                </a:lnTo>
                <a:lnTo>
                  <a:pt x="74" y="404"/>
                </a:lnTo>
                <a:lnTo>
                  <a:pt x="76" y="408"/>
                </a:lnTo>
                <a:lnTo>
                  <a:pt x="76" y="412"/>
                </a:lnTo>
                <a:lnTo>
                  <a:pt x="76" y="413"/>
                </a:lnTo>
                <a:lnTo>
                  <a:pt x="77" y="414"/>
                </a:lnTo>
                <a:lnTo>
                  <a:pt x="77" y="415"/>
                </a:lnTo>
                <a:lnTo>
                  <a:pt x="78" y="415"/>
                </a:lnTo>
                <a:lnTo>
                  <a:pt x="78" y="413"/>
                </a:lnTo>
                <a:lnTo>
                  <a:pt x="78" y="411"/>
                </a:lnTo>
                <a:lnTo>
                  <a:pt x="80" y="407"/>
                </a:lnTo>
                <a:lnTo>
                  <a:pt x="80" y="403"/>
                </a:lnTo>
                <a:lnTo>
                  <a:pt x="80" y="399"/>
                </a:lnTo>
                <a:lnTo>
                  <a:pt x="81" y="396"/>
                </a:lnTo>
                <a:lnTo>
                  <a:pt x="82" y="397"/>
                </a:lnTo>
                <a:lnTo>
                  <a:pt x="82" y="402"/>
                </a:lnTo>
                <a:lnTo>
                  <a:pt x="82" y="411"/>
                </a:lnTo>
                <a:lnTo>
                  <a:pt x="83" y="422"/>
                </a:lnTo>
                <a:lnTo>
                  <a:pt x="83" y="436"/>
                </a:lnTo>
                <a:lnTo>
                  <a:pt x="85" y="453"/>
                </a:lnTo>
                <a:lnTo>
                  <a:pt x="85" y="471"/>
                </a:lnTo>
                <a:lnTo>
                  <a:pt x="85" y="489"/>
                </a:lnTo>
                <a:lnTo>
                  <a:pt x="86" y="506"/>
                </a:lnTo>
                <a:lnTo>
                  <a:pt x="86" y="521"/>
                </a:lnTo>
                <a:lnTo>
                  <a:pt x="87" y="533"/>
                </a:lnTo>
                <a:lnTo>
                  <a:pt x="87" y="544"/>
                </a:lnTo>
                <a:lnTo>
                  <a:pt x="89" y="555"/>
                </a:lnTo>
                <a:lnTo>
                  <a:pt x="89" y="566"/>
                </a:lnTo>
                <a:lnTo>
                  <a:pt x="89" y="579"/>
                </a:lnTo>
                <a:lnTo>
                  <a:pt x="90" y="591"/>
                </a:lnTo>
                <a:lnTo>
                  <a:pt x="90" y="603"/>
                </a:lnTo>
                <a:lnTo>
                  <a:pt x="91" y="613"/>
                </a:lnTo>
                <a:lnTo>
                  <a:pt x="91" y="617"/>
                </a:lnTo>
                <a:lnTo>
                  <a:pt x="91" y="616"/>
                </a:lnTo>
                <a:lnTo>
                  <a:pt x="93" y="606"/>
                </a:lnTo>
                <a:lnTo>
                  <a:pt x="93" y="592"/>
                </a:lnTo>
                <a:lnTo>
                  <a:pt x="93" y="575"/>
                </a:lnTo>
                <a:lnTo>
                  <a:pt x="94" y="557"/>
                </a:lnTo>
                <a:lnTo>
                  <a:pt x="94" y="539"/>
                </a:lnTo>
                <a:lnTo>
                  <a:pt x="95" y="523"/>
                </a:lnTo>
                <a:lnTo>
                  <a:pt x="95" y="509"/>
                </a:lnTo>
                <a:lnTo>
                  <a:pt x="95" y="498"/>
                </a:lnTo>
                <a:lnTo>
                  <a:pt x="97" y="488"/>
                </a:lnTo>
                <a:lnTo>
                  <a:pt x="97" y="480"/>
                </a:lnTo>
                <a:lnTo>
                  <a:pt x="98" y="476"/>
                </a:lnTo>
                <a:lnTo>
                  <a:pt x="98" y="473"/>
                </a:lnTo>
                <a:lnTo>
                  <a:pt x="98" y="471"/>
                </a:lnTo>
                <a:lnTo>
                  <a:pt x="99" y="469"/>
                </a:lnTo>
                <a:lnTo>
                  <a:pt x="101" y="469"/>
                </a:lnTo>
                <a:lnTo>
                  <a:pt x="102" y="471"/>
                </a:lnTo>
                <a:lnTo>
                  <a:pt x="102" y="472"/>
                </a:lnTo>
                <a:lnTo>
                  <a:pt x="102" y="474"/>
                </a:lnTo>
                <a:lnTo>
                  <a:pt x="103" y="478"/>
                </a:lnTo>
                <a:lnTo>
                  <a:pt x="103" y="482"/>
                </a:lnTo>
                <a:lnTo>
                  <a:pt x="105" y="484"/>
                </a:lnTo>
                <a:lnTo>
                  <a:pt x="105" y="488"/>
                </a:lnTo>
                <a:lnTo>
                  <a:pt x="105" y="489"/>
                </a:lnTo>
                <a:lnTo>
                  <a:pt x="106" y="489"/>
                </a:lnTo>
                <a:lnTo>
                  <a:pt x="106" y="488"/>
                </a:lnTo>
                <a:lnTo>
                  <a:pt x="107" y="487"/>
                </a:lnTo>
                <a:lnTo>
                  <a:pt x="107" y="485"/>
                </a:lnTo>
                <a:lnTo>
                  <a:pt x="109" y="487"/>
                </a:lnTo>
                <a:lnTo>
                  <a:pt x="109" y="490"/>
                </a:lnTo>
                <a:lnTo>
                  <a:pt x="109" y="495"/>
                </a:lnTo>
                <a:lnTo>
                  <a:pt x="110" y="503"/>
                </a:lnTo>
                <a:lnTo>
                  <a:pt x="110" y="511"/>
                </a:lnTo>
                <a:lnTo>
                  <a:pt x="111" y="520"/>
                </a:lnTo>
                <a:lnTo>
                  <a:pt x="111" y="527"/>
                </a:lnTo>
                <a:lnTo>
                  <a:pt x="111" y="535"/>
                </a:lnTo>
                <a:lnTo>
                  <a:pt x="113" y="541"/>
                </a:lnTo>
                <a:lnTo>
                  <a:pt x="113" y="546"/>
                </a:lnTo>
                <a:lnTo>
                  <a:pt x="114" y="550"/>
                </a:lnTo>
                <a:lnTo>
                  <a:pt x="114" y="555"/>
                </a:lnTo>
                <a:lnTo>
                  <a:pt x="115" y="559"/>
                </a:lnTo>
                <a:lnTo>
                  <a:pt x="115" y="563"/>
                </a:lnTo>
                <a:lnTo>
                  <a:pt x="115" y="564"/>
                </a:lnTo>
                <a:lnTo>
                  <a:pt x="117" y="564"/>
                </a:lnTo>
                <a:lnTo>
                  <a:pt x="117" y="560"/>
                </a:lnTo>
                <a:lnTo>
                  <a:pt x="118" y="554"/>
                </a:lnTo>
                <a:lnTo>
                  <a:pt x="118" y="548"/>
                </a:lnTo>
                <a:lnTo>
                  <a:pt x="118" y="539"/>
                </a:lnTo>
                <a:lnTo>
                  <a:pt x="119" y="533"/>
                </a:lnTo>
                <a:lnTo>
                  <a:pt x="119" y="528"/>
                </a:lnTo>
                <a:lnTo>
                  <a:pt x="120" y="527"/>
                </a:lnTo>
                <a:lnTo>
                  <a:pt x="120" y="530"/>
                </a:lnTo>
                <a:lnTo>
                  <a:pt x="120" y="536"/>
                </a:lnTo>
                <a:lnTo>
                  <a:pt x="122" y="544"/>
                </a:lnTo>
                <a:lnTo>
                  <a:pt x="122" y="554"/>
                </a:lnTo>
                <a:lnTo>
                  <a:pt x="122" y="558"/>
                </a:lnTo>
                <a:lnTo>
                  <a:pt x="123" y="550"/>
                </a:lnTo>
                <a:lnTo>
                  <a:pt x="123" y="530"/>
                </a:lnTo>
                <a:lnTo>
                  <a:pt x="124" y="498"/>
                </a:lnTo>
                <a:lnTo>
                  <a:pt x="124" y="458"/>
                </a:lnTo>
                <a:lnTo>
                  <a:pt x="124" y="419"/>
                </a:lnTo>
                <a:lnTo>
                  <a:pt x="126" y="382"/>
                </a:lnTo>
                <a:lnTo>
                  <a:pt x="126" y="350"/>
                </a:lnTo>
                <a:lnTo>
                  <a:pt x="127" y="323"/>
                </a:lnTo>
                <a:lnTo>
                  <a:pt x="127" y="301"/>
                </a:lnTo>
                <a:lnTo>
                  <a:pt x="128" y="284"/>
                </a:lnTo>
                <a:lnTo>
                  <a:pt x="128" y="269"/>
                </a:lnTo>
                <a:lnTo>
                  <a:pt x="128" y="260"/>
                </a:lnTo>
                <a:lnTo>
                  <a:pt x="130" y="252"/>
                </a:lnTo>
                <a:lnTo>
                  <a:pt x="130" y="247"/>
                </a:lnTo>
                <a:lnTo>
                  <a:pt x="131" y="244"/>
                </a:lnTo>
                <a:lnTo>
                  <a:pt x="131" y="240"/>
                </a:lnTo>
                <a:lnTo>
                  <a:pt x="131" y="239"/>
                </a:lnTo>
                <a:lnTo>
                  <a:pt x="132" y="236"/>
                </a:lnTo>
                <a:lnTo>
                  <a:pt x="132" y="235"/>
                </a:lnTo>
                <a:lnTo>
                  <a:pt x="134" y="234"/>
                </a:lnTo>
                <a:lnTo>
                  <a:pt x="135" y="234"/>
                </a:lnTo>
                <a:lnTo>
                  <a:pt x="136" y="234"/>
                </a:lnTo>
                <a:lnTo>
                  <a:pt x="136" y="232"/>
                </a:lnTo>
                <a:lnTo>
                  <a:pt x="138" y="231"/>
                </a:lnTo>
                <a:lnTo>
                  <a:pt x="138" y="230"/>
                </a:lnTo>
                <a:lnTo>
                  <a:pt x="139" y="23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2" name="Freeform 258"/>
          <p:cNvSpPr>
            <a:spLocks/>
          </p:cNvSpPr>
          <p:nvPr/>
        </p:nvSpPr>
        <p:spPr bwMode="auto">
          <a:xfrm>
            <a:off x="5692775" y="4073526"/>
            <a:ext cx="222250" cy="728663"/>
          </a:xfrm>
          <a:custGeom>
            <a:avLst/>
            <a:gdLst>
              <a:gd name="T0" fmla="*/ 2147483646 w 140"/>
              <a:gd name="T1" fmla="*/ 2147483646 h 459"/>
              <a:gd name="T2" fmla="*/ 2147483646 w 140"/>
              <a:gd name="T3" fmla="*/ 2147483646 h 459"/>
              <a:gd name="T4" fmla="*/ 2147483646 w 140"/>
              <a:gd name="T5" fmla="*/ 2147483646 h 459"/>
              <a:gd name="T6" fmla="*/ 2147483646 w 140"/>
              <a:gd name="T7" fmla="*/ 2147483646 h 459"/>
              <a:gd name="T8" fmla="*/ 2147483646 w 140"/>
              <a:gd name="T9" fmla="*/ 2147483646 h 459"/>
              <a:gd name="T10" fmla="*/ 2147483646 w 140"/>
              <a:gd name="T11" fmla="*/ 2147483646 h 459"/>
              <a:gd name="T12" fmla="*/ 2147483646 w 140"/>
              <a:gd name="T13" fmla="*/ 2147483646 h 459"/>
              <a:gd name="T14" fmla="*/ 2147483646 w 140"/>
              <a:gd name="T15" fmla="*/ 2147483646 h 459"/>
              <a:gd name="T16" fmla="*/ 2147483646 w 140"/>
              <a:gd name="T17" fmla="*/ 2147483646 h 459"/>
              <a:gd name="T18" fmla="*/ 2147483646 w 140"/>
              <a:gd name="T19" fmla="*/ 2147483646 h 459"/>
              <a:gd name="T20" fmla="*/ 2147483646 w 140"/>
              <a:gd name="T21" fmla="*/ 2147483646 h 459"/>
              <a:gd name="T22" fmla="*/ 2147483646 w 140"/>
              <a:gd name="T23" fmla="*/ 2147483646 h 459"/>
              <a:gd name="T24" fmla="*/ 2147483646 w 140"/>
              <a:gd name="T25" fmla="*/ 2147483646 h 459"/>
              <a:gd name="T26" fmla="*/ 2147483646 w 140"/>
              <a:gd name="T27" fmla="*/ 2147483646 h 459"/>
              <a:gd name="T28" fmla="*/ 2147483646 w 140"/>
              <a:gd name="T29" fmla="*/ 2147483646 h 459"/>
              <a:gd name="T30" fmla="*/ 2147483646 w 140"/>
              <a:gd name="T31" fmla="*/ 2147483646 h 459"/>
              <a:gd name="T32" fmla="*/ 2147483646 w 140"/>
              <a:gd name="T33" fmla="*/ 2147483646 h 459"/>
              <a:gd name="T34" fmla="*/ 2147483646 w 140"/>
              <a:gd name="T35" fmla="*/ 2147483646 h 459"/>
              <a:gd name="T36" fmla="*/ 2147483646 w 140"/>
              <a:gd name="T37" fmla="*/ 2147483646 h 459"/>
              <a:gd name="T38" fmla="*/ 2147483646 w 140"/>
              <a:gd name="T39" fmla="*/ 2147483646 h 459"/>
              <a:gd name="T40" fmla="*/ 2147483646 w 140"/>
              <a:gd name="T41" fmla="*/ 2147483646 h 459"/>
              <a:gd name="T42" fmla="*/ 2147483646 w 140"/>
              <a:gd name="T43" fmla="*/ 2147483646 h 459"/>
              <a:gd name="T44" fmla="*/ 2147483646 w 140"/>
              <a:gd name="T45" fmla="*/ 2147483646 h 459"/>
              <a:gd name="T46" fmla="*/ 2147483646 w 140"/>
              <a:gd name="T47" fmla="*/ 2147483646 h 459"/>
              <a:gd name="T48" fmla="*/ 2147483646 w 140"/>
              <a:gd name="T49" fmla="*/ 2147483646 h 459"/>
              <a:gd name="T50" fmla="*/ 2147483646 w 140"/>
              <a:gd name="T51" fmla="*/ 2147483646 h 459"/>
              <a:gd name="T52" fmla="*/ 2147483646 w 140"/>
              <a:gd name="T53" fmla="*/ 2147483646 h 459"/>
              <a:gd name="T54" fmla="*/ 2147483646 w 140"/>
              <a:gd name="T55" fmla="*/ 2147483646 h 459"/>
              <a:gd name="T56" fmla="*/ 2147483646 w 140"/>
              <a:gd name="T57" fmla="*/ 2147483646 h 459"/>
              <a:gd name="T58" fmla="*/ 2147483646 w 140"/>
              <a:gd name="T59" fmla="*/ 2147483646 h 459"/>
              <a:gd name="T60" fmla="*/ 2147483646 w 140"/>
              <a:gd name="T61" fmla="*/ 2147483646 h 459"/>
              <a:gd name="T62" fmla="*/ 2147483646 w 140"/>
              <a:gd name="T63" fmla="*/ 2147483646 h 459"/>
              <a:gd name="T64" fmla="*/ 2147483646 w 140"/>
              <a:gd name="T65" fmla="*/ 2147483646 h 459"/>
              <a:gd name="T66" fmla="*/ 2147483646 w 140"/>
              <a:gd name="T67" fmla="*/ 2147483646 h 459"/>
              <a:gd name="T68" fmla="*/ 2147483646 w 140"/>
              <a:gd name="T69" fmla="*/ 2147483646 h 459"/>
              <a:gd name="T70" fmla="*/ 2147483646 w 140"/>
              <a:gd name="T71" fmla="*/ 2147483646 h 459"/>
              <a:gd name="T72" fmla="*/ 2147483646 w 140"/>
              <a:gd name="T73" fmla="*/ 2147483646 h 459"/>
              <a:gd name="T74" fmla="*/ 2147483646 w 140"/>
              <a:gd name="T75" fmla="*/ 2147483646 h 459"/>
              <a:gd name="T76" fmla="*/ 2147483646 w 140"/>
              <a:gd name="T77" fmla="*/ 2147483646 h 459"/>
              <a:gd name="T78" fmla="*/ 2147483646 w 140"/>
              <a:gd name="T79" fmla="*/ 2147483646 h 459"/>
              <a:gd name="T80" fmla="*/ 2147483646 w 140"/>
              <a:gd name="T81" fmla="*/ 2147483646 h 459"/>
              <a:gd name="T82" fmla="*/ 2147483646 w 140"/>
              <a:gd name="T83" fmla="*/ 2147483646 h 459"/>
              <a:gd name="T84" fmla="*/ 2147483646 w 140"/>
              <a:gd name="T85" fmla="*/ 2147483646 h 459"/>
              <a:gd name="T86" fmla="*/ 2147483646 w 140"/>
              <a:gd name="T87" fmla="*/ 2147483646 h 459"/>
              <a:gd name="T88" fmla="*/ 2147483646 w 140"/>
              <a:gd name="T89" fmla="*/ 2147483646 h 459"/>
              <a:gd name="T90" fmla="*/ 2147483646 w 140"/>
              <a:gd name="T91" fmla="*/ 2147483646 h 459"/>
              <a:gd name="T92" fmla="*/ 2147483646 w 140"/>
              <a:gd name="T93" fmla="*/ 2147483646 h 459"/>
              <a:gd name="T94" fmla="*/ 2147483646 w 140"/>
              <a:gd name="T95" fmla="*/ 2147483646 h 459"/>
              <a:gd name="T96" fmla="*/ 2147483646 w 140"/>
              <a:gd name="T97" fmla="*/ 2147483646 h 459"/>
              <a:gd name="T98" fmla="*/ 2147483646 w 140"/>
              <a:gd name="T99" fmla="*/ 2147483646 h 459"/>
              <a:gd name="T100" fmla="*/ 2147483646 w 140"/>
              <a:gd name="T101" fmla="*/ 2147483646 h 459"/>
              <a:gd name="T102" fmla="*/ 2147483646 w 140"/>
              <a:gd name="T103" fmla="*/ 2147483646 h 459"/>
              <a:gd name="T104" fmla="*/ 2147483646 w 140"/>
              <a:gd name="T105" fmla="*/ 2147483646 h 459"/>
              <a:gd name="T106" fmla="*/ 2147483646 w 140"/>
              <a:gd name="T107" fmla="*/ 2147483646 h 459"/>
              <a:gd name="T108" fmla="*/ 2147483646 w 140"/>
              <a:gd name="T109" fmla="*/ 2147483646 h 459"/>
              <a:gd name="T110" fmla="*/ 2147483646 w 140"/>
              <a:gd name="T111" fmla="*/ 2147483646 h 459"/>
              <a:gd name="T112" fmla="*/ 2147483646 w 140"/>
              <a:gd name="T113" fmla="*/ 2147483646 h 459"/>
              <a:gd name="T114" fmla="*/ 2147483646 w 140"/>
              <a:gd name="T115" fmla="*/ 2147483646 h 459"/>
              <a:gd name="T116" fmla="*/ 2147483646 w 140"/>
              <a:gd name="T117" fmla="*/ 2147483646 h 459"/>
              <a:gd name="T118" fmla="*/ 2147483646 w 140"/>
              <a:gd name="T119" fmla="*/ 2147483646 h 459"/>
              <a:gd name="T120" fmla="*/ 2147483646 w 140"/>
              <a:gd name="T121" fmla="*/ 2147483646 h 459"/>
              <a:gd name="T122" fmla="*/ 2147483646 w 140"/>
              <a:gd name="T123" fmla="*/ 2147483646 h 459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0" h="459">
                <a:moveTo>
                  <a:pt x="0" y="190"/>
                </a:moveTo>
                <a:lnTo>
                  <a:pt x="0" y="191"/>
                </a:lnTo>
                <a:lnTo>
                  <a:pt x="1" y="195"/>
                </a:lnTo>
                <a:lnTo>
                  <a:pt x="1" y="199"/>
                </a:lnTo>
                <a:lnTo>
                  <a:pt x="3" y="202"/>
                </a:lnTo>
                <a:lnTo>
                  <a:pt x="3" y="207"/>
                </a:lnTo>
                <a:lnTo>
                  <a:pt x="3" y="211"/>
                </a:lnTo>
                <a:lnTo>
                  <a:pt x="4" y="213"/>
                </a:lnTo>
                <a:lnTo>
                  <a:pt x="4" y="215"/>
                </a:lnTo>
                <a:lnTo>
                  <a:pt x="5" y="215"/>
                </a:lnTo>
                <a:lnTo>
                  <a:pt x="7" y="216"/>
                </a:lnTo>
                <a:lnTo>
                  <a:pt x="7" y="217"/>
                </a:lnTo>
                <a:lnTo>
                  <a:pt x="8" y="221"/>
                </a:lnTo>
                <a:lnTo>
                  <a:pt x="8" y="224"/>
                </a:lnTo>
                <a:lnTo>
                  <a:pt x="8" y="228"/>
                </a:lnTo>
                <a:lnTo>
                  <a:pt x="9" y="232"/>
                </a:lnTo>
                <a:lnTo>
                  <a:pt x="9" y="235"/>
                </a:lnTo>
                <a:lnTo>
                  <a:pt x="11" y="238"/>
                </a:lnTo>
                <a:lnTo>
                  <a:pt x="11" y="240"/>
                </a:lnTo>
                <a:lnTo>
                  <a:pt x="11" y="242"/>
                </a:lnTo>
                <a:lnTo>
                  <a:pt x="12" y="244"/>
                </a:lnTo>
                <a:lnTo>
                  <a:pt x="12" y="247"/>
                </a:lnTo>
                <a:lnTo>
                  <a:pt x="12" y="249"/>
                </a:lnTo>
                <a:lnTo>
                  <a:pt x="13" y="251"/>
                </a:lnTo>
                <a:lnTo>
                  <a:pt x="13" y="256"/>
                </a:lnTo>
                <a:lnTo>
                  <a:pt x="15" y="262"/>
                </a:lnTo>
                <a:lnTo>
                  <a:pt x="15" y="270"/>
                </a:lnTo>
                <a:lnTo>
                  <a:pt x="15" y="280"/>
                </a:lnTo>
                <a:lnTo>
                  <a:pt x="16" y="292"/>
                </a:lnTo>
                <a:lnTo>
                  <a:pt x="16" y="308"/>
                </a:lnTo>
                <a:lnTo>
                  <a:pt x="17" y="328"/>
                </a:lnTo>
                <a:lnTo>
                  <a:pt x="17" y="351"/>
                </a:lnTo>
                <a:lnTo>
                  <a:pt x="18" y="380"/>
                </a:lnTo>
                <a:lnTo>
                  <a:pt x="18" y="411"/>
                </a:lnTo>
                <a:lnTo>
                  <a:pt x="18" y="440"/>
                </a:lnTo>
                <a:lnTo>
                  <a:pt x="20" y="459"/>
                </a:lnTo>
                <a:lnTo>
                  <a:pt x="20" y="458"/>
                </a:lnTo>
                <a:lnTo>
                  <a:pt x="21" y="436"/>
                </a:lnTo>
                <a:lnTo>
                  <a:pt x="21" y="402"/>
                </a:lnTo>
                <a:lnTo>
                  <a:pt x="21" y="367"/>
                </a:lnTo>
                <a:lnTo>
                  <a:pt x="22" y="335"/>
                </a:lnTo>
                <a:lnTo>
                  <a:pt x="22" y="308"/>
                </a:lnTo>
                <a:lnTo>
                  <a:pt x="24" y="286"/>
                </a:lnTo>
                <a:lnTo>
                  <a:pt x="24" y="269"/>
                </a:lnTo>
                <a:lnTo>
                  <a:pt x="24" y="256"/>
                </a:lnTo>
                <a:lnTo>
                  <a:pt x="25" y="249"/>
                </a:lnTo>
                <a:lnTo>
                  <a:pt x="25" y="244"/>
                </a:lnTo>
                <a:lnTo>
                  <a:pt x="25" y="240"/>
                </a:lnTo>
                <a:lnTo>
                  <a:pt x="26" y="239"/>
                </a:lnTo>
                <a:lnTo>
                  <a:pt x="26" y="238"/>
                </a:lnTo>
                <a:lnTo>
                  <a:pt x="28" y="237"/>
                </a:lnTo>
                <a:lnTo>
                  <a:pt x="28" y="235"/>
                </a:lnTo>
                <a:lnTo>
                  <a:pt x="28" y="234"/>
                </a:lnTo>
                <a:lnTo>
                  <a:pt x="29" y="232"/>
                </a:lnTo>
                <a:lnTo>
                  <a:pt x="29" y="231"/>
                </a:lnTo>
                <a:lnTo>
                  <a:pt x="30" y="229"/>
                </a:lnTo>
                <a:lnTo>
                  <a:pt x="32" y="231"/>
                </a:lnTo>
                <a:lnTo>
                  <a:pt x="32" y="233"/>
                </a:lnTo>
                <a:lnTo>
                  <a:pt x="32" y="237"/>
                </a:lnTo>
                <a:lnTo>
                  <a:pt x="33" y="242"/>
                </a:lnTo>
                <a:lnTo>
                  <a:pt x="33" y="245"/>
                </a:lnTo>
                <a:lnTo>
                  <a:pt x="34" y="250"/>
                </a:lnTo>
                <a:lnTo>
                  <a:pt x="34" y="254"/>
                </a:lnTo>
                <a:lnTo>
                  <a:pt x="34" y="256"/>
                </a:lnTo>
                <a:lnTo>
                  <a:pt x="36" y="259"/>
                </a:lnTo>
                <a:lnTo>
                  <a:pt x="36" y="261"/>
                </a:lnTo>
                <a:lnTo>
                  <a:pt x="37" y="265"/>
                </a:lnTo>
                <a:lnTo>
                  <a:pt x="37" y="267"/>
                </a:lnTo>
                <a:lnTo>
                  <a:pt x="37" y="272"/>
                </a:lnTo>
                <a:lnTo>
                  <a:pt x="38" y="277"/>
                </a:lnTo>
                <a:lnTo>
                  <a:pt x="38" y="282"/>
                </a:lnTo>
                <a:lnTo>
                  <a:pt x="38" y="287"/>
                </a:lnTo>
                <a:lnTo>
                  <a:pt x="40" y="291"/>
                </a:lnTo>
                <a:lnTo>
                  <a:pt x="40" y="294"/>
                </a:lnTo>
                <a:lnTo>
                  <a:pt x="41" y="297"/>
                </a:lnTo>
                <a:lnTo>
                  <a:pt x="41" y="298"/>
                </a:lnTo>
                <a:lnTo>
                  <a:pt x="42" y="299"/>
                </a:lnTo>
                <a:lnTo>
                  <a:pt x="42" y="301"/>
                </a:lnTo>
                <a:lnTo>
                  <a:pt x="44" y="303"/>
                </a:lnTo>
                <a:lnTo>
                  <a:pt x="44" y="305"/>
                </a:lnTo>
                <a:lnTo>
                  <a:pt x="45" y="308"/>
                </a:lnTo>
                <a:lnTo>
                  <a:pt x="45" y="312"/>
                </a:lnTo>
                <a:lnTo>
                  <a:pt x="45" y="314"/>
                </a:lnTo>
                <a:lnTo>
                  <a:pt x="46" y="315"/>
                </a:lnTo>
                <a:lnTo>
                  <a:pt x="48" y="314"/>
                </a:lnTo>
                <a:lnTo>
                  <a:pt x="48" y="312"/>
                </a:lnTo>
                <a:lnTo>
                  <a:pt x="48" y="309"/>
                </a:lnTo>
                <a:lnTo>
                  <a:pt x="49" y="308"/>
                </a:lnTo>
                <a:lnTo>
                  <a:pt x="50" y="310"/>
                </a:lnTo>
                <a:lnTo>
                  <a:pt x="50" y="315"/>
                </a:lnTo>
                <a:lnTo>
                  <a:pt x="50" y="324"/>
                </a:lnTo>
                <a:lnTo>
                  <a:pt x="52" y="335"/>
                </a:lnTo>
                <a:lnTo>
                  <a:pt x="52" y="346"/>
                </a:lnTo>
                <a:lnTo>
                  <a:pt x="53" y="356"/>
                </a:lnTo>
                <a:lnTo>
                  <a:pt x="53" y="362"/>
                </a:lnTo>
                <a:lnTo>
                  <a:pt x="53" y="361"/>
                </a:lnTo>
                <a:lnTo>
                  <a:pt x="54" y="350"/>
                </a:lnTo>
                <a:lnTo>
                  <a:pt x="54" y="331"/>
                </a:lnTo>
                <a:lnTo>
                  <a:pt x="54" y="309"/>
                </a:lnTo>
                <a:lnTo>
                  <a:pt x="56" y="285"/>
                </a:lnTo>
                <a:lnTo>
                  <a:pt x="56" y="261"/>
                </a:lnTo>
                <a:lnTo>
                  <a:pt x="57" y="240"/>
                </a:lnTo>
                <a:lnTo>
                  <a:pt x="57" y="222"/>
                </a:lnTo>
                <a:lnTo>
                  <a:pt x="58" y="207"/>
                </a:lnTo>
                <a:lnTo>
                  <a:pt x="58" y="195"/>
                </a:lnTo>
                <a:lnTo>
                  <a:pt x="58" y="185"/>
                </a:lnTo>
                <a:lnTo>
                  <a:pt x="59" y="178"/>
                </a:lnTo>
                <a:lnTo>
                  <a:pt x="59" y="173"/>
                </a:lnTo>
                <a:lnTo>
                  <a:pt x="61" y="169"/>
                </a:lnTo>
                <a:lnTo>
                  <a:pt x="61" y="168"/>
                </a:lnTo>
                <a:lnTo>
                  <a:pt x="62" y="169"/>
                </a:lnTo>
                <a:lnTo>
                  <a:pt x="62" y="170"/>
                </a:lnTo>
                <a:lnTo>
                  <a:pt x="63" y="174"/>
                </a:lnTo>
                <a:lnTo>
                  <a:pt x="63" y="178"/>
                </a:lnTo>
                <a:lnTo>
                  <a:pt x="63" y="181"/>
                </a:lnTo>
                <a:lnTo>
                  <a:pt x="65" y="185"/>
                </a:lnTo>
                <a:lnTo>
                  <a:pt x="65" y="189"/>
                </a:lnTo>
                <a:lnTo>
                  <a:pt x="66" y="191"/>
                </a:lnTo>
                <a:lnTo>
                  <a:pt x="66" y="192"/>
                </a:lnTo>
                <a:lnTo>
                  <a:pt x="67" y="191"/>
                </a:lnTo>
                <a:lnTo>
                  <a:pt x="67" y="190"/>
                </a:lnTo>
                <a:lnTo>
                  <a:pt x="67" y="188"/>
                </a:lnTo>
                <a:lnTo>
                  <a:pt x="69" y="186"/>
                </a:lnTo>
                <a:lnTo>
                  <a:pt x="69" y="185"/>
                </a:lnTo>
                <a:lnTo>
                  <a:pt x="70" y="185"/>
                </a:lnTo>
                <a:lnTo>
                  <a:pt x="71" y="186"/>
                </a:lnTo>
                <a:lnTo>
                  <a:pt x="71" y="189"/>
                </a:lnTo>
                <a:lnTo>
                  <a:pt x="71" y="191"/>
                </a:lnTo>
                <a:lnTo>
                  <a:pt x="73" y="192"/>
                </a:lnTo>
                <a:lnTo>
                  <a:pt x="73" y="195"/>
                </a:lnTo>
                <a:lnTo>
                  <a:pt x="74" y="196"/>
                </a:lnTo>
                <a:lnTo>
                  <a:pt x="74" y="197"/>
                </a:lnTo>
                <a:lnTo>
                  <a:pt x="74" y="199"/>
                </a:lnTo>
                <a:lnTo>
                  <a:pt x="75" y="201"/>
                </a:lnTo>
                <a:lnTo>
                  <a:pt x="75" y="202"/>
                </a:lnTo>
                <a:lnTo>
                  <a:pt x="77" y="205"/>
                </a:lnTo>
                <a:lnTo>
                  <a:pt x="77" y="206"/>
                </a:lnTo>
                <a:lnTo>
                  <a:pt x="77" y="207"/>
                </a:lnTo>
                <a:lnTo>
                  <a:pt x="78" y="207"/>
                </a:lnTo>
                <a:lnTo>
                  <a:pt x="79" y="206"/>
                </a:lnTo>
                <a:lnTo>
                  <a:pt x="79" y="205"/>
                </a:lnTo>
                <a:lnTo>
                  <a:pt x="79" y="204"/>
                </a:lnTo>
                <a:lnTo>
                  <a:pt x="81" y="204"/>
                </a:lnTo>
                <a:lnTo>
                  <a:pt x="81" y="205"/>
                </a:lnTo>
                <a:lnTo>
                  <a:pt x="81" y="208"/>
                </a:lnTo>
                <a:lnTo>
                  <a:pt x="82" y="216"/>
                </a:lnTo>
                <a:lnTo>
                  <a:pt x="82" y="226"/>
                </a:lnTo>
                <a:lnTo>
                  <a:pt x="83" y="239"/>
                </a:lnTo>
                <a:lnTo>
                  <a:pt x="83" y="258"/>
                </a:lnTo>
                <a:lnTo>
                  <a:pt x="85" y="280"/>
                </a:lnTo>
                <a:lnTo>
                  <a:pt x="85" y="307"/>
                </a:lnTo>
                <a:lnTo>
                  <a:pt x="85" y="337"/>
                </a:lnTo>
                <a:lnTo>
                  <a:pt x="86" y="366"/>
                </a:lnTo>
                <a:lnTo>
                  <a:pt x="86" y="384"/>
                </a:lnTo>
                <a:lnTo>
                  <a:pt x="87" y="379"/>
                </a:lnTo>
                <a:lnTo>
                  <a:pt x="87" y="351"/>
                </a:lnTo>
                <a:lnTo>
                  <a:pt x="87" y="309"/>
                </a:lnTo>
                <a:lnTo>
                  <a:pt x="89" y="265"/>
                </a:lnTo>
                <a:lnTo>
                  <a:pt x="89" y="223"/>
                </a:lnTo>
                <a:lnTo>
                  <a:pt x="90" y="188"/>
                </a:lnTo>
                <a:lnTo>
                  <a:pt x="90" y="158"/>
                </a:lnTo>
                <a:lnTo>
                  <a:pt x="90" y="135"/>
                </a:lnTo>
                <a:lnTo>
                  <a:pt x="91" y="116"/>
                </a:lnTo>
                <a:lnTo>
                  <a:pt x="91" y="102"/>
                </a:lnTo>
                <a:lnTo>
                  <a:pt x="93" y="89"/>
                </a:lnTo>
                <a:lnTo>
                  <a:pt x="93" y="81"/>
                </a:lnTo>
                <a:lnTo>
                  <a:pt x="93" y="73"/>
                </a:lnTo>
                <a:lnTo>
                  <a:pt x="94" y="66"/>
                </a:lnTo>
                <a:lnTo>
                  <a:pt x="94" y="60"/>
                </a:lnTo>
                <a:lnTo>
                  <a:pt x="95" y="54"/>
                </a:lnTo>
                <a:lnTo>
                  <a:pt x="95" y="49"/>
                </a:lnTo>
                <a:lnTo>
                  <a:pt x="95" y="43"/>
                </a:lnTo>
                <a:lnTo>
                  <a:pt x="96" y="39"/>
                </a:lnTo>
                <a:lnTo>
                  <a:pt x="96" y="35"/>
                </a:lnTo>
                <a:lnTo>
                  <a:pt x="96" y="33"/>
                </a:lnTo>
                <a:lnTo>
                  <a:pt x="98" y="33"/>
                </a:lnTo>
                <a:lnTo>
                  <a:pt x="99" y="35"/>
                </a:lnTo>
                <a:lnTo>
                  <a:pt x="99" y="37"/>
                </a:lnTo>
                <a:lnTo>
                  <a:pt x="100" y="39"/>
                </a:lnTo>
                <a:lnTo>
                  <a:pt x="100" y="41"/>
                </a:lnTo>
                <a:lnTo>
                  <a:pt x="102" y="43"/>
                </a:lnTo>
                <a:lnTo>
                  <a:pt x="102" y="41"/>
                </a:lnTo>
                <a:lnTo>
                  <a:pt x="103" y="41"/>
                </a:lnTo>
                <a:lnTo>
                  <a:pt x="103" y="43"/>
                </a:lnTo>
                <a:lnTo>
                  <a:pt x="104" y="44"/>
                </a:lnTo>
                <a:lnTo>
                  <a:pt x="104" y="46"/>
                </a:lnTo>
                <a:lnTo>
                  <a:pt x="106" y="50"/>
                </a:lnTo>
                <a:lnTo>
                  <a:pt x="106" y="55"/>
                </a:lnTo>
                <a:lnTo>
                  <a:pt x="106" y="59"/>
                </a:lnTo>
                <a:lnTo>
                  <a:pt x="107" y="64"/>
                </a:lnTo>
                <a:lnTo>
                  <a:pt x="107" y="67"/>
                </a:lnTo>
                <a:lnTo>
                  <a:pt x="108" y="71"/>
                </a:lnTo>
                <a:lnTo>
                  <a:pt x="108" y="73"/>
                </a:lnTo>
                <a:lnTo>
                  <a:pt x="108" y="76"/>
                </a:lnTo>
                <a:lnTo>
                  <a:pt x="110" y="78"/>
                </a:lnTo>
                <a:lnTo>
                  <a:pt x="110" y="81"/>
                </a:lnTo>
                <a:lnTo>
                  <a:pt x="110" y="83"/>
                </a:lnTo>
                <a:lnTo>
                  <a:pt x="111" y="86"/>
                </a:lnTo>
                <a:lnTo>
                  <a:pt x="112" y="88"/>
                </a:lnTo>
                <a:lnTo>
                  <a:pt x="112" y="91"/>
                </a:lnTo>
                <a:lnTo>
                  <a:pt x="112" y="94"/>
                </a:lnTo>
                <a:lnTo>
                  <a:pt x="114" y="97"/>
                </a:lnTo>
                <a:lnTo>
                  <a:pt x="114" y="100"/>
                </a:lnTo>
                <a:lnTo>
                  <a:pt x="114" y="104"/>
                </a:lnTo>
                <a:lnTo>
                  <a:pt x="115" y="108"/>
                </a:lnTo>
                <a:lnTo>
                  <a:pt x="115" y="111"/>
                </a:lnTo>
                <a:lnTo>
                  <a:pt x="116" y="118"/>
                </a:lnTo>
                <a:lnTo>
                  <a:pt x="116" y="124"/>
                </a:lnTo>
                <a:lnTo>
                  <a:pt x="116" y="131"/>
                </a:lnTo>
                <a:lnTo>
                  <a:pt x="118" y="141"/>
                </a:lnTo>
                <a:lnTo>
                  <a:pt x="118" y="150"/>
                </a:lnTo>
                <a:lnTo>
                  <a:pt x="119" y="158"/>
                </a:lnTo>
                <a:lnTo>
                  <a:pt x="119" y="165"/>
                </a:lnTo>
                <a:lnTo>
                  <a:pt x="119" y="169"/>
                </a:lnTo>
                <a:lnTo>
                  <a:pt x="120" y="169"/>
                </a:lnTo>
                <a:lnTo>
                  <a:pt x="120" y="163"/>
                </a:lnTo>
                <a:lnTo>
                  <a:pt x="122" y="152"/>
                </a:lnTo>
                <a:lnTo>
                  <a:pt x="122" y="136"/>
                </a:lnTo>
                <a:lnTo>
                  <a:pt x="122" y="119"/>
                </a:lnTo>
                <a:lnTo>
                  <a:pt x="123" y="100"/>
                </a:lnTo>
                <a:lnTo>
                  <a:pt x="123" y="83"/>
                </a:lnTo>
                <a:lnTo>
                  <a:pt x="123" y="66"/>
                </a:lnTo>
                <a:lnTo>
                  <a:pt x="124" y="51"/>
                </a:lnTo>
                <a:lnTo>
                  <a:pt x="126" y="39"/>
                </a:lnTo>
                <a:lnTo>
                  <a:pt x="126" y="28"/>
                </a:lnTo>
                <a:lnTo>
                  <a:pt x="126" y="19"/>
                </a:lnTo>
                <a:lnTo>
                  <a:pt x="127" y="13"/>
                </a:lnTo>
                <a:lnTo>
                  <a:pt x="127" y="7"/>
                </a:lnTo>
                <a:lnTo>
                  <a:pt x="127" y="5"/>
                </a:lnTo>
                <a:lnTo>
                  <a:pt x="128" y="2"/>
                </a:lnTo>
                <a:lnTo>
                  <a:pt x="128" y="1"/>
                </a:lnTo>
                <a:lnTo>
                  <a:pt x="130" y="0"/>
                </a:lnTo>
                <a:lnTo>
                  <a:pt x="130" y="1"/>
                </a:lnTo>
                <a:lnTo>
                  <a:pt x="130" y="2"/>
                </a:lnTo>
                <a:lnTo>
                  <a:pt x="131" y="3"/>
                </a:lnTo>
                <a:lnTo>
                  <a:pt x="131" y="5"/>
                </a:lnTo>
                <a:lnTo>
                  <a:pt x="132" y="7"/>
                </a:lnTo>
                <a:lnTo>
                  <a:pt x="132" y="10"/>
                </a:lnTo>
                <a:lnTo>
                  <a:pt x="132" y="12"/>
                </a:lnTo>
                <a:lnTo>
                  <a:pt x="133" y="13"/>
                </a:lnTo>
                <a:lnTo>
                  <a:pt x="133" y="16"/>
                </a:lnTo>
                <a:lnTo>
                  <a:pt x="135" y="17"/>
                </a:lnTo>
                <a:lnTo>
                  <a:pt x="135" y="18"/>
                </a:lnTo>
                <a:lnTo>
                  <a:pt x="136" y="19"/>
                </a:lnTo>
                <a:lnTo>
                  <a:pt x="137" y="21"/>
                </a:lnTo>
                <a:lnTo>
                  <a:pt x="137" y="22"/>
                </a:lnTo>
                <a:lnTo>
                  <a:pt x="137" y="24"/>
                </a:lnTo>
                <a:lnTo>
                  <a:pt x="139" y="27"/>
                </a:lnTo>
                <a:lnTo>
                  <a:pt x="139" y="29"/>
                </a:lnTo>
                <a:lnTo>
                  <a:pt x="140" y="32"/>
                </a:lnTo>
                <a:lnTo>
                  <a:pt x="140" y="34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3" name="Freeform 259"/>
          <p:cNvSpPr>
            <a:spLocks/>
          </p:cNvSpPr>
          <p:nvPr/>
        </p:nvSpPr>
        <p:spPr bwMode="auto">
          <a:xfrm>
            <a:off x="5915025" y="4051300"/>
            <a:ext cx="177800" cy="522288"/>
          </a:xfrm>
          <a:custGeom>
            <a:avLst/>
            <a:gdLst>
              <a:gd name="T0" fmla="*/ 2147483646 w 112"/>
              <a:gd name="T1" fmla="*/ 2147483646 h 329"/>
              <a:gd name="T2" fmla="*/ 2147483646 w 112"/>
              <a:gd name="T3" fmla="*/ 2147483646 h 329"/>
              <a:gd name="T4" fmla="*/ 2147483646 w 112"/>
              <a:gd name="T5" fmla="*/ 2147483646 h 329"/>
              <a:gd name="T6" fmla="*/ 2147483646 w 112"/>
              <a:gd name="T7" fmla="*/ 2147483646 h 329"/>
              <a:gd name="T8" fmla="*/ 2147483646 w 112"/>
              <a:gd name="T9" fmla="*/ 2147483646 h 329"/>
              <a:gd name="T10" fmla="*/ 2147483646 w 112"/>
              <a:gd name="T11" fmla="*/ 2147483646 h 329"/>
              <a:gd name="T12" fmla="*/ 2147483646 w 112"/>
              <a:gd name="T13" fmla="*/ 2147483646 h 329"/>
              <a:gd name="T14" fmla="*/ 2147483646 w 112"/>
              <a:gd name="T15" fmla="*/ 2147483646 h 329"/>
              <a:gd name="T16" fmla="*/ 2147483646 w 112"/>
              <a:gd name="T17" fmla="*/ 2147483646 h 329"/>
              <a:gd name="T18" fmla="*/ 2147483646 w 112"/>
              <a:gd name="T19" fmla="*/ 2147483646 h 329"/>
              <a:gd name="T20" fmla="*/ 2147483646 w 112"/>
              <a:gd name="T21" fmla="*/ 2147483646 h 329"/>
              <a:gd name="T22" fmla="*/ 2147483646 w 112"/>
              <a:gd name="T23" fmla="*/ 2147483646 h 329"/>
              <a:gd name="T24" fmla="*/ 2147483646 w 112"/>
              <a:gd name="T25" fmla="*/ 0 h 329"/>
              <a:gd name="T26" fmla="*/ 2147483646 w 112"/>
              <a:gd name="T27" fmla="*/ 2147483646 h 329"/>
              <a:gd name="T28" fmla="*/ 2147483646 w 112"/>
              <a:gd name="T29" fmla="*/ 2147483646 h 329"/>
              <a:gd name="T30" fmla="*/ 2147483646 w 112"/>
              <a:gd name="T31" fmla="*/ 2147483646 h 329"/>
              <a:gd name="T32" fmla="*/ 2147483646 w 112"/>
              <a:gd name="T33" fmla="*/ 2147483646 h 329"/>
              <a:gd name="T34" fmla="*/ 2147483646 w 112"/>
              <a:gd name="T35" fmla="*/ 2147483646 h 329"/>
              <a:gd name="T36" fmla="*/ 2147483646 w 112"/>
              <a:gd name="T37" fmla="*/ 2147483646 h 329"/>
              <a:gd name="T38" fmla="*/ 2147483646 w 112"/>
              <a:gd name="T39" fmla="*/ 2147483646 h 329"/>
              <a:gd name="T40" fmla="*/ 2147483646 w 112"/>
              <a:gd name="T41" fmla="*/ 2147483646 h 329"/>
              <a:gd name="T42" fmla="*/ 2147483646 w 112"/>
              <a:gd name="T43" fmla="*/ 2147483646 h 329"/>
              <a:gd name="T44" fmla="*/ 2147483646 w 112"/>
              <a:gd name="T45" fmla="*/ 2147483646 h 329"/>
              <a:gd name="T46" fmla="*/ 2147483646 w 112"/>
              <a:gd name="T47" fmla="*/ 2147483646 h 329"/>
              <a:gd name="T48" fmla="*/ 2147483646 w 112"/>
              <a:gd name="T49" fmla="*/ 2147483646 h 329"/>
              <a:gd name="T50" fmla="*/ 2147483646 w 112"/>
              <a:gd name="T51" fmla="*/ 2147483646 h 329"/>
              <a:gd name="T52" fmla="*/ 2147483646 w 112"/>
              <a:gd name="T53" fmla="*/ 2147483646 h 329"/>
              <a:gd name="T54" fmla="*/ 2147483646 w 112"/>
              <a:gd name="T55" fmla="*/ 2147483646 h 329"/>
              <a:gd name="T56" fmla="*/ 2147483646 w 112"/>
              <a:gd name="T57" fmla="*/ 2147483646 h 329"/>
              <a:gd name="T58" fmla="*/ 2147483646 w 112"/>
              <a:gd name="T59" fmla="*/ 2147483646 h 329"/>
              <a:gd name="T60" fmla="*/ 2147483646 w 112"/>
              <a:gd name="T61" fmla="*/ 2147483646 h 329"/>
              <a:gd name="T62" fmla="*/ 2147483646 w 112"/>
              <a:gd name="T63" fmla="*/ 2147483646 h 329"/>
              <a:gd name="T64" fmla="*/ 2147483646 w 112"/>
              <a:gd name="T65" fmla="*/ 2147483646 h 329"/>
              <a:gd name="T66" fmla="*/ 2147483646 w 112"/>
              <a:gd name="T67" fmla="*/ 2147483646 h 329"/>
              <a:gd name="T68" fmla="*/ 2147483646 w 112"/>
              <a:gd name="T69" fmla="*/ 2147483646 h 329"/>
              <a:gd name="T70" fmla="*/ 2147483646 w 112"/>
              <a:gd name="T71" fmla="*/ 2147483646 h 329"/>
              <a:gd name="T72" fmla="*/ 2147483646 w 112"/>
              <a:gd name="T73" fmla="*/ 2147483646 h 329"/>
              <a:gd name="T74" fmla="*/ 2147483646 w 112"/>
              <a:gd name="T75" fmla="*/ 2147483646 h 329"/>
              <a:gd name="T76" fmla="*/ 2147483646 w 112"/>
              <a:gd name="T77" fmla="*/ 2147483646 h 329"/>
              <a:gd name="T78" fmla="*/ 2147483646 w 112"/>
              <a:gd name="T79" fmla="*/ 2147483646 h 329"/>
              <a:gd name="T80" fmla="*/ 2147483646 w 112"/>
              <a:gd name="T81" fmla="*/ 2147483646 h 329"/>
              <a:gd name="T82" fmla="*/ 2147483646 w 112"/>
              <a:gd name="T83" fmla="*/ 2147483646 h 329"/>
              <a:gd name="T84" fmla="*/ 2147483646 w 112"/>
              <a:gd name="T85" fmla="*/ 2147483646 h 329"/>
              <a:gd name="T86" fmla="*/ 2147483646 w 112"/>
              <a:gd name="T87" fmla="*/ 2147483646 h 329"/>
              <a:gd name="T88" fmla="*/ 2147483646 w 112"/>
              <a:gd name="T89" fmla="*/ 2147483646 h 329"/>
              <a:gd name="T90" fmla="*/ 2147483646 w 112"/>
              <a:gd name="T91" fmla="*/ 2147483646 h 329"/>
              <a:gd name="T92" fmla="*/ 2147483646 w 112"/>
              <a:gd name="T93" fmla="*/ 2147483646 h 329"/>
              <a:gd name="T94" fmla="*/ 2147483646 w 112"/>
              <a:gd name="T95" fmla="*/ 2147483646 h 329"/>
              <a:gd name="T96" fmla="*/ 2147483646 w 112"/>
              <a:gd name="T97" fmla="*/ 2147483646 h 329"/>
              <a:gd name="T98" fmla="*/ 2147483646 w 112"/>
              <a:gd name="T99" fmla="*/ 2147483646 h 329"/>
              <a:gd name="T100" fmla="*/ 2147483646 w 112"/>
              <a:gd name="T101" fmla="*/ 2147483646 h 329"/>
              <a:gd name="T102" fmla="*/ 2147483646 w 112"/>
              <a:gd name="T103" fmla="*/ 2147483646 h 329"/>
              <a:gd name="T104" fmla="*/ 2147483646 w 112"/>
              <a:gd name="T105" fmla="*/ 2147483646 h 329"/>
              <a:gd name="T106" fmla="*/ 2147483646 w 112"/>
              <a:gd name="T107" fmla="*/ 2147483646 h 329"/>
              <a:gd name="T108" fmla="*/ 2147483646 w 112"/>
              <a:gd name="T109" fmla="*/ 2147483646 h 329"/>
              <a:gd name="T110" fmla="*/ 2147483646 w 112"/>
              <a:gd name="T111" fmla="*/ 2147483646 h 3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0" t="0" r="r" b="b"/>
            <a:pathLst>
              <a:path w="112" h="329">
                <a:moveTo>
                  <a:pt x="0" y="48"/>
                </a:moveTo>
                <a:lnTo>
                  <a:pt x="0" y="48"/>
                </a:lnTo>
                <a:lnTo>
                  <a:pt x="0" y="49"/>
                </a:lnTo>
                <a:lnTo>
                  <a:pt x="1" y="51"/>
                </a:lnTo>
                <a:lnTo>
                  <a:pt x="3" y="51"/>
                </a:lnTo>
                <a:lnTo>
                  <a:pt x="3" y="49"/>
                </a:lnTo>
                <a:lnTo>
                  <a:pt x="4" y="49"/>
                </a:lnTo>
                <a:lnTo>
                  <a:pt x="5" y="51"/>
                </a:lnTo>
                <a:lnTo>
                  <a:pt x="5" y="52"/>
                </a:lnTo>
                <a:lnTo>
                  <a:pt x="5" y="55"/>
                </a:lnTo>
                <a:lnTo>
                  <a:pt x="7" y="59"/>
                </a:lnTo>
                <a:lnTo>
                  <a:pt x="7" y="63"/>
                </a:lnTo>
                <a:lnTo>
                  <a:pt x="8" y="68"/>
                </a:lnTo>
                <a:lnTo>
                  <a:pt x="8" y="74"/>
                </a:lnTo>
                <a:lnTo>
                  <a:pt x="8" y="80"/>
                </a:lnTo>
                <a:lnTo>
                  <a:pt x="9" y="87"/>
                </a:lnTo>
                <a:lnTo>
                  <a:pt x="9" y="97"/>
                </a:lnTo>
                <a:lnTo>
                  <a:pt x="11" y="107"/>
                </a:lnTo>
                <a:lnTo>
                  <a:pt x="11" y="121"/>
                </a:lnTo>
                <a:lnTo>
                  <a:pt x="11" y="137"/>
                </a:lnTo>
                <a:lnTo>
                  <a:pt x="12" y="156"/>
                </a:lnTo>
                <a:lnTo>
                  <a:pt x="12" y="179"/>
                </a:lnTo>
                <a:lnTo>
                  <a:pt x="13" y="209"/>
                </a:lnTo>
                <a:lnTo>
                  <a:pt x="13" y="243"/>
                </a:lnTo>
                <a:lnTo>
                  <a:pt x="15" y="278"/>
                </a:lnTo>
                <a:lnTo>
                  <a:pt x="15" y="308"/>
                </a:lnTo>
                <a:lnTo>
                  <a:pt x="15" y="322"/>
                </a:lnTo>
                <a:lnTo>
                  <a:pt x="16" y="308"/>
                </a:lnTo>
                <a:lnTo>
                  <a:pt x="16" y="274"/>
                </a:lnTo>
                <a:lnTo>
                  <a:pt x="16" y="231"/>
                </a:lnTo>
                <a:lnTo>
                  <a:pt x="17" y="188"/>
                </a:lnTo>
                <a:lnTo>
                  <a:pt x="17" y="150"/>
                </a:lnTo>
                <a:lnTo>
                  <a:pt x="19" y="118"/>
                </a:lnTo>
                <a:lnTo>
                  <a:pt x="19" y="91"/>
                </a:lnTo>
                <a:lnTo>
                  <a:pt x="19" y="70"/>
                </a:lnTo>
                <a:lnTo>
                  <a:pt x="20" y="53"/>
                </a:lnTo>
                <a:lnTo>
                  <a:pt x="20" y="40"/>
                </a:lnTo>
                <a:lnTo>
                  <a:pt x="21" y="30"/>
                </a:lnTo>
                <a:lnTo>
                  <a:pt x="21" y="22"/>
                </a:lnTo>
                <a:lnTo>
                  <a:pt x="21" y="16"/>
                </a:lnTo>
                <a:lnTo>
                  <a:pt x="23" y="13"/>
                </a:lnTo>
                <a:lnTo>
                  <a:pt x="23" y="9"/>
                </a:lnTo>
                <a:lnTo>
                  <a:pt x="24" y="6"/>
                </a:lnTo>
                <a:lnTo>
                  <a:pt x="24" y="5"/>
                </a:lnTo>
                <a:lnTo>
                  <a:pt x="24" y="3"/>
                </a:lnTo>
                <a:lnTo>
                  <a:pt x="25" y="1"/>
                </a:lnTo>
                <a:lnTo>
                  <a:pt x="25" y="0"/>
                </a:lnTo>
                <a:lnTo>
                  <a:pt x="27" y="0"/>
                </a:lnTo>
                <a:lnTo>
                  <a:pt x="28" y="0"/>
                </a:lnTo>
                <a:lnTo>
                  <a:pt x="28" y="1"/>
                </a:lnTo>
                <a:lnTo>
                  <a:pt x="28" y="3"/>
                </a:lnTo>
                <a:lnTo>
                  <a:pt x="29" y="4"/>
                </a:lnTo>
                <a:lnTo>
                  <a:pt x="29" y="5"/>
                </a:lnTo>
                <a:lnTo>
                  <a:pt x="29" y="6"/>
                </a:lnTo>
                <a:lnTo>
                  <a:pt x="30" y="8"/>
                </a:lnTo>
                <a:lnTo>
                  <a:pt x="30" y="9"/>
                </a:lnTo>
                <a:lnTo>
                  <a:pt x="32" y="9"/>
                </a:lnTo>
                <a:lnTo>
                  <a:pt x="32" y="10"/>
                </a:lnTo>
                <a:lnTo>
                  <a:pt x="33" y="10"/>
                </a:lnTo>
                <a:lnTo>
                  <a:pt x="33" y="11"/>
                </a:lnTo>
                <a:lnTo>
                  <a:pt x="34" y="13"/>
                </a:lnTo>
                <a:lnTo>
                  <a:pt x="34" y="15"/>
                </a:lnTo>
                <a:lnTo>
                  <a:pt x="36" y="16"/>
                </a:lnTo>
                <a:lnTo>
                  <a:pt x="36" y="17"/>
                </a:lnTo>
                <a:lnTo>
                  <a:pt x="37" y="20"/>
                </a:lnTo>
                <a:lnTo>
                  <a:pt x="37" y="21"/>
                </a:lnTo>
                <a:lnTo>
                  <a:pt x="37" y="24"/>
                </a:lnTo>
                <a:lnTo>
                  <a:pt x="38" y="27"/>
                </a:lnTo>
                <a:lnTo>
                  <a:pt x="38" y="30"/>
                </a:lnTo>
                <a:lnTo>
                  <a:pt x="40" y="33"/>
                </a:lnTo>
                <a:lnTo>
                  <a:pt x="40" y="38"/>
                </a:lnTo>
                <a:lnTo>
                  <a:pt x="41" y="42"/>
                </a:lnTo>
                <a:lnTo>
                  <a:pt x="41" y="47"/>
                </a:lnTo>
                <a:lnTo>
                  <a:pt x="41" y="52"/>
                </a:lnTo>
                <a:lnTo>
                  <a:pt x="42" y="57"/>
                </a:lnTo>
                <a:lnTo>
                  <a:pt x="42" y="62"/>
                </a:lnTo>
                <a:lnTo>
                  <a:pt x="42" y="68"/>
                </a:lnTo>
                <a:lnTo>
                  <a:pt x="44" y="74"/>
                </a:lnTo>
                <a:lnTo>
                  <a:pt x="44" y="80"/>
                </a:lnTo>
                <a:lnTo>
                  <a:pt x="45" y="86"/>
                </a:lnTo>
                <a:lnTo>
                  <a:pt x="45" y="95"/>
                </a:lnTo>
                <a:lnTo>
                  <a:pt x="45" y="103"/>
                </a:lnTo>
                <a:lnTo>
                  <a:pt x="46" y="113"/>
                </a:lnTo>
                <a:lnTo>
                  <a:pt x="46" y="124"/>
                </a:lnTo>
                <a:lnTo>
                  <a:pt x="48" y="137"/>
                </a:lnTo>
                <a:lnTo>
                  <a:pt x="48" y="149"/>
                </a:lnTo>
                <a:lnTo>
                  <a:pt x="48" y="159"/>
                </a:lnTo>
                <a:lnTo>
                  <a:pt x="49" y="166"/>
                </a:lnTo>
                <a:lnTo>
                  <a:pt x="49" y="167"/>
                </a:lnTo>
                <a:lnTo>
                  <a:pt x="50" y="161"/>
                </a:lnTo>
                <a:lnTo>
                  <a:pt x="50" y="149"/>
                </a:lnTo>
                <a:lnTo>
                  <a:pt x="50" y="133"/>
                </a:lnTo>
                <a:lnTo>
                  <a:pt x="52" y="114"/>
                </a:lnTo>
                <a:lnTo>
                  <a:pt x="52" y="96"/>
                </a:lnTo>
                <a:lnTo>
                  <a:pt x="53" y="79"/>
                </a:lnTo>
                <a:lnTo>
                  <a:pt x="53" y="64"/>
                </a:lnTo>
                <a:lnTo>
                  <a:pt x="54" y="52"/>
                </a:lnTo>
                <a:lnTo>
                  <a:pt x="54" y="42"/>
                </a:lnTo>
                <a:lnTo>
                  <a:pt x="54" y="33"/>
                </a:lnTo>
                <a:lnTo>
                  <a:pt x="56" y="27"/>
                </a:lnTo>
                <a:lnTo>
                  <a:pt x="56" y="21"/>
                </a:lnTo>
                <a:lnTo>
                  <a:pt x="57" y="17"/>
                </a:lnTo>
                <a:lnTo>
                  <a:pt x="57" y="14"/>
                </a:lnTo>
                <a:lnTo>
                  <a:pt x="57" y="10"/>
                </a:lnTo>
                <a:lnTo>
                  <a:pt x="58" y="8"/>
                </a:lnTo>
                <a:lnTo>
                  <a:pt x="58" y="6"/>
                </a:lnTo>
                <a:lnTo>
                  <a:pt x="60" y="6"/>
                </a:lnTo>
                <a:lnTo>
                  <a:pt x="61" y="8"/>
                </a:lnTo>
                <a:lnTo>
                  <a:pt x="61" y="9"/>
                </a:lnTo>
                <a:lnTo>
                  <a:pt x="62" y="9"/>
                </a:lnTo>
                <a:lnTo>
                  <a:pt x="64" y="8"/>
                </a:lnTo>
                <a:lnTo>
                  <a:pt x="64" y="6"/>
                </a:lnTo>
                <a:lnTo>
                  <a:pt x="64" y="5"/>
                </a:lnTo>
                <a:lnTo>
                  <a:pt x="65" y="4"/>
                </a:lnTo>
                <a:lnTo>
                  <a:pt x="66" y="4"/>
                </a:lnTo>
                <a:lnTo>
                  <a:pt x="66" y="6"/>
                </a:lnTo>
                <a:lnTo>
                  <a:pt x="67" y="9"/>
                </a:lnTo>
                <a:lnTo>
                  <a:pt x="67" y="13"/>
                </a:lnTo>
                <a:lnTo>
                  <a:pt x="67" y="16"/>
                </a:lnTo>
                <a:lnTo>
                  <a:pt x="69" y="20"/>
                </a:lnTo>
                <a:lnTo>
                  <a:pt x="69" y="24"/>
                </a:lnTo>
                <a:lnTo>
                  <a:pt x="70" y="26"/>
                </a:lnTo>
                <a:lnTo>
                  <a:pt x="70" y="28"/>
                </a:lnTo>
                <a:lnTo>
                  <a:pt x="70" y="31"/>
                </a:lnTo>
                <a:lnTo>
                  <a:pt x="71" y="32"/>
                </a:lnTo>
                <a:lnTo>
                  <a:pt x="71" y="33"/>
                </a:lnTo>
                <a:lnTo>
                  <a:pt x="71" y="35"/>
                </a:lnTo>
                <a:lnTo>
                  <a:pt x="73" y="35"/>
                </a:lnTo>
                <a:lnTo>
                  <a:pt x="73" y="36"/>
                </a:lnTo>
                <a:lnTo>
                  <a:pt x="74" y="37"/>
                </a:lnTo>
                <a:lnTo>
                  <a:pt x="74" y="38"/>
                </a:lnTo>
                <a:lnTo>
                  <a:pt x="74" y="40"/>
                </a:lnTo>
                <a:lnTo>
                  <a:pt x="75" y="42"/>
                </a:lnTo>
                <a:lnTo>
                  <a:pt x="75" y="46"/>
                </a:lnTo>
                <a:lnTo>
                  <a:pt x="77" y="49"/>
                </a:lnTo>
                <a:lnTo>
                  <a:pt x="77" y="54"/>
                </a:lnTo>
                <a:lnTo>
                  <a:pt x="77" y="60"/>
                </a:lnTo>
                <a:lnTo>
                  <a:pt x="78" y="68"/>
                </a:lnTo>
                <a:lnTo>
                  <a:pt x="78" y="76"/>
                </a:lnTo>
                <a:lnTo>
                  <a:pt x="79" y="87"/>
                </a:lnTo>
                <a:lnTo>
                  <a:pt x="79" y="98"/>
                </a:lnTo>
                <a:lnTo>
                  <a:pt x="79" y="112"/>
                </a:lnTo>
                <a:lnTo>
                  <a:pt x="81" y="127"/>
                </a:lnTo>
                <a:lnTo>
                  <a:pt x="81" y="144"/>
                </a:lnTo>
                <a:lnTo>
                  <a:pt x="82" y="161"/>
                </a:lnTo>
                <a:lnTo>
                  <a:pt x="82" y="177"/>
                </a:lnTo>
                <a:lnTo>
                  <a:pt x="83" y="188"/>
                </a:lnTo>
                <a:lnTo>
                  <a:pt x="83" y="193"/>
                </a:lnTo>
                <a:lnTo>
                  <a:pt x="83" y="189"/>
                </a:lnTo>
                <a:lnTo>
                  <a:pt x="85" y="176"/>
                </a:lnTo>
                <a:lnTo>
                  <a:pt x="85" y="157"/>
                </a:lnTo>
                <a:lnTo>
                  <a:pt x="85" y="137"/>
                </a:lnTo>
                <a:lnTo>
                  <a:pt x="86" y="114"/>
                </a:lnTo>
                <a:lnTo>
                  <a:pt x="86" y="95"/>
                </a:lnTo>
                <a:lnTo>
                  <a:pt x="87" y="78"/>
                </a:lnTo>
                <a:lnTo>
                  <a:pt x="87" y="62"/>
                </a:lnTo>
                <a:lnTo>
                  <a:pt x="87" y="49"/>
                </a:lnTo>
                <a:lnTo>
                  <a:pt x="89" y="40"/>
                </a:lnTo>
                <a:lnTo>
                  <a:pt x="89" y="31"/>
                </a:lnTo>
                <a:lnTo>
                  <a:pt x="90" y="24"/>
                </a:lnTo>
                <a:lnTo>
                  <a:pt x="90" y="19"/>
                </a:lnTo>
                <a:lnTo>
                  <a:pt x="90" y="15"/>
                </a:lnTo>
                <a:lnTo>
                  <a:pt x="91" y="11"/>
                </a:lnTo>
                <a:lnTo>
                  <a:pt x="91" y="10"/>
                </a:lnTo>
                <a:lnTo>
                  <a:pt x="93" y="9"/>
                </a:lnTo>
                <a:lnTo>
                  <a:pt x="93" y="10"/>
                </a:lnTo>
                <a:lnTo>
                  <a:pt x="94" y="13"/>
                </a:lnTo>
                <a:lnTo>
                  <a:pt x="94" y="14"/>
                </a:lnTo>
                <a:lnTo>
                  <a:pt x="95" y="16"/>
                </a:lnTo>
                <a:lnTo>
                  <a:pt x="95" y="19"/>
                </a:lnTo>
                <a:lnTo>
                  <a:pt x="97" y="21"/>
                </a:lnTo>
                <a:lnTo>
                  <a:pt x="97" y="24"/>
                </a:lnTo>
                <a:lnTo>
                  <a:pt x="97" y="26"/>
                </a:lnTo>
                <a:lnTo>
                  <a:pt x="98" y="28"/>
                </a:lnTo>
                <a:lnTo>
                  <a:pt x="98" y="31"/>
                </a:lnTo>
                <a:lnTo>
                  <a:pt x="99" y="33"/>
                </a:lnTo>
                <a:lnTo>
                  <a:pt x="99" y="35"/>
                </a:lnTo>
                <a:lnTo>
                  <a:pt x="99" y="37"/>
                </a:lnTo>
                <a:lnTo>
                  <a:pt x="101" y="40"/>
                </a:lnTo>
                <a:lnTo>
                  <a:pt x="101" y="41"/>
                </a:lnTo>
                <a:lnTo>
                  <a:pt x="101" y="42"/>
                </a:lnTo>
                <a:lnTo>
                  <a:pt x="102" y="43"/>
                </a:lnTo>
                <a:lnTo>
                  <a:pt x="103" y="43"/>
                </a:lnTo>
                <a:lnTo>
                  <a:pt x="103" y="42"/>
                </a:lnTo>
                <a:lnTo>
                  <a:pt x="105" y="43"/>
                </a:lnTo>
                <a:lnTo>
                  <a:pt x="105" y="44"/>
                </a:lnTo>
                <a:lnTo>
                  <a:pt x="106" y="46"/>
                </a:lnTo>
                <a:lnTo>
                  <a:pt x="106" y="48"/>
                </a:lnTo>
                <a:lnTo>
                  <a:pt x="106" y="51"/>
                </a:lnTo>
                <a:lnTo>
                  <a:pt x="107" y="54"/>
                </a:lnTo>
                <a:lnTo>
                  <a:pt x="107" y="57"/>
                </a:lnTo>
                <a:lnTo>
                  <a:pt x="108" y="60"/>
                </a:lnTo>
                <a:lnTo>
                  <a:pt x="108" y="64"/>
                </a:lnTo>
                <a:lnTo>
                  <a:pt x="110" y="69"/>
                </a:lnTo>
                <a:lnTo>
                  <a:pt x="110" y="75"/>
                </a:lnTo>
                <a:lnTo>
                  <a:pt x="110" y="86"/>
                </a:lnTo>
                <a:lnTo>
                  <a:pt x="111" y="105"/>
                </a:lnTo>
                <a:lnTo>
                  <a:pt x="111" y="138"/>
                </a:lnTo>
                <a:lnTo>
                  <a:pt x="112" y="198"/>
                </a:lnTo>
                <a:lnTo>
                  <a:pt x="112" y="329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4" name="Freeform 260"/>
          <p:cNvSpPr>
            <a:spLocks/>
          </p:cNvSpPr>
          <p:nvPr/>
        </p:nvSpPr>
        <p:spPr bwMode="auto">
          <a:xfrm>
            <a:off x="6096001" y="3230563"/>
            <a:ext cx="220663" cy="1917700"/>
          </a:xfrm>
          <a:custGeom>
            <a:avLst/>
            <a:gdLst>
              <a:gd name="T0" fmla="*/ 2147483646 w 139"/>
              <a:gd name="T1" fmla="*/ 2147483646 h 1208"/>
              <a:gd name="T2" fmla="*/ 2147483646 w 139"/>
              <a:gd name="T3" fmla="*/ 2147483646 h 1208"/>
              <a:gd name="T4" fmla="*/ 2147483646 w 139"/>
              <a:gd name="T5" fmla="*/ 2147483646 h 1208"/>
              <a:gd name="T6" fmla="*/ 2147483646 w 139"/>
              <a:gd name="T7" fmla="*/ 2147483646 h 1208"/>
              <a:gd name="T8" fmla="*/ 2147483646 w 139"/>
              <a:gd name="T9" fmla="*/ 2147483646 h 1208"/>
              <a:gd name="T10" fmla="*/ 2147483646 w 139"/>
              <a:gd name="T11" fmla="*/ 2147483646 h 1208"/>
              <a:gd name="T12" fmla="*/ 2147483646 w 139"/>
              <a:gd name="T13" fmla="*/ 2147483646 h 1208"/>
              <a:gd name="T14" fmla="*/ 2147483646 w 139"/>
              <a:gd name="T15" fmla="*/ 2147483646 h 1208"/>
              <a:gd name="T16" fmla="*/ 2147483646 w 139"/>
              <a:gd name="T17" fmla="*/ 2147483646 h 1208"/>
              <a:gd name="T18" fmla="*/ 2147483646 w 139"/>
              <a:gd name="T19" fmla="*/ 2147483646 h 1208"/>
              <a:gd name="T20" fmla="*/ 2147483646 w 139"/>
              <a:gd name="T21" fmla="*/ 2147483646 h 1208"/>
              <a:gd name="T22" fmla="*/ 2147483646 w 139"/>
              <a:gd name="T23" fmla="*/ 2147483646 h 1208"/>
              <a:gd name="T24" fmla="*/ 2147483646 w 139"/>
              <a:gd name="T25" fmla="*/ 2147483646 h 1208"/>
              <a:gd name="T26" fmla="*/ 2147483646 w 139"/>
              <a:gd name="T27" fmla="*/ 2147483646 h 1208"/>
              <a:gd name="T28" fmla="*/ 2147483646 w 139"/>
              <a:gd name="T29" fmla="*/ 2147483646 h 1208"/>
              <a:gd name="T30" fmla="*/ 2147483646 w 139"/>
              <a:gd name="T31" fmla="*/ 2147483646 h 1208"/>
              <a:gd name="T32" fmla="*/ 2147483646 w 139"/>
              <a:gd name="T33" fmla="*/ 2147483646 h 1208"/>
              <a:gd name="T34" fmla="*/ 2147483646 w 139"/>
              <a:gd name="T35" fmla="*/ 2147483646 h 1208"/>
              <a:gd name="T36" fmla="*/ 2147483646 w 139"/>
              <a:gd name="T37" fmla="*/ 2147483646 h 1208"/>
              <a:gd name="T38" fmla="*/ 2147483646 w 139"/>
              <a:gd name="T39" fmla="*/ 2147483646 h 1208"/>
              <a:gd name="T40" fmla="*/ 2147483646 w 139"/>
              <a:gd name="T41" fmla="*/ 2147483646 h 1208"/>
              <a:gd name="T42" fmla="*/ 2147483646 w 139"/>
              <a:gd name="T43" fmla="*/ 2147483646 h 1208"/>
              <a:gd name="T44" fmla="*/ 2147483646 w 139"/>
              <a:gd name="T45" fmla="*/ 2147483646 h 1208"/>
              <a:gd name="T46" fmla="*/ 2147483646 w 139"/>
              <a:gd name="T47" fmla="*/ 2147483646 h 1208"/>
              <a:gd name="T48" fmla="*/ 2147483646 w 139"/>
              <a:gd name="T49" fmla="*/ 2147483646 h 1208"/>
              <a:gd name="T50" fmla="*/ 2147483646 w 139"/>
              <a:gd name="T51" fmla="*/ 2147483646 h 1208"/>
              <a:gd name="T52" fmla="*/ 2147483646 w 139"/>
              <a:gd name="T53" fmla="*/ 2147483646 h 1208"/>
              <a:gd name="T54" fmla="*/ 2147483646 w 139"/>
              <a:gd name="T55" fmla="*/ 2147483646 h 1208"/>
              <a:gd name="T56" fmla="*/ 2147483646 w 139"/>
              <a:gd name="T57" fmla="*/ 2147483646 h 1208"/>
              <a:gd name="T58" fmla="*/ 2147483646 w 139"/>
              <a:gd name="T59" fmla="*/ 2147483646 h 1208"/>
              <a:gd name="T60" fmla="*/ 2147483646 w 139"/>
              <a:gd name="T61" fmla="*/ 2147483646 h 1208"/>
              <a:gd name="T62" fmla="*/ 2147483646 w 139"/>
              <a:gd name="T63" fmla="*/ 2147483646 h 1208"/>
              <a:gd name="T64" fmla="*/ 2147483646 w 139"/>
              <a:gd name="T65" fmla="*/ 2147483646 h 1208"/>
              <a:gd name="T66" fmla="*/ 2147483646 w 139"/>
              <a:gd name="T67" fmla="*/ 2147483646 h 1208"/>
              <a:gd name="T68" fmla="*/ 2147483646 w 139"/>
              <a:gd name="T69" fmla="*/ 2147483646 h 1208"/>
              <a:gd name="T70" fmla="*/ 2147483646 w 139"/>
              <a:gd name="T71" fmla="*/ 2147483646 h 1208"/>
              <a:gd name="T72" fmla="*/ 2147483646 w 139"/>
              <a:gd name="T73" fmla="*/ 2147483646 h 1208"/>
              <a:gd name="T74" fmla="*/ 2147483646 w 139"/>
              <a:gd name="T75" fmla="*/ 2147483646 h 1208"/>
              <a:gd name="T76" fmla="*/ 2147483646 w 139"/>
              <a:gd name="T77" fmla="*/ 2147483646 h 1208"/>
              <a:gd name="T78" fmla="*/ 2147483646 w 139"/>
              <a:gd name="T79" fmla="*/ 2147483646 h 1208"/>
              <a:gd name="T80" fmla="*/ 2147483646 w 139"/>
              <a:gd name="T81" fmla="*/ 2147483646 h 1208"/>
              <a:gd name="T82" fmla="*/ 2147483646 w 139"/>
              <a:gd name="T83" fmla="*/ 2147483646 h 1208"/>
              <a:gd name="T84" fmla="*/ 2147483646 w 139"/>
              <a:gd name="T85" fmla="*/ 2147483646 h 1208"/>
              <a:gd name="T86" fmla="*/ 2147483646 w 139"/>
              <a:gd name="T87" fmla="*/ 2147483646 h 1208"/>
              <a:gd name="T88" fmla="*/ 2147483646 w 139"/>
              <a:gd name="T89" fmla="*/ 2147483646 h 1208"/>
              <a:gd name="T90" fmla="*/ 2147483646 w 139"/>
              <a:gd name="T91" fmla="*/ 2147483646 h 1208"/>
              <a:gd name="T92" fmla="*/ 2147483646 w 139"/>
              <a:gd name="T93" fmla="*/ 2147483646 h 1208"/>
              <a:gd name="T94" fmla="*/ 2147483646 w 139"/>
              <a:gd name="T95" fmla="*/ 2147483646 h 1208"/>
              <a:gd name="T96" fmla="*/ 2147483646 w 139"/>
              <a:gd name="T97" fmla="*/ 2147483646 h 1208"/>
              <a:gd name="T98" fmla="*/ 2147483646 w 139"/>
              <a:gd name="T99" fmla="*/ 2147483646 h 1208"/>
              <a:gd name="T100" fmla="*/ 2147483646 w 139"/>
              <a:gd name="T101" fmla="*/ 2147483646 h 1208"/>
              <a:gd name="T102" fmla="*/ 2147483646 w 139"/>
              <a:gd name="T103" fmla="*/ 2147483646 h 1208"/>
              <a:gd name="T104" fmla="*/ 2147483646 w 139"/>
              <a:gd name="T105" fmla="*/ 2147483646 h 1208"/>
              <a:gd name="T106" fmla="*/ 2147483646 w 139"/>
              <a:gd name="T107" fmla="*/ 2147483646 h 1208"/>
              <a:gd name="T108" fmla="*/ 2147483646 w 139"/>
              <a:gd name="T109" fmla="*/ 2147483646 h 1208"/>
              <a:gd name="T110" fmla="*/ 2147483646 w 139"/>
              <a:gd name="T111" fmla="*/ 2147483646 h 1208"/>
              <a:gd name="T112" fmla="*/ 2147483646 w 139"/>
              <a:gd name="T113" fmla="*/ 2147483646 h 1208"/>
              <a:gd name="T114" fmla="*/ 2147483646 w 139"/>
              <a:gd name="T115" fmla="*/ 2147483646 h 1208"/>
              <a:gd name="T116" fmla="*/ 2147483646 w 139"/>
              <a:gd name="T117" fmla="*/ 2147483646 h 1208"/>
              <a:gd name="T118" fmla="*/ 2147483646 w 139"/>
              <a:gd name="T119" fmla="*/ 2147483646 h 1208"/>
              <a:gd name="T120" fmla="*/ 2147483646 w 139"/>
              <a:gd name="T121" fmla="*/ 2147483646 h 1208"/>
              <a:gd name="T122" fmla="*/ 2147483646 w 139"/>
              <a:gd name="T123" fmla="*/ 2147483646 h 120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9" h="1208">
                <a:moveTo>
                  <a:pt x="0" y="882"/>
                </a:moveTo>
                <a:lnTo>
                  <a:pt x="0" y="882"/>
                </a:lnTo>
                <a:lnTo>
                  <a:pt x="0" y="619"/>
                </a:lnTo>
                <a:lnTo>
                  <a:pt x="1" y="487"/>
                </a:lnTo>
                <a:lnTo>
                  <a:pt x="1" y="393"/>
                </a:lnTo>
                <a:lnTo>
                  <a:pt x="2" y="321"/>
                </a:lnTo>
                <a:lnTo>
                  <a:pt x="2" y="263"/>
                </a:lnTo>
                <a:lnTo>
                  <a:pt x="2" y="215"/>
                </a:lnTo>
                <a:lnTo>
                  <a:pt x="4" y="176"/>
                </a:lnTo>
                <a:lnTo>
                  <a:pt x="4" y="144"/>
                </a:lnTo>
                <a:lnTo>
                  <a:pt x="5" y="117"/>
                </a:lnTo>
                <a:lnTo>
                  <a:pt x="5" y="95"/>
                </a:lnTo>
                <a:lnTo>
                  <a:pt x="5" y="76"/>
                </a:lnTo>
                <a:lnTo>
                  <a:pt x="6" y="62"/>
                </a:lnTo>
                <a:lnTo>
                  <a:pt x="6" y="49"/>
                </a:lnTo>
                <a:lnTo>
                  <a:pt x="8" y="38"/>
                </a:lnTo>
                <a:lnTo>
                  <a:pt x="8" y="30"/>
                </a:lnTo>
                <a:lnTo>
                  <a:pt x="9" y="22"/>
                </a:lnTo>
                <a:lnTo>
                  <a:pt x="9" y="15"/>
                </a:lnTo>
                <a:lnTo>
                  <a:pt x="9" y="10"/>
                </a:lnTo>
                <a:lnTo>
                  <a:pt x="10" y="5"/>
                </a:lnTo>
                <a:lnTo>
                  <a:pt x="10" y="3"/>
                </a:lnTo>
                <a:lnTo>
                  <a:pt x="12" y="0"/>
                </a:lnTo>
                <a:lnTo>
                  <a:pt x="13" y="2"/>
                </a:lnTo>
                <a:lnTo>
                  <a:pt x="13" y="3"/>
                </a:lnTo>
                <a:lnTo>
                  <a:pt x="13" y="4"/>
                </a:lnTo>
                <a:lnTo>
                  <a:pt x="14" y="5"/>
                </a:lnTo>
                <a:lnTo>
                  <a:pt x="16" y="7"/>
                </a:lnTo>
                <a:lnTo>
                  <a:pt x="16" y="5"/>
                </a:lnTo>
                <a:lnTo>
                  <a:pt x="17" y="5"/>
                </a:lnTo>
                <a:lnTo>
                  <a:pt x="18" y="5"/>
                </a:lnTo>
                <a:lnTo>
                  <a:pt x="18" y="7"/>
                </a:lnTo>
                <a:lnTo>
                  <a:pt x="18" y="9"/>
                </a:lnTo>
                <a:lnTo>
                  <a:pt x="20" y="11"/>
                </a:lnTo>
                <a:lnTo>
                  <a:pt x="20" y="14"/>
                </a:lnTo>
                <a:lnTo>
                  <a:pt x="21" y="16"/>
                </a:lnTo>
                <a:lnTo>
                  <a:pt x="21" y="20"/>
                </a:lnTo>
                <a:lnTo>
                  <a:pt x="22" y="22"/>
                </a:lnTo>
                <a:lnTo>
                  <a:pt x="22" y="25"/>
                </a:lnTo>
                <a:lnTo>
                  <a:pt x="22" y="27"/>
                </a:lnTo>
                <a:lnTo>
                  <a:pt x="24" y="30"/>
                </a:lnTo>
                <a:lnTo>
                  <a:pt x="24" y="34"/>
                </a:lnTo>
                <a:lnTo>
                  <a:pt x="25" y="36"/>
                </a:lnTo>
                <a:lnTo>
                  <a:pt x="25" y="40"/>
                </a:lnTo>
                <a:lnTo>
                  <a:pt x="25" y="42"/>
                </a:lnTo>
                <a:lnTo>
                  <a:pt x="26" y="46"/>
                </a:lnTo>
                <a:lnTo>
                  <a:pt x="26" y="51"/>
                </a:lnTo>
                <a:lnTo>
                  <a:pt x="28" y="54"/>
                </a:lnTo>
                <a:lnTo>
                  <a:pt x="28" y="58"/>
                </a:lnTo>
                <a:lnTo>
                  <a:pt x="28" y="63"/>
                </a:lnTo>
                <a:lnTo>
                  <a:pt x="29" y="67"/>
                </a:lnTo>
                <a:lnTo>
                  <a:pt x="29" y="73"/>
                </a:lnTo>
                <a:lnTo>
                  <a:pt x="29" y="78"/>
                </a:lnTo>
                <a:lnTo>
                  <a:pt x="30" y="85"/>
                </a:lnTo>
                <a:lnTo>
                  <a:pt x="30" y="92"/>
                </a:lnTo>
                <a:lnTo>
                  <a:pt x="31" y="102"/>
                </a:lnTo>
                <a:lnTo>
                  <a:pt x="31" y="113"/>
                </a:lnTo>
                <a:lnTo>
                  <a:pt x="31" y="127"/>
                </a:lnTo>
                <a:lnTo>
                  <a:pt x="33" y="142"/>
                </a:lnTo>
                <a:lnTo>
                  <a:pt x="33" y="161"/>
                </a:lnTo>
                <a:lnTo>
                  <a:pt x="34" y="183"/>
                </a:lnTo>
                <a:lnTo>
                  <a:pt x="34" y="210"/>
                </a:lnTo>
                <a:lnTo>
                  <a:pt x="35" y="243"/>
                </a:lnTo>
                <a:lnTo>
                  <a:pt x="35" y="283"/>
                </a:lnTo>
                <a:lnTo>
                  <a:pt x="35" y="331"/>
                </a:lnTo>
                <a:lnTo>
                  <a:pt x="37" y="388"/>
                </a:lnTo>
                <a:lnTo>
                  <a:pt x="37" y="460"/>
                </a:lnTo>
                <a:lnTo>
                  <a:pt x="38" y="549"/>
                </a:lnTo>
                <a:lnTo>
                  <a:pt x="38" y="662"/>
                </a:lnTo>
                <a:lnTo>
                  <a:pt x="38" y="798"/>
                </a:lnTo>
                <a:lnTo>
                  <a:pt x="39" y="860"/>
                </a:lnTo>
                <a:lnTo>
                  <a:pt x="39" y="784"/>
                </a:lnTo>
                <a:lnTo>
                  <a:pt x="41" y="705"/>
                </a:lnTo>
                <a:lnTo>
                  <a:pt x="41" y="651"/>
                </a:lnTo>
                <a:lnTo>
                  <a:pt x="41" y="615"/>
                </a:lnTo>
                <a:lnTo>
                  <a:pt x="42" y="593"/>
                </a:lnTo>
                <a:lnTo>
                  <a:pt x="42" y="581"/>
                </a:lnTo>
                <a:lnTo>
                  <a:pt x="42" y="572"/>
                </a:lnTo>
                <a:lnTo>
                  <a:pt x="43" y="568"/>
                </a:lnTo>
                <a:lnTo>
                  <a:pt x="43" y="564"/>
                </a:lnTo>
                <a:lnTo>
                  <a:pt x="45" y="561"/>
                </a:lnTo>
                <a:lnTo>
                  <a:pt x="45" y="560"/>
                </a:lnTo>
                <a:lnTo>
                  <a:pt x="45" y="559"/>
                </a:lnTo>
                <a:lnTo>
                  <a:pt x="46" y="559"/>
                </a:lnTo>
                <a:lnTo>
                  <a:pt x="47" y="560"/>
                </a:lnTo>
                <a:lnTo>
                  <a:pt x="47" y="563"/>
                </a:lnTo>
                <a:lnTo>
                  <a:pt x="47" y="564"/>
                </a:lnTo>
                <a:lnTo>
                  <a:pt x="49" y="566"/>
                </a:lnTo>
                <a:lnTo>
                  <a:pt x="49" y="568"/>
                </a:lnTo>
                <a:lnTo>
                  <a:pt x="50" y="570"/>
                </a:lnTo>
                <a:lnTo>
                  <a:pt x="50" y="571"/>
                </a:lnTo>
                <a:lnTo>
                  <a:pt x="51" y="572"/>
                </a:lnTo>
                <a:lnTo>
                  <a:pt x="51" y="574"/>
                </a:lnTo>
                <a:lnTo>
                  <a:pt x="53" y="575"/>
                </a:lnTo>
                <a:lnTo>
                  <a:pt x="53" y="576"/>
                </a:lnTo>
                <a:lnTo>
                  <a:pt x="54" y="577"/>
                </a:lnTo>
                <a:lnTo>
                  <a:pt x="54" y="579"/>
                </a:lnTo>
                <a:lnTo>
                  <a:pt x="55" y="580"/>
                </a:lnTo>
                <a:lnTo>
                  <a:pt x="55" y="582"/>
                </a:lnTo>
                <a:lnTo>
                  <a:pt x="55" y="584"/>
                </a:lnTo>
                <a:lnTo>
                  <a:pt x="57" y="586"/>
                </a:lnTo>
                <a:lnTo>
                  <a:pt x="57" y="590"/>
                </a:lnTo>
                <a:lnTo>
                  <a:pt x="58" y="592"/>
                </a:lnTo>
                <a:lnTo>
                  <a:pt x="58" y="596"/>
                </a:lnTo>
                <a:lnTo>
                  <a:pt x="58" y="599"/>
                </a:lnTo>
                <a:lnTo>
                  <a:pt x="59" y="603"/>
                </a:lnTo>
                <a:lnTo>
                  <a:pt x="59" y="606"/>
                </a:lnTo>
                <a:lnTo>
                  <a:pt x="61" y="608"/>
                </a:lnTo>
                <a:lnTo>
                  <a:pt x="61" y="611"/>
                </a:lnTo>
                <a:lnTo>
                  <a:pt x="61" y="612"/>
                </a:lnTo>
                <a:lnTo>
                  <a:pt x="62" y="614"/>
                </a:lnTo>
                <a:lnTo>
                  <a:pt x="62" y="615"/>
                </a:lnTo>
                <a:lnTo>
                  <a:pt x="63" y="619"/>
                </a:lnTo>
                <a:lnTo>
                  <a:pt x="63" y="623"/>
                </a:lnTo>
                <a:lnTo>
                  <a:pt x="65" y="628"/>
                </a:lnTo>
                <a:lnTo>
                  <a:pt x="65" y="634"/>
                </a:lnTo>
                <a:lnTo>
                  <a:pt x="65" y="641"/>
                </a:lnTo>
                <a:lnTo>
                  <a:pt x="66" y="651"/>
                </a:lnTo>
                <a:lnTo>
                  <a:pt x="66" y="661"/>
                </a:lnTo>
                <a:lnTo>
                  <a:pt x="67" y="674"/>
                </a:lnTo>
                <a:lnTo>
                  <a:pt x="67" y="689"/>
                </a:lnTo>
                <a:lnTo>
                  <a:pt x="67" y="706"/>
                </a:lnTo>
                <a:lnTo>
                  <a:pt x="68" y="725"/>
                </a:lnTo>
                <a:lnTo>
                  <a:pt x="68" y="746"/>
                </a:lnTo>
                <a:lnTo>
                  <a:pt x="70" y="765"/>
                </a:lnTo>
                <a:lnTo>
                  <a:pt x="70" y="784"/>
                </a:lnTo>
                <a:lnTo>
                  <a:pt x="70" y="797"/>
                </a:lnTo>
                <a:lnTo>
                  <a:pt x="71" y="802"/>
                </a:lnTo>
                <a:lnTo>
                  <a:pt x="71" y="798"/>
                </a:lnTo>
                <a:lnTo>
                  <a:pt x="71" y="789"/>
                </a:lnTo>
                <a:lnTo>
                  <a:pt x="72" y="774"/>
                </a:lnTo>
                <a:lnTo>
                  <a:pt x="72" y="759"/>
                </a:lnTo>
                <a:lnTo>
                  <a:pt x="74" y="744"/>
                </a:lnTo>
                <a:lnTo>
                  <a:pt x="74" y="731"/>
                </a:lnTo>
                <a:lnTo>
                  <a:pt x="74" y="720"/>
                </a:lnTo>
                <a:lnTo>
                  <a:pt x="75" y="711"/>
                </a:lnTo>
                <a:lnTo>
                  <a:pt x="75" y="704"/>
                </a:lnTo>
                <a:lnTo>
                  <a:pt x="76" y="698"/>
                </a:lnTo>
                <a:lnTo>
                  <a:pt x="76" y="693"/>
                </a:lnTo>
                <a:lnTo>
                  <a:pt x="78" y="689"/>
                </a:lnTo>
                <a:lnTo>
                  <a:pt x="78" y="687"/>
                </a:lnTo>
                <a:lnTo>
                  <a:pt x="78" y="685"/>
                </a:lnTo>
                <a:lnTo>
                  <a:pt x="79" y="685"/>
                </a:lnTo>
                <a:lnTo>
                  <a:pt x="79" y="688"/>
                </a:lnTo>
                <a:lnTo>
                  <a:pt x="80" y="690"/>
                </a:lnTo>
                <a:lnTo>
                  <a:pt x="80" y="695"/>
                </a:lnTo>
                <a:lnTo>
                  <a:pt x="80" y="700"/>
                </a:lnTo>
                <a:lnTo>
                  <a:pt x="82" y="706"/>
                </a:lnTo>
                <a:lnTo>
                  <a:pt x="82" y="711"/>
                </a:lnTo>
                <a:lnTo>
                  <a:pt x="83" y="715"/>
                </a:lnTo>
                <a:lnTo>
                  <a:pt x="83" y="717"/>
                </a:lnTo>
                <a:lnTo>
                  <a:pt x="83" y="719"/>
                </a:lnTo>
                <a:lnTo>
                  <a:pt x="84" y="717"/>
                </a:lnTo>
                <a:lnTo>
                  <a:pt x="84" y="716"/>
                </a:lnTo>
                <a:lnTo>
                  <a:pt x="84" y="714"/>
                </a:lnTo>
                <a:lnTo>
                  <a:pt x="86" y="711"/>
                </a:lnTo>
                <a:lnTo>
                  <a:pt x="86" y="709"/>
                </a:lnTo>
                <a:lnTo>
                  <a:pt x="87" y="706"/>
                </a:lnTo>
                <a:lnTo>
                  <a:pt x="87" y="705"/>
                </a:lnTo>
                <a:lnTo>
                  <a:pt x="87" y="704"/>
                </a:lnTo>
                <a:lnTo>
                  <a:pt x="88" y="703"/>
                </a:lnTo>
                <a:lnTo>
                  <a:pt x="90" y="704"/>
                </a:lnTo>
                <a:lnTo>
                  <a:pt x="90" y="705"/>
                </a:lnTo>
                <a:lnTo>
                  <a:pt x="91" y="708"/>
                </a:lnTo>
                <a:lnTo>
                  <a:pt x="91" y="711"/>
                </a:lnTo>
                <a:lnTo>
                  <a:pt x="91" y="715"/>
                </a:lnTo>
                <a:lnTo>
                  <a:pt x="92" y="720"/>
                </a:lnTo>
                <a:lnTo>
                  <a:pt x="92" y="725"/>
                </a:lnTo>
                <a:lnTo>
                  <a:pt x="94" y="727"/>
                </a:lnTo>
                <a:lnTo>
                  <a:pt x="94" y="731"/>
                </a:lnTo>
                <a:lnTo>
                  <a:pt x="94" y="732"/>
                </a:lnTo>
                <a:lnTo>
                  <a:pt x="95" y="733"/>
                </a:lnTo>
                <a:lnTo>
                  <a:pt x="95" y="735"/>
                </a:lnTo>
                <a:lnTo>
                  <a:pt x="96" y="736"/>
                </a:lnTo>
                <a:lnTo>
                  <a:pt x="96" y="739"/>
                </a:lnTo>
                <a:lnTo>
                  <a:pt x="96" y="743"/>
                </a:lnTo>
                <a:lnTo>
                  <a:pt x="98" y="749"/>
                </a:lnTo>
                <a:lnTo>
                  <a:pt x="98" y="758"/>
                </a:lnTo>
                <a:lnTo>
                  <a:pt x="98" y="768"/>
                </a:lnTo>
                <a:lnTo>
                  <a:pt x="99" y="779"/>
                </a:lnTo>
                <a:lnTo>
                  <a:pt x="99" y="792"/>
                </a:lnTo>
                <a:lnTo>
                  <a:pt x="100" y="807"/>
                </a:lnTo>
                <a:lnTo>
                  <a:pt x="100" y="823"/>
                </a:lnTo>
                <a:lnTo>
                  <a:pt x="100" y="841"/>
                </a:lnTo>
                <a:lnTo>
                  <a:pt x="102" y="861"/>
                </a:lnTo>
                <a:lnTo>
                  <a:pt x="102" y="883"/>
                </a:lnTo>
                <a:lnTo>
                  <a:pt x="103" y="906"/>
                </a:lnTo>
                <a:lnTo>
                  <a:pt x="103" y="932"/>
                </a:lnTo>
                <a:lnTo>
                  <a:pt x="104" y="958"/>
                </a:lnTo>
                <a:lnTo>
                  <a:pt x="104" y="981"/>
                </a:lnTo>
                <a:lnTo>
                  <a:pt x="104" y="1002"/>
                </a:lnTo>
                <a:lnTo>
                  <a:pt x="105" y="1016"/>
                </a:lnTo>
                <a:lnTo>
                  <a:pt x="105" y="1023"/>
                </a:lnTo>
                <a:lnTo>
                  <a:pt x="107" y="1026"/>
                </a:lnTo>
                <a:lnTo>
                  <a:pt x="108" y="1026"/>
                </a:lnTo>
                <a:lnTo>
                  <a:pt x="109" y="1023"/>
                </a:lnTo>
                <a:lnTo>
                  <a:pt x="109" y="1019"/>
                </a:lnTo>
                <a:lnTo>
                  <a:pt x="109" y="1012"/>
                </a:lnTo>
                <a:lnTo>
                  <a:pt x="111" y="1003"/>
                </a:lnTo>
                <a:lnTo>
                  <a:pt x="111" y="994"/>
                </a:lnTo>
                <a:lnTo>
                  <a:pt x="112" y="985"/>
                </a:lnTo>
                <a:lnTo>
                  <a:pt x="112" y="980"/>
                </a:lnTo>
                <a:lnTo>
                  <a:pt x="112" y="978"/>
                </a:lnTo>
                <a:lnTo>
                  <a:pt x="113" y="981"/>
                </a:lnTo>
                <a:lnTo>
                  <a:pt x="113" y="989"/>
                </a:lnTo>
                <a:lnTo>
                  <a:pt x="113" y="1001"/>
                </a:lnTo>
                <a:lnTo>
                  <a:pt x="115" y="1016"/>
                </a:lnTo>
                <a:lnTo>
                  <a:pt x="115" y="1030"/>
                </a:lnTo>
                <a:lnTo>
                  <a:pt x="116" y="1041"/>
                </a:lnTo>
                <a:lnTo>
                  <a:pt x="116" y="1045"/>
                </a:lnTo>
                <a:lnTo>
                  <a:pt x="117" y="1040"/>
                </a:lnTo>
                <a:lnTo>
                  <a:pt x="117" y="1029"/>
                </a:lnTo>
                <a:lnTo>
                  <a:pt x="117" y="1013"/>
                </a:lnTo>
                <a:lnTo>
                  <a:pt x="119" y="997"/>
                </a:lnTo>
                <a:lnTo>
                  <a:pt x="119" y="981"/>
                </a:lnTo>
                <a:lnTo>
                  <a:pt x="120" y="968"/>
                </a:lnTo>
                <a:lnTo>
                  <a:pt x="120" y="958"/>
                </a:lnTo>
                <a:lnTo>
                  <a:pt x="120" y="951"/>
                </a:lnTo>
                <a:lnTo>
                  <a:pt x="121" y="947"/>
                </a:lnTo>
                <a:lnTo>
                  <a:pt x="123" y="951"/>
                </a:lnTo>
                <a:lnTo>
                  <a:pt x="123" y="956"/>
                </a:lnTo>
                <a:lnTo>
                  <a:pt x="123" y="965"/>
                </a:lnTo>
                <a:lnTo>
                  <a:pt x="124" y="976"/>
                </a:lnTo>
                <a:lnTo>
                  <a:pt x="124" y="990"/>
                </a:lnTo>
                <a:lnTo>
                  <a:pt x="125" y="1005"/>
                </a:lnTo>
                <a:lnTo>
                  <a:pt x="125" y="1018"/>
                </a:lnTo>
                <a:lnTo>
                  <a:pt x="125" y="1030"/>
                </a:lnTo>
                <a:lnTo>
                  <a:pt x="127" y="1040"/>
                </a:lnTo>
                <a:lnTo>
                  <a:pt x="127" y="1046"/>
                </a:lnTo>
                <a:lnTo>
                  <a:pt x="127" y="1048"/>
                </a:lnTo>
                <a:lnTo>
                  <a:pt x="128" y="1046"/>
                </a:lnTo>
                <a:lnTo>
                  <a:pt x="128" y="1041"/>
                </a:lnTo>
                <a:lnTo>
                  <a:pt x="129" y="1035"/>
                </a:lnTo>
                <a:lnTo>
                  <a:pt x="129" y="1030"/>
                </a:lnTo>
                <a:lnTo>
                  <a:pt x="129" y="1024"/>
                </a:lnTo>
                <a:lnTo>
                  <a:pt x="131" y="1021"/>
                </a:lnTo>
                <a:lnTo>
                  <a:pt x="131" y="1019"/>
                </a:lnTo>
                <a:lnTo>
                  <a:pt x="132" y="1022"/>
                </a:lnTo>
                <a:lnTo>
                  <a:pt x="132" y="1028"/>
                </a:lnTo>
                <a:lnTo>
                  <a:pt x="133" y="1039"/>
                </a:lnTo>
                <a:lnTo>
                  <a:pt x="133" y="1056"/>
                </a:lnTo>
                <a:lnTo>
                  <a:pt x="133" y="1081"/>
                </a:lnTo>
                <a:lnTo>
                  <a:pt x="135" y="1110"/>
                </a:lnTo>
                <a:lnTo>
                  <a:pt x="135" y="1146"/>
                </a:lnTo>
                <a:lnTo>
                  <a:pt x="136" y="1181"/>
                </a:lnTo>
                <a:lnTo>
                  <a:pt x="136" y="1207"/>
                </a:lnTo>
                <a:lnTo>
                  <a:pt x="136" y="1208"/>
                </a:lnTo>
                <a:lnTo>
                  <a:pt x="137" y="1185"/>
                </a:lnTo>
                <a:lnTo>
                  <a:pt x="137" y="1146"/>
                </a:lnTo>
                <a:lnTo>
                  <a:pt x="139" y="1104"/>
                </a:lnTo>
                <a:lnTo>
                  <a:pt x="139" y="1065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5" name="Freeform 261"/>
          <p:cNvSpPr>
            <a:spLocks/>
          </p:cNvSpPr>
          <p:nvPr/>
        </p:nvSpPr>
        <p:spPr bwMode="auto">
          <a:xfrm>
            <a:off x="6316664" y="4606925"/>
            <a:ext cx="217487" cy="534988"/>
          </a:xfrm>
          <a:custGeom>
            <a:avLst/>
            <a:gdLst>
              <a:gd name="T0" fmla="*/ 2147483646 w 137"/>
              <a:gd name="T1" fmla="*/ 2147483646 h 337"/>
              <a:gd name="T2" fmla="*/ 2147483646 w 137"/>
              <a:gd name="T3" fmla="*/ 2147483646 h 337"/>
              <a:gd name="T4" fmla="*/ 2147483646 w 137"/>
              <a:gd name="T5" fmla="*/ 0 h 337"/>
              <a:gd name="T6" fmla="*/ 2147483646 w 137"/>
              <a:gd name="T7" fmla="*/ 2147483646 h 337"/>
              <a:gd name="T8" fmla="*/ 2147483646 w 137"/>
              <a:gd name="T9" fmla="*/ 2147483646 h 337"/>
              <a:gd name="T10" fmla="*/ 2147483646 w 137"/>
              <a:gd name="T11" fmla="*/ 2147483646 h 337"/>
              <a:gd name="T12" fmla="*/ 2147483646 w 137"/>
              <a:gd name="T13" fmla="*/ 2147483646 h 337"/>
              <a:gd name="T14" fmla="*/ 2147483646 w 137"/>
              <a:gd name="T15" fmla="*/ 2147483646 h 337"/>
              <a:gd name="T16" fmla="*/ 2147483646 w 137"/>
              <a:gd name="T17" fmla="*/ 2147483646 h 337"/>
              <a:gd name="T18" fmla="*/ 2147483646 w 137"/>
              <a:gd name="T19" fmla="*/ 2147483646 h 337"/>
              <a:gd name="T20" fmla="*/ 2147483646 w 137"/>
              <a:gd name="T21" fmla="*/ 2147483646 h 337"/>
              <a:gd name="T22" fmla="*/ 2147483646 w 137"/>
              <a:gd name="T23" fmla="*/ 2147483646 h 337"/>
              <a:gd name="T24" fmla="*/ 2147483646 w 137"/>
              <a:gd name="T25" fmla="*/ 2147483646 h 337"/>
              <a:gd name="T26" fmla="*/ 2147483646 w 137"/>
              <a:gd name="T27" fmla="*/ 2147483646 h 337"/>
              <a:gd name="T28" fmla="*/ 2147483646 w 137"/>
              <a:gd name="T29" fmla="*/ 2147483646 h 337"/>
              <a:gd name="T30" fmla="*/ 2147483646 w 137"/>
              <a:gd name="T31" fmla="*/ 2147483646 h 337"/>
              <a:gd name="T32" fmla="*/ 2147483646 w 137"/>
              <a:gd name="T33" fmla="*/ 2147483646 h 337"/>
              <a:gd name="T34" fmla="*/ 2147483646 w 137"/>
              <a:gd name="T35" fmla="*/ 2147483646 h 337"/>
              <a:gd name="T36" fmla="*/ 2147483646 w 137"/>
              <a:gd name="T37" fmla="*/ 2147483646 h 337"/>
              <a:gd name="T38" fmla="*/ 2147483646 w 137"/>
              <a:gd name="T39" fmla="*/ 2147483646 h 337"/>
              <a:gd name="T40" fmla="*/ 2147483646 w 137"/>
              <a:gd name="T41" fmla="*/ 2147483646 h 337"/>
              <a:gd name="T42" fmla="*/ 2147483646 w 137"/>
              <a:gd name="T43" fmla="*/ 2147483646 h 337"/>
              <a:gd name="T44" fmla="*/ 2147483646 w 137"/>
              <a:gd name="T45" fmla="*/ 2147483646 h 337"/>
              <a:gd name="T46" fmla="*/ 2147483646 w 137"/>
              <a:gd name="T47" fmla="*/ 2147483646 h 337"/>
              <a:gd name="T48" fmla="*/ 2147483646 w 137"/>
              <a:gd name="T49" fmla="*/ 2147483646 h 337"/>
              <a:gd name="T50" fmla="*/ 2147483646 w 137"/>
              <a:gd name="T51" fmla="*/ 2147483646 h 337"/>
              <a:gd name="T52" fmla="*/ 2147483646 w 137"/>
              <a:gd name="T53" fmla="*/ 2147483646 h 337"/>
              <a:gd name="T54" fmla="*/ 2147483646 w 137"/>
              <a:gd name="T55" fmla="*/ 2147483646 h 337"/>
              <a:gd name="T56" fmla="*/ 2147483646 w 137"/>
              <a:gd name="T57" fmla="*/ 2147483646 h 337"/>
              <a:gd name="T58" fmla="*/ 2147483646 w 137"/>
              <a:gd name="T59" fmla="*/ 2147483646 h 337"/>
              <a:gd name="T60" fmla="*/ 2147483646 w 137"/>
              <a:gd name="T61" fmla="*/ 2147483646 h 337"/>
              <a:gd name="T62" fmla="*/ 2147483646 w 137"/>
              <a:gd name="T63" fmla="*/ 2147483646 h 337"/>
              <a:gd name="T64" fmla="*/ 2147483646 w 137"/>
              <a:gd name="T65" fmla="*/ 2147483646 h 337"/>
              <a:gd name="T66" fmla="*/ 2147483646 w 137"/>
              <a:gd name="T67" fmla="*/ 2147483646 h 337"/>
              <a:gd name="T68" fmla="*/ 2147483646 w 137"/>
              <a:gd name="T69" fmla="*/ 2147483646 h 337"/>
              <a:gd name="T70" fmla="*/ 2147483646 w 137"/>
              <a:gd name="T71" fmla="*/ 2147483646 h 337"/>
              <a:gd name="T72" fmla="*/ 2147483646 w 137"/>
              <a:gd name="T73" fmla="*/ 2147483646 h 337"/>
              <a:gd name="T74" fmla="*/ 2147483646 w 137"/>
              <a:gd name="T75" fmla="*/ 2147483646 h 337"/>
              <a:gd name="T76" fmla="*/ 2147483646 w 137"/>
              <a:gd name="T77" fmla="*/ 2147483646 h 337"/>
              <a:gd name="T78" fmla="*/ 2147483646 w 137"/>
              <a:gd name="T79" fmla="*/ 2147483646 h 337"/>
              <a:gd name="T80" fmla="*/ 2147483646 w 137"/>
              <a:gd name="T81" fmla="*/ 2147483646 h 337"/>
              <a:gd name="T82" fmla="*/ 2147483646 w 137"/>
              <a:gd name="T83" fmla="*/ 2147483646 h 337"/>
              <a:gd name="T84" fmla="*/ 2147483646 w 137"/>
              <a:gd name="T85" fmla="*/ 2147483646 h 337"/>
              <a:gd name="T86" fmla="*/ 2147483646 w 137"/>
              <a:gd name="T87" fmla="*/ 2147483646 h 337"/>
              <a:gd name="T88" fmla="*/ 2147483646 w 137"/>
              <a:gd name="T89" fmla="*/ 2147483646 h 337"/>
              <a:gd name="T90" fmla="*/ 2147483646 w 137"/>
              <a:gd name="T91" fmla="*/ 2147483646 h 337"/>
              <a:gd name="T92" fmla="*/ 2147483646 w 137"/>
              <a:gd name="T93" fmla="*/ 2147483646 h 337"/>
              <a:gd name="T94" fmla="*/ 2147483646 w 137"/>
              <a:gd name="T95" fmla="*/ 2147483646 h 337"/>
              <a:gd name="T96" fmla="*/ 2147483646 w 137"/>
              <a:gd name="T97" fmla="*/ 2147483646 h 337"/>
              <a:gd name="T98" fmla="*/ 2147483646 w 137"/>
              <a:gd name="T99" fmla="*/ 2147483646 h 337"/>
              <a:gd name="T100" fmla="*/ 2147483646 w 137"/>
              <a:gd name="T101" fmla="*/ 2147483646 h 337"/>
              <a:gd name="T102" fmla="*/ 2147483646 w 137"/>
              <a:gd name="T103" fmla="*/ 2147483646 h 337"/>
              <a:gd name="T104" fmla="*/ 2147483646 w 137"/>
              <a:gd name="T105" fmla="*/ 2147483646 h 337"/>
              <a:gd name="T106" fmla="*/ 2147483646 w 137"/>
              <a:gd name="T107" fmla="*/ 2147483646 h 337"/>
              <a:gd name="T108" fmla="*/ 2147483646 w 137"/>
              <a:gd name="T109" fmla="*/ 2147483646 h 337"/>
              <a:gd name="T110" fmla="*/ 2147483646 w 137"/>
              <a:gd name="T111" fmla="*/ 2147483646 h 337"/>
              <a:gd name="T112" fmla="*/ 2147483646 w 137"/>
              <a:gd name="T113" fmla="*/ 2147483646 h 337"/>
              <a:gd name="T114" fmla="*/ 2147483646 w 137"/>
              <a:gd name="T115" fmla="*/ 2147483646 h 337"/>
              <a:gd name="T116" fmla="*/ 2147483646 w 137"/>
              <a:gd name="T117" fmla="*/ 2147483646 h 337"/>
              <a:gd name="T118" fmla="*/ 2147483646 w 137"/>
              <a:gd name="T119" fmla="*/ 2147483646 h 337"/>
              <a:gd name="T120" fmla="*/ 2147483646 w 137"/>
              <a:gd name="T121" fmla="*/ 2147483646 h 337"/>
              <a:gd name="T122" fmla="*/ 2147483646 w 137"/>
              <a:gd name="T123" fmla="*/ 2147483646 h 337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7" h="337">
                <a:moveTo>
                  <a:pt x="0" y="198"/>
                </a:moveTo>
                <a:lnTo>
                  <a:pt x="0" y="163"/>
                </a:lnTo>
                <a:lnTo>
                  <a:pt x="1" y="133"/>
                </a:lnTo>
                <a:lnTo>
                  <a:pt x="1" y="106"/>
                </a:lnTo>
                <a:lnTo>
                  <a:pt x="1" y="82"/>
                </a:lnTo>
                <a:lnTo>
                  <a:pt x="2" y="63"/>
                </a:lnTo>
                <a:lnTo>
                  <a:pt x="2" y="46"/>
                </a:lnTo>
                <a:lnTo>
                  <a:pt x="3" y="31"/>
                </a:lnTo>
                <a:lnTo>
                  <a:pt x="3" y="19"/>
                </a:lnTo>
                <a:lnTo>
                  <a:pt x="3" y="10"/>
                </a:lnTo>
                <a:lnTo>
                  <a:pt x="5" y="4"/>
                </a:lnTo>
                <a:lnTo>
                  <a:pt x="5" y="0"/>
                </a:lnTo>
                <a:lnTo>
                  <a:pt x="6" y="0"/>
                </a:lnTo>
                <a:lnTo>
                  <a:pt x="6" y="3"/>
                </a:lnTo>
                <a:lnTo>
                  <a:pt x="7" y="6"/>
                </a:lnTo>
                <a:lnTo>
                  <a:pt x="7" y="12"/>
                </a:lnTo>
                <a:lnTo>
                  <a:pt x="7" y="20"/>
                </a:lnTo>
                <a:lnTo>
                  <a:pt x="9" y="27"/>
                </a:lnTo>
                <a:lnTo>
                  <a:pt x="9" y="33"/>
                </a:lnTo>
                <a:lnTo>
                  <a:pt x="10" y="39"/>
                </a:lnTo>
                <a:lnTo>
                  <a:pt x="10" y="43"/>
                </a:lnTo>
                <a:lnTo>
                  <a:pt x="10" y="46"/>
                </a:lnTo>
                <a:lnTo>
                  <a:pt x="11" y="47"/>
                </a:lnTo>
                <a:lnTo>
                  <a:pt x="13" y="47"/>
                </a:lnTo>
                <a:lnTo>
                  <a:pt x="13" y="46"/>
                </a:lnTo>
                <a:lnTo>
                  <a:pt x="13" y="44"/>
                </a:lnTo>
                <a:lnTo>
                  <a:pt x="14" y="42"/>
                </a:lnTo>
                <a:lnTo>
                  <a:pt x="14" y="39"/>
                </a:lnTo>
                <a:lnTo>
                  <a:pt x="15" y="36"/>
                </a:lnTo>
                <a:lnTo>
                  <a:pt x="15" y="33"/>
                </a:lnTo>
                <a:lnTo>
                  <a:pt x="15" y="30"/>
                </a:lnTo>
                <a:lnTo>
                  <a:pt x="17" y="27"/>
                </a:lnTo>
                <a:lnTo>
                  <a:pt x="17" y="26"/>
                </a:lnTo>
                <a:lnTo>
                  <a:pt x="18" y="28"/>
                </a:lnTo>
                <a:lnTo>
                  <a:pt x="18" y="32"/>
                </a:lnTo>
                <a:lnTo>
                  <a:pt x="19" y="38"/>
                </a:lnTo>
                <a:lnTo>
                  <a:pt x="19" y="46"/>
                </a:lnTo>
                <a:lnTo>
                  <a:pt x="21" y="54"/>
                </a:lnTo>
                <a:lnTo>
                  <a:pt x="21" y="63"/>
                </a:lnTo>
                <a:lnTo>
                  <a:pt x="21" y="71"/>
                </a:lnTo>
                <a:lnTo>
                  <a:pt x="22" y="77"/>
                </a:lnTo>
                <a:lnTo>
                  <a:pt x="22" y="82"/>
                </a:lnTo>
                <a:lnTo>
                  <a:pt x="23" y="87"/>
                </a:lnTo>
                <a:lnTo>
                  <a:pt x="23" y="91"/>
                </a:lnTo>
                <a:lnTo>
                  <a:pt x="23" y="95"/>
                </a:lnTo>
                <a:lnTo>
                  <a:pt x="25" y="100"/>
                </a:lnTo>
                <a:lnTo>
                  <a:pt x="25" y="104"/>
                </a:lnTo>
                <a:lnTo>
                  <a:pt x="26" y="112"/>
                </a:lnTo>
                <a:lnTo>
                  <a:pt x="26" y="119"/>
                </a:lnTo>
                <a:lnTo>
                  <a:pt x="26" y="127"/>
                </a:lnTo>
                <a:lnTo>
                  <a:pt x="27" y="134"/>
                </a:lnTo>
                <a:lnTo>
                  <a:pt x="27" y="140"/>
                </a:lnTo>
                <a:lnTo>
                  <a:pt x="29" y="146"/>
                </a:lnTo>
                <a:lnTo>
                  <a:pt x="29" y="151"/>
                </a:lnTo>
                <a:lnTo>
                  <a:pt x="29" y="157"/>
                </a:lnTo>
                <a:lnTo>
                  <a:pt x="30" y="166"/>
                </a:lnTo>
                <a:lnTo>
                  <a:pt x="30" y="176"/>
                </a:lnTo>
                <a:lnTo>
                  <a:pt x="30" y="188"/>
                </a:lnTo>
                <a:lnTo>
                  <a:pt x="31" y="204"/>
                </a:lnTo>
                <a:lnTo>
                  <a:pt x="31" y="220"/>
                </a:lnTo>
                <a:lnTo>
                  <a:pt x="33" y="236"/>
                </a:lnTo>
                <a:lnTo>
                  <a:pt x="33" y="249"/>
                </a:lnTo>
                <a:lnTo>
                  <a:pt x="34" y="259"/>
                </a:lnTo>
                <a:lnTo>
                  <a:pt x="34" y="265"/>
                </a:lnTo>
                <a:lnTo>
                  <a:pt x="34" y="267"/>
                </a:lnTo>
                <a:lnTo>
                  <a:pt x="35" y="267"/>
                </a:lnTo>
                <a:lnTo>
                  <a:pt x="35" y="264"/>
                </a:lnTo>
                <a:lnTo>
                  <a:pt x="37" y="262"/>
                </a:lnTo>
                <a:lnTo>
                  <a:pt x="37" y="257"/>
                </a:lnTo>
                <a:lnTo>
                  <a:pt x="37" y="251"/>
                </a:lnTo>
                <a:lnTo>
                  <a:pt x="38" y="240"/>
                </a:lnTo>
                <a:lnTo>
                  <a:pt x="38" y="226"/>
                </a:lnTo>
                <a:lnTo>
                  <a:pt x="39" y="211"/>
                </a:lnTo>
                <a:lnTo>
                  <a:pt x="39" y="197"/>
                </a:lnTo>
                <a:lnTo>
                  <a:pt x="39" y="183"/>
                </a:lnTo>
                <a:lnTo>
                  <a:pt x="40" y="172"/>
                </a:lnTo>
                <a:lnTo>
                  <a:pt x="40" y="163"/>
                </a:lnTo>
                <a:lnTo>
                  <a:pt x="42" y="159"/>
                </a:lnTo>
                <a:lnTo>
                  <a:pt x="42" y="157"/>
                </a:lnTo>
                <a:lnTo>
                  <a:pt x="42" y="159"/>
                </a:lnTo>
                <a:lnTo>
                  <a:pt x="43" y="162"/>
                </a:lnTo>
                <a:lnTo>
                  <a:pt x="43" y="166"/>
                </a:lnTo>
                <a:lnTo>
                  <a:pt x="43" y="172"/>
                </a:lnTo>
                <a:lnTo>
                  <a:pt x="44" y="178"/>
                </a:lnTo>
                <a:lnTo>
                  <a:pt x="44" y="183"/>
                </a:lnTo>
                <a:lnTo>
                  <a:pt x="46" y="188"/>
                </a:lnTo>
                <a:lnTo>
                  <a:pt x="46" y="193"/>
                </a:lnTo>
                <a:lnTo>
                  <a:pt x="47" y="195"/>
                </a:lnTo>
                <a:lnTo>
                  <a:pt x="47" y="197"/>
                </a:lnTo>
                <a:lnTo>
                  <a:pt x="48" y="195"/>
                </a:lnTo>
                <a:lnTo>
                  <a:pt x="48" y="193"/>
                </a:lnTo>
                <a:lnTo>
                  <a:pt x="50" y="189"/>
                </a:lnTo>
                <a:lnTo>
                  <a:pt x="50" y="187"/>
                </a:lnTo>
                <a:lnTo>
                  <a:pt x="50" y="184"/>
                </a:lnTo>
                <a:lnTo>
                  <a:pt x="51" y="184"/>
                </a:lnTo>
                <a:lnTo>
                  <a:pt x="51" y="186"/>
                </a:lnTo>
                <a:lnTo>
                  <a:pt x="52" y="189"/>
                </a:lnTo>
                <a:lnTo>
                  <a:pt x="52" y="195"/>
                </a:lnTo>
                <a:lnTo>
                  <a:pt x="52" y="201"/>
                </a:lnTo>
                <a:lnTo>
                  <a:pt x="54" y="210"/>
                </a:lnTo>
                <a:lnTo>
                  <a:pt x="54" y="220"/>
                </a:lnTo>
                <a:lnTo>
                  <a:pt x="55" y="230"/>
                </a:lnTo>
                <a:lnTo>
                  <a:pt x="55" y="241"/>
                </a:lnTo>
                <a:lnTo>
                  <a:pt x="55" y="254"/>
                </a:lnTo>
                <a:lnTo>
                  <a:pt x="56" y="269"/>
                </a:lnTo>
                <a:lnTo>
                  <a:pt x="56" y="286"/>
                </a:lnTo>
                <a:lnTo>
                  <a:pt x="58" y="302"/>
                </a:lnTo>
                <a:lnTo>
                  <a:pt x="58" y="318"/>
                </a:lnTo>
                <a:lnTo>
                  <a:pt x="58" y="330"/>
                </a:lnTo>
                <a:lnTo>
                  <a:pt x="59" y="337"/>
                </a:lnTo>
                <a:lnTo>
                  <a:pt x="59" y="335"/>
                </a:lnTo>
                <a:lnTo>
                  <a:pt x="60" y="328"/>
                </a:lnTo>
                <a:lnTo>
                  <a:pt x="60" y="318"/>
                </a:lnTo>
                <a:lnTo>
                  <a:pt x="60" y="307"/>
                </a:lnTo>
                <a:lnTo>
                  <a:pt x="62" y="300"/>
                </a:lnTo>
                <a:lnTo>
                  <a:pt x="62" y="296"/>
                </a:lnTo>
                <a:lnTo>
                  <a:pt x="63" y="297"/>
                </a:lnTo>
                <a:lnTo>
                  <a:pt x="63" y="303"/>
                </a:lnTo>
                <a:lnTo>
                  <a:pt x="63" y="313"/>
                </a:lnTo>
                <a:lnTo>
                  <a:pt x="64" y="324"/>
                </a:lnTo>
                <a:lnTo>
                  <a:pt x="64" y="332"/>
                </a:lnTo>
                <a:lnTo>
                  <a:pt x="66" y="329"/>
                </a:lnTo>
                <a:lnTo>
                  <a:pt x="66" y="312"/>
                </a:lnTo>
                <a:lnTo>
                  <a:pt x="66" y="285"/>
                </a:lnTo>
                <a:lnTo>
                  <a:pt x="67" y="251"/>
                </a:lnTo>
                <a:lnTo>
                  <a:pt x="67" y="215"/>
                </a:lnTo>
                <a:lnTo>
                  <a:pt x="68" y="182"/>
                </a:lnTo>
                <a:lnTo>
                  <a:pt x="68" y="154"/>
                </a:lnTo>
                <a:lnTo>
                  <a:pt x="68" y="129"/>
                </a:lnTo>
                <a:lnTo>
                  <a:pt x="70" y="109"/>
                </a:lnTo>
                <a:lnTo>
                  <a:pt x="70" y="93"/>
                </a:lnTo>
                <a:lnTo>
                  <a:pt x="71" y="82"/>
                </a:lnTo>
                <a:lnTo>
                  <a:pt x="71" y="73"/>
                </a:lnTo>
                <a:lnTo>
                  <a:pt x="71" y="66"/>
                </a:lnTo>
                <a:lnTo>
                  <a:pt x="72" y="62"/>
                </a:lnTo>
                <a:lnTo>
                  <a:pt x="72" y="58"/>
                </a:lnTo>
                <a:lnTo>
                  <a:pt x="72" y="54"/>
                </a:lnTo>
                <a:lnTo>
                  <a:pt x="74" y="50"/>
                </a:lnTo>
                <a:lnTo>
                  <a:pt x="75" y="47"/>
                </a:lnTo>
                <a:lnTo>
                  <a:pt x="75" y="43"/>
                </a:lnTo>
                <a:lnTo>
                  <a:pt x="75" y="38"/>
                </a:lnTo>
                <a:lnTo>
                  <a:pt x="76" y="35"/>
                </a:lnTo>
                <a:lnTo>
                  <a:pt x="76" y="32"/>
                </a:lnTo>
                <a:lnTo>
                  <a:pt x="76" y="30"/>
                </a:lnTo>
                <a:lnTo>
                  <a:pt x="78" y="27"/>
                </a:lnTo>
                <a:lnTo>
                  <a:pt x="78" y="26"/>
                </a:lnTo>
                <a:lnTo>
                  <a:pt x="79" y="25"/>
                </a:lnTo>
                <a:lnTo>
                  <a:pt x="79" y="23"/>
                </a:lnTo>
                <a:lnTo>
                  <a:pt x="80" y="23"/>
                </a:lnTo>
                <a:lnTo>
                  <a:pt x="81" y="26"/>
                </a:lnTo>
                <a:lnTo>
                  <a:pt x="81" y="30"/>
                </a:lnTo>
                <a:lnTo>
                  <a:pt x="81" y="35"/>
                </a:lnTo>
                <a:lnTo>
                  <a:pt x="83" y="41"/>
                </a:lnTo>
                <a:lnTo>
                  <a:pt x="83" y="49"/>
                </a:lnTo>
                <a:lnTo>
                  <a:pt x="84" y="58"/>
                </a:lnTo>
                <a:lnTo>
                  <a:pt x="84" y="68"/>
                </a:lnTo>
                <a:lnTo>
                  <a:pt x="84" y="75"/>
                </a:lnTo>
                <a:lnTo>
                  <a:pt x="85" y="81"/>
                </a:lnTo>
                <a:lnTo>
                  <a:pt x="85" y="85"/>
                </a:lnTo>
                <a:lnTo>
                  <a:pt x="85" y="86"/>
                </a:lnTo>
                <a:lnTo>
                  <a:pt x="87" y="84"/>
                </a:lnTo>
                <a:lnTo>
                  <a:pt x="88" y="80"/>
                </a:lnTo>
                <a:lnTo>
                  <a:pt x="88" y="76"/>
                </a:lnTo>
                <a:lnTo>
                  <a:pt x="88" y="74"/>
                </a:lnTo>
                <a:lnTo>
                  <a:pt x="89" y="73"/>
                </a:lnTo>
                <a:lnTo>
                  <a:pt x="89" y="75"/>
                </a:lnTo>
                <a:lnTo>
                  <a:pt x="91" y="80"/>
                </a:lnTo>
                <a:lnTo>
                  <a:pt x="91" y="86"/>
                </a:lnTo>
                <a:lnTo>
                  <a:pt x="92" y="93"/>
                </a:lnTo>
                <a:lnTo>
                  <a:pt x="92" y="100"/>
                </a:lnTo>
                <a:lnTo>
                  <a:pt x="92" y="106"/>
                </a:lnTo>
                <a:lnTo>
                  <a:pt x="93" y="109"/>
                </a:lnTo>
                <a:lnTo>
                  <a:pt x="93" y="112"/>
                </a:lnTo>
                <a:lnTo>
                  <a:pt x="95" y="113"/>
                </a:lnTo>
                <a:lnTo>
                  <a:pt x="95" y="116"/>
                </a:lnTo>
                <a:lnTo>
                  <a:pt x="96" y="119"/>
                </a:lnTo>
                <a:lnTo>
                  <a:pt x="96" y="127"/>
                </a:lnTo>
                <a:lnTo>
                  <a:pt x="97" y="138"/>
                </a:lnTo>
                <a:lnTo>
                  <a:pt x="97" y="152"/>
                </a:lnTo>
                <a:lnTo>
                  <a:pt x="97" y="172"/>
                </a:lnTo>
                <a:lnTo>
                  <a:pt x="99" y="193"/>
                </a:lnTo>
                <a:lnTo>
                  <a:pt x="99" y="214"/>
                </a:lnTo>
                <a:lnTo>
                  <a:pt x="100" y="230"/>
                </a:lnTo>
                <a:lnTo>
                  <a:pt x="100" y="236"/>
                </a:lnTo>
                <a:lnTo>
                  <a:pt x="101" y="230"/>
                </a:lnTo>
                <a:lnTo>
                  <a:pt x="101" y="214"/>
                </a:lnTo>
                <a:lnTo>
                  <a:pt x="101" y="192"/>
                </a:lnTo>
                <a:lnTo>
                  <a:pt x="103" y="168"/>
                </a:lnTo>
                <a:lnTo>
                  <a:pt x="103" y="147"/>
                </a:lnTo>
                <a:lnTo>
                  <a:pt x="103" y="129"/>
                </a:lnTo>
                <a:lnTo>
                  <a:pt x="104" y="113"/>
                </a:lnTo>
                <a:lnTo>
                  <a:pt x="104" y="102"/>
                </a:lnTo>
                <a:lnTo>
                  <a:pt x="105" y="92"/>
                </a:lnTo>
                <a:lnTo>
                  <a:pt x="105" y="86"/>
                </a:lnTo>
                <a:lnTo>
                  <a:pt x="105" y="80"/>
                </a:lnTo>
                <a:lnTo>
                  <a:pt x="107" y="75"/>
                </a:lnTo>
                <a:lnTo>
                  <a:pt x="107" y="70"/>
                </a:lnTo>
                <a:lnTo>
                  <a:pt x="108" y="65"/>
                </a:lnTo>
                <a:lnTo>
                  <a:pt x="108" y="59"/>
                </a:lnTo>
                <a:lnTo>
                  <a:pt x="108" y="52"/>
                </a:lnTo>
                <a:lnTo>
                  <a:pt x="109" y="46"/>
                </a:lnTo>
                <a:lnTo>
                  <a:pt x="109" y="39"/>
                </a:lnTo>
                <a:lnTo>
                  <a:pt x="111" y="35"/>
                </a:lnTo>
                <a:lnTo>
                  <a:pt x="111" y="32"/>
                </a:lnTo>
                <a:lnTo>
                  <a:pt x="111" y="31"/>
                </a:lnTo>
                <a:lnTo>
                  <a:pt x="112" y="31"/>
                </a:lnTo>
                <a:lnTo>
                  <a:pt x="112" y="35"/>
                </a:lnTo>
                <a:lnTo>
                  <a:pt x="113" y="38"/>
                </a:lnTo>
                <a:lnTo>
                  <a:pt x="113" y="43"/>
                </a:lnTo>
                <a:lnTo>
                  <a:pt x="113" y="48"/>
                </a:lnTo>
                <a:lnTo>
                  <a:pt x="115" y="52"/>
                </a:lnTo>
                <a:lnTo>
                  <a:pt x="115" y="55"/>
                </a:lnTo>
                <a:lnTo>
                  <a:pt x="116" y="58"/>
                </a:lnTo>
                <a:lnTo>
                  <a:pt x="116" y="62"/>
                </a:lnTo>
                <a:lnTo>
                  <a:pt x="117" y="65"/>
                </a:lnTo>
                <a:lnTo>
                  <a:pt x="117" y="70"/>
                </a:lnTo>
                <a:lnTo>
                  <a:pt x="117" y="79"/>
                </a:lnTo>
                <a:lnTo>
                  <a:pt x="118" y="87"/>
                </a:lnTo>
                <a:lnTo>
                  <a:pt x="118" y="100"/>
                </a:lnTo>
                <a:lnTo>
                  <a:pt x="118" y="112"/>
                </a:lnTo>
                <a:lnTo>
                  <a:pt x="120" y="123"/>
                </a:lnTo>
                <a:lnTo>
                  <a:pt x="120" y="132"/>
                </a:lnTo>
                <a:lnTo>
                  <a:pt x="121" y="135"/>
                </a:lnTo>
                <a:lnTo>
                  <a:pt x="121" y="132"/>
                </a:lnTo>
                <a:lnTo>
                  <a:pt x="122" y="125"/>
                </a:lnTo>
                <a:lnTo>
                  <a:pt x="122" y="118"/>
                </a:lnTo>
                <a:lnTo>
                  <a:pt x="124" y="111"/>
                </a:lnTo>
                <a:lnTo>
                  <a:pt x="124" y="106"/>
                </a:lnTo>
                <a:lnTo>
                  <a:pt x="124" y="101"/>
                </a:lnTo>
                <a:lnTo>
                  <a:pt x="125" y="97"/>
                </a:lnTo>
                <a:lnTo>
                  <a:pt x="125" y="95"/>
                </a:lnTo>
                <a:lnTo>
                  <a:pt x="126" y="93"/>
                </a:lnTo>
                <a:lnTo>
                  <a:pt x="128" y="95"/>
                </a:lnTo>
                <a:lnTo>
                  <a:pt x="128" y="98"/>
                </a:lnTo>
                <a:lnTo>
                  <a:pt x="129" y="102"/>
                </a:lnTo>
                <a:lnTo>
                  <a:pt x="129" y="107"/>
                </a:lnTo>
                <a:lnTo>
                  <a:pt x="130" y="114"/>
                </a:lnTo>
                <a:lnTo>
                  <a:pt x="130" y="123"/>
                </a:lnTo>
                <a:lnTo>
                  <a:pt x="130" y="134"/>
                </a:lnTo>
                <a:lnTo>
                  <a:pt x="132" y="145"/>
                </a:lnTo>
                <a:lnTo>
                  <a:pt x="132" y="159"/>
                </a:lnTo>
                <a:lnTo>
                  <a:pt x="132" y="173"/>
                </a:lnTo>
                <a:lnTo>
                  <a:pt x="133" y="188"/>
                </a:lnTo>
                <a:lnTo>
                  <a:pt x="133" y="203"/>
                </a:lnTo>
                <a:lnTo>
                  <a:pt x="134" y="214"/>
                </a:lnTo>
                <a:lnTo>
                  <a:pt x="134" y="221"/>
                </a:lnTo>
                <a:lnTo>
                  <a:pt x="134" y="222"/>
                </a:lnTo>
                <a:lnTo>
                  <a:pt x="136" y="217"/>
                </a:lnTo>
                <a:lnTo>
                  <a:pt x="136" y="210"/>
                </a:lnTo>
                <a:lnTo>
                  <a:pt x="137" y="199"/>
                </a:lnTo>
                <a:lnTo>
                  <a:pt x="137" y="189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6" name="Freeform 262"/>
          <p:cNvSpPr>
            <a:spLocks/>
          </p:cNvSpPr>
          <p:nvPr/>
        </p:nvSpPr>
        <p:spPr bwMode="auto">
          <a:xfrm>
            <a:off x="6534151" y="4392613"/>
            <a:ext cx="214313" cy="863600"/>
          </a:xfrm>
          <a:custGeom>
            <a:avLst/>
            <a:gdLst>
              <a:gd name="T0" fmla="*/ 2147483646 w 135"/>
              <a:gd name="T1" fmla="*/ 2147483646 h 544"/>
              <a:gd name="T2" fmla="*/ 2147483646 w 135"/>
              <a:gd name="T3" fmla="*/ 2147483646 h 544"/>
              <a:gd name="T4" fmla="*/ 2147483646 w 135"/>
              <a:gd name="T5" fmla="*/ 2147483646 h 544"/>
              <a:gd name="T6" fmla="*/ 2147483646 w 135"/>
              <a:gd name="T7" fmla="*/ 2147483646 h 544"/>
              <a:gd name="T8" fmla="*/ 2147483646 w 135"/>
              <a:gd name="T9" fmla="*/ 2147483646 h 544"/>
              <a:gd name="T10" fmla="*/ 2147483646 w 135"/>
              <a:gd name="T11" fmla="*/ 2147483646 h 544"/>
              <a:gd name="T12" fmla="*/ 2147483646 w 135"/>
              <a:gd name="T13" fmla="*/ 2147483646 h 544"/>
              <a:gd name="T14" fmla="*/ 2147483646 w 135"/>
              <a:gd name="T15" fmla="*/ 2147483646 h 544"/>
              <a:gd name="T16" fmla="*/ 2147483646 w 135"/>
              <a:gd name="T17" fmla="*/ 2147483646 h 544"/>
              <a:gd name="T18" fmla="*/ 2147483646 w 135"/>
              <a:gd name="T19" fmla="*/ 2147483646 h 544"/>
              <a:gd name="T20" fmla="*/ 2147483646 w 135"/>
              <a:gd name="T21" fmla="*/ 2147483646 h 544"/>
              <a:gd name="T22" fmla="*/ 2147483646 w 135"/>
              <a:gd name="T23" fmla="*/ 2147483646 h 544"/>
              <a:gd name="T24" fmla="*/ 2147483646 w 135"/>
              <a:gd name="T25" fmla="*/ 2147483646 h 544"/>
              <a:gd name="T26" fmla="*/ 2147483646 w 135"/>
              <a:gd name="T27" fmla="*/ 2147483646 h 544"/>
              <a:gd name="T28" fmla="*/ 2147483646 w 135"/>
              <a:gd name="T29" fmla="*/ 2147483646 h 544"/>
              <a:gd name="T30" fmla="*/ 2147483646 w 135"/>
              <a:gd name="T31" fmla="*/ 2147483646 h 544"/>
              <a:gd name="T32" fmla="*/ 2147483646 w 135"/>
              <a:gd name="T33" fmla="*/ 2147483646 h 544"/>
              <a:gd name="T34" fmla="*/ 2147483646 w 135"/>
              <a:gd name="T35" fmla="*/ 2147483646 h 544"/>
              <a:gd name="T36" fmla="*/ 2147483646 w 135"/>
              <a:gd name="T37" fmla="*/ 2147483646 h 544"/>
              <a:gd name="T38" fmla="*/ 2147483646 w 135"/>
              <a:gd name="T39" fmla="*/ 2147483646 h 544"/>
              <a:gd name="T40" fmla="*/ 2147483646 w 135"/>
              <a:gd name="T41" fmla="*/ 2147483646 h 544"/>
              <a:gd name="T42" fmla="*/ 2147483646 w 135"/>
              <a:gd name="T43" fmla="*/ 2147483646 h 544"/>
              <a:gd name="T44" fmla="*/ 2147483646 w 135"/>
              <a:gd name="T45" fmla="*/ 2147483646 h 544"/>
              <a:gd name="T46" fmla="*/ 2147483646 w 135"/>
              <a:gd name="T47" fmla="*/ 2147483646 h 544"/>
              <a:gd name="T48" fmla="*/ 2147483646 w 135"/>
              <a:gd name="T49" fmla="*/ 2147483646 h 544"/>
              <a:gd name="T50" fmla="*/ 2147483646 w 135"/>
              <a:gd name="T51" fmla="*/ 2147483646 h 544"/>
              <a:gd name="T52" fmla="*/ 2147483646 w 135"/>
              <a:gd name="T53" fmla="*/ 2147483646 h 544"/>
              <a:gd name="T54" fmla="*/ 2147483646 w 135"/>
              <a:gd name="T55" fmla="*/ 2147483646 h 544"/>
              <a:gd name="T56" fmla="*/ 2147483646 w 135"/>
              <a:gd name="T57" fmla="*/ 2147483646 h 544"/>
              <a:gd name="T58" fmla="*/ 2147483646 w 135"/>
              <a:gd name="T59" fmla="*/ 2147483646 h 544"/>
              <a:gd name="T60" fmla="*/ 2147483646 w 135"/>
              <a:gd name="T61" fmla="*/ 2147483646 h 544"/>
              <a:gd name="T62" fmla="*/ 2147483646 w 135"/>
              <a:gd name="T63" fmla="*/ 2147483646 h 544"/>
              <a:gd name="T64" fmla="*/ 2147483646 w 135"/>
              <a:gd name="T65" fmla="*/ 2147483646 h 544"/>
              <a:gd name="T66" fmla="*/ 2147483646 w 135"/>
              <a:gd name="T67" fmla="*/ 2147483646 h 544"/>
              <a:gd name="T68" fmla="*/ 2147483646 w 135"/>
              <a:gd name="T69" fmla="*/ 2147483646 h 544"/>
              <a:gd name="T70" fmla="*/ 2147483646 w 135"/>
              <a:gd name="T71" fmla="*/ 2147483646 h 544"/>
              <a:gd name="T72" fmla="*/ 2147483646 w 135"/>
              <a:gd name="T73" fmla="*/ 2147483646 h 544"/>
              <a:gd name="T74" fmla="*/ 2147483646 w 135"/>
              <a:gd name="T75" fmla="*/ 2147483646 h 544"/>
              <a:gd name="T76" fmla="*/ 2147483646 w 135"/>
              <a:gd name="T77" fmla="*/ 2147483646 h 544"/>
              <a:gd name="T78" fmla="*/ 2147483646 w 135"/>
              <a:gd name="T79" fmla="*/ 2147483646 h 544"/>
              <a:gd name="T80" fmla="*/ 2147483646 w 135"/>
              <a:gd name="T81" fmla="*/ 2147483646 h 544"/>
              <a:gd name="T82" fmla="*/ 2147483646 w 135"/>
              <a:gd name="T83" fmla="*/ 2147483646 h 544"/>
              <a:gd name="T84" fmla="*/ 2147483646 w 135"/>
              <a:gd name="T85" fmla="*/ 2147483646 h 544"/>
              <a:gd name="T86" fmla="*/ 2147483646 w 135"/>
              <a:gd name="T87" fmla="*/ 2147483646 h 544"/>
              <a:gd name="T88" fmla="*/ 2147483646 w 135"/>
              <a:gd name="T89" fmla="*/ 2147483646 h 544"/>
              <a:gd name="T90" fmla="*/ 2147483646 w 135"/>
              <a:gd name="T91" fmla="*/ 2147483646 h 544"/>
              <a:gd name="T92" fmla="*/ 2147483646 w 135"/>
              <a:gd name="T93" fmla="*/ 2147483646 h 544"/>
              <a:gd name="T94" fmla="*/ 2147483646 w 135"/>
              <a:gd name="T95" fmla="*/ 2147483646 h 544"/>
              <a:gd name="T96" fmla="*/ 2147483646 w 135"/>
              <a:gd name="T97" fmla="*/ 2147483646 h 544"/>
              <a:gd name="T98" fmla="*/ 2147483646 w 135"/>
              <a:gd name="T99" fmla="*/ 0 h 544"/>
              <a:gd name="T100" fmla="*/ 2147483646 w 135"/>
              <a:gd name="T101" fmla="*/ 2147483646 h 544"/>
              <a:gd name="T102" fmla="*/ 2147483646 w 135"/>
              <a:gd name="T103" fmla="*/ 2147483646 h 544"/>
              <a:gd name="T104" fmla="*/ 2147483646 w 135"/>
              <a:gd name="T105" fmla="*/ 2147483646 h 544"/>
              <a:gd name="T106" fmla="*/ 2147483646 w 135"/>
              <a:gd name="T107" fmla="*/ 2147483646 h 544"/>
              <a:gd name="T108" fmla="*/ 2147483646 w 135"/>
              <a:gd name="T109" fmla="*/ 2147483646 h 544"/>
              <a:gd name="T110" fmla="*/ 2147483646 w 135"/>
              <a:gd name="T111" fmla="*/ 2147483646 h 544"/>
              <a:gd name="T112" fmla="*/ 2147483646 w 135"/>
              <a:gd name="T113" fmla="*/ 2147483646 h 544"/>
              <a:gd name="T114" fmla="*/ 2147483646 w 135"/>
              <a:gd name="T115" fmla="*/ 2147483646 h 544"/>
              <a:gd name="T116" fmla="*/ 2147483646 w 135"/>
              <a:gd name="T117" fmla="*/ 2147483646 h 544"/>
              <a:gd name="T118" fmla="*/ 2147483646 w 135"/>
              <a:gd name="T119" fmla="*/ 2147483646 h 544"/>
              <a:gd name="T120" fmla="*/ 2147483646 w 135"/>
              <a:gd name="T121" fmla="*/ 2147483646 h 544"/>
              <a:gd name="T122" fmla="*/ 2147483646 w 135"/>
              <a:gd name="T123" fmla="*/ 2147483646 h 544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5" h="544">
                <a:moveTo>
                  <a:pt x="0" y="324"/>
                </a:moveTo>
                <a:lnTo>
                  <a:pt x="0" y="324"/>
                </a:lnTo>
                <a:lnTo>
                  <a:pt x="0" y="316"/>
                </a:lnTo>
                <a:lnTo>
                  <a:pt x="1" y="307"/>
                </a:lnTo>
                <a:lnTo>
                  <a:pt x="1" y="301"/>
                </a:lnTo>
                <a:lnTo>
                  <a:pt x="3" y="296"/>
                </a:lnTo>
                <a:lnTo>
                  <a:pt x="3" y="290"/>
                </a:lnTo>
                <a:lnTo>
                  <a:pt x="3" y="282"/>
                </a:lnTo>
                <a:lnTo>
                  <a:pt x="4" y="274"/>
                </a:lnTo>
                <a:lnTo>
                  <a:pt x="4" y="263"/>
                </a:lnTo>
                <a:lnTo>
                  <a:pt x="5" y="252"/>
                </a:lnTo>
                <a:lnTo>
                  <a:pt x="5" y="239"/>
                </a:lnTo>
                <a:lnTo>
                  <a:pt x="7" y="230"/>
                </a:lnTo>
                <a:lnTo>
                  <a:pt x="7" y="220"/>
                </a:lnTo>
                <a:lnTo>
                  <a:pt x="7" y="212"/>
                </a:lnTo>
                <a:lnTo>
                  <a:pt x="8" y="206"/>
                </a:lnTo>
                <a:lnTo>
                  <a:pt x="8" y="203"/>
                </a:lnTo>
                <a:lnTo>
                  <a:pt x="8" y="201"/>
                </a:lnTo>
                <a:lnTo>
                  <a:pt x="9" y="201"/>
                </a:lnTo>
                <a:lnTo>
                  <a:pt x="9" y="203"/>
                </a:lnTo>
                <a:lnTo>
                  <a:pt x="11" y="204"/>
                </a:lnTo>
                <a:lnTo>
                  <a:pt x="11" y="206"/>
                </a:lnTo>
                <a:lnTo>
                  <a:pt x="11" y="208"/>
                </a:lnTo>
                <a:lnTo>
                  <a:pt x="12" y="209"/>
                </a:lnTo>
                <a:lnTo>
                  <a:pt x="12" y="210"/>
                </a:lnTo>
                <a:lnTo>
                  <a:pt x="13" y="212"/>
                </a:lnTo>
                <a:lnTo>
                  <a:pt x="13" y="214"/>
                </a:lnTo>
                <a:lnTo>
                  <a:pt x="13" y="216"/>
                </a:lnTo>
                <a:lnTo>
                  <a:pt x="15" y="221"/>
                </a:lnTo>
                <a:lnTo>
                  <a:pt x="15" y="226"/>
                </a:lnTo>
                <a:lnTo>
                  <a:pt x="16" y="232"/>
                </a:lnTo>
                <a:lnTo>
                  <a:pt x="16" y="239"/>
                </a:lnTo>
                <a:lnTo>
                  <a:pt x="16" y="247"/>
                </a:lnTo>
                <a:lnTo>
                  <a:pt x="17" y="255"/>
                </a:lnTo>
                <a:lnTo>
                  <a:pt x="17" y="264"/>
                </a:lnTo>
                <a:lnTo>
                  <a:pt x="18" y="273"/>
                </a:lnTo>
                <a:lnTo>
                  <a:pt x="18" y="280"/>
                </a:lnTo>
                <a:lnTo>
                  <a:pt x="20" y="286"/>
                </a:lnTo>
                <a:lnTo>
                  <a:pt x="20" y="291"/>
                </a:lnTo>
                <a:lnTo>
                  <a:pt x="20" y="294"/>
                </a:lnTo>
                <a:lnTo>
                  <a:pt x="21" y="295"/>
                </a:lnTo>
                <a:lnTo>
                  <a:pt x="21" y="294"/>
                </a:lnTo>
                <a:lnTo>
                  <a:pt x="22" y="290"/>
                </a:lnTo>
                <a:lnTo>
                  <a:pt x="22" y="286"/>
                </a:lnTo>
                <a:lnTo>
                  <a:pt x="22" y="284"/>
                </a:lnTo>
                <a:lnTo>
                  <a:pt x="24" y="281"/>
                </a:lnTo>
                <a:lnTo>
                  <a:pt x="24" y="284"/>
                </a:lnTo>
                <a:lnTo>
                  <a:pt x="25" y="290"/>
                </a:lnTo>
                <a:lnTo>
                  <a:pt x="25" y="301"/>
                </a:lnTo>
                <a:lnTo>
                  <a:pt x="26" y="317"/>
                </a:lnTo>
                <a:lnTo>
                  <a:pt x="26" y="338"/>
                </a:lnTo>
                <a:lnTo>
                  <a:pt x="26" y="363"/>
                </a:lnTo>
                <a:lnTo>
                  <a:pt x="28" y="397"/>
                </a:lnTo>
                <a:lnTo>
                  <a:pt x="28" y="437"/>
                </a:lnTo>
                <a:lnTo>
                  <a:pt x="29" y="483"/>
                </a:lnTo>
                <a:lnTo>
                  <a:pt x="29" y="524"/>
                </a:lnTo>
                <a:lnTo>
                  <a:pt x="29" y="544"/>
                </a:lnTo>
                <a:lnTo>
                  <a:pt x="30" y="524"/>
                </a:lnTo>
                <a:lnTo>
                  <a:pt x="30" y="476"/>
                </a:lnTo>
                <a:lnTo>
                  <a:pt x="32" y="421"/>
                </a:lnTo>
                <a:lnTo>
                  <a:pt x="32" y="371"/>
                </a:lnTo>
                <a:lnTo>
                  <a:pt x="33" y="328"/>
                </a:lnTo>
                <a:lnTo>
                  <a:pt x="33" y="294"/>
                </a:lnTo>
                <a:lnTo>
                  <a:pt x="33" y="268"/>
                </a:lnTo>
                <a:lnTo>
                  <a:pt x="34" y="248"/>
                </a:lnTo>
                <a:lnTo>
                  <a:pt x="34" y="236"/>
                </a:lnTo>
                <a:lnTo>
                  <a:pt x="36" y="228"/>
                </a:lnTo>
                <a:lnTo>
                  <a:pt x="36" y="226"/>
                </a:lnTo>
                <a:lnTo>
                  <a:pt x="36" y="228"/>
                </a:lnTo>
                <a:lnTo>
                  <a:pt x="37" y="232"/>
                </a:lnTo>
                <a:lnTo>
                  <a:pt x="37" y="236"/>
                </a:lnTo>
                <a:lnTo>
                  <a:pt x="37" y="239"/>
                </a:lnTo>
                <a:lnTo>
                  <a:pt x="38" y="238"/>
                </a:lnTo>
                <a:lnTo>
                  <a:pt x="38" y="232"/>
                </a:lnTo>
                <a:lnTo>
                  <a:pt x="40" y="222"/>
                </a:lnTo>
                <a:lnTo>
                  <a:pt x="40" y="210"/>
                </a:lnTo>
                <a:lnTo>
                  <a:pt x="40" y="197"/>
                </a:lnTo>
                <a:lnTo>
                  <a:pt x="41" y="183"/>
                </a:lnTo>
                <a:lnTo>
                  <a:pt x="41" y="172"/>
                </a:lnTo>
                <a:lnTo>
                  <a:pt x="42" y="163"/>
                </a:lnTo>
                <a:lnTo>
                  <a:pt x="42" y="158"/>
                </a:lnTo>
                <a:lnTo>
                  <a:pt x="42" y="155"/>
                </a:lnTo>
                <a:lnTo>
                  <a:pt x="44" y="155"/>
                </a:lnTo>
                <a:lnTo>
                  <a:pt x="44" y="156"/>
                </a:lnTo>
                <a:lnTo>
                  <a:pt x="45" y="160"/>
                </a:lnTo>
                <a:lnTo>
                  <a:pt x="45" y="162"/>
                </a:lnTo>
                <a:lnTo>
                  <a:pt x="46" y="165"/>
                </a:lnTo>
                <a:lnTo>
                  <a:pt x="46" y="167"/>
                </a:lnTo>
                <a:lnTo>
                  <a:pt x="46" y="168"/>
                </a:lnTo>
                <a:lnTo>
                  <a:pt x="48" y="170"/>
                </a:lnTo>
                <a:lnTo>
                  <a:pt x="48" y="172"/>
                </a:lnTo>
                <a:lnTo>
                  <a:pt x="49" y="176"/>
                </a:lnTo>
                <a:lnTo>
                  <a:pt x="49" y="181"/>
                </a:lnTo>
                <a:lnTo>
                  <a:pt x="49" y="188"/>
                </a:lnTo>
                <a:lnTo>
                  <a:pt x="50" y="197"/>
                </a:lnTo>
                <a:lnTo>
                  <a:pt x="50" y="208"/>
                </a:lnTo>
                <a:lnTo>
                  <a:pt x="50" y="217"/>
                </a:lnTo>
                <a:lnTo>
                  <a:pt x="52" y="226"/>
                </a:lnTo>
                <a:lnTo>
                  <a:pt x="52" y="232"/>
                </a:lnTo>
                <a:lnTo>
                  <a:pt x="53" y="235"/>
                </a:lnTo>
                <a:lnTo>
                  <a:pt x="53" y="232"/>
                </a:lnTo>
                <a:lnTo>
                  <a:pt x="53" y="227"/>
                </a:lnTo>
                <a:lnTo>
                  <a:pt x="54" y="221"/>
                </a:lnTo>
                <a:lnTo>
                  <a:pt x="54" y="215"/>
                </a:lnTo>
                <a:lnTo>
                  <a:pt x="55" y="210"/>
                </a:lnTo>
                <a:lnTo>
                  <a:pt x="55" y="208"/>
                </a:lnTo>
                <a:lnTo>
                  <a:pt x="57" y="210"/>
                </a:lnTo>
                <a:lnTo>
                  <a:pt x="57" y="215"/>
                </a:lnTo>
                <a:lnTo>
                  <a:pt x="58" y="224"/>
                </a:lnTo>
                <a:lnTo>
                  <a:pt x="58" y="233"/>
                </a:lnTo>
                <a:lnTo>
                  <a:pt x="58" y="244"/>
                </a:lnTo>
                <a:lnTo>
                  <a:pt x="59" y="257"/>
                </a:lnTo>
                <a:lnTo>
                  <a:pt x="59" y="268"/>
                </a:lnTo>
                <a:lnTo>
                  <a:pt x="61" y="279"/>
                </a:lnTo>
                <a:lnTo>
                  <a:pt x="61" y="287"/>
                </a:lnTo>
                <a:lnTo>
                  <a:pt x="62" y="297"/>
                </a:lnTo>
                <a:lnTo>
                  <a:pt x="62" y="307"/>
                </a:lnTo>
                <a:lnTo>
                  <a:pt x="62" y="317"/>
                </a:lnTo>
                <a:lnTo>
                  <a:pt x="63" y="330"/>
                </a:lnTo>
                <a:lnTo>
                  <a:pt x="63" y="344"/>
                </a:lnTo>
                <a:lnTo>
                  <a:pt x="65" y="357"/>
                </a:lnTo>
                <a:lnTo>
                  <a:pt x="65" y="368"/>
                </a:lnTo>
                <a:lnTo>
                  <a:pt x="65" y="371"/>
                </a:lnTo>
                <a:lnTo>
                  <a:pt x="66" y="363"/>
                </a:lnTo>
                <a:lnTo>
                  <a:pt x="66" y="348"/>
                </a:lnTo>
                <a:lnTo>
                  <a:pt x="66" y="325"/>
                </a:lnTo>
                <a:lnTo>
                  <a:pt x="67" y="303"/>
                </a:lnTo>
                <a:lnTo>
                  <a:pt x="67" y="282"/>
                </a:lnTo>
                <a:lnTo>
                  <a:pt x="69" y="265"/>
                </a:lnTo>
                <a:lnTo>
                  <a:pt x="69" y="254"/>
                </a:lnTo>
                <a:lnTo>
                  <a:pt x="69" y="247"/>
                </a:lnTo>
                <a:lnTo>
                  <a:pt x="70" y="244"/>
                </a:lnTo>
                <a:lnTo>
                  <a:pt x="70" y="246"/>
                </a:lnTo>
                <a:lnTo>
                  <a:pt x="71" y="251"/>
                </a:lnTo>
                <a:lnTo>
                  <a:pt x="71" y="255"/>
                </a:lnTo>
                <a:lnTo>
                  <a:pt x="71" y="259"/>
                </a:lnTo>
                <a:lnTo>
                  <a:pt x="73" y="262"/>
                </a:lnTo>
                <a:lnTo>
                  <a:pt x="73" y="259"/>
                </a:lnTo>
                <a:lnTo>
                  <a:pt x="74" y="252"/>
                </a:lnTo>
                <a:lnTo>
                  <a:pt x="74" y="242"/>
                </a:lnTo>
                <a:lnTo>
                  <a:pt x="75" y="231"/>
                </a:lnTo>
                <a:lnTo>
                  <a:pt x="75" y="220"/>
                </a:lnTo>
                <a:lnTo>
                  <a:pt x="75" y="209"/>
                </a:lnTo>
                <a:lnTo>
                  <a:pt x="77" y="200"/>
                </a:lnTo>
                <a:lnTo>
                  <a:pt x="77" y="194"/>
                </a:lnTo>
                <a:lnTo>
                  <a:pt x="78" y="190"/>
                </a:lnTo>
                <a:lnTo>
                  <a:pt x="78" y="192"/>
                </a:lnTo>
                <a:lnTo>
                  <a:pt x="79" y="197"/>
                </a:lnTo>
                <a:lnTo>
                  <a:pt x="79" y="203"/>
                </a:lnTo>
                <a:lnTo>
                  <a:pt x="79" y="212"/>
                </a:lnTo>
                <a:lnTo>
                  <a:pt x="81" y="222"/>
                </a:lnTo>
                <a:lnTo>
                  <a:pt x="81" y="232"/>
                </a:lnTo>
                <a:lnTo>
                  <a:pt x="82" y="242"/>
                </a:lnTo>
                <a:lnTo>
                  <a:pt x="82" y="248"/>
                </a:lnTo>
                <a:lnTo>
                  <a:pt x="82" y="252"/>
                </a:lnTo>
                <a:lnTo>
                  <a:pt x="83" y="252"/>
                </a:lnTo>
                <a:lnTo>
                  <a:pt x="83" y="248"/>
                </a:lnTo>
                <a:lnTo>
                  <a:pt x="85" y="243"/>
                </a:lnTo>
                <a:lnTo>
                  <a:pt x="85" y="237"/>
                </a:lnTo>
                <a:lnTo>
                  <a:pt x="85" y="233"/>
                </a:lnTo>
                <a:lnTo>
                  <a:pt x="86" y="231"/>
                </a:lnTo>
                <a:lnTo>
                  <a:pt x="87" y="232"/>
                </a:lnTo>
                <a:lnTo>
                  <a:pt x="87" y="235"/>
                </a:lnTo>
                <a:lnTo>
                  <a:pt x="89" y="239"/>
                </a:lnTo>
                <a:lnTo>
                  <a:pt x="89" y="243"/>
                </a:lnTo>
                <a:lnTo>
                  <a:pt x="89" y="247"/>
                </a:lnTo>
                <a:lnTo>
                  <a:pt x="90" y="249"/>
                </a:lnTo>
                <a:lnTo>
                  <a:pt x="90" y="252"/>
                </a:lnTo>
                <a:lnTo>
                  <a:pt x="91" y="254"/>
                </a:lnTo>
                <a:lnTo>
                  <a:pt x="91" y="258"/>
                </a:lnTo>
                <a:lnTo>
                  <a:pt x="91" y="263"/>
                </a:lnTo>
                <a:lnTo>
                  <a:pt x="92" y="271"/>
                </a:lnTo>
                <a:lnTo>
                  <a:pt x="92" y="281"/>
                </a:lnTo>
                <a:lnTo>
                  <a:pt x="92" y="296"/>
                </a:lnTo>
                <a:lnTo>
                  <a:pt x="94" y="313"/>
                </a:lnTo>
                <a:lnTo>
                  <a:pt x="94" y="333"/>
                </a:lnTo>
                <a:lnTo>
                  <a:pt x="95" y="355"/>
                </a:lnTo>
                <a:lnTo>
                  <a:pt x="95" y="378"/>
                </a:lnTo>
                <a:lnTo>
                  <a:pt x="95" y="399"/>
                </a:lnTo>
                <a:lnTo>
                  <a:pt x="96" y="413"/>
                </a:lnTo>
                <a:lnTo>
                  <a:pt x="96" y="410"/>
                </a:lnTo>
                <a:lnTo>
                  <a:pt x="98" y="391"/>
                </a:lnTo>
                <a:lnTo>
                  <a:pt x="98" y="356"/>
                </a:lnTo>
                <a:lnTo>
                  <a:pt x="98" y="314"/>
                </a:lnTo>
                <a:lnTo>
                  <a:pt x="99" y="270"/>
                </a:lnTo>
                <a:lnTo>
                  <a:pt x="99" y="230"/>
                </a:lnTo>
                <a:lnTo>
                  <a:pt x="100" y="192"/>
                </a:lnTo>
                <a:lnTo>
                  <a:pt x="100" y="157"/>
                </a:lnTo>
                <a:lnTo>
                  <a:pt x="102" y="128"/>
                </a:lnTo>
                <a:lnTo>
                  <a:pt x="102" y="102"/>
                </a:lnTo>
                <a:lnTo>
                  <a:pt x="102" y="80"/>
                </a:lnTo>
                <a:lnTo>
                  <a:pt x="103" y="60"/>
                </a:lnTo>
                <a:lnTo>
                  <a:pt x="103" y="46"/>
                </a:lnTo>
                <a:lnTo>
                  <a:pt x="104" y="33"/>
                </a:lnTo>
                <a:lnTo>
                  <a:pt x="104" y="22"/>
                </a:lnTo>
                <a:lnTo>
                  <a:pt x="104" y="15"/>
                </a:lnTo>
                <a:lnTo>
                  <a:pt x="106" y="10"/>
                </a:lnTo>
                <a:lnTo>
                  <a:pt x="106" y="5"/>
                </a:lnTo>
                <a:lnTo>
                  <a:pt x="107" y="3"/>
                </a:lnTo>
                <a:lnTo>
                  <a:pt x="107" y="1"/>
                </a:lnTo>
                <a:lnTo>
                  <a:pt x="107" y="0"/>
                </a:lnTo>
                <a:lnTo>
                  <a:pt x="108" y="0"/>
                </a:lnTo>
                <a:lnTo>
                  <a:pt x="108" y="1"/>
                </a:lnTo>
                <a:lnTo>
                  <a:pt x="108" y="3"/>
                </a:lnTo>
                <a:lnTo>
                  <a:pt x="110" y="5"/>
                </a:lnTo>
                <a:lnTo>
                  <a:pt x="110" y="7"/>
                </a:lnTo>
                <a:lnTo>
                  <a:pt x="111" y="10"/>
                </a:lnTo>
                <a:lnTo>
                  <a:pt x="111" y="14"/>
                </a:lnTo>
                <a:lnTo>
                  <a:pt x="111" y="16"/>
                </a:lnTo>
                <a:lnTo>
                  <a:pt x="112" y="19"/>
                </a:lnTo>
                <a:lnTo>
                  <a:pt x="112" y="20"/>
                </a:lnTo>
                <a:lnTo>
                  <a:pt x="114" y="21"/>
                </a:lnTo>
                <a:lnTo>
                  <a:pt x="114" y="22"/>
                </a:lnTo>
                <a:lnTo>
                  <a:pt x="115" y="23"/>
                </a:lnTo>
                <a:lnTo>
                  <a:pt x="115" y="25"/>
                </a:lnTo>
                <a:lnTo>
                  <a:pt x="115" y="26"/>
                </a:lnTo>
                <a:lnTo>
                  <a:pt x="116" y="28"/>
                </a:lnTo>
                <a:lnTo>
                  <a:pt x="116" y="31"/>
                </a:lnTo>
                <a:lnTo>
                  <a:pt x="118" y="34"/>
                </a:lnTo>
                <a:lnTo>
                  <a:pt x="118" y="37"/>
                </a:lnTo>
                <a:lnTo>
                  <a:pt x="118" y="41"/>
                </a:lnTo>
                <a:lnTo>
                  <a:pt x="119" y="44"/>
                </a:lnTo>
                <a:lnTo>
                  <a:pt x="119" y="48"/>
                </a:lnTo>
                <a:lnTo>
                  <a:pt x="120" y="50"/>
                </a:lnTo>
                <a:lnTo>
                  <a:pt x="120" y="54"/>
                </a:lnTo>
                <a:lnTo>
                  <a:pt x="120" y="57"/>
                </a:lnTo>
                <a:lnTo>
                  <a:pt x="122" y="59"/>
                </a:lnTo>
                <a:lnTo>
                  <a:pt x="122" y="61"/>
                </a:lnTo>
                <a:lnTo>
                  <a:pt x="122" y="63"/>
                </a:lnTo>
                <a:lnTo>
                  <a:pt x="123" y="63"/>
                </a:lnTo>
                <a:lnTo>
                  <a:pt x="123" y="61"/>
                </a:lnTo>
                <a:lnTo>
                  <a:pt x="124" y="59"/>
                </a:lnTo>
                <a:lnTo>
                  <a:pt x="124" y="57"/>
                </a:lnTo>
                <a:lnTo>
                  <a:pt x="124" y="55"/>
                </a:lnTo>
                <a:lnTo>
                  <a:pt x="126" y="53"/>
                </a:lnTo>
                <a:lnTo>
                  <a:pt x="127" y="55"/>
                </a:lnTo>
                <a:lnTo>
                  <a:pt x="127" y="59"/>
                </a:lnTo>
                <a:lnTo>
                  <a:pt x="128" y="65"/>
                </a:lnTo>
                <a:lnTo>
                  <a:pt x="128" y="75"/>
                </a:lnTo>
                <a:lnTo>
                  <a:pt x="128" y="87"/>
                </a:lnTo>
                <a:lnTo>
                  <a:pt x="130" y="102"/>
                </a:lnTo>
                <a:lnTo>
                  <a:pt x="130" y="119"/>
                </a:lnTo>
                <a:lnTo>
                  <a:pt x="131" y="139"/>
                </a:lnTo>
                <a:lnTo>
                  <a:pt x="131" y="161"/>
                </a:lnTo>
                <a:lnTo>
                  <a:pt x="131" y="183"/>
                </a:lnTo>
                <a:lnTo>
                  <a:pt x="132" y="204"/>
                </a:lnTo>
                <a:lnTo>
                  <a:pt x="132" y="219"/>
                </a:lnTo>
                <a:lnTo>
                  <a:pt x="133" y="222"/>
                </a:lnTo>
                <a:lnTo>
                  <a:pt x="133" y="214"/>
                </a:lnTo>
                <a:lnTo>
                  <a:pt x="133" y="195"/>
                </a:lnTo>
                <a:lnTo>
                  <a:pt x="135" y="17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7" name="Freeform 263"/>
          <p:cNvSpPr>
            <a:spLocks/>
          </p:cNvSpPr>
          <p:nvPr/>
        </p:nvSpPr>
        <p:spPr bwMode="auto">
          <a:xfrm>
            <a:off x="6748463" y="4394200"/>
            <a:ext cx="222250" cy="674688"/>
          </a:xfrm>
          <a:custGeom>
            <a:avLst/>
            <a:gdLst>
              <a:gd name="T0" fmla="*/ 2147483646 w 140"/>
              <a:gd name="T1" fmla="*/ 2147483646 h 425"/>
              <a:gd name="T2" fmla="*/ 2147483646 w 140"/>
              <a:gd name="T3" fmla="*/ 2147483646 h 425"/>
              <a:gd name="T4" fmla="*/ 2147483646 w 140"/>
              <a:gd name="T5" fmla="*/ 2147483646 h 425"/>
              <a:gd name="T6" fmla="*/ 2147483646 w 140"/>
              <a:gd name="T7" fmla="*/ 0 h 425"/>
              <a:gd name="T8" fmla="*/ 2147483646 w 140"/>
              <a:gd name="T9" fmla="*/ 2147483646 h 425"/>
              <a:gd name="T10" fmla="*/ 2147483646 w 140"/>
              <a:gd name="T11" fmla="*/ 2147483646 h 425"/>
              <a:gd name="T12" fmla="*/ 2147483646 w 140"/>
              <a:gd name="T13" fmla="*/ 2147483646 h 425"/>
              <a:gd name="T14" fmla="*/ 2147483646 w 140"/>
              <a:gd name="T15" fmla="*/ 2147483646 h 425"/>
              <a:gd name="T16" fmla="*/ 2147483646 w 140"/>
              <a:gd name="T17" fmla="*/ 2147483646 h 425"/>
              <a:gd name="T18" fmla="*/ 2147483646 w 140"/>
              <a:gd name="T19" fmla="*/ 2147483646 h 425"/>
              <a:gd name="T20" fmla="*/ 2147483646 w 140"/>
              <a:gd name="T21" fmla="*/ 2147483646 h 425"/>
              <a:gd name="T22" fmla="*/ 2147483646 w 140"/>
              <a:gd name="T23" fmla="*/ 2147483646 h 425"/>
              <a:gd name="T24" fmla="*/ 2147483646 w 140"/>
              <a:gd name="T25" fmla="*/ 2147483646 h 425"/>
              <a:gd name="T26" fmla="*/ 2147483646 w 140"/>
              <a:gd name="T27" fmla="*/ 2147483646 h 425"/>
              <a:gd name="T28" fmla="*/ 2147483646 w 140"/>
              <a:gd name="T29" fmla="*/ 2147483646 h 425"/>
              <a:gd name="T30" fmla="*/ 2147483646 w 140"/>
              <a:gd name="T31" fmla="*/ 2147483646 h 425"/>
              <a:gd name="T32" fmla="*/ 2147483646 w 140"/>
              <a:gd name="T33" fmla="*/ 2147483646 h 425"/>
              <a:gd name="T34" fmla="*/ 2147483646 w 140"/>
              <a:gd name="T35" fmla="*/ 2147483646 h 425"/>
              <a:gd name="T36" fmla="*/ 2147483646 w 140"/>
              <a:gd name="T37" fmla="*/ 2147483646 h 425"/>
              <a:gd name="T38" fmla="*/ 2147483646 w 140"/>
              <a:gd name="T39" fmla="*/ 2147483646 h 425"/>
              <a:gd name="T40" fmla="*/ 2147483646 w 140"/>
              <a:gd name="T41" fmla="*/ 2147483646 h 425"/>
              <a:gd name="T42" fmla="*/ 2147483646 w 140"/>
              <a:gd name="T43" fmla="*/ 2147483646 h 425"/>
              <a:gd name="T44" fmla="*/ 2147483646 w 140"/>
              <a:gd name="T45" fmla="*/ 2147483646 h 425"/>
              <a:gd name="T46" fmla="*/ 2147483646 w 140"/>
              <a:gd name="T47" fmla="*/ 2147483646 h 425"/>
              <a:gd name="T48" fmla="*/ 2147483646 w 140"/>
              <a:gd name="T49" fmla="*/ 2147483646 h 425"/>
              <a:gd name="T50" fmla="*/ 2147483646 w 140"/>
              <a:gd name="T51" fmla="*/ 2147483646 h 425"/>
              <a:gd name="T52" fmla="*/ 2147483646 w 140"/>
              <a:gd name="T53" fmla="*/ 2147483646 h 425"/>
              <a:gd name="T54" fmla="*/ 2147483646 w 140"/>
              <a:gd name="T55" fmla="*/ 2147483646 h 425"/>
              <a:gd name="T56" fmla="*/ 2147483646 w 140"/>
              <a:gd name="T57" fmla="*/ 2147483646 h 425"/>
              <a:gd name="T58" fmla="*/ 2147483646 w 140"/>
              <a:gd name="T59" fmla="*/ 2147483646 h 425"/>
              <a:gd name="T60" fmla="*/ 2147483646 w 140"/>
              <a:gd name="T61" fmla="*/ 2147483646 h 425"/>
              <a:gd name="T62" fmla="*/ 2147483646 w 140"/>
              <a:gd name="T63" fmla="*/ 2147483646 h 425"/>
              <a:gd name="T64" fmla="*/ 2147483646 w 140"/>
              <a:gd name="T65" fmla="*/ 2147483646 h 425"/>
              <a:gd name="T66" fmla="*/ 2147483646 w 140"/>
              <a:gd name="T67" fmla="*/ 2147483646 h 425"/>
              <a:gd name="T68" fmla="*/ 2147483646 w 140"/>
              <a:gd name="T69" fmla="*/ 2147483646 h 425"/>
              <a:gd name="T70" fmla="*/ 2147483646 w 140"/>
              <a:gd name="T71" fmla="*/ 2147483646 h 425"/>
              <a:gd name="T72" fmla="*/ 2147483646 w 140"/>
              <a:gd name="T73" fmla="*/ 2147483646 h 425"/>
              <a:gd name="T74" fmla="*/ 2147483646 w 140"/>
              <a:gd name="T75" fmla="*/ 2147483646 h 425"/>
              <a:gd name="T76" fmla="*/ 2147483646 w 140"/>
              <a:gd name="T77" fmla="*/ 2147483646 h 425"/>
              <a:gd name="T78" fmla="*/ 2147483646 w 140"/>
              <a:gd name="T79" fmla="*/ 2147483646 h 425"/>
              <a:gd name="T80" fmla="*/ 2147483646 w 140"/>
              <a:gd name="T81" fmla="*/ 2147483646 h 425"/>
              <a:gd name="T82" fmla="*/ 2147483646 w 140"/>
              <a:gd name="T83" fmla="*/ 2147483646 h 425"/>
              <a:gd name="T84" fmla="*/ 2147483646 w 140"/>
              <a:gd name="T85" fmla="*/ 2147483646 h 425"/>
              <a:gd name="T86" fmla="*/ 2147483646 w 140"/>
              <a:gd name="T87" fmla="*/ 2147483646 h 425"/>
              <a:gd name="T88" fmla="*/ 2147483646 w 140"/>
              <a:gd name="T89" fmla="*/ 2147483646 h 425"/>
              <a:gd name="T90" fmla="*/ 2147483646 w 140"/>
              <a:gd name="T91" fmla="*/ 2147483646 h 425"/>
              <a:gd name="T92" fmla="*/ 2147483646 w 140"/>
              <a:gd name="T93" fmla="*/ 2147483646 h 425"/>
              <a:gd name="T94" fmla="*/ 2147483646 w 140"/>
              <a:gd name="T95" fmla="*/ 2147483646 h 425"/>
              <a:gd name="T96" fmla="*/ 2147483646 w 140"/>
              <a:gd name="T97" fmla="*/ 2147483646 h 425"/>
              <a:gd name="T98" fmla="*/ 2147483646 w 140"/>
              <a:gd name="T99" fmla="*/ 2147483646 h 425"/>
              <a:gd name="T100" fmla="*/ 2147483646 w 140"/>
              <a:gd name="T101" fmla="*/ 2147483646 h 425"/>
              <a:gd name="T102" fmla="*/ 2147483646 w 140"/>
              <a:gd name="T103" fmla="*/ 2147483646 h 425"/>
              <a:gd name="T104" fmla="*/ 2147483646 w 140"/>
              <a:gd name="T105" fmla="*/ 2147483646 h 425"/>
              <a:gd name="T106" fmla="*/ 2147483646 w 140"/>
              <a:gd name="T107" fmla="*/ 2147483646 h 425"/>
              <a:gd name="T108" fmla="*/ 2147483646 w 140"/>
              <a:gd name="T109" fmla="*/ 2147483646 h 425"/>
              <a:gd name="T110" fmla="*/ 2147483646 w 140"/>
              <a:gd name="T111" fmla="*/ 2147483646 h 425"/>
              <a:gd name="T112" fmla="*/ 2147483646 w 140"/>
              <a:gd name="T113" fmla="*/ 2147483646 h 425"/>
              <a:gd name="T114" fmla="*/ 2147483646 w 140"/>
              <a:gd name="T115" fmla="*/ 2147483646 h 425"/>
              <a:gd name="T116" fmla="*/ 2147483646 w 140"/>
              <a:gd name="T117" fmla="*/ 2147483646 h 425"/>
              <a:gd name="T118" fmla="*/ 2147483646 w 140"/>
              <a:gd name="T119" fmla="*/ 2147483646 h 425"/>
              <a:gd name="T120" fmla="*/ 2147483646 w 140"/>
              <a:gd name="T121" fmla="*/ 2147483646 h 425"/>
              <a:gd name="T122" fmla="*/ 2147483646 w 140"/>
              <a:gd name="T123" fmla="*/ 2147483646 h 42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40" h="425">
                <a:moveTo>
                  <a:pt x="0" y="169"/>
                </a:moveTo>
                <a:lnTo>
                  <a:pt x="0" y="142"/>
                </a:lnTo>
                <a:lnTo>
                  <a:pt x="0" y="116"/>
                </a:lnTo>
                <a:lnTo>
                  <a:pt x="1" y="94"/>
                </a:lnTo>
                <a:lnTo>
                  <a:pt x="1" y="74"/>
                </a:lnTo>
                <a:lnTo>
                  <a:pt x="2" y="59"/>
                </a:lnTo>
                <a:lnTo>
                  <a:pt x="2" y="47"/>
                </a:lnTo>
                <a:lnTo>
                  <a:pt x="2" y="37"/>
                </a:lnTo>
                <a:lnTo>
                  <a:pt x="4" y="30"/>
                </a:lnTo>
                <a:lnTo>
                  <a:pt x="4" y="24"/>
                </a:lnTo>
                <a:lnTo>
                  <a:pt x="5" y="19"/>
                </a:lnTo>
                <a:lnTo>
                  <a:pt x="5" y="14"/>
                </a:lnTo>
                <a:lnTo>
                  <a:pt x="5" y="9"/>
                </a:lnTo>
                <a:lnTo>
                  <a:pt x="6" y="5"/>
                </a:lnTo>
                <a:lnTo>
                  <a:pt x="6" y="3"/>
                </a:lnTo>
                <a:lnTo>
                  <a:pt x="8" y="2"/>
                </a:lnTo>
                <a:lnTo>
                  <a:pt x="8" y="0"/>
                </a:lnTo>
                <a:lnTo>
                  <a:pt x="9" y="2"/>
                </a:lnTo>
                <a:lnTo>
                  <a:pt x="9" y="4"/>
                </a:lnTo>
                <a:lnTo>
                  <a:pt x="9" y="8"/>
                </a:lnTo>
                <a:lnTo>
                  <a:pt x="10" y="11"/>
                </a:lnTo>
                <a:lnTo>
                  <a:pt x="10" y="14"/>
                </a:lnTo>
                <a:lnTo>
                  <a:pt x="12" y="15"/>
                </a:lnTo>
                <a:lnTo>
                  <a:pt x="12" y="16"/>
                </a:lnTo>
                <a:lnTo>
                  <a:pt x="12" y="15"/>
                </a:lnTo>
                <a:lnTo>
                  <a:pt x="13" y="14"/>
                </a:lnTo>
                <a:lnTo>
                  <a:pt x="13" y="13"/>
                </a:lnTo>
                <a:lnTo>
                  <a:pt x="14" y="11"/>
                </a:lnTo>
                <a:lnTo>
                  <a:pt x="14" y="13"/>
                </a:lnTo>
                <a:lnTo>
                  <a:pt x="16" y="15"/>
                </a:lnTo>
                <a:lnTo>
                  <a:pt x="16" y="20"/>
                </a:lnTo>
                <a:lnTo>
                  <a:pt x="16" y="26"/>
                </a:lnTo>
                <a:lnTo>
                  <a:pt x="17" y="31"/>
                </a:lnTo>
                <a:lnTo>
                  <a:pt x="17" y="37"/>
                </a:lnTo>
                <a:lnTo>
                  <a:pt x="18" y="42"/>
                </a:lnTo>
                <a:lnTo>
                  <a:pt x="18" y="46"/>
                </a:lnTo>
                <a:lnTo>
                  <a:pt x="18" y="48"/>
                </a:lnTo>
                <a:lnTo>
                  <a:pt x="20" y="48"/>
                </a:lnTo>
                <a:lnTo>
                  <a:pt x="21" y="47"/>
                </a:lnTo>
                <a:lnTo>
                  <a:pt x="21" y="45"/>
                </a:lnTo>
                <a:lnTo>
                  <a:pt x="22" y="45"/>
                </a:lnTo>
                <a:lnTo>
                  <a:pt x="22" y="43"/>
                </a:lnTo>
                <a:lnTo>
                  <a:pt x="22" y="45"/>
                </a:lnTo>
                <a:lnTo>
                  <a:pt x="24" y="47"/>
                </a:lnTo>
                <a:lnTo>
                  <a:pt x="24" y="51"/>
                </a:lnTo>
                <a:lnTo>
                  <a:pt x="25" y="56"/>
                </a:lnTo>
                <a:lnTo>
                  <a:pt x="25" y="60"/>
                </a:lnTo>
                <a:lnTo>
                  <a:pt x="25" y="68"/>
                </a:lnTo>
                <a:lnTo>
                  <a:pt x="26" y="75"/>
                </a:lnTo>
                <a:lnTo>
                  <a:pt x="26" y="84"/>
                </a:lnTo>
                <a:lnTo>
                  <a:pt x="28" y="95"/>
                </a:lnTo>
                <a:lnTo>
                  <a:pt x="28" y="106"/>
                </a:lnTo>
                <a:lnTo>
                  <a:pt x="28" y="118"/>
                </a:lnTo>
                <a:lnTo>
                  <a:pt x="29" y="133"/>
                </a:lnTo>
                <a:lnTo>
                  <a:pt x="29" y="149"/>
                </a:lnTo>
                <a:lnTo>
                  <a:pt x="29" y="166"/>
                </a:lnTo>
                <a:lnTo>
                  <a:pt x="30" y="186"/>
                </a:lnTo>
                <a:lnTo>
                  <a:pt x="30" y="204"/>
                </a:lnTo>
                <a:lnTo>
                  <a:pt x="32" y="220"/>
                </a:lnTo>
                <a:lnTo>
                  <a:pt x="32" y="229"/>
                </a:lnTo>
                <a:lnTo>
                  <a:pt x="33" y="216"/>
                </a:lnTo>
                <a:lnTo>
                  <a:pt x="33" y="198"/>
                </a:lnTo>
                <a:lnTo>
                  <a:pt x="34" y="173"/>
                </a:lnTo>
                <a:lnTo>
                  <a:pt x="34" y="150"/>
                </a:lnTo>
                <a:lnTo>
                  <a:pt x="35" y="127"/>
                </a:lnTo>
                <a:lnTo>
                  <a:pt x="35" y="107"/>
                </a:lnTo>
                <a:lnTo>
                  <a:pt x="35" y="90"/>
                </a:lnTo>
                <a:lnTo>
                  <a:pt x="37" y="76"/>
                </a:lnTo>
                <a:lnTo>
                  <a:pt x="37" y="67"/>
                </a:lnTo>
                <a:lnTo>
                  <a:pt x="38" y="59"/>
                </a:lnTo>
                <a:lnTo>
                  <a:pt x="38" y="54"/>
                </a:lnTo>
                <a:lnTo>
                  <a:pt x="38" y="51"/>
                </a:lnTo>
                <a:lnTo>
                  <a:pt x="39" y="48"/>
                </a:lnTo>
                <a:lnTo>
                  <a:pt x="41" y="48"/>
                </a:lnTo>
                <a:lnTo>
                  <a:pt x="41" y="49"/>
                </a:lnTo>
                <a:lnTo>
                  <a:pt x="42" y="49"/>
                </a:lnTo>
                <a:lnTo>
                  <a:pt x="43" y="48"/>
                </a:lnTo>
                <a:lnTo>
                  <a:pt x="43" y="47"/>
                </a:lnTo>
                <a:lnTo>
                  <a:pt x="45" y="47"/>
                </a:lnTo>
                <a:lnTo>
                  <a:pt x="45" y="46"/>
                </a:lnTo>
                <a:lnTo>
                  <a:pt x="45" y="45"/>
                </a:lnTo>
                <a:lnTo>
                  <a:pt x="46" y="45"/>
                </a:lnTo>
                <a:lnTo>
                  <a:pt x="46" y="46"/>
                </a:lnTo>
                <a:lnTo>
                  <a:pt x="47" y="47"/>
                </a:lnTo>
                <a:lnTo>
                  <a:pt x="47" y="48"/>
                </a:lnTo>
                <a:lnTo>
                  <a:pt x="49" y="51"/>
                </a:lnTo>
                <a:lnTo>
                  <a:pt x="49" y="53"/>
                </a:lnTo>
                <a:lnTo>
                  <a:pt x="49" y="57"/>
                </a:lnTo>
                <a:lnTo>
                  <a:pt x="50" y="60"/>
                </a:lnTo>
                <a:lnTo>
                  <a:pt x="50" y="63"/>
                </a:lnTo>
                <a:lnTo>
                  <a:pt x="51" y="65"/>
                </a:lnTo>
                <a:lnTo>
                  <a:pt x="51" y="68"/>
                </a:lnTo>
                <a:lnTo>
                  <a:pt x="51" y="72"/>
                </a:lnTo>
                <a:lnTo>
                  <a:pt x="53" y="74"/>
                </a:lnTo>
                <a:lnTo>
                  <a:pt x="53" y="76"/>
                </a:lnTo>
                <a:lnTo>
                  <a:pt x="54" y="78"/>
                </a:lnTo>
                <a:lnTo>
                  <a:pt x="54" y="80"/>
                </a:lnTo>
                <a:lnTo>
                  <a:pt x="54" y="81"/>
                </a:lnTo>
                <a:lnTo>
                  <a:pt x="55" y="81"/>
                </a:lnTo>
                <a:lnTo>
                  <a:pt x="57" y="80"/>
                </a:lnTo>
                <a:lnTo>
                  <a:pt x="57" y="79"/>
                </a:lnTo>
                <a:lnTo>
                  <a:pt x="57" y="78"/>
                </a:lnTo>
                <a:lnTo>
                  <a:pt x="58" y="76"/>
                </a:lnTo>
                <a:lnTo>
                  <a:pt x="59" y="78"/>
                </a:lnTo>
                <a:lnTo>
                  <a:pt x="59" y="80"/>
                </a:lnTo>
                <a:lnTo>
                  <a:pt x="61" y="84"/>
                </a:lnTo>
                <a:lnTo>
                  <a:pt x="61" y="89"/>
                </a:lnTo>
                <a:lnTo>
                  <a:pt x="62" y="94"/>
                </a:lnTo>
                <a:lnTo>
                  <a:pt x="62" y="101"/>
                </a:lnTo>
                <a:lnTo>
                  <a:pt x="62" y="110"/>
                </a:lnTo>
                <a:lnTo>
                  <a:pt x="63" y="121"/>
                </a:lnTo>
                <a:lnTo>
                  <a:pt x="63" y="134"/>
                </a:lnTo>
                <a:lnTo>
                  <a:pt x="65" y="150"/>
                </a:lnTo>
                <a:lnTo>
                  <a:pt x="65" y="167"/>
                </a:lnTo>
                <a:lnTo>
                  <a:pt x="65" y="183"/>
                </a:lnTo>
                <a:lnTo>
                  <a:pt x="66" y="196"/>
                </a:lnTo>
                <a:lnTo>
                  <a:pt x="66" y="200"/>
                </a:lnTo>
                <a:lnTo>
                  <a:pt x="67" y="197"/>
                </a:lnTo>
                <a:lnTo>
                  <a:pt x="67" y="186"/>
                </a:lnTo>
                <a:lnTo>
                  <a:pt x="67" y="170"/>
                </a:lnTo>
                <a:lnTo>
                  <a:pt x="69" y="153"/>
                </a:lnTo>
                <a:lnTo>
                  <a:pt x="69" y="137"/>
                </a:lnTo>
                <a:lnTo>
                  <a:pt x="70" y="124"/>
                </a:lnTo>
                <a:lnTo>
                  <a:pt x="70" y="113"/>
                </a:lnTo>
                <a:lnTo>
                  <a:pt x="70" y="106"/>
                </a:lnTo>
                <a:lnTo>
                  <a:pt x="71" y="101"/>
                </a:lnTo>
                <a:lnTo>
                  <a:pt x="71" y="96"/>
                </a:lnTo>
                <a:lnTo>
                  <a:pt x="71" y="92"/>
                </a:lnTo>
                <a:lnTo>
                  <a:pt x="72" y="89"/>
                </a:lnTo>
                <a:lnTo>
                  <a:pt x="72" y="84"/>
                </a:lnTo>
                <a:lnTo>
                  <a:pt x="74" y="80"/>
                </a:lnTo>
                <a:lnTo>
                  <a:pt x="74" y="76"/>
                </a:lnTo>
                <a:lnTo>
                  <a:pt x="75" y="75"/>
                </a:lnTo>
                <a:lnTo>
                  <a:pt x="75" y="74"/>
                </a:lnTo>
                <a:lnTo>
                  <a:pt x="75" y="76"/>
                </a:lnTo>
                <a:lnTo>
                  <a:pt x="76" y="79"/>
                </a:lnTo>
                <a:lnTo>
                  <a:pt x="76" y="84"/>
                </a:lnTo>
                <a:lnTo>
                  <a:pt x="78" y="90"/>
                </a:lnTo>
                <a:lnTo>
                  <a:pt x="78" y="95"/>
                </a:lnTo>
                <a:lnTo>
                  <a:pt x="78" y="100"/>
                </a:lnTo>
                <a:lnTo>
                  <a:pt x="79" y="102"/>
                </a:lnTo>
                <a:lnTo>
                  <a:pt x="79" y="105"/>
                </a:lnTo>
                <a:lnTo>
                  <a:pt x="80" y="103"/>
                </a:lnTo>
                <a:lnTo>
                  <a:pt x="80" y="102"/>
                </a:lnTo>
                <a:lnTo>
                  <a:pt x="80" y="101"/>
                </a:lnTo>
                <a:lnTo>
                  <a:pt x="82" y="99"/>
                </a:lnTo>
                <a:lnTo>
                  <a:pt x="82" y="97"/>
                </a:lnTo>
                <a:lnTo>
                  <a:pt x="83" y="95"/>
                </a:lnTo>
                <a:lnTo>
                  <a:pt x="83" y="94"/>
                </a:lnTo>
                <a:lnTo>
                  <a:pt x="84" y="92"/>
                </a:lnTo>
                <a:lnTo>
                  <a:pt x="86" y="92"/>
                </a:lnTo>
                <a:lnTo>
                  <a:pt x="87" y="92"/>
                </a:lnTo>
                <a:lnTo>
                  <a:pt x="87" y="91"/>
                </a:lnTo>
                <a:lnTo>
                  <a:pt x="87" y="90"/>
                </a:lnTo>
                <a:lnTo>
                  <a:pt x="88" y="89"/>
                </a:lnTo>
                <a:lnTo>
                  <a:pt x="88" y="86"/>
                </a:lnTo>
                <a:lnTo>
                  <a:pt x="90" y="85"/>
                </a:lnTo>
                <a:lnTo>
                  <a:pt x="90" y="84"/>
                </a:lnTo>
                <a:lnTo>
                  <a:pt x="91" y="84"/>
                </a:lnTo>
                <a:lnTo>
                  <a:pt x="91" y="86"/>
                </a:lnTo>
                <a:lnTo>
                  <a:pt x="91" y="90"/>
                </a:lnTo>
                <a:lnTo>
                  <a:pt x="92" y="95"/>
                </a:lnTo>
                <a:lnTo>
                  <a:pt x="92" y="102"/>
                </a:lnTo>
                <a:lnTo>
                  <a:pt x="94" y="111"/>
                </a:lnTo>
                <a:lnTo>
                  <a:pt x="94" y="121"/>
                </a:lnTo>
                <a:lnTo>
                  <a:pt x="94" y="133"/>
                </a:lnTo>
                <a:lnTo>
                  <a:pt x="95" y="145"/>
                </a:lnTo>
                <a:lnTo>
                  <a:pt x="95" y="160"/>
                </a:lnTo>
                <a:lnTo>
                  <a:pt x="96" y="176"/>
                </a:lnTo>
                <a:lnTo>
                  <a:pt x="96" y="194"/>
                </a:lnTo>
                <a:lnTo>
                  <a:pt x="96" y="215"/>
                </a:lnTo>
                <a:lnTo>
                  <a:pt x="98" y="240"/>
                </a:lnTo>
                <a:lnTo>
                  <a:pt x="98" y="269"/>
                </a:lnTo>
                <a:lnTo>
                  <a:pt x="99" y="302"/>
                </a:lnTo>
                <a:lnTo>
                  <a:pt x="99" y="339"/>
                </a:lnTo>
                <a:lnTo>
                  <a:pt x="99" y="377"/>
                </a:lnTo>
                <a:lnTo>
                  <a:pt x="100" y="410"/>
                </a:lnTo>
                <a:lnTo>
                  <a:pt x="100" y="425"/>
                </a:lnTo>
                <a:lnTo>
                  <a:pt x="100" y="417"/>
                </a:lnTo>
                <a:lnTo>
                  <a:pt x="102" y="390"/>
                </a:lnTo>
                <a:lnTo>
                  <a:pt x="102" y="356"/>
                </a:lnTo>
                <a:lnTo>
                  <a:pt x="103" y="323"/>
                </a:lnTo>
                <a:lnTo>
                  <a:pt x="103" y="295"/>
                </a:lnTo>
                <a:lnTo>
                  <a:pt x="104" y="273"/>
                </a:lnTo>
                <a:lnTo>
                  <a:pt x="104" y="256"/>
                </a:lnTo>
                <a:lnTo>
                  <a:pt x="104" y="245"/>
                </a:lnTo>
                <a:lnTo>
                  <a:pt x="106" y="237"/>
                </a:lnTo>
                <a:lnTo>
                  <a:pt x="106" y="235"/>
                </a:lnTo>
                <a:lnTo>
                  <a:pt x="107" y="235"/>
                </a:lnTo>
                <a:lnTo>
                  <a:pt x="107" y="238"/>
                </a:lnTo>
                <a:lnTo>
                  <a:pt x="107" y="243"/>
                </a:lnTo>
                <a:lnTo>
                  <a:pt x="108" y="250"/>
                </a:lnTo>
                <a:lnTo>
                  <a:pt x="108" y="256"/>
                </a:lnTo>
                <a:lnTo>
                  <a:pt x="109" y="263"/>
                </a:lnTo>
                <a:lnTo>
                  <a:pt x="109" y="270"/>
                </a:lnTo>
                <a:lnTo>
                  <a:pt x="109" y="277"/>
                </a:lnTo>
                <a:lnTo>
                  <a:pt x="111" y="283"/>
                </a:lnTo>
                <a:lnTo>
                  <a:pt x="111" y="288"/>
                </a:lnTo>
                <a:lnTo>
                  <a:pt x="112" y="291"/>
                </a:lnTo>
                <a:lnTo>
                  <a:pt x="112" y="294"/>
                </a:lnTo>
                <a:lnTo>
                  <a:pt x="113" y="291"/>
                </a:lnTo>
                <a:lnTo>
                  <a:pt x="113" y="286"/>
                </a:lnTo>
                <a:lnTo>
                  <a:pt x="113" y="280"/>
                </a:lnTo>
                <a:lnTo>
                  <a:pt x="115" y="274"/>
                </a:lnTo>
                <a:lnTo>
                  <a:pt x="116" y="269"/>
                </a:lnTo>
                <a:lnTo>
                  <a:pt x="116" y="267"/>
                </a:lnTo>
                <a:lnTo>
                  <a:pt x="116" y="268"/>
                </a:lnTo>
                <a:lnTo>
                  <a:pt x="117" y="272"/>
                </a:lnTo>
                <a:lnTo>
                  <a:pt x="117" y="279"/>
                </a:lnTo>
                <a:lnTo>
                  <a:pt x="117" y="290"/>
                </a:lnTo>
                <a:lnTo>
                  <a:pt x="119" y="305"/>
                </a:lnTo>
                <a:lnTo>
                  <a:pt x="119" y="322"/>
                </a:lnTo>
                <a:lnTo>
                  <a:pt x="120" y="342"/>
                </a:lnTo>
                <a:lnTo>
                  <a:pt x="120" y="361"/>
                </a:lnTo>
                <a:lnTo>
                  <a:pt x="120" y="378"/>
                </a:lnTo>
                <a:lnTo>
                  <a:pt x="121" y="390"/>
                </a:lnTo>
                <a:lnTo>
                  <a:pt x="121" y="393"/>
                </a:lnTo>
                <a:lnTo>
                  <a:pt x="123" y="388"/>
                </a:lnTo>
                <a:lnTo>
                  <a:pt x="123" y="377"/>
                </a:lnTo>
                <a:lnTo>
                  <a:pt x="123" y="362"/>
                </a:lnTo>
                <a:lnTo>
                  <a:pt x="124" y="348"/>
                </a:lnTo>
                <a:lnTo>
                  <a:pt x="124" y="335"/>
                </a:lnTo>
                <a:lnTo>
                  <a:pt x="125" y="327"/>
                </a:lnTo>
                <a:lnTo>
                  <a:pt x="125" y="321"/>
                </a:lnTo>
                <a:lnTo>
                  <a:pt x="125" y="320"/>
                </a:lnTo>
                <a:lnTo>
                  <a:pt x="127" y="323"/>
                </a:lnTo>
                <a:lnTo>
                  <a:pt x="127" y="332"/>
                </a:lnTo>
                <a:lnTo>
                  <a:pt x="127" y="344"/>
                </a:lnTo>
                <a:lnTo>
                  <a:pt x="128" y="360"/>
                </a:lnTo>
                <a:lnTo>
                  <a:pt x="128" y="378"/>
                </a:lnTo>
                <a:lnTo>
                  <a:pt x="129" y="398"/>
                </a:lnTo>
                <a:lnTo>
                  <a:pt x="129" y="414"/>
                </a:lnTo>
                <a:lnTo>
                  <a:pt x="131" y="424"/>
                </a:lnTo>
                <a:lnTo>
                  <a:pt x="131" y="423"/>
                </a:lnTo>
                <a:lnTo>
                  <a:pt x="131" y="409"/>
                </a:lnTo>
                <a:lnTo>
                  <a:pt x="132" y="387"/>
                </a:lnTo>
                <a:lnTo>
                  <a:pt x="132" y="361"/>
                </a:lnTo>
                <a:lnTo>
                  <a:pt x="133" y="332"/>
                </a:lnTo>
                <a:lnTo>
                  <a:pt x="133" y="305"/>
                </a:lnTo>
                <a:lnTo>
                  <a:pt x="133" y="279"/>
                </a:lnTo>
                <a:lnTo>
                  <a:pt x="135" y="256"/>
                </a:lnTo>
                <a:lnTo>
                  <a:pt x="135" y="236"/>
                </a:lnTo>
                <a:lnTo>
                  <a:pt x="136" y="219"/>
                </a:lnTo>
                <a:lnTo>
                  <a:pt x="136" y="204"/>
                </a:lnTo>
                <a:lnTo>
                  <a:pt x="136" y="193"/>
                </a:lnTo>
                <a:lnTo>
                  <a:pt x="137" y="183"/>
                </a:lnTo>
                <a:lnTo>
                  <a:pt x="137" y="176"/>
                </a:lnTo>
                <a:lnTo>
                  <a:pt x="139" y="170"/>
                </a:lnTo>
                <a:lnTo>
                  <a:pt x="139" y="164"/>
                </a:lnTo>
                <a:lnTo>
                  <a:pt x="139" y="157"/>
                </a:lnTo>
                <a:lnTo>
                  <a:pt x="140" y="151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8" name="Freeform 264"/>
          <p:cNvSpPr>
            <a:spLocks/>
          </p:cNvSpPr>
          <p:nvPr/>
        </p:nvSpPr>
        <p:spPr bwMode="auto">
          <a:xfrm>
            <a:off x="6970713" y="4573588"/>
            <a:ext cx="80962" cy="971550"/>
          </a:xfrm>
          <a:custGeom>
            <a:avLst/>
            <a:gdLst>
              <a:gd name="T0" fmla="*/ 0 w 51"/>
              <a:gd name="T1" fmla="*/ 2147483646 h 612"/>
              <a:gd name="T2" fmla="*/ 2147483646 w 51"/>
              <a:gd name="T3" fmla="*/ 2147483646 h 612"/>
              <a:gd name="T4" fmla="*/ 2147483646 w 51"/>
              <a:gd name="T5" fmla="*/ 2147483646 h 612"/>
              <a:gd name="T6" fmla="*/ 2147483646 w 51"/>
              <a:gd name="T7" fmla="*/ 0 h 612"/>
              <a:gd name="T8" fmla="*/ 2147483646 w 51"/>
              <a:gd name="T9" fmla="*/ 2147483646 h 612"/>
              <a:gd name="T10" fmla="*/ 2147483646 w 51"/>
              <a:gd name="T11" fmla="*/ 2147483646 h 612"/>
              <a:gd name="T12" fmla="*/ 2147483646 w 51"/>
              <a:gd name="T13" fmla="*/ 2147483646 h 612"/>
              <a:gd name="T14" fmla="*/ 2147483646 w 51"/>
              <a:gd name="T15" fmla="*/ 2147483646 h 612"/>
              <a:gd name="T16" fmla="*/ 2147483646 w 51"/>
              <a:gd name="T17" fmla="*/ 2147483646 h 612"/>
              <a:gd name="T18" fmla="*/ 2147483646 w 51"/>
              <a:gd name="T19" fmla="*/ 2147483646 h 612"/>
              <a:gd name="T20" fmla="*/ 2147483646 w 51"/>
              <a:gd name="T21" fmla="*/ 2147483646 h 612"/>
              <a:gd name="T22" fmla="*/ 2147483646 w 51"/>
              <a:gd name="T23" fmla="*/ 2147483646 h 612"/>
              <a:gd name="T24" fmla="*/ 2147483646 w 51"/>
              <a:gd name="T25" fmla="*/ 2147483646 h 612"/>
              <a:gd name="T26" fmla="*/ 2147483646 w 51"/>
              <a:gd name="T27" fmla="*/ 2147483646 h 612"/>
              <a:gd name="T28" fmla="*/ 2147483646 w 51"/>
              <a:gd name="T29" fmla="*/ 2147483646 h 612"/>
              <a:gd name="T30" fmla="*/ 2147483646 w 51"/>
              <a:gd name="T31" fmla="*/ 2147483646 h 612"/>
              <a:gd name="T32" fmla="*/ 2147483646 w 51"/>
              <a:gd name="T33" fmla="*/ 2147483646 h 612"/>
              <a:gd name="T34" fmla="*/ 2147483646 w 51"/>
              <a:gd name="T35" fmla="*/ 2147483646 h 612"/>
              <a:gd name="T36" fmla="*/ 2147483646 w 51"/>
              <a:gd name="T37" fmla="*/ 2147483646 h 612"/>
              <a:gd name="T38" fmla="*/ 2147483646 w 51"/>
              <a:gd name="T39" fmla="*/ 2147483646 h 612"/>
              <a:gd name="T40" fmla="*/ 2147483646 w 51"/>
              <a:gd name="T41" fmla="*/ 2147483646 h 612"/>
              <a:gd name="T42" fmla="*/ 2147483646 w 51"/>
              <a:gd name="T43" fmla="*/ 2147483646 h 612"/>
              <a:gd name="T44" fmla="*/ 2147483646 w 51"/>
              <a:gd name="T45" fmla="*/ 2147483646 h 612"/>
              <a:gd name="T46" fmla="*/ 2147483646 w 51"/>
              <a:gd name="T47" fmla="*/ 2147483646 h 612"/>
              <a:gd name="T48" fmla="*/ 2147483646 w 51"/>
              <a:gd name="T49" fmla="*/ 2147483646 h 612"/>
              <a:gd name="T50" fmla="*/ 2147483646 w 51"/>
              <a:gd name="T51" fmla="*/ 2147483646 h 612"/>
              <a:gd name="T52" fmla="*/ 2147483646 w 51"/>
              <a:gd name="T53" fmla="*/ 2147483646 h 612"/>
              <a:gd name="T54" fmla="*/ 2147483646 w 51"/>
              <a:gd name="T55" fmla="*/ 2147483646 h 612"/>
              <a:gd name="T56" fmla="*/ 2147483646 w 51"/>
              <a:gd name="T57" fmla="*/ 2147483646 h 612"/>
              <a:gd name="T58" fmla="*/ 2147483646 w 51"/>
              <a:gd name="T59" fmla="*/ 2147483646 h 612"/>
              <a:gd name="T60" fmla="*/ 2147483646 w 51"/>
              <a:gd name="T61" fmla="*/ 2147483646 h 612"/>
              <a:gd name="T62" fmla="*/ 2147483646 w 51"/>
              <a:gd name="T63" fmla="*/ 2147483646 h 612"/>
              <a:gd name="T64" fmla="*/ 2147483646 w 51"/>
              <a:gd name="T65" fmla="*/ 2147483646 h 612"/>
              <a:gd name="T66" fmla="*/ 2147483646 w 51"/>
              <a:gd name="T67" fmla="*/ 2147483646 h 612"/>
              <a:gd name="T68" fmla="*/ 2147483646 w 51"/>
              <a:gd name="T69" fmla="*/ 2147483646 h 612"/>
              <a:gd name="T70" fmla="*/ 2147483646 w 51"/>
              <a:gd name="T71" fmla="*/ 2147483646 h 612"/>
              <a:gd name="T72" fmla="*/ 2147483646 w 51"/>
              <a:gd name="T73" fmla="*/ 2147483646 h 612"/>
              <a:gd name="T74" fmla="*/ 2147483646 w 51"/>
              <a:gd name="T75" fmla="*/ 2147483646 h 612"/>
              <a:gd name="T76" fmla="*/ 2147483646 w 51"/>
              <a:gd name="T77" fmla="*/ 2147483646 h 612"/>
              <a:gd name="T78" fmla="*/ 2147483646 w 51"/>
              <a:gd name="T79" fmla="*/ 2147483646 h 612"/>
              <a:gd name="T80" fmla="*/ 2147483646 w 51"/>
              <a:gd name="T81" fmla="*/ 2147483646 h 612"/>
              <a:gd name="T82" fmla="*/ 2147483646 w 51"/>
              <a:gd name="T83" fmla="*/ 2147483646 h 612"/>
              <a:gd name="T84" fmla="*/ 2147483646 w 51"/>
              <a:gd name="T85" fmla="*/ 2147483646 h 612"/>
              <a:gd name="T86" fmla="*/ 2147483646 w 51"/>
              <a:gd name="T87" fmla="*/ 2147483646 h 612"/>
              <a:gd name="T88" fmla="*/ 2147483646 w 51"/>
              <a:gd name="T89" fmla="*/ 2147483646 h 612"/>
              <a:gd name="T90" fmla="*/ 2147483646 w 51"/>
              <a:gd name="T91" fmla="*/ 2147483646 h 612"/>
              <a:gd name="T92" fmla="*/ 2147483646 w 51"/>
              <a:gd name="T93" fmla="*/ 2147483646 h 612"/>
              <a:gd name="T94" fmla="*/ 2147483646 w 51"/>
              <a:gd name="T95" fmla="*/ 2147483646 h 612"/>
              <a:gd name="T96" fmla="*/ 2147483646 w 51"/>
              <a:gd name="T97" fmla="*/ 2147483646 h 612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1" h="612">
                <a:moveTo>
                  <a:pt x="0" y="38"/>
                </a:moveTo>
                <a:lnTo>
                  <a:pt x="0" y="38"/>
                </a:lnTo>
                <a:lnTo>
                  <a:pt x="0" y="31"/>
                </a:lnTo>
                <a:lnTo>
                  <a:pt x="1" y="24"/>
                </a:lnTo>
                <a:lnTo>
                  <a:pt x="1" y="16"/>
                </a:lnTo>
                <a:lnTo>
                  <a:pt x="1" y="10"/>
                </a:lnTo>
                <a:lnTo>
                  <a:pt x="3" y="5"/>
                </a:lnTo>
                <a:lnTo>
                  <a:pt x="3" y="1"/>
                </a:lnTo>
                <a:lnTo>
                  <a:pt x="4" y="0"/>
                </a:lnTo>
                <a:lnTo>
                  <a:pt x="4" y="1"/>
                </a:lnTo>
                <a:lnTo>
                  <a:pt x="4" y="4"/>
                </a:lnTo>
                <a:lnTo>
                  <a:pt x="5" y="8"/>
                </a:lnTo>
                <a:lnTo>
                  <a:pt x="5" y="14"/>
                </a:lnTo>
                <a:lnTo>
                  <a:pt x="6" y="19"/>
                </a:lnTo>
                <a:lnTo>
                  <a:pt x="6" y="24"/>
                </a:lnTo>
                <a:lnTo>
                  <a:pt x="6" y="27"/>
                </a:lnTo>
                <a:lnTo>
                  <a:pt x="8" y="30"/>
                </a:lnTo>
                <a:lnTo>
                  <a:pt x="8" y="31"/>
                </a:lnTo>
                <a:lnTo>
                  <a:pt x="9" y="30"/>
                </a:lnTo>
                <a:lnTo>
                  <a:pt x="9" y="29"/>
                </a:lnTo>
                <a:lnTo>
                  <a:pt x="10" y="29"/>
                </a:lnTo>
                <a:lnTo>
                  <a:pt x="10" y="31"/>
                </a:lnTo>
                <a:lnTo>
                  <a:pt x="12" y="35"/>
                </a:lnTo>
                <a:lnTo>
                  <a:pt x="12" y="38"/>
                </a:lnTo>
                <a:lnTo>
                  <a:pt x="12" y="44"/>
                </a:lnTo>
                <a:lnTo>
                  <a:pt x="13" y="51"/>
                </a:lnTo>
                <a:lnTo>
                  <a:pt x="13" y="57"/>
                </a:lnTo>
                <a:lnTo>
                  <a:pt x="14" y="60"/>
                </a:lnTo>
                <a:lnTo>
                  <a:pt x="14" y="64"/>
                </a:lnTo>
                <a:lnTo>
                  <a:pt x="14" y="65"/>
                </a:lnTo>
                <a:lnTo>
                  <a:pt x="16" y="65"/>
                </a:lnTo>
                <a:lnTo>
                  <a:pt x="16" y="63"/>
                </a:lnTo>
                <a:lnTo>
                  <a:pt x="17" y="62"/>
                </a:lnTo>
                <a:lnTo>
                  <a:pt x="17" y="60"/>
                </a:lnTo>
                <a:lnTo>
                  <a:pt x="18" y="60"/>
                </a:lnTo>
                <a:lnTo>
                  <a:pt x="18" y="63"/>
                </a:lnTo>
                <a:lnTo>
                  <a:pt x="18" y="67"/>
                </a:lnTo>
                <a:lnTo>
                  <a:pt x="20" y="73"/>
                </a:lnTo>
                <a:lnTo>
                  <a:pt x="20" y="80"/>
                </a:lnTo>
                <a:lnTo>
                  <a:pt x="20" y="91"/>
                </a:lnTo>
                <a:lnTo>
                  <a:pt x="21" y="103"/>
                </a:lnTo>
                <a:lnTo>
                  <a:pt x="21" y="118"/>
                </a:lnTo>
                <a:lnTo>
                  <a:pt x="22" y="134"/>
                </a:lnTo>
                <a:lnTo>
                  <a:pt x="22" y="153"/>
                </a:lnTo>
                <a:lnTo>
                  <a:pt x="22" y="172"/>
                </a:lnTo>
                <a:lnTo>
                  <a:pt x="24" y="194"/>
                </a:lnTo>
                <a:lnTo>
                  <a:pt x="24" y="220"/>
                </a:lnTo>
                <a:lnTo>
                  <a:pt x="25" y="247"/>
                </a:lnTo>
                <a:lnTo>
                  <a:pt x="25" y="278"/>
                </a:lnTo>
                <a:lnTo>
                  <a:pt x="25" y="312"/>
                </a:lnTo>
                <a:lnTo>
                  <a:pt x="26" y="348"/>
                </a:lnTo>
                <a:lnTo>
                  <a:pt x="26" y="381"/>
                </a:lnTo>
                <a:lnTo>
                  <a:pt x="28" y="408"/>
                </a:lnTo>
                <a:lnTo>
                  <a:pt x="28" y="416"/>
                </a:lnTo>
                <a:lnTo>
                  <a:pt x="28" y="407"/>
                </a:lnTo>
                <a:lnTo>
                  <a:pt x="29" y="382"/>
                </a:lnTo>
                <a:lnTo>
                  <a:pt x="29" y="353"/>
                </a:lnTo>
                <a:lnTo>
                  <a:pt x="29" y="322"/>
                </a:lnTo>
                <a:lnTo>
                  <a:pt x="30" y="295"/>
                </a:lnTo>
                <a:lnTo>
                  <a:pt x="32" y="273"/>
                </a:lnTo>
                <a:lnTo>
                  <a:pt x="32" y="256"/>
                </a:lnTo>
                <a:lnTo>
                  <a:pt x="32" y="242"/>
                </a:lnTo>
                <a:lnTo>
                  <a:pt x="33" y="234"/>
                </a:lnTo>
                <a:lnTo>
                  <a:pt x="33" y="229"/>
                </a:lnTo>
                <a:lnTo>
                  <a:pt x="33" y="227"/>
                </a:lnTo>
                <a:lnTo>
                  <a:pt x="34" y="230"/>
                </a:lnTo>
                <a:lnTo>
                  <a:pt x="34" y="235"/>
                </a:lnTo>
                <a:lnTo>
                  <a:pt x="36" y="243"/>
                </a:lnTo>
                <a:lnTo>
                  <a:pt x="36" y="253"/>
                </a:lnTo>
                <a:lnTo>
                  <a:pt x="36" y="264"/>
                </a:lnTo>
                <a:lnTo>
                  <a:pt x="37" y="275"/>
                </a:lnTo>
                <a:lnTo>
                  <a:pt x="37" y="284"/>
                </a:lnTo>
                <a:lnTo>
                  <a:pt x="38" y="290"/>
                </a:lnTo>
                <a:lnTo>
                  <a:pt x="38" y="292"/>
                </a:lnTo>
                <a:lnTo>
                  <a:pt x="38" y="290"/>
                </a:lnTo>
                <a:lnTo>
                  <a:pt x="40" y="286"/>
                </a:lnTo>
                <a:lnTo>
                  <a:pt x="40" y="280"/>
                </a:lnTo>
                <a:lnTo>
                  <a:pt x="41" y="277"/>
                </a:lnTo>
                <a:lnTo>
                  <a:pt x="41" y="275"/>
                </a:lnTo>
                <a:lnTo>
                  <a:pt x="41" y="277"/>
                </a:lnTo>
                <a:lnTo>
                  <a:pt x="42" y="281"/>
                </a:lnTo>
                <a:lnTo>
                  <a:pt x="42" y="291"/>
                </a:lnTo>
                <a:lnTo>
                  <a:pt x="43" y="305"/>
                </a:lnTo>
                <a:lnTo>
                  <a:pt x="43" y="322"/>
                </a:lnTo>
                <a:lnTo>
                  <a:pt x="45" y="342"/>
                </a:lnTo>
                <a:lnTo>
                  <a:pt x="45" y="361"/>
                </a:lnTo>
                <a:lnTo>
                  <a:pt x="45" y="378"/>
                </a:lnTo>
                <a:lnTo>
                  <a:pt x="46" y="393"/>
                </a:lnTo>
                <a:lnTo>
                  <a:pt x="46" y="401"/>
                </a:lnTo>
                <a:lnTo>
                  <a:pt x="46" y="404"/>
                </a:lnTo>
                <a:lnTo>
                  <a:pt x="47" y="403"/>
                </a:lnTo>
                <a:lnTo>
                  <a:pt x="47" y="401"/>
                </a:lnTo>
                <a:lnTo>
                  <a:pt x="49" y="399"/>
                </a:lnTo>
                <a:lnTo>
                  <a:pt x="49" y="402"/>
                </a:lnTo>
                <a:lnTo>
                  <a:pt x="49" y="409"/>
                </a:lnTo>
                <a:lnTo>
                  <a:pt x="50" y="421"/>
                </a:lnTo>
                <a:lnTo>
                  <a:pt x="50" y="442"/>
                </a:lnTo>
                <a:lnTo>
                  <a:pt x="51" y="472"/>
                </a:lnTo>
                <a:lnTo>
                  <a:pt x="51" y="515"/>
                </a:lnTo>
                <a:lnTo>
                  <a:pt x="51" y="574"/>
                </a:lnTo>
                <a:lnTo>
                  <a:pt x="51" y="612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19" name="Freeform 265"/>
          <p:cNvSpPr>
            <a:spLocks/>
          </p:cNvSpPr>
          <p:nvPr/>
        </p:nvSpPr>
        <p:spPr bwMode="auto">
          <a:xfrm>
            <a:off x="7058025" y="4929188"/>
            <a:ext cx="57150" cy="615950"/>
          </a:xfrm>
          <a:custGeom>
            <a:avLst/>
            <a:gdLst>
              <a:gd name="T0" fmla="*/ 2147483646 w 36"/>
              <a:gd name="T1" fmla="*/ 2147483646 h 388"/>
              <a:gd name="T2" fmla="*/ 2147483646 w 36"/>
              <a:gd name="T3" fmla="*/ 2147483646 h 388"/>
              <a:gd name="T4" fmla="*/ 2147483646 w 36"/>
              <a:gd name="T5" fmla="*/ 2147483646 h 388"/>
              <a:gd name="T6" fmla="*/ 2147483646 w 36"/>
              <a:gd name="T7" fmla="*/ 2147483646 h 388"/>
              <a:gd name="T8" fmla="*/ 2147483646 w 36"/>
              <a:gd name="T9" fmla="*/ 2147483646 h 388"/>
              <a:gd name="T10" fmla="*/ 2147483646 w 36"/>
              <a:gd name="T11" fmla="*/ 2147483646 h 388"/>
              <a:gd name="T12" fmla="*/ 2147483646 w 36"/>
              <a:gd name="T13" fmla="*/ 2147483646 h 388"/>
              <a:gd name="T14" fmla="*/ 2147483646 w 36"/>
              <a:gd name="T15" fmla="*/ 2147483646 h 388"/>
              <a:gd name="T16" fmla="*/ 2147483646 w 36"/>
              <a:gd name="T17" fmla="*/ 2147483646 h 388"/>
              <a:gd name="T18" fmla="*/ 2147483646 w 36"/>
              <a:gd name="T19" fmla="*/ 2147483646 h 388"/>
              <a:gd name="T20" fmla="*/ 2147483646 w 36"/>
              <a:gd name="T21" fmla="*/ 2147483646 h 388"/>
              <a:gd name="T22" fmla="*/ 2147483646 w 36"/>
              <a:gd name="T23" fmla="*/ 2147483646 h 388"/>
              <a:gd name="T24" fmla="*/ 2147483646 w 36"/>
              <a:gd name="T25" fmla="*/ 2147483646 h 388"/>
              <a:gd name="T26" fmla="*/ 2147483646 w 36"/>
              <a:gd name="T27" fmla="*/ 2147483646 h 388"/>
              <a:gd name="T28" fmla="*/ 2147483646 w 36"/>
              <a:gd name="T29" fmla="*/ 2147483646 h 388"/>
              <a:gd name="T30" fmla="*/ 2147483646 w 36"/>
              <a:gd name="T31" fmla="*/ 2147483646 h 388"/>
              <a:gd name="T32" fmla="*/ 2147483646 w 36"/>
              <a:gd name="T33" fmla="*/ 2147483646 h 388"/>
              <a:gd name="T34" fmla="*/ 2147483646 w 36"/>
              <a:gd name="T35" fmla="*/ 2147483646 h 388"/>
              <a:gd name="T36" fmla="*/ 2147483646 w 36"/>
              <a:gd name="T37" fmla="*/ 0 h 388"/>
              <a:gd name="T38" fmla="*/ 2147483646 w 36"/>
              <a:gd name="T39" fmla="*/ 2147483646 h 388"/>
              <a:gd name="T40" fmla="*/ 2147483646 w 36"/>
              <a:gd name="T41" fmla="*/ 2147483646 h 388"/>
              <a:gd name="T42" fmla="*/ 2147483646 w 36"/>
              <a:gd name="T43" fmla="*/ 2147483646 h 388"/>
              <a:gd name="T44" fmla="*/ 2147483646 w 36"/>
              <a:gd name="T45" fmla="*/ 2147483646 h 388"/>
              <a:gd name="T46" fmla="*/ 2147483646 w 36"/>
              <a:gd name="T47" fmla="*/ 2147483646 h 388"/>
              <a:gd name="T48" fmla="*/ 2147483646 w 36"/>
              <a:gd name="T49" fmla="*/ 2147483646 h 388"/>
              <a:gd name="T50" fmla="*/ 2147483646 w 36"/>
              <a:gd name="T51" fmla="*/ 2147483646 h 388"/>
              <a:gd name="T52" fmla="*/ 2147483646 w 36"/>
              <a:gd name="T53" fmla="*/ 2147483646 h 388"/>
              <a:gd name="T54" fmla="*/ 2147483646 w 36"/>
              <a:gd name="T55" fmla="*/ 2147483646 h 388"/>
              <a:gd name="T56" fmla="*/ 2147483646 w 36"/>
              <a:gd name="T57" fmla="*/ 2147483646 h 388"/>
              <a:gd name="T58" fmla="*/ 2147483646 w 36"/>
              <a:gd name="T59" fmla="*/ 2147483646 h 388"/>
              <a:gd name="T60" fmla="*/ 2147483646 w 36"/>
              <a:gd name="T61" fmla="*/ 2147483646 h 388"/>
              <a:gd name="T62" fmla="*/ 2147483646 w 36"/>
              <a:gd name="T63" fmla="*/ 2147483646 h 388"/>
              <a:gd name="T64" fmla="*/ 2147483646 w 36"/>
              <a:gd name="T65" fmla="*/ 2147483646 h 388"/>
              <a:gd name="T66" fmla="*/ 2147483646 w 36"/>
              <a:gd name="T67" fmla="*/ 2147483646 h 388"/>
              <a:gd name="T68" fmla="*/ 2147483646 w 36"/>
              <a:gd name="T69" fmla="*/ 2147483646 h 388"/>
              <a:gd name="T70" fmla="*/ 2147483646 w 36"/>
              <a:gd name="T71" fmla="*/ 2147483646 h 388"/>
              <a:gd name="T72" fmla="*/ 2147483646 w 36"/>
              <a:gd name="T73" fmla="*/ 2147483646 h 388"/>
              <a:gd name="T74" fmla="*/ 2147483646 w 36"/>
              <a:gd name="T75" fmla="*/ 2147483646 h 388"/>
              <a:gd name="T76" fmla="*/ 2147483646 w 36"/>
              <a:gd name="T77" fmla="*/ 2147483646 h 388"/>
              <a:gd name="T78" fmla="*/ 2147483646 w 36"/>
              <a:gd name="T79" fmla="*/ 2147483646 h 388"/>
              <a:gd name="T80" fmla="*/ 2147483646 w 36"/>
              <a:gd name="T81" fmla="*/ 2147483646 h 388"/>
              <a:gd name="T82" fmla="*/ 2147483646 w 36"/>
              <a:gd name="T83" fmla="*/ 2147483646 h 388"/>
              <a:gd name="T84" fmla="*/ 2147483646 w 36"/>
              <a:gd name="T85" fmla="*/ 2147483646 h 388"/>
              <a:gd name="T86" fmla="*/ 2147483646 w 36"/>
              <a:gd name="T87" fmla="*/ 2147483646 h 388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36" h="388">
                <a:moveTo>
                  <a:pt x="0" y="388"/>
                </a:moveTo>
                <a:lnTo>
                  <a:pt x="2" y="348"/>
                </a:lnTo>
                <a:lnTo>
                  <a:pt x="2" y="308"/>
                </a:lnTo>
                <a:lnTo>
                  <a:pt x="3" y="275"/>
                </a:lnTo>
                <a:lnTo>
                  <a:pt x="3" y="248"/>
                </a:lnTo>
                <a:lnTo>
                  <a:pt x="3" y="223"/>
                </a:lnTo>
                <a:lnTo>
                  <a:pt x="4" y="202"/>
                </a:lnTo>
                <a:lnTo>
                  <a:pt x="4" y="185"/>
                </a:lnTo>
                <a:lnTo>
                  <a:pt x="6" y="173"/>
                </a:lnTo>
                <a:lnTo>
                  <a:pt x="6" y="164"/>
                </a:lnTo>
                <a:lnTo>
                  <a:pt x="6" y="161"/>
                </a:lnTo>
                <a:lnTo>
                  <a:pt x="7" y="164"/>
                </a:lnTo>
                <a:lnTo>
                  <a:pt x="7" y="172"/>
                </a:lnTo>
                <a:lnTo>
                  <a:pt x="7" y="185"/>
                </a:lnTo>
                <a:lnTo>
                  <a:pt x="8" y="201"/>
                </a:lnTo>
                <a:lnTo>
                  <a:pt x="8" y="216"/>
                </a:lnTo>
                <a:lnTo>
                  <a:pt x="10" y="226"/>
                </a:lnTo>
                <a:lnTo>
                  <a:pt x="10" y="213"/>
                </a:lnTo>
                <a:lnTo>
                  <a:pt x="11" y="192"/>
                </a:lnTo>
                <a:lnTo>
                  <a:pt x="11" y="167"/>
                </a:lnTo>
                <a:lnTo>
                  <a:pt x="12" y="141"/>
                </a:lnTo>
                <a:lnTo>
                  <a:pt x="12" y="115"/>
                </a:lnTo>
                <a:lnTo>
                  <a:pt x="12" y="92"/>
                </a:lnTo>
                <a:lnTo>
                  <a:pt x="14" y="71"/>
                </a:lnTo>
                <a:lnTo>
                  <a:pt x="14" y="53"/>
                </a:lnTo>
                <a:lnTo>
                  <a:pt x="15" y="35"/>
                </a:lnTo>
                <a:lnTo>
                  <a:pt x="15" y="21"/>
                </a:lnTo>
                <a:lnTo>
                  <a:pt x="15" y="11"/>
                </a:lnTo>
                <a:lnTo>
                  <a:pt x="16" y="3"/>
                </a:lnTo>
                <a:lnTo>
                  <a:pt x="16" y="0"/>
                </a:lnTo>
                <a:lnTo>
                  <a:pt x="18" y="2"/>
                </a:lnTo>
                <a:lnTo>
                  <a:pt x="18" y="8"/>
                </a:lnTo>
                <a:lnTo>
                  <a:pt x="19" y="22"/>
                </a:lnTo>
                <a:lnTo>
                  <a:pt x="19" y="40"/>
                </a:lnTo>
                <a:lnTo>
                  <a:pt x="19" y="65"/>
                </a:lnTo>
                <a:lnTo>
                  <a:pt x="20" y="94"/>
                </a:lnTo>
                <a:lnTo>
                  <a:pt x="20" y="127"/>
                </a:lnTo>
                <a:lnTo>
                  <a:pt x="20" y="164"/>
                </a:lnTo>
                <a:lnTo>
                  <a:pt x="22" y="200"/>
                </a:lnTo>
                <a:lnTo>
                  <a:pt x="22" y="232"/>
                </a:lnTo>
                <a:lnTo>
                  <a:pt x="23" y="255"/>
                </a:lnTo>
                <a:lnTo>
                  <a:pt x="23" y="270"/>
                </a:lnTo>
                <a:lnTo>
                  <a:pt x="23" y="277"/>
                </a:lnTo>
                <a:lnTo>
                  <a:pt x="24" y="277"/>
                </a:lnTo>
                <a:lnTo>
                  <a:pt x="24" y="273"/>
                </a:lnTo>
                <a:lnTo>
                  <a:pt x="26" y="264"/>
                </a:lnTo>
                <a:lnTo>
                  <a:pt x="26" y="250"/>
                </a:lnTo>
                <a:lnTo>
                  <a:pt x="26" y="232"/>
                </a:lnTo>
                <a:lnTo>
                  <a:pt x="27" y="212"/>
                </a:lnTo>
                <a:lnTo>
                  <a:pt x="27" y="192"/>
                </a:lnTo>
                <a:lnTo>
                  <a:pt x="28" y="173"/>
                </a:lnTo>
                <a:lnTo>
                  <a:pt x="28" y="156"/>
                </a:lnTo>
                <a:lnTo>
                  <a:pt x="28" y="140"/>
                </a:lnTo>
                <a:lnTo>
                  <a:pt x="29" y="125"/>
                </a:lnTo>
                <a:lnTo>
                  <a:pt x="29" y="113"/>
                </a:lnTo>
                <a:lnTo>
                  <a:pt x="31" y="103"/>
                </a:lnTo>
                <a:lnTo>
                  <a:pt x="31" y="94"/>
                </a:lnTo>
                <a:lnTo>
                  <a:pt x="32" y="88"/>
                </a:lnTo>
                <a:lnTo>
                  <a:pt x="32" y="86"/>
                </a:lnTo>
                <a:lnTo>
                  <a:pt x="32" y="88"/>
                </a:lnTo>
                <a:lnTo>
                  <a:pt x="33" y="94"/>
                </a:lnTo>
                <a:lnTo>
                  <a:pt x="33" y="107"/>
                </a:lnTo>
                <a:lnTo>
                  <a:pt x="33" y="125"/>
                </a:lnTo>
                <a:lnTo>
                  <a:pt x="35" y="152"/>
                </a:lnTo>
                <a:lnTo>
                  <a:pt x="35" y="189"/>
                </a:lnTo>
                <a:lnTo>
                  <a:pt x="36" y="239"/>
                </a:lnTo>
                <a:lnTo>
                  <a:pt x="36" y="309"/>
                </a:lnTo>
                <a:lnTo>
                  <a:pt x="36" y="388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0" name="Freeform 266"/>
          <p:cNvSpPr>
            <a:spLocks/>
          </p:cNvSpPr>
          <p:nvPr/>
        </p:nvSpPr>
        <p:spPr bwMode="auto">
          <a:xfrm>
            <a:off x="7121526" y="4916488"/>
            <a:ext cx="41275" cy="628650"/>
          </a:xfrm>
          <a:custGeom>
            <a:avLst/>
            <a:gdLst>
              <a:gd name="T0" fmla="*/ 0 w 26"/>
              <a:gd name="T1" fmla="*/ 2147483646 h 396"/>
              <a:gd name="T2" fmla="*/ 2147483646 w 26"/>
              <a:gd name="T3" fmla="*/ 2147483646 h 396"/>
              <a:gd name="T4" fmla="*/ 2147483646 w 26"/>
              <a:gd name="T5" fmla="*/ 2147483646 h 396"/>
              <a:gd name="T6" fmla="*/ 2147483646 w 26"/>
              <a:gd name="T7" fmla="*/ 2147483646 h 396"/>
              <a:gd name="T8" fmla="*/ 2147483646 w 26"/>
              <a:gd name="T9" fmla="*/ 2147483646 h 396"/>
              <a:gd name="T10" fmla="*/ 2147483646 w 26"/>
              <a:gd name="T11" fmla="*/ 2147483646 h 396"/>
              <a:gd name="T12" fmla="*/ 2147483646 w 26"/>
              <a:gd name="T13" fmla="*/ 2147483646 h 396"/>
              <a:gd name="T14" fmla="*/ 2147483646 w 26"/>
              <a:gd name="T15" fmla="*/ 2147483646 h 396"/>
              <a:gd name="T16" fmla="*/ 2147483646 w 26"/>
              <a:gd name="T17" fmla="*/ 2147483646 h 396"/>
              <a:gd name="T18" fmla="*/ 2147483646 w 26"/>
              <a:gd name="T19" fmla="*/ 2147483646 h 396"/>
              <a:gd name="T20" fmla="*/ 2147483646 w 26"/>
              <a:gd name="T21" fmla="*/ 2147483646 h 396"/>
              <a:gd name="T22" fmla="*/ 2147483646 w 26"/>
              <a:gd name="T23" fmla="*/ 2147483646 h 396"/>
              <a:gd name="T24" fmla="*/ 2147483646 w 26"/>
              <a:gd name="T25" fmla="*/ 0 h 396"/>
              <a:gd name="T26" fmla="*/ 2147483646 w 26"/>
              <a:gd name="T27" fmla="*/ 0 h 396"/>
              <a:gd name="T28" fmla="*/ 2147483646 w 26"/>
              <a:gd name="T29" fmla="*/ 2147483646 h 396"/>
              <a:gd name="T30" fmla="*/ 2147483646 w 26"/>
              <a:gd name="T31" fmla="*/ 2147483646 h 396"/>
              <a:gd name="T32" fmla="*/ 2147483646 w 26"/>
              <a:gd name="T33" fmla="*/ 2147483646 h 396"/>
              <a:gd name="T34" fmla="*/ 2147483646 w 26"/>
              <a:gd name="T35" fmla="*/ 2147483646 h 396"/>
              <a:gd name="T36" fmla="*/ 2147483646 w 26"/>
              <a:gd name="T37" fmla="*/ 2147483646 h 396"/>
              <a:gd name="T38" fmla="*/ 2147483646 w 26"/>
              <a:gd name="T39" fmla="*/ 2147483646 h 396"/>
              <a:gd name="T40" fmla="*/ 2147483646 w 26"/>
              <a:gd name="T41" fmla="*/ 2147483646 h 396"/>
              <a:gd name="T42" fmla="*/ 2147483646 w 26"/>
              <a:gd name="T43" fmla="*/ 2147483646 h 396"/>
              <a:gd name="T44" fmla="*/ 2147483646 w 26"/>
              <a:gd name="T45" fmla="*/ 2147483646 h 396"/>
              <a:gd name="T46" fmla="*/ 2147483646 w 26"/>
              <a:gd name="T47" fmla="*/ 2147483646 h 396"/>
              <a:gd name="T48" fmla="*/ 2147483646 w 26"/>
              <a:gd name="T49" fmla="*/ 2147483646 h 396"/>
              <a:gd name="T50" fmla="*/ 2147483646 w 26"/>
              <a:gd name="T51" fmla="*/ 2147483646 h 396"/>
              <a:gd name="T52" fmla="*/ 2147483646 w 26"/>
              <a:gd name="T53" fmla="*/ 2147483646 h 396"/>
              <a:gd name="T54" fmla="*/ 2147483646 w 26"/>
              <a:gd name="T55" fmla="*/ 2147483646 h 396"/>
              <a:gd name="T56" fmla="*/ 2147483646 w 26"/>
              <a:gd name="T57" fmla="*/ 2147483646 h 396"/>
              <a:gd name="T58" fmla="*/ 2147483646 w 26"/>
              <a:gd name="T59" fmla="*/ 2147483646 h 396"/>
              <a:gd name="T60" fmla="*/ 2147483646 w 26"/>
              <a:gd name="T61" fmla="*/ 2147483646 h 396"/>
              <a:gd name="T62" fmla="*/ 2147483646 w 26"/>
              <a:gd name="T63" fmla="*/ 2147483646 h 396"/>
              <a:gd name="T64" fmla="*/ 2147483646 w 26"/>
              <a:gd name="T65" fmla="*/ 2147483646 h 396"/>
              <a:gd name="T66" fmla="*/ 2147483646 w 26"/>
              <a:gd name="T67" fmla="*/ 2147483646 h 396"/>
              <a:gd name="T68" fmla="*/ 2147483646 w 26"/>
              <a:gd name="T69" fmla="*/ 2147483646 h 396"/>
              <a:gd name="T70" fmla="*/ 2147483646 w 26"/>
              <a:gd name="T71" fmla="*/ 2147483646 h 396"/>
              <a:gd name="T72" fmla="*/ 2147483646 w 26"/>
              <a:gd name="T73" fmla="*/ 2147483646 h 396"/>
              <a:gd name="T74" fmla="*/ 2147483646 w 26"/>
              <a:gd name="T75" fmla="*/ 2147483646 h 396"/>
              <a:gd name="T76" fmla="*/ 2147483646 w 26"/>
              <a:gd name="T77" fmla="*/ 2147483646 h 396"/>
              <a:gd name="T78" fmla="*/ 2147483646 w 26"/>
              <a:gd name="T79" fmla="*/ 2147483646 h 396"/>
              <a:gd name="T80" fmla="*/ 2147483646 w 26"/>
              <a:gd name="T81" fmla="*/ 2147483646 h 396"/>
              <a:gd name="T82" fmla="*/ 2147483646 w 26"/>
              <a:gd name="T83" fmla="*/ 2147483646 h 396"/>
              <a:gd name="T84" fmla="*/ 2147483646 w 26"/>
              <a:gd name="T85" fmla="*/ 2147483646 h 396"/>
              <a:gd name="T86" fmla="*/ 2147483646 w 26"/>
              <a:gd name="T87" fmla="*/ 2147483646 h 396"/>
              <a:gd name="T88" fmla="*/ 2147483646 w 26"/>
              <a:gd name="T89" fmla="*/ 2147483646 h 396"/>
              <a:gd name="T90" fmla="*/ 2147483646 w 26"/>
              <a:gd name="T91" fmla="*/ 2147483646 h 396"/>
              <a:gd name="T92" fmla="*/ 2147483646 w 26"/>
              <a:gd name="T93" fmla="*/ 2147483646 h 396"/>
              <a:gd name="T94" fmla="*/ 2147483646 w 26"/>
              <a:gd name="T95" fmla="*/ 2147483646 h 396"/>
              <a:gd name="T96" fmla="*/ 2147483646 w 26"/>
              <a:gd name="T97" fmla="*/ 2147483646 h 39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26" h="396">
                <a:moveTo>
                  <a:pt x="0" y="396"/>
                </a:moveTo>
                <a:lnTo>
                  <a:pt x="0" y="326"/>
                </a:lnTo>
                <a:lnTo>
                  <a:pt x="1" y="266"/>
                </a:lnTo>
                <a:lnTo>
                  <a:pt x="1" y="221"/>
                </a:lnTo>
                <a:lnTo>
                  <a:pt x="1" y="185"/>
                </a:lnTo>
                <a:lnTo>
                  <a:pt x="3" y="154"/>
                </a:lnTo>
                <a:lnTo>
                  <a:pt x="3" y="124"/>
                </a:lnTo>
                <a:lnTo>
                  <a:pt x="4" y="97"/>
                </a:lnTo>
                <a:lnTo>
                  <a:pt x="4" y="73"/>
                </a:lnTo>
                <a:lnTo>
                  <a:pt x="5" y="51"/>
                </a:lnTo>
                <a:lnTo>
                  <a:pt x="5" y="31"/>
                </a:lnTo>
                <a:lnTo>
                  <a:pt x="5" y="16"/>
                </a:lnTo>
                <a:lnTo>
                  <a:pt x="7" y="6"/>
                </a:lnTo>
                <a:lnTo>
                  <a:pt x="7" y="0"/>
                </a:lnTo>
                <a:lnTo>
                  <a:pt x="8" y="0"/>
                </a:lnTo>
                <a:lnTo>
                  <a:pt x="8" y="6"/>
                </a:lnTo>
                <a:lnTo>
                  <a:pt x="8" y="16"/>
                </a:lnTo>
                <a:lnTo>
                  <a:pt x="9" y="32"/>
                </a:lnTo>
                <a:lnTo>
                  <a:pt x="9" y="52"/>
                </a:lnTo>
                <a:lnTo>
                  <a:pt x="9" y="72"/>
                </a:lnTo>
                <a:lnTo>
                  <a:pt x="11" y="91"/>
                </a:lnTo>
                <a:lnTo>
                  <a:pt x="11" y="105"/>
                </a:lnTo>
                <a:lnTo>
                  <a:pt x="12" y="111"/>
                </a:lnTo>
                <a:lnTo>
                  <a:pt x="12" y="110"/>
                </a:lnTo>
                <a:lnTo>
                  <a:pt x="12" y="103"/>
                </a:lnTo>
                <a:lnTo>
                  <a:pt x="13" y="97"/>
                </a:lnTo>
                <a:lnTo>
                  <a:pt x="13" y="91"/>
                </a:lnTo>
                <a:lnTo>
                  <a:pt x="15" y="88"/>
                </a:lnTo>
                <a:lnTo>
                  <a:pt x="15" y="90"/>
                </a:lnTo>
                <a:lnTo>
                  <a:pt x="16" y="92"/>
                </a:lnTo>
                <a:lnTo>
                  <a:pt x="16" y="95"/>
                </a:lnTo>
                <a:lnTo>
                  <a:pt x="17" y="94"/>
                </a:lnTo>
                <a:lnTo>
                  <a:pt x="17" y="90"/>
                </a:lnTo>
                <a:lnTo>
                  <a:pt x="19" y="81"/>
                </a:lnTo>
                <a:lnTo>
                  <a:pt x="19" y="72"/>
                </a:lnTo>
                <a:lnTo>
                  <a:pt x="19" y="62"/>
                </a:lnTo>
                <a:lnTo>
                  <a:pt x="20" y="53"/>
                </a:lnTo>
                <a:lnTo>
                  <a:pt x="20" y="47"/>
                </a:lnTo>
                <a:lnTo>
                  <a:pt x="21" y="46"/>
                </a:lnTo>
                <a:lnTo>
                  <a:pt x="21" y="48"/>
                </a:lnTo>
                <a:lnTo>
                  <a:pt x="21" y="57"/>
                </a:lnTo>
                <a:lnTo>
                  <a:pt x="23" y="72"/>
                </a:lnTo>
                <a:lnTo>
                  <a:pt x="23" y="92"/>
                </a:lnTo>
                <a:lnTo>
                  <a:pt x="23" y="119"/>
                </a:lnTo>
                <a:lnTo>
                  <a:pt x="24" y="154"/>
                </a:lnTo>
                <a:lnTo>
                  <a:pt x="24" y="193"/>
                </a:lnTo>
                <a:lnTo>
                  <a:pt x="25" y="239"/>
                </a:lnTo>
                <a:lnTo>
                  <a:pt x="25" y="286"/>
                </a:lnTo>
                <a:lnTo>
                  <a:pt x="25" y="334"/>
                </a:lnTo>
                <a:lnTo>
                  <a:pt x="26" y="378"/>
                </a:lnTo>
                <a:lnTo>
                  <a:pt x="26" y="396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1" name="Freeform 267"/>
          <p:cNvSpPr>
            <a:spLocks/>
          </p:cNvSpPr>
          <p:nvPr/>
        </p:nvSpPr>
        <p:spPr bwMode="auto">
          <a:xfrm>
            <a:off x="7165975" y="4521200"/>
            <a:ext cx="215900" cy="1023938"/>
          </a:xfrm>
          <a:custGeom>
            <a:avLst/>
            <a:gdLst>
              <a:gd name="T0" fmla="*/ 2147483646 w 136"/>
              <a:gd name="T1" fmla="*/ 2147483646 h 645"/>
              <a:gd name="T2" fmla="*/ 2147483646 w 136"/>
              <a:gd name="T3" fmla="*/ 2147483646 h 645"/>
              <a:gd name="T4" fmla="*/ 2147483646 w 136"/>
              <a:gd name="T5" fmla="*/ 2147483646 h 645"/>
              <a:gd name="T6" fmla="*/ 2147483646 w 136"/>
              <a:gd name="T7" fmla="*/ 2147483646 h 645"/>
              <a:gd name="T8" fmla="*/ 2147483646 w 136"/>
              <a:gd name="T9" fmla="*/ 2147483646 h 645"/>
              <a:gd name="T10" fmla="*/ 2147483646 w 136"/>
              <a:gd name="T11" fmla="*/ 2147483646 h 645"/>
              <a:gd name="T12" fmla="*/ 2147483646 w 136"/>
              <a:gd name="T13" fmla="*/ 2147483646 h 645"/>
              <a:gd name="T14" fmla="*/ 2147483646 w 136"/>
              <a:gd name="T15" fmla="*/ 2147483646 h 645"/>
              <a:gd name="T16" fmla="*/ 2147483646 w 136"/>
              <a:gd name="T17" fmla="*/ 2147483646 h 645"/>
              <a:gd name="T18" fmla="*/ 2147483646 w 136"/>
              <a:gd name="T19" fmla="*/ 2147483646 h 645"/>
              <a:gd name="T20" fmla="*/ 2147483646 w 136"/>
              <a:gd name="T21" fmla="*/ 2147483646 h 645"/>
              <a:gd name="T22" fmla="*/ 2147483646 w 136"/>
              <a:gd name="T23" fmla="*/ 2147483646 h 645"/>
              <a:gd name="T24" fmla="*/ 2147483646 w 136"/>
              <a:gd name="T25" fmla="*/ 2147483646 h 645"/>
              <a:gd name="T26" fmla="*/ 2147483646 w 136"/>
              <a:gd name="T27" fmla="*/ 2147483646 h 645"/>
              <a:gd name="T28" fmla="*/ 2147483646 w 136"/>
              <a:gd name="T29" fmla="*/ 2147483646 h 645"/>
              <a:gd name="T30" fmla="*/ 2147483646 w 136"/>
              <a:gd name="T31" fmla="*/ 2147483646 h 645"/>
              <a:gd name="T32" fmla="*/ 2147483646 w 136"/>
              <a:gd name="T33" fmla="*/ 2147483646 h 645"/>
              <a:gd name="T34" fmla="*/ 2147483646 w 136"/>
              <a:gd name="T35" fmla="*/ 2147483646 h 645"/>
              <a:gd name="T36" fmla="*/ 2147483646 w 136"/>
              <a:gd name="T37" fmla="*/ 2147483646 h 645"/>
              <a:gd name="T38" fmla="*/ 2147483646 w 136"/>
              <a:gd name="T39" fmla="*/ 2147483646 h 645"/>
              <a:gd name="T40" fmla="*/ 2147483646 w 136"/>
              <a:gd name="T41" fmla="*/ 2147483646 h 645"/>
              <a:gd name="T42" fmla="*/ 2147483646 w 136"/>
              <a:gd name="T43" fmla="*/ 2147483646 h 645"/>
              <a:gd name="T44" fmla="*/ 2147483646 w 136"/>
              <a:gd name="T45" fmla="*/ 2147483646 h 645"/>
              <a:gd name="T46" fmla="*/ 2147483646 w 136"/>
              <a:gd name="T47" fmla="*/ 2147483646 h 645"/>
              <a:gd name="T48" fmla="*/ 2147483646 w 136"/>
              <a:gd name="T49" fmla="*/ 2147483646 h 645"/>
              <a:gd name="T50" fmla="*/ 2147483646 w 136"/>
              <a:gd name="T51" fmla="*/ 2147483646 h 645"/>
              <a:gd name="T52" fmla="*/ 2147483646 w 136"/>
              <a:gd name="T53" fmla="*/ 2147483646 h 645"/>
              <a:gd name="T54" fmla="*/ 2147483646 w 136"/>
              <a:gd name="T55" fmla="*/ 2147483646 h 645"/>
              <a:gd name="T56" fmla="*/ 2147483646 w 136"/>
              <a:gd name="T57" fmla="*/ 2147483646 h 645"/>
              <a:gd name="T58" fmla="*/ 2147483646 w 136"/>
              <a:gd name="T59" fmla="*/ 2147483646 h 645"/>
              <a:gd name="T60" fmla="*/ 2147483646 w 136"/>
              <a:gd name="T61" fmla="*/ 2147483646 h 645"/>
              <a:gd name="T62" fmla="*/ 2147483646 w 136"/>
              <a:gd name="T63" fmla="*/ 2147483646 h 645"/>
              <a:gd name="T64" fmla="*/ 2147483646 w 136"/>
              <a:gd name="T65" fmla="*/ 2147483646 h 645"/>
              <a:gd name="T66" fmla="*/ 2147483646 w 136"/>
              <a:gd name="T67" fmla="*/ 2147483646 h 645"/>
              <a:gd name="T68" fmla="*/ 2147483646 w 136"/>
              <a:gd name="T69" fmla="*/ 2147483646 h 645"/>
              <a:gd name="T70" fmla="*/ 2147483646 w 136"/>
              <a:gd name="T71" fmla="*/ 2147483646 h 645"/>
              <a:gd name="T72" fmla="*/ 2147483646 w 136"/>
              <a:gd name="T73" fmla="*/ 2147483646 h 645"/>
              <a:gd name="T74" fmla="*/ 2147483646 w 136"/>
              <a:gd name="T75" fmla="*/ 2147483646 h 645"/>
              <a:gd name="T76" fmla="*/ 2147483646 w 136"/>
              <a:gd name="T77" fmla="*/ 2147483646 h 645"/>
              <a:gd name="T78" fmla="*/ 2147483646 w 136"/>
              <a:gd name="T79" fmla="*/ 2147483646 h 645"/>
              <a:gd name="T80" fmla="*/ 2147483646 w 136"/>
              <a:gd name="T81" fmla="*/ 2147483646 h 645"/>
              <a:gd name="T82" fmla="*/ 2147483646 w 136"/>
              <a:gd name="T83" fmla="*/ 2147483646 h 645"/>
              <a:gd name="T84" fmla="*/ 2147483646 w 136"/>
              <a:gd name="T85" fmla="*/ 2147483646 h 645"/>
              <a:gd name="T86" fmla="*/ 2147483646 w 136"/>
              <a:gd name="T87" fmla="*/ 2147483646 h 645"/>
              <a:gd name="T88" fmla="*/ 2147483646 w 136"/>
              <a:gd name="T89" fmla="*/ 2147483646 h 645"/>
              <a:gd name="T90" fmla="*/ 2147483646 w 136"/>
              <a:gd name="T91" fmla="*/ 2147483646 h 645"/>
              <a:gd name="T92" fmla="*/ 2147483646 w 136"/>
              <a:gd name="T93" fmla="*/ 2147483646 h 645"/>
              <a:gd name="T94" fmla="*/ 2147483646 w 136"/>
              <a:gd name="T95" fmla="*/ 2147483646 h 645"/>
              <a:gd name="T96" fmla="*/ 2147483646 w 136"/>
              <a:gd name="T97" fmla="*/ 2147483646 h 645"/>
              <a:gd name="T98" fmla="*/ 2147483646 w 136"/>
              <a:gd name="T99" fmla="*/ 2147483646 h 645"/>
              <a:gd name="T100" fmla="*/ 2147483646 w 136"/>
              <a:gd name="T101" fmla="*/ 2147483646 h 645"/>
              <a:gd name="T102" fmla="*/ 2147483646 w 136"/>
              <a:gd name="T103" fmla="*/ 2147483646 h 645"/>
              <a:gd name="T104" fmla="*/ 2147483646 w 136"/>
              <a:gd name="T105" fmla="*/ 2147483646 h 645"/>
              <a:gd name="T106" fmla="*/ 2147483646 w 136"/>
              <a:gd name="T107" fmla="*/ 2147483646 h 645"/>
              <a:gd name="T108" fmla="*/ 2147483646 w 136"/>
              <a:gd name="T109" fmla="*/ 2147483646 h 645"/>
              <a:gd name="T110" fmla="*/ 2147483646 w 136"/>
              <a:gd name="T111" fmla="*/ 2147483646 h 645"/>
              <a:gd name="T112" fmla="*/ 2147483646 w 136"/>
              <a:gd name="T113" fmla="*/ 2147483646 h 645"/>
              <a:gd name="T114" fmla="*/ 2147483646 w 136"/>
              <a:gd name="T115" fmla="*/ 2147483646 h 645"/>
              <a:gd name="T116" fmla="*/ 2147483646 w 136"/>
              <a:gd name="T117" fmla="*/ 2147483646 h 645"/>
              <a:gd name="T118" fmla="*/ 2147483646 w 136"/>
              <a:gd name="T119" fmla="*/ 2147483646 h 645"/>
              <a:gd name="T120" fmla="*/ 2147483646 w 136"/>
              <a:gd name="T121" fmla="*/ 2147483646 h 645"/>
              <a:gd name="T122" fmla="*/ 2147483646 w 136"/>
              <a:gd name="T123" fmla="*/ 2147483646 h 645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6" h="645">
                <a:moveTo>
                  <a:pt x="0" y="645"/>
                </a:moveTo>
                <a:lnTo>
                  <a:pt x="0" y="623"/>
                </a:lnTo>
                <a:lnTo>
                  <a:pt x="0" y="559"/>
                </a:lnTo>
                <a:lnTo>
                  <a:pt x="1" y="488"/>
                </a:lnTo>
                <a:lnTo>
                  <a:pt x="1" y="420"/>
                </a:lnTo>
                <a:lnTo>
                  <a:pt x="2" y="359"/>
                </a:lnTo>
                <a:lnTo>
                  <a:pt x="2" y="305"/>
                </a:lnTo>
                <a:lnTo>
                  <a:pt x="4" y="259"/>
                </a:lnTo>
                <a:lnTo>
                  <a:pt x="4" y="219"/>
                </a:lnTo>
                <a:lnTo>
                  <a:pt x="4" y="184"/>
                </a:lnTo>
                <a:lnTo>
                  <a:pt x="5" y="156"/>
                </a:lnTo>
                <a:lnTo>
                  <a:pt x="5" y="130"/>
                </a:lnTo>
                <a:lnTo>
                  <a:pt x="6" y="109"/>
                </a:lnTo>
                <a:lnTo>
                  <a:pt x="6" y="91"/>
                </a:lnTo>
                <a:lnTo>
                  <a:pt x="6" y="75"/>
                </a:lnTo>
                <a:lnTo>
                  <a:pt x="8" y="62"/>
                </a:lnTo>
                <a:lnTo>
                  <a:pt x="8" y="49"/>
                </a:lnTo>
                <a:lnTo>
                  <a:pt x="8" y="41"/>
                </a:lnTo>
                <a:lnTo>
                  <a:pt x="9" y="32"/>
                </a:lnTo>
                <a:lnTo>
                  <a:pt x="9" y="27"/>
                </a:lnTo>
                <a:lnTo>
                  <a:pt x="10" y="23"/>
                </a:lnTo>
                <a:lnTo>
                  <a:pt x="10" y="21"/>
                </a:lnTo>
                <a:lnTo>
                  <a:pt x="10" y="20"/>
                </a:lnTo>
                <a:lnTo>
                  <a:pt x="12" y="20"/>
                </a:lnTo>
                <a:lnTo>
                  <a:pt x="13" y="20"/>
                </a:lnTo>
                <a:lnTo>
                  <a:pt x="13" y="17"/>
                </a:lnTo>
                <a:lnTo>
                  <a:pt x="13" y="15"/>
                </a:lnTo>
                <a:lnTo>
                  <a:pt x="14" y="11"/>
                </a:lnTo>
                <a:lnTo>
                  <a:pt x="14" y="7"/>
                </a:lnTo>
                <a:lnTo>
                  <a:pt x="16" y="4"/>
                </a:lnTo>
                <a:lnTo>
                  <a:pt x="16" y="1"/>
                </a:lnTo>
                <a:lnTo>
                  <a:pt x="17" y="0"/>
                </a:lnTo>
                <a:lnTo>
                  <a:pt x="17" y="1"/>
                </a:lnTo>
                <a:lnTo>
                  <a:pt x="17" y="5"/>
                </a:lnTo>
                <a:lnTo>
                  <a:pt x="18" y="11"/>
                </a:lnTo>
                <a:lnTo>
                  <a:pt x="18" y="19"/>
                </a:lnTo>
                <a:lnTo>
                  <a:pt x="20" y="27"/>
                </a:lnTo>
                <a:lnTo>
                  <a:pt x="20" y="36"/>
                </a:lnTo>
                <a:lnTo>
                  <a:pt x="20" y="43"/>
                </a:lnTo>
                <a:lnTo>
                  <a:pt x="21" y="48"/>
                </a:lnTo>
                <a:lnTo>
                  <a:pt x="21" y="52"/>
                </a:lnTo>
                <a:lnTo>
                  <a:pt x="22" y="52"/>
                </a:lnTo>
                <a:lnTo>
                  <a:pt x="22" y="49"/>
                </a:lnTo>
                <a:lnTo>
                  <a:pt x="24" y="48"/>
                </a:lnTo>
                <a:lnTo>
                  <a:pt x="24" y="47"/>
                </a:lnTo>
                <a:lnTo>
                  <a:pt x="24" y="46"/>
                </a:lnTo>
                <a:lnTo>
                  <a:pt x="25" y="46"/>
                </a:lnTo>
                <a:lnTo>
                  <a:pt x="25" y="47"/>
                </a:lnTo>
                <a:lnTo>
                  <a:pt x="26" y="47"/>
                </a:lnTo>
                <a:lnTo>
                  <a:pt x="26" y="48"/>
                </a:lnTo>
                <a:lnTo>
                  <a:pt x="26" y="49"/>
                </a:lnTo>
                <a:lnTo>
                  <a:pt x="28" y="50"/>
                </a:lnTo>
                <a:lnTo>
                  <a:pt x="28" y="53"/>
                </a:lnTo>
                <a:lnTo>
                  <a:pt x="29" y="55"/>
                </a:lnTo>
                <a:lnTo>
                  <a:pt x="29" y="58"/>
                </a:lnTo>
                <a:lnTo>
                  <a:pt x="29" y="63"/>
                </a:lnTo>
                <a:lnTo>
                  <a:pt x="30" y="68"/>
                </a:lnTo>
                <a:lnTo>
                  <a:pt x="30" y="75"/>
                </a:lnTo>
                <a:lnTo>
                  <a:pt x="32" y="84"/>
                </a:lnTo>
                <a:lnTo>
                  <a:pt x="32" y="95"/>
                </a:lnTo>
                <a:lnTo>
                  <a:pt x="33" y="107"/>
                </a:lnTo>
                <a:lnTo>
                  <a:pt x="33" y="123"/>
                </a:lnTo>
                <a:lnTo>
                  <a:pt x="33" y="140"/>
                </a:lnTo>
                <a:lnTo>
                  <a:pt x="34" y="160"/>
                </a:lnTo>
                <a:lnTo>
                  <a:pt x="34" y="182"/>
                </a:lnTo>
                <a:lnTo>
                  <a:pt x="35" y="208"/>
                </a:lnTo>
                <a:lnTo>
                  <a:pt x="35" y="236"/>
                </a:lnTo>
                <a:lnTo>
                  <a:pt x="35" y="268"/>
                </a:lnTo>
                <a:lnTo>
                  <a:pt x="37" y="303"/>
                </a:lnTo>
                <a:lnTo>
                  <a:pt x="37" y="340"/>
                </a:lnTo>
                <a:lnTo>
                  <a:pt x="37" y="377"/>
                </a:lnTo>
                <a:lnTo>
                  <a:pt x="38" y="408"/>
                </a:lnTo>
                <a:lnTo>
                  <a:pt x="38" y="425"/>
                </a:lnTo>
                <a:lnTo>
                  <a:pt x="39" y="425"/>
                </a:lnTo>
                <a:lnTo>
                  <a:pt x="39" y="410"/>
                </a:lnTo>
                <a:lnTo>
                  <a:pt x="39" y="389"/>
                </a:lnTo>
                <a:lnTo>
                  <a:pt x="41" y="367"/>
                </a:lnTo>
                <a:lnTo>
                  <a:pt x="41" y="346"/>
                </a:lnTo>
                <a:lnTo>
                  <a:pt x="42" y="330"/>
                </a:lnTo>
                <a:lnTo>
                  <a:pt x="42" y="316"/>
                </a:lnTo>
                <a:lnTo>
                  <a:pt x="42" y="305"/>
                </a:lnTo>
                <a:lnTo>
                  <a:pt x="43" y="296"/>
                </a:lnTo>
                <a:lnTo>
                  <a:pt x="43" y="289"/>
                </a:lnTo>
                <a:lnTo>
                  <a:pt x="45" y="281"/>
                </a:lnTo>
                <a:lnTo>
                  <a:pt x="45" y="276"/>
                </a:lnTo>
                <a:lnTo>
                  <a:pt x="46" y="271"/>
                </a:lnTo>
                <a:lnTo>
                  <a:pt x="46" y="268"/>
                </a:lnTo>
                <a:lnTo>
                  <a:pt x="46" y="265"/>
                </a:lnTo>
                <a:lnTo>
                  <a:pt x="47" y="262"/>
                </a:lnTo>
                <a:lnTo>
                  <a:pt x="47" y="259"/>
                </a:lnTo>
                <a:lnTo>
                  <a:pt x="49" y="254"/>
                </a:lnTo>
                <a:lnTo>
                  <a:pt x="49" y="249"/>
                </a:lnTo>
                <a:lnTo>
                  <a:pt x="49" y="244"/>
                </a:lnTo>
                <a:lnTo>
                  <a:pt x="50" y="238"/>
                </a:lnTo>
                <a:lnTo>
                  <a:pt x="50" y="233"/>
                </a:lnTo>
                <a:lnTo>
                  <a:pt x="50" y="230"/>
                </a:lnTo>
                <a:lnTo>
                  <a:pt x="51" y="227"/>
                </a:lnTo>
                <a:lnTo>
                  <a:pt x="51" y="226"/>
                </a:lnTo>
                <a:lnTo>
                  <a:pt x="53" y="227"/>
                </a:lnTo>
                <a:lnTo>
                  <a:pt x="53" y="230"/>
                </a:lnTo>
                <a:lnTo>
                  <a:pt x="53" y="231"/>
                </a:lnTo>
                <a:lnTo>
                  <a:pt x="54" y="233"/>
                </a:lnTo>
                <a:lnTo>
                  <a:pt x="54" y="235"/>
                </a:lnTo>
                <a:lnTo>
                  <a:pt x="55" y="235"/>
                </a:lnTo>
                <a:lnTo>
                  <a:pt x="57" y="233"/>
                </a:lnTo>
                <a:lnTo>
                  <a:pt x="57" y="235"/>
                </a:lnTo>
                <a:lnTo>
                  <a:pt x="58" y="237"/>
                </a:lnTo>
                <a:lnTo>
                  <a:pt x="58" y="241"/>
                </a:lnTo>
                <a:lnTo>
                  <a:pt x="59" y="247"/>
                </a:lnTo>
                <a:lnTo>
                  <a:pt x="59" y="255"/>
                </a:lnTo>
                <a:lnTo>
                  <a:pt x="59" y="267"/>
                </a:lnTo>
                <a:lnTo>
                  <a:pt x="61" y="279"/>
                </a:lnTo>
                <a:lnTo>
                  <a:pt x="61" y="294"/>
                </a:lnTo>
                <a:lnTo>
                  <a:pt x="62" y="311"/>
                </a:lnTo>
                <a:lnTo>
                  <a:pt x="62" y="327"/>
                </a:lnTo>
                <a:lnTo>
                  <a:pt x="62" y="344"/>
                </a:lnTo>
                <a:lnTo>
                  <a:pt x="63" y="356"/>
                </a:lnTo>
                <a:lnTo>
                  <a:pt x="63" y="365"/>
                </a:lnTo>
                <a:lnTo>
                  <a:pt x="65" y="366"/>
                </a:lnTo>
                <a:lnTo>
                  <a:pt x="65" y="360"/>
                </a:lnTo>
                <a:lnTo>
                  <a:pt x="65" y="349"/>
                </a:lnTo>
                <a:lnTo>
                  <a:pt x="66" y="333"/>
                </a:lnTo>
                <a:lnTo>
                  <a:pt x="66" y="317"/>
                </a:lnTo>
                <a:lnTo>
                  <a:pt x="66" y="301"/>
                </a:lnTo>
                <a:lnTo>
                  <a:pt x="67" y="289"/>
                </a:lnTo>
                <a:lnTo>
                  <a:pt x="67" y="279"/>
                </a:lnTo>
                <a:lnTo>
                  <a:pt x="69" y="274"/>
                </a:lnTo>
                <a:lnTo>
                  <a:pt x="69" y="271"/>
                </a:lnTo>
                <a:lnTo>
                  <a:pt x="70" y="275"/>
                </a:lnTo>
                <a:lnTo>
                  <a:pt x="70" y="279"/>
                </a:lnTo>
                <a:lnTo>
                  <a:pt x="71" y="281"/>
                </a:lnTo>
                <a:lnTo>
                  <a:pt x="71" y="282"/>
                </a:lnTo>
                <a:lnTo>
                  <a:pt x="72" y="280"/>
                </a:lnTo>
                <a:lnTo>
                  <a:pt x="72" y="275"/>
                </a:lnTo>
                <a:lnTo>
                  <a:pt x="72" y="268"/>
                </a:lnTo>
                <a:lnTo>
                  <a:pt x="74" y="262"/>
                </a:lnTo>
                <a:lnTo>
                  <a:pt x="74" y="255"/>
                </a:lnTo>
                <a:lnTo>
                  <a:pt x="75" y="254"/>
                </a:lnTo>
                <a:lnTo>
                  <a:pt x="75" y="255"/>
                </a:lnTo>
                <a:lnTo>
                  <a:pt x="75" y="263"/>
                </a:lnTo>
                <a:lnTo>
                  <a:pt x="76" y="273"/>
                </a:lnTo>
                <a:lnTo>
                  <a:pt x="76" y="285"/>
                </a:lnTo>
                <a:lnTo>
                  <a:pt x="78" y="295"/>
                </a:lnTo>
                <a:lnTo>
                  <a:pt x="78" y="301"/>
                </a:lnTo>
                <a:lnTo>
                  <a:pt x="78" y="297"/>
                </a:lnTo>
                <a:lnTo>
                  <a:pt x="79" y="284"/>
                </a:lnTo>
                <a:lnTo>
                  <a:pt x="79" y="264"/>
                </a:lnTo>
                <a:lnTo>
                  <a:pt x="79" y="242"/>
                </a:lnTo>
                <a:lnTo>
                  <a:pt x="80" y="222"/>
                </a:lnTo>
                <a:lnTo>
                  <a:pt x="80" y="208"/>
                </a:lnTo>
                <a:lnTo>
                  <a:pt x="82" y="197"/>
                </a:lnTo>
                <a:lnTo>
                  <a:pt x="82" y="192"/>
                </a:lnTo>
                <a:lnTo>
                  <a:pt x="82" y="194"/>
                </a:lnTo>
                <a:lnTo>
                  <a:pt x="83" y="200"/>
                </a:lnTo>
                <a:lnTo>
                  <a:pt x="83" y="213"/>
                </a:lnTo>
                <a:lnTo>
                  <a:pt x="84" y="227"/>
                </a:lnTo>
                <a:lnTo>
                  <a:pt x="84" y="242"/>
                </a:lnTo>
                <a:lnTo>
                  <a:pt x="86" y="255"/>
                </a:lnTo>
                <a:lnTo>
                  <a:pt x="86" y="262"/>
                </a:lnTo>
                <a:lnTo>
                  <a:pt x="86" y="260"/>
                </a:lnTo>
                <a:lnTo>
                  <a:pt x="87" y="252"/>
                </a:lnTo>
                <a:lnTo>
                  <a:pt x="87" y="240"/>
                </a:lnTo>
                <a:lnTo>
                  <a:pt x="88" y="227"/>
                </a:lnTo>
                <a:lnTo>
                  <a:pt x="88" y="216"/>
                </a:lnTo>
                <a:lnTo>
                  <a:pt x="88" y="209"/>
                </a:lnTo>
                <a:lnTo>
                  <a:pt x="90" y="205"/>
                </a:lnTo>
                <a:lnTo>
                  <a:pt x="90" y="204"/>
                </a:lnTo>
                <a:lnTo>
                  <a:pt x="91" y="206"/>
                </a:lnTo>
                <a:lnTo>
                  <a:pt x="91" y="210"/>
                </a:lnTo>
                <a:lnTo>
                  <a:pt x="91" y="214"/>
                </a:lnTo>
                <a:lnTo>
                  <a:pt x="92" y="217"/>
                </a:lnTo>
                <a:lnTo>
                  <a:pt x="92" y="219"/>
                </a:lnTo>
                <a:lnTo>
                  <a:pt x="94" y="219"/>
                </a:lnTo>
                <a:lnTo>
                  <a:pt x="94" y="217"/>
                </a:lnTo>
                <a:lnTo>
                  <a:pt x="95" y="219"/>
                </a:lnTo>
                <a:lnTo>
                  <a:pt x="95" y="221"/>
                </a:lnTo>
                <a:lnTo>
                  <a:pt x="95" y="226"/>
                </a:lnTo>
                <a:lnTo>
                  <a:pt x="96" y="235"/>
                </a:lnTo>
                <a:lnTo>
                  <a:pt x="96" y="246"/>
                </a:lnTo>
                <a:lnTo>
                  <a:pt x="98" y="259"/>
                </a:lnTo>
                <a:lnTo>
                  <a:pt x="98" y="274"/>
                </a:lnTo>
                <a:lnTo>
                  <a:pt x="99" y="290"/>
                </a:lnTo>
                <a:lnTo>
                  <a:pt x="99" y="306"/>
                </a:lnTo>
                <a:lnTo>
                  <a:pt x="99" y="318"/>
                </a:lnTo>
                <a:lnTo>
                  <a:pt x="100" y="328"/>
                </a:lnTo>
                <a:lnTo>
                  <a:pt x="100" y="335"/>
                </a:lnTo>
                <a:lnTo>
                  <a:pt x="102" y="341"/>
                </a:lnTo>
                <a:lnTo>
                  <a:pt x="102" y="346"/>
                </a:lnTo>
                <a:lnTo>
                  <a:pt x="102" y="352"/>
                </a:lnTo>
                <a:lnTo>
                  <a:pt x="103" y="361"/>
                </a:lnTo>
                <a:lnTo>
                  <a:pt x="103" y="375"/>
                </a:lnTo>
                <a:lnTo>
                  <a:pt x="104" y="394"/>
                </a:lnTo>
                <a:lnTo>
                  <a:pt x="104" y="421"/>
                </a:lnTo>
                <a:lnTo>
                  <a:pt x="104" y="456"/>
                </a:lnTo>
                <a:lnTo>
                  <a:pt x="106" y="497"/>
                </a:lnTo>
                <a:lnTo>
                  <a:pt x="106" y="538"/>
                </a:lnTo>
                <a:lnTo>
                  <a:pt x="107" y="555"/>
                </a:lnTo>
                <a:lnTo>
                  <a:pt x="107" y="528"/>
                </a:lnTo>
                <a:lnTo>
                  <a:pt x="107" y="472"/>
                </a:lnTo>
                <a:lnTo>
                  <a:pt x="108" y="410"/>
                </a:lnTo>
                <a:lnTo>
                  <a:pt x="108" y="356"/>
                </a:lnTo>
                <a:lnTo>
                  <a:pt x="108" y="311"/>
                </a:lnTo>
                <a:lnTo>
                  <a:pt x="109" y="273"/>
                </a:lnTo>
                <a:lnTo>
                  <a:pt x="109" y="242"/>
                </a:lnTo>
                <a:lnTo>
                  <a:pt x="111" y="216"/>
                </a:lnTo>
                <a:lnTo>
                  <a:pt x="111" y="195"/>
                </a:lnTo>
                <a:lnTo>
                  <a:pt x="111" y="177"/>
                </a:lnTo>
                <a:lnTo>
                  <a:pt x="112" y="161"/>
                </a:lnTo>
                <a:lnTo>
                  <a:pt x="112" y="146"/>
                </a:lnTo>
                <a:lnTo>
                  <a:pt x="113" y="131"/>
                </a:lnTo>
                <a:lnTo>
                  <a:pt x="113" y="119"/>
                </a:lnTo>
                <a:lnTo>
                  <a:pt x="115" y="108"/>
                </a:lnTo>
                <a:lnTo>
                  <a:pt x="115" y="98"/>
                </a:lnTo>
                <a:lnTo>
                  <a:pt x="115" y="91"/>
                </a:lnTo>
                <a:lnTo>
                  <a:pt x="116" y="87"/>
                </a:lnTo>
                <a:lnTo>
                  <a:pt x="116" y="86"/>
                </a:lnTo>
                <a:lnTo>
                  <a:pt x="117" y="89"/>
                </a:lnTo>
                <a:lnTo>
                  <a:pt x="117" y="93"/>
                </a:lnTo>
                <a:lnTo>
                  <a:pt x="117" y="101"/>
                </a:lnTo>
                <a:lnTo>
                  <a:pt x="119" y="109"/>
                </a:lnTo>
                <a:lnTo>
                  <a:pt x="119" y="119"/>
                </a:lnTo>
                <a:lnTo>
                  <a:pt x="120" y="129"/>
                </a:lnTo>
                <a:lnTo>
                  <a:pt x="120" y="135"/>
                </a:lnTo>
                <a:lnTo>
                  <a:pt x="120" y="138"/>
                </a:lnTo>
                <a:lnTo>
                  <a:pt x="121" y="136"/>
                </a:lnTo>
                <a:lnTo>
                  <a:pt x="121" y="131"/>
                </a:lnTo>
                <a:lnTo>
                  <a:pt x="121" y="124"/>
                </a:lnTo>
                <a:lnTo>
                  <a:pt x="123" y="117"/>
                </a:lnTo>
                <a:lnTo>
                  <a:pt x="123" y="109"/>
                </a:lnTo>
                <a:lnTo>
                  <a:pt x="124" y="106"/>
                </a:lnTo>
                <a:lnTo>
                  <a:pt x="124" y="104"/>
                </a:lnTo>
                <a:lnTo>
                  <a:pt x="124" y="106"/>
                </a:lnTo>
                <a:lnTo>
                  <a:pt x="125" y="111"/>
                </a:lnTo>
                <a:lnTo>
                  <a:pt x="125" y="117"/>
                </a:lnTo>
                <a:lnTo>
                  <a:pt x="127" y="124"/>
                </a:lnTo>
                <a:lnTo>
                  <a:pt x="127" y="131"/>
                </a:lnTo>
                <a:lnTo>
                  <a:pt x="128" y="138"/>
                </a:lnTo>
                <a:lnTo>
                  <a:pt x="128" y="141"/>
                </a:lnTo>
                <a:lnTo>
                  <a:pt x="129" y="140"/>
                </a:lnTo>
                <a:lnTo>
                  <a:pt x="129" y="138"/>
                </a:lnTo>
                <a:lnTo>
                  <a:pt x="131" y="136"/>
                </a:lnTo>
                <a:lnTo>
                  <a:pt x="131" y="134"/>
                </a:lnTo>
                <a:lnTo>
                  <a:pt x="132" y="135"/>
                </a:lnTo>
                <a:lnTo>
                  <a:pt x="132" y="138"/>
                </a:lnTo>
                <a:lnTo>
                  <a:pt x="133" y="140"/>
                </a:lnTo>
                <a:lnTo>
                  <a:pt x="133" y="145"/>
                </a:lnTo>
                <a:lnTo>
                  <a:pt x="133" y="149"/>
                </a:lnTo>
                <a:lnTo>
                  <a:pt x="135" y="155"/>
                </a:lnTo>
                <a:lnTo>
                  <a:pt x="135" y="160"/>
                </a:lnTo>
                <a:lnTo>
                  <a:pt x="135" y="167"/>
                </a:lnTo>
                <a:lnTo>
                  <a:pt x="136" y="176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2" name="Freeform 268"/>
          <p:cNvSpPr>
            <a:spLocks/>
          </p:cNvSpPr>
          <p:nvPr/>
        </p:nvSpPr>
        <p:spPr bwMode="auto">
          <a:xfrm>
            <a:off x="7381875" y="4540250"/>
            <a:ext cx="217488" cy="603250"/>
          </a:xfrm>
          <a:custGeom>
            <a:avLst/>
            <a:gdLst>
              <a:gd name="T0" fmla="*/ 2147483646 w 137"/>
              <a:gd name="T1" fmla="*/ 2147483646 h 380"/>
              <a:gd name="T2" fmla="*/ 2147483646 w 137"/>
              <a:gd name="T3" fmla="*/ 2147483646 h 380"/>
              <a:gd name="T4" fmla="*/ 2147483646 w 137"/>
              <a:gd name="T5" fmla="*/ 2147483646 h 380"/>
              <a:gd name="T6" fmla="*/ 2147483646 w 137"/>
              <a:gd name="T7" fmla="*/ 2147483646 h 380"/>
              <a:gd name="T8" fmla="*/ 2147483646 w 137"/>
              <a:gd name="T9" fmla="*/ 2147483646 h 380"/>
              <a:gd name="T10" fmla="*/ 2147483646 w 137"/>
              <a:gd name="T11" fmla="*/ 2147483646 h 380"/>
              <a:gd name="T12" fmla="*/ 2147483646 w 137"/>
              <a:gd name="T13" fmla="*/ 2147483646 h 380"/>
              <a:gd name="T14" fmla="*/ 2147483646 w 137"/>
              <a:gd name="T15" fmla="*/ 2147483646 h 380"/>
              <a:gd name="T16" fmla="*/ 2147483646 w 137"/>
              <a:gd name="T17" fmla="*/ 2147483646 h 380"/>
              <a:gd name="T18" fmla="*/ 2147483646 w 137"/>
              <a:gd name="T19" fmla="*/ 2147483646 h 380"/>
              <a:gd name="T20" fmla="*/ 2147483646 w 137"/>
              <a:gd name="T21" fmla="*/ 2147483646 h 380"/>
              <a:gd name="T22" fmla="*/ 2147483646 w 137"/>
              <a:gd name="T23" fmla="*/ 2147483646 h 380"/>
              <a:gd name="T24" fmla="*/ 2147483646 w 137"/>
              <a:gd name="T25" fmla="*/ 2147483646 h 380"/>
              <a:gd name="T26" fmla="*/ 2147483646 w 137"/>
              <a:gd name="T27" fmla="*/ 2147483646 h 380"/>
              <a:gd name="T28" fmla="*/ 2147483646 w 137"/>
              <a:gd name="T29" fmla="*/ 2147483646 h 380"/>
              <a:gd name="T30" fmla="*/ 2147483646 w 137"/>
              <a:gd name="T31" fmla="*/ 2147483646 h 380"/>
              <a:gd name="T32" fmla="*/ 2147483646 w 137"/>
              <a:gd name="T33" fmla="*/ 2147483646 h 380"/>
              <a:gd name="T34" fmla="*/ 2147483646 w 137"/>
              <a:gd name="T35" fmla="*/ 2147483646 h 380"/>
              <a:gd name="T36" fmla="*/ 2147483646 w 137"/>
              <a:gd name="T37" fmla="*/ 2147483646 h 380"/>
              <a:gd name="T38" fmla="*/ 2147483646 w 137"/>
              <a:gd name="T39" fmla="*/ 2147483646 h 380"/>
              <a:gd name="T40" fmla="*/ 2147483646 w 137"/>
              <a:gd name="T41" fmla="*/ 2147483646 h 380"/>
              <a:gd name="T42" fmla="*/ 2147483646 w 137"/>
              <a:gd name="T43" fmla="*/ 2147483646 h 380"/>
              <a:gd name="T44" fmla="*/ 2147483646 w 137"/>
              <a:gd name="T45" fmla="*/ 2147483646 h 380"/>
              <a:gd name="T46" fmla="*/ 2147483646 w 137"/>
              <a:gd name="T47" fmla="*/ 2147483646 h 380"/>
              <a:gd name="T48" fmla="*/ 2147483646 w 137"/>
              <a:gd name="T49" fmla="*/ 2147483646 h 380"/>
              <a:gd name="T50" fmla="*/ 2147483646 w 137"/>
              <a:gd name="T51" fmla="*/ 2147483646 h 380"/>
              <a:gd name="T52" fmla="*/ 2147483646 w 137"/>
              <a:gd name="T53" fmla="*/ 2147483646 h 380"/>
              <a:gd name="T54" fmla="*/ 2147483646 w 137"/>
              <a:gd name="T55" fmla="*/ 2147483646 h 380"/>
              <a:gd name="T56" fmla="*/ 2147483646 w 137"/>
              <a:gd name="T57" fmla="*/ 2147483646 h 380"/>
              <a:gd name="T58" fmla="*/ 2147483646 w 137"/>
              <a:gd name="T59" fmla="*/ 2147483646 h 380"/>
              <a:gd name="T60" fmla="*/ 2147483646 w 137"/>
              <a:gd name="T61" fmla="*/ 2147483646 h 380"/>
              <a:gd name="T62" fmla="*/ 2147483646 w 137"/>
              <a:gd name="T63" fmla="*/ 2147483646 h 380"/>
              <a:gd name="T64" fmla="*/ 2147483646 w 137"/>
              <a:gd name="T65" fmla="*/ 2147483646 h 380"/>
              <a:gd name="T66" fmla="*/ 2147483646 w 137"/>
              <a:gd name="T67" fmla="*/ 2147483646 h 380"/>
              <a:gd name="T68" fmla="*/ 2147483646 w 137"/>
              <a:gd name="T69" fmla="*/ 2147483646 h 380"/>
              <a:gd name="T70" fmla="*/ 2147483646 w 137"/>
              <a:gd name="T71" fmla="*/ 2147483646 h 380"/>
              <a:gd name="T72" fmla="*/ 2147483646 w 137"/>
              <a:gd name="T73" fmla="*/ 2147483646 h 380"/>
              <a:gd name="T74" fmla="*/ 2147483646 w 137"/>
              <a:gd name="T75" fmla="*/ 2147483646 h 380"/>
              <a:gd name="T76" fmla="*/ 2147483646 w 137"/>
              <a:gd name="T77" fmla="*/ 2147483646 h 380"/>
              <a:gd name="T78" fmla="*/ 2147483646 w 137"/>
              <a:gd name="T79" fmla="*/ 2147483646 h 380"/>
              <a:gd name="T80" fmla="*/ 2147483646 w 137"/>
              <a:gd name="T81" fmla="*/ 2147483646 h 380"/>
              <a:gd name="T82" fmla="*/ 2147483646 w 137"/>
              <a:gd name="T83" fmla="*/ 2147483646 h 380"/>
              <a:gd name="T84" fmla="*/ 2147483646 w 137"/>
              <a:gd name="T85" fmla="*/ 2147483646 h 380"/>
              <a:gd name="T86" fmla="*/ 2147483646 w 137"/>
              <a:gd name="T87" fmla="*/ 2147483646 h 380"/>
              <a:gd name="T88" fmla="*/ 2147483646 w 137"/>
              <a:gd name="T89" fmla="*/ 2147483646 h 380"/>
              <a:gd name="T90" fmla="*/ 2147483646 w 137"/>
              <a:gd name="T91" fmla="*/ 2147483646 h 380"/>
              <a:gd name="T92" fmla="*/ 2147483646 w 137"/>
              <a:gd name="T93" fmla="*/ 2147483646 h 380"/>
              <a:gd name="T94" fmla="*/ 2147483646 w 137"/>
              <a:gd name="T95" fmla="*/ 2147483646 h 380"/>
              <a:gd name="T96" fmla="*/ 2147483646 w 137"/>
              <a:gd name="T97" fmla="*/ 2147483646 h 380"/>
              <a:gd name="T98" fmla="*/ 2147483646 w 137"/>
              <a:gd name="T99" fmla="*/ 2147483646 h 380"/>
              <a:gd name="T100" fmla="*/ 2147483646 w 137"/>
              <a:gd name="T101" fmla="*/ 2147483646 h 380"/>
              <a:gd name="T102" fmla="*/ 2147483646 w 137"/>
              <a:gd name="T103" fmla="*/ 2147483646 h 380"/>
              <a:gd name="T104" fmla="*/ 2147483646 w 137"/>
              <a:gd name="T105" fmla="*/ 2147483646 h 380"/>
              <a:gd name="T106" fmla="*/ 2147483646 w 137"/>
              <a:gd name="T107" fmla="*/ 2147483646 h 380"/>
              <a:gd name="T108" fmla="*/ 2147483646 w 137"/>
              <a:gd name="T109" fmla="*/ 2147483646 h 380"/>
              <a:gd name="T110" fmla="*/ 2147483646 w 137"/>
              <a:gd name="T111" fmla="*/ 2147483646 h 380"/>
              <a:gd name="T112" fmla="*/ 2147483646 w 137"/>
              <a:gd name="T113" fmla="*/ 2147483646 h 380"/>
              <a:gd name="T114" fmla="*/ 2147483646 w 137"/>
              <a:gd name="T115" fmla="*/ 2147483646 h 380"/>
              <a:gd name="T116" fmla="*/ 2147483646 w 137"/>
              <a:gd name="T117" fmla="*/ 2147483646 h 380"/>
              <a:gd name="T118" fmla="*/ 2147483646 w 137"/>
              <a:gd name="T119" fmla="*/ 2147483646 h 380"/>
              <a:gd name="T120" fmla="*/ 2147483646 w 137"/>
              <a:gd name="T121" fmla="*/ 2147483646 h 380"/>
              <a:gd name="T122" fmla="*/ 2147483646 w 137"/>
              <a:gd name="T123" fmla="*/ 2147483646 h 38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7" h="380">
                <a:moveTo>
                  <a:pt x="0" y="164"/>
                </a:moveTo>
                <a:lnTo>
                  <a:pt x="0" y="174"/>
                </a:lnTo>
                <a:lnTo>
                  <a:pt x="1" y="186"/>
                </a:lnTo>
                <a:lnTo>
                  <a:pt x="1" y="198"/>
                </a:lnTo>
                <a:lnTo>
                  <a:pt x="1" y="212"/>
                </a:lnTo>
                <a:lnTo>
                  <a:pt x="3" y="226"/>
                </a:lnTo>
                <a:lnTo>
                  <a:pt x="3" y="239"/>
                </a:lnTo>
                <a:lnTo>
                  <a:pt x="4" y="248"/>
                </a:lnTo>
                <a:lnTo>
                  <a:pt x="4" y="256"/>
                </a:lnTo>
                <a:lnTo>
                  <a:pt x="5" y="258"/>
                </a:lnTo>
                <a:lnTo>
                  <a:pt x="5" y="256"/>
                </a:lnTo>
                <a:lnTo>
                  <a:pt x="5" y="251"/>
                </a:lnTo>
                <a:lnTo>
                  <a:pt x="7" y="242"/>
                </a:lnTo>
                <a:lnTo>
                  <a:pt x="7" y="232"/>
                </a:lnTo>
                <a:lnTo>
                  <a:pt x="8" y="223"/>
                </a:lnTo>
                <a:lnTo>
                  <a:pt x="8" y="213"/>
                </a:lnTo>
                <a:lnTo>
                  <a:pt x="8" y="202"/>
                </a:lnTo>
                <a:lnTo>
                  <a:pt x="9" y="192"/>
                </a:lnTo>
                <a:lnTo>
                  <a:pt x="9" y="182"/>
                </a:lnTo>
                <a:lnTo>
                  <a:pt x="11" y="172"/>
                </a:lnTo>
                <a:lnTo>
                  <a:pt x="11" y="164"/>
                </a:lnTo>
                <a:lnTo>
                  <a:pt x="11" y="155"/>
                </a:lnTo>
                <a:lnTo>
                  <a:pt x="12" y="146"/>
                </a:lnTo>
                <a:lnTo>
                  <a:pt x="12" y="140"/>
                </a:lnTo>
                <a:lnTo>
                  <a:pt x="13" y="135"/>
                </a:lnTo>
                <a:lnTo>
                  <a:pt x="13" y="134"/>
                </a:lnTo>
                <a:lnTo>
                  <a:pt x="14" y="138"/>
                </a:lnTo>
                <a:lnTo>
                  <a:pt x="14" y="144"/>
                </a:lnTo>
                <a:lnTo>
                  <a:pt x="14" y="153"/>
                </a:lnTo>
                <a:lnTo>
                  <a:pt x="16" y="164"/>
                </a:lnTo>
                <a:lnTo>
                  <a:pt x="16" y="176"/>
                </a:lnTo>
                <a:lnTo>
                  <a:pt x="17" y="186"/>
                </a:lnTo>
                <a:lnTo>
                  <a:pt x="17" y="196"/>
                </a:lnTo>
                <a:lnTo>
                  <a:pt x="18" y="201"/>
                </a:lnTo>
                <a:lnTo>
                  <a:pt x="18" y="202"/>
                </a:lnTo>
                <a:lnTo>
                  <a:pt x="18" y="198"/>
                </a:lnTo>
                <a:lnTo>
                  <a:pt x="20" y="191"/>
                </a:lnTo>
                <a:lnTo>
                  <a:pt x="20" y="181"/>
                </a:lnTo>
                <a:lnTo>
                  <a:pt x="21" y="171"/>
                </a:lnTo>
                <a:lnTo>
                  <a:pt x="21" y="161"/>
                </a:lnTo>
                <a:lnTo>
                  <a:pt x="21" y="153"/>
                </a:lnTo>
                <a:lnTo>
                  <a:pt x="22" y="145"/>
                </a:lnTo>
                <a:lnTo>
                  <a:pt x="22" y="140"/>
                </a:lnTo>
                <a:lnTo>
                  <a:pt x="24" y="137"/>
                </a:lnTo>
                <a:lnTo>
                  <a:pt x="24" y="134"/>
                </a:lnTo>
                <a:lnTo>
                  <a:pt x="24" y="133"/>
                </a:lnTo>
                <a:lnTo>
                  <a:pt x="25" y="133"/>
                </a:lnTo>
                <a:lnTo>
                  <a:pt x="25" y="135"/>
                </a:lnTo>
                <a:lnTo>
                  <a:pt x="26" y="137"/>
                </a:lnTo>
                <a:lnTo>
                  <a:pt x="26" y="140"/>
                </a:lnTo>
                <a:lnTo>
                  <a:pt x="26" y="144"/>
                </a:lnTo>
                <a:lnTo>
                  <a:pt x="28" y="149"/>
                </a:lnTo>
                <a:lnTo>
                  <a:pt x="28" y="154"/>
                </a:lnTo>
                <a:lnTo>
                  <a:pt x="28" y="160"/>
                </a:lnTo>
                <a:lnTo>
                  <a:pt x="29" y="166"/>
                </a:lnTo>
                <a:lnTo>
                  <a:pt x="29" y="174"/>
                </a:lnTo>
                <a:lnTo>
                  <a:pt x="30" y="180"/>
                </a:lnTo>
                <a:lnTo>
                  <a:pt x="30" y="186"/>
                </a:lnTo>
                <a:lnTo>
                  <a:pt x="32" y="193"/>
                </a:lnTo>
                <a:lnTo>
                  <a:pt x="32" y="201"/>
                </a:lnTo>
                <a:lnTo>
                  <a:pt x="32" y="208"/>
                </a:lnTo>
                <a:lnTo>
                  <a:pt x="33" y="216"/>
                </a:lnTo>
                <a:lnTo>
                  <a:pt x="33" y="226"/>
                </a:lnTo>
                <a:lnTo>
                  <a:pt x="34" y="240"/>
                </a:lnTo>
                <a:lnTo>
                  <a:pt x="34" y="256"/>
                </a:lnTo>
                <a:lnTo>
                  <a:pt x="34" y="275"/>
                </a:lnTo>
                <a:lnTo>
                  <a:pt x="36" y="300"/>
                </a:lnTo>
                <a:lnTo>
                  <a:pt x="36" y="328"/>
                </a:lnTo>
                <a:lnTo>
                  <a:pt x="37" y="356"/>
                </a:lnTo>
                <a:lnTo>
                  <a:pt x="37" y="379"/>
                </a:lnTo>
                <a:lnTo>
                  <a:pt x="37" y="380"/>
                </a:lnTo>
                <a:lnTo>
                  <a:pt x="38" y="358"/>
                </a:lnTo>
                <a:lnTo>
                  <a:pt x="38" y="317"/>
                </a:lnTo>
                <a:lnTo>
                  <a:pt x="40" y="272"/>
                </a:lnTo>
                <a:lnTo>
                  <a:pt x="40" y="228"/>
                </a:lnTo>
                <a:lnTo>
                  <a:pt x="40" y="189"/>
                </a:lnTo>
                <a:lnTo>
                  <a:pt x="41" y="158"/>
                </a:lnTo>
                <a:lnTo>
                  <a:pt x="41" y="132"/>
                </a:lnTo>
                <a:lnTo>
                  <a:pt x="41" y="112"/>
                </a:lnTo>
                <a:lnTo>
                  <a:pt x="42" y="96"/>
                </a:lnTo>
                <a:lnTo>
                  <a:pt x="42" y="84"/>
                </a:lnTo>
                <a:lnTo>
                  <a:pt x="44" y="74"/>
                </a:lnTo>
                <a:lnTo>
                  <a:pt x="44" y="67"/>
                </a:lnTo>
                <a:lnTo>
                  <a:pt x="45" y="59"/>
                </a:lnTo>
                <a:lnTo>
                  <a:pt x="45" y="53"/>
                </a:lnTo>
                <a:lnTo>
                  <a:pt x="45" y="46"/>
                </a:lnTo>
                <a:lnTo>
                  <a:pt x="46" y="38"/>
                </a:lnTo>
                <a:lnTo>
                  <a:pt x="46" y="30"/>
                </a:lnTo>
                <a:lnTo>
                  <a:pt x="48" y="22"/>
                </a:lnTo>
                <a:lnTo>
                  <a:pt x="48" y="16"/>
                </a:lnTo>
                <a:lnTo>
                  <a:pt x="48" y="10"/>
                </a:lnTo>
                <a:lnTo>
                  <a:pt x="49" y="5"/>
                </a:lnTo>
                <a:lnTo>
                  <a:pt x="49" y="3"/>
                </a:lnTo>
                <a:lnTo>
                  <a:pt x="50" y="0"/>
                </a:lnTo>
                <a:lnTo>
                  <a:pt x="51" y="0"/>
                </a:lnTo>
                <a:lnTo>
                  <a:pt x="51" y="2"/>
                </a:lnTo>
                <a:lnTo>
                  <a:pt x="53" y="4"/>
                </a:lnTo>
                <a:lnTo>
                  <a:pt x="53" y="7"/>
                </a:lnTo>
                <a:lnTo>
                  <a:pt x="53" y="9"/>
                </a:lnTo>
                <a:lnTo>
                  <a:pt x="54" y="11"/>
                </a:lnTo>
                <a:lnTo>
                  <a:pt x="54" y="14"/>
                </a:lnTo>
                <a:lnTo>
                  <a:pt x="55" y="16"/>
                </a:lnTo>
                <a:lnTo>
                  <a:pt x="55" y="18"/>
                </a:lnTo>
                <a:lnTo>
                  <a:pt x="55" y="19"/>
                </a:lnTo>
                <a:lnTo>
                  <a:pt x="57" y="20"/>
                </a:lnTo>
                <a:lnTo>
                  <a:pt x="57" y="21"/>
                </a:lnTo>
                <a:lnTo>
                  <a:pt x="58" y="22"/>
                </a:lnTo>
                <a:lnTo>
                  <a:pt x="58" y="26"/>
                </a:lnTo>
                <a:lnTo>
                  <a:pt x="59" y="32"/>
                </a:lnTo>
                <a:lnTo>
                  <a:pt x="59" y="41"/>
                </a:lnTo>
                <a:lnTo>
                  <a:pt x="61" y="52"/>
                </a:lnTo>
                <a:lnTo>
                  <a:pt x="61" y="64"/>
                </a:lnTo>
                <a:lnTo>
                  <a:pt x="61" y="78"/>
                </a:lnTo>
                <a:lnTo>
                  <a:pt x="62" y="92"/>
                </a:lnTo>
                <a:lnTo>
                  <a:pt x="62" y="106"/>
                </a:lnTo>
                <a:lnTo>
                  <a:pt x="63" y="117"/>
                </a:lnTo>
                <a:lnTo>
                  <a:pt x="63" y="126"/>
                </a:lnTo>
                <a:lnTo>
                  <a:pt x="63" y="131"/>
                </a:lnTo>
                <a:lnTo>
                  <a:pt x="65" y="133"/>
                </a:lnTo>
                <a:lnTo>
                  <a:pt x="65" y="134"/>
                </a:lnTo>
                <a:lnTo>
                  <a:pt x="66" y="133"/>
                </a:lnTo>
                <a:lnTo>
                  <a:pt x="66" y="132"/>
                </a:lnTo>
                <a:lnTo>
                  <a:pt x="67" y="131"/>
                </a:lnTo>
                <a:lnTo>
                  <a:pt x="67" y="129"/>
                </a:lnTo>
                <a:lnTo>
                  <a:pt x="69" y="129"/>
                </a:lnTo>
                <a:lnTo>
                  <a:pt x="69" y="132"/>
                </a:lnTo>
                <a:lnTo>
                  <a:pt x="70" y="135"/>
                </a:lnTo>
                <a:lnTo>
                  <a:pt x="70" y="142"/>
                </a:lnTo>
                <a:lnTo>
                  <a:pt x="70" y="151"/>
                </a:lnTo>
                <a:lnTo>
                  <a:pt x="71" y="162"/>
                </a:lnTo>
                <a:lnTo>
                  <a:pt x="73" y="176"/>
                </a:lnTo>
                <a:lnTo>
                  <a:pt x="73" y="188"/>
                </a:lnTo>
                <a:lnTo>
                  <a:pt x="73" y="198"/>
                </a:lnTo>
                <a:lnTo>
                  <a:pt x="74" y="203"/>
                </a:lnTo>
                <a:lnTo>
                  <a:pt x="74" y="199"/>
                </a:lnTo>
                <a:lnTo>
                  <a:pt x="74" y="187"/>
                </a:lnTo>
                <a:lnTo>
                  <a:pt x="75" y="171"/>
                </a:lnTo>
                <a:lnTo>
                  <a:pt x="75" y="151"/>
                </a:lnTo>
                <a:lnTo>
                  <a:pt x="77" y="133"/>
                </a:lnTo>
                <a:lnTo>
                  <a:pt x="77" y="115"/>
                </a:lnTo>
                <a:lnTo>
                  <a:pt x="77" y="99"/>
                </a:lnTo>
                <a:lnTo>
                  <a:pt x="78" y="85"/>
                </a:lnTo>
                <a:lnTo>
                  <a:pt x="78" y="73"/>
                </a:lnTo>
                <a:lnTo>
                  <a:pt x="79" y="61"/>
                </a:lnTo>
                <a:lnTo>
                  <a:pt x="79" y="50"/>
                </a:lnTo>
                <a:lnTo>
                  <a:pt x="79" y="40"/>
                </a:lnTo>
                <a:lnTo>
                  <a:pt x="81" y="30"/>
                </a:lnTo>
                <a:lnTo>
                  <a:pt x="81" y="22"/>
                </a:lnTo>
                <a:lnTo>
                  <a:pt x="82" y="15"/>
                </a:lnTo>
                <a:lnTo>
                  <a:pt x="82" y="10"/>
                </a:lnTo>
                <a:lnTo>
                  <a:pt x="82" y="7"/>
                </a:lnTo>
                <a:lnTo>
                  <a:pt x="83" y="7"/>
                </a:lnTo>
                <a:lnTo>
                  <a:pt x="83" y="9"/>
                </a:lnTo>
                <a:lnTo>
                  <a:pt x="83" y="14"/>
                </a:lnTo>
                <a:lnTo>
                  <a:pt x="85" y="21"/>
                </a:lnTo>
                <a:lnTo>
                  <a:pt x="86" y="31"/>
                </a:lnTo>
                <a:lnTo>
                  <a:pt x="86" y="42"/>
                </a:lnTo>
                <a:lnTo>
                  <a:pt x="86" y="54"/>
                </a:lnTo>
                <a:lnTo>
                  <a:pt x="87" y="67"/>
                </a:lnTo>
                <a:lnTo>
                  <a:pt x="87" y="75"/>
                </a:lnTo>
                <a:lnTo>
                  <a:pt x="87" y="81"/>
                </a:lnTo>
                <a:lnTo>
                  <a:pt x="88" y="83"/>
                </a:lnTo>
                <a:lnTo>
                  <a:pt x="88" y="79"/>
                </a:lnTo>
                <a:lnTo>
                  <a:pt x="90" y="72"/>
                </a:lnTo>
                <a:lnTo>
                  <a:pt x="90" y="61"/>
                </a:lnTo>
                <a:lnTo>
                  <a:pt x="90" y="51"/>
                </a:lnTo>
                <a:lnTo>
                  <a:pt x="91" y="40"/>
                </a:lnTo>
                <a:lnTo>
                  <a:pt x="91" y="32"/>
                </a:lnTo>
                <a:lnTo>
                  <a:pt x="92" y="27"/>
                </a:lnTo>
                <a:lnTo>
                  <a:pt x="92" y="30"/>
                </a:lnTo>
                <a:lnTo>
                  <a:pt x="94" y="37"/>
                </a:lnTo>
                <a:lnTo>
                  <a:pt x="94" y="47"/>
                </a:lnTo>
                <a:lnTo>
                  <a:pt x="95" y="62"/>
                </a:lnTo>
                <a:lnTo>
                  <a:pt x="95" y="77"/>
                </a:lnTo>
                <a:lnTo>
                  <a:pt x="95" y="94"/>
                </a:lnTo>
                <a:lnTo>
                  <a:pt x="96" y="107"/>
                </a:lnTo>
                <a:lnTo>
                  <a:pt x="96" y="118"/>
                </a:lnTo>
                <a:lnTo>
                  <a:pt x="98" y="123"/>
                </a:lnTo>
                <a:lnTo>
                  <a:pt x="98" y="121"/>
                </a:lnTo>
                <a:lnTo>
                  <a:pt x="99" y="115"/>
                </a:lnTo>
                <a:lnTo>
                  <a:pt x="99" y="111"/>
                </a:lnTo>
                <a:lnTo>
                  <a:pt x="100" y="107"/>
                </a:lnTo>
                <a:lnTo>
                  <a:pt x="100" y="110"/>
                </a:lnTo>
                <a:lnTo>
                  <a:pt x="102" y="116"/>
                </a:lnTo>
                <a:lnTo>
                  <a:pt x="102" y="124"/>
                </a:lnTo>
                <a:lnTo>
                  <a:pt x="103" y="135"/>
                </a:lnTo>
                <a:lnTo>
                  <a:pt x="103" y="149"/>
                </a:lnTo>
                <a:lnTo>
                  <a:pt x="103" y="164"/>
                </a:lnTo>
                <a:lnTo>
                  <a:pt x="104" y="178"/>
                </a:lnTo>
                <a:lnTo>
                  <a:pt x="104" y="192"/>
                </a:lnTo>
                <a:lnTo>
                  <a:pt x="106" y="205"/>
                </a:lnTo>
                <a:lnTo>
                  <a:pt x="106" y="215"/>
                </a:lnTo>
                <a:lnTo>
                  <a:pt x="106" y="220"/>
                </a:lnTo>
                <a:lnTo>
                  <a:pt x="107" y="219"/>
                </a:lnTo>
                <a:lnTo>
                  <a:pt x="107" y="213"/>
                </a:lnTo>
                <a:lnTo>
                  <a:pt x="108" y="202"/>
                </a:lnTo>
                <a:lnTo>
                  <a:pt x="108" y="187"/>
                </a:lnTo>
                <a:lnTo>
                  <a:pt x="108" y="171"/>
                </a:lnTo>
                <a:lnTo>
                  <a:pt x="110" y="156"/>
                </a:lnTo>
                <a:lnTo>
                  <a:pt x="110" y="143"/>
                </a:lnTo>
                <a:lnTo>
                  <a:pt x="111" y="132"/>
                </a:lnTo>
                <a:lnTo>
                  <a:pt x="111" y="121"/>
                </a:lnTo>
                <a:lnTo>
                  <a:pt x="111" y="113"/>
                </a:lnTo>
                <a:lnTo>
                  <a:pt x="112" y="106"/>
                </a:lnTo>
                <a:lnTo>
                  <a:pt x="112" y="100"/>
                </a:lnTo>
                <a:lnTo>
                  <a:pt x="114" y="95"/>
                </a:lnTo>
                <a:lnTo>
                  <a:pt x="114" y="91"/>
                </a:lnTo>
                <a:lnTo>
                  <a:pt x="115" y="90"/>
                </a:lnTo>
                <a:lnTo>
                  <a:pt x="115" y="89"/>
                </a:lnTo>
                <a:lnTo>
                  <a:pt x="115" y="90"/>
                </a:lnTo>
                <a:lnTo>
                  <a:pt x="116" y="95"/>
                </a:lnTo>
                <a:lnTo>
                  <a:pt x="116" y="100"/>
                </a:lnTo>
                <a:lnTo>
                  <a:pt x="116" y="108"/>
                </a:lnTo>
                <a:lnTo>
                  <a:pt x="118" y="117"/>
                </a:lnTo>
                <a:lnTo>
                  <a:pt x="118" y="126"/>
                </a:lnTo>
                <a:lnTo>
                  <a:pt x="119" y="133"/>
                </a:lnTo>
                <a:lnTo>
                  <a:pt x="119" y="138"/>
                </a:lnTo>
                <a:lnTo>
                  <a:pt x="119" y="139"/>
                </a:lnTo>
                <a:lnTo>
                  <a:pt x="120" y="139"/>
                </a:lnTo>
                <a:lnTo>
                  <a:pt x="120" y="137"/>
                </a:lnTo>
                <a:lnTo>
                  <a:pt x="122" y="133"/>
                </a:lnTo>
                <a:lnTo>
                  <a:pt x="122" y="129"/>
                </a:lnTo>
                <a:lnTo>
                  <a:pt x="122" y="126"/>
                </a:lnTo>
                <a:lnTo>
                  <a:pt x="123" y="122"/>
                </a:lnTo>
                <a:lnTo>
                  <a:pt x="123" y="118"/>
                </a:lnTo>
                <a:lnTo>
                  <a:pt x="124" y="116"/>
                </a:lnTo>
                <a:lnTo>
                  <a:pt x="124" y="112"/>
                </a:lnTo>
                <a:lnTo>
                  <a:pt x="124" y="110"/>
                </a:lnTo>
                <a:lnTo>
                  <a:pt x="125" y="108"/>
                </a:lnTo>
                <a:lnTo>
                  <a:pt x="127" y="111"/>
                </a:lnTo>
                <a:lnTo>
                  <a:pt x="127" y="116"/>
                </a:lnTo>
                <a:lnTo>
                  <a:pt x="128" y="122"/>
                </a:lnTo>
                <a:lnTo>
                  <a:pt x="128" y="129"/>
                </a:lnTo>
                <a:lnTo>
                  <a:pt x="128" y="137"/>
                </a:lnTo>
                <a:lnTo>
                  <a:pt x="129" y="143"/>
                </a:lnTo>
                <a:lnTo>
                  <a:pt x="129" y="145"/>
                </a:lnTo>
                <a:lnTo>
                  <a:pt x="129" y="144"/>
                </a:lnTo>
                <a:lnTo>
                  <a:pt x="131" y="140"/>
                </a:lnTo>
                <a:lnTo>
                  <a:pt x="131" y="134"/>
                </a:lnTo>
                <a:lnTo>
                  <a:pt x="132" y="129"/>
                </a:lnTo>
                <a:lnTo>
                  <a:pt x="132" y="124"/>
                </a:lnTo>
                <a:lnTo>
                  <a:pt x="133" y="126"/>
                </a:lnTo>
                <a:lnTo>
                  <a:pt x="133" y="132"/>
                </a:lnTo>
                <a:lnTo>
                  <a:pt x="135" y="140"/>
                </a:lnTo>
                <a:lnTo>
                  <a:pt x="135" y="150"/>
                </a:lnTo>
                <a:lnTo>
                  <a:pt x="135" y="161"/>
                </a:lnTo>
                <a:lnTo>
                  <a:pt x="136" y="174"/>
                </a:lnTo>
                <a:lnTo>
                  <a:pt x="136" y="185"/>
                </a:lnTo>
                <a:lnTo>
                  <a:pt x="137" y="194"/>
                </a:lnTo>
                <a:lnTo>
                  <a:pt x="137" y="204"/>
                </a:lnTo>
                <a:lnTo>
                  <a:pt x="137" y="214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3" name="Freeform 269"/>
          <p:cNvSpPr>
            <a:spLocks/>
          </p:cNvSpPr>
          <p:nvPr/>
        </p:nvSpPr>
        <p:spPr bwMode="auto">
          <a:xfrm>
            <a:off x="7599363" y="4672013"/>
            <a:ext cx="220662" cy="735012"/>
          </a:xfrm>
          <a:custGeom>
            <a:avLst/>
            <a:gdLst>
              <a:gd name="T0" fmla="*/ 2147483646 w 139"/>
              <a:gd name="T1" fmla="*/ 2147483646 h 463"/>
              <a:gd name="T2" fmla="*/ 2147483646 w 139"/>
              <a:gd name="T3" fmla="*/ 2147483646 h 463"/>
              <a:gd name="T4" fmla="*/ 2147483646 w 139"/>
              <a:gd name="T5" fmla="*/ 2147483646 h 463"/>
              <a:gd name="T6" fmla="*/ 2147483646 w 139"/>
              <a:gd name="T7" fmla="*/ 2147483646 h 463"/>
              <a:gd name="T8" fmla="*/ 2147483646 w 139"/>
              <a:gd name="T9" fmla="*/ 2147483646 h 463"/>
              <a:gd name="T10" fmla="*/ 2147483646 w 139"/>
              <a:gd name="T11" fmla="*/ 2147483646 h 463"/>
              <a:gd name="T12" fmla="*/ 2147483646 w 139"/>
              <a:gd name="T13" fmla="*/ 2147483646 h 463"/>
              <a:gd name="T14" fmla="*/ 2147483646 w 139"/>
              <a:gd name="T15" fmla="*/ 2147483646 h 463"/>
              <a:gd name="T16" fmla="*/ 2147483646 w 139"/>
              <a:gd name="T17" fmla="*/ 2147483646 h 463"/>
              <a:gd name="T18" fmla="*/ 2147483646 w 139"/>
              <a:gd name="T19" fmla="*/ 2147483646 h 463"/>
              <a:gd name="T20" fmla="*/ 2147483646 w 139"/>
              <a:gd name="T21" fmla="*/ 2147483646 h 463"/>
              <a:gd name="T22" fmla="*/ 2147483646 w 139"/>
              <a:gd name="T23" fmla="*/ 2147483646 h 463"/>
              <a:gd name="T24" fmla="*/ 2147483646 w 139"/>
              <a:gd name="T25" fmla="*/ 2147483646 h 463"/>
              <a:gd name="T26" fmla="*/ 2147483646 w 139"/>
              <a:gd name="T27" fmla="*/ 2147483646 h 463"/>
              <a:gd name="T28" fmla="*/ 2147483646 w 139"/>
              <a:gd name="T29" fmla="*/ 2147483646 h 463"/>
              <a:gd name="T30" fmla="*/ 2147483646 w 139"/>
              <a:gd name="T31" fmla="*/ 2147483646 h 463"/>
              <a:gd name="T32" fmla="*/ 2147483646 w 139"/>
              <a:gd name="T33" fmla="*/ 2147483646 h 463"/>
              <a:gd name="T34" fmla="*/ 2147483646 w 139"/>
              <a:gd name="T35" fmla="*/ 2147483646 h 463"/>
              <a:gd name="T36" fmla="*/ 2147483646 w 139"/>
              <a:gd name="T37" fmla="*/ 2147483646 h 463"/>
              <a:gd name="T38" fmla="*/ 2147483646 w 139"/>
              <a:gd name="T39" fmla="*/ 2147483646 h 463"/>
              <a:gd name="T40" fmla="*/ 2147483646 w 139"/>
              <a:gd name="T41" fmla="*/ 2147483646 h 463"/>
              <a:gd name="T42" fmla="*/ 2147483646 w 139"/>
              <a:gd name="T43" fmla="*/ 2147483646 h 463"/>
              <a:gd name="T44" fmla="*/ 2147483646 w 139"/>
              <a:gd name="T45" fmla="*/ 2147483646 h 463"/>
              <a:gd name="T46" fmla="*/ 2147483646 w 139"/>
              <a:gd name="T47" fmla="*/ 2147483646 h 463"/>
              <a:gd name="T48" fmla="*/ 2147483646 w 139"/>
              <a:gd name="T49" fmla="*/ 2147483646 h 463"/>
              <a:gd name="T50" fmla="*/ 2147483646 w 139"/>
              <a:gd name="T51" fmla="*/ 2147483646 h 463"/>
              <a:gd name="T52" fmla="*/ 2147483646 w 139"/>
              <a:gd name="T53" fmla="*/ 2147483646 h 463"/>
              <a:gd name="T54" fmla="*/ 2147483646 w 139"/>
              <a:gd name="T55" fmla="*/ 2147483646 h 463"/>
              <a:gd name="T56" fmla="*/ 2147483646 w 139"/>
              <a:gd name="T57" fmla="*/ 2147483646 h 463"/>
              <a:gd name="T58" fmla="*/ 2147483646 w 139"/>
              <a:gd name="T59" fmla="*/ 2147483646 h 463"/>
              <a:gd name="T60" fmla="*/ 2147483646 w 139"/>
              <a:gd name="T61" fmla="*/ 2147483646 h 463"/>
              <a:gd name="T62" fmla="*/ 2147483646 w 139"/>
              <a:gd name="T63" fmla="*/ 2147483646 h 463"/>
              <a:gd name="T64" fmla="*/ 2147483646 w 139"/>
              <a:gd name="T65" fmla="*/ 2147483646 h 463"/>
              <a:gd name="T66" fmla="*/ 2147483646 w 139"/>
              <a:gd name="T67" fmla="*/ 2147483646 h 463"/>
              <a:gd name="T68" fmla="*/ 2147483646 w 139"/>
              <a:gd name="T69" fmla="*/ 2147483646 h 463"/>
              <a:gd name="T70" fmla="*/ 2147483646 w 139"/>
              <a:gd name="T71" fmla="*/ 2147483646 h 463"/>
              <a:gd name="T72" fmla="*/ 2147483646 w 139"/>
              <a:gd name="T73" fmla="*/ 2147483646 h 463"/>
              <a:gd name="T74" fmla="*/ 2147483646 w 139"/>
              <a:gd name="T75" fmla="*/ 2147483646 h 463"/>
              <a:gd name="T76" fmla="*/ 2147483646 w 139"/>
              <a:gd name="T77" fmla="*/ 2147483646 h 463"/>
              <a:gd name="T78" fmla="*/ 2147483646 w 139"/>
              <a:gd name="T79" fmla="*/ 2147483646 h 463"/>
              <a:gd name="T80" fmla="*/ 2147483646 w 139"/>
              <a:gd name="T81" fmla="*/ 2147483646 h 463"/>
              <a:gd name="T82" fmla="*/ 2147483646 w 139"/>
              <a:gd name="T83" fmla="*/ 2147483646 h 463"/>
              <a:gd name="T84" fmla="*/ 2147483646 w 139"/>
              <a:gd name="T85" fmla="*/ 2147483646 h 463"/>
              <a:gd name="T86" fmla="*/ 2147483646 w 139"/>
              <a:gd name="T87" fmla="*/ 2147483646 h 463"/>
              <a:gd name="T88" fmla="*/ 2147483646 w 139"/>
              <a:gd name="T89" fmla="*/ 2147483646 h 463"/>
              <a:gd name="T90" fmla="*/ 2147483646 w 139"/>
              <a:gd name="T91" fmla="*/ 2147483646 h 463"/>
              <a:gd name="T92" fmla="*/ 2147483646 w 139"/>
              <a:gd name="T93" fmla="*/ 2147483646 h 463"/>
              <a:gd name="T94" fmla="*/ 2147483646 w 139"/>
              <a:gd name="T95" fmla="*/ 2147483646 h 463"/>
              <a:gd name="T96" fmla="*/ 2147483646 w 139"/>
              <a:gd name="T97" fmla="*/ 2147483646 h 463"/>
              <a:gd name="T98" fmla="*/ 2147483646 w 139"/>
              <a:gd name="T99" fmla="*/ 2147483646 h 463"/>
              <a:gd name="T100" fmla="*/ 2147483646 w 139"/>
              <a:gd name="T101" fmla="*/ 2147483646 h 463"/>
              <a:gd name="T102" fmla="*/ 2147483646 w 139"/>
              <a:gd name="T103" fmla="*/ 2147483646 h 463"/>
              <a:gd name="T104" fmla="*/ 2147483646 w 139"/>
              <a:gd name="T105" fmla="*/ 2147483646 h 463"/>
              <a:gd name="T106" fmla="*/ 2147483646 w 139"/>
              <a:gd name="T107" fmla="*/ 2147483646 h 463"/>
              <a:gd name="T108" fmla="*/ 2147483646 w 139"/>
              <a:gd name="T109" fmla="*/ 2147483646 h 463"/>
              <a:gd name="T110" fmla="*/ 2147483646 w 139"/>
              <a:gd name="T111" fmla="*/ 2147483646 h 463"/>
              <a:gd name="T112" fmla="*/ 2147483646 w 139"/>
              <a:gd name="T113" fmla="*/ 2147483646 h 463"/>
              <a:gd name="T114" fmla="*/ 2147483646 w 139"/>
              <a:gd name="T115" fmla="*/ 2147483646 h 463"/>
              <a:gd name="T116" fmla="*/ 2147483646 w 139"/>
              <a:gd name="T117" fmla="*/ 2147483646 h 463"/>
              <a:gd name="T118" fmla="*/ 2147483646 w 139"/>
              <a:gd name="T119" fmla="*/ 2147483646 h 463"/>
              <a:gd name="T120" fmla="*/ 2147483646 w 139"/>
              <a:gd name="T121" fmla="*/ 2147483646 h 463"/>
              <a:gd name="T122" fmla="*/ 2147483646 w 139"/>
              <a:gd name="T123" fmla="*/ 2147483646 h 46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9" h="463">
                <a:moveTo>
                  <a:pt x="0" y="131"/>
                </a:moveTo>
                <a:lnTo>
                  <a:pt x="0" y="131"/>
                </a:lnTo>
                <a:lnTo>
                  <a:pt x="2" y="142"/>
                </a:lnTo>
                <a:lnTo>
                  <a:pt x="2" y="153"/>
                </a:lnTo>
                <a:lnTo>
                  <a:pt x="3" y="165"/>
                </a:lnTo>
                <a:lnTo>
                  <a:pt x="3" y="178"/>
                </a:lnTo>
                <a:lnTo>
                  <a:pt x="4" y="189"/>
                </a:lnTo>
                <a:lnTo>
                  <a:pt x="4" y="196"/>
                </a:lnTo>
                <a:lnTo>
                  <a:pt x="4" y="199"/>
                </a:lnTo>
                <a:lnTo>
                  <a:pt x="6" y="196"/>
                </a:lnTo>
                <a:lnTo>
                  <a:pt x="6" y="189"/>
                </a:lnTo>
                <a:lnTo>
                  <a:pt x="6" y="180"/>
                </a:lnTo>
                <a:lnTo>
                  <a:pt x="7" y="169"/>
                </a:lnTo>
                <a:lnTo>
                  <a:pt x="7" y="158"/>
                </a:lnTo>
                <a:lnTo>
                  <a:pt x="8" y="147"/>
                </a:lnTo>
                <a:lnTo>
                  <a:pt x="8" y="137"/>
                </a:lnTo>
                <a:lnTo>
                  <a:pt x="8" y="127"/>
                </a:lnTo>
                <a:lnTo>
                  <a:pt x="10" y="120"/>
                </a:lnTo>
                <a:lnTo>
                  <a:pt x="10" y="114"/>
                </a:lnTo>
                <a:lnTo>
                  <a:pt x="11" y="109"/>
                </a:lnTo>
                <a:lnTo>
                  <a:pt x="11" y="108"/>
                </a:lnTo>
                <a:lnTo>
                  <a:pt x="11" y="109"/>
                </a:lnTo>
                <a:lnTo>
                  <a:pt x="12" y="113"/>
                </a:lnTo>
                <a:lnTo>
                  <a:pt x="12" y="118"/>
                </a:lnTo>
                <a:lnTo>
                  <a:pt x="14" y="122"/>
                </a:lnTo>
                <a:lnTo>
                  <a:pt x="14" y="126"/>
                </a:lnTo>
                <a:lnTo>
                  <a:pt x="15" y="122"/>
                </a:lnTo>
                <a:lnTo>
                  <a:pt x="15" y="115"/>
                </a:lnTo>
                <a:lnTo>
                  <a:pt x="16" y="105"/>
                </a:lnTo>
                <a:lnTo>
                  <a:pt x="16" y="93"/>
                </a:lnTo>
                <a:lnTo>
                  <a:pt x="18" y="82"/>
                </a:lnTo>
                <a:lnTo>
                  <a:pt x="18" y="72"/>
                </a:lnTo>
                <a:lnTo>
                  <a:pt x="18" y="66"/>
                </a:lnTo>
                <a:lnTo>
                  <a:pt x="19" y="62"/>
                </a:lnTo>
                <a:lnTo>
                  <a:pt x="20" y="66"/>
                </a:lnTo>
                <a:lnTo>
                  <a:pt x="20" y="72"/>
                </a:lnTo>
                <a:lnTo>
                  <a:pt x="20" y="81"/>
                </a:lnTo>
                <a:lnTo>
                  <a:pt x="22" y="92"/>
                </a:lnTo>
                <a:lnTo>
                  <a:pt x="22" y="102"/>
                </a:lnTo>
                <a:lnTo>
                  <a:pt x="22" y="110"/>
                </a:lnTo>
                <a:lnTo>
                  <a:pt x="23" y="115"/>
                </a:lnTo>
                <a:lnTo>
                  <a:pt x="23" y="116"/>
                </a:lnTo>
                <a:lnTo>
                  <a:pt x="24" y="114"/>
                </a:lnTo>
                <a:lnTo>
                  <a:pt x="24" y="108"/>
                </a:lnTo>
                <a:lnTo>
                  <a:pt x="24" y="100"/>
                </a:lnTo>
                <a:lnTo>
                  <a:pt x="25" y="94"/>
                </a:lnTo>
                <a:lnTo>
                  <a:pt x="25" y="89"/>
                </a:lnTo>
                <a:lnTo>
                  <a:pt x="27" y="87"/>
                </a:lnTo>
                <a:lnTo>
                  <a:pt x="27" y="88"/>
                </a:lnTo>
                <a:lnTo>
                  <a:pt x="27" y="93"/>
                </a:lnTo>
                <a:lnTo>
                  <a:pt x="28" y="100"/>
                </a:lnTo>
                <a:lnTo>
                  <a:pt x="28" y="109"/>
                </a:lnTo>
                <a:lnTo>
                  <a:pt x="29" y="120"/>
                </a:lnTo>
                <a:lnTo>
                  <a:pt x="29" y="130"/>
                </a:lnTo>
                <a:lnTo>
                  <a:pt x="31" y="138"/>
                </a:lnTo>
                <a:lnTo>
                  <a:pt x="31" y="145"/>
                </a:lnTo>
                <a:lnTo>
                  <a:pt x="31" y="148"/>
                </a:lnTo>
                <a:lnTo>
                  <a:pt x="32" y="149"/>
                </a:lnTo>
                <a:lnTo>
                  <a:pt x="32" y="151"/>
                </a:lnTo>
                <a:lnTo>
                  <a:pt x="33" y="153"/>
                </a:lnTo>
                <a:lnTo>
                  <a:pt x="33" y="157"/>
                </a:lnTo>
                <a:lnTo>
                  <a:pt x="33" y="164"/>
                </a:lnTo>
                <a:lnTo>
                  <a:pt x="35" y="175"/>
                </a:lnTo>
                <a:lnTo>
                  <a:pt x="35" y="189"/>
                </a:lnTo>
                <a:lnTo>
                  <a:pt x="35" y="203"/>
                </a:lnTo>
                <a:lnTo>
                  <a:pt x="36" y="216"/>
                </a:lnTo>
                <a:lnTo>
                  <a:pt x="36" y="223"/>
                </a:lnTo>
                <a:lnTo>
                  <a:pt x="37" y="222"/>
                </a:lnTo>
                <a:lnTo>
                  <a:pt x="37" y="210"/>
                </a:lnTo>
                <a:lnTo>
                  <a:pt x="37" y="190"/>
                </a:lnTo>
                <a:lnTo>
                  <a:pt x="39" y="167"/>
                </a:lnTo>
                <a:lnTo>
                  <a:pt x="39" y="142"/>
                </a:lnTo>
                <a:lnTo>
                  <a:pt x="40" y="120"/>
                </a:lnTo>
                <a:lnTo>
                  <a:pt x="40" y="99"/>
                </a:lnTo>
                <a:lnTo>
                  <a:pt x="40" y="82"/>
                </a:lnTo>
                <a:lnTo>
                  <a:pt x="41" y="67"/>
                </a:lnTo>
                <a:lnTo>
                  <a:pt x="41" y="56"/>
                </a:lnTo>
                <a:lnTo>
                  <a:pt x="43" y="48"/>
                </a:lnTo>
                <a:lnTo>
                  <a:pt x="43" y="40"/>
                </a:lnTo>
                <a:lnTo>
                  <a:pt x="43" y="34"/>
                </a:lnTo>
                <a:lnTo>
                  <a:pt x="44" y="30"/>
                </a:lnTo>
                <a:lnTo>
                  <a:pt x="44" y="27"/>
                </a:lnTo>
                <a:lnTo>
                  <a:pt x="45" y="23"/>
                </a:lnTo>
                <a:lnTo>
                  <a:pt x="45" y="21"/>
                </a:lnTo>
                <a:lnTo>
                  <a:pt x="47" y="17"/>
                </a:lnTo>
                <a:lnTo>
                  <a:pt x="47" y="13"/>
                </a:lnTo>
                <a:lnTo>
                  <a:pt x="47" y="9"/>
                </a:lnTo>
                <a:lnTo>
                  <a:pt x="48" y="6"/>
                </a:lnTo>
                <a:lnTo>
                  <a:pt x="48" y="3"/>
                </a:lnTo>
                <a:lnTo>
                  <a:pt x="48" y="1"/>
                </a:lnTo>
                <a:lnTo>
                  <a:pt x="49" y="0"/>
                </a:lnTo>
                <a:lnTo>
                  <a:pt x="49" y="1"/>
                </a:lnTo>
                <a:lnTo>
                  <a:pt x="51" y="2"/>
                </a:lnTo>
                <a:lnTo>
                  <a:pt x="51" y="6"/>
                </a:lnTo>
                <a:lnTo>
                  <a:pt x="51" y="11"/>
                </a:lnTo>
                <a:lnTo>
                  <a:pt x="52" y="16"/>
                </a:lnTo>
                <a:lnTo>
                  <a:pt x="52" y="22"/>
                </a:lnTo>
                <a:lnTo>
                  <a:pt x="53" y="28"/>
                </a:lnTo>
                <a:lnTo>
                  <a:pt x="53" y="34"/>
                </a:lnTo>
                <a:lnTo>
                  <a:pt x="53" y="40"/>
                </a:lnTo>
                <a:lnTo>
                  <a:pt x="55" y="46"/>
                </a:lnTo>
                <a:lnTo>
                  <a:pt x="55" y="52"/>
                </a:lnTo>
                <a:lnTo>
                  <a:pt x="56" y="57"/>
                </a:lnTo>
                <a:lnTo>
                  <a:pt x="56" y="63"/>
                </a:lnTo>
                <a:lnTo>
                  <a:pt x="56" y="68"/>
                </a:lnTo>
                <a:lnTo>
                  <a:pt x="57" y="72"/>
                </a:lnTo>
                <a:lnTo>
                  <a:pt x="57" y="76"/>
                </a:lnTo>
                <a:lnTo>
                  <a:pt x="59" y="79"/>
                </a:lnTo>
                <a:lnTo>
                  <a:pt x="59" y="83"/>
                </a:lnTo>
                <a:lnTo>
                  <a:pt x="60" y="87"/>
                </a:lnTo>
                <a:lnTo>
                  <a:pt x="60" y="92"/>
                </a:lnTo>
                <a:lnTo>
                  <a:pt x="60" y="97"/>
                </a:lnTo>
                <a:lnTo>
                  <a:pt x="61" y="103"/>
                </a:lnTo>
                <a:lnTo>
                  <a:pt x="61" y="110"/>
                </a:lnTo>
                <a:lnTo>
                  <a:pt x="62" y="116"/>
                </a:lnTo>
                <a:lnTo>
                  <a:pt x="62" y="124"/>
                </a:lnTo>
                <a:lnTo>
                  <a:pt x="62" y="129"/>
                </a:lnTo>
                <a:lnTo>
                  <a:pt x="64" y="133"/>
                </a:lnTo>
                <a:lnTo>
                  <a:pt x="64" y="136"/>
                </a:lnTo>
                <a:lnTo>
                  <a:pt x="64" y="138"/>
                </a:lnTo>
                <a:lnTo>
                  <a:pt x="65" y="141"/>
                </a:lnTo>
                <a:lnTo>
                  <a:pt x="65" y="145"/>
                </a:lnTo>
                <a:lnTo>
                  <a:pt x="66" y="149"/>
                </a:lnTo>
                <a:lnTo>
                  <a:pt x="66" y="157"/>
                </a:lnTo>
                <a:lnTo>
                  <a:pt x="66" y="167"/>
                </a:lnTo>
                <a:lnTo>
                  <a:pt x="68" y="178"/>
                </a:lnTo>
                <a:lnTo>
                  <a:pt x="68" y="189"/>
                </a:lnTo>
                <a:lnTo>
                  <a:pt x="69" y="200"/>
                </a:lnTo>
                <a:lnTo>
                  <a:pt x="69" y="207"/>
                </a:lnTo>
                <a:lnTo>
                  <a:pt x="69" y="211"/>
                </a:lnTo>
                <a:lnTo>
                  <a:pt x="70" y="212"/>
                </a:lnTo>
                <a:lnTo>
                  <a:pt x="72" y="210"/>
                </a:lnTo>
                <a:lnTo>
                  <a:pt x="72" y="207"/>
                </a:lnTo>
                <a:lnTo>
                  <a:pt x="73" y="206"/>
                </a:lnTo>
                <a:lnTo>
                  <a:pt x="74" y="207"/>
                </a:lnTo>
                <a:lnTo>
                  <a:pt x="76" y="208"/>
                </a:lnTo>
                <a:lnTo>
                  <a:pt x="76" y="211"/>
                </a:lnTo>
                <a:lnTo>
                  <a:pt x="77" y="213"/>
                </a:lnTo>
                <a:lnTo>
                  <a:pt x="77" y="221"/>
                </a:lnTo>
                <a:lnTo>
                  <a:pt x="77" y="230"/>
                </a:lnTo>
                <a:lnTo>
                  <a:pt x="78" y="245"/>
                </a:lnTo>
                <a:lnTo>
                  <a:pt x="78" y="266"/>
                </a:lnTo>
                <a:lnTo>
                  <a:pt x="80" y="293"/>
                </a:lnTo>
                <a:lnTo>
                  <a:pt x="80" y="324"/>
                </a:lnTo>
                <a:lnTo>
                  <a:pt x="80" y="356"/>
                </a:lnTo>
                <a:lnTo>
                  <a:pt x="81" y="379"/>
                </a:lnTo>
                <a:lnTo>
                  <a:pt x="81" y="381"/>
                </a:lnTo>
                <a:lnTo>
                  <a:pt x="82" y="358"/>
                </a:lnTo>
                <a:lnTo>
                  <a:pt x="82" y="320"/>
                </a:lnTo>
                <a:lnTo>
                  <a:pt x="82" y="278"/>
                </a:lnTo>
                <a:lnTo>
                  <a:pt x="84" y="239"/>
                </a:lnTo>
                <a:lnTo>
                  <a:pt x="84" y="207"/>
                </a:lnTo>
                <a:lnTo>
                  <a:pt x="85" y="183"/>
                </a:lnTo>
                <a:lnTo>
                  <a:pt x="85" y="164"/>
                </a:lnTo>
                <a:lnTo>
                  <a:pt x="86" y="153"/>
                </a:lnTo>
                <a:lnTo>
                  <a:pt x="86" y="148"/>
                </a:lnTo>
                <a:lnTo>
                  <a:pt x="86" y="149"/>
                </a:lnTo>
                <a:lnTo>
                  <a:pt x="88" y="154"/>
                </a:lnTo>
                <a:lnTo>
                  <a:pt x="88" y="163"/>
                </a:lnTo>
                <a:lnTo>
                  <a:pt x="89" y="174"/>
                </a:lnTo>
                <a:lnTo>
                  <a:pt x="89" y="185"/>
                </a:lnTo>
                <a:lnTo>
                  <a:pt x="89" y="195"/>
                </a:lnTo>
                <a:lnTo>
                  <a:pt x="90" y="203"/>
                </a:lnTo>
                <a:lnTo>
                  <a:pt x="90" y="210"/>
                </a:lnTo>
                <a:lnTo>
                  <a:pt x="90" y="213"/>
                </a:lnTo>
                <a:lnTo>
                  <a:pt x="92" y="216"/>
                </a:lnTo>
                <a:lnTo>
                  <a:pt x="92" y="219"/>
                </a:lnTo>
                <a:lnTo>
                  <a:pt x="93" y="223"/>
                </a:lnTo>
                <a:lnTo>
                  <a:pt x="93" y="226"/>
                </a:lnTo>
                <a:lnTo>
                  <a:pt x="93" y="229"/>
                </a:lnTo>
                <a:lnTo>
                  <a:pt x="94" y="229"/>
                </a:lnTo>
                <a:lnTo>
                  <a:pt x="96" y="228"/>
                </a:lnTo>
                <a:lnTo>
                  <a:pt x="96" y="226"/>
                </a:lnTo>
                <a:lnTo>
                  <a:pt x="97" y="227"/>
                </a:lnTo>
                <a:lnTo>
                  <a:pt x="97" y="234"/>
                </a:lnTo>
                <a:lnTo>
                  <a:pt x="98" y="245"/>
                </a:lnTo>
                <a:lnTo>
                  <a:pt x="98" y="262"/>
                </a:lnTo>
                <a:lnTo>
                  <a:pt x="100" y="286"/>
                </a:lnTo>
                <a:lnTo>
                  <a:pt x="100" y="316"/>
                </a:lnTo>
                <a:lnTo>
                  <a:pt x="100" y="353"/>
                </a:lnTo>
                <a:lnTo>
                  <a:pt x="101" y="395"/>
                </a:lnTo>
                <a:lnTo>
                  <a:pt x="101" y="437"/>
                </a:lnTo>
                <a:lnTo>
                  <a:pt x="102" y="463"/>
                </a:lnTo>
                <a:lnTo>
                  <a:pt x="102" y="458"/>
                </a:lnTo>
                <a:lnTo>
                  <a:pt x="102" y="424"/>
                </a:lnTo>
                <a:lnTo>
                  <a:pt x="103" y="377"/>
                </a:lnTo>
                <a:lnTo>
                  <a:pt x="103" y="327"/>
                </a:lnTo>
                <a:lnTo>
                  <a:pt x="105" y="284"/>
                </a:lnTo>
                <a:lnTo>
                  <a:pt x="105" y="246"/>
                </a:lnTo>
                <a:lnTo>
                  <a:pt x="105" y="216"/>
                </a:lnTo>
                <a:lnTo>
                  <a:pt x="106" y="190"/>
                </a:lnTo>
                <a:lnTo>
                  <a:pt x="106" y="169"/>
                </a:lnTo>
                <a:lnTo>
                  <a:pt x="106" y="152"/>
                </a:lnTo>
                <a:lnTo>
                  <a:pt x="107" y="136"/>
                </a:lnTo>
                <a:lnTo>
                  <a:pt x="107" y="122"/>
                </a:lnTo>
                <a:lnTo>
                  <a:pt x="109" y="109"/>
                </a:lnTo>
                <a:lnTo>
                  <a:pt x="109" y="94"/>
                </a:lnTo>
                <a:lnTo>
                  <a:pt x="109" y="81"/>
                </a:lnTo>
                <a:lnTo>
                  <a:pt x="110" y="66"/>
                </a:lnTo>
                <a:lnTo>
                  <a:pt x="110" y="52"/>
                </a:lnTo>
                <a:lnTo>
                  <a:pt x="111" y="41"/>
                </a:lnTo>
                <a:lnTo>
                  <a:pt x="111" y="32"/>
                </a:lnTo>
                <a:lnTo>
                  <a:pt x="113" y="25"/>
                </a:lnTo>
                <a:lnTo>
                  <a:pt x="113" y="23"/>
                </a:lnTo>
                <a:lnTo>
                  <a:pt x="113" y="24"/>
                </a:lnTo>
                <a:lnTo>
                  <a:pt x="114" y="28"/>
                </a:lnTo>
                <a:lnTo>
                  <a:pt x="114" y="34"/>
                </a:lnTo>
                <a:lnTo>
                  <a:pt x="115" y="43"/>
                </a:lnTo>
                <a:lnTo>
                  <a:pt x="115" y="51"/>
                </a:lnTo>
                <a:lnTo>
                  <a:pt x="115" y="59"/>
                </a:lnTo>
                <a:lnTo>
                  <a:pt x="117" y="65"/>
                </a:lnTo>
                <a:lnTo>
                  <a:pt x="117" y="68"/>
                </a:lnTo>
                <a:lnTo>
                  <a:pt x="118" y="70"/>
                </a:lnTo>
                <a:lnTo>
                  <a:pt x="119" y="71"/>
                </a:lnTo>
                <a:lnTo>
                  <a:pt x="119" y="73"/>
                </a:lnTo>
                <a:lnTo>
                  <a:pt x="119" y="78"/>
                </a:lnTo>
                <a:lnTo>
                  <a:pt x="121" y="84"/>
                </a:lnTo>
                <a:lnTo>
                  <a:pt x="121" y="92"/>
                </a:lnTo>
                <a:lnTo>
                  <a:pt x="122" y="100"/>
                </a:lnTo>
                <a:lnTo>
                  <a:pt x="122" y="109"/>
                </a:lnTo>
                <a:lnTo>
                  <a:pt x="122" y="116"/>
                </a:lnTo>
                <a:lnTo>
                  <a:pt x="123" y="125"/>
                </a:lnTo>
                <a:lnTo>
                  <a:pt x="123" y="133"/>
                </a:lnTo>
                <a:lnTo>
                  <a:pt x="125" y="141"/>
                </a:lnTo>
                <a:lnTo>
                  <a:pt x="125" y="149"/>
                </a:lnTo>
                <a:lnTo>
                  <a:pt x="126" y="156"/>
                </a:lnTo>
                <a:lnTo>
                  <a:pt x="126" y="159"/>
                </a:lnTo>
                <a:lnTo>
                  <a:pt x="126" y="158"/>
                </a:lnTo>
                <a:lnTo>
                  <a:pt x="127" y="152"/>
                </a:lnTo>
                <a:lnTo>
                  <a:pt x="127" y="141"/>
                </a:lnTo>
                <a:lnTo>
                  <a:pt x="129" y="127"/>
                </a:lnTo>
                <a:lnTo>
                  <a:pt x="129" y="114"/>
                </a:lnTo>
                <a:lnTo>
                  <a:pt x="129" y="100"/>
                </a:lnTo>
                <a:lnTo>
                  <a:pt x="130" y="91"/>
                </a:lnTo>
                <a:lnTo>
                  <a:pt x="130" y="83"/>
                </a:lnTo>
                <a:lnTo>
                  <a:pt x="131" y="81"/>
                </a:lnTo>
                <a:lnTo>
                  <a:pt x="131" y="86"/>
                </a:lnTo>
                <a:lnTo>
                  <a:pt x="133" y="94"/>
                </a:lnTo>
                <a:lnTo>
                  <a:pt x="133" y="106"/>
                </a:lnTo>
                <a:lnTo>
                  <a:pt x="133" y="122"/>
                </a:lnTo>
                <a:lnTo>
                  <a:pt x="134" y="142"/>
                </a:lnTo>
                <a:lnTo>
                  <a:pt x="134" y="164"/>
                </a:lnTo>
                <a:lnTo>
                  <a:pt x="135" y="189"/>
                </a:lnTo>
                <a:lnTo>
                  <a:pt x="135" y="216"/>
                </a:lnTo>
                <a:lnTo>
                  <a:pt x="135" y="244"/>
                </a:lnTo>
                <a:lnTo>
                  <a:pt x="137" y="272"/>
                </a:lnTo>
                <a:lnTo>
                  <a:pt x="137" y="296"/>
                </a:lnTo>
                <a:lnTo>
                  <a:pt x="138" y="310"/>
                </a:lnTo>
                <a:lnTo>
                  <a:pt x="138" y="316"/>
                </a:lnTo>
                <a:lnTo>
                  <a:pt x="138" y="314"/>
                </a:lnTo>
                <a:lnTo>
                  <a:pt x="139" y="305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4" name="Freeform 270"/>
          <p:cNvSpPr>
            <a:spLocks/>
          </p:cNvSpPr>
          <p:nvPr/>
        </p:nvSpPr>
        <p:spPr bwMode="auto">
          <a:xfrm>
            <a:off x="7820026" y="4587875"/>
            <a:ext cx="219075" cy="793750"/>
          </a:xfrm>
          <a:custGeom>
            <a:avLst/>
            <a:gdLst>
              <a:gd name="T0" fmla="*/ 2147483646 w 138"/>
              <a:gd name="T1" fmla="*/ 2147483646 h 500"/>
              <a:gd name="T2" fmla="*/ 2147483646 w 138"/>
              <a:gd name="T3" fmla="*/ 2147483646 h 500"/>
              <a:gd name="T4" fmla="*/ 2147483646 w 138"/>
              <a:gd name="T5" fmla="*/ 2147483646 h 500"/>
              <a:gd name="T6" fmla="*/ 2147483646 w 138"/>
              <a:gd name="T7" fmla="*/ 2147483646 h 500"/>
              <a:gd name="T8" fmla="*/ 2147483646 w 138"/>
              <a:gd name="T9" fmla="*/ 2147483646 h 500"/>
              <a:gd name="T10" fmla="*/ 2147483646 w 138"/>
              <a:gd name="T11" fmla="*/ 2147483646 h 500"/>
              <a:gd name="T12" fmla="*/ 2147483646 w 138"/>
              <a:gd name="T13" fmla="*/ 2147483646 h 500"/>
              <a:gd name="T14" fmla="*/ 2147483646 w 138"/>
              <a:gd name="T15" fmla="*/ 2147483646 h 500"/>
              <a:gd name="T16" fmla="*/ 2147483646 w 138"/>
              <a:gd name="T17" fmla="*/ 2147483646 h 500"/>
              <a:gd name="T18" fmla="*/ 2147483646 w 138"/>
              <a:gd name="T19" fmla="*/ 2147483646 h 500"/>
              <a:gd name="T20" fmla="*/ 2147483646 w 138"/>
              <a:gd name="T21" fmla="*/ 2147483646 h 500"/>
              <a:gd name="T22" fmla="*/ 2147483646 w 138"/>
              <a:gd name="T23" fmla="*/ 2147483646 h 500"/>
              <a:gd name="T24" fmla="*/ 2147483646 w 138"/>
              <a:gd name="T25" fmla="*/ 2147483646 h 500"/>
              <a:gd name="T26" fmla="*/ 2147483646 w 138"/>
              <a:gd name="T27" fmla="*/ 2147483646 h 500"/>
              <a:gd name="T28" fmla="*/ 2147483646 w 138"/>
              <a:gd name="T29" fmla="*/ 2147483646 h 500"/>
              <a:gd name="T30" fmla="*/ 2147483646 w 138"/>
              <a:gd name="T31" fmla="*/ 2147483646 h 500"/>
              <a:gd name="T32" fmla="*/ 2147483646 w 138"/>
              <a:gd name="T33" fmla="*/ 2147483646 h 500"/>
              <a:gd name="T34" fmla="*/ 2147483646 w 138"/>
              <a:gd name="T35" fmla="*/ 2147483646 h 500"/>
              <a:gd name="T36" fmla="*/ 2147483646 w 138"/>
              <a:gd name="T37" fmla="*/ 2147483646 h 500"/>
              <a:gd name="T38" fmla="*/ 2147483646 w 138"/>
              <a:gd name="T39" fmla="*/ 2147483646 h 500"/>
              <a:gd name="T40" fmla="*/ 2147483646 w 138"/>
              <a:gd name="T41" fmla="*/ 2147483646 h 500"/>
              <a:gd name="T42" fmla="*/ 2147483646 w 138"/>
              <a:gd name="T43" fmla="*/ 2147483646 h 500"/>
              <a:gd name="T44" fmla="*/ 2147483646 w 138"/>
              <a:gd name="T45" fmla="*/ 2147483646 h 500"/>
              <a:gd name="T46" fmla="*/ 2147483646 w 138"/>
              <a:gd name="T47" fmla="*/ 2147483646 h 500"/>
              <a:gd name="T48" fmla="*/ 2147483646 w 138"/>
              <a:gd name="T49" fmla="*/ 2147483646 h 500"/>
              <a:gd name="T50" fmla="*/ 2147483646 w 138"/>
              <a:gd name="T51" fmla="*/ 2147483646 h 500"/>
              <a:gd name="T52" fmla="*/ 2147483646 w 138"/>
              <a:gd name="T53" fmla="*/ 2147483646 h 500"/>
              <a:gd name="T54" fmla="*/ 2147483646 w 138"/>
              <a:gd name="T55" fmla="*/ 2147483646 h 500"/>
              <a:gd name="T56" fmla="*/ 2147483646 w 138"/>
              <a:gd name="T57" fmla="*/ 2147483646 h 500"/>
              <a:gd name="T58" fmla="*/ 2147483646 w 138"/>
              <a:gd name="T59" fmla="*/ 2147483646 h 500"/>
              <a:gd name="T60" fmla="*/ 2147483646 w 138"/>
              <a:gd name="T61" fmla="*/ 2147483646 h 500"/>
              <a:gd name="T62" fmla="*/ 2147483646 w 138"/>
              <a:gd name="T63" fmla="*/ 2147483646 h 500"/>
              <a:gd name="T64" fmla="*/ 2147483646 w 138"/>
              <a:gd name="T65" fmla="*/ 2147483646 h 500"/>
              <a:gd name="T66" fmla="*/ 2147483646 w 138"/>
              <a:gd name="T67" fmla="*/ 2147483646 h 500"/>
              <a:gd name="T68" fmla="*/ 2147483646 w 138"/>
              <a:gd name="T69" fmla="*/ 2147483646 h 500"/>
              <a:gd name="T70" fmla="*/ 2147483646 w 138"/>
              <a:gd name="T71" fmla="*/ 2147483646 h 500"/>
              <a:gd name="T72" fmla="*/ 2147483646 w 138"/>
              <a:gd name="T73" fmla="*/ 2147483646 h 500"/>
              <a:gd name="T74" fmla="*/ 2147483646 w 138"/>
              <a:gd name="T75" fmla="*/ 2147483646 h 500"/>
              <a:gd name="T76" fmla="*/ 2147483646 w 138"/>
              <a:gd name="T77" fmla="*/ 2147483646 h 500"/>
              <a:gd name="T78" fmla="*/ 2147483646 w 138"/>
              <a:gd name="T79" fmla="*/ 2147483646 h 500"/>
              <a:gd name="T80" fmla="*/ 2147483646 w 138"/>
              <a:gd name="T81" fmla="*/ 2147483646 h 500"/>
              <a:gd name="T82" fmla="*/ 2147483646 w 138"/>
              <a:gd name="T83" fmla="*/ 2147483646 h 500"/>
              <a:gd name="T84" fmla="*/ 2147483646 w 138"/>
              <a:gd name="T85" fmla="*/ 2147483646 h 500"/>
              <a:gd name="T86" fmla="*/ 2147483646 w 138"/>
              <a:gd name="T87" fmla="*/ 2147483646 h 500"/>
              <a:gd name="T88" fmla="*/ 2147483646 w 138"/>
              <a:gd name="T89" fmla="*/ 2147483646 h 500"/>
              <a:gd name="T90" fmla="*/ 2147483646 w 138"/>
              <a:gd name="T91" fmla="*/ 2147483646 h 500"/>
              <a:gd name="T92" fmla="*/ 2147483646 w 138"/>
              <a:gd name="T93" fmla="*/ 2147483646 h 500"/>
              <a:gd name="T94" fmla="*/ 2147483646 w 138"/>
              <a:gd name="T95" fmla="*/ 2147483646 h 500"/>
              <a:gd name="T96" fmla="*/ 2147483646 w 138"/>
              <a:gd name="T97" fmla="*/ 2147483646 h 500"/>
              <a:gd name="T98" fmla="*/ 2147483646 w 138"/>
              <a:gd name="T99" fmla="*/ 2147483646 h 500"/>
              <a:gd name="T100" fmla="*/ 2147483646 w 138"/>
              <a:gd name="T101" fmla="*/ 2147483646 h 500"/>
              <a:gd name="T102" fmla="*/ 2147483646 w 138"/>
              <a:gd name="T103" fmla="*/ 2147483646 h 500"/>
              <a:gd name="T104" fmla="*/ 2147483646 w 138"/>
              <a:gd name="T105" fmla="*/ 2147483646 h 500"/>
              <a:gd name="T106" fmla="*/ 2147483646 w 138"/>
              <a:gd name="T107" fmla="*/ 2147483646 h 500"/>
              <a:gd name="T108" fmla="*/ 2147483646 w 138"/>
              <a:gd name="T109" fmla="*/ 2147483646 h 500"/>
              <a:gd name="T110" fmla="*/ 2147483646 w 138"/>
              <a:gd name="T111" fmla="*/ 2147483646 h 500"/>
              <a:gd name="T112" fmla="*/ 2147483646 w 138"/>
              <a:gd name="T113" fmla="*/ 2147483646 h 500"/>
              <a:gd name="T114" fmla="*/ 2147483646 w 138"/>
              <a:gd name="T115" fmla="*/ 2147483646 h 500"/>
              <a:gd name="T116" fmla="*/ 2147483646 w 138"/>
              <a:gd name="T117" fmla="*/ 2147483646 h 500"/>
              <a:gd name="T118" fmla="*/ 2147483646 w 138"/>
              <a:gd name="T119" fmla="*/ 2147483646 h 500"/>
              <a:gd name="T120" fmla="*/ 2147483646 w 138"/>
              <a:gd name="T121" fmla="*/ 2147483646 h 500"/>
              <a:gd name="T122" fmla="*/ 2147483646 w 138"/>
              <a:gd name="T123" fmla="*/ 2147483646 h 5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8" h="500">
                <a:moveTo>
                  <a:pt x="0" y="358"/>
                </a:moveTo>
                <a:lnTo>
                  <a:pt x="0" y="347"/>
                </a:lnTo>
                <a:lnTo>
                  <a:pt x="1" y="337"/>
                </a:lnTo>
                <a:lnTo>
                  <a:pt x="1" y="330"/>
                </a:lnTo>
                <a:lnTo>
                  <a:pt x="3" y="326"/>
                </a:lnTo>
                <a:lnTo>
                  <a:pt x="3" y="324"/>
                </a:lnTo>
                <a:lnTo>
                  <a:pt x="4" y="325"/>
                </a:lnTo>
                <a:lnTo>
                  <a:pt x="4" y="324"/>
                </a:lnTo>
                <a:lnTo>
                  <a:pt x="5" y="323"/>
                </a:lnTo>
                <a:lnTo>
                  <a:pt x="5" y="318"/>
                </a:lnTo>
                <a:lnTo>
                  <a:pt x="5" y="310"/>
                </a:lnTo>
                <a:lnTo>
                  <a:pt x="7" y="303"/>
                </a:lnTo>
                <a:lnTo>
                  <a:pt x="7" y="295"/>
                </a:lnTo>
                <a:lnTo>
                  <a:pt x="8" y="287"/>
                </a:lnTo>
                <a:lnTo>
                  <a:pt x="8" y="282"/>
                </a:lnTo>
                <a:lnTo>
                  <a:pt x="8" y="280"/>
                </a:lnTo>
                <a:lnTo>
                  <a:pt x="9" y="280"/>
                </a:lnTo>
                <a:lnTo>
                  <a:pt x="9" y="285"/>
                </a:lnTo>
                <a:lnTo>
                  <a:pt x="9" y="291"/>
                </a:lnTo>
                <a:lnTo>
                  <a:pt x="11" y="301"/>
                </a:lnTo>
                <a:lnTo>
                  <a:pt x="11" y="312"/>
                </a:lnTo>
                <a:lnTo>
                  <a:pt x="12" y="323"/>
                </a:lnTo>
                <a:lnTo>
                  <a:pt x="12" y="331"/>
                </a:lnTo>
                <a:lnTo>
                  <a:pt x="12" y="335"/>
                </a:lnTo>
                <a:lnTo>
                  <a:pt x="13" y="333"/>
                </a:lnTo>
                <a:lnTo>
                  <a:pt x="13" y="326"/>
                </a:lnTo>
                <a:lnTo>
                  <a:pt x="15" y="318"/>
                </a:lnTo>
                <a:lnTo>
                  <a:pt x="15" y="309"/>
                </a:lnTo>
                <a:lnTo>
                  <a:pt x="16" y="302"/>
                </a:lnTo>
                <a:lnTo>
                  <a:pt x="16" y="298"/>
                </a:lnTo>
                <a:lnTo>
                  <a:pt x="16" y="296"/>
                </a:lnTo>
                <a:lnTo>
                  <a:pt x="17" y="297"/>
                </a:lnTo>
                <a:lnTo>
                  <a:pt x="17" y="298"/>
                </a:lnTo>
                <a:lnTo>
                  <a:pt x="19" y="301"/>
                </a:lnTo>
                <a:lnTo>
                  <a:pt x="19" y="303"/>
                </a:lnTo>
                <a:lnTo>
                  <a:pt x="19" y="304"/>
                </a:lnTo>
                <a:lnTo>
                  <a:pt x="20" y="304"/>
                </a:lnTo>
                <a:lnTo>
                  <a:pt x="21" y="307"/>
                </a:lnTo>
                <a:lnTo>
                  <a:pt x="21" y="313"/>
                </a:lnTo>
                <a:lnTo>
                  <a:pt x="21" y="323"/>
                </a:lnTo>
                <a:lnTo>
                  <a:pt x="23" y="339"/>
                </a:lnTo>
                <a:lnTo>
                  <a:pt x="23" y="361"/>
                </a:lnTo>
                <a:lnTo>
                  <a:pt x="23" y="388"/>
                </a:lnTo>
                <a:lnTo>
                  <a:pt x="24" y="416"/>
                </a:lnTo>
                <a:lnTo>
                  <a:pt x="24" y="436"/>
                </a:lnTo>
                <a:lnTo>
                  <a:pt x="25" y="436"/>
                </a:lnTo>
                <a:lnTo>
                  <a:pt x="25" y="414"/>
                </a:lnTo>
                <a:lnTo>
                  <a:pt x="25" y="378"/>
                </a:lnTo>
                <a:lnTo>
                  <a:pt x="27" y="341"/>
                </a:lnTo>
                <a:lnTo>
                  <a:pt x="27" y="309"/>
                </a:lnTo>
                <a:lnTo>
                  <a:pt x="28" y="283"/>
                </a:lnTo>
                <a:lnTo>
                  <a:pt x="28" y="268"/>
                </a:lnTo>
                <a:lnTo>
                  <a:pt x="29" y="258"/>
                </a:lnTo>
                <a:lnTo>
                  <a:pt x="29" y="264"/>
                </a:lnTo>
                <a:lnTo>
                  <a:pt x="31" y="276"/>
                </a:lnTo>
                <a:lnTo>
                  <a:pt x="31" y="293"/>
                </a:lnTo>
                <a:lnTo>
                  <a:pt x="32" y="314"/>
                </a:lnTo>
                <a:lnTo>
                  <a:pt x="32" y="331"/>
                </a:lnTo>
                <a:lnTo>
                  <a:pt x="32" y="342"/>
                </a:lnTo>
                <a:lnTo>
                  <a:pt x="33" y="339"/>
                </a:lnTo>
                <a:lnTo>
                  <a:pt x="33" y="322"/>
                </a:lnTo>
                <a:lnTo>
                  <a:pt x="35" y="296"/>
                </a:lnTo>
                <a:lnTo>
                  <a:pt x="35" y="266"/>
                </a:lnTo>
                <a:lnTo>
                  <a:pt x="35" y="237"/>
                </a:lnTo>
                <a:lnTo>
                  <a:pt x="36" y="210"/>
                </a:lnTo>
                <a:lnTo>
                  <a:pt x="36" y="185"/>
                </a:lnTo>
                <a:lnTo>
                  <a:pt x="36" y="164"/>
                </a:lnTo>
                <a:lnTo>
                  <a:pt x="37" y="145"/>
                </a:lnTo>
                <a:lnTo>
                  <a:pt x="37" y="129"/>
                </a:lnTo>
                <a:lnTo>
                  <a:pt x="38" y="114"/>
                </a:lnTo>
                <a:lnTo>
                  <a:pt x="38" y="101"/>
                </a:lnTo>
                <a:lnTo>
                  <a:pt x="38" y="89"/>
                </a:lnTo>
                <a:lnTo>
                  <a:pt x="40" y="80"/>
                </a:lnTo>
                <a:lnTo>
                  <a:pt x="40" y="70"/>
                </a:lnTo>
                <a:lnTo>
                  <a:pt x="41" y="60"/>
                </a:lnTo>
                <a:lnTo>
                  <a:pt x="41" y="50"/>
                </a:lnTo>
                <a:lnTo>
                  <a:pt x="42" y="42"/>
                </a:lnTo>
                <a:lnTo>
                  <a:pt x="42" y="34"/>
                </a:lnTo>
                <a:lnTo>
                  <a:pt x="42" y="27"/>
                </a:lnTo>
                <a:lnTo>
                  <a:pt x="44" y="21"/>
                </a:lnTo>
                <a:lnTo>
                  <a:pt x="44" y="17"/>
                </a:lnTo>
                <a:lnTo>
                  <a:pt x="45" y="16"/>
                </a:lnTo>
                <a:lnTo>
                  <a:pt x="45" y="18"/>
                </a:lnTo>
                <a:lnTo>
                  <a:pt x="46" y="23"/>
                </a:lnTo>
                <a:lnTo>
                  <a:pt x="46" y="31"/>
                </a:lnTo>
                <a:lnTo>
                  <a:pt x="48" y="39"/>
                </a:lnTo>
                <a:lnTo>
                  <a:pt x="48" y="50"/>
                </a:lnTo>
                <a:lnTo>
                  <a:pt x="48" y="61"/>
                </a:lnTo>
                <a:lnTo>
                  <a:pt x="49" y="74"/>
                </a:lnTo>
                <a:lnTo>
                  <a:pt x="49" y="86"/>
                </a:lnTo>
                <a:lnTo>
                  <a:pt x="50" y="98"/>
                </a:lnTo>
                <a:lnTo>
                  <a:pt x="50" y="109"/>
                </a:lnTo>
                <a:lnTo>
                  <a:pt x="50" y="119"/>
                </a:lnTo>
                <a:lnTo>
                  <a:pt x="52" y="126"/>
                </a:lnTo>
                <a:lnTo>
                  <a:pt x="52" y="132"/>
                </a:lnTo>
                <a:lnTo>
                  <a:pt x="52" y="137"/>
                </a:lnTo>
                <a:lnTo>
                  <a:pt x="53" y="141"/>
                </a:lnTo>
                <a:lnTo>
                  <a:pt x="53" y="144"/>
                </a:lnTo>
                <a:lnTo>
                  <a:pt x="54" y="146"/>
                </a:lnTo>
                <a:lnTo>
                  <a:pt x="54" y="147"/>
                </a:lnTo>
                <a:lnTo>
                  <a:pt x="56" y="148"/>
                </a:lnTo>
                <a:lnTo>
                  <a:pt x="56" y="147"/>
                </a:lnTo>
                <a:lnTo>
                  <a:pt x="57" y="146"/>
                </a:lnTo>
                <a:lnTo>
                  <a:pt x="57" y="145"/>
                </a:lnTo>
                <a:lnTo>
                  <a:pt x="58" y="142"/>
                </a:lnTo>
                <a:lnTo>
                  <a:pt x="58" y="140"/>
                </a:lnTo>
                <a:lnTo>
                  <a:pt x="58" y="139"/>
                </a:lnTo>
                <a:lnTo>
                  <a:pt x="60" y="139"/>
                </a:lnTo>
                <a:lnTo>
                  <a:pt x="60" y="140"/>
                </a:lnTo>
                <a:lnTo>
                  <a:pt x="61" y="144"/>
                </a:lnTo>
                <a:lnTo>
                  <a:pt x="61" y="150"/>
                </a:lnTo>
                <a:lnTo>
                  <a:pt x="61" y="158"/>
                </a:lnTo>
                <a:lnTo>
                  <a:pt x="62" y="169"/>
                </a:lnTo>
                <a:lnTo>
                  <a:pt x="62" y="184"/>
                </a:lnTo>
                <a:lnTo>
                  <a:pt x="64" y="200"/>
                </a:lnTo>
                <a:lnTo>
                  <a:pt x="64" y="220"/>
                </a:lnTo>
                <a:lnTo>
                  <a:pt x="64" y="242"/>
                </a:lnTo>
                <a:lnTo>
                  <a:pt x="65" y="263"/>
                </a:lnTo>
                <a:lnTo>
                  <a:pt x="65" y="277"/>
                </a:lnTo>
                <a:lnTo>
                  <a:pt x="65" y="282"/>
                </a:lnTo>
                <a:lnTo>
                  <a:pt x="66" y="270"/>
                </a:lnTo>
                <a:lnTo>
                  <a:pt x="66" y="244"/>
                </a:lnTo>
                <a:lnTo>
                  <a:pt x="68" y="211"/>
                </a:lnTo>
                <a:lnTo>
                  <a:pt x="68" y="177"/>
                </a:lnTo>
                <a:lnTo>
                  <a:pt x="69" y="146"/>
                </a:lnTo>
                <a:lnTo>
                  <a:pt x="69" y="119"/>
                </a:lnTo>
                <a:lnTo>
                  <a:pt x="69" y="98"/>
                </a:lnTo>
                <a:lnTo>
                  <a:pt x="70" y="81"/>
                </a:lnTo>
                <a:lnTo>
                  <a:pt x="70" y="69"/>
                </a:lnTo>
                <a:lnTo>
                  <a:pt x="72" y="60"/>
                </a:lnTo>
                <a:lnTo>
                  <a:pt x="72" y="54"/>
                </a:lnTo>
                <a:lnTo>
                  <a:pt x="72" y="49"/>
                </a:lnTo>
                <a:lnTo>
                  <a:pt x="73" y="44"/>
                </a:lnTo>
                <a:lnTo>
                  <a:pt x="73" y="39"/>
                </a:lnTo>
                <a:lnTo>
                  <a:pt x="74" y="33"/>
                </a:lnTo>
                <a:lnTo>
                  <a:pt x="74" y="26"/>
                </a:lnTo>
                <a:lnTo>
                  <a:pt x="74" y="18"/>
                </a:lnTo>
                <a:lnTo>
                  <a:pt x="75" y="12"/>
                </a:lnTo>
                <a:lnTo>
                  <a:pt x="75" y="7"/>
                </a:lnTo>
                <a:lnTo>
                  <a:pt x="77" y="2"/>
                </a:lnTo>
                <a:lnTo>
                  <a:pt x="77" y="1"/>
                </a:lnTo>
                <a:lnTo>
                  <a:pt x="77" y="0"/>
                </a:lnTo>
                <a:lnTo>
                  <a:pt x="78" y="1"/>
                </a:lnTo>
                <a:lnTo>
                  <a:pt x="78" y="2"/>
                </a:lnTo>
                <a:lnTo>
                  <a:pt x="78" y="4"/>
                </a:lnTo>
                <a:lnTo>
                  <a:pt x="79" y="5"/>
                </a:lnTo>
                <a:lnTo>
                  <a:pt x="81" y="5"/>
                </a:lnTo>
                <a:lnTo>
                  <a:pt x="81" y="4"/>
                </a:lnTo>
                <a:lnTo>
                  <a:pt x="81" y="1"/>
                </a:lnTo>
                <a:lnTo>
                  <a:pt x="82" y="0"/>
                </a:lnTo>
                <a:lnTo>
                  <a:pt x="83" y="0"/>
                </a:lnTo>
                <a:lnTo>
                  <a:pt x="83" y="1"/>
                </a:lnTo>
                <a:lnTo>
                  <a:pt x="85" y="5"/>
                </a:lnTo>
                <a:lnTo>
                  <a:pt x="85" y="10"/>
                </a:lnTo>
                <a:lnTo>
                  <a:pt x="85" y="16"/>
                </a:lnTo>
                <a:lnTo>
                  <a:pt x="86" y="23"/>
                </a:lnTo>
                <a:lnTo>
                  <a:pt x="86" y="32"/>
                </a:lnTo>
                <a:lnTo>
                  <a:pt x="87" y="40"/>
                </a:lnTo>
                <a:lnTo>
                  <a:pt x="87" y="49"/>
                </a:lnTo>
                <a:lnTo>
                  <a:pt x="87" y="56"/>
                </a:lnTo>
                <a:lnTo>
                  <a:pt x="89" y="61"/>
                </a:lnTo>
                <a:lnTo>
                  <a:pt x="89" y="64"/>
                </a:lnTo>
                <a:lnTo>
                  <a:pt x="90" y="65"/>
                </a:lnTo>
                <a:lnTo>
                  <a:pt x="90" y="64"/>
                </a:lnTo>
                <a:lnTo>
                  <a:pt x="90" y="62"/>
                </a:lnTo>
                <a:lnTo>
                  <a:pt x="91" y="60"/>
                </a:lnTo>
                <a:lnTo>
                  <a:pt x="91" y="58"/>
                </a:lnTo>
                <a:lnTo>
                  <a:pt x="93" y="56"/>
                </a:lnTo>
                <a:lnTo>
                  <a:pt x="93" y="55"/>
                </a:lnTo>
                <a:lnTo>
                  <a:pt x="94" y="56"/>
                </a:lnTo>
                <a:lnTo>
                  <a:pt x="94" y="59"/>
                </a:lnTo>
                <a:lnTo>
                  <a:pt x="94" y="62"/>
                </a:lnTo>
                <a:lnTo>
                  <a:pt x="95" y="66"/>
                </a:lnTo>
                <a:lnTo>
                  <a:pt x="95" y="71"/>
                </a:lnTo>
                <a:lnTo>
                  <a:pt x="97" y="76"/>
                </a:lnTo>
                <a:lnTo>
                  <a:pt x="97" y="83"/>
                </a:lnTo>
                <a:lnTo>
                  <a:pt x="98" y="93"/>
                </a:lnTo>
                <a:lnTo>
                  <a:pt x="98" y="105"/>
                </a:lnTo>
                <a:lnTo>
                  <a:pt x="98" y="121"/>
                </a:lnTo>
                <a:lnTo>
                  <a:pt x="99" y="142"/>
                </a:lnTo>
                <a:lnTo>
                  <a:pt x="99" y="166"/>
                </a:lnTo>
                <a:lnTo>
                  <a:pt x="101" y="194"/>
                </a:lnTo>
                <a:lnTo>
                  <a:pt x="101" y="223"/>
                </a:lnTo>
                <a:lnTo>
                  <a:pt x="101" y="250"/>
                </a:lnTo>
                <a:lnTo>
                  <a:pt x="102" y="266"/>
                </a:lnTo>
                <a:lnTo>
                  <a:pt x="102" y="268"/>
                </a:lnTo>
                <a:lnTo>
                  <a:pt x="103" y="254"/>
                </a:lnTo>
                <a:lnTo>
                  <a:pt x="103" y="232"/>
                </a:lnTo>
                <a:lnTo>
                  <a:pt x="103" y="210"/>
                </a:lnTo>
                <a:lnTo>
                  <a:pt x="105" y="190"/>
                </a:lnTo>
                <a:lnTo>
                  <a:pt x="105" y="175"/>
                </a:lnTo>
                <a:lnTo>
                  <a:pt x="106" y="167"/>
                </a:lnTo>
                <a:lnTo>
                  <a:pt x="106" y="162"/>
                </a:lnTo>
                <a:lnTo>
                  <a:pt x="107" y="164"/>
                </a:lnTo>
                <a:lnTo>
                  <a:pt x="107" y="168"/>
                </a:lnTo>
                <a:lnTo>
                  <a:pt x="107" y="172"/>
                </a:lnTo>
                <a:lnTo>
                  <a:pt x="109" y="174"/>
                </a:lnTo>
                <a:lnTo>
                  <a:pt x="110" y="173"/>
                </a:lnTo>
                <a:lnTo>
                  <a:pt x="110" y="168"/>
                </a:lnTo>
                <a:lnTo>
                  <a:pt x="110" y="161"/>
                </a:lnTo>
                <a:lnTo>
                  <a:pt x="111" y="151"/>
                </a:lnTo>
                <a:lnTo>
                  <a:pt x="111" y="141"/>
                </a:lnTo>
                <a:lnTo>
                  <a:pt x="111" y="131"/>
                </a:lnTo>
                <a:lnTo>
                  <a:pt x="112" y="124"/>
                </a:lnTo>
                <a:lnTo>
                  <a:pt x="112" y="119"/>
                </a:lnTo>
                <a:lnTo>
                  <a:pt x="114" y="115"/>
                </a:lnTo>
                <a:lnTo>
                  <a:pt x="114" y="116"/>
                </a:lnTo>
                <a:lnTo>
                  <a:pt x="115" y="120"/>
                </a:lnTo>
                <a:lnTo>
                  <a:pt x="115" y="124"/>
                </a:lnTo>
                <a:lnTo>
                  <a:pt x="116" y="126"/>
                </a:lnTo>
                <a:lnTo>
                  <a:pt x="116" y="128"/>
                </a:lnTo>
                <a:lnTo>
                  <a:pt x="116" y="126"/>
                </a:lnTo>
                <a:lnTo>
                  <a:pt x="118" y="123"/>
                </a:lnTo>
                <a:lnTo>
                  <a:pt x="118" y="118"/>
                </a:lnTo>
                <a:lnTo>
                  <a:pt x="119" y="112"/>
                </a:lnTo>
                <a:lnTo>
                  <a:pt x="119" y="107"/>
                </a:lnTo>
                <a:lnTo>
                  <a:pt x="119" y="104"/>
                </a:lnTo>
                <a:lnTo>
                  <a:pt x="120" y="103"/>
                </a:lnTo>
                <a:lnTo>
                  <a:pt x="120" y="105"/>
                </a:lnTo>
                <a:lnTo>
                  <a:pt x="120" y="110"/>
                </a:lnTo>
                <a:lnTo>
                  <a:pt x="122" y="116"/>
                </a:lnTo>
                <a:lnTo>
                  <a:pt x="122" y="126"/>
                </a:lnTo>
                <a:lnTo>
                  <a:pt x="123" y="135"/>
                </a:lnTo>
                <a:lnTo>
                  <a:pt x="123" y="145"/>
                </a:lnTo>
                <a:lnTo>
                  <a:pt x="124" y="153"/>
                </a:lnTo>
                <a:lnTo>
                  <a:pt x="124" y="161"/>
                </a:lnTo>
                <a:lnTo>
                  <a:pt x="124" y="166"/>
                </a:lnTo>
                <a:lnTo>
                  <a:pt x="126" y="169"/>
                </a:lnTo>
                <a:lnTo>
                  <a:pt x="126" y="172"/>
                </a:lnTo>
                <a:lnTo>
                  <a:pt x="127" y="173"/>
                </a:lnTo>
                <a:lnTo>
                  <a:pt x="127" y="174"/>
                </a:lnTo>
                <a:lnTo>
                  <a:pt x="127" y="175"/>
                </a:lnTo>
                <a:lnTo>
                  <a:pt x="128" y="178"/>
                </a:lnTo>
                <a:lnTo>
                  <a:pt x="128" y="182"/>
                </a:lnTo>
                <a:lnTo>
                  <a:pt x="130" y="188"/>
                </a:lnTo>
                <a:lnTo>
                  <a:pt x="130" y="195"/>
                </a:lnTo>
                <a:lnTo>
                  <a:pt x="130" y="205"/>
                </a:lnTo>
                <a:lnTo>
                  <a:pt x="131" y="217"/>
                </a:lnTo>
                <a:lnTo>
                  <a:pt x="131" y="231"/>
                </a:lnTo>
                <a:lnTo>
                  <a:pt x="132" y="248"/>
                </a:lnTo>
                <a:lnTo>
                  <a:pt x="132" y="268"/>
                </a:lnTo>
                <a:lnTo>
                  <a:pt x="132" y="290"/>
                </a:lnTo>
                <a:lnTo>
                  <a:pt x="134" y="318"/>
                </a:lnTo>
                <a:lnTo>
                  <a:pt x="134" y="350"/>
                </a:lnTo>
                <a:lnTo>
                  <a:pt x="135" y="389"/>
                </a:lnTo>
                <a:lnTo>
                  <a:pt x="135" y="432"/>
                </a:lnTo>
                <a:lnTo>
                  <a:pt x="135" y="474"/>
                </a:lnTo>
                <a:lnTo>
                  <a:pt x="136" y="500"/>
                </a:lnTo>
                <a:lnTo>
                  <a:pt x="136" y="492"/>
                </a:lnTo>
                <a:lnTo>
                  <a:pt x="138" y="460"/>
                </a:lnTo>
                <a:lnTo>
                  <a:pt x="138" y="419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5" name="Freeform 271"/>
          <p:cNvSpPr>
            <a:spLocks/>
          </p:cNvSpPr>
          <p:nvPr/>
        </p:nvSpPr>
        <p:spPr bwMode="auto">
          <a:xfrm>
            <a:off x="8039101" y="4706938"/>
            <a:ext cx="212725" cy="620712"/>
          </a:xfrm>
          <a:custGeom>
            <a:avLst/>
            <a:gdLst>
              <a:gd name="T0" fmla="*/ 2147483646 w 134"/>
              <a:gd name="T1" fmla="*/ 2147483646 h 391"/>
              <a:gd name="T2" fmla="*/ 2147483646 w 134"/>
              <a:gd name="T3" fmla="*/ 2147483646 h 391"/>
              <a:gd name="T4" fmla="*/ 2147483646 w 134"/>
              <a:gd name="T5" fmla="*/ 2147483646 h 391"/>
              <a:gd name="T6" fmla="*/ 2147483646 w 134"/>
              <a:gd name="T7" fmla="*/ 2147483646 h 391"/>
              <a:gd name="T8" fmla="*/ 2147483646 w 134"/>
              <a:gd name="T9" fmla="*/ 2147483646 h 391"/>
              <a:gd name="T10" fmla="*/ 2147483646 w 134"/>
              <a:gd name="T11" fmla="*/ 2147483646 h 391"/>
              <a:gd name="T12" fmla="*/ 2147483646 w 134"/>
              <a:gd name="T13" fmla="*/ 2147483646 h 391"/>
              <a:gd name="T14" fmla="*/ 2147483646 w 134"/>
              <a:gd name="T15" fmla="*/ 2147483646 h 391"/>
              <a:gd name="T16" fmla="*/ 2147483646 w 134"/>
              <a:gd name="T17" fmla="*/ 2147483646 h 391"/>
              <a:gd name="T18" fmla="*/ 2147483646 w 134"/>
              <a:gd name="T19" fmla="*/ 2147483646 h 391"/>
              <a:gd name="T20" fmla="*/ 2147483646 w 134"/>
              <a:gd name="T21" fmla="*/ 2147483646 h 391"/>
              <a:gd name="T22" fmla="*/ 2147483646 w 134"/>
              <a:gd name="T23" fmla="*/ 2147483646 h 391"/>
              <a:gd name="T24" fmla="*/ 2147483646 w 134"/>
              <a:gd name="T25" fmla="*/ 2147483646 h 391"/>
              <a:gd name="T26" fmla="*/ 2147483646 w 134"/>
              <a:gd name="T27" fmla="*/ 2147483646 h 391"/>
              <a:gd name="T28" fmla="*/ 2147483646 w 134"/>
              <a:gd name="T29" fmla="*/ 2147483646 h 391"/>
              <a:gd name="T30" fmla="*/ 2147483646 w 134"/>
              <a:gd name="T31" fmla="*/ 2147483646 h 391"/>
              <a:gd name="T32" fmla="*/ 2147483646 w 134"/>
              <a:gd name="T33" fmla="*/ 2147483646 h 391"/>
              <a:gd name="T34" fmla="*/ 2147483646 w 134"/>
              <a:gd name="T35" fmla="*/ 2147483646 h 391"/>
              <a:gd name="T36" fmla="*/ 2147483646 w 134"/>
              <a:gd name="T37" fmla="*/ 2147483646 h 391"/>
              <a:gd name="T38" fmla="*/ 2147483646 w 134"/>
              <a:gd name="T39" fmla="*/ 2147483646 h 391"/>
              <a:gd name="T40" fmla="*/ 2147483646 w 134"/>
              <a:gd name="T41" fmla="*/ 2147483646 h 391"/>
              <a:gd name="T42" fmla="*/ 2147483646 w 134"/>
              <a:gd name="T43" fmla="*/ 2147483646 h 391"/>
              <a:gd name="T44" fmla="*/ 2147483646 w 134"/>
              <a:gd name="T45" fmla="*/ 2147483646 h 391"/>
              <a:gd name="T46" fmla="*/ 2147483646 w 134"/>
              <a:gd name="T47" fmla="*/ 2147483646 h 391"/>
              <a:gd name="T48" fmla="*/ 2147483646 w 134"/>
              <a:gd name="T49" fmla="*/ 2147483646 h 391"/>
              <a:gd name="T50" fmla="*/ 2147483646 w 134"/>
              <a:gd name="T51" fmla="*/ 2147483646 h 391"/>
              <a:gd name="T52" fmla="*/ 2147483646 w 134"/>
              <a:gd name="T53" fmla="*/ 2147483646 h 391"/>
              <a:gd name="T54" fmla="*/ 2147483646 w 134"/>
              <a:gd name="T55" fmla="*/ 2147483646 h 391"/>
              <a:gd name="T56" fmla="*/ 2147483646 w 134"/>
              <a:gd name="T57" fmla="*/ 2147483646 h 391"/>
              <a:gd name="T58" fmla="*/ 2147483646 w 134"/>
              <a:gd name="T59" fmla="*/ 2147483646 h 391"/>
              <a:gd name="T60" fmla="*/ 2147483646 w 134"/>
              <a:gd name="T61" fmla="*/ 2147483646 h 391"/>
              <a:gd name="T62" fmla="*/ 2147483646 w 134"/>
              <a:gd name="T63" fmla="*/ 2147483646 h 391"/>
              <a:gd name="T64" fmla="*/ 2147483646 w 134"/>
              <a:gd name="T65" fmla="*/ 2147483646 h 391"/>
              <a:gd name="T66" fmla="*/ 2147483646 w 134"/>
              <a:gd name="T67" fmla="*/ 2147483646 h 391"/>
              <a:gd name="T68" fmla="*/ 2147483646 w 134"/>
              <a:gd name="T69" fmla="*/ 2147483646 h 391"/>
              <a:gd name="T70" fmla="*/ 2147483646 w 134"/>
              <a:gd name="T71" fmla="*/ 2147483646 h 391"/>
              <a:gd name="T72" fmla="*/ 2147483646 w 134"/>
              <a:gd name="T73" fmla="*/ 2147483646 h 391"/>
              <a:gd name="T74" fmla="*/ 2147483646 w 134"/>
              <a:gd name="T75" fmla="*/ 2147483646 h 391"/>
              <a:gd name="T76" fmla="*/ 2147483646 w 134"/>
              <a:gd name="T77" fmla="*/ 2147483646 h 391"/>
              <a:gd name="T78" fmla="*/ 2147483646 w 134"/>
              <a:gd name="T79" fmla="*/ 2147483646 h 391"/>
              <a:gd name="T80" fmla="*/ 2147483646 w 134"/>
              <a:gd name="T81" fmla="*/ 2147483646 h 391"/>
              <a:gd name="T82" fmla="*/ 2147483646 w 134"/>
              <a:gd name="T83" fmla="*/ 2147483646 h 391"/>
              <a:gd name="T84" fmla="*/ 2147483646 w 134"/>
              <a:gd name="T85" fmla="*/ 2147483646 h 391"/>
              <a:gd name="T86" fmla="*/ 2147483646 w 134"/>
              <a:gd name="T87" fmla="*/ 2147483646 h 391"/>
              <a:gd name="T88" fmla="*/ 2147483646 w 134"/>
              <a:gd name="T89" fmla="*/ 2147483646 h 391"/>
              <a:gd name="T90" fmla="*/ 2147483646 w 134"/>
              <a:gd name="T91" fmla="*/ 2147483646 h 391"/>
              <a:gd name="T92" fmla="*/ 2147483646 w 134"/>
              <a:gd name="T93" fmla="*/ 2147483646 h 391"/>
              <a:gd name="T94" fmla="*/ 2147483646 w 134"/>
              <a:gd name="T95" fmla="*/ 2147483646 h 391"/>
              <a:gd name="T96" fmla="*/ 2147483646 w 134"/>
              <a:gd name="T97" fmla="*/ 2147483646 h 391"/>
              <a:gd name="T98" fmla="*/ 2147483646 w 134"/>
              <a:gd name="T99" fmla="*/ 2147483646 h 391"/>
              <a:gd name="T100" fmla="*/ 2147483646 w 134"/>
              <a:gd name="T101" fmla="*/ 2147483646 h 391"/>
              <a:gd name="T102" fmla="*/ 2147483646 w 134"/>
              <a:gd name="T103" fmla="*/ 2147483646 h 391"/>
              <a:gd name="T104" fmla="*/ 2147483646 w 134"/>
              <a:gd name="T105" fmla="*/ 2147483646 h 391"/>
              <a:gd name="T106" fmla="*/ 2147483646 w 134"/>
              <a:gd name="T107" fmla="*/ 2147483646 h 391"/>
              <a:gd name="T108" fmla="*/ 2147483646 w 134"/>
              <a:gd name="T109" fmla="*/ 2147483646 h 391"/>
              <a:gd name="T110" fmla="*/ 2147483646 w 134"/>
              <a:gd name="T111" fmla="*/ 2147483646 h 391"/>
              <a:gd name="T112" fmla="*/ 2147483646 w 134"/>
              <a:gd name="T113" fmla="*/ 2147483646 h 391"/>
              <a:gd name="T114" fmla="*/ 2147483646 w 134"/>
              <a:gd name="T115" fmla="*/ 2147483646 h 391"/>
              <a:gd name="T116" fmla="*/ 2147483646 w 134"/>
              <a:gd name="T117" fmla="*/ 2147483646 h 391"/>
              <a:gd name="T118" fmla="*/ 2147483646 w 134"/>
              <a:gd name="T119" fmla="*/ 2147483646 h 391"/>
              <a:gd name="T120" fmla="*/ 2147483646 w 134"/>
              <a:gd name="T121" fmla="*/ 2147483646 h 391"/>
              <a:gd name="T122" fmla="*/ 2147483646 w 134"/>
              <a:gd name="T123" fmla="*/ 2147483646 h 39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4" h="391">
                <a:moveTo>
                  <a:pt x="0" y="344"/>
                </a:moveTo>
                <a:lnTo>
                  <a:pt x="0" y="344"/>
                </a:lnTo>
                <a:lnTo>
                  <a:pt x="0" y="304"/>
                </a:lnTo>
                <a:lnTo>
                  <a:pt x="1" y="272"/>
                </a:lnTo>
                <a:lnTo>
                  <a:pt x="1" y="249"/>
                </a:lnTo>
                <a:lnTo>
                  <a:pt x="2" y="233"/>
                </a:lnTo>
                <a:lnTo>
                  <a:pt x="2" y="224"/>
                </a:lnTo>
                <a:lnTo>
                  <a:pt x="2" y="221"/>
                </a:lnTo>
                <a:lnTo>
                  <a:pt x="4" y="222"/>
                </a:lnTo>
                <a:lnTo>
                  <a:pt x="4" y="228"/>
                </a:lnTo>
                <a:lnTo>
                  <a:pt x="5" y="237"/>
                </a:lnTo>
                <a:lnTo>
                  <a:pt x="5" y="245"/>
                </a:lnTo>
                <a:lnTo>
                  <a:pt x="5" y="255"/>
                </a:lnTo>
                <a:lnTo>
                  <a:pt x="6" y="261"/>
                </a:lnTo>
                <a:lnTo>
                  <a:pt x="6" y="265"/>
                </a:lnTo>
                <a:lnTo>
                  <a:pt x="8" y="266"/>
                </a:lnTo>
                <a:lnTo>
                  <a:pt x="8" y="265"/>
                </a:lnTo>
                <a:lnTo>
                  <a:pt x="8" y="262"/>
                </a:lnTo>
                <a:lnTo>
                  <a:pt x="9" y="260"/>
                </a:lnTo>
                <a:lnTo>
                  <a:pt x="9" y="259"/>
                </a:lnTo>
                <a:lnTo>
                  <a:pt x="10" y="256"/>
                </a:lnTo>
                <a:lnTo>
                  <a:pt x="10" y="255"/>
                </a:lnTo>
                <a:lnTo>
                  <a:pt x="10" y="253"/>
                </a:lnTo>
                <a:lnTo>
                  <a:pt x="12" y="249"/>
                </a:lnTo>
                <a:lnTo>
                  <a:pt x="12" y="243"/>
                </a:lnTo>
                <a:lnTo>
                  <a:pt x="13" y="234"/>
                </a:lnTo>
                <a:lnTo>
                  <a:pt x="13" y="224"/>
                </a:lnTo>
                <a:lnTo>
                  <a:pt x="14" y="216"/>
                </a:lnTo>
                <a:lnTo>
                  <a:pt x="14" y="208"/>
                </a:lnTo>
                <a:lnTo>
                  <a:pt x="14" y="204"/>
                </a:lnTo>
                <a:lnTo>
                  <a:pt x="15" y="202"/>
                </a:lnTo>
                <a:lnTo>
                  <a:pt x="15" y="205"/>
                </a:lnTo>
                <a:lnTo>
                  <a:pt x="15" y="211"/>
                </a:lnTo>
                <a:lnTo>
                  <a:pt x="17" y="222"/>
                </a:lnTo>
                <a:lnTo>
                  <a:pt x="17" y="237"/>
                </a:lnTo>
                <a:lnTo>
                  <a:pt x="18" y="254"/>
                </a:lnTo>
                <a:lnTo>
                  <a:pt x="18" y="272"/>
                </a:lnTo>
                <a:lnTo>
                  <a:pt x="18" y="291"/>
                </a:lnTo>
                <a:lnTo>
                  <a:pt x="19" y="308"/>
                </a:lnTo>
                <a:lnTo>
                  <a:pt x="19" y="323"/>
                </a:lnTo>
                <a:lnTo>
                  <a:pt x="21" y="335"/>
                </a:lnTo>
                <a:lnTo>
                  <a:pt x="21" y="346"/>
                </a:lnTo>
                <a:lnTo>
                  <a:pt x="21" y="356"/>
                </a:lnTo>
                <a:lnTo>
                  <a:pt x="22" y="366"/>
                </a:lnTo>
                <a:lnTo>
                  <a:pt x="22" y="375"/>
                </a:lnTo>
                <a:lnTo>
                  <a:pt x="23" y="384"/>
                </a:lnTo>
                <a:lnTo>
                  <a:pt x="23" y="389"/>
                </a:lnTo>
                <a:lnTo>
                  <a:pt x="23" y="388"/>
                </a:lnTo>
                <a:lnTo>
                  <a:pt x="25" y="382"/>
                </a:lnTo>
                <a:lnTo>
                  <a:pt x="25" y="369"/>
                </a:lnTo>
                <a:lnTo>
                  <a:pt x="25" y="355"/>
                </a:lnTo>
                <a:lnTo>
                  <a:pt x="26" y="341"/>
                </a:lnTo>
                <a:lnTo>
                  <a:pt x="27" y="331"/>
                </a:lnTo>
                <a:lnTo>
                  <a:pt x="27" y="326"/>
                </a:lnTo>
                <a:lnTo>
                  <a:pt x="27" y="328"/>
                </a:lnTo>
                <a:lnTo>
                  <a:pt x="29" y="335"/>
                </a:lnTo>
                <a:lnTo>
                  <a:pt x="29" y="348"/>
                </a:lnTo>
                <a:lnTo>
                  <a:pt x="29" y="366"/>
                </a:lnTo>
                <a:lnTo>
                  <a:pt x="30" y="383"/>
                </a:lnTo>
                <a:lnTo>
                  <a:pt x="30" y="391"/>
                </a:lnTo>
                <a:lnTo>
                  <a:pt x="31" y="383"/>
                </a:lnTo>
                <a:lnTo>
                  <a:pt x="31" y="352"/>
                </a:lnTo>
                <a:lnTo>
                  <a:pt x="31" y="308"/>
                </a:lnTo>
                <a:lnTo>
                  <a:pt x="33" y="259"/>
                </a:lnTo>
                <a:lnTo>
                  <a:pt x="33" y="212"/>
                </a:lnTo>
                <a:lnTo>
                  <a:pt x="34" y="168"/>
                </a:lnTo>
                <a:lnTo>
                  <a:pt x="34" y="130"/>
                </a:lnTo>
                <a:lnTo>
                  <a:pt x="34" y="96"/>
                </a:lnTo>
                <a:lnTo>
                  <a:pt x="35" y="69"/>
                </a:lnTo>
                <a:lnTo>
                  <a:pt x="35" y="45"/>
                </a:lnTo>
                <a:lnTo>
                  <a:pt x="37" y="27"/>
                </a:lnTo>
                <a:lnTo>
                  <a:pt x="37" y="13"/>
                </a:lnTo>
                <a:lnTo>
                  <a:pt x="37" y="5"/>
                </a:lnTo>
                <a:lnTo>
                  <a:pt x="38" y="1"/>
                </a:lnTo>
                <a:lnTo>
                  <a:pt x="38" y="0"/>
                </a:lnTo>
                <a:lnTo>
                  <a:pt x="39" y="3"/>
                </a:lnTo>
                <a:lnTo>
                  <a:pt x="39" y="10"/>
                </a:lnTo>
                <a:lnTo>
                  <a:pt x="41" y="17"/>
                </a:lnTo>
                <a:lnTo>
                  <a:pt x="41" y="26"/>
                </a:lnTo>
                <a:lnTo>
                  <a:pt x="41" y="34"/>
                </a:lnTo>
                <a:lnTo>
                  <a:pt x="42" y="39"/>
                </a:lnTo>
                <a:lnTo>
                  <a:pt x="42" y="43"/>
                </a:lnTo>
                <a:lnTo>
                  <a:pt x="42" y="44"/>
                </a:lnTo>
                <a:lnTo>
                  <a:pt x="43" y="43"/>
                </a:lnTo>
                <a:lnTo>
                  <a:pt x="43" y="40"/>
                </a:lnTo>
                <a:lnTo>
                  <a:pt x="45" y="38"/>
                </a:lnTo>
                <a:lnTo>
                  <a:pt x="45" y="35"/>
                </a:lnTo>
                <a:lnTo>
                  <a:pt x="46" y="35"/>
                </a:lnTo>
                <a:lnTo>
                  <a:pt x="46" y="38"/>
                </a:lnTo>
                <a:lnTo>
                  <a:pt x="47" y="40"/>
                </a:lnTo>
                <a:lnTo>
                  <a:pt x="47" y="45"/>
                </a:lnTo>
                <a:lnTo>
                  <a:pt x="47" y="50"/>
                </a:lnTo>
                <a:lnTo>
                  <a:pt x="49" y="57"/>
                </a:lnTo>
                <a:lnTo>
                  <a:pt x="49" y="65"/>
                </a:lnTo>
                <a:lnTo>
                  <a:pt x="50" y="73"/>
                </a:lnTo>
                <a:lnTo>
                  <a:pt x="50" y="83"/>
                </a:lnTo>
                <a:lnTo>
                  <a:pt x="50" y="94"/>
                </a:lnTo>
                <a:lnTo>
                  <a:pt x="51" y="105"/>
                </a:lnTo>
                <a:lnTo>
                  <a:pt x="51" y="114"/>
                </a:lnTo>
                <a:lnTo>
                  <a:pt x="52" y="121"/>
                </a:lnTo>
                <a:lnTo>
                  <a:pt x="52" y="126"/>
                </a:lnTo>
                <a:lnTo>
                  <a:pt x="54" y="126"/>
                </a:lnTo>
                <a:lnTo>
                  <a:pt x="54" y="121"/>
                </a:lnTo>
                <a:lnTo>
                  <a:pt x="54" y="113"/>
                </a:lnTo>
                <a:lnTo>
                  <a:pt x="55" y="103"/>
                </a:lnTo>
                <a:lnTo>
                  <a:pt x="55" y="91"/>
                </a:lnTo>
                <a:lnTo>
                  <a:pt x="56" y="80"/>
                </a:lnTo>
                <a:lnTo>
                  <a:pt x="56" y="70"/>
                </a:lnTo>
                <a:lnTo>
                  <a:pt x="56" y="61"/>
                </a:lnTo>
                <a:lnTo>
                  <a:pt x="58" y="56"/>
                </a:lnTo>
                <a:lnTo>
                  <a:pt x="58" y="54"/>
                </a:lnTo>
                <a:lnTo>
                  <a:pt x="59" y="57"/>
                </a:lnTo>
                <a:lnTo>
                  <a:pt x="59" y="62"/>
                </a:lnTo>
                <a:lnTo>
                  <a:pt x="60" y="71"/>
                </a:lnTo>
                <a:lnTo>
                  <a:pt x="60" y="82"/>
                </a:lnTo>
                <a:lnTo>
                  <a:pt x="60" y="93"/>
                </a:lnTo>
                <a:lnTo>
                  <a:pt x="62" y="107"/>
                </a:lnTo>
                <a:lnTo>
                  <a:pt x="62" y="119"/>
                </a:lnTo>
                <a:lnTo>
                  <a:pt x="63" y="131"/>
                </a:lnTo>
                <a:lnTo>
                  <a:pt x="63" y="142"/>
                </a:lnTo>
                <a:lnTo>
                  <a:pt x="63" y="152"/>
                </a:lnTo>
                <a:lnTo>
                  <a:pt x="64" y="161"/>
                </a:lnTo>
                <a:lnTo>
                  <a:pt x="64" y="165"/>
                </a:lnTo>
                <a:lnTo>
                  <a:pt x="66" y="169"/>
                </a:lnTo>
                <a:lnTo>
                  <a:pt x="66" y="170"/>
                </a:lnTo>
                <a:lnTo>
                  <a:pt x="66" y="169"/>
                </a:lnTo>
                <a:lnTo>
                  <a:pt x="67" y="167"/>
                </a:lnTo>
                <a:lnTo>
                  <a:pt x="67" y="159"/>
                </a:lnTo>
                <a:lnTo>
                  <a:pt x="68" y="151"/>
                </a:lnTo>
                <a:lnTo>
                  <a:pt x="68" y="141"/>
                </a:lnTo>
                <a:lnTo>
                  <a:pt x="70" y="129"/>
                </a:lnTo>
                <a:lnTo>
                  <a:pt x="70" y="116"/>
                </a:lnTo>
                <a:lnTo>
                  <a:pt x="70" y="103"/>
                </a:lnTo>
                <a:lnTo>
                  <a:pt x="71" y="88"/>
                </a:lnTo>
                <a:lnTo>
                  <a:pt x="71" y="76"/>
                </a:lnTo>
                <a:lnTo>
                  <a:pt x="71" y="62"/>
                </a:lnTo>
                <a:lnTo>
                  <a:pt x="72" y="50"/>
                </a:lnTo>
                <a:lnTo>
                  <a:pt x="72" y="40"/>
                </a:lnTo>
                <a:lnTo>
                  <a:pt x="74" y="33"/>
                </a:lnTo>
                <a:lnTo>
                  <a:pt x="74" y="28"/>
                </a:lnTo>
                <a:lnTo>
                  <a:pt x="74" y="26"/>
                </a:lnTo>
                <a:lnTo>
                  <a:pt x="75" y="28"/>
                </a:lnTo>
                <a:lnTo>
                  <a:pt x="75" y="34"/>
                </a:lnTo>
                <a:lnTo>
                  <a:pt x="76" y="43"/>
                </a:lnTo>
                <a:lnTo>
                  <a:pt x="76" y="55"/>
                </a:lnTo>
                <a:lnTo>
                  <a:pt x="76" y="70"/>
                </a:lnTo>
                <a:lnTo>
                  <a:pt x="78" y="83"/>
                </a:lnTo>
                <a:lnTo>
                  <a:pt x="78" y="96"/>
                </a:lnTo>
                <a:lnTo>
                  <a:pt x="79" y="103"/>
                </a:lnTo>
                <a:lnTo>
                  <a:pt x="79" y="98"/>
                </a:lnTo>
                <a:lnTo>
                  <a:pt x="80" y="88"/>
                </a:lnTo>
                <a:lnTo>
                  <a:pt x="80" y="77"/>
                </a:lnTo>
                <a:lnTo>
                  <a:pt x="82" y="66"/>
                </a:lnTo>
                <a:lnTo>
                  <a:pt x="82" y="57"/>
                </a:lnTo>
                <a:lnTo>
                  <a:pt x="83" y="53"/>
                </a:lnTo>
                <a:lnTo>
                  <a:pt x="83" y="50"/>
                </a:lnTo>
                <a:lnTo>
                  <a:pt x="83" y="51"/>
                </a:lnTo>
                <a:lnTo>
                  <a:pt x="84" y="57"/>
                </a:lnTo>
                <a:lnTo>
                  <a:pt x="84" y="65"/>
                </a:lnTo>
                <a:lnTo>
                  <a:pt x="84" y="75"/>
                </a:lnTo>
                <a:lnTo>
                  <a:pt x="86" y="84"/>
                </a:lnTo>
                <a:lnTo>
                  <a:pt x="86" y="92"/>
                </a:lnTo>
                <a:lnTo>
                  <a:pt x="87" y="98"/>
                </a:lnTo>
                <a:lnTo>
                  <a:pt x="87" y="99"/>
                </a:lnTo>
                <a:lnTo>
                  <a:pt x="87" y="97"/>
                </a:lnTo>
                <a:lnTo>
                  <a:pt x="88" y="92"/>
                </a:lnTo>
                <a:lnTo>
                  <a:pt x="88" y="88"/>
                </a:lnTo>
                <a:lnTo>
                  <a:pt x="89" y="86"/>
                </a:lnTo>
                <a:lnTo>
                  <a:pt x="89" y="92"/>
                </a:lnTo>
                <a:lnTo>
                  <a:pt x="91" y="103"/>
                </a:lnTo>
                <a:lnTo>
                  <a:pt x="91" y="120"/>
                </a:lnTo>
                <a:lnTo>
                  <a:pt x="92" y="143"/>
                </a:lnTo>
                <a:lnTo>
                  <a:pt x="92" y="173"/>
                </a:lnTo>
                <a:lnTo>
                  <a:pt x="92" y="206"/>
                </a:lnTo>
                <a:lnTo>
                  <a:pt x="93" y="242"/>
                </a:lnTo>
                <a:lnTo>
                  <a:pt x="93" y="272"/>
                </a:lnTo>
                <a:lnTo>
                  <a:pt x="95" y="292"/>
                </a:lnTo>
                <a:lnTo>
                  <a:pt x="95" y="298"/>
                </a:lnTo>
                <a:lnTo>
                  <a:pt x="96" y="293"/>
                </a:lnTo>
                <a:lnTo>
                  <a:pt x="96" y="285"/>
                </a:lnTo>
                <a:lnTo>
                  <a:pt x="96" y="278"/>
                </a:lnTo>
                <a:lnTo>
                  <a:pt x="97" y="277"/>
                </a:lnTo>
                <a:lnTo>
                  <a:pt x="97" y="281"/>
                </a:lnTo>
                <a:lnTo>
                  <a:pt x="99" y="288"/>
                </a:lnTo>
                <a:lnTo>
                  <a:pt x="99" y="297"/>
                </a:lnTo>
                <a:lnTo>
                  <a:pt x="99" y="298"/>
                </a:lnTo>
                <a:lnTo>
                  <a:pt x="100" y="286"/>
                </a:lnTo>
                <a:lnTo>
                  <a:pt x="100" y="258"/>
                </a:lnTo>
                <a:lnTo>
                  <a:pt x="100" y="218"/>
                </a:lnTo>
                <a:lnTo>
                  <a:pt x="101" y="177"/>
                </a:lnTo>
                <a:lnTo>
                  <a:pt x="101" y="137"/>
                </a:lnTo>
                <a:lnTo>
                  <a:pt x="103" y="104"/>
                </a:lnTo>
                <a:lnTo>
                  <a:pt x="103" y="75"/>
                </a:lnTo>
                <a:lnTo>
                  <a:pt x="103" y="53"/>
                </a:lnTo>
                <a:lnTo>
                  <a:pt x="104" y="35"/>
                </a:lnTo>
                <a:lnTo>
                  <a:pt x="104" y="23"/>
                </a:lnTo>
                <a:lnTo>
                  <a:pt x="105" y="16"/>
                </a:lnTo>
                <a:lnTo>
                  <a:pt x="105" y="13"/>
                </a:lnTo>
                <a:lnTo>
                  <a:pt x="105" y="14"/>
                </a:lnTo>
                <a:lnTo>
                  <a:pt x="107" y="18"/>
                </a:lnTo>
                <a:lnTo>
                  <a:pt x="107" y="24"/>
                </a:lnTo>
                <a:lnTo>
                  <a:pt x="108" y="30"/>
                </a:lnTo>
                <a:lnTo>
                  <a:pt x="108" y="38"/>
                </a:lnTo>
                <a:lnTo>
                  <a:pt x="109" y="43"/>
                </a:lnTo>
                <a:lnTo>
                  <a:pt x="109" y="46"/>
                </a:lnTo>
                <a:lnTo>
                  <a:pt x="109" y="48"/>
                </a:lnTo>
                <a:lnTo>
                  <a:pt x="111" y="46"/>
                </a:lnTo>
                <a:lnTo>
                  <a:pt x="111" y="43"/>
                </a:lnTo>
                <a:lnTo>
                  <a:pt x="112" y="39"/>
                </a:lnTo>
                <a:lnTo>
                  <a:pt x="112" y="34"/>
                </a:lnTo>
                <a:lnTo>
                  <a:pt x="112" y="29"/>
                </a:lnTo>
                <a:lnTo>
                  <a:pt x="113" y="26"/>
                </a:lnTo>
                <a:lnTo>
                  <a:pt x="113" y="22"/>
                </a:lnTo>
                <a:lnTo>
                  <a:pt x="113" y="19"/>
                </a:lnTo>
                <a:lnTo>
                  <a:pt x="115" y="19"/>
                </a:lnTo>
                <a:lnTo>
                  <a:pt x="115" y="21"/>
                </a:lnTo>
                <a:lnTo>
                  <a:pt x="116" y="24"/>
                </a:lnTo>
                <a:lnTo>
                  <a:pt x="116" y="29"/>
                </a:lnTo>
                <a:lnTo>
                  <a:pt x="116" y="38"/>
                </a:lnTo>
                <a:lnTo>
                  <a:pt x="117" y="48"/>
                </a:lnTo>
                <a:lnTo>
                  <a:pt x="117" y="59"/>
                </a:lnTo>
                <a:lnTo>
                  <a:pt x="119" y="69"/>
                </a:lnTo>
                <a:lnTo>
                  <a:pt x="119" y="77"/>
                </a:lnTo>
                <a:lnTo>
                  <a:pt x="119" y="82"/>
                </a:lnTo>
                <a:lnTo>
                  <a:pt x="120" y="83"/>
                </a:lnTo>
                <a:lnTo>
                  <a:pt x="120" y="82"/>
                </a:lnTo>
                <a:lnTo>
                  <a:pt x="121" y="78"/>
                </a:lnTo>
                <a:lnTo>
                  <a:pt x="121" y="73"/>
                </a:lnTo>
                <a:lnTo>
                  <a:pt x="123" y="70"/>
                </a:lnTo>
                <a:lnTo>
                  <a:pt x="123" y="67"/>
                </a:lnTo>
                <a:lnTo>
                  <a:pt x="123" y="66"/>
                </a:lnTo>
                <a:lnTo>
                  <a:pt x="124" y="69"/>
                </a:lnTo>
                <a:lnTo>
                  <a:pt x="124" y="73"/>
                </a:lnTo>
                <a:lnTo>
                  <a:pt x="125" y="82"/>
                </a:lnTo>
                <a:lnTo>
                  <a:pt x="125" y="92"/>
                </a:lnTo>
                <a:lnTo>
                  <a:pt x="125" y="104"/>
                </a:lnTo>
                <a:lnTo>
                  <a:pt x="126" y="119"/>
                </a:lnTo>
                <a:lnTo>
                  <a:pt x="126" y="134"/>
                </a:lnTo>
                <a:lnTo>
                  <a:pt x="126" y="147"/>
                </a:lnTo>
                <a:lnTo>
                  <a:pt x="128" y="158"/>
                </a:lnTo>
                <a:lnTo>
                  <a:pt x="128" y="165"/>
                </a:lnTo>
                <a:lnTo>
                  <a:pt x="129" y="169"/>
                </a:lnTo>
                <a:lnTo>
                  <a:pt x="129" y="170"/>
                </a:lnTo>
                <a:lnTo>
                  <a:pt x="129" y="169"/>
                </a:lnTo>
                <a:lnTo>
                  <a:pt x="130" y="167"/>
                </a:lnTo>
                <a:lnTo>
                  <a:pt x="132" y="167"/>
                </a:lnTo>
                <a:lnTo>
                  <a:pt x="132" y="170"/>
                </a:lnTo>
                <a:lnTo>
                  <a:pt x="132" y="175"/>
                </a:lnTo>
                <a:lnTo>
                  <a:pt x="133" y="183"/>
                </a:lnTo>
                <a:lnTo>
                  <a:pt x="133" y="190"/>
                </a:lnTo>
                <a:lnTo>
                  <a:pt x="134" y="196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6" name="Freeform 272"/>
          <p:cNvSpPr>
            <a:spLocks/>
          </p:cNvSpPr>
          <p:nvPr/>
        </p:nvSpPr>
        <p:spPr bwMode="auto">
          <a:xfrm>
            <a:off x="8251825" y="4729163"/>
            <a:ext cx="217488" cy="806450"/>
          </a:xfrm>
          <a:custGeom>
            <a:avLst/>
            <a:gdLst>
              <a:gd name="T0" fmla="*/ 2147483646 w 137"/>
              <a:gd name="T1" fmla="*/ 2147483646 h 508"/>
              <a:gd name="T2" fmla="*/ 2147483646 w 137"/>
              <a:gd name="T3" fmla="*/ 2147483646 h 508"/>
              <a:gd name="T4" fmla="*/ 2147483646 w 137"/>
              <a:gd name="T5" fmla="*/ 2147483646 h 508"/>
              <a:gd name="T6" fmla="*/ 2147483646 w 137"/>
              <a:gd name="T7" fmla="*/ 0 h 508"/>
              <a:gd name="T8" fmla="*/ 2147483646 w 137"/>
              <a:gd name="T9" fmla="*/ 2147483646 h 508"/>
              <a:gd name="T10" fmla="*/ 2147483646 w 137"/>
              <a:gd name="T11" fmla="*/ 2147483646 h 508"/>
              <a:gd name="T12" fmla="*/ 2147483646 w 137"/>
              <a:gd name="T13" fmla="*/ 2147483646 h 508"/>
              <a:gd name="T14" fmla="*/ 2147483646 w 137"/>
              <a:gd name="T15" fmla="*/ 2147483646 h 508"/>
              <a:gd name="T16" fmla="*/ 2147483646 w 137"/>
              <a:gd name="T17" fmla="*/ 2147483646 h 508"/>
              <a:gd name="T18" fmla="*/ 2147483646 w 137"/>
              <a:gd name="T19" fmla="*/ 2147483646 h 508"/>
              <a:gd name="T20" fmla="*/ 2147483646 w 137"/>
              <a:gd name="T21" fmla="*/ 2147483646 h 508"/>
              <a:gd name="T22" fmla="*/ 2147483646 w 137"/>
              <a:gd name="T23" fmla="*/ 2147483646 h 508"/>
              <a:gd name="T24" fmla="*/ 2147483646 w 137"/>
              <a:gd name="T25" fmla="*/ 2147483646 h 508"/>
              <a:gd name="T26" fmla="*/ 2147483646 w 137"/>
              <a:gd name="T27" fmla="*/ 2147483646 h 508"/>
              <a:gd name="T28" fmla="*/ 2147483646 w 137"/>
              <a:gd name="T29" fmla="*/ 2147483646 h 508"/>
              <a:gd name="T30" fmla="*/ 2147483646 w 137"/>
              <a:gd name="T31" fmla="*/ 2147483646 h 508"/>
              <a:gd name="T32" fmla="*/ 2147483646 w 137"/>
              <a:gd name="T33" fmla="*/ 2147483646 h 508"/>
              <a:gd name="T34" fmla="*/ 2147483646 w 137"/>
              <a:gd name="T35" fmla="*/ 2147483646 h 508"/>
              <a:gd name="T36" fmla="*/ 2147483646 w 137"/>
              <a:gd name="T37" fmla="*/ 2147483646 h 508"/>
              <a:gd name="T38" fmla="*/ 2147483646 w 137"/>
              <a:gd name="T39" fmla="*/ 2147483646 h 508"/>
              <a:gd name="T40" fmla="*/ 2147483646 w 137"/>
              <a:gd name="T41" fmla="*/ 2147483646 h 508"/>
              <a:gd name="T42" fmla="*/ 2147483646 w 137"/>
              <a:gd name="T43" fmla="*/ 2147483646 h 508"/>
              <a:gd name="T44" fmla="*/ 2147483646 w 137"/>
              <a:gd name="T45" fmla="*/ 2147483646 h 508"/>
              <a:gd name="T46" fmla="*/ 2147483646 w 137"/>
              <a:gd name="T47" fmla="*/ 2147483646 h 508"/>
              <a:gd name="T48" fmla="*/ 2147483646 w 137"/>
              <a:gd name="T49" fmla="*/ 2147483646 h 508"/>
              <a:gd name="T50" fmla="*/ 2147483646 w 137"/>
              <a:gd name="T51" fmla="*/ 2147483646 h 508"/>
              <a:gd name="T52" fmla="*/ 2147483646 w 137"/>
              <a:gd name="T53" fmla="*/ 2147483646 h 508"/>
              <a:gd name="T54" fmla="*/ 2147483646 w 137"/>
              <a:gd name="T55" fmla="*/ 2147483646 h 508"/>
              <a:gd name="T56" fmla="*/ 2147483646 w 137"/>
              <a:gd name="T57" fmla="*/ 2147483646 h 508"/>
              <a:gd name="T58" fmla="*/ 2147483646 w 137"/>
              <a:gd name="T59" fmla="*/ 2147483646 h 508"/>
              <a:gd name="T60" fmla="*/ 2147483646 w 137"/>
              <a:gd name="T61" fmla="*/ 2147483646 h 508"/>
              <a:gd name="T62" fmla="*/ 2147483646 w 137"/>
              <a:gd name="T63" fmla="*/ 2147483646 h 508"/>
              <a:gd name="T64" fmla="*/ 2147483646 w 137"/>
              <a:gd name="T65" fmla="*/ 2147483646 h 508"/>
              <a:gd name="T66" fmla="*/ 2147483646 w 137"/>
              <a:gd name="T67" fmla="*/ 2147483646 h 508"/>
              <a:gd name="T68" fmla="*/ 2147483646 w 137"/>
              <a:gd name="T69" fmla="*/ 2147483646 h 508"/>
              <a:gd name="T70" fmla="*/ 2147483646 w 137"/>
              <a:gd name="T71" fmla="*/ 2147483646 h 508"/>
              <a:gd name="T72" fmla="*/ 2147483646 w 137"/>
              <a:gd name="T73" fmla="*/ 2147483646 h 508"/>
              <a:gd name="T74" fmla="*/ 2147483646 w 137"/>
              <a:gd name="T75" fmla="*/ 2147483646 h 508"/>
              <a:gd name="T76" fmla="*/ 2147483646 w 137"/>
              <a:gd name="T77" fmla="*/ 2147483646 h 508"/>
              <a:gd name="T78" fmla="*/ 2147483646 w 137"/>
              <a:gd name="T79" fmla="*/ 2147483646 h 508"/>
              <a:gd name="T80" fmla="*/ 2147483646 w 137"/>
              <a:gd name="T81" fmla="*/ 2147483646 h 508"/>
              <a:gd name="T82" fmla="*/ 2147483646 w 137"/>
              <a:gd name="T83" fmla="*/ 2147483646 h 508"/>
              <a:gd name="T84" fmla="*/ 2147483646 w 137"/>
              <a:gd name="T85" fmla="*/ 2147483646 h 508"/>
              <a:gd name="T86" fmla="*/ 2147483646 w 137"/>
              <a:gd name="T87" fmla="*/ 2147483646 h 508"/>
              <a:gd name="T88" fmla="*/ 2147483646 w 137"/>
              <a:gd name="T89" fmla="*/ 2147483646 h 508"/>
              <a:gd name="T90" fmla="*/ 2147483646 w 137"/>
              <a:gd name="T91" fmla="*/ 2147483646 h 508"/>
              <a:gd name="T92" fmla="*/ 2147483646 w 137"/>
              <a:gd name="T93" fmla="*/ 2147483646 h 508"/>
              <a:gd name="T94" fmla="*/ 2147483646 w 137"/>
              <a:gd name="T95" fmla="*/ 2147483646 h 508"/>
              <a:gd name="T96" fmla="*/ 2147483646 w 137"/>
              <a:gd name="T97" fmla="*/ 2147483646 h 508"/>
              <a:gd name="T98" fmla="*/ 2147483646 w 137"/>
              <a:gd name="T99" fmla="*/ 2147483646 h 508"/>
              <a:gd name="T100" fmla="*/ 2147483646 w 137"/>
              <a:gd name="T101" fmla="*/ 2147483646 h 508"/>
              <a:gd name="T102" fmla="*/ 2147483646 w 137"/>
              <a:gd name="T103" fmla="*/ 2147483646 h 508"/>
              <a:gd name="T104" fmla="*/ 2147483646 w 137"/>
              <a:gd name="T105" fmla="*/ 2147483646 h 508"/>
              <a:gd name="T106" fmla="*/ 2147483646 w 137"/>
              <a:gd name="T107" fmla="*/ 2147483646 h 508"/>
              <a:gd name="T108" fmla="*/ 2147483646 w 137"/>
              <a:gd name="T109" fmla="*/ 2147483646 h 508"/>
              <a:gd name="T110" fmla="*/ 2147483646 w 137"/>
              <a:gd name="T111" fmla="*/ 2147483646 h 508"/>
              <a:gd name="T112" fmla="*/ 2147483646 w 137"/>
              <a:gd name="T113" fmla="*/ 2147483646 h 508"/>
              <a:gd name="T114" fmla="*/ 2147483646 w 137"/>
              <a:gd name="T115" fmla="*/ 2147483646 h 508"/>
              <a:gd name="T116" fmla="*/ 2147483646 w 137"/>
              <a:gd name="T117" fmla="*/ 2147483646 h 508"/>
              <a:gd name="T118" fmla="*/ 2147483646 w 137"/>
              <a:gd name="T119" fmla="*/ 2147483646 h 508"/>
              <a:gd name="T120" fmla="*/ 2147483646 w 137"/>
              <a:gd name="T121" fmla="*/ 2147483646 h 508"/>
              <a:gd name="T122" fmla="*/ 2147483646 w 137"/>
              <a:gd name="T123" fmla="*/ 2147483646 h 50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7" h="508">
                <a:moveTo>
                  <a:pt x="0" y="182"/>
                </a:moveTo>
                <a:lnTo>
                  <a:pt x="0" y="186"/>
                </a:lnTo>
                <a:lnTo>
                  <a:pt x="2" y="188"/>
                </a:lnTo>
                <a:lnTo>
                  <a:pt x="2" y="186"/>
                </a:lnTo>
                <a:lnTo>
                  <a:pt x="2" y="181"/>
                </a:lnTo>
                <a:lnTo>
                  <a:pt x="3" y="170"/>
                </a:lnTo>
                <a:lnTo>
                  <a:pt x="3" y="156"/>
                </a:lnTo>
                <a:lnTo>
                  <a:pt x="4" y="137"/>
                </a:lnTo>
                <a:lnTo>
                  <a:pt x="4" y="116"/>
                </a:lnTo>
                <a:lnTo>
                  <a:pt x="4" y="94"/>
                </a:lnTo>
                <a:lnTo>
                  <a:pt x="6" y="73"/>
                </a:lnTo>
                <a:lnTo>
                  <a:pt x="6" y="52"/>
                </a:lnTo>
                <a:lnTo>
                  <a:pt x="7" y="35"/>
                </a:lnTo>
                <a:lnTo>
                  <a:pt x="7" y="21"/>
                </a:lnTo>
                <a:lnTo>
                  <a:pt x="7" y="12"/>
                </a:lnTo>
                <a:lnTo>
                  <a:pt x="8" y="4"/>
                </a:lnTo>
                <a:lnTo>
                  <a:pt x="8" y="0"/>
                </a:lnTo>
                <a:lnTo>
                  <a:pt x="10" y="2"/>
                </a:lnTo>
                <a:lnTo>
                  <a:pt x="10" y="7"/>
                </a:lnTo>
                <a:lnTo>
                  <a:pt x="11" y="12"/>
                </a:lnTo>
                <a:lnTo>
                  <a:pt x="11" y="18"/>
                </a:lnTo>
                <a:lnTo>
                  <a:pt x="11" y="24"/>
                </a:lnTo>
                <a:lnTo>
                  <a:pt x="12" y="30"/>
                </a:lnTo>
                <a:lnTo>
                  <a:pt x="12" y="36"/>
                </a:lnTo>
                <a:lnTo>
                  <a:pt x="14" y="41"/>
                </a:lnTo>
                <a:lnTo>
                  <a:pt x="14" y="46"/>
                </a:lnTo>
                <a:lnTo>
                  <a:pt x="14" y="50"/>
                </a:lnTo>
                <a:lnTo>
                  <a:pt x="15" y="53"/>
                </a:lnTo>
                <a:lnTo>
                  <a:pt x="15" y="55"/>
                </a:lnTo>
                <a:lnTo>
                  <a:pt x="16" y="57"/>
                </a:lnTo>
                <a:lnTo>
                  <a:pt x="18" y="58"/>
                </a:lnTo>
                <a:lnTo>
                  <a:pt x="18" y="59"/>
                </a:lnTo>
                <a:lnTo>
                  <a:pt x="18" y="62"/>
                </a:lnTo>
                <a:lnTo>
                  <a:pt x="19" y="66"/>
                </a:lnTo>
                <a:lnTo>
                  <a:pt x="19" y="70"/>
                </a:lnTo>
                <a:lnTo>
                  <a:pt x="20" y="75"/>
                </a:lnTo>
                <a:lnTo>
                  <a:pt x="20" y="79"/>
                </a:lnTo>
                <a:lnTo>
                  <a:pt x="20" y="80"/>
                </a:lnTo>
                <a:lnTo>
                  <a:pt x="22" y="77"/>
                </a:lnTo>
                <a:lnTo>
                  <a:pt x="22" y="69"/>
                </a:lnTo>
                <a:lnTo>
                  <a:pt x="22" y="58"/>
                </a:lnTo>
                <a:lnTo>
                  <a:pt x="23" y="46"/>
                </a:lnTo>
                <a:lnTo>
                  <a:pt x="23" y="34"/>
                </a:lnTo>
                <a:lnTo>
                  <a:pt x="24" y="23"/>
                </a:lnTo>
                <a:lnTo>
                  <a:pt x="24" y="14"/>
                </a:lnTo>
                <a:lnTo>
                  <a:pt x="24" y="10"/>
                </a:lnTo>
                <a:lnTo>
                  <a:pt x="26" y="10"/>
                </a:lnTo>
                <a:lnTo>
                  <a:pt x="26" y="15"/>
                </a:lnTo>
                <a:lnTo>
                  <a:pt x="27" y="24"/>
                </a:lnTo>
                <a:lnTo>
                  <a:pt x="27" y="37"/>
                </a:lnTo>
                <a:lnTo>
                  <a:pt x="27" y="56"/>
                </a:lnTo>
                <a:lnTo>
                  <a:pt x="28" y="77"/>
                </a:lnTo>
                <a:lnTo>
                  <a:pt x="28" y="101"/>
                </a:lnTo>
                <a:lnTo>
                  <a:pt x="29" y="126"/>
                </a:lnTo>
                <a:lnTo>
                  <a:pt x="29" y="149"/>
                </a:lnTo>
                <a:lnTo>
                  <a:pt x="31" y="169"/>
                </a:lnTo>
                <a:lnTo>
                  <a:pt x="31" y="185"/>
                </a:lnTo>
                <a:lnTo>
                  <a:pt x="31" y="194"/>
                </a:lnTo>
                <a:lnTo>
                  <a:pt x="32" y="201"/>
                </a:lnTo>
                <a:lnTo>
                  <a:pt x="32" y="202"/>
                </a:lnTo>
                <a:lnTo>
                  <a:pt x="33" y="199"/>
                </a:lnTo>
                <a:lnTo>
                  <a:pt x="33" y="194"/>
                </a:lnTo>
                <a:lnTo>
                  <a:pt x="33" y="187"/>
                </a:lnTo>
                <a:lnTo>
                  <a:pt x="35" y="175"/>
                </a:lnTo>
                <a:lnTo>
                  <a:pt x="35" y="160"/>
                </a:lnTo>
                <a:lnTo>
                  <a:pt x="35" y="142"/>
                </a:lnTo>
                <a:lnTo>
                  <a:pt x="36" y="121"/>
                </a:lnTo>
                <a:lnTo>
                  <a:pt x="36" y="101"/>
                </a:lnTo>
                <a:lnTo>
                  <a:pt x="37" y="82"/>
                </a:lnTo>
                <a:lnTo>
                  <a:pt x="37" y="63"/>
                </a:lnTo>
                <a:lnTo>
                  <a:pt x="37" y="48"/>
                </a:lnTo>
                <a:lnTo>
                  <a:pt x="39" y="35"/>
                </a:lnTo>
                <a:lnTo>
                  <a:pt x="39" y="26"/>
                </a:lnTo>
                <a:lnTo>
                  <a:pt x="40" y="20"/>
                </a:lnTo>
                <a:lnTo>
                  <a:pt x="40" y="18"/>
                </a:lnTo>
                <a:lnTo>
                  <a:pt x="41" y="21"/>
                </a:lnTo>
                <a:lnTo>
                  <a:pt x="41" y="27"/>
                </a:lnTo>
                <a:lnTo>
                  <a:pt x="43" y="36"/>
                </a:lnTo>
                <a:lnTo>
                  <a:pt x="43" y="46"/>
                </a:lnTo>
                <a:lnTo>
                  <a:pt x="44" y="55"/>
                </a:lnTo>
                <a:lnTo>
                  <a:pt x="44" y="61"/>
                </a:lnTo>
                <a:lnTo>
                  <a:pt x="44" y="64"/>
                </a:lnTo>
                <a:lnTo>
                  <a:pt x="45" y="63"/>
                </a:lnTo>
                <a:lnTo>
                  <a:pt x="45" y="58"/>
                </a:lnTo>
                <a:lnTo>
                  <a:pt x="47" y="52"/>
                </a:lnTo>
                <a:lnTo>
                  <a:pt x="47" y="45"/>
                </a:lnTo>
                <a:lnTo>
                  <a:pt x="47" y="37"/>
                </a:lnTo>
                <a:lnTo>
                  <a:pt x="48" y="32"/>
                </a:lnTo>
                <a:lnTo>
                  <a:pt x="48" y="29"/>
                </a:lnTo>
                <a:lnTo>
                  <a:pt x="49" y="29"/>
                </a:lnTo>
                <a:lnTo>
                  <a:pt x="49" y="32"/>
                </a:lnTo>
                <a:lnTo>
                  <a:pt x="49" y="37"/>
                </a:lnTo>
                <a:lnTo>
                  <a:pt x="51" y="45"/>
                </a:lnTo>
                <a:lnTo>
                  <a:pt x="51" y="55"/>
                </a:lnTo>
                <a:lnTo>
                  <a:pt x="51" y="64"/>
                </a:lnTo>
                <a:lnTo>
                  <a:pt x="52" y="74"/>
                </a:lnTo>
                <a:lnTo>
                  <a:pt x="52" y="84"/>
                </a:lnTo>
                <a:lnTo>
                  <a:pt x="53" y="94"/>
                </a:lnTo>
                <a:lnTo>
                  <a:pt x="53" y="102"/>
                </a:lnTo>
                <a:lnTo>
                  <a:pt x="53" y="111"/>
                </a:lnTo>
                <a:lnTo>
                  <a:pt x="55" y="118"/>
                </a:lnTo>
                <a:lnTo>
                  <a:pt x="55" y="126"/>
                </a:lnTo>
                <a:lnTo>
                  <a:pt x="56" y="132"/>
                </a:lnTo>
                <a:lnTo>
                  <a:pt x="56" y="137"/>
                </a:lnTo>
                <a:lnTo>
                  <a:pt x="57" y="140"/>
                </a:lnTo>
                <a:lnTo>
                  <a:pt x="57" y="142"/>
                </a:lnTo>
                <a:lnTo>
                  <a:pt x="57" y="140"/>
                </a:lnTo>
                <a:lnTo>
                  <a:pt x="59" y="138"/>
                </a:lnTo>
                <a:lnTo>
                  <a:pt x="59" y="134"/>
                </a:lnTo>
                <a:lnTo>
                  <a:pt x="60" y="131"/>
                </a:lnTo>
                <a:lnTo>
                  <a:pt x="60" y="128"/>
                </a:lnTo>
                <a:lnTo>
                  <a:pt x="60" y="126"/>
                </a:lnTo>
                <a:lnTo>
                  <a:pt x="61" y="124"/>
                </a:lnTo>
                <a:lnTo>
                  <a:pt x="61" y="126"/>
                </a:lnTo>
                <a:lnTo>
                  <a:pt x="63" y="129"/>
                </a:lnTo>
                <a:lnTo>
                  <a:pt x="63" y="134"/>
                </a:lnTo>
                <a:lnTo>
                  <a:pt x="63" y="143"/>
                </a:lnTo>
                <a:lnTo>
                  <a:pt x="64" y="155"/>
                </a:lnTo>
                <a:lnTo>
                  <a:pt x="64" y="170"/>
                </a:lnTo>
                <a:lnTo>
                  <a:pt x="64" y="190"/>
                </a:lnTo>
                <a:lnTo>
                  <a:pt x="65" y="212"/>
                </a:lnTo>
                <a:lnTo>
                  <a:pt x="65" y="235"/>
                </a:lnTo>
                <a:lnTo>
                  <a:pt x="67" y="256"/>
                </a:lnTo>
                <a:lnTo>
                  <a:pt x="67" y="268"/>
                </a:lnTo>
                <a:lnTo>
                  <a:pt x="68" y="256"/>
                </a:lnTo>
                <a:lnTo>
                  <a:pt x="68" y="234"/>
                </a:lnTo>
                <a:lnTo>
                  <a:pt x="69" y="210"/>
                </a:lnTo>
                <a:lnTo>
                  <a:pt x="69" y="188"/>
                </a:lnTo>
                <a:lnTo>
                  <a:pt x="70" y="171"/>
                </a:lnTo>
                <a:lnTo>
                  <a:pt x="70" y="158"/>
                </a:lnTo>
                <a:lnTo>
                  <a:pt x="70" y="149"/>
                </a:lnTo>
                <a:lnTo>
                  <a:pt x="72" y="144"/>
                </a:lnTo>
                <a:lnTo>
                  <a:pt x="72" y="143"/>
                </a:lnTo>
                <a:lnTo>
                  <a:pt x="73" y="143"/>
                </a:lnTo>
                <a:lnTo>
                  <a:pt x="73" y="142"/>
                </a:lnTo>
                <a:lnTo>
                  <a:pt x="74" y="140"/>
                </a:lnTo>
                <a:lnTo>
                  <a:pt x="74" y="138"/>
                </a:lnTo>
                <a:lnTo>
                  <a:pt x="76" y="136"/>
                </a:lnTo>
                <a:lnTo>
                  <a:pt x="76" y="133"/>
                </a:lnTo>
                <a:lnTo>
                  <a:pt x="77" y="136"/>
                </a:lnTo>
                <a:lnTo>
                  <a:pt x="77" y="140"/>
                </a:lnTo>
                <a:lnTo>
                  <a:pt x="77" y="148"/>
                </a:lnTo>
                <a:lnTo>
                  <a:pt x="78" y="158"/>
                </a:lnTo>
                <a:lnTo>
                  <a:pt x="78" y="170"/>
                </a:lnTo>
                <a:lnTo>
                  <a:pt x="80" y="182"/>
                </a:lnTo>
                <a:lnTo>
                  <a:pt x="80" y="192"/>
                </a:lnTo>
                <a:lnTo>
                  <a:pt x="80" y="199"/>
                </a:lnTo>
                <a:lnTo>
                  <a:pt x="81" y="201"/>
                </a:lnTo>
                <a:lnTo>
                  <a:pt x="81" y="196"/>
                </a:lnTo>
                <a:lnTo>
                  <a:pt x="82" y="186"/>
                </a:lnTo>
                <a:lnTo>
                  <a:pt x="82" y="172"/>
                </a:lnTo>
                <a:lnTo>
                  <a:pt x="84" y="159"/>
                </a:lnTo>
                <a:lnTo>
                  <a:pt x="84" y="147"/>
                </a:lnTo>
                <a:lnTo>
                  <a:pt x="84" y="137"/>
                </a:lnTo>
                <a:lnTo>
                  <a:pt x="85" y="132"/>
                </a:lnTo>
                <a:lnTo>
                  <a:pt x="85" y="131"/>
                </a:lnTo>
                <a:lnTo>
                  <a:pt x="86" y="134"/>
                </a:lnTo>
                <a:lnTo>
                  <a:pt x="86" y="143"/>
                </a:lnTo>
                <a:lnTo>
                  <a:pt x="86" y="154"/>
                </a:lnTo>
                <a:lnTo>
                  <a:pt x="88" y="166"/>
                </a:lnTo>
                <a:lnTo>
                  <a:pt x="88" y="180"/>
                </a:lnTo>
                <a:lnTo>
                  <a:pt x="89" y="191"/>
                </a:lnTo>
                <a:lnTo>
                  <a:pt x="89" y="199"/>
                </a:lnTo>
                <a:lnTo>
                  <a:pt x="89" y="204"/>
                </a:lnTo>
                <a:lnTo>
                  <a:pt x="90" y="206"/>
                </a:lnTo>
                <a:lnTo>
                  <a:pt x="90" y="207"/>
                </a:lnTo>
                <a:lnTo>
                  <a:pt x="92" y="207"/>
                </a:lnTo>
                <a:lnTo>
                  <a:pt x="92" y="208"/>
                </a:lnTo>
                <a:lnTo>
                  <a:pt x="93" y="208"/>
                </a:lnTo>
                <a:lnTo>
                  <a:pt x="93" y="207"/>
                </a:lnTo>
                <a:lnTo>
                  <a:pt x="93" y="202"/>
                </a:lnTo>
                <a:lnTo>
                  <a:pt x="94" y="193"/>
                </a:lnTo>
                <a:lnTo>
                  <a:pt x="94" y="183"/>
                </a:lnTo>
                <a:lnTo>
                  <a:pt x="96" y="172"/>
                </a:lnTo>
                <a:lnTo>
                  <a:pt x="96" y="164"/>
                </a:lnTo>
                <a:lnTo>
                  <a:pt x="96" y="158"/>
                </a:lnTo>
                <a:lnTo>
                  <a:pt x="97" y="155"/>
                </a:lnTo>
                <a:lnTo>
                  <a:pt x="97" y="158"/>
                </a:lnTo>
                <a:lnTo>
                  <a:pt x="98" y="165"/>
                </a:lnTo>
                <a:lnTo>
                  <a:pt x="98" y="177"/>
                </a:lnTo>
                <a:lnTo>
                  <a:pt x="100" y="194"/>
                </a:lnTo>
                <a:lnTo>
                  <a:pt x="100" y="215"/>
                </a:lnTo>
                <a:lnTo>
                  <a:pt x="100" y="237"/>
                </a:lnTo>
                <a:lnTo>
                  <a:pt x="101" y="258"/>
                </a:lnTo>
                <a:lnTo>
                  <a:pt x="101" y="274"/>
                </a:lnTo>
                <a:lnTo>
                  <a:pt x="102" y="280"/>
                </a:lnTo>
                <a:lnTo>
                  <a:pt x="102" y="274"/>
                </a:lnTo>
                <a:lnTo>
                  <a:pt x="102" y="260"/>
                </a:lnTo>
                <a:lnTo>
                  <a:pt x="104" y="240"/>
                </a:lnTo>
                <a:lnTo>
                  <a:pt x="104" y="219"/>
                </a:lnTo>
                <a:lnTo>
                  <a:pt x="105" y="199"/>
                </a:lnTo>
                <a:lnTo>
                  <a:pt x="105" y="180"/>
                </a:lnTo>
                <a:lnTo>
                  <a:pt x="105" y="163"/>
                </a:lnTo>
                <a:lnTo>
                  <a:pt x="106" y="147"/>
                </a:lnTo>
                <a:lnTo>
                  <a:pt x="106" y="133"/>
                </a:lnTo>
                <a:lnTo>
                  <a:pt x="106" y="122"/>
                </a:lnTo>
                <a:lnTo>
                  <a:pt x="107" y="112"/>
                </a:lnTo>
                <a:lnTo>
                  <a:pt x="107" y="106"/>
                </a:lnTo>
                <a:lnTo>
                  <a:pt x="109" y="102"/>
                </a:lnTo>
                <a:lnTo>
                  <a:pt x="109" y="106"/>
                </a:lnTo>
                <a:lnTo>
                  <a:pt x="110" y="112"/>
                </a:lnTo>
                <a:lnTo>
                  <a:pt x="110" y="120"/>
                </a:lnTo>
                <a:lnTo>
                  <a:pt x="111" y="126"/>
                </a:lnTo>
                <a:lnTo>
                  <a:pt x="111" y="132"/>
                </a:lnTo>
                <a:lnTo>
                  <a:pt x="113" y="133"/>
                </a:lnTo>
                <a:lnTo>
                  <a:pt x="113" y="129"/>
                </a:lnTo>
                <a:lnTo>
                  <a:pt x="113" y="124"/>
                </a:lnTo>
                <a:lnTo>
                  <a:pt x="114" y="116"/>
                </a:lnTo>
                <a:lnTo>
                  <a:pt x="114" y="110"/>
                </a:lnTo>
                <a:lnTo>
                  <a:pt x="115" y="105"/>
                </a:lnTo>
                <a:lnTo>
                  <a:pt x="115" y="104"/>
                </a:lnTo>
                <a:lnTo>
                  <a:pt x="115" y="106"/>
                </a:lnTo>
                <a:lnTo>
                  <a:pt x="117" y="112"/>
                </a:lnTo>
                <a:lnTo>
                  <a:pt x="117" y="122"/>
                </a:lnTo>
                <a:lnTo>
                  <a:pt x="118" y="134"/>
                </a:lnTo>
                <a:lnTo>
                  <a:pt x="118" y="148"/>
                </a:lnTo>
                <a:lnTo>
                  <a:pt x="118" y="160"/>
                </a:lnTo>
                <a:lnTo>
                  <a:pt x="119" y="170"/>
                </a:lnTo>
                <a:lnTo>
                  <a:pt x="119" y="179"/>
                </a:lnTo>
                <a:lnTo>
                  <a:pt x="119" y="186"/>
                </a:lnTo>
                <a:lnTo>
                  <a:pt x="121" y="193"/>
                </a:lnTo>
                <a:lnTo>
                  <a:pt x="121" y="202"/>
                </a:lnTo>
                <a:lnTo>
                  <a:pt x="122" y="213"/>
                </a:lnTo>
                <a:lnTo>
                  <a:pt x="122" y="229"/>
                </a:lnTo>
                <a:lnTo>
                  <a:pt x="122" y="248"/>
                </a:lnTo>
                <a:lnTo>
                  <a:pt x="123" y="268"/>
                </a:lnTo>
                <a:lnTo>
                  <a:pt x="123" y="287"/>
                </a:lnTo>
                <a:lnTo>
                  <a:pt x="125" y="298"/>
                </a:lnTo>
                <a:lnTo>
                  <a:pt x="125" y="295"/>
                </a:lnTo>
                <a:lnTo>
                  <a:pt x="126" y="282"/>
                </a:lnTo>
                <a:lnTo>
                  <a:pt x="126" y="261"/>
                </a:lnTo>
                <a:lnTo>
                  <a:pt x="126" y="239"/>
                </a:lnTo>
                <a:lnTo>
                  <a:pt x="127" y="219"/>
                </a:lnTo>
                <a:lnTo>
                  <a:pt x="127" y="203"/>
                </a:lnTo>
                <a:lnTo>
                  <a:pt x="129" y="194"/>
                </a:lnTo>
                <a:lnTo>
                  <a:pt x="129" y="193"/>
                </a:lnTo>
                <a:lnTo>
                  <a:pt x="129" y="198"/>
                </a:lnTo>
                <a:lnTo>
                  <a:pt x="130" y="212"/>
                </a:lnTo>
                <a:lnTo>
                  <a:pt x="130" y="234"/>
                </a:lnTo>
                <a:lnTo>
                  <a:pt x="131" y="264"/>
                </a:lnTo>
                <a:lnTo>
                  <a:pt x="131" y="306"/>
                </a:lnTo>
                <a:lnTo>
                  <a:pt x="131" y="360"/>
                </a:lnTo>
                <a:lnTo>
                  <a:pt x="133" y="422"/>
                </a:lnTo>
                <a:lnTo>
                  <a:pt x="133" y="481"/>
                </a:lnTo>
                <a:lnTo>
                  <a:pt x="134" y="508"/>
                </a:lnTo>
                <a:lnTo>
                  <a:pt x="134" y="488"/>
                </a:lnTo>
                <a:lnTo>
                  <a:pt x="134" y="445"/>
                </a:lnTo>
                <a:lnTo>
                  <a:pt x="135" y="404"/>
                </a:lnTo>
                <a:lnTo>
                  <a:pt x="135" y="374"/>
                </a:lnTo>
                <a:lnTo>
                  <a:pt x="135" y="355"/>
                </a:lnTo>
                <a:lnTo>
                  <a:pt x="137" y="345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7" name="Freeform 273"/>
          <p:cNvSpPr>
            <a:spLocks/>
          </p:cNvSpPr>
          <p:nvPr/>
        </p:nvSpPr>
        <p:spPr bwMode="auto">
          <a:xfrm>
            <a:off x="8469313" y="5275264"/>
            <a:ext cx="11112" cy="269875"/>
          </a:xfrm>
          <a:custGeom>
            <a:avLst/>
            <a:gdLst>
              <a:gd name="T0" fmla="*/ 0 w 7"/>
              <a:gd name="T1" fmla="*/ 2147483646 h 170"/>
              <a:gd name="T2" fmla="*/ 0 w 7"/>
              <a:gd name="T3" fmla="*/ 2147483646 h 170"/>
              <a:gd name="T4" fmla="*/ 0 w 7"/>
              <a:gd name="T5" fmla="*/ 0 h 170"/>
              <a:gd name="T6" fmla="*/ 0 w 7"/>
              <a:gd name="T7" fmla="*/ 0 h 170"/>
              <a:gd name="T8" fmla="*/ 2147483646 w 7"/>
              <a:gd name="T9" fmla="*/ 2147483646 h 170"/>
              <a:gd name="T10" fmla="*/ 2147483646 w 7"/>
              <a:gd name="T11" fmla="*/ 2147483646 h 170"/>
              <a:gd name="T12" fmla="*/ 2147483646 w 7"/>
              <a:gd name="T13" fmla="*/ 2147483646 h 170"/>
              <a:gd name="T14" fmla="*/ 2147483646 w 7"/>
              <a:gd name="T15" fmla="*/ 2147483646 h 170"/>
              <a:gd name="T16" fmla="*/ 2147483646 w 7"/>
              <a:gd name="T17" fmla="*/ 2147483646 h 170"/>
              <a:gd name="T18" fmla="*/ 2147483646 w 7"/>
              <a:gd name="T19" fmla="*/ 2147483646 h 170"/>
              <a:gd name="T20" fmla="*/ 2147483646 w 7"/>
              <a:gd name="T21" fmla="*/ 2147483646 h 170"/>
              <a:gd name="T22" fmla="*/ 2147483646 w 7"/>
              <a:gd name="T23" fmla="*/ 2147483646 h 170"/>
              <a:gd name="T24" fmla="*/ 2147483646 w 7"/>
              <a:gd name="T25" fmla="*/ 2147483646 h 170"/>
              <a:gd name="T26" fmla="*/ 2147483646 w 7"/>
              <a:gd name="T27" fmla="*/ 2147483646 h 170"/>
              <a:gd name="T28" fmla="*/ 2147483646 w 7"/>
              <a:gd name="T29" fmla="*/ 2147483646 h 170"/>
              <a:gd name="T30" fmla="*/ 2147483646 w 7"/>
              <a:gd name="T31" fmla="*/ 2147483646 h 170"/>
              <a:gd name="T32" fmla="*/ 2147483646 w 7"/>
              <a:gd name="T33" fmla="*/ 2147483646 h 170"/>
              <a:gd name="T34" fmla="*/ 2147483646 w 7"/>
              <a:gd name="T35" fmla="*/ 2147483646 h 170"/>
              <a:gd name="T36" fmla="*/ 2147483646 w 7"/>
              <a:gd name="T37" fmla="*/ 2147483646 h 170"/>
              <a:gd name="T38" fmla="*/ 2147483646 w 7"/>
              <a:gd name="T39" fmla="*/ 2147483646 h 170"/>
              <a:gd name="T40" fmla="*/ 2147483646 w 7"/>
              <a:gd name="T41" fmla="*/ 2147483646 h 170"/>
              <a:gd name="T42" fmla="*/ 2147483646 w 7"/>
              <a:gd name="T43" fmla="*/ 2147483646 h 170"/>
              <a:gd name="T44" fmla="*/ 2147483646 w 7"/>
              <a:gd name="T45" fmla="*/ 2147483646 h 170"/>
              <a:gd name="T46" fmla="*/ 2147483646 w 7"/>
              <a:gd name="T47" fmla="*/ 2147483646 h 170"/>
              <a:gd name="T48" fmla="*/ 2147483646 w 7"/>
              <a:gd name="T49" fmla="*/ 2147483646 h 170"/>
              <a:gd name="T50" fmla="*/ 2147483646 w 7"/>
              <a:gd name="T51" fmla="*/ 2147483646 h 170"/>
              <a:gd name="T52" fmla="*/ 2147483646 w 7"/>
              <a:gd name="T53" fmla="*/ 2147483646 h 170"/>
              <a:gd name="T54" fmla="*/ 2147483646 w 7"/>
              <a:gd name="T55" fmla="*/ 2147483646 h 170"/>
              <a:gd name="T56" fmla="*/ 2147483646 w 7"/>
              <a:gd name="T57" fmla="*/ 2147483646 h 170"/>
              <a:gd name="T58" fmla="*/ 2147483646 w 7"/>
              <a:gd name="T59" fmla="*/ 2147483646 h 170"/>
              <a:gd name="T60" fmla="*/ 2147483646 w 7"/>
              <a:gd name="T61" fmla="*/ 2147483646 h 170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7" h="170">
                <a:moveTo>
                  <a:pt x="0" y="1"/>
                </a:moveTo>
                <a:lnTo>
                  <a:pt x="0" y="1"/>
                </a:lnTo>
                <a:lnTo>
                  <a:pt x="0" y="0"/>
                </a:lnTo>
                <a:lnTo>
                  <a:pt x="1" y="6"/>
                </a:lnTo>
                <a:lnTo>
                  <a:pt x="1" y="16"/>
                </a:lnTo>
                <a:lnTo>
                  <a:pt x="2" y="28"/>
                </a:lnTo>
                <a:lnTo>
                  <a:pt x="2" y="41"/>
                </a:lnTo>
                <a:lnTo>
                  <a:pt x="2" y="52"/>
                </a:lnTo>
                <a:lnTo>
                  <a:pt x="4" y="60"/>
                </a:lnTo>
                <a:lnTo>
                  <a:pt x="4" y="67"/>
                </a:lnTo>
                <a:lnTo>
                  <a:pt x="5" y="73"/>
                </a:lnTo>
                <a:lnTo>
                  <a:pt x="5" y="80"/>
                </a:lnTo>
                <a:lnTo>
                  <a:pt x="5" y="90"/>
                </a:lnTo>
                <a:lnTo>
                  <a:pt x="6" y="106"/>
                </a:lnTo>
                <a:lnTo>
                  <a:pt x="6" y="129"/>
                </a:lnTo>
                <a:lnTo>
                  <a:pt x="7" y="161"/>
                </a:lnTo>
                <a:lnTo>
                  <a:pt x="7" y="17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8" name="Freeform 274"/>
          <p:cNvSpPr>
            <a:spLocks/>
          </p:cNvSpPr>
          <p:nvPr/>
        </p:nvSpPr>
        <p:spPr bwMode="auto">
          <a:xfrm>
            <a:off x="8493126" y="5087938"/>
            <a:ext cx="15875" cy="457200"/>
          </a:xfrm>
          <a:custGeom>
            <a:avLst/>
            <a:gdLst>
              <a:gd name="T0" fmla="*/ 0 w 10"/>
              <a:gd name="T1" fmla="*/ 2147483646 h 288"/>
              <a:gd name="T2" fmla="*/ 0 w 10"/>
              <a:gd name="T3" fmla="*/ 2147483646 h 288"/>
              <a:gd name="T4" fmla="*/ 2147483646 w 10"/>
              <a:gd name="T5" fmla="*/ 2147483646 h 288"/>
              <a:gd name="T6" fmla="*/ 2147483646 w 10"/>
              <a:gd name="T7" fmla="*/ 2147483646 h 288"/>
              <a:gd name="T8" fmla="*/ 2147483646 w 10"/>
              <a:gd name="T9" fmla="*/ 2147483646 h 288"/>
              <a:gd name="T10" fmla="*/ 2147483646 w 10"/>
              <a:gd name="T11" fmla="*/ 2147483646 h 288"/>
              <a:gd name="T12" fmla="*/ 2147483646 w 10"/>
              <a:gd name="T13" fmla="*/ 2147483646 h 288"/>
              <a:gd name="T14" fmla="*/ 2147483646 w 10"/>
              <a:gd name="T15" fmla="*/ 2147483646 h 288"/>
              <a:gd name="T16" fmla="*/ 2147483646 w 10"/>
              <a:gd name="T17" fmla="*/ 2147483646 h 288"/>
              <a:gd name="T18" fmla="*/ 2147483646 w 10"/>
              <a:gd name="T19" fmla="*/ 2147483646 h 288"/>
              <a:gd name="T20" fmla="*/ 2147483646 w 10"/>
              <a:gd name="T21" fmla="*/ 2147483646 h 288"/>
              <a:gd name="T22" fmla="*/ 2147483646 w 10"/>
              <a:gd name="T23" fmla="*/ 2147483646 h 288"/>
              <a:gd name="T24" fmla="*/ 2147483646 w 10"/>
              <a:gd name="T25" fmla="*/ 2147483646 h 288"/>
              <a:gd name="T26" fmla="*/ 2147483646 w 10"/>
              <a:gd name="T27" fmla="*/ 2147483646 h 288"/>
              <a:gd name="T28" fmla="*/ 2147483646 w 10"/>
              <a:gd name="T29" fmla="*/ 2147483646 h 288"/>
              <a:gd name="T30" fmla="*/ 2147483646 w 10"/>
              <a:gd name="T31" fmla="*/ 2147483646 h 288"/>
              <a:gd name="T32" fmla="*/ 2147483646 w 10"/>
              <a:gd name="T33" fmla="*/ 2147483646 h 288"/>
              <a:gd name="T34" fmla="*/ 2147483646 w 10"/>
              <a:gd name="T35" fmla="*/ 2147483646 h 288"/>
              <a:gd name="T36" fmla="*/ 2147483646 w 10"/>
              <a:gd name="T37" fmla="*/ 0 h 288"/>
              <a:gd name="T38" fmla="*/ 2147483646 w 10"/>
              <a:gd name="T39" fmla="*/ 0 h 288"/>
              <a:gd name="T40" fmla="*/ 2147483646 w 10"/>
              <a:gd name="T41" fmla="*/ 2147483646 h 288"/>
              <a:gd name="T42" fmla="*/ 2147483646 w 10"/>
              <a:gd name="T43" fmla="*/ 2147483646 h 288"/>
              <a:gd name="T44" fmla="*/ 2147483646 w 10"/>
              <a:gd name="T45" fmla="*/ 2147483646 h 288"/>
              <a:gd name="T46" fmla="*/ 2147483646 w 10"/>
              <a:gd name="T47" fmla="*/ 2147483646 h 288"/>
              <a:gd name="T48" fmla="*/ 2147483646 w 10"/>
              <a:gd name="T49" fmla="*/ 2147483646 h 288"/>
              <a:gd name="T50" fmla="*/ 2147483646 w 10"/>
              <a:gd name="T51" fmla="*/ 2147483646 h 288"/>
              <a:gd name="T52" fmla="*/ 2147483646 w 10"/>
              <a:gd name="T53" fmla="*/ 2147483646 h 288"/>
              <a:gd name="T54" fmla="*/ 2147483646 w 10"/>
              <a:gd name="T55" fmla="*/ 2147483646 h 288"/>
              <a:gd name="T56" fmla="*/ 2147483646 w 10"/>
              <a:gd name="T57" fmla="*/ 2147483646 h 288"/>
              <a:gd name="T58" fmla="*/ 2147483646 w 10"/>
              <a:gd name="T59" fmla="*/ 2147483646 h 288"/>
              <a:gd name="T60" fmla="*/ 2147483646 w 10"/>
              <a:gd name="T61" fmla="*/ 2147483646 h 288"/>
              <a:gd name="T62" fmla="*/ 2147483646 w 10"/>
              <a:gd name="T63" fmla="*/ 2147483646 h 288"/>
              <a:gd name="T64" fmla="*/ 2147483646 w 10"/>
              <a:gd name="T65" fmla="*/ 2147483646 h 288"/>
              <a:gd name="T66" fmla="*/ 2147483646 w 10"/>
              <a:gd name="T67" fmla="*/ 2147483646 h 288"/>
              <a:gd name="T68" fmla="*/ 2147483646 w 10"/>
              <a:gd name="T69" fmla="*/ 2147483646 h 288"/>
              <a:gd name="T70" fmla="*/ 2147483646 w 10"/>
              <a:gd name="T71" fmla="*/ 2147483646 h 288"/>
              <a:gd name="T72" fmla="*/ 2147483646 w 10"/>
              <a:gd name="T73" fmla="*/ 2147483646 h 288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10" h="288">
                <a:moveTo>
                  <a:pt x="0" y="288"/>
                </a:moveTo>
                <a:lnTo>
                  <a:pt x="0" y="288"/>
                </a:lnTo>
                <a:lnTo>
                  <a:pt x="2" y="221"/>
                </a:lnTo>
                <a:lnTo>
                  <a:pt x="2" y="166"/>
                </a:lnTo>
                <a:lnTo>
                  <a:pt x="3" y="121"/>
                </a:lnTo>
                <a:lnTo>
                  <a:pt x="3" y="84"/>
                </a:lnTo>
                <a:lnTo>
                  <a:pt x="3" y="54"/>
                </a:lnTo>
                <a:lnTo>
                  <a:pt x="4" y="31"/>
                </a:lnTo>
                <a:lnTo>
                  <a:pt x="4" y="15"/>
                </a:lnTo>
                <a:lnTo>
                  <a:pt x="6" y="4"/>
                </a:lnTo>
                <a:lnTo>
                  <a:pt x="6" y="0"/>
                </a:lnTo>
                <a:lnTo>
                  <a:pt x="6" y="3"/>
                </a:lnTo>
                <a:lnTo>
                  <a:pt x="7" y="11"/>
                </a:lnTo>
                <a:lnTo>
                  <a:pt x="7" y="27"/>
                </a:lnTo>
                <a:lnTo>
                  <a:pt x="8" y="51"/>
                </a:lnTo>
                <a:lnTo>
                  <a:pt x="8" y="83"/>
                </a:lnTo>
                <a:lnTo>
                  <a:pt x="8" y="122"/>
                </a:lnTo>
                <a:lnTo>
                  <a:pt x="10" y="173"/>
                </a:lnTo>
                <a:lnTo>
                  <a:pt x="10" y="240"/>
                </a:lnTo>
                <a:lnTo>
                  <a:pt x="10" y="288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29" name="Freeform 275"/>
          <p:cNvSpPr>
            <a:spLocks/>
          </p:cNvSpPr>
          <p:nvPr/>
        </p:nvSpPr>
        <p:spPr bwMode="auto">
          <a:xfrm>
            <a:off x="8521701" y="5057776"/>
            <a:ext cx="22225" cy="487363"/>
          </a:xfrm>
          <a:custGeom>
            <a:avLst/>
            <a:gdLst>
              <a:gd name="T0" fmla="*/ 0 w 14"/>
              <a:gd name="T1" fmla="*/ 2147483646 h 307"/>
              <a:gd name="T2" fmla="*/ 2147483646 w 14"/>
              <a:gd name="T3" fmla="*/ 2147483646 h 307"/>
              <a:gd name="T4" fmla="*/ 2147483646 w 14"/>
              <a:gd name="T5" fmla="*/ 2147483646 h 307"/>
              <a:gd name="T6" fmla="*/ 2147483646 w 14"/>
              <a:gd name="T7" fmla="*/ 2147483646 h 307"/>
              <a:gd name="T8" fmla="*/ 2147483646 w 14"/>
              <a:gd name="T9" fmla="*/ 2147483646 h 307"/>
              <a:gd name="T10" fmla="*/ 2147483646 w 14"/>
              <a:gd name="T11" fmla="*/ 2147483646 h 307"/>
              <a:gd name="T12" fmla="*/ 2147483646 w 14"/>
              <a:gd name="T13" fmla="*/ 2147483646 h 307"/>
              <a:gd name="T14" fmla="*/ 2147483646 w 14"/>
              <a:gd name="T15" fmla="*/ 2147483646 h 307"/>
              <a:gd name="T16" fmla="*/ 2147483646 w 14"/>
              <a:gd name="T17" fmla="*/ 2147483646 h 307"/>
              <a:gd name="T18" fmla="*/ 2147483646 w 14"/>
              <a:gd name="T19" fmla="*/ 2147483646 h 307"/>
              <a:gd name="T20" fmla="*/ 2147483646 w 14"/>
              <a:gd name="T21" fmla="*/ 2147483646 h 307"/>
              <a:gd name="T22" fmla="*/ 2147483646 w 14"/>
              <a:gd name="T23" fmla="*/ 2147483646 h 307"/>
              <a:gd name="T24" fmla="*/ 2147483646 w 14"/>
              <a:gd name="T25" fmla="*/ 2147483646 h 307"/>
              <a:gd name="T26" fmla="*/ 2147483646 w 14"/>
              <a:gd name="T27" fmla="*/ 2147483646 h 307"/>
              <a:gd name="T28" fmla="*/ 2147483646 w 14"/>
              <a:gd name="T29" fmla="*/ 2147483646 h 307"/>
              <a:gd name="T30" fmla="*/ 2147483646 w 14"/>
              <a:gd name="T31" fmla="*/ 2147483646 h 307"/>
              <a:gd name="T32" fmla="*/ 2147483646 w 14"/>
              <a:gd name="T33" fmla="*/ 2147483646 h 307"/>
              <a:gd name="T34" fmla="*/ 2147483646 w 14"/>
              <a:gd name="T35" fmla="*/ 2147483646 h 307"/>
              <a:gd name="T36" fmla="*/ 2147483646 w 14"/>
              <a:gd name="T37" fmla="*/ 2147483646 h 307"/>
              <a:gd name="T38" fmla="*/ 2147483646 w 14"/>
              <a:gd name="T39" fmla="*/ 2147483646 h 307"/>
              <a:gd name="T40" fmla="*/ 2147483646 w 14"/>
              <a:gd name="T41" fmla="*/ 2147483646 h 307"/>
              <a:gd name="T42" fmla="*/ 2147483646 w 14"/>
              <a:gd name="T43" fmla="*/ 2147483646 h 307"/>
              <a:gd name="T44" fmla="*/ 2147483646 w 14"/>
              <a:gd name="T45" fmla="*/ 2147483646 h 307"/>
              <a:gd name="T46" fmla="*/ 2147483646 w 14"/>
              <a:gd name="T47" fmla="*/ 2147483646 h 307"/>
              <a:gd name="T48" fmla="*/ 2147483646 w 14"/>
              <a:gd name="T49" fmla="*/ 2147483646 h 307"/>
              <a:gd name="T50" fmla="*/ 2147483646 w 14"/>
              <a:gd name="T51" fmla="*/ 2147483646 h 307"/>
              <a:gd name="T52" fmla="*/ 2147483646 w 14"/>
              <a:gd name="T53" fmla="*/ 2147483646 h 307"/>
              <a:gd name="T54" fmla="*/ 2147483646 w 14"/>
              <a:gd name="T55" fmla="*/ 2147483646 h 307"/>
              <a:gd name="T56" fmla="*/ 2147483646 w 14"/>
              <a:gd name="T57" fmla="*/ 2147483646 h 307"/>
              <a:gd name="T58" fmla="*/ 2147483646 w 14"/>
              <a:gd name="T59" fmla="*/ 2147483646 h 307"/>
              <a:gd name="T60" fmla="*/ 2147483646 w 14"/>
              <a:gd name="T61" fmla="*/ 2147483646 h 307"/>
              <a:gd name="T62" fmla="*/ 2147483646 w 14"/>
              <a:gd name="T63" fmla="*/ 2147483646 h 307"/>
              <a:gd name="T64" fmla="*/ 2147483646 w 14"/>
              <a:gd name="T65" fmla="*/ 2147483646 h 307"/>
              <a:gd name="T66" fmla="*/ 2147483646 w 14"/>
              <a:gd name="T67" fmla="*/ 2147483646 h 307"/>
              <a:gd name="T68" fmla="*/ 2147483646 w 14"/>
              <a:gd name="T69" fmla="*/ 2147483646 h 307"/>
              <a:gd name="T70" fmla="*/ 2147483646 w 14"/>
              <a:gd name="T71" fmla="*/ 2147483646 h 307"/>
              <a:gd name="T72" fmla="*/ 2147483646 w 14"/>
              <a:gd name="T73" fmla="*/ 2147483646 h 307"/>
              <a:gd name="T74" fmla="*/ 2147483646 w 14"/>
              <a:gd name="T75" fmla="*/ 2147483646 h 307"/>
              <a:gd name="T76" fmla="*/ 2147483646 w 14"/>
              <a:gd name="T77" fmla="*/ 0 h 307"/>
              <a:gd name="T78" fmla="*/ 2147483646 w 14"/>
              <a:gd name="T79" fmla="*/ 0 h 307"/>
              <a:gd name="T80" fmla="*/ 2147483646 w 14"/>
              <a:gd name="T81" fmla="*/ 2147483646 h 307"/>
              <a:gd name="T82" fmla="*/ 2147483646 w 14"/>
              <a:gd name="T83" fmla="*/ 2147483646 h 307"/>
              <a:gd name="T84" fmla="*/ 2147483646 w 14"/>
              <a:gd name="T85" fmla="*/ 2147483646 h 307"/>
              <a:gd name="T86" fmla="*/ 2147483646 w 14"/>
              <a:gd name="T87" fmla="*/ 2147483646 h 307"/>
              <a:gd name="T88" fmla="*/ 2147483646 w 14"/>
              <a:gd name="T89" fmla="*/ 2147483646 h 307"/>
              <a:gd name="T90" fmla="*/ 2147483646 w 14"/>
              <a:gd name="T91" fmla="*/ 2147483646 h 307"/>
              <a:gd name="T92" fmla="*/ 2147483646 w 14"/>
              <a:gd name="T93" fmla="*/ 2147483646 h 307"/>
              <a:gd name="T94" fmla="*/ 2147483646 w 14"/>
              <a:gd name="T95" fmla="*/ 2147483646 h 307"/>
              <a:gd name="T96" fmla="*/ 2147483646 w 14"/>
              <a:gd name="T97" fmla="*/ 2147483646 h 307"/>
              <a:gd name="T98" fmla="*/ 2147483646 w 14"/>
              <a:gd name="T99" fmla="*/ 2147483646 h 307"/>
              <a:gd name="T100" fmla="*/ 2147483646 w 14"/>
              <a:gd name="T101" fmla="*/ 2147483646 h 307"/>
              <a:gd name="T102" fmla="*/ 2147483646 w 14"/>
              <a:gd name="T103" fmla="*/ 2147483646 h 307"/>
              <a:gd name="T104" fmla="*/ 2147483646 w 14"/>
              <a:gd name="T105" fmla="*/ 2147483646 h 307"/>
              <a:gd name="T106" fmla="*/ 2147483646 w 14"/>
              <a:gd name="T107" fmla="*/ 2147483646 h 307"/>
              <a:gd name="T108" fmla="*/ 2147483646 w 14"/>
              <a:gd name="T109" fmla="*/ 2147483646 h 30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14" h="307">
                <a:moveTo>
                  <a:pt x="0" y="307"/>
                </a:moveTo>
                <a:lnTo>
                  <a:pt x="1" y="274"/>
                </a:lnTo>
                <a:lnTo>
                  <a:pt x="1" y="234"/>
                </a:lnTo>
                <a:lnTo>
                  <a:pt x="1" y="206"/>
                </a:lnTo>
                <a:lnTo>
                  <a:pt x="2" y="188"/>
                </a:lnTo>
                <a:lnTo>
                  <a:pt x="2" y="179"/>
                </a:lnTo>
                <a:lnTo>
                  <a:pt x="4" y="181"/>
                </a:lnTo>
                <a:lnTo>
                  <a:pt x="4" y="192"/>
                </a:lnTo>
                <a:lnTo>
                  <a:pt x="4" y="212"/>
                </a:lnTo>
                <a:lnTo>
                  <a:pt x="5" y="237"/>
                </a:lnTo>
                <a:lnTo>
                  <a:pt x="5" y="259"/>
                </a:lnTo>
                <a:lnTo>
                  <a:pt x="6" y="261"/>
                </a:lnTo>
                <a:lnTo>
                  <a:pt x="6" y="233"/>
                </a:lnTo>
                <a:lnTo>
                  <a:pt x="6" y="186"/>
                </a:lnTo>
                <a:lnTo>
                  <a:pt x="8" y="137"/>
                </a:lnTo>
                <a:lnTo>
                  <a:pt x="8" y="92"/>
                </a:lnTo>
                <a:lnTo>
                  <a:pt x="8" y="56"/>
                </a:lnTo>
                <a:lnTo>
                  <a:pt x="9" y="29"/>
                </a:lnTo>
                <a:lnTo>
                  <a:pt x="9" y="11"/>
                </a:lnTo>
                <a:lnTo>
                  <a:pt x="10" y="1"/>
                </a:lnTo>
                <a:lnTo>
                  <a:pt x="10" y="0"/>
                </a:lnTo>
                <a:lnTo>
                  <a:pt x="11" y="6"/>
                </a:lnTo>
                <a:lnTo>
                  <a:pt x="11" y="21"/>
                </a:lnTo>
                <a:lnTo>
                  <a:pt x="11" y="44"/>
                </a:lnTo>
                <a:lnTo>
                  <a:pt x="13" y="77"/>
                </a:lnTo>
                <a:lnTo>
                  <a:pt x="13" y="123"/>
                </a:lnTo>
                <a:lnTo>
                  <a:pt x="14" y="184"/>
                </a:lnTo>
                <a:lnTo>
                  <a:pt x="14" y="269"/>
                </a:lnTo>
                <a:lnTo>
                  <a:pt x="14" y="307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0" name="Freeform 276"/>
          <p:cNvSpPr>
            <a:spLocks/>
          </p:cNvSpPr>
          <p:nvPr/>
        </p:nvSpPr>
        <p:spPr bwMode="auto">
          <a:xfrm>
            <a:off x="8548688" y="5280026"/>
            <a:ext cx="19050" cy="265113"/>
          </a:xfrm>
          <a:custGeom>
            <a:avLst/>
            <a:gdLst>
              <a:gd name="T0" fmla="*/ 0 w 12"/>
              <a:gd name="T1" fmla="*/ 2147483646 h 167"/>
              <a:gd name="T2" fmla="*/ 0 w 12"/>
              <a:gd name="T3" fmla="*/ 2147483646 h 167"/>
              <a:gd name="T4" fmla="*/ 2147483646 w 12"/>
              <a:gd name="T5" fmla="*/ 2147483646 h 167"/>
              <a:gd name="T6" fmla="*/ 2147483646 w 12"/>
              <a:gd name="T7" fmla="*/ 2147483646 h 167"/>
              <a:gd name="T8" fmla="*/ 2147483646 w 12"/>
              <a:gd name="T9" fmla="*/ 2147483646 h 167"/>
              <a:gd name="T10" fmla="*/ 2147483646 w 12"/>
              <a:gd name="T11" fmla="*/ 2147483646 h 167"/>
              <a:gd name="T12" fmla="*/ 2147483646 w 12"/>
              <a:gd name="T13" fmla="*/ 2147483646 h 167"/>
              <a:gd name="T14" fmla="*/ 2147483646 w 12"/>
              <a:gd name="T15" fmla="*/ 2147483646 h 167"/>
              <a:gd name="T16" fmla="*/ 2147483646 w 12"/>
              <a:gd name="T17" fmla="*/ 2147483646 h 167"/>
              <a:gd name="T18" fmla="*/ 2147483646 w 12"/>
              <a:gd name="T19" fmla="*/ 2147483646 h 167"/>
              <a:gd name="T20" fmla="*/ 2147483646 w 12"/>
              <a:gd name="T21" fmla="*/ 2147483646 h 167"/>
              <a:gd name="T22" fmla="*/ 2147483646 w 12"/>
              <a:gd name="T23" fmla="*/ 2147483646 h 167"/>
              <a:gd name="T24" fmla="*/ 2147483646 w 12"/>
              <a:gd name="T25" fmla="*/ 0 h 167"/>
              <a:gd name="T26" fmla="*/ 2147483646 w 12"/>
              <a:gd name="T27" fmla="*/ 0 h 167"/>
              <a:gd name="T28" fmla="*/ 2147483646 w 12"/>
              <a:gd name="T29" fmla="*/ 2147483646 h 167"/>
              <a:gd name="T30" fmla="*/ 2147483646 w 12"/>
              <a:gd name="T31" fmla="*/ 2147483646 h 167"/>
              <a:gd name="T32" fmla="*/ 2147483646 w 12"/>
              <a:gd name="T33" fmla="*/ 2147483646 h 167"/>
              <a:gd name="T34" fmla="*/ 2147483646 w 12"/>
              <a:gd name="T35" fmla="*/ 2147483646 h 167"/>
              <a:gd name="T36" fmla="*/ 2147483646 w 12"/>
              <a:gd name="T37" fmla="*/ 2147483646 h 167"/>
              <a:gd name="T38" fmla="*/ 2147483646 w 12"/>
              <a:gd name="T39" fmla="*/ 2147483646 h 167"/>
              <a:gd name="T40" fmla="*/ 2147483646 w 12"/>
              <a:gd name="T41" fmla="*/ 2147483646 h 167"/>
              <a:gd name="T42" fmla="*/ 2147483646 w 12"/>
              <a:gd name="T43" fmla="*/ 2147483646 h 167"/>
              <a:gd name="T44" fmla="*/ 2147483646 w 12"/>
              <a:gd name="T45" fmla="*/ 2147483646 h 167"/>
              <a:gd name="T46" fmla="*/ 2147483646 w 12"/>
              <a:gd name="T47" fmla="*/ 2147483646 h 167"/>
              <a:gd name="T48" fmla="*/ 2147483646 w 12"/>
              <a:gd name="T49" fmla="*/ 2147483646 h 167"/>
              <a:gd name="T50" fmla="*/ 2147483646 w 12"/>
              <a:gd name="T51" fmla="*/ 2147483646 h 167"/>
              <a:gd name="T52" fmla="*/ 2147483646 w 12"/>
              <a:gd name="T53" fmla="*/ 2147483646 h 167"/>
              <a:gd name="T54" fmla="*/ 2147483646 w 12"/>
              <a:gd name="T55" fmla="*/ 2147483646 h 167"/>
              <a:gd name="T56" fmla="*/ 2147483646 w 12"/>
              <a:gd name="T57" fmla="*/ 2147483646 h 167"/>
              <a:gd name="T58" fmla="*/ 2147483646 w 12"/>
              <a:gd name="T59" fmla="*/ 2147483646 h 167"/>
              <a:gd name="T60" fmla="*/ 2147483646 w 12"/>
              <a:gd name="T61" fmla="*/ 2147483646 h 167"/>
              <a:gd name="T62" fmla="*/ 2147483646 w 12"/>
              <a:gd name="T63" fmla="*/ 2147483646 h 167"/>
              <a:gd name="T64" fmla="*/ 2147483646 w 12"/>
              <a:gd name="T65" fmla="*/ 2147483646 h 167"/>
              <a:gd name="T66" fmla="*/ 2147483646 w 12"/>
              <a:gd name="T67" fmla="*/ 2147483646 h 167"/>
              <a:gd name="T68" fmla="*/ 2147483646 w 12"/>
              <a:gd name="T69" fmla="*/ 2147483646 h 167"/>
              <a:gd name="T70" fmla="*/ 2147483646 w 12"/>
              <a:gd name="T71" fmla="*/ 2147483646 h 167"/>
              <a:gd name="T72" fmla="*/ 2147483646 w 12"/>
              <a:gd name="T73" fmla="*/ 2147483646 h 167"/>
              <a:gd name="T74" fmla="*/ 2147483646 w 12"/>
              <a:gd name="T75" fmla="*/ 2147483646 h 167"/>
              <a:gd name="T76" fmla="*/ 2147483646 w 12"/>
              <a:gd name="T77" fmla="*/ 2147483646 h 167"/>
              <a:gd name="T78" fmla="*/ 2147483646 w 12"/>
              <a:gd name="T79" fmla="*/ 2147483646 h 167"/>
              <a:gd name="T80" fmla="*/ 2147483646 w 12"/>
              <a:gd name="T81" fmla="*/ 2147483646 h 167"/>
              <a:gd name="T82" fmla="*/ 2147483646 w 12"/>
              <a:gd name="T83" fmla="*/ 2147483646 h 167"/>
              <a:gd name="T84" fmla="*/ 2147483646 w 12"/>
              <a:gd name="T85" fmla="*/ 2147483646 h 167"/>
              <a:gd name="T86" fmla="*/ 2147483646 w 12"/>
              <a:gd name="T87" fmla="*/ 2147483646 h 167"/>
              <a:gd name="T88" fmla="*/ 2147483646 w 12"/>
              <a:gd name="T89" fmla="*/ 2147483646 h 167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2" h="167">
                <a:moveTo>
                  <a:pt x="0" y="167"/>
                </a:moveTo>
                <a:lnTo>
                  <a:pt x="0" y="149"/>
                </a:lnTo>
                <a:lnTo>
                  <a:pt x="1" y="92"/>
                </a:lnTo>
                <a:lnTo>
                  <a:pt x="1" y="51"/>
                </a:lnTo>
                <a:lnTo>
                  <a:pt x="2" y="25"/>
                </a:lnTo>
                <a:lnTo>
                  <a:pt x="2" y="8"/>
                </a:lnTo>
                <a:lnTo>
                  <a:pt x="2" y="1"/>
                </a:lnTo>
                <a:lnTo>
                  <a:pt x="4" y="0"/>
                </a:lnTo>
                <a:lnTo>
                  <a:pt x="4" y="5"/>
                </a:lnTo>
                <a:lnTo>
                  <a:pt x="4" y="16"/>
                </a:lnTo>
                <a:lnTo>
                  <a:pt x="5" y="29"/>
                </a:lnTo>
                <a:lnTo>
                  <a:pt x="6" y="45"/>
                </a:lnTo>
                <a:lnTo>
                  <a:pt x="6" y="60"/>
                </a:lnTo>
                <a:lnTo>
                  <a:pt x="6" y="72"/>
                </a:lnTo>
                <a:lnTo>
                  <a:pt x="8" y="81"/>
                </a:lnTo>
                <a:lnTo>
                  <a:pt x="8" y="86"/>
                </a:lnTo>
                <a:lnTo>
                  <a:pt x="8" y="88"/>
                </a:lnTo>
                <a:lnTo>
                  <a:pt x="9" y="92"/>
                </a:lnTo>
                <a:lnTo>
                  <a:pt x="9" y="98"/>
                </a:lnTo>
                <a:lnTo>
                  <a:pt x="10" y="108"/>
                </a:lnTo>
                <a:lnTo>
                  <a:pt x="10" y="125"/>
                </a:lnTo>
                <a:lnTo>
                  <a:pt x="10" y="146"/>
                </a:lnTo>
                <a:lnTo>
                  <a:pt x="12" y="167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1" name="Freeform 277"/>
          <p:cNvSpPr>
            <a:spLocks/>
          </p:cNvSpPr>
          <p:nvPr/>
        </p:nvSpPr>
        <p:spPr bwMode="auto">
          <a:xfrm>
            <a:off x="8569326" y="5238750"/>
            <a:ext cx="11113" cy="306388"/>
          </a:xfrm>
          <a:custGeom>
            <a:avLst/>
            <a:gdLst>
              <a:gd name="T0" fmla="*/ 0 w 7"/>
              <a:gd name="T1" fmla="*/ 2147483646 h 193"/>
              <a:gd name="T2" fmla="*/ 0 w 7"/>
              <a:gd name="T3" fmla="*/ 2147483646 h 193"/>
              <a:gd name="T4" fmla="*/ 0 w 7"/>
              <a:gd name="T5" fmla="*/ 2147483646 h 193"/>
              <a:gd name="T6" fmla="*/ 0 w 7"/>
              <a:gd name="T7" fmla="*/ 2147483646 h 193"/>
              <a:gd name="T8" fmla="*/ 2147483646 w 7"/>
              <a:gd name="T9" fmla="*/ 2147483646 h 193"/>
              <a:gd name="T10" fmla="*/ 2147483646 w 7"/>
              <a:gd name="T11" fmla="*/ 2147483646 h 193"/>
              <a:gd name="T12" fmla="*/ 2147483646 w 7"/>
              <a:gd name="T13" fmla="*/ 2147483646 h 193"/>
              <a:gd name="T14" fmla="*/ 2147483646 w 7"/>
              <a:gd name="T15" fmla="*/ 2147483646 h 193"/>
              <a:gd name="T16" fmla="*/ 2147483646 w 7"/>
              <a:gd name="T17" fmla="*/ 2147483646 h 193"/>
              <a:gd name="T18" fmla="*/ 2147483646 w 7"/>
              <a:gd name="T19" fmla="*/ 2147483646 h 193"/>
              <a:gd name="T20" fmla="*/ 2147483646 w 7"/>
              <a:gd name="T21" fmla="*/ 2147483646 h 193"/>
              <a:gd name="T22" fmla="*/ 2147483646 w 7"/>
              <a:gd name="T23" fmla="*/ 2147483646 h 193"/>
              <a:gd name="T24" fmla="*/ 2147483646 w 7"/>
              <a:gd name="T25" fmla="*/ 2147483646 h 193"/>
              <a:gd name="T26" fmla="*/ 2147483646 w 7"/>
              <a:gd name="T27" fmla="*/ 2147483646 h 193"/>
              <a:gd name="T28" fmla="*/ 2147483646 w 7"/>
              <a:gd name="T29" fmla="*/ 0 h 193"/>
              <a:gd name="T30" fmla="*/ 2147483646 w 7"/>
              <a:gd name="T31" fmla="*/ 0 h 193"/>
              <a:gd name="T32" fmla="*/ 2147483646 w 7"/>
              <a:gd name="T33" fmla="*/ 2147483646 h 193"/>
              <a:gd name="T34" fmla="*/ 2147483646 w 7"/>
              <a:gd name="T35" fmla="*/ 2147483646 h 193"/>
              <a:gd name="T36" fmla="*/ 2147483646 w 7"/>
              <a:gd name="T37" fmla="*/ 2147483646 h 193"/>
              <a:gd name="T38" fmla="*/ 2147483646 w 7"/>
              <a:gd name="T39" fmla="*/ 2147483646 h 193"/>
              <a:gd name="T40" fmla="*/ 2147483646 w 7"/>
              <a:gd name="T41" fmla="*/ 2147483646 h 193"/>
              <a:gd name="T42" fmla="*/ 2147483646 w 7"/>
              <a:gd name="T43" fmla="*/ 2147483646 h 193"/>
              <a:gd name="T44" fmla="*/ 2147483646 w 7"/>
              <a:gd name="T45" fmla="*/ 2147483646 h 193"/>
              <a:gd name="T46" fmla="*/ 2147483646 w 7"/>
              <a:gd name="T47" fmla="*/ 2147483646 h 193"/>
              <a:gd name="T48" fmla="*/ 2147483646 w 7"/>
              <a:gd name="T49" fmla="*/ 2147483646 h 193"/>
              <a:gd name="T50" fmla="*/ 2147483646 w 7"/>
              <a:gd name="T51" fmla="*/ 2147483646 h 193"/>
              <a:gd name="T52" fmla="*/ 2147483646 w 7"/>
              <a:gd name="T53" fmla="*/ 2147483646 h 193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7" h="193">
                <a:moveTo>
                  <a:pt x="0" y="193"/>
                </a:moveTo>
                <a:lnTo>
                  <a:pt x="0" y="172"/>
                </a:lnTo>
                <a:lnTo>
                  <a:pt x="0" y="135"/>
                </a:lnTo>
                <a:lnTo>
                  <a:pt x="1" y="96"/>
                </a:lnTo>
                <a:lnTo>
                  <a:pt x="1" y="61"/>
                </a:lnTo>
                <a:lnTo>
                  <a:pt x="3" y="34"/>
                </a:lnTo>
                <a:lnTo>
                  <a:pt x="3" y="15"/>
                </a:lnTo>
                <a:lnTo>
                  <a:pt x="3" y="2"/>
                </a:lnTo>
                <a:lnTo>
                  <a:pt x="4" y="0"/>
                </a:lnTo>
                <a:lnTo>
                  <a:pt x="4" y="5"/>
                </a:lnTo>
                <a:lnTo>
                  <a:pt x="4" y="21"/>
                </a:lnTo>
                <a:lnTo>
                  <a:pt x="5" y="45"/>
                </a:lnTo>
                <a:lnTo>
                  <a:pt x="7" y="82"/>
                </a:lnTo>
                <a:lnTo>
                  <a:pt x="7" y="131"/>
                </a:lnTo>
                <a:lnTo>
                  <a:pt x="7" y="193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2" name="Freeform 278"/>
          <p:cNvSpPr>
            <a:spLocks/>
          </p:cNvSpPr>
          <p:nvPr/>
        </p:nvSpPr>
        <p:spPr bwMode="auto">
          <a:xfrm>
            <a:off x="8583613" y="5275264"/>
            <a:ext cx="17462" cy="269875"/>
          </a:xfrm>
          <a:custGeom>
            <a:avLst/>
            <a:gdLst>
              <a:gd name="T0" fmla="*/ 0 w 11"/>
              <a:gd name="T1" fmla="*/ 2147483646 h 170"/>
              <a:gd name="T2" fmla="*/ 0 w 11"/>
              <a:gd name="T3" fmla="*/ 2147483646 h 170"/>
              <a:gd name="T4" fmla="*/ 2147483646 w 11"/>
              <a:gd name="T5" fmla="*/ 2147483646 h 170"/>
              <a:gd name="T6" fmla="*/ 2147483646 w 11"/>
              <a:gd name="T7" fmla="*/ 2147483646 h 170"/>
              <a:gd name="T8" fmla="*/ 2147483646 w 11"/>
              <a:gd name="T9" fmla="*/ 2147483646 h 170"/>
              <a:gd name="T10" fmla="*/ 2147483646 w 11"/>
              <a:gd name="T11" fmla="*/ 2147483646 h 170"/>
              <a:gd name="T12" fmla="*/ 2147483646 w 11"/>
              <a:gd name="T13" fmla="*/ 2147483646 h 170"/>
              <a:gd name="T14" fmla="*/ 2147483646 w 11"/>
              <a:gd name="T15" fmla="*/ 2147483646 h 170"/>
              <a:gd name="T16" fmla="*/ 2147483646 w 11"/>
              <a:gd name="T17" fmla="*/ 2147483646 h 170"/>
              <a:gd name="T18" fmla="*/ 2147483646 w 11"/>
              <a:gd name="T19" fmla="*/ 2147483646 h 170"/>
              <a:gd name="T20" fmla="*/ 2147483646 w 11"/>
              <a:gd name="T21" fmla="*/ 0 h 170"/>
              <a:gd name="T22" fmla="*/ 2147483646 w 11"/>
              <a:gd name="T23" fmla="*/ 0 h 170"/>
              <a:gd name="T24" fmla="*/ 2147483646 w 11"/>
              <a:gd name="T25" fmla="*/ 2147483646 h 170"/>
              <a:gd name="T26" fmla="*/ 2147483646 w 11"/>
              <a:gd name="T27" fmla="*/ 2147483646 h 170"/>
              <a:gd name="T28" fmla="*/ 2147483646 w 11"/>
              <a:gd name="T29" fmla="*/ 2147483646 h 170"/>
              <a:gd name="T30" fmla="*/ 2147483646 w 11"/>
              <a:gd name="T31" fmla="*/ 2147483646 h 170"/>
              <a:gd name="T32" fmla="*/ 2147483646 w 11"/>
              <a:gd name="T33" fmla="*/ 2147483646 h 170"/>
              <a:gd name="T34" fmla="*/ 2147483646 w 11"/>
              <a:gd name="T35" fmla="*/ 2147483646 h 170"/>
              <a:gd name="T36" fmla="*/ 2147483646 w 11"/>
              <a:gd name="T37" fmla="*/ 2147483646 h 170"/>
              <a:gd name="T38" fmla="*/ 2147483646 w 11"/>
              <a:gd name="T39" fmla="*/ 2147483646 h 170"/>
              <a:gd name="T40" fmla="*/ 2147483646 w 11"/>
              <a:gd name="T41" fmla="*/ 2147483646 h 170"/>
              <a:gd name="T42" fmla="*/ 2147483646 w 11"/>
              <a:gd name="T43" fmla="*/ 2147483646 h 170"/>
              <a:gd name="T44" fmla="*/ 2147483646 w 11"/>
              <a:gd name="T45" fmla="*/ 2147483646 h 170"/>
              <a:gd name="T46" fmla="*/ 2147483646 w 11"/>
              <a:gd name="T47" fmla="*/ 2147483646 h 170"/>
              <a:gd name="T48" fmla="*/ 2147483646 w 11"/>
              <a:gd name="T49" fmla="*/ 2147483646 h 170"/>
              <a:gd name="T50" fmla="*/ 2147483646 w 11"/>
              <a:gd name="T51" fmla="*/ 2147483646 h 170"/>
              <a:gd name="T52" fmla="*/ 2147483646 w 11"/>
              <a:gd name="T53" fmla="*/ 2147483646 h 170"/>
              <a:gd name="T54" fmla="*/ 2147483646 w 11"/>
              <a:gd name="T55" fmla="*/ 2147483646 h 170"/>
              <a:gd name="T56" fmla="*/ 2147483646 w 11"/>
              <a:gd name="T57" fmla="*/ 2147483646 h 170"/>
              <a:gd name="T58" fmla="*/ 2147483646 w 11"/>
              <a:gd name="T59" fmla="*/ 2147483646 h 170"/>
              <a:gd name="T60" fmla="*/ 2147483646 w 11"/>
              <a:gd name="T61" fmla="*/ 2147483646 h 170"/>
              <a:gd name="T62" fmla="*/ 2147483646 w 11"/>
              <a:gd name="T63" fmla="*/ 2147483646 h 170"/>
              <a:gd name="T64" fmla="*/ 2147483646 w 11"/>
              <a:gd name="T65" fmla="*/ 2147483646 h 170"/>
              <a:gd name="T66" fmla="*/ 2147483646 w 11"/>
              <a:gd name="T67" fmla="*/ 2147483646 h 170"/>
              <a:gd name="T68" fmla="*/ 2147483646 w 11"/>
              <a:gd name="T69" fmla="*/ 2147483646 h 170"/>
              <a:gd name="T70" fmla="*/ 2147483646 w 11"/>
              <a:gd name="T71" fmla="*/ 2147483646 h 170"/>
              <a:gd name="T72" fmla="*/ 2147483646 w 11"/>
              <a:gd name="T73" fmla="*/ 2147483646 h 170"/>
              <a:gd name="T74" fmla="*/ 2147483646 w 11"/>
              <a:gd name="T75" fmla="*/ 2147483646 h 170"/>
              <a:gd name="T76" fmla="*/ 2147483646 w 11"/>
              <a:gd name="T77" fmla="*/ 2147483646 h 170"/>
              <a:gd name="T78" fmla="*/ 2147483646 w 11"/>
              <a:gd name="T79" fmla="*/ 2147483646 h 170"/>
              <a:gd name="T80" fmla="*/ 2147483646 w 11"/>
              <a:gd name="T81" fmla="*/ 2147483646 h 170"/>
              <a:gd name="T82" fmla="*/ 2147483646 w 11"/>
              <a:gd name="T83" fmla="*/ 2147483646 h 170"/>
              <a:gd name="T84" fmla="*/ 2147483646 w 11"/>
              <a:gd name="T85" fmla="*/ 2147483646 h 17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1" h="170">
                <a:moveTo>
                  <a:pt x="0" y="170"/>
                </a:moveTo>
                <a:lnTo>
                  <a:pt x="0" y="122"/>
                </a:lnTo>
                <a:lnTo>
                  <a:pt x="2" y="76"/>
                </a:lnTo>
                <a:lnTo>
                  <a:pt x="2" y="43"/>
                </a:lnTo>
                <a:lnTo>
                  <a:pt x="2" y="20"/>
                </a:lnTo>
                <a:lnTo>
                  <a:pt x="3" y="6"/>
                </a:lnTo>
                <a:lnTo>
                  <a:pt x="3" y="0"/>
                </a:lnTo>
                <a:lnTo>
                  <a:pt x="4" y="1"/>
                </a:lnTo>
                <a:lnTo>
                  <a:pt x="4" y="9"/>
                </a:lnTo>
                <a:lnTo>
                  <a:pt x="4" y="20"/>
                </a:lnTo>
                <a:lnTo>
                  <a:pt x="6" y="33"/>
                </a:lnTo>
                <a:lnTo>
                  <a:pt x="6" y="48"/>
                </a:lnTo>
                <a:lnTo>
                  <a:pt x="7" y="63"/>
                </a:lnTo>
                <a:lnTo>
                  <a:pt x="7" y="74"/>
                </a:lnTo>
                <a:lnTo>
                  <a:pt x="7" y="81"/>
                </a:lnTo>
                <a:lnTo>
                  <a:pt x="8" y="86"/>
                </a:lnTo>
                <a:lnTo>
                  <a:pt x="8" y="90"/>
                </a:lnTo>
                <a:lnTo>
                  <a:pt x="9" y="95"/>
                </a:lnTo>
                <a:lnTo>
                  <a:pt x="9" y="102"/>
                </a:lnTo>
                <a:lnTo>
                  <a:pt x="9" y="116"/>
                </a:lnTo>
                <a:lnTo>
                  <a:pt x="11" y="135"/>
                </a:lnTo>
                <a:lnTo>
                  <a:pt x="11" y="164"/>
                </a:lnTo>
                <a:lnTo>
                  <a:pt x="11" y="170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3" name="Freeform 279"/>
          <p:cNvSpPr>
            <a:spLocks/>
          </p:cNvSpPr>
          <p:nvPr/>
        </p:nvSpPr>
        <p:spPr bwMode="auto">
          <a:xfrm>
            <a:off x="8615363" y="4786314"/>
            <a:ext cx="214312" cy="758825"/>
          </a:xfrm>
          <a:custGeom>
            <a:avLst/>
            <a:gdLst>
              <a:gd name="T0" fmla="*/ 2147483646 w 135"/>
              <a:gd name="T1" fmla="*/ 2147483646 h 478"/>
              <a:gd name="T2" fmla="*/ 2147483646 w 135"/>
              <a:gd name="T3" fmla="*/ 2147483646 h 478"/>
              <a:gd name="T4" fmla="*/ 2147483646 w 135"/>
              <a:gd name="T5" fmla="*/ 2147483646 h 478"/>
              <a:gd name="T6" fmla="*/ 2147483646 w 135"/>
              <a:gd name="T7" fmla="*/ 2147483646 h 478"/>
              <a:gd name="T8" fmla="*/ 2147483646 w 135"/>
              <a:gd name="T9" fmla="*/ 2147483646 h 478"/>
              <a:gd name="T10" fmla="*/ 2147483646 w 135"/>
              <a:gd name="T11" fmla="*/ 2147483646 h 478"/>
              <a:gd name="T12" fmla="*/ 2147483646 w 135"/>
              <a:gd name="T13" fmla="*/ 2147483646 h 478"/>
              <a:gd name="T14" fmla="*/ 2147483646 w 135"/>
              <a:gd name="T15" fmla="*/ 2147483646 h 478"/>
              <a:gd name="T16" fmla="*/ 2147483646 w 135"/>
              <a:gd name="T17" fmla="*/ 2147483646 h 478"/>
              <a:gd name="T18" fmla="*/ 2147483646 w 135"/>
              <a:gd name="T19" fmla="*/ 2147483646 h 478"/>
              <a:gd name="T20" fmla="*/ 2147483646 w 135"/>
              <a:gd name="T21" fmla="*/ 2147483646 h 478"/>
              <a:gd name="T22" fmla="*/ 2147483646 w 135"/>
              <a:gd name="T23" fmla="*/ 2147483646 h 478"/>
              <a:gd name="T24" fmla="*/ 2147483646 w 135"/>
              <a:gd name="T25" fmla="*/ 2147483646 h 478"/>
              <a:gd name="T26" fmla="*/ 2147483646 w 135"/>
              <a:gd name="T27" fmla="*/ 2147483646 h 478"/>
              <a:gd name="T28" fmla="*/ 2147483646 w 135"/>
              <a:gd name="T29" fmla="*/ 2147483646 h 478"/>
              <a:gd name="T30" fmla="*/ 2147483646 w 135"/>
              <a:gd name="T31" fmla="*/ 2147483646 h 478"/>
              <a:gd name="T32" fmla="*/ 2147483646 w 135"/>
              <a:gd name="T33" fmla="*/ 2147483646 h 478"/>
              <a:gd name="T34" fmla="*/ 2147483646 w 135"/>
              <a:gd name="T35" fmla="*/ 2147483646 h 478"/>
              <a:gd name="T36" fmla="*/ 2147483646 w 135"/>
              <a:gd name="T37" fmla="*/ 2147483646 h 478"/>
              <a:gd name="T38" fmla="*/ 2147483646 w 135"/>
              <a:gd name="T39" fmla="*/ 2147483646 h 478"/>
              <a:gd name="T40" fmla="*/ 2147483646 w 135"/>
              <a:gd name="T41" fmla="*/ 2147483646 h 478"/>
              <a:gd name="T42" fmla="*/ 2147483646 w 135"/>
              <a:gd name="T43" fmla="*/ 2147483646 h 478"/>
              <a:gd name="T44" fmla="*/ 2147483646 w 135"/>
              <a:gd name="T45" fmla="*/ 2147483646 h 478"/>
              <a:gd name="T46" fmla="*/ 2147483646 w 135"/>
              <a:gd name="T47" fmla="*/ 2147483646 h 478"/>
              <a:gd name="T48" fmla="*/ 2147483646 w 135"/>
              <a:gd name="T49" fmla="*/ 2147483646 h 478"/>
              <a:gd name="T50" fmla="*/ 2147483646 w 135"/>
              <a:gd name="T51" fmla="*/ 2147483646 h 478"/>
              <a:gd name="T52" fmla="*/ 2147483646 w 135"/>
              <a:gd name="T53" fmla="*/ 2147483646 h 478"/>
              <a:gd name="T54" fmla="*/ 2147483646 w 135"/>
              <a:gd name="T55" fmla="*/ 2147483646 h 478"/>
              <a:gd name="T56" fmla="*/ 2147483646 w 135"/>
              <a:gd name="T57" fmla="*/ 2147483646 h 478"/>
              <a:gd name="T58" fmla="*/ 2147483646 w 135"/>
              <a:gd name="T59" fmla="*/ 2147483646 h 478"/>
              <a:gd name="T60" fmla="*/ 2147483646 w 135"/>
              <a:gd name="T61" fmla="*/ 2147483646 h 478"/>
              <a:gd name="T62" fmla="*/ 2147483646 w 135"/>
              <a:gd name="T63" fmla="*/ 2147483646 h 478"/>
              <a:gd name="T64" fmla="*/ 2147483646 w 135"/>
              <a:gd name="T65" fmla="*/ 2147483646 h 478"/>
              <a:gd name="T66" fmla="*/ 2147483646 w 135"/>
              <a:gd name="T67" fmla="*/ 2147483646 h 478"/>
              <a:gd name="T68" fmla="*/ 2147483646 w 135"/>
              <a:gd name="T69" fmla="*/ 2147483646 h 478"/>
              <a:gd name="T70" fmla="*/ 2147483646 w 135"/>
              <a:gd name="T71" fmla="*/ 2147483646 h 478"/>
              <a:gd name="T72" fmla="*/ 2147483646 w 135"/>
              <a:gd name="T73" fmla="*/ 2147483646 h 478"/>
              <a:gd name="T74" fmla="*/ 2147483646 w 135"/>
              <a:gd name="T75" fmla="*/ 2147483646 h 478"/>
              <a:gd name="T76" fmla="*/ 2147483646 w 135"/>
              <a:gd name="T77" fmla="*/ 2147483646 h 478"/>
              <a:gd name="T78" fmla="*/ 2147483646 w 135"/>
              <a:gd name="T79" fmla="*/ 2147483646 h 478"/>
              <a:gd name="T80" fmla="*/ 2147483646 w 135"/>
              <a:gd name="T81" fmla="*/ 2147483646 h 478"/>
              <a:gd name="T82" fmla="*/ 2147483646 w 135"/>
              <a:gd name="T83" fmla="*/ 2147483646 h 478"/>
              <a:gd name="T84" fmla="*/ 2147483646 w 135"/>
              <a:gd name="T85" fmla="*/ 2147483646 h 478"/>
              <a:gd name="T86" fmla="*/ 2147483646 w 135"/>
              <a:gd name="T87" fmla="*/ 2147483646 h 478"/>
              <a:gd name="T88" fmla="*/ 2147483646 w 135"/>
              <a:gd name="T89" fmla="*/ 2147483646 h 478"/>
              <a:gd name="T90" fmla="*/ 2147483646 w 135"/>
              <a:gd name="T91" fmla="*/ 2147483646 h 478"/>
              <a:gd name="T92" fmla="*/ 2147483646 w 135"/>
              <a:gd name="T93" fmla="*/ 2147483646 h 478"/>
              <a:gd name="T94" fmla="*/ 2147483646 w 135"/>
              <a:gd name="T95" fmla="*/ 2147483646 h 478"/>
              <a:gd name="T96" fmla="*/ 2147483646 w 135"/>
              <a:gd name="T97" fmla="*/ 2147483646 h 478"/>
              <a:gd name="T98" fmla="*/ 2147483646 w 135"/>
              <a:gd name="T99" fmla="*/ 2147483646 h 478"/>
              <a:gd name="T100" fmla="*/ 2147483646 w 135"/>
              <a:gd name="T101" fmla="*/ 2147483646 h 478"/>
              <a:gd name="T102" fmla="*/ 2147483646 w 135"/>
              <a:gd name="T103" fmla="*/ 2147483646 h 478"/>
              <a:gd name="T104" fmla="*/ 2147483646 w 135"/>
              <a:gd name="T105" fmla="*/ 2147483646 h 478"/>
              <a:gd name="T106" fmla="*/ 2147483646 w 135"/>
              <a:gd name="T107" fmla="*/ 2147483646 h 478"/>
              <a:gd name="T108" fmla="*/ 2147483646 w 135"/>
              <a:gd name="T109" fmla="*/ 2147483646 h 478"/>
              <a:gd name="T110" fmla="*/ 2147483646 w 135"/>
              <a:gd name="T111" fmla="*/ 2147483646 h 478"/>
              <a:gd name="T112" fmla="*/ 2147483646 w 135"/>
              <a:gd name="T113" fmla="*/ 2147483646 h 478"/>
              <a:gd name="T114" fmla="*/ 2147483646 w 135"/>
              <a:gd name="T115" fmla="*/ 2147483646 h 478"/>
              <a:gd name="T116" fmla="*/ 2147483646 w 135"/>
              <a:gd name="T117" fmla="*/ 2147483646 h 478"/>
              <a:gd name="T118" fmla="*/ 2147483646 w 135"/>
              <a:gd name="T119" fmla="*/ 2147483646 h 478"/>
              <a:gd name="T120" fmla="*/ 2147483646 w 135"/>
              <a:gd name="T121" fmla="*/ 2147483646 h 478"/>
              <a:gd name="T122" fmla="*/ 2147483646 w 135"/>
              <a:gd name="T123" fmla="*/ 2147483646 h 478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5" h="478">
                <a:moveTo>
                  <a:pt x="0" y="478"/>
                </a:moveTo>
                <a:lnTo>
                  <a:pt x="0" y="458"/>
                </a:lnTo>
                <a:lnTo>
                  <a:pt x="0" y="406"/>
                </a:lnTo>
                <a:lnTo>
                  <a:pt x="0" y="370"/>
                </a:lnTo>
                <a:lnTo>
                  <a:pt x="1" y="348"/>
                </a:lnTo>
                <a:lnTo>
                  <a:pt x="1" y="335"/>
                </a:lnTo>
                <a:lnTo>
                  <a:pt x="3" y="332"/>
                </a:lnTo>
                <a:lnTo>
                  <a:pt x="3" y="338"/>
                </a:lnTo>
                <a:lnTo>
                  <a:pt x="3" y="351"/>
                </a:lnTo>
                <a:lnTo>
                  <a:pt x="4" y="370"/>
                </a:lnTo>
                <a:lnTo>
                  <a:pt x="4" y="388"/>
                </a:lnTo>
                <a:lnTo>
                  <a:pt x="5" y="398"/>
                </a:lnTo>
                <a:lnTo>
                  <a:pt x="5" y="391"/>
                </a:lnTo>
                <a:lnTo>
                  <a:pt x="7" y="366"/>
                </a:lnTo>
                <a:lnTo>
                  <a:pt x="7" y="329"/>
                </a:lnTo>
                <a:lnTo>
                  <a:pt x="7" y="290"/>
                </a:lnTo>
                <a:lnTo>
                  <a:pt x="8" y="251"/>
                </a:lnTo>
                <a:lnTo>
                  <a:pt x="8" y="216"/>
                </a:lnTo>
                <a:lnTo>
                  <a:pt x="8" y="184"/>
                </a:lnTo>
                <a:lnTo>
                  <a:pt x="9" y="156"/>
                </a:lnTo>
                <a:lnTo>
                  <a:pt x="9" y="130"/>
                </a:lnTo>
                <a:lnTo>
                  <a:pt x="11" y="107"/>
                </a:lnTo>
                <a:lnTo>
                  <a:pt x="11" y="86"/>
                </a:lnTo>
                <a:lnTo>
                  <a:pt x="11" y="66"/>
                </a:lnTo>
                <a:lnTo>
                  <a:pt x="12" y="48"/>
                </a:lnTo>
                <a:lnTo>
                  <a:pt x="12" y="33"/>
                </a:lnTo>
                <a:lnTo>
                  <a:pt x="13" y="20"/>
                </a:lnTo>
                <a:lnTo>
                  <a:pt x="13" y="10"/>
                </a:lnTo>
                <a:lnTo>
                  <a:pt x="13" y="4"/>
                </a:lnTo>
                <a:lnTo>
                  <a:pt x="15" y="0"/>
                </a:lnTo>
                <a:lnTo>
                  <a:pt x="16" y="3"/>
                </a:lnTo>
                <a:lnTo>
                  <a:pt x="16" y="9"/>
                </a:lnTo>
                <a:lnTo>
                  <a:pt x="16" y="17"/>
                </a:lnTo>
                <a:lnTo>
                  <a:pt x="17" y="26"/>
                </a:lnTo>
                <a:lnTo>
                  <a:pt x="17" y="37"/>
                </a:lnTo>
                <a:lnTo>
                  <a:pt x="19" y="47"/>
                </a:lnTo>
                <a:lnTo>
                  <a:pt x="19" y="55"/>
                </a:lnTo>
                <a:lnTo>
                  <a:pt x="20" y="63"/>
                </a:lnTo>
                <a:lnTo>
                  <a:pt x="20" y="66"/>
                </a:lnTo>
                <a:lnTo>
                  <a:pt x="20" y="69"/>
                </a:lnTo>
                <a:lnTo>
                  <a:pt x="21" y="69"/>
                </a:lnTo>
                <a:lnTo>
                  <a:pt x="21" y="66"/>
                </a:lnTo>
                <a:lnTo>
                  <a:pt x="21" y="63"/>
                </a:lnTo>
                <a:lnTo>
                  <a:pt x="23" y="58"/>
                </a:lnTo>
                <a:lnTo>
                  <a:pt x="23" y="53"/>
                </a:lnTo>
                <a:lnTo>
                  <a:pt x="24" y="46"/>
                </a:lnTo>
                <a:lnTo>
                  <a:pt x="24" y="39"/>
                </a:lnTo>
                <a:lnTo>
                  <a:pt x="24" y="34"/>
                </a:lnTo>
                <a:lnTo>
                  <a:pt x="25" y="31"/>
                </a:lnTo>
                <a:lnTo>
                  <a:pt x="25" y="30"/>
                </a:lnTo>
                <a:lnTo>
                  <a:pt x="26" y="31"/>
                </a:lnTo>
                <a:lnTo>
                  <a:pt x="26" y="36"/>
                </a:lnTo>
                <a:lnTo>
                  <a:pt x="26" y="42"/>
                </a:lnTo>
                <a:lnTo>
                  <a:pt x="28" y="52"/>
                </a:lnTo>
                <a:lnTo>
                  <a:pt x="28" y="61"/>
                </a:lnTo>
                <a:lnTo>
                  <a:pt x="29" y="70"/>
                </a:lnTo>
                <a:lnTo>
                  <a:pt x="29" y="75"/>
                </a:lnTo>
                <a:lnTo>
                  <a:pt x="30" y="70"/>
                </a:lnTo>
                <a:lnTo>
                  <a:pt x="30" y="64"/>
                </a:lnTo>
                <a:lnTo>
                  <a:pt x="32" y="55"/>
                </a:lnTo>
                <a:lnTo>
                  <a:pt x="32" y="49"/>
                </a:lnTo>
                <a:lnTo>
                  <a:pt x="33" y="46"/>
                </a:lnTo>
                <a:lnTo>
                  <a:pt x="33" y="44"/>
                </a:lnTo>
                <a:lnTo>
                  <a:pt x="33" y="48"/>
                </a:lnTo>
                <a:lnTo>
                  <a:pt x="34" y="55"/>
                </a:lnTo>
                <a:lnTo>
                  <a:pt x="34" y="65"/>
                </a:lnTo>
                <a:lnTo>
                  <a:pt x="34" y="79"/>
                </a:lnTo>
                <a:lnTo>
                  <a:pt x="36" y="92"/>
                </a:lnTo>
                <a:lnTo>
                  <a:pt x="36" y="108"/>
                </a:lnTo>
                <a:lnTo>
                  <a:pt x="37" y="125"/>
                </a:lnTo>
                <a:lnTo>
                  <a:pt x="37" y="143"/>
                </a:lnTo>
                <a:lnTo>
                  <a:pt x="37" y="161"/>
                </a:lnTo>
                <a:lnTo>
                  <a:pt x="38" y="179"/>
                </a:lnTo>
                <a:lnTo>
                  <a:pt x="38" y="197"/>
                </a:lnTo>
                <a:lnTo>
                  <a:pt x="40" y="211"/>
                </a:lnTo>
                <a:lnTo>
                  <a:pt x="40" y="220"/>
                </a:lnTo>
                <a:lnTo>
                  <a:pt x="40" y="221"/>
                </a:lnTo>
                <a:lnTo>
                  <a:pt x="41" y="215"/>
                </a:lnTo>
                <a:lnTo>
                  <a:pt x="41" y="203"/>
                </a:lnTo>
                <a:lnTo>
                  <a:pt x="42" y="188"/>
                </a:lnTo>
                <a:lnTo>
                  <a:pt x="42" y="174"/>
                </a:lnTo>
                <a:lnTo>
                  <a:pt x="42" y="165"/>
                </a:lnTo>
                <a:lnTo>
                  <a:pt x="44" y="160"/>
                </a:lnTo>
                <a:lnTo>
                  <a:pt x="45" y="165"/>
                </a:lnTo>
                <a:lnTo>
                  <a:pt x="45" y="174"/>
                </a:lnTo>
                <a:lnTo>
                  <a:pt x="46" y="188"/>
                </a:lnTo>
                <a:lnTo>
                  <a:pt x="46" y="204"/>
                </a:lnTo>
                <a:lnTo>
                  <a:pt x="46" y="222"/>
                </a:lnTo>
                <a:lnTo>
                  <a:pt x="48" y="241"/>
                </a:lnTo>
                <a:lnTo>
                  <a:pt x="48" y="259"/>
                </a:lnTo>
                <a:lnTo>
                  <a:pt x="49" y="275"/>
                </a:lnTo>
                <a:lnTo>
                  <a:pt x="49" y="291"/>
                </a:lnTo>
                <a:lnTo>
                  <a:pt x="49" y="305"/>
                </a:lnTo>
                <a:lnTo>
                  <a:pt x="50" y="318"/>
                </a:lnTo>
                <a:lnTo>
                  <a:pt x="50" y="332"/>
                </a:lnTo>
                <a:lnTo>
                  <a:pt x="50" y="344"/>
                </a:lnTo>
                <a:lnTo>
                  <a:pt x="52" y="352"/>
                </a:lnTo>
                <a:lnTo>
                  <a:pt x="52" y="355"/>
                </a:lnTo>
                <a:lnTo>
                  <a:pt x="53" y="346"/>
                </a:lnTo>
                <a:lnTo>
                  <a:pt x="53" y="327"/>
                </a:lnTo>
                <a:lnTo>
                  <a:pt x="53" y="300"/>
                </a:lnTo>
                <a:lnTo>
                  <a:pt x="54" y="270"/>
                </a:lnTo>
                <a:lnTo>
                  <a:pt x="54" y="241"/>
                </a:lnTo>
                <a:lnTo>
                  <a:pt x="56" y="214"/>
                </a:lnTo>
                <a:lnTo>
                  <a:pt x="56" y="192"/>
                </a:lnTo>
                <a:lnTo>
                  <a:pt x="56" y="174"/>
                </a:lnTo>
                <a:lnTo>
                  <a:pt x="57" y="162"/>
                </a:lnTo>
                <a:lnTo>
                  <a:pt x="57" y="155"/>
                </a:lnTo>
                <a:lnTo>
                  <a:pt x="58" y="152"/>
                </a:lnTo>
                <a:lnTo>
                  <a:pt x="58" y="154"/>
                </a:lnTo>
                <a:lnTo>
                  <a:pt x="60" y="160"/>
                </a:lnTo>
                <a:lnTo>
                  <a:pt x="60" y="170"/>
                </a:lnTo>
                <a:lnTo>
                  <a:pt x="60" y="183"/>
                </a:lnTo>
                <a:lnTo>
                  <a:pt x="61" y="199"/>
                </a:lnTo>
                <a:lnTo>
                  <a:pt x="61" y="219"/>
                </a:lnTo>
                <a:lnTo>
                  <a:pt x="62" y="238"/>
                </a:lnTo>
                <a:lnTo>
                  <a:pt x="62" y="259"/>
                </a:lnTo>
                <a:lnTo>
                  <a:pt x="62" y="279"/>
                </a:lnTo>
                <a:lnTo>
                  <a:pt x="64" y="295"/>
                </a:lnTo>
                <a:lnTo>
                  <a:pt x="64" y="305"/>
                </a:lnTo>
                <a:lnTo>
                  <a:pt x="64" y="309"/>
                </a:lnTo>
                <a:lnTo>
                  <a:pt x="65" y="311"/>
                </a:lnTo>
                <a:lnTo>
                  <a:pt x="66" y="311"/>
                </a:lnTo>
                <a:lnTo>
                  <a:pt x="66" y="313"/>
                </a:lnTo>
                <a:lnTo>
                  <a:pt x="66" y="319"/>
                </a:lnTo>
                <a:lnTo>
                  <a:pt x="67" y="328"/>
                </a:lnTo>
                <a:lnTo>
                  <a:pt x="67" y="341"/>
                </a:lnTo>
                <a:lnTo>
                  <a:pt x="69" y="357"/>
                </a:lnTo>
                <a:lnTo>
                  <a:pt x="69" y="375"/>
                </a:lnTo>
                <a:lnTo>
                  <a:pt x="69" y="392"/>
                </a:lnTo>
                <a:lnTo>
                  <a:pt x="70" y="406"/>
                </a:lnTo>
                <a:lnTo>
                  <a:pt x="70" y="418"/>
                </a:lnTo>
                <a:lnTo>
                  <a:pt x="71" y="422"/>
                </a:lnTo>
                <a:lnTo>
                  <a:pt x="71" y="424"/>
                </a:lnTo>
                <a:lnTo>
                  <a:pt x="73" y="424"/>
                </a:lnTo>
                <a:lnTo>
                  <a:pt x="73" y="425"/>
                </a:lnTo>
                <a:lnTo>
                  <a:pt x="74" y="427"/>
                </a:lnTo>
                <a:lnTo>
                  <a:pt x="74" y="430"/>
                </a:lnTo>
                <a:lnTo>
                  <a:pt x="75" y="430"/>
                </a:lnTo>
                <a:lnTo>
                  <a:pt x="75" y="425"/>
                </a:lnTo>
                <a:lnTo>
                  <a:pt x="75" y="413"/>
                </a:lnTo>
                <a:lnTo>
                  <a:pt x="77" y="393"/>
                </a:lnTo>
                <a:lnTo>
                  <a:pt x="77" y="370"/>
                </a:lnTo>
                <a:lnTo>
                  <a:pt x="77" y="345"/>
                </a:lnTo>
                <a:lnTo>
                  <a:pt x="78" y="324"/>
                </a:lnTo>
                <a:lnTo>
                  <a:pt x="78" y="307"/>
                </a:lnTo>
                <a:lnTo>
                  <a:pt x="79" y="292"/>
                </a:lnTo>
                <a:lnTo>
                  <a:pt x="79" y="282"/>
                </a:lnTo>
                <a:lnTo>
                  <a:pt x="79" y="274"/>
                </a:lnTo>
                <a:lnTo>
                  <a:pt x="81" y="264"/>
                </a:lnTo>
                <a:lnTo>
                  <a:pt x="81" y="252"/>
                </a:lnTo>
                <a:lnTo>
                  <a:pt x="82" y="235"/>
                </a:lnTo>
                <a:lnTo>
                  <a:pt x="82" y="214"/>
                </a:lnTo>
                <a:lnTo>
                  <a:pt x="82" y="190"/>
                </a:lnTo>
                <a:lnTo>
                  <a:pt x="83" y="167"/>
                </a:lnTo>
                <a:lnTo>
                  <a:pt x="83" y="147"/>
                </a:lnTo>
                <a:lnTo>
                  <a:pt x="85" y="130"/>
                </a:lnTo>
                <a:lnTo>
                  <a:pt x="85" y="118"/>
                </a:lnTo>
                <a:lnTo>
                  <a:pt x="85" y="109"/>
                </a:lnTo>
                <a:lnTo>
                  <a:pt x="86" y="106"/>
                </a:lnTo>
                <a:lnTo>
                  <a:pt x="86" y="104"/>
                </a:lnTo>
                <a:lnTo>
                  <a:pt x="87" y="107"/>
                </a:lnTo>
                <a:lnTo>
                  <a:pt x="87" y="109"/>
                </a:lnTo>
                <a:lnTo>
                  <a:pt x="89" y="113"/>
                </a:lnTo>
                <a:lnTo>
                  <a:pt x="89" y="114"/>
                </a:lnTo>
                <a:lnTo>
                  <a:pt x="89" y="115"/>
                </a:lnTo>
                <a:lnTo>
                  <a:pt x="90" y="117"/>
                </a:lnTo>
                <a:lnTo>
                  <a:pt x="90" y="119"/>
                </a:lnTo>
                <a:lnTo>
                  <a:pt x="91" y="123"/>
                </a:lnTo>
                <a:lnTo>
                  <a:pt x="91" y="129"/>
                </a:lnTo>
                <a:lnTo>
                  <a:pt x="91" y="139"/>
                </a:lnTo>
                <a:lnTo>
                  <a:pt x="93" y="151"/>
                </a:lnTo>
                <a:lnTo>
                  <a:pt x="93" y="166"/>
                </a:lnTo>
                <a:lnTo>
                  <a:pt x="93" y="181"/>
                </a:lnTo>
                <a:lnTo>
                  <a:pt x="94" y="193"/>
                </a:lnTo>
                <a:lnTo>
                  <a:pt x="94" y="200"/>
                </a:lnTo>
                <a:lnTo>
                  <a:pt x="95" y="203"/>
                </a:lnTo>
                <a:lnTo>
                  <a:pt x="95" y="200"/>
                </a:lnTo>
                <a:lnTo>
                  <a:pt x="95" y="197"/>
                </a:lnTo>
                <a:lnTo>
                  <a:pt x="97" y="193"/>
                </a:lnTo>
                <a:lnTo>
                  <a:pt x="97" y="192"/>
                </a:lnTo>
                <a:lnTo>
                  <a:pt x="98" y="194"/>
                </a:lnTo>
                <a:lnTo>
                  <a:pt x="98" y="201"/>
                </a:lnTo>
                <a:lnTo>
                  <a:pt x="98" y="212"/>
                </a:lnTo>
                <a:lnTo>
                  <a:pt x="99" y="227"/>
                </a:lnTo>
                <a:lnTo>
                  <a:pt x="99" y="241"/>
                </a:lnTo>
                <a:lnTo>
                  <a:pt x="101" y="252"/>
                </a:lnTo>
                <a:lnTo>
                  <a:pt x="101" y="254"/>
                </a:lnTo>
                <a:lnTo>
                  <a:pt x="102" y="247"/>
                </a:lnTo>
                <a:lnTo>
                  <a:pt x="102" y="232"/>
                </a:lnTo>
                <a:lnTo>
                  <a:pt x="102" y="214"/>
                </a:lnTo>
                <a:lnTo>
                  <a:pt x="103" y="197"/>
                </a:lnTo>
                <a:lnTo>
                  <a:pt x="103" y="182"/>
                </a:lnTo>
                <a:lnTo>
                  <a:pt x="104" y="172"/>
                </a:lnTo>
                <a:lnTo>
                  <a:pt x="104" y="167"/>
                </a:lnTo>
                <a:lnTo>
                  <a:pt x="104" y="170"/>
                </a:lnTo>
                <a:lnTo>
                  <a:pt x="106" y="179"/>
                </a:lnTo>
                <a:lnTo>
                  <a:pt x="106" y="197"/>
                </a:lnTo>
                <a:lnTo>
                  <a:pt x="106" y="221"/>
                </a:lnTo>
                <a:lnTo>
                  <a:pt x="107" y="255"/>
                </a:lnTo>
                <a:lnTo>
                  <a:pt x="107" y="297"/>
                </a:lnTo>
                <a:lnTo>
                  <a:pt x="108" y="345"/>
                </a:lnTo>
                <a:lnTo>
                  <a:pt x="108" y="389"/>
                </a:lnTo>
                <a:lnTo>
                  <a:pt x="108" y="415"/>
                </a:lnTo>
                <a:lnTo>
                  <a:pt x="110" y="409"/>
                </a:lnTo>
                <a:lnTo>
                  <a:pt x="110" y="379"/>
                </a:lnTo>
                <a:lnTo>
                  <a:pt x="111" y="340"/>
                </a:lnTo>
                <a:lnTo>
                  <a:pt x="111" y="303"/>
                </a:lnTo>
                <a:lnTo>
                  <a:pt x="111" y="270"/>
                </a:lnTo>
                <a:lnTo>
                  <a:pt x="112" y="242"/>
                </a:lnTo>
                <a:lnTo>
                  <a:pt x="112" y="217"/>
                </a:lnTo>
                <a:lnTo>
                  <a:pt x="114" y="197"/>
                </a:lnTo>
                <a:lnTo>
                  <a:pt x="114" y="181"/>
                </a:lnTo>
                <a:lnTo>
                  <a:pt x="115" y="168"/>
                </a:lnTo>
                <a:lnTo>
                  <a:pt x="115" y="160"/>
                </a:lnTo>
                <a:lnTo>
                  <a:pt x="115" y="154"/>
                </a:lnTo>
                <a:lnTo>
                  <a:pt x="116" y="152"/>
                </a:lnTo>
                <a:lnTo>
                  <a:pt x="118" y="154"/>
                </a:lnTo>
                <a:lnTo>
                  <a:pt x="118" y="152"/>
                </a:lnTo>
                <a:lnTo>
                  <a:pt x="118" y="149"/>
                </a:lnTo>
                <a:lnTo>
                  <a:pt x="119" y="141"/>
                </a:lnTo>
                <a:lnTo>
                  <a:pt x="119" y="130"/>
                </a:lnTo>
                <a:lnTo>
                  <a:pt x="119" y="117"/>
                </a:lnTo>
                <a:lnTo>
                  <a:pt x="120" y="102"/>
                </a:lnTo>
                <a:lnTo>
                  <a:pt x="120" y="90"/>
                </a:lnTo>
                <a:lnTo>
                  <a:pt x="122" y="80"/>
                </a:lnTo>
                <a:lnTo>
                  <a:pt x="122" y="74"/>
                </a:lnTo>
                <a:lnTo>
                  <a:pt x="122" y="71"/>
                </a:lnTo>
                <a:lnTo>
                  <a:pt x="123" y="71"/>
                </a:lnTo>
                <a:lnTo>
                  <a:pt x="123" y="74"/>
                </a:lnTo>
                <a:lnTo>
                  <a:pt x="124" y="79"/>
                </a:lnTo>
                <a:lnTo>
                  <a:pt x="124" y="85"/>
                </a:lnTo>
                <a:lnTo>
                  <a:pt x="124" y="91"/>
                </a:lnTo>
                <a:lnTo>
                  <a:pt x="126" y="97"/>
                </a:lnTo>
                <a:lnTo>
                  <a:pt x="126" y="103"/>
                </a:lnTo>
                <a:lnTo>
                  <a:pt x="127" y="108"/>
                </a:lnTo>
                <a:lnTo>
                  <a:pt x="127" y="112"/>
                </a:lnTo>
                <a:lnTo>
                  <a:pt x="128" y="117"/>
                </a:lnTo>
                <a:lnTo>
                  <a:pt x="128" y="119"/>
                </a:lnTo>
                <a:lnTo>
                  <a:pt x="128" y="123"/>
                </a:lnTo>
                <a:lnTo>
                  <a:pt x="130" y="127"/>
                </a:lnTo>
                <a:lnTo>
                  <a:pt x="130" y="131"/>
                </a:lnTo>
                <a:lnTo>
                  <a:pt x="131" y="138"/>
                </a:lnTo>
                <a:lnTo>
                  <a:pt x="131" y="145"/>
                </a:lnTo>
                <a:lnTo>
                  <a:pt x="131" y="156"/>
                </a:lnTo>
                <a:lnTo>
                  <a:pt x="132" y="172"/>
                </a:lnTo>
                <a:lnTo>
                  <a:pt x="132" y="194"/>
                </a:lnTo>
                <a:lnTo>
                  <a:pt x="134" y="222"/>
                </a:lnTo>
                <a:lnTo>
                  <a:pt x="134" y="259"/>
                </a:lnTo>
                <a:lnTo>
                  <a:pt x="134" y="308"/>
                </a:lnTo>
                <a:lnTo>
                  <a:pt x="135" y="373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4" name="Freeform 280"/>
          <p:cNvSpPr>
            <a:spLocks/>
          </p:cNvSpPr>
          <p:nvPr/>
        </p:nvSpPr>
        <p:spPr bwMode="auto">
          <a:xfrm>
            <a:off x="8829675" y="5378450"/>
            <a:ext cx="1588" cy="166688"/>
          </a:xfrm>
          <a:custGeom>
            <a:avLst/>
            <a:gdLst>
              <a:gd name="T0" fmla="*/ 0 w 1588"/>
              <a:gd name="T1" fmla="*/ 0 h 105"/>
              <a:gd name="T2" fmla="*/ 0 w 1588"/>
              <a:gd name="T3" fmla="*/ 2147483646 h 105"/>
              <a:gd name="T4" fmla="*/ 0 w 1588"/>
              <a:gd name="T5" fmla="*/ 2147483646 h 105"/>
              <a:gd name="T6" fmla="*/ 0 w 1588"/>
              <a:gd name="T7" fmla="*/ 2147483646 h 10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8" h="105">
                <a:moveTo>
                  <a:pt x="0" y="0"/>
                </a:moveTo>
                <a:lnTo>
                  <a:pt x="0" y="86"/>
                </a:lnTo>
                <a:lnTo>
                  <a:pt x="0" y="105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5" name="Freeform 281"/>
          <p:cNvSpPr>
            <a:spLocks/>
          </p:cNvSpPr>
          <p:nvPr/>
        </p:nvSpPr>
        <p:spPr bwMode="auto">
          <a:xfrm>
            <a:off x="8834438" y="4765676"/>
            <a:ext cx="215900" cy="779463"/>
          </a:xfrm>
          <a:custGeom>
            <a:avLst/>
            <a:gdLst>
              <a:gd name="T0" fmla="*/ 2147483646 w 136"/>
              <a:gd name="T1" fmla="*/ 2147483646 h 491"/>
              <a:gd name="T2" fmla="*/ 2147483646 w 136"/>
              <a:gd name="T3" fmla="*/ 2147483646 h 491"/>
              <a:gd name="T4" fmla="*/ 2147483646 w 136"/>
              <a:gd name="T5" fmla="*/ 2147483646 h 491"/>
              <a:gd name="T6" fmla="*/ 2147483646 w 136"/>
              <a:gd name="T7" fmla="*/ 2147483646 h 491"/>
              <a:gd name="T8" fmla="*/ 2147483646 w 136"/>
              <a:gd name="T9" fmla="*/ 2147483646 h 491"/>
              <a:gd name="T10" fmla="*/ 2147483646 w 136"/>
              <a:gd name="T11" fmla="*/ 2147483646 h 491"/>
              <a:gd name="T12" fmla="*/ 2147483646 w 136"/>
              <a:gd name="T13" fmla="*/ 2147483646 h 491"/>
              <a:gd name="T14" fmla="*/ 2147483646 w 136"/>
              <a:gd name="T15" fmla="*/ 2147483646 h 491"/>
              <a:gd name="T16" fmla="*/ 2147483646 w 136"/>
              <a:gd name="T17" fmla="*/ 2147483646 h 491"/>
              <a:gd name="T18" fmla="*/ 2147483646 w 136"/>
              <a:gd name="T19" fmla="*/ 2147483646 h 491"/>
              <a:gd name="T20" fmla="*/ 2147483646 w 136"/>
              <a:gd name="T21" fmla="*/ 2147483646 h 491"/>
              <a:gd name="T22" fmla="*/ 2147483646 w 136"/>
              <a:gd name="T23" fmla="*/ 2147483646 h 491"/>
              <a:gd name="T24" fmla="*/ 2147483646 w 136"/>
              <a:gd name="T25" fmla="*/ 2147483646 h 491"/>
              <a:gd name="T26" fmla="*/ 2147483646 w 136"/>
              <a:gd name="T27" fmla="*/ 2147483646 h 491"/>
              <a:gd name="T28" fmla="*/ 2147483646 w 136"/>
              <a:gd name="T29" fmla="*/ 2147483646 h 491"/>
              <a:gd name="T30" fmla="*/ 2147483646 w 136"/>
              <a:gd name="T31" fmla="*/ 2147483646 h 491"/>
              <a:gd name="T32" fmla="*/ 2147483646 w 136"/>
              <a:gd name="T33" fmla="*/ 2147483646 h 491"/>
              <a:gd name="T34" fmla="*/ 2147483646 w 136"/>
              <a:gd name="T35" fmla="*/ 2147483646 h 491"/>
              <a:gd name="T36" fmla="*/ 2147483646 w 136"/>
              <a:gd name="T37" fmla="*/ 2147483646 h 491"/>
              <a:gd name="T38" fmla="*/ 2147483646 w 136"/>
              <a:gd name="T39" fmla="*/ 2147483646 h 491"/>
              <a:gd name="T40" fmla="*/ 2147483646 w 136"/>
              <a:gd name="T41" fmla="*/ 2147483646 h 491"/>
              <a:gd name="T42" fmla="*/ 2147483646 w 136"/>
              <a:gd name="T43" fmla="*/ 2147483646 h 491"/>
              <a:gd name="T44" fmla="*/ 2147483646 w 136"/>
              <a:gd name="T45" fmla="*/ 2147483646 h 491"/>
              <a:gd name="T46" fmla="*/ 2147483646 w 136"/>
              <a:gd name="T47" fmla="*/ 2147483646 h 491"/>
              <a:gd name="T48" fmla="*/ 2147483646 w 136"/>
              <a:gd name="T49" fmla="*/ 2147483646 h 491"/>
              <a:gd name="T50" fmla="*/ 2147483646 w 136"/>
              <a:gd name="T51" fmla="*/ 2147483646 h 491"/>
              <a:gd name="T52" fmla="*/ 2147483646 w 136"/>
              <a:gd name="T53" fmla="*/ 2147483646 h 491"/>
              <a:gd name="T54" fmla="*/ 2147483646 w 136"/>
              <a:gd name="T55" fmla="*/ 2147483646 h 491"/>
              <a:gd name="T56" fmla="*/ 2147483646 w 136"/>
              <a:gd name="T57" fmla="*/ 2147483646 h 491"/>
              <a:gd name="T58" fmla="*/ 2147483646 w 136"/>
              <a:gd name="T59" fmla="*/ 2147483646 h 491"/>
              <a:gd name="T60" fmla="*/ 2147483646 w 136"/>
              <a:gd name="T61" fmla="*/ 2147483646 h 491"/>
              <a:gd name="T62" fmla="*/ 2147483646 w 136"/>
              <a:gd name="T63" fmla="*/ 2147483646 h 491"/>
              <a:gd name="T64" fmla="*/ 2147483646 w 136"/>
              <a:gd name="T65" fmla="*/ 2147483646 h 491"/>
              <a:gd name="T66" fmla="*/ 2147483646 w 136"/>
              <a:gd name="T67" fmla="*/ 2147483646 h 491"/>
              <a:gd name="T68" fmla="*/ 2147483646 w 136"/>
              <a:gd name="T69" fmla="*/ 2147483646 h 491"/>
              <a:gd name="T70" fmla="*/ 2147483646 w 136"/>
              <a:gd name="T71" fmla="*/ 2147483646 h 491"/>
              <a:gd name="T72" fmla="*/ 2147483646 w 136"/>
              <a:gd name="T73" fmla="*/ 2147483646 h 491"/>
              <a:gd name="T74" fmla="*/ 2147483646 w 136"/>
              <a:gd name="T75" fmla="*/ 2147483646 h 491"/>
              <a:gd name="T76" fmla="*/ 2147483646 w 136"/>
              <a:gd name="T77" fmla="*/ 2147483646 h 491"/>
              <a:gd name="T78" fmla="*/ 2147483646 w 136"/>
              <a:gd name="T79" fmla="*/ 2147483646 h 491"/>
              <a:gd name="T80" fmla="*/ 2147483646 w 136"/>
              <a:gd name="T81" fmla="*/ 2147483646 h 491"/>
              <a:gd name="T82" fmla="*/ 2147483646 w 136"/>
              <a:gd name="T83" fmla="*/ 2147483646 h 491"/>
              <a:gd name="T84" fmla="*/ 2147483646 w 136"/>
              <a:gd name="T85" fmla="*/ 2147483646 h 491"/>
              <a:gd name="T86" fmla="*/ 2147483646 w 136"/>
              <a:gd name="T87" fmla="*/ 2147483646 h 491"/>
              <a:gd name="T88" fmla="*/ 2147483646 w 136"/>
              <a:gd name="T89" fmla="*/ 2147483646 h 491"/>
              <a:gd name="T90" fmla="*/ 2147483646 w 136"/>
              <a:gd name="T91" fmla="*/ 2147483646 h 491"/>
              <a:gd name="T92" fmla="*/ 2147483646 w 136"/>
              <a:gd name="T93" fmla="*/ 2147483646 h 491"/>
              <a:gd name="T94" fmla="*/ 2147483646 w 136"/>
              <a:gd name="T95" fmla="*/ 2147483646 h 491"/>
              <a:gd name="T96" fmla="*/ 2147483646 w 136"/>
              <a:gd name="T97" fmla="*/ 2147483646 h 491"/>
              <a:gd name="T98" fmla="*/ 2147483646 w 136"/>
              <a:gd name="T99" fmla="*/ 2147483646 h 491"/>
              <a:gd name="T100" fmla="*/ 2147483646 w 136"/>
              <a:gd name="T101" fmla="*/ 2147483646 h 491"/>
              <a:gd name="T102" fmla="*/ 2147483646 w 136"/>
              <a:gd name="T103" fmla="*/ 2147483646 h 491"/>
              <a:gd name="T104" fmla="*/ 2147483646 w 136"/>
              <a:gd name="T105" fmla="*/ 2147483646 h 491"/>
              <a:gd name="T106" fmla="*/ 2147483646 w 136"/>
              <a:gd name="T107" fmla="*/ 2147483646 h 491"/>
              <a:gd name="T108" fmla="*/ 2147483646 w 136"/>
              <a:gd name="T109" fmla="*/ 2147483646 h 491"/>
              <a:gd name="T110" fmla="*/ 2147483646 w 136"/>
              <a:gd name="T111" fmla="*/ 2147483646 h 491"/>
              <a:gd name="T112" fmla="*/ 2147483646 w 136"/>
              <a:gd name="T113" fmla="*/ 2147483646 h 491"/>
              <a:gd name="T114" fmla="*/ 2147483646 w 136"/>
              <a:gd name="T115" fmla="*/ 2147483646 h 491"/>
              <a:gd name="T116" fmla="*/ 2147483646 w 136"/>
              <a:gd name="T117" fmla="*/ 2147483646 h 491"/>
              <a:gd name="T118" fmla="*/ 2147483646 w 136"/>
              <a:gd name="T119" fmla="*/ 2147483646 h 491"/>
              <a:gd name="T120" fmla="*/ 2147483646 w 136"/>
              <a:gd name="T121" fmla="*/ 2147483646 h 491"/>
              <a:gd name="T122" fmla="*/ 2147483646 w 136"/>
              <a:gd name="T123" fmla="*/ 2147483646 h 491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36" h="491">
                <a:moveTo>
                  <a:pt x="0" y="491"/>
                </a:moveTo>
                <a:lnTo>
                  <a:pt x="0" y="460"/>
                </a:lnTo>
                <a:lnTo>
                  <a:pt x="0" y="416"/>
                </a:lnTo>
                <a:lnTo>
                  <a:pt x="1" y="390"/>
                </a:lnTo>
                <a:lnTo>
                  <a:pt x="1" y="379"/>
                </a:lnTo>
                <a:lnTo>
                  <a:pt x="2" y="379"/>
                </a:lnTo>
                <a:lnTo>
                  <a:pt x="2" y="383"/>
                </a:lnTo>
                <a:lnTo>
                  <a:pt x="3" y="384"/>
                </a:lnTo>
                <a:lnTo>
                  <a:pt x="3" y="372"/>
                </a:lnTo>
                <a:lnTo>
                  <a:pt x="3" y="341"/>
                </a:lnTo>
                <a:lnTo>
                  <a:pt x="5" y="299"/>
                </a:lnTo>
                <a:lnTo>
                  <a:pt x="5" y="252"/>
                </a:lnTo>
                <a:lnTo>
                  <a:pt x="6" y="210"/>
                </a:lnTo>
                <a:lnTo>
                  <a:pt x="6" y="171"/>
                </a:lnTo>
                <a:lnTo>
                  <a:pt x="6" y="141"/>
                </a:lnTo>
                <a:lnTo>
                  <a:pt x="7" y="116"/>
                </a:lnTo>
                <a:lnTo>
                  <a:pt x="7" y="98"/>
                </a:lnTo>
                <a:lnTo>
                  <a:pt x="9" y="84"/>
                </a:lnTo>
                <a:lnTo>
                  <a:pt x="9" y="74"/>
                </a:lnTo>
                <a:lnTo>
                  <a:pt x="9" y="70"/>
                </a:lnTo>
                <a:lnTo>
                  <a:pt x="10" y="67"/>
                </a:lnTo>
                <a:lnTo>
                  <a:pt x="10" y="66"/>
                </a:lnTo>
                <a:lnTo>
                  <a:pt x="11" y="65"/>
                </a:lnTo>
                <a:lnTo>
                  <a:pt x="11" y="62"/>
                </a:lnTo>
                <a:lnTo>
                  <a:pt x="13" y="59"/>
                </a:lnTo>
                <a:lnTo>
                  <a:pt x="13" y="52"/>
                </a:lnTo>
                <a:lnTo>
                  <a:pt x="13" y="46"/>
                </a:lnTo>
                <a:lnTo>
                  <a:pt x="14" y="39"/>
                </a:lnTo>
                <a:lnTo>
                  <a:pt x="14" y="32"/>
                </a:lnTo>
                <a:lnTo>
                  <a:pt x="15" y="25"/>
                </a:lnTo>
                <a:lnTo>
                  <a:pt x="15" y="22"/>
                </a:lnTo>
                <a:lnTo>
                  <a:pt x="15" y="20"/>
                </a:lnTo>
                <a:lnTo>
                  <a:pt x="17" y="22"/>
                </a:lnTo>
                <a:lnTo>
                  <a:pt x="17" y="27"/>
                </a:lnTo>
                <a:lnTo>
                  <a:pt x="18" y="33"/>
                </a:lnTo>
                <a:lnTo>
                  <a:pt x="18" y="43"/>
                </a:lnTo>
                <a:lnTo>
                  <a:pt x="19" y="55"/>
                </a:lnTo>
                <a:lnTo>
                  <a:pt x="19" y="67"/>
                </a:lnTo>
                <a:lnTo>
                  <a:pt x="19" y="78"/>
                </a:lnTo>
                <a:lnTo>
                  <a:pt x="21" y="87"/>
                </a:lnTo>
                <a:lnTo>
                  <a:pt x="21" y="90"/>
                </a:lnTo>
                <a:lnTo>
                  <a:pt x="22" y="89"/>
                </a:lnTo>
                <a:lnTo>
                  <a:pt x="22" y="83"/>
                </a:lnTo>
                <a:lnTo>
                  <a:pt x="22" y="74"/>
                </a:lnTo>
                <a:lnTo>
                  <a:pt x="23" y="63"/>
                </a:lnTo>
                <a:lnTo>
                  <a:pt x="23" y="54"/>
                </a:lnTo>
                <a:lnTo>
                  <a:pt x="23" y="44"/>
                </a:lnTo>
                <a:lnTo>
                  <a:pt x="25" y="38"/>
                </a:lnTo>
                <a:lnTo>
                  <a:pt x="25" y="34"/>
                </a:lnTo>
                <a:lnTo>
                  <a:pt x="26" y="33"/>
                </a:lnTo>
                <a:lnTo>
                  <a:pt x="26" y="35"/>
                </a:lnTo>
                <a:lnTo>
                  <a:pt x="26" y="40"/>
                </a:lnTo>
                <a:lnTo>
                  <a:pt x="27" y="47"/>
                </a:lnTo>
                <a:lnTo>
                  <a:pt x="27" y="57"/>
                </a:lnTo>
                <a:lnTo>
                  <a:pt x="29" y="68"/>
                </a:lnTo>
                <a:lnTo>
                  <a:pt x="29" y="78"/>
                </a:lnTo>
                <a:lnTo>
                  <a:pt x="29" y="86"/>
                </a:lnTo>
                <a:lnTo>
                  <a:pt x="30" y="92"/>
                </a:lnTo>
                <a:lnTo>
                  <a:pt x="30" y="94"/>
                </a:lnTo>
                <a:lnTo>
                  <a:pt x="31" y="93"/>
                </a:lnTo>
                <a:lnTo>
                  <a:pt x="31" y="90"/>
                </a:lnTo>
                <a:lnTo>
                  <a:pt x="33" y="88"/>
                </a:lnTo>
                <a:lnTo>
                  <a:pt x="33" y="86"/>
                </a:lnTo>
                <a:lnTo>
                  <a:pt x="34" y="87"/>
                </a:lnTo>
                <a:lnTo>
                  <a:pt x="34" y="90"/>
                </a:lnTo>
                <a:lnTo>
                  <a:pt x="35" y="98"/>
                </a:lnTo>
                <a:lnTo>
                  <a:pt x="35" y="106"/>
                </a:lnTo>
                <a:lnTo>
                  <a:pt x="35" y="119"/>
                </a:lnTo>
                <a:lnTo>
                  <a:pt x="37" y="132"/>
                </a:lnTo>
                <a:lnTo>
                  <a:pt x="37" y="146"/>
                </a:lnTo>
                <a:lnTo>
                  <a:pt x="38" y="159"/>
                </a:lnTo>
                <a:lnTo>
                  <a:pt x="38" y="169"/>
                </a:lnTo>
                <a:lnTo>
                  <a:pt x="38" y="173"/>
                </a:lnTo>
                <a:lnTo>
                  <a:pt x="39" y="169"/>
                </a:lnTo>
                <a:lnTo>
                  <a:pt x="39" y="158"/>
                </a:lnTo>
                <a:lnTo>
                  <a:pt x="39" y="143"/>
                </a:lnTo>
                <a:lnTo>
                  <a:pt x="40" y="125"/>
                </a:lnTo>
                <a:lnTo>
                  <a:pt x="40" y="106"/>
                </a:lnTo>
                <a:lnTo>
                  <a:pt x="42" y="89"/>
                </a:lnTo>
                <a:lnTo>
                  <a:pt x="42" y="73"/>
                </a:lnTo>
                <a:lnTo>
                  <a:pt x="42" y="59"/>
                </a:lnTo>
                <a:lnTo>
                  <a:pt x="43" y="47"/>
                </a:lnTo>
                <a:lnTo>
                  <a:pt x="43" y="39"/>
                </a:lnTo>
                <a:lnTo>
                  <a:pt x="44" y="32"/>
                </a:lnTo>
                <a:lnTo>
                  <a:pt x="44" y="27"/>
                </a:lnTo>
                <a:lnTo>
                  <a:pt x="46" y="25"/>
                </a:lnTo>
                <a:lnTo>
                  <a:pt x="46" y="29"/>
                </a:lnTo>
                <a:lnTo>
                  <a:pt x="47" y="35"/>
                </a:lnTo>
                <a:lnTo>
                  <a:pt x="47" y="44"/>
                </a:lnTo>
                <a:lnTo>
                  <a:pt x="48" y="54"/>
                </a:lnTo>
                <a:lnTo>
                  <a:pt x="48" y="66"/>
                </a:lnTo>
                <a:lnTo>
                  <a:pt x="48" y="78"/>
                </a:lnTo>
                <a:lnTo>
                  <a:pt x="50" y="92"/>
                </a:lnTo>
                <a:lnTo>
                  <a:pt x="50" y="103"/>
                </a:lnTo>
                <a:lnTo>
                  <a:pt x="51" y="113"/>
                </a:lnTo>
                <a:lnTo>
                  <a:pt x="51" y="119"/>
                </a:lnTo>
                <a:lnTo>
                  <a:pt x="51" y="121"/>
                </a:lnTo>
                <a:lnTo>
                  <a:pt x="52" y="119"/>
                </a:lnTo>
                <a:lnTo>
                  <a:pt x="52" y="113"/>
                </a:lnTo>
                <a:lnTo>
                  <a:pt x="52" y="104"/>
                </a:lnTo>
                <a:lnTo>
                  <a:pt x="54" y="92"/>
                </a:lnTo>
                <a:lnTo>
                  <a:pt x="54" y="79"/>
                </a:lnTo>
                <a:lnTo>
                  <a:pt x="55" y="68"/>
                </a:lnTo>
                <a:lnTo>
                  <a:pt x="55" y="57"/>
                </a:lnTo>
                <a:lnTo>
                  <a:pt x="55" y="50"/>
                </a:lnTo>
                <a:lnTo>
                  <a:pt x="56" y="45"/>
                </a:lnTo>
                <a:lnTo>
                  <a:pt x="56" y="44"/>
                </a:lnTo>
                <a:lnTo>
                  <a:pt x="58" y="46"/>
                </a:lnTo>
                <a:lnTo>
                  <a:pt x="58" y="51"/>
                </a:lnTo>
                <a:lnTo>
                  <a:pt x="59" y="57"/>
                </a:lnTo>
                <a:lnTo>
                  <a:pt x="59" y="63"/>
                </a:lnTo>
                <a:lnTo>
                  <a:pt x="59" y="70"/>
                </a:lnTo>
                <a:lnTo>
                  <a:pt x="60" y="72"/>
                </a:lnTo>
                <a:lnTo>
                  <a:pt x="62" y="71"/>
                </a:lnTo>
                <a:lnTo>
                  <a:pt x="62" y="70"/>
                </a:lnTo>
                <a:lnTo>
                  <a:pt x="63" y="72"/>
                </a:lnTo>
                <a:lnTo>
                  <a:pt x="63" y="77"/>
                </a:lnTo>
                <a:lnTo>
                  <a:pt x="64" y="86"/>
                </a:lnTo>
                <a:lnTo>
                  <a:pt x="64" y="98"/>
                </a:lnTo>
                <a:lnTo>
                  <a:pt x="64" y="113"/>
                </a:lnTo>
                <a:lnTo>
                  <a:pt x="66" y="130"/>
                </a:lnTo>
                <a:lnTo>
                  <a:pt x="66" y="147"/>
                </a:lnTo>
                <a:lnTo>
                  <a:pt x="66" y="163"/>
                </a:lnTo>
                <a:lnTo>
                  <a:pt x="67" y="176"/>
                </a:lnTo>
                <a:lnTo>
                  <a:pt x="67" y="187"/>
                </a:lnTo>
                <a:lnTo>
                  <a:pt x="68" y="196"/>
                </a:lnTo>
                <a:lnTo>
                  <a:pt x="68" y="203"/>
                </a:lnTo>
                <a:lnTo>
                  <a:pt x="68" y="211"/>
                </a:lnTo>
                <a:lnTo>
                  <a:pt x="70" y="221"/>
                </a:lnTo>
                <a:lnTo>
                  <a:pt x="70" y="232"/>
                </a:lnTo>
                <a:lnTo>
                  <a:pt x="71" y="245"/>
                </a:lnTo>
                <a:lnTo>
                  <a:pt x="71" y="257"/>
                </a:lnTo>
                <a:lnTo>
                  <a:pt x="72" y="270"/>
                </a:lnTo>
                <a:lnTo>
                  <a:pt x="72" y="275"/>
                </a:lnTo>
                <a:lnTo>
                  <a:pt x="72" y="272"/>
                </a:lnTo>
                <a:lnTo>
                  <a:pt x="74" y="259"/>
                </a:lnTo>
                <a:lnTo>
                  <a:pt x="74" y="237"/>
                </a:lnTo>
                <a:lnTo>
                  <a:pt x="75" y="207"/>
                </a:lnTo>
                <a:lnTo>
                  <a:pt x="75" y="176"/>
                </a:lnTo>
                <a:lnTo>
                  <a:pt x="75" y="144"/>
                </a:lnTo>
                <a:lnTo>
                  <a:pt x="76" y="116"/>
                </a:lnTo>
                <a:lnTo>
                  <a:pt x="76" y="90"/>
                </a:lnTo>
                <a:lnTo>
                  <a:pt x="77" y="68"/>
                </a:lnTo>
                <a:lnTo>
                  <a:pt x="77" y="50"/>
                </a:lnTo>
                <a:lnTo>
                  <a:pt x="77" y="36"/>
                </a:lnTo>
                <a:lnTo>
                  <a:pt x="79" y="28"/>
                </a:lnTo>
                <a:lnTo>
                  <a:pt x="79" y="24"/>
                </a:lnTo>
                <a:lnTo>
                  <a:pt x="80" y="23"/>
                </a:lnTo>
                <a:lnTo>
                  <a:pt x="80" y="27"/>
                </a:lnTo>
                <a:lnTo>
                  <a:pt x="80" y="33"/>
                </a:lnTo>
                <a:lnTo>
                  <a:pt x="81" y="41"/>
                </a:lnTo>
                <a:lnTo>
                  <a:pt x="81" y="51"/>
                </a:lnTo>
                <a:lnTo>
                  <a:pt x="81" y="60"/>
                </a:lnTo>
                <a:lnTo>
                  <a:pt x="83" y="67"/>
                </a:lnTo>
                <a:lnTo>
                  <a:pt x="83" y="72"/>
                </a:lnTo>
                <a:lnTo>
                  <a:pt x="84" y="73"/>
                </a:lnTo>
                <a:lnTo>
                  <a:pt x="84" y="72"/>
                </a:lnTo>
                <a:lnTo>
                  <a:pt x="85" y="67"/>
                </a:lnTo>
                <a:lnTo>
                  <a:pt x="85" y="62"/>
                </a:lnTo>
                <a:lnTo>
                  <a:pt x="85" y="57"/>
                </a:lnTo>
                <a:lnTo>
                  <a:pt x="87" y="52"/>
                </a:lnTo>
                <a:lnTo>
                  <a:pt x="87" y="49"/>
                </a:lnTo>
                <a:lnTo>
                  <a:pt x="88" y="45"/>
                </a:lnTo>
                <a:lnTo>
                  <a:pt x="88" y="43"/>
                </a:lnTo>
                <a:lnTo>
                  <a:pt x="88" y="40"/>
                </a:lnTo>
                <a:lnTo>
                  <a:pt x="89" y="39"/>
                </a:lnTo>
                <a:lnTo>
                  <a:pt x="89" y="38"/>
                </a:lnTo>
                <a:lnTo>
                  <a:pt x="91" y="38"/>
                </a:lnTo>
                <a:lnTo>
                  <a:pt x="91" y="39"/>
                </a:lnTo>
                <a:lnTo>
                  <a:pt x="92" y="39"/>
                </a:lnTo>
                <a:lnTo>
                  <a:pt x="92" y="40"/>
                </a:lnTo>
                <a:lnTo>
                  <a:pt x="93" y="43"/>
                </a:lnTo>
                <a:lnTo>
                  <a:pt x="93" y="45"/>
                </a:lnTo>
                <a:lnTo>
                  <a:pt x="93" y="49"/>
                </a:lnTo>
                <a:lnTo>
                  <a:pt x="95" y="55"/>
                </a:lnTo>
                <a:lnTo>
                  <a:pt x="95" y="65"/>
                </a:lnTo>
                <a:lnTo>
                  <a:pt x="95" y="78"/>
                </a:lnTo>
                <a:lnTo>
                  <a:pt x="96" y="97"/>
                </a:lnTo>
                <a:lnTo>
                  <a:pt x="96" y="119"/>
                </a:lnTo>
                <a:lnTo>
                  <a:pt x="97" y="146"/>
                </a:lnTo>
                <a:lnTo>
                  <a:pt x="97" y="175"/>
                </a:lnTo>
                <a:lnTo>
                  <a:pt x="97" y="205"/>
                </a:lnTo>
                <a:lnTo>
                  <a:pt x="99" y="227"/>
                </a:lnTo>
                <a:lnTo>
                  <a:pt x="99" y="237"/>
                </a:lnTo>
                <a:lnTo>
                  <a:pt x="100" y="234"/>
                </a:lnTo>
                <a:lnTo>
                  <a:pt x="100" y="222"/>
                </a:lnTo>
                <a:lnTo>
                  <a:pt x="101" y="206"/>
                </a:lnTo>
                <a:lnTo>
                  <a:pt x="101" y="192"/>
                </a:lnTo>
                <a:lnTo>
                  <a:pt x="101" y="184"/>
                </a:lnTo>
                <a:lnTo>
                  <a:pt x="103" y="181"/>
                </a:lnTo>
                <a:lnTo>
                  <a:pt x="103" y="185"/>
                </a:lnTo>
                <a:lnTo>
                  <a:pt x="104" y="195"/>
                </a:lnTo>
                <a:lnTo>
                  <a:pt x="104" y="211"/>
                </a:lnTo>
                <a:lnTo>
                  <a:pt x="104" y="232"/>
                </a:lnTo>
                <a:lnTo>
                  <a:pt x="105" y="254"/>
                </a:lnTo>
                <a:lnTo>
                  <a:pt x="105" y="272"/>
                </a:lnTo>
                <a:lnTo>
                  <a:pt x="107" y="281"/>
                </a:lnTo>
                <a:lnTo>
                  <a:pt x="107" y="273"/>
                </a:lnTo>
                <a:lnTo>
                  <a:pt x="107" y="254"/>
                </a:lnTo>
                <a:lnTo>
                  <a:pt x="108" y="227"/>
                </a:lnTo>
                <a:lnTo>
                  <a:pt x="108" y="197"/>
                </a:lnTo>
                <a:lnTo>
                  <a:pt x="108" y="170"/>
                </a:lnTo>
                <a:lnTo>
                  <a:pt x="109" y="146"/>
                </a:lnTo>
                <a:lnTo>
                  <a:pt x="109" y="126"/>
                </a:lnTo>
                <a:lnTo>
                  <a:pt x="111" y="110"/>
                </a:lnTo>
                <a:lnTo>
                  <a:pt x="111" y="98"/>
                </a:lnTo>
                <a:lnTo>
                  <a:pt x="111" y="88"/>
                </a:lnTo>
                <a:lnTo>
                  <a:pt x="112" y="81"/>
                </a:lnTo>
                <a:lnTo>
                  <a:pt x="112" y="74"/>
                </a:lnTo>
                <a:lnTo>
                  <a:pt x="113" y="68"/>
                </a:lnTo>
                <a:lnTo>
                  <a:pt x="113" y="61"/>
                </a:lnTo>
                <a:lnTo>
                  <a:pt x="115" y="52"/>
                </a:lnTo>
                <a:lnTo>
                  <a:pt x="115" y="43"/>
                </a:lnTo>
                <a:lnTo>
                  <a:pt x="115" y="33"/>
                </a:lnTo>
                <a:lnTo>
                  <a:pt x="116" y="22"/>
                </a:lnTo>
                <a:lnTo>
                  <a:pt x="116" y="13"/>
                </a:lnTo>
                <a:lnTo>
                  <a:pt x="117" y="6"/>
                </a:lnTo>
                <a:lnTo>
                  <a:pt x="117" y="1"/>
                </a:lnTo>
                <a:lnTo>
                  <a:pt x="117" y="0"/>
                </a:lnTo>
                <a:lnTo>
                  <a:pt x="118" y="2"/>
                </a:lnTo>
                <a:lnTo>
                  <a:pt x="118" y="8"/>
                </a:lnTo>
                <a:lnTo>
                  <a:pt x="120" y="17"/>
                </a:lnTo>
                <a:lnTo>
                  <a:pt x="120" y="27"/>
                </a:lnTo>
                <a:lnTo>
                  <a:pt x="120" y="36"/>
                </a:lnTo>
                <a:lnTo>
                  <a:pt x="121" y="45"/>
                </a:lnTo>
                <a:lnTo>
                  <a:pt x="121" y="51"/>
                </a:lnTo>
                <a:lnTo>
                  <a:pt x="122" y="52"/>
                </a:lnTo>
                <a:lnTo>
                  <a:pt x="122" y="51"/>
                </a:lnTo>
                <a:lnTo>
                  <a:pt x="122" y="47"/>
                </a:lnTo>
                <a:lnTo>
                  <a:pt x="124" y="44"/>
                </a:lnTo>
                <a:lnTo>
                  <a:pt x="124" y="41"/>
                </a:lnTo>
                <a:lnTo>
                  <a:pt x="125" y="46"/>
                </a:lnTo>
                <a:lnTo>
                  <a:pt x="125" y="54"/>
                </a:lnTo>
                <a:lnTo>
                  <a:pt x="126" y="63"/>
                </a:lnTo>
                <a:lnTo>
                  <a:pt x="126" y="77"/>
                </a:lnTo>
                <a:lnTo>
                  <a:pt x="128" y="92"/>
                </a:lnTo>
                <a:lnTo>
                  <a:pt x="128" y="106"/>
                </a:lnTo>
                <a:lnTo>
                  <a:pt x="128" y="119"/>
                </a:lnTo>
                <a:lnTo>
                  <a:pt x="129" y="127"/>
                </a:lnTo>
                <a:lnTo>
                  <a:pt x="129" y="132"/>
                </a:lnTo>
                <a:lnTo>
                  <a:pt x="130" y="133"/>
                </a:lnTo>
                <a:lnTo>
                  <a:pt x="132" y="135"/>
                </a:lnTo>
                <a:lnTo>
                  <a:pt x="132" y="138"/>
                </a:lnTo>
                <a:lnTo>
                  <a:pt x="133" y="144"/>
                </a:lnTo>
                <a:lnTo>
                  <a:pt x="133" y="154"/>
                </a:lnTo>
                <a:lnTo>
                  <a:pt x="133" y="165"/>
                </a:lnTo>
                <a:lnTo>
                  <a:pt x="134" y="178"/>
                </a:lnTo>
                <a:lnTo>
                  <a:pt x="134" y="192"/>
                </a:lnTo>
                <a:lnTo>
                  <a:pt x="136" y="208"/>
                </a:lnTo>
                <a:lnTo>
                  <a:pt x="136" y="224"/>
                </a:lnTo>
                <a:lnTo>
                  <a:pt x="136" y="239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6" name="Freeform 282"/>
          <p:cNvSpPr>
            <a:spLocks/>
          </p:cNvSpPr>
          <p:nvPr/>
        </p:nvSpPr>
        <p:spPr bwMode="auto">
          <a:xfrm>
            <a:off x="9050338" y="4835525"/>
            <a:ext cx="88900" cy="560388"/>
          </a:xfrm>
          <a:custGeom>
            <a:avLst/>
            <a:gdLst>
              <a:gd name="T0" fmla="*/ 2147483646 w 56"/>
              <a:gd name="T1" fmla="*/ 2147483646 h 353"/>
              <a:gd name="T2" fmla="*/ 2147483646 w 56"/>
              <a:gd name="T3" fmla="*/ 2147483646 h 353"/>
              <a:gd name="T4" fmla="*/ 2147483646 w 56"/>
              <a:gd name="T5" fmla="*/ 2147483646 h 353"/>
              <a:gd name="T6" fmla="*/ 2147483646 w 56"/>
              <a:gd name="T7" fmla="*/ 2147483646 h 353"/>
              <a:gd name="T8" fmla="*/ 2147483646 w 56"/>
              <a:gd name="T9" fmla="*/ 2147483646 h 353"/>
              <a:gd name="T10" fmla="*/ 2147483646 w 56"/>
              <a:gd name="T11" fmla="*/ 2147483646 h 353"/>
              <a:gd name="T12" fmla="*/ 2147483646 w 56"/>
              <a:gd name="T13" fmla="*/ 2147483646 h 353"/>
              <a:gd name="T14" fmla="*/ 2147483646 w 56"/>
              <a:gd name="T15" fmla="*/ 2147483646 h 353"/>
              <a:gd name="T16" fmla="*/ 2147483646 w 56"/>
              <a:gd name="T17" fmla="*/ 2147483646 h 353"/>
              <a:gd name="T18" fmla="*/ 2147483646 w 56"/>
              <a:gd name="T19" fmla="*/ 2147483646 h 353"/>
              <a:gd name="T20" fmla="*/ 2147483646 w 56"/>
              <a:gd name="T21" fmla="*/ 2147483646 h 353"/>
              <a:gd name="T22" fmla="*/ 2147483646 w 56"/>
              <a:gd name="T23" fmla="*/ 2147483646 h 353"/>
              <a:gd name="T24" fmla="*/ 2147483646 w 56"/>
              <a:gd name="T25" fmla="*/ 0 h 353"/>
              <a:gd name="T26" fmla="*/ 2147483646 w 56"/>
              <a:gd name="T27" fmla="*/ 2147483646 h 353"/>
              <a:gd name="T28" fmla="*/ 2147483646 w 56"/>
              <a:gd name="T29" fmla="*/ 2147483646 h 353"/>
              <a:gd name="T30" fmla="*/ 2147483646 w 56"/>
              <a:gd name="T31" fmla="*/ 2147483646 h 353"/>
              <a:gd name="T32" fmla="*/ 2147483646 w 56"/>
              <a:gd name="T33" fmla="*/ 2147483646 h 353"/>
              <a:gd name="T34" fmla="*/ 2147483646 w 56"/>
              <a:gd name="T35" fmla="*/ 2147483646 h 353"/>
              <a:gd name="T36" fmla="*/ 2147483646 w 56"/>
              <a:gd name="T37" fmla="*/ 2147483646 h 353"/>
              <a:gd name="T38" fmla="*/ 2147483646 w 56"/>
              <a:gd name="T39" fmla="*/ 2147483646 h 353"/>
              <a:gd name="T40" fmla="*/ 2147483646 w 56"/>
              <a:gd name="T41" fmla="*/ 2147483646 h 353"/>
              <a:gd name="T42" fmla="*/ 2147483646 w 56"/>
              <a:gd name="T43" fmla="*/ 2147483646 h 353"/>
              <a:gd name="T44" fmla="*/ 2147483646 w 56"/>
              <a:gd name="T45" fmla="*/ 2147483646 h 353"/>
              <a:gd name="T46" fmla="*/ 2147483646 w 56"/>
              <a:gd name="T47" fmla="*/ 2147483646 h 353"/>
              <a:gd name="T48" fmla="*/ 2147483646 w 56"/>
              <a:gd name="T49" fmla="*/ 2147483646 h 353"/>
              <a:gd name="T50" fmla="*/ 2147483646 w 56"/>
              <a:gd name="T51" fmla="*/ 2147483646 h 353"/>
              <a:gd name="T52" fmla="*/ 2147483646 w 56"/>
              <a:gd name="T53" fmla="*/ 2147483646 h 353"/>
              <a:gd name="T54" fmla="*/ 2147483646 w 56"/>
              <a:gd name="T55" fmla="*/ 2147483646 h 353"/>
              <a:gd name="T56" fmla="*/ 2147483646 w 56"/>
              <a:gd name="T57" fmla="*/ 2147483646 h 353"/>
              <a:gd name="T58" fmla="*/ 2147483646 w 56"/>
              <a:gd name="T59" fmla="*/ 2147483646 h 353"/>
              <a:gd name="T60" fmla="*/ 2147483646 w 56"/>
              <a:gd name="T61" fmla="*/ 2147483646 h 353"/>
              <a:gd name="T62" fmla="*/ 2147483646 w 56"/>
              <a:gd name="T63" fmla="*/ 2147483646 h 353"/>
              <a:gd name="T64" fmla="*/ 2147483646 w 56"/>
              <a:gd name="T65" fmla="*/ 2147483646 h 353"/>
              <a:gd name="T66" fmla="*/ 2147483646 w 56"/>
              <a:gd name="T67" fmla="*/ 2147483646 h 353"/>
              <a:gd name="T68" fmla="*/ 2147483646 w 56"/>
              <a:gd name="T69" fmla="*/ 2147483646 h 353"/>
              <a:gd name="T70" fmla="*/ 2147483646 w 56"/>
              <a:gd name="T71" fmla="*/ 2147483646 h 353"/>
              <a:gd name="T72" fmla="*/ 2147483646 w 56"/>
              <a:gd name="T73" fmla="*/ 2147483646 h 353"/>
              <a:gd name="T74" fmla="*/ 2147483646 w 56"/>
              <a:gd name="T75" fmla="*/ 2147483646 h 353"/>
              <a:gd name="T76" fmla="*/ 2147483646 w 56"/>
              <a:gd name="T77" fmla="*/ 2147483646 h 353"/>
              <a:gd name="T78" fmla="*/ 2147483646 w 56"/>
              <a:gd name="T79" fmla="*/ 2147483646 h 353"/>
              <a:gd name="T80" fmla="*/ 2147483646 w 56"/>
              <a:gd name="T81" fmla="*/ 2147483646 h 353"/>
              <a:gd name="T82" fmla="*/ 2147483646 w 56"/>
              <a:gd name="T83" fmla="*/ 2147483646 h 353"/>
              <a:gd name="T84" fmla="*/ 2147483646 w 56"/>
              <a:gd name="T85" fmla="*/ 2147483646 h 353"/>
              <a:gd name="T86" fmla="*/ 2147483646 w 56"/>
              <a:gd name="T87" fmla="*/ 2147483646 h 353"/>
              <a:gd name="T88" fmla="*/ 2147483646 w 56"/>
              <a:gd name="T89" fmla="*/ 2147483646 h 353"/>
              <a:gd name="T90" fmla="*/ 2147483646 w 56"/>
              <a:gd name="T91" fmla="*/ 2147483646 h 353"/>
              <a:gd name="T92" fmla="*/ 2147483646 w 56"/>
              <a:gd name="T93" fmla="*/ 2147483646 h 353"/>
              <a:gd name="T94" fmla="*/ 2147483646 w 56"/>
              <a:gd name="T95" fmla="*/ 2147483646 h 353"/>
              <a:gd name="T96" fmla="*/ 2147483646 w 56"/>
              <a:gd name="T97" fmla="*/ 2147483646 h 353"/>
              <a:gd name="T98" fmla="*/ 2147483646 w 56"/>
              <a:gd name="T99" fmla="*/ 2147483646 h 353"/>
              <a:gd name="T100" fmla="*/ 2147483646 w 56"/>
              <a:gd name="T101" fmla="*/ 2147483646 h 353"/>
              <a:gd name="T102" fmla="*/ 2147483646 w 56"/>
              <a:gd name="T103" fmla="*/ 2147483646 h 353"/>
              <a:gd name="T104" fmla="*/ 2147483646 w 56"/>
              <a:gd name="T105" fmla="*/ 2147483646 h 353"/>
              <a:gd name="T106" fmla="*/ 2147483646 w 56"/>
              <a:gd name="T107" fmla="*/ 2147483646 h 353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0" t="0" r="r" b="b"/>
            <a:pathLst>
              <a:path w="56" h="353">
                <a:moveTo>
                  <a:pt x="0" y="195"/>
                </a:moveTo>
                <a:lnTo>
                  <a:pt x="1" y="210"/>
                </a:lnTo>
                <a:lnTo>
                  <a:pt x="1" y="221"/>
                </a:lnTo>
                <a:lnTo>
                  <a:pt x="1" y="227"/>
                </a:lnTo>
                <a:lnTo>
                  <a:pt x="2" y="226"/>
                </a:lnTo>
                <a:lnTo>
                  <a:pt x="2" y="220"/>
                </a:lnTo>
                <a:lnTo>
                  <a:pt x="4" y="208"/>
                </a:lnTo>
                <a:lnTo>
                  <a:pt x="4" y="196"/>
                </a:lnTo>
                <a:lnTo>
                  <a:pt x="5" y="185"/>
                </a:lnTo>
                <a:lnTo>
                  <a:pt x="5" y="177"/>
                </a:lnTo>
                <a:lnTo>
                  <a:pt x="5" y="173"/>
                </a:lnTo>
                <a:lnTo>
                  <a:pt x="6" y="173"/>
                </a:lnTo>
                <a:lnTo>
                  <a:pt x="6" y="177"/>
                </a:lnTo>
                <a:lnTo>
                  <a:pt x="8" y="181"/>
                </a:lnTo>
                <a:lnTo>
                  <a:pt x="8" y="184"/>
                </a:lnTo>
                <a:lnTo>
                  <a:pt x="8" y="179"/>
                </a:lnTo>
                <a:lnTo>
                  <a:pt x="9" y="167"/>
                </a:lnTo>
                <a:lnTo>
                  <a:pt x="9" y="146"/>
                </a:lnTo>
                <a:lnTo>
                  <a:pt x="10" y="120"/>
                </a:lnTo>
                <a:lnTo>
                  <a:pt x="10" y="93"/>
                </a:lnTo>
                <a:lnTo>
                  <a:pt x="10" y="67"/>
                </a:lnTo>
                <a:lnTo>
                  <a:pt x="12" y="45"/>
                </a:lnTo>
                <a:lnTo>
                  <a:pt x="12" y="28"/>
                </a:lnTo>
                <a:lnTo>
                  <a:pt x="13" y="15"/>
                </a:lnTo>
                <a:lnTo>
                  <a:pt x="13" y="6"/>
                </a:lnTo>
                <a:lnTo>
                  <a:pt x="13" y="1"/>
                </a:lnTo>
                <a:lnTo>
                  <a:pt x="14" y="0"/>
                </a:lnTo>
                <a:lnTo>
                  <a:pt x="14" y="1"/>
                </a:lnTo>
                <a:lnTo>
                  <a:pt x="14" y="5"/>
                </a:lnTo>
                <a:lnTo>
                  <a:pt x="16" y="11"/>
                </a:lnTo>
                <a:lnTo>
                  <a:pt x="16" y="18"/>
                </a:lnTo>
                <a:lnTo>
                  <a:pt x="17" y="26"/>
                </a:lnTo>
                <a:lnTo>
                  <a:pt x="17" y="35"/>
                </a:lnTo>
                <a:lnTo>
                  <a:pt x="18" y="46"/>
                </a:lnTo>
                <a:lnTo>
                  <a:pt x="18" y="57"/>
                </a:lnTo>
                <a:lnTo>
                  <a:pt x="18" y="70"/>
                </a:lnTo>
                <a:lnTo>
                  <a:pt x="19" y="82"/>
                </a:lnTo>
                <a:lnTo>
                  <a:pt x="19" y="94"/>
                </a:lnTo>
                <a:lnTo>
                  <a:pt x="21" y="105"/>
                </a:lnTo>
                <a:lnTo>
                  <a:pt x="21" y="114"/>
                </a:lnTo>
                <a:lnTo>
                  <a:pt x="21" y="121"/>
                </a:lnTo>
                <a:lnTo>
                  <a:pt x="22" y="125"/>
                </a:lnTo>
                <a:lnTo>
                  <a:pt x="22" y="127"/>
                </a:lnTo>
                <a:lnTo>
                  <a:pt x="23" y="127"/>
                </a:lnTo>
                <a:lnTo>
                  <a:pt x="23" y="129"/>
                </a:lnTo>
                <a:lnTo>
                  <a:pt x="23" y="130"/>
                </a:lnTo>
                <a:lnTo>
                  <a:pt x="25" y="131"/>
                </a:lnTo>
                <a:lnTo>
                  <a:pt x="25" y="132"/>
                </a:lnTo>
                <a:lnTo>
                  <a:pt x="26" y="134"/>
                </a:lnTo>
                <a:lnTo>
                  <a:pt x="26" y="132"/>
                </a:lnTo>
                <a:lnTo>
                  <a:pt x="26" y="130"/>
                </a:lnTo>
                <a:lnTo>
                  <a:pt x="27" y="124"/>
                </a:lnTo>
                <a:lnTo>
                  <a:pt x="27" y="116"/>
                </a:lnTo>
                <a:lnTo>
                  <a:pt x="29" y="109"/>
                </a:lnTo>
                <a:lnTo>
                  <a:pt x="29" y="103"/>
                </a:lnTo>
                <a:lnTo>
                  <a:pt x="29" y="98"/>
                </a:lnTo>
                <a:lnTo>
                  <a:pt x="30" y="97"/>
                </a:lnTo>
                <a:lnTo>
                  <a:pt x="30" y="99"/>
                </a:lnTo>
                <a:lnTo>
                  <a:pt x="31" y="107"/>
                </a:lnTo>
                <a:lnTo>
                  <a:pt x="31" y="118"/>
                </a:lnTo>
                <a:lnTo>
                  <a:pt x="31" y="134"/>
                </a:lnTo>
                <a:lnTo>
                  <a:pt x="33" y="154"/>
                </a:lnTo>
                <a:lnTo>
                  <a:pt x="33" y="179"/>
                </a:lnTo>
                <a:lnTo>
                  <a:pt x="34" y="207"/>
                </a:lnTo>
                <a:lnTo>
                  <a:pt x="34" y="239"/>
                </a:lnTo>
                <a:lnTo>
                  <a:pt x="34" y="271"/>
                </a:lnTo>
                <a:lnTo>
                  <a:pt x="35" y="303"/>
                </a:lnTo>
                <a:lnTo>
                  <a:pt x="35" y="331"/>
                </a:lnTo>
                <a:lnTo>
                  <a:pt x="37" y="351"/>
                </a:lnTo>
                <a:lnTo>
                  <a:pt x="37" y="353"/>
                </a:lnTo>
                <a:lnTo>
                  <a:pt x="37" y="336"/>
                </a:lnTo>
                <a:lnTo>
                  <a:pt x="38" y="302"/>
                </a:lnTo>
                <a:lnTo>
                  <a:pt x="38" y="260"/>
                </a:lnTo>
                <a:lnTo>
                  <a:pt x="39" y="217"/>
                </a:lnTo>
                <a:lnTo>
                  <a:pt x="39" y="179"/>
                </a:lnTo>
                <a:lnTo>
                  <a:pt x="39" y="146"/>
                </a:lnTo>
                <a:lnTo>
                  <a:pt x="41" y="120"/>
                </a:lnTo>
                <a:lnTo>
                  <a:pt x="41" y="102"/>
                </a:lnTo>
                <a:lnTo>
                  <a:pt x="42" y="91"/>
                </a:lnTo>
                <a:lnTo>
                  <a:pt x="42" y="86"/>
                </a:lnTo>
                <a:lnTo>
                  <a:pt x="42" y="88"/>
                </a:lnTo>
                <a:lnTo>
                  <a:pt x="43" y="96"/>
                </a:lnTo>
                <a:lnTo>
                  <a:pt x="43" y="108"/>
                </a:lnTo>
                <a:lnTo>
                  <a:pt x="43" y="123"/>
                </a:lnTo>
                <a:lnTo>
                  <a:pt x="45" y="137"/>
                </a:lnTo>
                <a:lnTo>
                  <a:pt x="46" y="148"/>
                </a:lnTo>
                <a:lnTo>
                  <a:pt x="46" y="153"/>
                </a:lnTo>
                <a:lnTo>
                  <a:pt x="46" y="152"/>
                </a:lnTo>
                <a:lnTo>
                  <a:pt x="47" y="145"/>
                </a:lnTo>
                <a:lnTo>
                  <a:pt x="47" y="134"/>
                </a:lnTo>
                <a:lnTo>
                  <a:pt x="47" y="124"/>
                </a:lnTo>
                <a:lnTo>
                  <a:pt x="49" y="116"/>
                </a:lnTo>
                <a:lnTo>
                  <a:pt x="49" y="113"/>
                </a:lnTo>
                <a:lnTo>
                  <a:pt x="50" y="112"/>
                </a:lnTo>
                <a:lnTo>
                  <a:pt x="50" y="114"/>
                </a:lnTo>
                <a:lnTo>
                  <a:pt x="50" y="119"/>
                </a:lnTo>
                <a:lnTo>
                  <a:pt x="51" y="125"/>
                </a:lnTo>
                <a:lnTo>
                  <a:pt x="51" y="131"/>
                </a:lnTo>
                <a:lnTo>
                  <a:pt x="53" y="135"/>
                </a:lnTo>
                <a:lnTo>
                  <a:pt x="53" y="134"/>
                </a:lnTo>
                <a:lnTo>
                  <a:pt x="53" y="130"/>
                </a:lnTo>
                <a:lnTo>
                  <a:pt x="54" y="123"/>
                </a:lnTo>
                <a:lnTo>
                  <a:pt x="54" y="114"/>
                </a:lnTo>
                <a:lnTo>
                  <a:pt x="55" y="107"/>
                </a:lnTo>
                <a:lnTo>
                  <a:pt x="55" y="100"/>
                </a:lnTo>
                <a:lnTo>
                  <a:pt x="55" y="99"/>
                </a:lnTo>
                <a:lnTo>
                  <a:pt x="56" y="103"/>
                </a:lnTo>
                <a:lnTo>
                  <a:pt x="56" y="113"/>
                </a:lnTo>
                <a:lnTo>
                  <a:pt x="56" y="129"/>
                </a:lnTo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37" name="Rectangle 283"/>
          <p:cNvSpPr>
            <a:spLocks noChangeArrowheads="1"/>
          </p:cNvSpPr>
          <p:nvPr/>
        </p:nvSpPr>
        <p:spPr bwMode="auto">
          <a:xfrm>
            <a:off x="4856408" y="1227626"/>
            <a:ext cx="24368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800">
                <a:solidFill>
                  <a:schemeClr val="tx1"/>
                </a:solidFill>
              </a:rPr>
              <a:t>Residual Gas Spectrum</a:t>
            </a:r>
          </a:p>
        </p:txBody>
      </p:sp>
      <p:sp>
        <p:nvSpPr>
          <p:cNvPr id="98438" name="Rectangle 288"/>
          <p:cNvSpPr>
            <a:spLocks noChangeArrowheads="1"/>
          </p:cNvSpPr>
          <p:nvPr/>
        </p:nvSpPr>
        <p:spPr bwMode="auto">
          <a:xfrm>
            <a:off x="5788271" y="1734038"/>
            <a:ext cx="39084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dirty="0" err="1">
                <a:solidFill>
                  <a:schemeClr val="tx1"/>
                </a:solidFill>
              </a:rPr>
              <a:t>pressure</a:t>
            </a:r>
            <a:r>
              <a:rPr lang="de-DE" altLang="en-US" sz="1400" dirty="0">
                <a:solidFill>
                  <a:schemeClr val="tx1"/>
                </a:solidFill>
              </a:rPr>
              <a:t> in </a:t>
            </a:r>
            <a:r>
              <a:rPr lang="de-DE" altLang="en-US" sz="1400" dirty="0" err="1">
                <a:solidFill>
                  <a:schemeClr val="tx1"/>
                </a:solidFill>
              </a:rPr>
              <a:t>the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process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chamber</a:t>
            </a:r>
            <a:r>
              <a:rPr lang="de-DE" altLang="en-US" sz="1400" dirty="0">
                <a:solidFill>
                  <a:schemeClr val="tx1"/>
                </a:solidFill>
              </a:rPr>
              <a:t> : 5*10 E-8 mbar</a:t>
            </a:r>
          </a:p>
        </p:txBody>
      </p:sp>
      <p:sp>
        <p:nvSpPr>
          <p:cNvPr id="98439" name="Rectangle 291"/>
          <p:cNvSpPr>
            <a:spLocks noChangeArrowheads="1"/>
          </p:cNvSpPr>
          <p:nvPr/>
        </p:nvSpPr>
        <p:spPr bwMode="auto">
          <a:xfrm>
            <a:off x="5804145" y="1978513"/>
            <a:ext cx="18478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dirty="0">
                <a:solidFill>
                  <a:schemeClr val="tx1"/>
                </a:solidFill>
              </a:rPr>
              <a:t>(</a:t>
            </a:r>
            <a:r>
              <a:rPr lang="de-DE" altLang="en-US" sz="1400" dirty="0" err="1">
                <a:solidFill>
                  <a:schemeClr val="tx1"/>
                </a:solidFill>
              </a:rPr>
              <a:t>turbo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molecular</a:t>
            </a:r>
            <a:r>
              <a:rPr lang="de-DE" altLang="en-US" sz="1400" dirty="0">
                <a:solidFill>
                  <a:schemeClr val="tx1"/>
                </a:solidFill>
              </a:rPr>
              <a:t> pump)</a:t>
            </a:r>
          </a:p>
        </p:txBody>
      </p:sp>
      <p:sp>
        <p:nvSpPr>
          <p:cNvPr id="98440" name="Rectangle 292"/>
          <p:cNvSpPr>
            <a:spLocks noChangeArrowheads="1"/>
          </p:cNvSpPr>
          <p:nvPr/>
        </p:nvSpPr>
        <p:spPr bwMode="auto">
          <a:xfrm>
            <a:off x="5788271" y="2282825"/>
            <a:ext cx="28654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dirty="0" smtClean="0">
                <a:solidFill>
                  <a:schemeClr val="tx1"/>
                </a:solidFill>
              </a:rPr>
              <a:t>H</a:t>
            </a:r>
            <a:r>
              <a:rPr lang="de-DE" altLang="en-US" sz="1400" baseline="-25000" dirty="0" smtClean="0">
                <a:solidFill>
                  <a:schemeClr val="tx1"/>
                </a:solidFill>
              </a:rPr>
              <a:t>2</a:t>
            </a:r>
            <a:endParaRPr lang="de-DE" alt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98442" name="Rectangle 294"/>
          <p:cNvSpPr>
            <a:spLocks noChangeArrowheads="1"/>
          </p:cNvSpPr>
          <p:nvPr/>
        </p:nvSpPr>
        <p:spPr bwMode="auto">
          <a:xfrm>
            <a:off x="6016871" y="2267438"/>
            <a:ext cx="215898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dirty="0">
                <a:solidFill>
                  <a:schemeClr val="tx1"/>
                </a:solidFill>
              </a:rPr>
              <a:t>,</a:t>
            </a:r>
            <a:r>
              <a:rPr lang="de-DE" altLang="en-US" sz="1400" dirty="0" err="1">
                <a:solidFill>
                  <a:schemeClr val="tx1"/>
                </a:solidFill>
              </a:rPr>
              <a:t>water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vapour,CO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and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smtClean="0">
                <a:solidFill>
                  <a:schemeClr val="tx1"/>
                </a:solidFill>
              </a:rPr>
              <a:t>CO</a:t>
            </a:r>
            <a:r>
              <a:rPr lang="de-DE" altLang="en-US" sz="1400" baseline="-25000" dirty="0" smtClean="0">
                <a:solidFill>
                  <a:schemeClr val="tx1"/>
                </a:solidFill>
              </a:rPr>
              <a:t>2</a:t>
            </a:r>
            <a:endParaRPr lang="de-DE" alt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98444" name="Rectangle 296"/>
          <p:cNvSpPr>
            <a:spLocks noChangeArrowheads="1"/>
          </p:cNvSpPr>
          <p:nvPr/>
        </p:nvSpPr>
        <p:spPr bwMode="auto">
          <a:xfrm>
            <a:off x="8175860" y="2251098"/>
            <a:ext cx="18700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are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the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dominat</a:t>
            </a:r>
            <a:r>
              <a:rPr lang="de-DE" altLang="en-US" sz="1400" dirty="0">
                <a:solidFill>
                  <a:schemeClr val="tx1"/>
                </a:solidFill>
              </a:rPr>
              <a:t>  </a:t>
            </a:r>
            <a:r>
              <a:rPr lang="de-DE" altLang="en-US" sz="1400" dirty="0" err="1">
                <a:solidFill>
                  <a:schemeClr val="tx1"/>
                </a:solidFill>
              </a:rPr>
              <a:t>gases</a:t>
            </a:r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98445" name="Rectangle 297"/>
          <p:cNvSpPr>
            <a:spLocks noChangeArrowheads="1"/>
          </p:cNvSpPr>
          <p:nvPr/>
        </p:nvSpPr>
        <p:spPr bwMode="auto">
          <a:xfrm>
            <a:off x="5864470" y="2572238"/>
            <a:ext cx="359886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400" dirty="0">
                <a:solidFill>
                  <a:schemeClr val="tx1"/>
                </a:solidFill>
              </a:rPr>
              <a:t>"</a:t>
            </a:r>
            <a:r>
              <a:rPr lang="de-DE" altLang="en-US" sz="1400" dirty="0" err="1">
                <a:solidFill>
                  <a:schemeClr val="tx1"/>
                </a:solidFill>
              </a:rPr>
              <a:t>hydrocarbons</a:t>
            </a:r>
            <a:r>
              <a:rPr lang="de-DE" altLang="en-US" sz="1400" dirty="0">
                <a:solidFill>
                  <a:schemeClr val="tx1"/>
                </a:solidFill>
              </a:rPr>
              <a:t>" </a:t>
            </a:r>
            <a:r>
              <a:rPr lang="de-DE" altLang="en-US" sz="1400" dirty="0" err="1">
                <a:solidFill>
                  <a:schemeClr val="tx1"/>
                </a:solidFill>
              </a:rPr>
              <a:t>are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clearly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detected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as</a:t>
            </a:r>
            <a:r>
              <a:rPr lang="de-DE" altLang="en-US" sz="1400" dirty="0">
                <a:solidFill>
                  <a:schemeClr val="tx1"/>
                </a:solidFill>
              </a:rPr>
              <a:t> </a:t>
            </a:r>
            <a:r>
              <a:rPr lang="de-DE" altLang="en-US" sz="1400" dirty="0" err="1">
                <a:solidFill>
                  <a:schemeClr val="tx1"/>
                </a:solidFill>
              </a:rPr>
              <a:t>traces</a:t>
            </a:r>
            <a:endParaRPr lang="de-DE" altLang="en-US" sz="1400" dirty="0">
              <a:solidFill>
                <a:schemeClr val="tx1"/>
              </a:solidFill>
            </a:endParaRPr>
          </a:p>
        </p:txBody>
      </p:sp>
      <p:sp>
        <p:nvSpPr>
          <p:cNvPr id="98447" name="Line 299"/>
          <p:cNvSpPr>
            <a:spLocks noChangeShapeType="1"/>
          </p:cNvSpPr>
          <p:nvPr/>
        </p:nvSpPr>
        <p:spPr bwMode="auto">
          <a:xfrm flipH="1">
            <a:off x="4754564" y="3790950"/>
            <a:ext cx="7937" cy="280988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48" name="Line 300"/>
          <p:cNvSpPr>
            <a:spLocks noChangeShapeType="1"/>
          </p:cNvSpPr>
          <p:nvPr/>
        </p:nvSpPr>
        <p:spPr bwMode="auto">
          <a:xfrm flipH="1">
            <a:off x="4368800" y="4762500"/>
            <a:ext cx="7938" cy="787400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49" name="Line 301"/>
          <p:cNvSpPr>
            <a:spLocks noChangeShapeType="1"/>
          </p:cNvSpPr>
          <p:nvPr/>
        </p:nvSpPr>
        <p:spPr bwMode="auto">
          <a:xfrm>
            <a:off x="3819525" y="4525964"/>
            <a:ext cx="7938" cy="446087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50" name="Line 302"/>
          <p:cNvSpPr>
            <a:spLocks noChangeShapeType="1"/>
          </p:cNvSpPr>
          <p:nvPr/>
        </p:nvSpPr>
        <p:spPr bwMode="auto">
          <a:xfrm>
            <a:off x="3900489" y="2774951"/>
            <a:ext cx="9525" cy="1636713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51" name="Line 303"/>
          <p:cNvSpPr>
            <a:spLocks noChangeShapeType="1"/>
          </p:cNvSpPr>
          <p:nvPr/>
        </p:nvSpPr>
        <p:spPr bwMode="auto">
          <a:xfrm flipH="1">
            <a:off x="3846514" y="2782888"/>
            <a:ext cx="7937" cy="709612"/>
          </a:xfrm>
          <a:prstGeom prst="line">
            <a:avLst/>
          </a:prstGeom>
          <a:noFill/>
          <a:ln w="1111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452" name="Rectangle 304"/>
          <p:cNvSpPr>
            <a:spLocks noChangeArrowheads="1"/>
          </p:cNvSpPr>
          <p:nvPr/>
        </p:nvSpPr>
        <p:spPr bwMode="auto">
          <a:xfrm rot="16200000">
            <a:off x="2331122" y="3657279"/>
            <a:ext cx="1667123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 dirty="0" err="1">
                <a:solidFill>
                  <a:schemeClr val="tx1"/>
                </a:solidFill>
              </a:rPr>
              <a:t>Intensity</a:t>
            </a:r>
            <a:r>
              <a:rPr lang="de-DE" altLang="en-US" sz="1500" dirty="0">
                <a:solidFill>
                  <a:schemeClr val="tx1"/>
                </a:solidFill>
              </a:rPr>
              <a:t> </a:t>
            </a:r>
            <a:r>
              <a:rPr lang="de-DE" altLang="en-US" sz="1500" dirty="0" smtClean="0">
                <a:solidFill>
                  <a:schemeClr val="tx1"/>
                </a:solidFill>
              </a:rPr>
              <a:t>[</a:t>
            </a:r>
            <a:r>
              <a:rPr lang="de-DE" altLang="en-US" sz="1500" dirty="0" err="1" smtClean="0">
                <a:solidFill>
                  <a:schemeClr val="tx1"/>
                </a:solidFill>
              </a:rPr>
              <a:t>Arb.Units</a:t>
            </a:r>
            <a:r>
              <a:rPr lang="de-DE" altLang="en-US" sz="1500" dirty="0" smtClean="0">
                <a:solidFill>
                  <a:schemeClr val="tx1"/>
                </a:solidFill>
              </a:rPr>
              <a:t>]</a:t>
            </a:r>
            <a:endParaRPr lang="de-DE" altLang="en-US" dirty="0">
              <a:solidFill>
                <a:schemeClr val="tx1"/>
              </a:solidFill>
            </a:endParaRPr>
          </a:p>
        </p:txBody>
      </p:sp>
      <p:sp>
        <p:nvSpPr>
          <p:cNvPr id="98453" name="Rectangle 305"/>
          <p:cNvSpPr>
            <a:spLocks noChangeArrowheads="1"/>
          </p:cNvSpPr>
          <p:nvPr/>
        </p:nvSpPr>
        <p:spPr bwMode="auto">
          <a:xfrm>
            <a:off x="5870575" y="5872164"/>
            <a:ext cx="12192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 sz="1500">
                <a:solidFill>
                  <a:schemeClr val="tx1"/>
                </a:solidFill>
              </a:rPr>
              <a:t> mass number</a:t>
            </a:r>
            <a:endParaRPr lang="de-DE" altLang="en-US">
              <a:solidFill>
                <a:schemeClr val="tx1"/>
              </a:solidFill>
            </a:endParaRPr>
          </a:p>
        </p:txBody>
      </p:sp>
      <p:sp>
        <p:nvSpPr>
          <p:cNvPr id="98454" name="Textfeld 151"/>
          <p:cNvSpPr txBox="1">
            <a:spLocks noChangeArrowheads="1"/>
          </p:cNvSpPr>
          <p:nvPr/>
        </p:nvSpPr>
        <p:spPr bwMode="auto">
          <a:xfrm>
            <a:off x="2101850" y="849313"/>
            <a:ext cx="24209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 dirty="0" err="1">
                <a:solidFill>
                  <a:schemeClr val="tx1"/>
                </a:solidFill>
              </a:rPr>
              <a:t>Vacuum</a:t>
            </a:r>
            <a:r>
              <a:rPr lang="de-CH" altLang="en-US" sz="2400" dirty="0">
                <a:solidFill>
                  <a:schemeClr val="tx1"/>
                </a:solidFill>
              </a:rPr>
              <a:t>-System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150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55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9332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84D8BD-B478-40A1-AA60-B4171D72B150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95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200" y="381000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err="1"/>
              <a:t>Introduction</a:t>
            </a:r>
            <a:r>
              <a:rPr lang="de-CH" altLang="en-US" sz="2800" dirty="0"/>
              <a:t> </a:t>
            </a:r>
            <a:r>
              <a:rPr lang="de-CH" altLang="en-US" sz="2800" dirty="0" err="1"/>
              <a:t>into</a:t>
            </a:r>
            <a:r>
              <a:rPr lang="de-CH" altLang="en-US" sz="2800" dirty="0"/>
              <a:t> Quadrupole Mass </a:t>
            </a:r>
            <a:r>
              <a:rPr lang="de-CH" altLang="en-US" sz="2800" dirty="0" err="1"/>
              <a:t>Spectrometry</a:t>
            </a:r>
            <a:endParaRPr lang="de-CH" altLang="en-US" sz="2800" dirty="0">
              <a:solidFill>
                <a:schemeClr val="accent2"/>
              </a:solidFill>
            </a:endParaRPr>
          </a:p>
        </p:txBody>
      </p:sp>
      <p:graphicFrame>
        <p:nvGraphicFramePr>
          <p:cNvPr id="99334" name="Object 5"/>
          <p:cNvGraphicFramePr>
            <a:graphicFrameLocks noChangeAspect="1"/>
          </p:cNvGraphicFramePr>
          <p:nvPr/>
        </p:nvGraphicFramePr>
        <p:xfrm>
          <a:off x="1828800" y="1143000"/>
          <a:ext cx="7620000" cy="523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3" name="Designer Zeichnung" r:id="rId3" imgW="5524500" imgH="3790950" progId="Designer.Drawing.8">
                  <p:embed/>
                </p:oleObj>
              </mc:Choice>
              <mc:Fallback>
                <p:oleObj name="Designer Zeichnung" r:id="rId3" imgW="5524500" imgH="3790950" progId="Designer.Drawing.8">
                  <p:embed/>
                  <p:pic>
                    <p:nvPicPr>
                      <p:cNvPr id="9933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143000"/>
                        <a:ext cx="7620000" cy="5233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ACACAC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9335" name="Text Box 6"/>
          <p:cNvSpPr txBox="1">
            <a:spLocks noChangeArrowheads="1"/>
          </p:cNvSpPr>
          <p:nvPr/>
        </p:nvSpPr>
        <p:spPr bwMode="auto">
          <a:xfrm>
            <a:off x="7086600" y="1600201"/>
            <a:ext cx="2590800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Classical residual gas spectrum in the UHV: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de-CH" altLang="en-US" sz="1800">
                <a:solidFill>
                  <a:schemeClr val="tx1"/>
                </a:solidFill>
              </a:rPr>
              <a:t>Lowest level of interference between process gas and residual gas</a:t>
            </a:r>
          </a:p>
        </p:txBody>
      </p:sp>
      <p:sp>
        <p:nvSpPr>
          <p:cNvPr id="99336" name="Textfeld 7"/>
          <p:cNvSpPr txBox="1">
            <a:spLocks noChangeArrowheads="1"/>
          </p:cNvSpPr>
          <p:nvPr/>
        </p:nvSpPr>
        <p:spPr bwMode="auto">
          <a:xfrm>
            <a:off x="1981200" y="944563"/>
            <a:ext cx="3241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CH" altLang="en-US" sz="2400" dirty="0" smtClean="0">
                <a:solidFill>
                  <a:schemeClr val="tx1"/>
                </a:solidFill>
              </a:rPr>
              <a:t>UHV </a:t>
            </a:r>
            <a:r>
              <a:rPr lang="de-CH" altLang="en-US" sz="2400" dirty="0" err="1" smtClean="0">
                <a:solidFill>
                  <a:schemeClr val="tx1"/>
                </a:solidFill>
              </a:rPr>
              <a:t>Vacuum</a:t>
            </a:r>
            <a:r>
              <a:rPr lang="de-CH" altLang="en-US" sz="2400" dirty="0" smtClean="0">
                <a:solidFill>
                  <a:schemeClr val="tx1"/>
                </a:solidFill>
              </a:rPr>
              <a:t>- </a:t>
            </a:r>
            <a:r>
              <a:rPr lang="de-CH" altLang="en-US" sz="2400" dirty="0">
                <a:solidFill>
                  <a:schemeClr val="tx1"/>
                </a:solidFill>
              </a:rPr>
              <a:t>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339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0356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9AF4FB3-4CF1-4621-BDA8-3DF3C1A91245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96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7400" y="457201"/>
            <a:ext cx="8343900" cy="303213"/>
          </a:xfrm>
          <a:prstGeom prst="rect">
            <a:avLst/>
          </a:prstGeom>
          <a:noFill/>
        </p:spPr>
        <p:txBody>
          <a:bodyPr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Data acquisition modes - Scan </a:t>
            </a:r>
            <a:r>
              <a:rPr lang="en-US" altLang="en-US" sz="2800" dirty="0" err="1">
                <a:solidFill>
                  <a:schemeClr val="tx1"/>
                </a:solidFill>
              </a:rPr>
              <a:t>Bargraph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349501" y="4953001"/>
            <a:ext cx="7724775" cy="9255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This mode is similar to Analog but it only reports  data when a mass</a:t>
            </a:r>
          </a:p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peak is found or in steps of 1m/e - this reduces the data for simplicity. </a:t>
            </a:r>
          </a:p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This mode is mainly used for scanning for unknown components.</a:t>
            </a:r>
          </a:p>
        </p:txBody>
      </p:sp>
      <p:pic>
        <p:nvPicPr>
          <p:cNvPr id="10035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8"/>
          <a:stretch>
            <a:fillRect/>
          </a:stretch>
        </p:blipFill>
        <p:spPr bwMode="auto">
          <a:xfrm>
            <a:off x="2349500" y="1516064"/>
            <a:ext cx="6438900" cy="328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28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1380" name="Foliennummernplatzhalt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26C6163-4A33-4054-A9EA-219FD5DF2B95}" type="slidenum">
              <a:rPr lang="en-US" altLang="de-DE" sz="1000">
                <a:solidFill>
                  <a:srgbClr val="404040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97</a:t>
            </a:fld>
            <a:endParaRPr lang="en-US" altLang="de-DE" sz="1000">
              <a:solidFill>
                <a:srgbClr val="40404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05000" y="304801"/>
            <a:ext cx="8502650" cy="454025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2800" dirty="0">
                <a:solidFill>
                  <a:schemeClr val="tx1"/>
                </a:solidFill>
              </a:rPr>
              <a:t>Data acquisition modes - MID</a:t>
            </a:r>
            <a:endParaRPr lang="de-DE" altLang="en-US" sz="2800" dirty="0">
              <a:solidFill>
                <a:schemeClr val="tx1"/>
              </a:solidFill>
            </a:endParaRPr>
          </a:p>
        </p:txBody>
      </p:sp>
      <p:pic>
        <p:nvPicPr>
          <p:cNvPr id="1013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/>
          <a:stretch>
            <a:fillRect/>
          </a:stretch>
        </p:blipFill>
        <p:spPr bwMode="auto">
          <a:xfrm>
            <a:off x="4362450" y="1584326"/>
            <a:ext cx="59436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01850" y="4953001"/>
            <a:ext cx="7677150" cy="9255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MID - here the masses to be monitored are known and the</a:t>
            </a:r>
          </a:p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system will only report back these points. It is the fastest mode and</a:t>
            </a:r>
          </a:p>
          <a:p>
            <a:pPr eaLnBrk="1" hangingPunct="1">
              <a:defRPr/>
            </a:pPr>
            <a:r>
              <a:rPr lang="en-US" altLang="en-US" sz="1800" b="0" dirty="0">
                <a:cs typeface="Arial" charset="0"/>
              </a:rPr>
              <a:t>very useful for trending data over time</a:t>
            </a:r>
          </a:p>
        </p:txBody>
      </p:sp>
      <p:sp>
        <p:nvSpPr>
          <p:cNvPr id="101384" name="Text Box 5"/>
          <p:cNvSpPr txBox="1">
            <a:spLocks noChangeArrowheads="1"/>
          </p:cNvSpPr>
          <p:nvPr/>
        </p:nvSpPr>
        <p:spPr bwMode="auto">
          <a:xfrm>
            <a:off x="1981201" y="1214707"/>
            <a:ext cx="20313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ACACAC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lr>
                <a:srgbClr val="193157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7F7F7F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rgbClr val="42414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</a:rPr>
              <a:t>MID: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de-DE" altLang="en-US">
                <a:solidFill>
                  <a:schemeClr val="tx1"/>
                </a:solidFill>
              </a:rPr>
              <a:t>	</a:t>
            </a:r>
            <a:br>
              <a:rPr lang="de-DE" altLang="en-US">
                <a:solidFill>
                  <a:schemeClr val="tx1"/>
                </a:solidFill>
              </a:rPr>
            </a:br>
            <a:r>
              <a:rPr lang="de-DE" altLang="en-US">
                <a:solidFill>
                  <a:schemeClr val="tx1"/>
                </a:solidFill>
              </a:rPr>
              <a:t>Multiple Ion	</a:t>
            </a:r>
            <a:br>
              <a:rPr lang="de-DE" altLang="en-US">
                <a:solidFill>
                  <a:schemeClr val="tx1"/>
                </a:solidFill>
              </a:rPr>
            </a:br>
            <a:r>
              <a:rPr lang="de-DE" altLang="en-US">
                <a:solidFill>
                  <a:schemeClr val="tx1"/>
                </a:solidFill>
              </a:rPr>
              <a:t>Determination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75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832" y="1341698"/>
            <a:ext cx="5427186" cy="363303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4" y="1379747"/>
            <a:ext cx="5352262" cy="3544834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57400" y="370396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smtClean="0"/>
              <a:t>Industrial, modular </a:t>
            </a:r>
            <a:r>
              <a:rPr lang="de-CH" altLang="en-US" sz="2800" dirty="0" err="1" smtClean="0"/>
              <a:t>systems</a:t>
            </a:r>
            <a:r>
              <a:rPr lang="de-CH" altLang="en-US" sz="2800" dirty="0" smtClean="0"/>
              <a:t> </a:t>
            </a:r>
            <a:r>
              <a:rPr lang="de-CH" altLang="en-US" sz="2800" dirty="0" err="1" smtClean="0"/>
              <a:t>for</a:t>
            </a:r>
            <a:r>
              <a:rPr lang="de-CH" altLang="en-US" sz="2800" dirty="0" smtClean="0"/>
              <a:t> outgassing </a:t>
            </a:r>
            <a:r>
              <a:rPr lang="de-CH" altLang="en-US" sz="2800" dirty="0" err="1" smtClean="0"/>
              <a:t>measurements</a:t>
            </a:r>
            <a:endParaRPr lang="de-DE" altLang="en-US" sz="2800" dirty="0"/>
          </a:p>
        </p:txBody>
      </p:sp>
      <p:sp>
        <p:nvSpPr>
          <p:cNvPr id="5" name="Rechteck 4"/>
          <p:cNvSpPr/>
          <p:nvPr/>
        </p:nvSpPr>
        <p:spPr>
          <a:xfrm>
            <a:off x="461804" y="5505396"/>
            <a:ext cx="318042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400" dirty="0">
                <a:solidFill>
                  <a:srgbClr val="4D5156"/>
                </a:solidFill>
                <a:latin typeface="Google Sans"/>
              </a:rPr>
              <a:t>D &amp; M </a:t>
            </a:r>
            <a:r>
              <a:rPr lang="de-CH" sz="1400" dirty="0" err="1">
                <a:solidFill>
                  <a:srgbClr val="4D5156"/>
                </a:solidFill>
                <a:latin typeface="Google Sans"/>
              </a:rPr>
              <a:t>Vacuumsystemen</a:t>
            </a:r>
            <a:r>
              <a:rPr lang="de-CH" sz="1400" dirty="0">
                <a:solidFill>
                  <a:srgbClr val="4D5156"/>
                </a:solidFill>
                <a:latin typeface="Google Sans"/>
              </a:rPr>
              <a:t> B.V</a:t>
            </a:r>
            <a:r>
              <a:rPr lang="de-CH" sz="1400" dirty="0" smtClean="0">
                <a:solidFill>
                  <a:srgbClr val="4D5156"/>
                </a:solidFill>
                <a:latin typeface="Google Sans"/>
              </a:rPr>
              <a:t>.</a:t>
            </a:r>
          </a:p>
          <a:p>
            <a:endParaRPr lang="de-CH" sz="1400" b="0" i="0" dirty="0">
              <a:solidFill>
                <a:srgbClr val="4D5156"/>
              </a:solidFill>
              <a:effectLst/>
              <a:latin typeface="Google Sans"/>
            </a:endParaRPr>
          </a:p>
          <a:p>
            <a:r>
              <a:rPr lang="de-CH" sz="1400" dirty="0">
                <a:solidFill>
                  <a:srgbClr val="4D5156"/>
                </a:solidFill>
                <a:latin typeface="Google Sans"/>
              </a:rPr>
              <a:t>https://www.dm-vacuumsystems.com/</a:t>
            </a:r>
            <a:endParaRPr lang="de-CH" sz="1400" b="0" i="0" dirty="0">
              <a:solidFill>
                <a:srgbClr val="4D5156"/>
              </a:solidFill>
              <a:effectLst/>
              <a:latin typeface="Google Sans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14167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57400" y="370396"/>
            <a:ext cx="8502650" cy="819150"/>
          </a:xfrm>
          <a:prstGeom prst="rect">
            <a:avLst/>
          </a:prstGeom>
        </p:spPr>
        <p:txBody>
          <a:bodyPr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2"/>
                </a:solidFill>
                <a:effectLst>
                  <a:reflection stA="15000" endPos="40000" dist="127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CH" altLang="en-US" sz="2800" dirty="0" smtClean="0"/>
              <a:t>Industrial, modular </a:t>
            </a:r>
            <a:r>
              <a:rPr lang="de-CH" altLang="en-US" sz="2800" dirty="0" err="1" smtClean="0"/>
              <a:t>systems</a:t>
            </a:r>
            <a:r>
              <a:rPr lang="de-CH" altLang="en-US" sz="2800" dirty="0" smtClean="0"/>
              <a:t> </a:t>
            </a:r>
            <a:r>
              <a:rPr lang="de-CH" altLang="en-US" sz="2800" dirty="0" err="1" smtClean="0"/>
              <a:t>for</a:t>
            </a:r>
            <a:r>
              <a:rPr lang="de-CH" altLang="en-US" sz="2800" dirty="0" smtClean="0"/>
              <a:t> outgassing </a:t>
            </a:r>
            <a:r>
              <a:rPr lang="de-CH" altLang="en-US" sz="2800" dirty="0" err="1" smtClean="0"/>
              <a:t>measurements</a:t>
            </a:r>
            <a:endParaRPr lang="de-DE" altLang="en-US" sz="2800" dirty="0"/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AD5CA1D2-9291-334F-906B-6E6B8951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66" y="6490963"/>
            <a:ext cx="829305" cy="1692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uppieren 5"/>
          <p:cNvGrpSpPr/>
          <p:nvPr/>
        </p:nvGrpSpPr>
        <p:grpSpPr>
          <a:xfrm>
            <a:off x="539835" y="1048229"/>
            <a:ext cx="4085242" cy="5301417"/>
            <a:chOff x="539835" y="1048229"/>
            <a:chExt cx="4085242" cy="5301417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835" y="1048229"/>
              <a:ext cx="4085242" cy="5301417"/>
            </a:xfrm>
            <a:prstGeom prst="rect">
              <a:avLst/>
            </a:prstGeom>
          </p:spPr>
        </p:pic>
        <p:sp>
          <p:nvSpPr>
            <p:cNvPr id="5" name="Rechteck 4"/>
            <p:cNvSpPr/>
            <p:nvPr/>
          </p:nvSpPr>
          <p:spPr>
            <a:xfrm>
              <a:off x="3300153" y="1446415"/>
              <a:ext cx="1147156" cy="182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107" y="1048229"/>
            <a:ext cx="4097554" cy="530141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7498080" y="1446415"/>
            <a:ext cx="1130531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/>
          <p:cNvSpPr txBox="1"/>
          <p:nvPr/>
        </p:nvSpPr>
        <p:spPr>
          <a:xfrm>
            <a:off x="9160788" y="1268276"/>
            <a:ext cx="279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Protocol of a calibration run</a:t>
            </a:r>
          </a:p>
        </p:txBody>
      </p:sp>
    </p:spTree>
    <p:extLst>
      <p:ext uri="{BB962C8B-B14F-4D97-AF65-F5344CB8AC3E}">
        <p14:creationId xmlns:p14="http://schemas.microsoft.com/office/powerpoint/2010/main" val="39489416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5380</Words>
  <Application>Microsoft Office PowerPoint</Application>
  <PresentationFormat>Breitbild</PresentationFormat>
  <Paragraphs>915</Paragraphs>
  <Slides>126</Slides>
  <Notes>7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7</vt:i4>
      </vt:variant>
      <vt:variant>
        <vt:lpstr>Folientitel</vt:lpstr>
      </vt:variant>
      <vt:variant>
        <vt:i4>126</vt:i4>
      </vt:variant>
    </vt:vector>
  </HeadingPairs>
  <TitlesOfParts>
    <vt:vector size="143" baseType="lpstr">
      <vt:lpstr>Arial</vt:lpstr>
      <vt:lpstr>Calibri</vt:lpstr>
      <vt:lpstr>Calibri Light</vt:lpstr>
      <vt:lpstr>Cambria Math</vt:lpstr>
      <vt:lpstr>Courier New</vt:lpstr>
      <vt:lpstr>Google Sans</vt:lpstr>
      <vt:lpstr>Symbol</vt:lpstr>
      <vt:lpstr>Times New Roman</vt:lpstr>
      <vt:lpstr>Wingdings</vt:lpstr>
      <vt:lpstr>Office</vt:lpstr>
      <vt:lpstr>Photo Editor Photo</vt:lpstr>
      <vt:lpstr>Diagramm</vt:lpstr>
      <vt:lpstr>Dokument</vt:lpstr>
      <vt:lpstr>Tabelle</vt:lpstr>
      <vt:lpstr>Bild</vt:lpstr>
      <vt:lpstr>Formel</vt:lpstr>
      <vt:lpstr>Designer Zeichnung</vt:lpstr>
      <vt:lpstr>Introduction to Quadrupole Mass Spectrometry </vt:lpstr>
      <vt:lpstr>Quadrupole Mass Spectrometry</vt:lpstr>
      <vt:lpstr>PowerPoint-Präsentation</vt:lpstr>
      <vt:lpstr>Total and Partial Pressure</vt:lpstr>
      <vt:lpstr>MS basics</vt:lpstr>
      <vt:lpstr>MS basics</vt:lpstr>
      <vt:lpstr>MS instrument set up</vt:lpstr>
      <vt:lpstr>Ion Source</vt:lpstr>
      <vt:lpstr>MS basics</vt:lpstr>
      <vt:lpstr>Introduction into Quadrupole Mass Spectrometry </vt:lpstr>
      <vt:lpstr>MS basics – H2O ionization and fragmentation</vt:lpstr>
      <vt:lpstr>MS basics - H2O</vt:lpstr>
      <vt:lpstr>Introduction into Quadrupole Mass Spectrometry</vt:lpstr>
      <vt:lpstr>Introduction into Quadrupole Mass Spectrometry</vt:lpstr>
      <vt:lpstr>Introduction into Quadrupole Mass Spectrometry</vt:lpstr>
      <vt:lpstr>Introduction into Quadrupole Mass Spectrometry</vt:lpstr>
      <vt:lpstr>Introduction into Quadrupole Mass Spectrometry</vt:lpstr>
      <vt:lpstr>Introduction into Quadrupole Mass Spectrometry</vt:lpstr>
      <vt:lpstr>Introduction into Quadrupole Mass Spectrometry</vt:lpstr>
      <vt:lpstr>Introduction into Quadrupole Mass Spectrometry</vt:lpstr>
      <vt:lpstr>Measurement of pure Argon</vt:lpstr>
      <vt:lpstr>Pure Argon - or not???</vt:lpstr>
      <vt:lpstr>Pure Argon - or not???</vt:lpstr>
      <vt:lpstr>Pure Argon - Quality 5.6</vt:lpstr>
      <vt:lpstr>What do we find in air???</vt:lpstr>
      <vt:lpstr>Possible errors</vt:lpstr>
      <vt:lpstr>List of fragments part 1</vt:lpstr>
      <vt:lpstr>List of fragments part 2</vt:lpstr>
      <vt:lpstr>Spectra library</vt:lpstr>
      <vt:lpstr>Introduction into Quadrupole Mass Spectrometry</vt:lpstr>
      <vt:lpstr>Introduction into Quadrupole Mass Spectrometry</vt:lpstr>
      <vt:lpstr>Residual Gas Analyzer</vt:lpstr>
      <vt:lpstr>Differentially pumped analyzer</vt:lpstr>
      <vt:lpstr>SPM 700 Ion Source</vt:lpstr>
      <vt:lpstr>SPM 700 Ion Source</vt:lpstr>
      <vt:lpstr>SPM 700 Ion Source Potentials</vt:lpstr>
      <vt:lpstr>SPM 700 Ion Source Potentials</vt:lpstr>
      <vt:lpstr>SPM 700 Ion Source</vt:lpstr>
      <vt:lpstr>SPM 700 Ion Source</vt:lpstr>
      <vt:lpstr>PowerPoint-Präsentation</vt:lpstr>
      <vt:lpstr>PowerPoint-Präsentation</vt:lpstr>
      <vt:lpstr>Axial ion source, open</vt:lpstr>
      <vt:lpstr>Axial ion source, open</vt:lpstr>
      <vt:lpstr>Axial ion source, electrodes and potentials</vt:lpstr>
      <vt:lpstr>Axial ion source</vt:lpstr>
      <vt:lpstr>Axial ion source</vt:lpstr>
      <vt:lpstr>Axial ion source</vt:lpstr>
      <vt:lpstr>Axial ion source</vt:lpstr>
      <vt:lpstr>High Sensitivity (HS) ion source, open</vt:lpstr>
      <vt:lpstr>High Sensitivity (HS) ion source, open</vt:lpstr>
      <vt:lpstr>Ion Source Potentials</vt:lpstr>
      <vt:lpstr>High Sensitivity ion source</vt:lpstr>
      <vt:lpstr>High Sensitivity ion source</vt:lpstr>
      <vt:lpstr>High Sensitivity ion source</vt:lpstr>
      <vt:lpstr>High Sensitivity ion source</vt:lpstr>
      <vt:lpstr>HS ion source, variable electron energy</vt:lpstr>
      <vt:lpstr>Grid ion source</vt:lpstr>
      <vt:lpstr>Grid ion source, electrodes and potentials</vt:lpstr>
      <vt:lpstr>Grid ion source</vt:lpstr>
      <vt:lpstr>Grid ion source</vt:lpstr>
      <vt:lpstr>Grid ion source</vt:lpstr>
      <vt:lpstr>Grid ion source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Introduction into Quadrupole Mass Spectrometry</vt:lpstr>
      <vt:lpstr>Introduction into Quadrupole Mass Spectrometry</vt:lpstr>
      <vt:lpstr>PowerPoint-Präsentation</vt:lpstr>
      <vt:lpstr>PowerPoint-Präsentation</vt:lpstr>
      <vt:lpstr>Introduction into Quadrupole Mass Spectrometry</vt:lpstr>
      <vt:lpstr>Introduction into Quadrupole Mass Spectrometry</vt:lpstr>
      <vt:lpstr>MS basics</vt:lpstr>
      <vt:lpstr>MS basics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Inficon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</dc:title>
  <dc:creator>Müller Norbert</dc:creator>
  <cp:lastModifiedBy>Norbert Müller</cp:lastModifiedBy>
  <cp:revision>86</cp:revision>
  <dcterms:created xsi:type="dcterms:W3CDTF">2021-04-27T11:31:41Z</dcterms:created>
  <dcterms:modified xsi:type="dcterms:W3CDTF">2024-06-10T15:06:52Z</dcterms:modified>
</cp:coreProperties>
</file>