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1355" r:id="rId2"/>
    <p:sldId id="1651" r:id="rId3"/>
    <p:sldId id="1797" r:id="rId4"/>
    <p:sldId id="812" r:id="rId5"/>
    <p:sldId id="1798" r:id="rId6"/>
    <p:sldId id="1356" r:id="rId7"/>
    <p:sldId id="1652" r:id="rId8"/>
    <p:sldId id="808" r:id="rId9"/>
    <p:sldId id="810" r:id="rId10"/>
    <p:sldId id="811" r:id="rId11"/>
    <p:sldId id="1655" r:id="rId12"/>
    <p:sldId id="269" r:id="rId13"/>
    <p:sldId id="1664" r:id="rId14"/>
    <p:sldId id="1658" r:id="rId15"/>
    <p:sldId id="1799" r:id="rId16"/>
    <p:sldId id="1800" r:id="rId17"/>
    <p:sldId id="1801" r:id="rId18"/>
    <p:sldId id="1802" r:id="rId19"/>
    <p:sldId id="1803" r:id="rId20"/>
    <p:sldId id="1806" r:id="rId21"/>
    <p:sldId id="1807" r:id="rId22"/>
    <p:sldId id="1808" r:id="rId23"/>
    <p:sldId id="1809" r:id="rId24"/>
    <p:sldId id="814" r:id="rId25"/>
    <p:sldId id="1804" r:id="rId26"/>
    <p:sldId id="1805" r:id="rId27"/>
    <p:sldId id="1659" r:id="rId28"/>
    <p:sldId id="1661" r:id="rId29"/>
    <p:sldId id="1667" r:id="rId30"/>
    <p:sldId id="1665" r:id="rId31"/>
    <p:sldId id="1666" r:id="rId32"/>
    <p:sldId id="1670" r:id="rId33"/>
    <p:sldId id="1671" r:id="rId34"/>
    <p:sldId id="1672" r:id="rId35"/>
    <p:sldId id="1662" r:id="rId36"/>
    <p:sldId id="1673" r:id="rId37"/>
    <p:sldId id="1675" r:id="rId38"/>
    <p:sldId id="1796" r:id="rId39"/>
    <p:sldId id="1676" r:id="rId40"/>
    <p:sldId id="1810" r:id="rId41"/>
    <p:sldId id="1811" r:id="rId42"/>
    <p:sldId id="81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ED5"/>
    <a:srgbClr val="15608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roncolat_infn_it/Documents/Documenti/Personale/Corso%20Vuoto_CR/Esempi%20Excel/velocit&#224;%20pompaggi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ncolat\Desktop\Pompa%20TMP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roncolat_infn_it/Documents/Documenti/Personale/Corso%20Vuoto_CR/Esempi%20Excel/Pompa%20TM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Mass Dependence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72878390201225"/>
          <c:y val="0.17171296296296296"/>
          <c:w val="0.70327925494820398"/>
          <c:h val="0.6227161708953047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F358B6A8-F35C-42B0-856D-4608B27939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186-476B-9B7B-40B39370DBCD}"/>
                </c:ext>
              </c:extLst>
            </c:dLbl>
            <c:dLbl>
              <c:idx val="1"/>
              <c:layout>
                <c:manualLayout>
                  <c:x val="-8.9581193655140939E-4"/>
                  <c:y val="3.1228254362941476E-2"/>
                </c:manualLayout>
              </c:layout>
              <c:tx>
                <c:rich>
                  <a:bodyPr/>
                  <a:lstStyle/>
                  <a:p>
                    <a:fld id="{E55C5E1D-5BC9-48B2-9CB0-41BFD90E07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186-476B-9B7B-40B39370DBCD}"/>
                </c:ext>
              </c:extLst>
            </c:dLbl>
            <c:dLbl>
              <c:idx val="2"/>
              <c:layout>
                <c:manualLayout>
                  <c:x val="-8.1632685407077771E-2"/>
                  <c:y val="-6.7017359672146337E-2"/>
                </c:manualLayout>
              </c:layout>
              <c:tx>
                <c:rich>
                  <a:bodyPr/>
                  <a:lstStyle/>
                  <a:p>
                    <a:fld id="{F4A8A931-7BB4-4BC1-B474-295B102735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186-476B-9B7B-40B39370DB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exp"/>
            <c:forward val="1"/>
            <c:backward val="1"/>
            <c:dispRSqr val="0"/>
            <c:dispEq val="0"/>
          </c:trendline>
          <c:xVal>
            <c:numRef>
              <c:f>Foglio1!$D$2:$D$4</c:f>
              <c:numCache>
                <c:formatCode>General</c:formatCode>
                <c:ptCount val="3"/>
                <c:pt idx="0">
                  <c:v>5.2915026221291814</c:v>
                </c:pt>
                <c:pt idx="1">
                  <c:v>2</c:v>
                </c:pt>
                <c:pt idx="2">
                  <c:v>1.4142135623730951</c:v>
                </c:pt>
              </c:numCache>
            </c:numRef>
          </c:xVal>
          <c:yVal>
            <c:numRef>
              <c:f>Foglio1!$E$2:$E$4</c:f>
              <c:numCache>
                <c:formatCode>0.00E+00</c:formatCode>
                <c:ptCount val="3"/>
                <c:pt idx="0">
                  <c:v>200000000</c:v>
                </c:pt>
                <c:pt idx="1">
                  <c:v>600</c:v>
                </c:pt>
                <c:pt idx="2">
                  <c:v>200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Foglio1!$B$2:$B$4</c15:f>
                <c15:dlblRangeCache>
                  <c:ptCount val="3"/>
                  <c:pt idx="0">
                    <c:v>N2</c:v>
                  </c:pt>
                  <c:pt idx="1">
                    <c:v>He</c:v>
                  </c:pt>
                  <c:pt idx="2">
                    <c:v>H2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F186-476B-9B7B-40B39370D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6717439"/>
        <c:axId val="1106717855"/>
      </c:scatterChart>
      <c:valAx>
        <c:axId val="1106717439"/>
        <c:scaling>
          <c:orientation val="minMax"/>
          <c:max val="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Radq[M]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6717855"/>
        <c:crosses val="autoZero"/>
        <c:crossBetween val="midCat"/>
        <c:majorUnit val="1"/>
      </c:valAx>
      <c:valAx>
        <c:axId val="1106717855"/>
        <c:scaling>
          <c:logBase val="10"/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K</a:t>
                </a:r>
                <a:r>
                  <a:rPr lang="en-US" sz="1600" baseline="-25000"/>
                  <a:t>0</a:t>
                </a:r>
              </a:p>
            </c:rich>
          </c:tx>
          <c:layout>
            <c:manualLayout>
              <c:xMode val="edge"/>
              <c:yMode val="edge"/>
              <c:x val="1.9546515018955959E-2"/>
              <c:y val="0.44933253135024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crossAx val="11067174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Pumping Probability</a:t>
            </a:r>
            <a:r>
              <a:rPr lang="en-US" sz="1800" baseline="0" dirty="0"/>
              <a:t> </a:t>
            </a:r>
            <a:r>
              <a:rPr lang="en-US" sz="1800" baseline="0" dirty="0" err="1"/>
              <a:t>P</a:t>
            </a:r>
            <a:r>
              <a:rPr lang="en-US" sz="1800" baseline="-25000" dirty="0" err="1"/>
              <a:t>Ho</a:t>
            </a:r>
            <a:endParaRPr lang="en-US" sz="1800" baseline="-25000" dirty="0"/>
          </a:p>
        </c:rich>
      </c:tx>
      <c:layout>
        <c:manualLayout>
          <c:xMode val="edge"/>
          <c:yMode val="edge"/>
          <c:x val="0.3033210850101503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11220327897177"/>
          <c:y val="0.1649766695829688"/>
          <c:w val="0.68380429215798799"/>
          <c:h val="0.58649715660542434"/>
        </c:manualLayout>
      </c:layout>
      <c:scatterChart>
        <c:scatterStyle val="smoothMarker"/>
        <c:varyColors val="0"/>
        <c:ser>
          <c:idx val="0"/>
          <c:order val="0"/>
          <c:tx>
            <c:v>vb/vp = 0.5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Foglio1!$A$8:$A$14</c:f>
              <c:numCache>
                <c:formatCode>General</c:formatCode>
                <c:ptCount val="7"/>
                <c:pt idx="0">
                  <c:v>0.1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Foglio1!$C$8:$C$14</c:f>
              <c:numCache>
                <c:formatCode>General</c:formatCode>
                <c:ptCount val="7"/>
                <c:pt idx="0">
                  <c:v>1.742284853067824E-3</c:v>
                </c:pt>
                <c:pt idx="1">
                  <c:v>0.14603637987502535</c:v>
                </c:pt>
                <c:pt idx="2">
                  <c:v>0.24322333256389839</c:v>
                </c:pt>
                <c:pt idx="3">
                  <c:v>0.30216947925196219</c:v>
                </c:pt>
                <c:pt idx="4">
                  <c:v>0.32994009480790171</c:v>
                </c:pt>
                <c:pt idx="5">
                  <c:v>0.32994009480790176</c:v>
                </c:pt>
                <c:pt idx="6">
                  <c:v>0.3021694792519623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B12-43E3-BED4-D96E80AB2184}"/>
            </c:ext>
          </c:extLst>
        </c:ser>
        <c:ser>
          <c:idx val="1"/>
          <c:order val="1"/>
          <c:tx>
            <c:v>vb/vp = 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Foglio1!$A$8:$A$14</c:f>
              <c:numCache>
                <c:formatCode>General</c:formatCode>
                <c:ptCount val="7"/>
                <c:pt idx="0">
                  <c:v>0.1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Foglio1!$F$8:$F$14</c:f>
              <c:numCache>
                <c:formatCode>General</c:formatCode>
                <c:ptCount val="7"/>
                <c:pt idx="0">
                  <c:v>3.4785091523282887E-3</c:v>
                </c:pt>
                <c:pt idx="1">
                  <c:v>0.25485470171714886</c:v>
                </c:pt>
                <c:pt idx="2">
                  <c:v>0.39127858397300047</c:v>
                </c:pt>
                <c:pt idx="3">
                  <c:v>0.46410161513775461</c:v>
                </c:pt>
                <c:pt idx="4">
                  <c:v>0.49617286687722373</c:v>
                </c:pt>
                <c:pt idx="5">
                  <c:v>0.49617286687722384</c:v>
                </c:pt>
                <c:pt idx="6">
                  <c:v>0.46410161513775461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B12-43E3-BED4-D96E80AB2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1474143"/>
        <c:axId val="1241484543"/>
      </c:scatterChart>
      <c:valAx>
        <c:axId val="1241474143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Angle [°]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484543"/>
        <c:crosses val="autoZero"/>
        <c:crossBetween val="midCat"/>
      </c:valAx>
      <c:valAx>
        <c:axId val="124148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</a:t>
                </a:r>
                <a:r>
                  <a:rPr lang="en-US" sz="1600" baseline="-25000"/>
                  <a:t>Ho</a:t>
                </a:r>
              </a:p>
            </c:rich>
          </c:tx>
          <c:layout>
            <c:manualLayout>
              <c:xMode val="edge"/>
              <c:yMode val="edge"/>
              <c:x val="5.2243057740919682E-2"/>
              <c:y val="0.368680373286672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4741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55103879355558"/>
          <c:y val="0.53761519393409163"/>
          <c:w val="0.30626001410973924"/>
          <c:h val="0.21221274424030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TURBOVAC</a:t>
            </a:r>
            <a:r>
              <a:rPr lang="en-US" sz="1800" baseline="0"/>
              <a:t> 850i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Velocità di Pompaggio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Foglio1!$F$3:$F$105</c:f>
              <c:numCache>
                <c:formatCode>0.00E+00</c:formatCode>
                <c:ptCount val="103"/>
                <c:pt idx="0">
                  <c:v>9.654567999999999E-7</c:v>
                </c:pt>
                <c:pt idx="1">
                  <c:v>1.1112240000000001E-6</c:v>
                </c:pt>
                <c:pt idx="2">
                  <c:v>1.2789989999999999E-6</c:v>
                </c:pt>
                <c:pt idx="3">
                  <c:v>1.472105E-6</c:v>
                </c:pt>
                <c:pt idx="4">
                  <c:v>1.694368E-6</c:v>
                </c:pt>
                <c:pt idx="5">
                  <c:v>1.946382E-6</c:v>
                </c:pt>
                <c:pt idx="6">
                  <c:v>2.2358810000000002E-6</c:v>
                </c:pt>
                <c:pt idx="7">
                  <c:v>2.5734600000000002E-6</c:v>
                </c:pt>
                <c:pt idx="8">
                  <c:v>2.9620070000000002E-6</c:v>
                </c:pt>
                <c:pt idx="9">
                  <c:v>3.409218E-6</c:v>
                </c:pt>
                <c:pt idx="10">
                  <c:v>3.9239499999999999E-6</c:v>
                </c:pt>
                <c:pt idx="11">
                  <c:v>4.516398E-6</c:v>
                </c:pt>
                <c:pt idx="12">
                  <c:v>5.1982950000000003E-6</c:v>
                </c:pt>
                <c:pt idx="13">
                  <c:v>5.9831460000000004E-6</c:v>
                </c:pt>
                <c:pt idx="14">
                  <c:v>6.8864959999999999E-6</c:v>
                </c:pt>
                <c:pt idx="15">
                  <c:v>7.9262360000000006E-6</c:v>
                </c:pt>
                <c:pt idx="16">
                  <c:v>9.1229590000000001E-6</c:v>
                </c:pt>
                <c:pt idx="17">
                  <c:v>1.050037E-5</c:v>
                </c:pt>
                <c:pt idx="18">
                  <c:v>1.208574E-5</c:v>
                </c:pt>
                <c:pt idx="19">
                  <c:v>1.391047E-5</c:v>
                </c:pt>
                <c:pt idx="20">
                  <c:v>1.601071E-5</c:v>
                </c:pt>
                <c:pt idx="21">
                  <c:v>1.842804E-5</c:v>
                </c:pt>
                <c:pt idx="22">
                  <c:v>2.1210349999999999E-5</c:v>
                </c:pt>
                <c:pt idx="23">
                  <c:v>2.4412750000000001E-5</c:v>
                </c:pt>
                <c:pt idx="24">
                  <c:v>2.8098639999999998E-5</c:v>
                </c:pt>
                <c:pt idx="25">
                  <c:v>3.2341039999999997E-5</c:v>
                </c:pt>
                <c:pt idx="26">
                  <c:v>3.7223969999999999E-5</c:v>
                </c:pt>
                <c:pt idx="27">
                  <c:v>4.2844140000000001E-5</c:v>
                </c:pt>
                <c:pt idx="28">
                  <c:v>4.9312849999999997E-5</c:v>
                </c:pt>
                <c:pt idx="29">
                  <c:v>5.6758229999999997E-5</c:v>
                </c:pt>
                <c:pt idx="30">
                  <c:v>6.5327730000000003E-5</c:v>
                </c:pt>
                <c:pt idx="31">
                  <c:v>7.5191069999999997E-5</c:v>
                </c:pt>
                <c:pt idx="32">
                  <c:v>8.6543600000000003E-5</c:v>
                </c:pt>
                <c:pt idx="33">
                  <c:v>9.9610160000000001E-5</c:v>
                </c:pt>
                <c:pt idx="34">
                  <c:v>1.146495E-4</c:v>
                </c:pt>
                <c:pt idx="35">
                  <c:v>1.319596E-4</c:v>
                </c:pt>
                <c:pt idx="36">
                  <c:v>1.518832E-4</c:v>
                </c:pt>
                <c:pt idx="37">
                  <c:v>1.7481490000000001E-4</c:v>
                </c:pt>
                <c:pt idx="38">
                  <c:v>2.008163E-4</c:v>
                </c:pt>
                <c:pt idx="39">
                  <c:v>2.31136E-4</c:v>
                </c:pt>
                <c:pt idx="40">
                  <c:v>2.660335E-4</c:v>
                </c:pt>
                <c:pt idx="41">
                  <c:v>3.0619989999999998E-4</c:v>
                </c:pt>
                <c:pt idx="42">
                  <c:v>3.5243070000000001E-4</c:v>
                </c:pt>
                <c:pt idx="43">
                  <c:v>4.0564159999999998E-4</c:v>
                </c:pt>
                <c:pt idx="44">
                  <c:v>4.6688639999999999E-4</c:v>
                </c:pt>
                <c:pt idx="45">
                  <c:v>5.3632949999999995E-4</c:v>
                </c:pt>
                <c:pt idx="46">
                  <c:v>6.1610150000000004E-4</c:v>
                </c:pt>
                <c:pt idx="47">
                  <c:v>7.0912199999999996E-4</c:v>
                </c:pt>
                <c:pt idx="48">
                  <c:v>8.1459450000000004E-4</c:v>
                </c:pt>
                <c:pt idx="49">
                  <c:v>9.3758399999999999E-4</c:v>
                </c:pt>
                <c:pt idx="50" formatCode="General">
                  <c:v>1.07704E-3</c:v>
                </c:pt>
                <c:pt idx="51" formatCode="General">
                  <c:v>1.2396499999999999E-3</c:v>
                </c:pt>
                <c:pt idx="52" formatCode="General">
                  <c:v>1.42403E-3</c:v>
                </c:pt>
                <c:pt idx="53" formatCode="General">
                  <c:v>1.63584E-3</c:v>
                </c:pt>
                <c:pt idx="54" formatCode="General">
                  <c:v>1.87915E-3</c:v>
                </c:pt>
                <c:pt idx="55" formatCode="General">
                  <c:v>2.1586499999999998E-3</c:v>
                </c:pt>
                <c:pt idx="56" formatCode="General">
                  <c:v>2.4845599999999998E-3</c:v>
                </c:pt>
                <c:pt idx="57" formatCode="General">
                  <c:v>2.85411E-3</c:v>
                </c:pt>
                <c:pt idx="58" formatCode="General">
                  <c:v>3.2786199999999999E-3</c:v>
                </c:pt>
                <c:pt idx="59" formatCode="General">
                  <c:v>3.7589199999999998E-3</c:v>
                </c:pt>
                <c:pt idx="60" formatCode="General">
                  <c:v>4.1770100000000001E-3</c:v>
                </c:pt>
                <c:pt idx="61" formatCode="General">
                  <c:v>4.3011799999999999E-3</c:v>
                </c:pt>
                <c:pt idx="62" formatCode="General">
                  <c:v>4.7795800000000003E-3</c:v>
                </c:pt>
                <c:pt idx="63" formatCode="General">
                  <c:v>5.4584000000000004E-3</c:v>
                </c:pt>
                <c:pt idx="64" formatCode="General">
                  <c:v>6.2580300000000004E-3</c:v>
                </c:pt>
                <c:pt idx="65" formatCode="General">
                  <c:v>7.1328900000000002E-3</c:v>
                </c:pt>
                <c:pt idx="66" formatCode="General">
                  <c:v>8.0667900000000008E-3</c:v>
                </c:pt>
                <c:pt idx="67" formatCode="General">
                  <c:v>9.0696600000000002E-3</c:v>
                </c:pt>
                <c:pt idx="68" formatCode="General">
                  <c:v>1.01773E-2</c:v>
                </c:pt>
                <c:pt idx="69" formatCode="General">
                  <c:v>1.1464999999999999E-2</c:v>
                </c:pt>
                <c:pt idx="70" formatCode="General">
                  <c:v>1.29155E-2</c:v>
                </c:pt>
                <c:pt idx="71" formatCode="General">
                  <c:v>1.44928E-2</c:v>
                </c:pt>
                <c:pt idx="72" formatCode="General">
                  <c:v>1.61678E-2</c:v>
                </c:pt>
                <c:pt idx="73" formatCode="General">
                  <c:v>1.7895999999999999E-2</c:v>
                </c:pt>
                <c:pt idx="74" formatCode="General">
                  <c:v>1.9693200000000001E-2</c:v>
                </c:pt>
                <c:pt idx="75" formatCode="General">
                  <c:v>2.1586500000000002E-2</c:v>
                </c:pt>
                <c:pt idx="76" formatCode="General">
                  <c:v>2.3661700000000001E-2</c:v>
                </c:pt>
                <c:pt idx="77" formatCode="General">
                  <c:v>2.5835299999999999E-2</c:v>
                </c:pt>
                <c:pt idx="78" formatCode="General">
                  <c:v>2.8043800000000001E-2</c:v>
                </c:pt>
                <c:pt idx="79" formatCode="General">
                  <c:v>3.0322399999999999E-2</c:v>
                </c:pt>
                <c:pt idx="80" formatCode="General">
                  <c:v>3.2658399999999997E-2</c:v>
                </c:pt>
                <c:pt idx="81" formatCode="General">
                  <c:v>3.4968800000000001E-2</c:v>
                </c:pt>
                <c:pt idx="82" formatCode="General">
                  <c:v>3.7369699999999999E-2</c:v>
                </c:pt>
                <c:pt idx="83" formatCode="General">
                  <c:v>3.9857400000000001E-2</c:v>
                </c:pt>
                <c:pt idx="84" formatCode="General">
                  <c:v>4.2510699999999998E-2</c:v>
                </c:pt>
                <c:pt idx="85" formatCode="General">
                  <c:v>4.5340699999999998E-2</c:v>
                </c:pt>
                <c:pt idx="86" formatCode="General">
                  <c:v>4.8076599999999997E-2</c:v>
                </c:pt>
                <c:pt idx="87" formatCode="General">
                  <c:v>5.0679799999999997E-2</c:v>
                </c:pt>
                <c:pt idx="88" formatCode="General">
                  <c:v>5.3737800000000002E-2</c:v>
                </c:pt>
                <c:pt idx="89" formatCode="General">
                  <c:v>5.7315199999999997E-2</c:v>
                </c:pt>
                <c:pt idx="90" formatCode="General">
                  <c:v>6.0655000000000001E-2</c:v>
                </c:pt>
                <c:pt idx="91" formatCode="General">
                  <c:v>6.3939300000000004E-2</c:v>
                </c:pt>
                <c:pt idx="92" formatCode="General">
                  <c:v>6.7401299999999997E-2</c:v>
                </c:pt>
                <c:pt idx="93" formatCode="General">
                  <c:v>7.1468299999999998E-2</c:v>
                </c:pt>
                <c:pt idx="94" formatCode="General">
                  <c:v>7.5928899999999994E-2</c:v>
                </c:pt>
                <c:pt idx="95" formatCode="General">
                  <c:v>8.0353400000000005E-2</c:v>
                </c:pt>
                <c:pt idx="96" formatCode="General">
                  <c:v>8.4704199999999993E-2</c:v>
                </c:pt>
                <c:pt idx="97" formatCode="General">
                  <c:v>8.9116399999999998E-2</c:v>
                </c:pt>
                <c:pt idx="98" formatCode="General">
                  <c:v>9.4309299999999999E-2</c:v>
                </c:pt>
                <c:pt idx="99" formatCode="General">
                  <c:v>0.1</c:v>
                </c:pt>
                <c:pt idx="100" formatCode="General">
                  <c:v>0.106449</c:v>
                </c:pt>
              </c:numCache>
            </c:numRef>
          </c:xVal>
          <c:yVal>
            <c:numRef>
              <c:f>Foglio1!$G$3:$G$105</c:f>
              <c:numCache>
                <c:formatCode>0.00</c:formatCode>
                <c:ptCount val="103"/>
                <c:pt idx="0" formatCode="General">
                  <c:v>719.51199999999994</c:v>
                </c:pt>
                <c:pt idx="1">
                  <c:v>718.44899999999996</c:v>
                </c:pt>
                <c:pt idx="2">
                  <c:v>718.25199999999995</c:v>
                </c:pt>
                <c:pt idx="3">
                  <c:v>718.05600000000004</c:v>
                </c:pt>
                <c:pt idx="4">
                  <c:v>717.64200000000005</c:v>
                </c:pt>
                <c:pt idx="5">
                  <c:v>717.44500000000005</c:v>
                </c:pt>
                <c:pt idx="6">
                  <c:v>717.89800000000002</c:v>
                </c:pt>
                <c:pt idx="7">
                  <c:v>718.351</c:v>
                </c:pt>
                <c:pt idx="8">
                  <c:v>718.37099999999998</c:v>
                </c:pt>
                <c:pt idx="9">
                  <c:v>718.39099999999996</c:v>
                </c:pt>
                <c:pt idx="10">
                  <c:v>718.41099999999994</c:v>
                </c:pt>
                <c:pt idx="11">
                  <c:v>718.43100000000004</c:v>
                </c:pt>
                <c:pt idx="12">
                  <c:v>718.45</c:v>
                </c:pt>
                <c:pt idx="13">
                  <c:v>718.47</c:v>
                </c:pt>
                <c:pt idx="14">
                  <c:v>718.49</c:v>
                </c:pt>
                <c:pt idx="15">
                  <c:v>718.51</c:v>
                </c:pt>
                <c:pt idx="16">
                  <c:v>718.53</c:v>
                </c:pt>
                <c:pt idx="17">
                  <c:v>718.55</c:v>
                </c:pt>
                <c:pt idx="18">
                  <c:v>718.56899999999996</c:v>
                </c:pt>
                <c:pt idx="19">
                  <c:v>718.58900000000006</c:v>
                </c:pt>
                <c:pt idx="20">
                  <c:v>718.60900000000004</c:v>
                </c:pt>
                <c:pt idx="21">
                  <c:v>718.62900000000002</c:v>
                </c:pt>
                <c:pt idx="22">
                  <c:v>718.649</c:v>
                </c:pt>
                <c:pt idx="23">
                  <c:v>718.66899999999998</c:v>
                </c:pt>
                <c:pt idx="24">
                  <c:v>718.68799999999999</c:v>
                </c:pt>
                <c:pt idx="25">
                  <c:v>718.70799999999997</c:v>
                </c:pt>
                <c:pt idx="26">
                  <c:v>718.72799999999995</c:v>
                </c:pt>
                <c:pt idx="27">
                  <c:v>718.74800000000005</c:v>
                </c:pt>
                <c:pt idx="28">
                  <c:v>718.76800000000003</c:v>
                </c:pt>
                <c:pt idx="29">
                  <c:v>718.78800000000001</c:v>
                </c:pt>
                <c:pt idx="30" formatCode="General">
                  <c:v>718.80700000000002</c:v>
                </c:pt>
                <c:pt idx="31">
                  <c:v>718.827</c:v>
                </c:pt>
                <c:pt idx="32">
                  <c:v>718.84699999999998</c:v>
                </c:pt>
                <c:pt idx="33">
                  <c:v>718.86699999999996</c:v>
                </c:pt>
                <c:pt idx="34">
                  <c:v>718.88699999999994</c:v>
                </c:pt>
                <c:pt idx="35">
                  <c:v>719.12300000000005</c:v>
                </c:pt>
                <c:pt idx="36">
                  <c:v>719.14300000000003</c:v>
                </c:pt>
                <c:pt idx="37">
                  <c:v>718.51300000000003</c:v>
                </c:pt>
                <c:pt idx="38">
                  <c:v>717.66600000000005</c:v>
                </c:pt>
                <c:pt idx="39">
                  <c:v>717.03599999999994</c:v>
                </c:pt>
                <c:pt idx="40">
                  <c:v>717.05600000000004</c:v>
                </c:pt>
                <c:pt idx="41">
                  <c:v>717.07600000000002</c:v>
                </c:pt>
                <c:pt idx="42">
                  <c:v>716.66300000000001</c:v>
                </c:pt>
                <c:pt idx="43">
                  <c:v>715.6</c:v>
                </c:pt>
                <c:pt idx="44">
                  <c:v>714.53700000000003</c:v>
                </c:pt>
                <c:pt idx="45">
                  <c:v>714.34</c:v>
                </c:pt>
                <c:pt idx="46">
                  <c:v>714.57600000000002</c:v>
                </c:pt>
                <c:pt idx="47">
                  <c:v>714.37900000000002</c:v>
                </c:pt>
                <c:pt idx="48">
                  <c:v>713.74900000000002</c:v>
                </c:pt>
                <c:pt idx="49">
                  <c:v>712.90200000000004</c:v>
                </c:pt>
                <c:pt idx="50">
                  <c:v>712.05499999999995</c:v>
                </c:pt>
                <c:pt idx="51">
                  <c:v>710.99199999999996</c:v>
                </c:pt>
                <c:pt idx="52">
                  <c:v>709.49599999999998</c:v>
                </c:pt>
                <c:pt idx="53">
                  <c:v>707.56600000000003</c:v>
                </c:pt>
                <c:pt idx="54">
                  <c:v>705.20299999999997</c:v>
                </c:pt>
                <c:pt idx="55">
                  <c:v>703.49</c:v>
                </c:pt>
                <c:pt idx="56">
                  <c:v>701.77700000000004</c:v>
                </c:pt>
                <c:pt idx="57">
                  <c:v>699.197</c:v>
                </c:pt>
                <c:pt idx="58">
                  <c:v>695.31799999999998</c:v>
                </c:pt>
                <c:pt idx="59">
                  <c:v>691.22199999999998</c:v>
                </c:pt>
                <c:pt idx="60">
                  <c:v>689.505</c:v>
                </c:pt>
                <c:pt idx="61" formatCode="General">
                  <c:v>690.15899999999999</c:v>
                </c:pt>
                <c:pt idx="62" formatCode="General">
                  <c:v>685.40800000000002</c:v>
                </c:pt>
                <c:pt idx="63" formatCode="General">
                  <c:v>680.44600000000003</c:v>
                </c:pt>
                <c:pt idx="64">
                  <c:v>675.7</c:v>
                </c:pt>
                <c:pt idx="65">
                  <c:v>670.30399999999997</c:v>
                </c:pt>
                <c:pt idx="66">
                  <c:v>663.173</c:v>
                </c:pt>
                <c:pt idx="67">
                  <c:v>654.74300000000005</c:v>
                </c:pt>
                <c:pt idx="68">
                  <c:v>645.87900000000002</c:v>
                </c:pt>
                <c:pt idx="69">
                  <c:v>637.44899999999996</c:v>
                </c:pt>
                <c:pt idx="70">
                  <c:v>629.23500000000001</c:v>
                </c:pt>
                <c:pt idx="71">
                  <c:v>620.37099999999998</c:v>
                </c:pt>
                <c:pt idx="72">
                  <c:v>610.423</c:v>
                </c:pt>
                <c:pt idx="73">
                  <c:v>599.60799999999995</c:v>
                </c:pt>
                <c:pt idx="74">
                  <c:v>588.35900000000004</c:v>
                </c:pt>
                <c:pt idx="75">
                  <c:v>576.67600000000004</c:v>
                </c:pt>
                <c:pt idx="76">
                  <c:v>564.99300000000005</c:v>
                </c:pt>
                <c:pt idx="77">
                  <c:v>552.66</c:v>
                </c:pt>
                <c:pt idx="78">
                  <c:v>539.89200000000005</c:v>
                </c:pt>
                <c:pt idx="79">
                  <c:v>526.90800000000002</c:v>
                </c:pt>
                <c:pt idx="80">
                  <c:v>513.70600000000002</c:v>
                </c:pt>
                <c:pt idx="81">
                  <c:v>500.07100000000003</c:v>
                </c:pt>
                <c:pt idx="82">
                  <c:v>486.21800000000002</c:v>
                </c:pt>
                <c:pt idx="83">
                  <c:v>472.36599999999999</c:v>
                </c:pt>
                <c:pt idx="84">
                  <c:v>458.51299999999998</c:v>
                </c:pt>
                <c:pt idx="85">
                  <c:v>444.66</c:v>
                </c:pt>
                <c:pt idx="86">
                  <c:v>430.15699999999998</c:v>
                </c:pt>
                <c:pt idx="87">
                  <c:v>416.08600000000001</c:v>
                </c:pt>
                <c:pt idx="88">
                  <c:v>403.09899999999999</c:v>
                </c:pt>
                <c:pt idx="89">
                  <c:v>390.32900000000001</c:v>
                </c:pt>
                <c:pt idx="90">
                  <c:v>376.69200000000001</c:v>
                </c:pt>
                <c:pt idx="91">
                  <c:v>362.18799999999999</c:v>
                </c:pt>
                <c:pt idx="92">
                  <c:v>347.46699999999998</c:v>
                </c:pt>
                <c:pt idx="93" formatCode="General">
                  <c:v>333.18</c:v>
                </c:pt>
                <c:pt idx="94" formatCode="General">
                  <c:v>319.11</c:v>
                </c:pt>
                <c:pt idx="95" formatCode="General">
                  <c:v>304.82299999999998</c:v>
                </c:pt>
                <c:pt idx="96" formatCode="General">
                  <c:v>290.31900000000002</c:v>
                </c:pt>
                <c:pt idx="97">
                  <c:v>275.815</c:v>
                </c:pt>
                <c:pt idx="98">
                  <c:v>261.52800000000002</c:v>
                </c:pt>
                <c:pt idx="99">
                  <c:v>247.24100000000001</c:v>
                </c:pt>
                <c:pt idx="100">
                  <c:v>232.95500000000001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37-46C3-928D-63BF54F1B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505696"/>
        <c:axId val="1160511520"/>
      </c:scatterChart>
      <c:scatterChart>
        <c:scatterStyle val="smoothMarker"/>
        <c:varyColors val="0"/>
        <c:ser>
          <c:idx val="0"/>
          <c:order val="1"/>
          <c:tx>
            <c:v>Flusso Gassoso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Foglio1!$F$3:$F$105</c:f>
              <c:numCache>
                <c:formatCode>0.00E+00</c:formatCode>
                <c:ptCount val="103"/>
                <c:pt idx="0">
                  <c:v>9.654567999999999E-7</c:v>
                </c:pt>
                <c:pt idx="1">
                  <c:v>1.1112240000000001E-6</c:v>
                </c:pt>
                <c:pt idx="2">
                  <c:v>1.2789989999999999E-6</c:v>
                </c:pt>
                <c:pt idx="3">
                  <c:v>1.472105E-6</c:v>
                </c:pt>
                <c:pt idx="4">
                  <c:v>1.694368E-6</c:v>
                </c:pt>
                <c:pt idx="5">
                  <c:v>1.946382E-6</c:v>
                </c:pt>
                <c:pt idx="6">
                  <c:v>2.2358810000000002E-6</c:v>
                </c:pt>
                <c:pt idx="7">
                  <c:v>2.5734600000000002E-6</c:v>
                </c:pt>
                <c:pt idx="8">
                  <c:v>2.9620070000000002E-6</c:v>
                </c:pt>
                <c:pt idx="9">
                  <c:v>3.409218E-6</c:v>
                </c:pt>
                <c:pt idx="10">
                  <c:v>3.9239499999999999E-6</c:v>
                </c:pt>
                <c:pt idx="11">
                  <c:v>4.516398E-6</c:v>
                </c:pt>
                <c:pt idx="12">
                  <c:v>5.1982950000000003E-6</c:v>
                </c:pt>
                <c:pt idx="13">
                  <c:v>5.9831460000000004E-6</c:v>
                </c:pt>
                <c:pt idx="14">
                  <c:v>6.8864959999999999E-6</c:v>
                </c:pt>
                <c:pt idx="15">
                  <c:v>7.9262360000000006E-6</c:v>
                </c:pt>
                <c:pt idx="16">
                  <c:v>9.1229590000000001E-6</c:v>
                </c:pt>
                <c:pt idx="17">
                  <c:v>1.050037E-5</c:v>
                </c:pt>
                <c:pt idx="18">
                  <c:v>1.208574E-5</c:v>
                </c:pt>
                <c:pt idx="19">
                  <c:v>1.391047E-5</c:v>
                </c:pt>
                <c:pt idx="20">
                  <c:v>1.601071E-5</c:v>
                </c:pt>
                <c:pt idx="21">
                  <c:v>1.842804E-5</c:v>
                </c:pt>
                <c:pt idx="22">
                  <c:v>2.1210349999999999E-5</c:v>
                </c:pt>
                <c:pt idx="23">
                  <c:v>2.4412750000000001E-5</c:v>
                </c:pt>
                <c:pt idx="24">
                  <c:v>2.8098639999999998E-5</c:v>
                </c:pt>
                <c:pt idx="25">
                  <c:v>3.2341039999999997E-5</c:v>
                </c:pt>
                <c:pt idx="26">
                  <c:v>3.7223969999999999E-5</c:v>
                </c:pt>
                <c:pt idx="27">
                  <c:v>4.2844140000000001E-5</c:v>
                </c:pt>
                <c:pt idx="28">
                  <c:v>4.9312849999999997E-5</c:v>
                </c:pt>
                <c:pt idx="29">
                  <c:v>5.6758229999999997E-5</c:v>
                </c:pt>
                <c:pt idx="30">
                  <c:v>6.5327730000000003E-5</c:v>
                </c:pt>
                <c:pt idx="31">
                  <c:v>7.5191069999999997E-5</c:v>
                </c:pt>
                <c:pt idx="32">
                  <c:v>8.6543600000000003E-5</c:v>
                </c:pt>
                <c:pt idx="33">
                  <c:v>9.9610160000000001E-5</c:v>
                </c:pt>
                <c:pt idx="34">
                  <c:v>1.146495E-4</c:v>
                </c:pt>
                <c:pt idx="35">
                  <c:v>1.319596E-4</c:v>
                </c:pt>
                <c:pt idx="36">
                  <c:v>1.518832E-4</c:v>
                </c:pt>
                <c:pt idx="37">
                  <c:v>1.7481490000000001E-4</c:v>
                </c:pt>
                <c:pt idx="38">
                  <c:v>2.008163E-4</c:v>
                </c:pt>
                <c:pt idx="39">
                  <c:v>2.31136E-4</c:v>
                </c:pt>
                <c:pt idx="40">
                  <c:v>2.660335E-4</c:v>
                </c:pt>
                <c:pt idx="41">
                  <c:v>3.0619989999999998E-4</c:v>
                </c:pt>
                <c:pt idx="42">
                  <c:v>3.5243070000000001E-4</c:v>
                </c:pt>
                <c:pt idx="43">
                  <c:v>4.0564159999999998E-4</c:v>
                </c:pt>
                <c:pt idx="44">
                  <c:v>4.6688639999999999E-4</c:v>
                </c:pt>
                <c:pt idx="45">
                  <c:v>5.3632949999999995E-4</c:v>
                </c:pt>
                <c:pt idx="46">
                  <c:v>6.1610150000000004E-4</c:v>
                </c:pt>
                <c:pt idx="47">
                  <c:v>7.0912199999999996E-4</c:v>
                </c:pt>
                <c:pt idx="48">
                  <c:v>8.1459450000000004E-4</c:v>
                </c:pt>
                <c:pt idx="49">
                  <c:v>9.3758399999999999E-4</c:v>
                </c:pt>
                <c:pt idx="50" formatCode="General">
                  <c:v>1.07704E-3</c:v>
                </c:pt>
                <c:pt idx="51" formatCode="General">
                  <c:v>1.2396499999999999E-3</c:v>
                </c:pt>
                <c:pt idx="52" formatCode="General">
                  <c:v>1.42403E-3</c:v>
                </c:pt>
                <c:pt idx="53" formatCode="General">
                  <c:v>1.63584E-3</c:v>
                </c:pt>
                <c:pt idx="54" formatCode="General">
                  <c:v>1.87915E-3</c:v>
                </c:pt>
                <c:pt idx="55" formatCode="General">
                  <c:v>2.1586499999999998E-3</c:v>
                </c:pt>
                <c:pt idx="56" formatCode="General">
                  <c:v>2.4845599999999998E-3</c:v>
                </c:pt>
                <c:pt idx="57" formatCode="General">
                  <c:v>2.85411E-3</c:v>
                </c:pt>
                <c:pt idx="58" formatCode="General">
                  <c:v>3.2786199999999999E-3</c:v>
                </c:pt>
                <c:pt idx="59" formatCode="General">
                  <c:v>3.7589199999999998E-3</c:v>
                </c:pt>
                <c:pt idx="60" formatCode="General">
                  <c:v>4.1770100000000001E-3</c:v>
                </c:pt>
                <c:pt idx="61" formatCode="General">
                  <c:v>4.3011799999999999E-3</c:v>
                </c:pt>
                <c:pt idx="62" formatCode="General">
                  <c:v>4.7795800000000003E-3</c:v>
                </c:pt>
                <c:pt idx="63" formatCode="General">
                  <c:v>5.4584000000000004E-3</c:v>
                </c:pt>
                <c:pt idx="64" formatCode="General">
                  <c:v>6.2580300000000004E-3</c:v>
                </c:pt>
                <c:pt idx="65" formatCode="General">
                  <c:v>7.1328900000000002E-3</c:v>
                </c:pt>
                <c:pt idx="66" formatCode="General">
                  <c:v>8.0667900000000008E-3</c:v>
                </c:pt>
                <c:pt idx="67" formatCode="General">
                  <c:v>9.0696600000000002E-3</c:v>
                </c:pt>
                <c:pt idx="68" formatCode="General">
                  <c:v>1.01773E-2</c:v>
                </c:pt>
                <c:pt idx="69" formatCode="General">
                  <c:v>1.1464999999999999E-2</c:v>
                </c:pt>
                <c:pt idx="70" formatCode="General">
                  <c:v>1.29155E-2</c:v>
                </c:pt>
                <c:pt idx="71" formatCode="General">
                  <c:v>1.44928E-2</c:v>
                </c:pt>
                <c:pt idx="72" formatCode="General">
                  <c:v>1.61678E-2</c:v>
                </c:pt>
                <c:pt idx="73" formatCode="General">
                  <c:v>1.7895999999999999E-2</c:v>
                </c:pt>
                <c:pt idx="74" formatCode="General">
                  <c:v>1.9693200000000001E-2</c:v>
                </c:pt>
                <c:pt idx="75" formatCode="General">
                  <c:v>2.1586500000000002E-2</c:v>
                </c:pt>
                <c:pt idx="76" formatCode="General">
                  <c:v>2.3661700000000001E-2</c:v>
                </c:pt>
                <c:pt idx="77" formatCode="General">
                  <c:v>2.5835299999999999E-2</c:v>
                </c:pt>
                <c:pt idx="78" formatCode="General">
                  <c:v>2.8043800000000001E-2</c:v>
                </c:pt>
                <c:pt idx="79" formatCode="General">
                  <c:v>3.0322399999999999E-2</c:v>
                </c:pt>
                <c:pt idx="80" formatCode="General">
                  <c:v>3.2658399999999997E-2</c:v>
                </c:pt>
                <c:pt idx="81" formatCode="General">
                  <c:v>3.4968800000000001E-2</c:v>
                </c:pt>
                <c:pt idx="82" formatCode="General">
                  <c:v>3.7369699999999999E-2</c:v>
                </c:pt>
                <c:pt idx="83" formatCode="General">
                  <c:v>3.9857400000000001E-2</c:v>
                </c:pt>
                <c:pt idx="84" formatCode="General">
                  <c:v>4.2510699999999998E-2</c:v>
                </c:pt>
                <c:pt idx="85" formatCode="General">
                  <c:v>4.5340699999999998E-2</c:v>
                </c:pt>
                <c:pt idx="86" formatCode="General">
                  <c:v>4.8076599999999997E-2</c:v>
                </c:pt>
                <c:pt idx="87" formatCode="General">
                  <c:v>5.0679799999999997E-2</c:v>
                </c:pt>
                <c:pt idx="88" formatCode="General">
                  <c:v>5.3737800000000002E-2</c:v>
                </c:pt>
                <c:pt idx="89" formatCode="General">
                  <c:v>5.7315199999999997E-2</c:v>
                </c:pt>
                <c:pt idx="90" formatCode="General">
                  <c:v>6.0655000000000001E-2</c:v>
                </c:pt>
                <c:pt idx="91" formatCode="General">
                  <c:v>6.3939300000000004E-2</c:v>
                </c:pt>
                <c:pt idx="92" formatCode="General">
                  <c:v>6.7401299999999997E-2</c:v>
                </c:pt>
                <c:pt idx="93" formatCode="General">
                  <c:v>7.1468299999999998E-2</c:v>
                </c:pt>
                <c:pt idx="94" formatCode="General">
                  <c:v>7.5928899999999994E-2</c:v>
                </c:pt>
                <c:pt idx="95" formatCode="General">
                  <c:v>8.0353400000000005E-2</c:v>
                </c:pt>
                <c:pt idx="96" formatCode="General">
                  <c:v>8.4704199999999993E-2</c:v>
                </c:pt>
                <c:pt idx="97" formatCode="General">
                  <c:v>8.9116399999999998E-2</c:v>
                </c:pt>
                <c:pt idx="98" formatCode="General">
                  <c:v>9.4309299999999999E-2</c:v>
                </c:pt>
                <c:pt idx="99" formatCode="General">
                  <c:v>0.1</c:v>
                </c:pt>
                <c:pt idx="100" formatCode="General">
                  <c:v>0.106449</c:v>
                </c:pt>
              </c:numCache>
            </c:numRef>
          </c:xVal>
          <c:yVal>
            <c:numRef>
              <c:f>Foglio1!$H$3:$H$105</c:f>
              <c:numCache>
                <c:formatCode>0.0</c:formatCode>
                <c:ptCount val="103"/>
                <c:pt idx="0">
                  <c:v>6.946577530815999E-4</c:v>
                </c:pt>
                <c:pt idx="1">
                  <c:v>7.98357771576E-4</c:v>
                </c:pt>
                <c:pt idx="2">
                  <c:v>9.1864358974799991E-4</c:v>
                </c:pt>
                <c:pt idx="3">
                  <c:v>1.0570538278800001E-3</c:v>
                </c:pt>
                <c:pt idx="4">
                  <c:v>1.2159496402560001E-3</c:v>
                </c:pt>
                <c:pt idx="5">
                  <c:v>1.3964220339900001E-3</c:v>
                </c:pt>
                <c:pt idx="6">
                  <c:v>1.6051344981380003E-3</c:v>
                </c:pt>
                <c:pt idx="7">
                  <c:v>1.8486475644600001E-3</c:v>
                </c:pt>
                <c:pt idx="8">
                  <c:v>2.127819930597E-3</c:v>
                </c:pt>
                <c:pt idx="9">
                  <c:v>2.4491515282379999E-3</c:v>
                </c:pt>
                <c:pt idx="10">
                  <c:v>2.8190088434499995E-3</c:v>
                </c:pt>
                <c:pt idx="11">
                  <c:v>3.2447203315380002E-3</c:v>
                </c:pt>
                <c:pt idx="12">
                  <c:v>3.7347150427500006E-3</c:v>
                </c:pt>
                <c:pt idx="13">
                  <c:v>4.2987109066200003E-3</c:v>
                </c:pt>
                <c:pt idx="14">
                  <c:v>4.9478785110400004E-3</c:v>
                </c:pt>
                <c:pt idx="15">
                  <c:v>5.69507982836E-3</c:v>
                </c:pt>
                <c:pt idx="16">
                  <c:v>6.5551197302699997E-3</c:v>
                </c:pt>
                <c:pt idx="17">
                  <c:v>7.5450408634999992E-3</c:v>
                </c:pt>
                <c:pt idx="18">
                  <c:v>8.6844381060599985E-3</c:v>
                </c:pt>
                <c:pt idx="19">
                  <c:v>9.9959107268300009E-3</c:v>
                </c:pt>
                <c:pt idx="20">
                  <c:v>1.1505440302390001E-2</c:v>
                </c:pt>
                <c:pt idx="21">
                  <c:v>1.3242923957160001E-2</c:v>
                </c:pt>
                <c:pt idx="22">
                  <c:v>1.524279681715E-2</c:v>
                </c:pt>
                <c:pt idx="23">
                  <c:v>1.7544686629749999E-2</c:v>
                </c:pt>
                <c:pt idx="24">
                  <c:v>2.0194155384319998E-2</c:v>
                </c:pt>
                <c:pt idx="25">
                  <c:v>2.3243764176319997E-2</c:v>
                </c:pt>
                <c:pt idx="26">
                  <c:v>2.6753909510159997E-2</c:v>
                </c:pt>
                <c:pt idx="27">
                  <c:v>3.0794139936720002E-2</c:v>
                </c:pt>
                <c:pt idx="28">
                  <c:v>3.5444498568799998E-2</c:v>
                </c:pt>
                <c:pt idx="29">
                  <c:v>4.0797134625239997E-2</c:v>
                </c:pt>
                <c:pt idx="30">
                  <c:v>4.6958029618110006E-2</c:v>
                </c:pt>
                <c:pt idx="31">
                  <c:v>5.4049371274889998E-2</c:v>
                </c:pt>
                <c:pt idx="32">
                  <c:v>6.2211607229200001E-2</c:v>
                </c:pt>
                <c:pt idx="33" formatCode="0.0000">
                  <c:v>7.1606456888719999E-2</c:v>
                </c:pt>
                <c:pt idx="34">
                  <c:v>8.2420035106499992E-2</c:v>
                </c:pt>
                <c:pt idx="35">
                  <c:v>9.4895183430800015E-2</c:v>
                </c:pt>
                <c:pt idx="36">
                  <c:v>0.1092257400976</c:v>
                </c:pt>
                <c:pt idx="37">
                  <c:v>0.12560677824370001</c:v>
                </c:pt>
                <c:pt idx="38">
                  <c:v>0.14411903075580001</c:v>
                </c:pt>
                <c:pt idx="39">
                  <c:v>0.16573283289599999</c:v>
                </c:pt>
                <c:pt idx="40">
                  <c:v>0.19076091737600001</c:v>
                </c:pt>
                <c:pt idx="41">
                  <c:v>0.21956859949239999</c:v>
                </c:pt>
                <c:pt idx="42">
                  <c:v>0.2525740427541</c:v>
                </c:pt>
                <c:pt idx="43">
                  <c:v>0.29027712896000002</c:v>
                </c:pt>
                <c:pt idx="44">
                  <c:v>0.33360760759680003</c:v>
                </c:pt>
                <c:pt idx="45">
                  <c:v>0.38312161502999997</c:v>
                </c:pt>
                <c:pt idx="46">
                  <c:v>0.44025134546400002</c:v>
                </c:pt>
                <c:pt idx="47">
                  <c:v>0.50658186523799997</c:v>
                </c:pt>
                <c:pt idx="48">
                  <c:v>0.58141600978050001</c:v>
                </c:pt>
                <c:pt idx="49">
                  <c:v>0.66840550876799998</c:v>
                </c:pt>
                <c:pt idx="50">
                  <c:v>0.76691171719999995</c:v>
                </c:pt>
                <c:pt idx="51">
                  <c:v>0.88138123279999991</c:v>
                </c:pt>
                <c:pt idx="52">
                  <c:v>1.0103435888799999</c:v>
                </c:pt>
                <c:pt idx="53">
                  <c:v>1.1574647654400001</c:v>
                </c:pt>
                <c:pt idx="54">
                  <c:v>1.3251822174499999</c:v>
                </c:pt>
                <c:pt idx="55">
                  <c:v>1.5185886885</c:v>
                </c:pt>
                <c:pt idx="56">
                  <c:v>1.74360706312</c:v>
                </c:pt>
                <c:pt idx="57">
                  <c:v>1.9955851496699999</c:v>
                </c:pt>
                <c:pt idx="58">
                  <c:v>2.2796835011600001</c:v>
                </c:pt>
                <c:pt idx="59">
                  <c:v>2.5982482002399996</c:v>
                </c:pt>
                <c:pt idx="60">
                  <c:v>2.8800692800499998</c:v>
                </c:pt>
                <c:pt idx="61">
                  <c:v>2.96849808762</c:v>
                </c:pt>
                <c:pt idx="62">
                  <c:v>3.2759623686400001</c:v>
                </c:pt>
                <c:pt idx="63">
                  <c:v>3.7141464464000005</c:v>
                </c:pt>
                <c:pt idx="64">
                  <c:v>4.2285508710000004</c:v>
                </c:pt>
                <c:pt idx="65">
                  <c:v>4.7812046985599999</c:v>
                </c:pt>
                <c:pt idx="66">
                  <c:v>5.3496773246700009</c:v>
                </c:pt>
                <c:pt idx="67">
                  <c:v>5.9382963973800003</c:v>
                </c:pt>
                <c:pt idx="68">
                  <c:v>6.5733043467000005</c:v>
                </c:pt>
                <c:pt idx="69">
                  <c:v>7.3083527849999994</c:v>
                </c:pt>
                <c:pt idx="70">
                  <c:v>8.1268846425000003</c:v>
                </c:pt>
                <c:pt idx="71">
                  <c:v>8.9909128287999991</c:v>
                </c:pt>
                <c:pt idx="72">
                  <c:v>9.8691969793999998</c:v>
                </c:pt>
                <c:pt idx="73">
                  <c:v>10.730584767999998</c:v>
                </c:pt>
                <c:pt idx="74">
                  <c:v>11.586671458800001</c:v>
                </c:pt>
                <c:pt idx="75">
                  <c:v>12.448416474000002</c:v>
                </c:pt>
                <c:pt idx="76">
                  <c:v>13.368694868100002</c:v>
                </c:pt>
                <c:pt idx="77">
                  <c:v>14.278136897999998</c:v>
                </c:pt>
                <c:pt idx="78">
                  <c:v>15.140623269600002</c:v>
                </c:pt>
                <c:pt idx="79">
                  <c:v>15.9771151392</c:v>
                </c:pt>
                <c:pt idx="80">
                  <c:v>16.776816030399999</c:v>
                </c:pt>
                <c:pt idx="81">
                  <c:v>17.486882784800002</c:v>
                </c:pt>
                <c:pt idx="82">
                  <c:v>18.1698207946</c:v>
                </c:pt>
                <c:pt idx="83">
                  <c:v>18.827280608399999</c:v>
                </c:pt>
                <c:pt idx="84">
                  <c:v>19.4917085891</c:v>
                </c:pt>
                <c:pt idx="85">
                  <c:v>20.161195662000001</c:v>
                </c:pt>
                <c:pt idx="86">
                  <c:v>20.680486026199997</c:v>
                </c:pt>
                <c:pt idx="87">
                  <c:v>21.0871552628</c:v>
                </c:pt>
                <c:pt idx="88">
                  <c:v>21.661653442199999</c:v>
                </c:pt>
                <c:pt idx="89">
                  <c:v>22.371784700799999</c:v>
                </c:pt>
                <c:pt idx="90">
                  <c:v>22.84825326</c:v>
                </c:pt>
                <c:pt idx="91">
                  <c:v>23.158047188400001</c:v>
                </c:pt>
                <c:pt idx="92">
                  <c:v>23.419727507099999</c:v>
                </c:pt>
                <c:pt idx="93">
                  <c:v>23.811808194000001</c:v>
                </c:pt>
                <c:pt idx="94">
                  <c:v>24.229671278999998</c:v>
                </c:pt>
                <c:pt idx="95">
                  <c:v>24.493564448200001</c:v>
                </c:pt>
                <c:pt idx="96">
                  <c:v>24.5912386398</c:v>
                </c:pt>
                <c:pt idx="97">
                  <c:v>24.579639866000001</c:v>
                </c:pt>
                <c:pt idx="98">
                  <c:v>24.664522610400002</c:v>
                </c:pt>
                <c:pt idx="99">
                  <c:v>24.724100000000004</c:v>
                </c:pt>
                <c:pt idx="100">
                  <c:v>24.797826795000002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37-46C3-928D-63BF54F1B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2710127"/>
        <c:axId val="912704303"/>
      </c:scatterChart>
      <c:valAx>
        <c:axId val="1160505696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Pressure [mbar]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11520"/>
        <c:crosses val="autoZero"/>
        <c:crossBetween val="midCat"/>
      </c:valAx>
      <c:valAx>
        <c:axId val="11605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Pumping Speed [m3/</a:t>
                </a:r>
                <a:r>
                  <a:rPr lang="en-US" sz="1600" dirty="0" err="1"/>
                  <a:t>hr</a:t>
                </a:r>
                <a:r>
                  <a:rPr lang="en-US" sz="1600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05696"/>
        <c:crossesAt val="1.0000000000000005E-7"/>
        <c:crossBetween val="midCat"/>
      </c:valAx>
      <c:valAx>
        <c:axId val="912704303"/>
        <c:scaling>
          <c:logBase val="10"/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Throughput  [mbar </a:t>
                </a:r>
                <a:r>
                  <a:rPr lang="en-US" sz="1600" dirty="0" err="1"/>
                  <a:t>lt</a:t>
                </a:r>
                <a:r>
                  <a:rPr lang="en-US" sz="1600" dirty="0"/>
                  <a:t>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710127"/>
        <c:crosses val="max"/>
        <c:crossBetween val="midCat"/>
      </c:valAx>
      <c:valAx>
        <c:axId val="912710127"/>
        <c:scaling>
          <c:logBase val="10"/>
          <c:orientation val="minMax"/>
        </c:scaling>
        <c:delete val="1"/>
        <c:axPos val="b"/>
        <c:numFmt formatCode="0.00E+00" sourceLinked="1"/>
        <c:majorTickMark val="out"/>
        <c:minorTickMark val="none"/>
        <c:tickLblPos val="nextTo"/>
        <c:crossAx val="9127043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TRIVAC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TRIVAC D 8 B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Foglio1!$Z$3:$Z$30</c:f>
              <c:numCache>
                <c:formatCode>General</c:formatCode>
                <c:ptCount val="28"/>
                <c:pt idx="0">
                  <c:v>1000</c:v>
                </c:pt>
                <c:pt idx="1">
                  <c:v>630.95734448019311</c:v>
                </c:pt>
                <c:pt idx="2">
                  <c:v>398.10717055349699</c:v>
                </c:pt>
                <c:pt idx="3">
                  <c:v>251.18864315095823</c:v>
                </c:pt>
                <c:pt idx="4">
                  <c:v>158.48931924611142</c:v>
                </c:pt>
                <c:pt idx="5">
                  <c:v>100</c:v>
                </c:pt>
                <c:pt idx="6">
                  <c:v>63.095734448019307</c:v>
                </c:pt>
                <c:pt idx="7">
                  <c:v>39.810717055349691</c:v>
                </c:pt>
                <c:pt idx="8">
                  <c:v>25.11886431509582</c:v>
                </c:pt>
                <c:pt idx="9">
                  <c:v>15.84893192461114</c:v>
                </c:pt>
                <c:pt idx="10">
                  <c:v>10</c:v>
                </c:pt>
                <c:pt idx="11">
                  <c:v>6.3095734448019298</c:v>
                </c:pt>
                <c:pt idx="12">
                  <c:v>3.9810717055349696</c:v>
                </c:pt>
                <c:pt idx="13">
                  <c:v>2.5118864315095824</c:v>
                </c:pt>
                <c:pt idx="14">
                  <c:v>1.5848931924611143</c:v>
                </c:pt>
                <c:pt idx="15">
                  <c:v>1</c:v>
                </c:pt>
                <c:pt idx="16">
                  <c:v>0.63095734448019314</c:v>
                </c:pt>
                <c:pt idx="17">
                  <c:v>0.39810717055349737</c:v>
                </c:pt>
                <c:pt idx="18">
                  <c:v>0.25118864315095801</c:v>
                </c:pt>
                <c:pt idx="19">
                  <c:v>0.1584893192461114</c:v>
                </c:pt>
                <c:pt idx="20">
                  <c:v>0.1</c:v>
                </c:pt>
                <c:pt idx="21">
                  <c:v>6.3095734448019303E-2</c:v>
                </c:pt>
                <c:pt idx="22">
                  <c:v>3.9810717055349734E-2</c:v>
                </c:pt>
                <c:pt idx="23">
                  <c:v>2.5118864315095798E-2</c:v>
                </c:pt>
                <c:pt idx="24">
                  <c:v>1.5848931924611141E-2</c:v>
                </c:pt>
                <c:pt idx="25">
                  <c:v>0.01</c:v>
                </c:pt>
                <c:pt idx="26">
                  <c:v>6.3095734448019329E-3</c:v>
                </c:pt>
                <c:pt idx="27">
                  <c:v>4.04592007885996E-3</c:v>
                </c:pt>
              </c:numCache>
            </c:numRef>
          </c:xVal>
          <c:yVal>
            <c:numRef>
              <c:f>Foglio1!$AA$3:$AA$30</c:f>
              <c:numCache>
                <c:formatCode>General</c:formatCode>
                <c:ptCount val="28"/>
                <c:pt idx="0">
                  <c:v>2222.2219999999998</c:v>
                </c:pt>
                <c:pt idx="1">
                  <c:v>1288.8199564279466</c:v>
                </c:pt>
                <c:pt idx="2">
                  <c:v>808.31568043068933</c:v>
                </c:pt>
                <c:pt idx="3">
                  <c:v>513.29926692494064</c:v>
                </c:pt>
                <c:pt idx="4">
                  <c:v>326.14440695201904</c:v>
                </c:pt>
                <c:pt idx="5">
                  <c:v>207.11004931872938</c:v>
                </c:pt>
                <c:pt idx="6">
                  <c:v>128.13512589520982</c:v>
                </c:pt>
                <c:pt idx="7">
                  <c:v>80.634011755828979</c:v>
                </c:pt>
                <c:pt idx="8">
                  <c:v>51.374003359872312</c:v>
                </c:pt>
                <c:pt idx="9">
                  <c:v>32.063514124474395</c:v>
                </c:pt>
                <c:pt idx="10">
                  <c:v>20.008548581651215</c:v>
                </c:pt>
                <c:pt idx="11">
                  <c:v>12.479803967979922</c:v>
                </c:pt>
                <c:pt idx="12">
                  <c:v>7.8013788789969718</c:v>
                </c:pt>
                <c:pt idx="13">
                  <c:v>4.8757552805604076</c:v>
                </c:pt>
                <c:pt idx="14">
                  <c:v>2.9983221689682273</c:v>
                </c:pt>
                <c:pt idx="15">
                  <c:v>1.8460095710077971</c:v>
                </c:pt>
                <c:pt idx="16">
                  <c:v>1.1156113219340047</c:v>
                </c:pt>
                <c:pt idx="17">
                  <c:v>0.66142933949105009</c:v>
                </c:pt>
                <c:pt idx="18">
                  <c:v>0.38284511719183795</c:v>
                </c:pt>
                <c:pt idx="19">
                  <c:v>0.215568050053459</c:v>
                </c:pt>
                <c:pt idx="20">
                  <c:v>0.11888946999957768</c:v>
                </c:pt>
                <c:pt idx="21">
                  <c:v>6.3908847252118109E-2</c:v>
                </c:pt>
                <c:pt idx="22">
                  <c:v>3.3316762591836774E-2</c:v>
                </c:pt>
                <c:pt idx="23">
                  <c:v>1.6600341750368317E-2</c:v>
                </c:pt>
                <c:pt idx="24">
                  <c:v>7.6845730091134401E-3</c:v>
                </c:pt>
                <c:pt idx="25">
                  <c:v>3.0885604741285331E-3</c:v>
                </c:pt>
                <c:pt idx="26">
                  <c:v>8.3821621247532978E-4</c:v>
                </c:pt>
                <c:pt idx="2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8D8-48EC-9131-D74F224AB038}"/>
            </c:ext>
          </c:extLst>
        </c:ser>
        <c:ser>
          <c:idx val="1"/>
          <c:order val="1"/>
          <c:tx>
            <c:v>TRIVAC D 40 B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Foglio1!$AC$3:$AC$30</c:f>
              <c:numCache>
                <c:formatCode>General</c:formatCode>
                <c:ptCount val="28"/>
                <c:pt idx="0">
                  <c:v>1000</c:v>
                </c:pt>
                <c:pt idx="1">
                  <c:v>630.95734448019311</c:v>
                </c:pt>
                <c:pt idx="2">
                  <c:v>398.10717055349699</c:v>
                </c:pt>
                <c:pt idx="3">
                  <c:v>251.18864315095823</c:v>
                </c:pt>
                <c:pt idx="4">
                  <c:v>158.48931924611142</c:v>
                </c:pt>
                <c:pt idx="5">
                  <c:v>100</c:v>
                </c:pt>
                <c:pt idx="6">
                  <c:v>63.095734448019307</c:v>
                </c:pt>
                <c:pt idx="7">
                  <c:v>39.810717055349691</c:v>
                </c:pt>
                <c:pt idx="8">
                  <c:v>25.11886431509582</c:v>
                </c:pt>
                <c:pt idx="9">
                  <c:v>15.84893192461114</c:v>
                </c:pt>
                <c:pt idx="10">
                  <c:v>10</c:v>
                </c:pt>
                <c:pt idx="11">
                  <c:v>6.3095734448019298</c:v>
                </c:pt>
                <c:pt idx="12">
                  <c:v>3.9810717055349696</c:v>
                </c:pt>
                <c:pt idx="13">
                  <c:v>2.5118864315095824</c:v>
                </c:pt>
                <c:pt idx="14">
                  <c:v>1.5848931924611143</c:v>
                </c:pt>
                <c:pt idx="15">
                  <c:v>1</c:v>
                </c:pt>
                <c:pt idx="16">
                  <c:v>0.63095734448019314</c:v>
                </c:pt>
                <c:pt idx="17">
                  <c:v>0.39810717055349737</c:v>
                </c:pt>
                <c:pt idx="18">
                  <c:v>0.25118864315095801</c:v>
                </c:pt>
                <c:pt idx="19">
                  <c:v>0.1584893192461114</c:v>
                </c:pt>
                <c:pt idx="20">
                  <c:v>0.1</c:v>
                </c:pt>
                <c:pt idx="21">
                  <c:v>6.3095734448019303E-2</c:v>
                </c:pt>
                <c:pt idx="22">
                  <c:v>3.9810717055349734E-2</c:v>
                </c:pt>
                <c:pt idx="23">
                  <c:v>2.5118864315095798E-2</c:v>
                </c:pt>
                <c:pt idx="24">
                  <c:v>1.5848931924611141E-2</c:v>
                </c:pt>
                <c:pt idx="25">
                  <c:v>0.01</c:v>
                </c:pt>
                <c:pt idx="26">
                  <c:v>6.3095734448019329E-3</c:v>
                </c:pt>
                <c:pt idx="27">
                  <c:v>3.9810717055349734E-3</c:v>
                </c:pt>
              </c:numCache>
            </c:numRef>
          </c:xVal>
          <c:yVal>
            <c:numRef>
              <c:f>Foglio1!$AD$3:$AD$30</c:f>
              <c:numCache>
                <c:formatCode>General</c:formatCode>
                <c:ptCount val="28"/>
                <c:pt idx="0">
                  <c:v>12500</c:v>
                </c:pt>
                <c:pt idx="1">
                  <c:v>7504.9443134319617</c:v>
                </c:pt>
                <c:pt idx="2">
                  <c:v>4688.294697921021</c:v>
                </c:pt>
                <c:pt idx="3">
                  <c:v>2996.7640948560675</c:v>
                </c:pt>
                <c:pt idx="4">
                  <c:v>1897.8727672155203</c:v>
                </c:pt>
                <c:pt idx="5">
                  <c:v>1194.7098569941611</c:v>
                </c:pt>
                <c:pt idx="6">
                  <c:v>755.75492866842558</c:v>
                </c:pt>
                <c:pt idx="7">
                  <c:v>477.64878437173036</c:v>
                </c:pt>
                <c:pt idx="8">
                  <c:v>300.09629327516973</c:v>
                </c:pt>
                <c:pt idx="9">
                  <c:v>187.64176030943543</c:v>
                </c:pt>
                <c:pt idx="10">
                  <c:v>119.43623002992852</c:v>
                </c:pt>
                <c:pt idx="11">
                  <c:v>75.771439922279228</c:v>
                </c:pt>
                <c:pt idx="12">
                  <c:v>47.753162455106605</c:v>
                </c:pt>
                <c:pt idx="13">
                  <c:v>29.91257723040297</c:v>
                </c:pt>
                <c:pt idx="14">
                  <c:v>18.62979653911616</c:v>
                </c:pt>
                <c:pt idx="15">
                  <c:v>11.628244707244896</c:v>
                </c:pt>
                <c:pt idx="16">
                  <c:v>7.2710925386154068</c:v>
                </c:pt>
                <c:pt idx="17">
                  <c:v>4.4065801567302696</c:v>
                </c:pt>
                <c:pt idx="18">
                  <c:v>2.6660541504784603</c:v>
                </c:pt>
                <c:pt idx="19">
                  <c:v>1.6920294386615411</c:v>
                </c:pt>
                <c:pt idx="20">
                  <c:v>1.0239499629464475</c:v>
                </c:pt>
                <c:pt idx="21">
                  <c:v>0.60451039212336044</c:v>
                </c:pt>
                <c:pt idx="22">
                  <c:v>0.35475347424666798</c:v>
                </c:pt>
                <c:pt idx="23">
                  <c:v>0.20177083059316678</c:v>
                </c:pt>
                <c:pt idx="24">
                  <c:v>0.11338767305289103</c:v>
                </c:pt>
                <c:pt idx="25">
                  <c:v>6.0873034122364056E-2</c:v>
                </c:pt>
                <c:pt idx="26">
                  <c:v>3.0978200263258052E-2</c:v>
                </c:pt>
                <c:pt idx="27">
                  <c:v>1.4857854572301007E-2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8D8-48EC-9131-D74F224AB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505696"/>
        <c:axId val="1160511520"/>
      </c:scatterChart>
      <c:valAx>
        <c:axId val="1160505696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Pressure [mbar]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11520"/>
        <c:crossesAt val="1.0000000000000003E-4"/>
        <c:crossBetween val="midCat"/>
      </c:valAx>
      <c:valAx>
        <c:axId val="1160511520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Throughput [mbar </a:t>
                </a:r>
                <a:r>
                  <a:rPr lang="en-US" sz="1800" b="0" i="0" baseline="0" dirty="0" err="1">
                    <a:effectLst/>
                  </a:rPr>
                  <a:t>lt</a:t>
                </a:r>
                <a:r>
                  <a:rPr lang="en-US" sz="1800" b="0" i="0" baseline="0" dirty="0">
                    <a:effectLst/>
                  </a:rPr>
                  <a:t>/s]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05696"/>
        <c:crossesAt val="1.0000000000000003E-4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0.07458</cdr:x>
      <cdr:y>0.61594</cdr:y>
    </cdr:from>
    <cdr:to>
      <cdr:x>0.17844</cdr:x>
      <cdr:y>0.71316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FB167B12-3A92-9311-734D-8D9980A6DC64}"/>
            </a:ext>
          </a:extLst>
        </cdr:cNvPr>
        <cdr:cNvSpPr txBox="1"/>
      </cdr:nvSpPr>
      <cdr:spPr>
        <a:xfrm xmlns:a="http://schemas.openxmlformats.org/drawingml/2006/main">
          <a:off x="235268" y="1672034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/>
            <a:t>10</a:t>
          </a:r>
          <a:r>
            <a:rPr lang="en-US" sz="1400" baseline="30000"/>
            <a:t>2</a:t>
          </a:r>
        </a:p>
      </cdr:txBody>
    </cdr:sp>
  </cdr:relSizeAnchor>
  <cdr:relSizeAnchor xmlns:cdr="http://schemas.openxmlformats.org/drawingml/2006/chartDrawing">
    <cdr:from>
      <cdr:x>0.07468</cdr:x>
      <cdr:y>0.49074</cdr:y>
    </cdr:from>
    <cdr:to>
      <cdr:x>0.17854</cdr:x>
      <cdr:y>0.58796</cdr:y>
    </cdr:to>
    <cdr:sp macro="" textlink="">
      <cdr:nvSpPr>
        <cdr:cNvPr id="3" name="CasellaDiTesto 1">
          <a:extLst xmlns:a="http://schemas.openxmlformats.org/drawingml/2006/main">
            <a:ext uri="{FF2B5EF4-FFF2-40B4-BE49-F238E27FC236}">
              <a16:creationId xmlns:a16="http://schemas.microsoft.com/office/drawing/2014/main" id="{FC5B6A21-B933-2A37-A05B-132DD84928C5}"/>
            </a:ext>
          </a:extLst>
        </cdr:cNvPr>
        <cdr:cNvSpPr txBox="1"/>
      </cdr:nvSpPr>
      <cdr:spPr>
        <a:xfrm xmlns:a="http://schemas.openxmlformats.org/drawingml/2006/main">
          <a:off x="235585" y="1332177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10</a:t>
          </a:r>
          <a:r>
            <a:rPr lang="en-US" sz="1400" baseline="30000"/>
            <a:t>4</a:t>
          </a:r>
        </a:p>
      </cdr:txBody>
    </cdr:sp>
  </cdr:relSizeAnchor>
  <cdr:relSizeAnchor xmlns:cdr="http://schemas.openxmlformats.org/drawingml/2006/chartDrawing">
    <cdr:from>
      <cdr:x>0.078</cdr:x>
      <cdr:y>0.36296</cdr:y>
    </cdr:from>
    <cdr:to>
      <cdr:x>0.18186</cdr:x>
      <cdr:y>0.46019</cdr:y>
    </cdr:to>
    <cdr:sp macro="" textlink="">
      <cdr:nvSpPr>
        <cdr:cNvPr id="4" name="CasellaDiTesto 1">
          <a:extLst xmlns:a="http://schemas.openxmlformats.org/drawingml/2006/main">
            <a:ext uri="{FF2B5EF4-FFF2-40B4-BE49-F238E27FC236}">
              <a16:creationId xmlns:a16="http://schemas.microsoft.com/office/drawing/2014/main" id="{9CF40F3F-1A0F-2889-19AA-B9430623B445}"/>
            </a:ext>
          </a:extLst>
        </cdr:cNvPr>
        <cdr:cNvSpPr txBox="1"/>
      </cdr:nvSpPr>
      <cdr:spPr>
        <a:xfrm xmlns:a="http://schemas.openxmlformats.org/drawingml/2006/main">
          <a:off x="246062" y="985308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10</a:t>
          </a:r>
          <a:r>
            <a:rPr lang="en-US" sz="1400" baseline="30000"/>
            <a:t>6</a:t>
          </a:r>
        </a:p>
      </cdr:txBody>
    </cdr:sp>
  </cdr:relSizeAnchor>
  <cdr:relSizeAnchor xmlns:cdr="http://schemas.openxmlformats.org/drawingml/2006/chartDrawing">
    <cdr:from>
      <cdr:x>0.0789</cdr:x>
      <cdr:y>0.24352</cdr:y>
    </cdr:from>
    <cdr:to>
      <cdr:x>0.18277</cdr:x>
      <cdr:y>0.34074</cdr:y>
    </cdr:to>
    <cdr:sp macro="" textlink="">
      <cdr:nvSpPr>
        <cdr:cNvPr id="5" name="CasellaDiTesto 1">
          <a:extLst xmlns:a="http://schemas.openxmlformats.org/drawingml/2006/main">
            <a:ext uri="{FF2B5EF4-FFF2-40B4-BE49-F238E27FC236}">
              <a16:creationId xmlns:a16="http://schemas.microsoft.com/office/drawing/2014/main" id="{9CF40F3F-1A0F-2889-19AA-B9430623B445}"/>
            </a:ext>
          </a:extLst>
        </cdr:cNvPr>
        <cdr:cNvSpPr txBox="1"/>
      </cdr:nvSpPr>
      <cdr:spPr>
        <a:xfrm xmlns:a="http://schemas.openxmlformats.org/drawingml/2006/main">
          <a:off x="248920" y="661061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10</a:t>
          </a:r>
          <a:r>
            <a:rPr lang="en-US" sz="1400" baseline="30000"/>
            <a:t>8</a:t>
          </a:r>
        </a:p>
      </cdr:txBody>
    </cdr:sp>
  </cdr:relSizeAnchor>
  <cdr:relSizeAnchor xmlns:cdr="http://schemas.openxmlformats.org/drawingml/2006/chartDrawing">
    <cdr:from>
      <cdr:x>0.0777</cdr:x>
      <cdr:y>0.10975</cdr:y>
    </cdr:from>
    <cdr:to>
      <cdr:x>0.18156</cdr:x>
      <cdr:y>0.20697</cdr:y>
    </cdr:to>
    <cdr:sp macro="" textlink="">
      <cdr:nvSpPr>
        <cdr:cNvPr id="6" name="CasellaDiTesto 1">
          <a:extLst xmlns:a="http://schemas.openxmlformats.org/drawingml/2006/main">
            <a:ext uri="{FF2B5EF4-FFF2-40B4-BE49-F238E27FC236}">
              <a16:creationId xmlns:a16="http://schemas.microsoft.com/office/drawing/2014/main" id="{9CF40F3F-1A0F-2889-19AA-B9430623B445}"/>
            </a:ext>
          </a:extLst>
        </cdr:cNvPr>
        <cdr:cNvSpPr txBox="1"/>
      </cdr:nvSpPr>
      <cdr:spPr>
        <a:xfrm xmlns:a="http://schemas.openxmlformats.org/drawingml/2006/main">
          <a:off x="245109" y="297921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10</a:t>
          </a:r>
          <a:r>
            <a:rPr lang="en-US" sz="1400" baseline="30000"/>
            <a:t>10</a:t>
          </a:r>
        </a:p>
      </cdr:txBody>
    </cdr:sp>
  </cdr:relSizeAnchor>
  <cdr:relSizeAnchor xmlns:cdr="http://schemas.openxmlformats.org/drawingml/2006/chartDrawing">
    <cdr:from>
      <cdr:x>0.07075</cdr:x>
      <cdr:y>0.74352</cdr:y>
    </cdr:from>
    <cdr:to>
      <cdr:x>0.17462</cdr:x>
      <cdr:y>0.84074</cdr:y>
    </cdr:to>
    <cdr:sp macro="" textlink="">
      <cdr:nvSpPr>
        <cdr:cNvPr id="7" name="CasellaDiTesto 1">
          <a:extLst xmlns:a="http://schemas.openxmlformats.org/drawingml/2006/main">
            <a:ext uri="{FF2B5EF4-FFF2-40B4-BE49-F238E27FC236}">
              <a16:creationId xmlns:a16="http://schemas.microsoft.com/office/drawing/2014/main" id="{9CF40F3F-1A0F-2889-19AA-B9430623B445}"/>
            </a:ext>
          </a:extLst>
        </cdr:cNvPr>
        <cdr:cNvSpPr txBox="1"/>
      </cdr:nvSpPr>
      <cdr:spPr>
        <a:xfrm xmlns:a="http://schemas.openxmlformats.org/drawingml/2006/main">
          <a:off x="223202" y="2018374"/>
          <a:ext cx="327660" cy="26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10</a:t>
          </a:r>
          <a:r>
            <a:rPr lang="en-US" sz="1400" baseline="30000"/>
            <a:t>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0.41972</cdr:x>
      <cdr:y>0.46095</cdr:y>
    </cdr:from>
    <cdr:to>
      <cdr:x>0.5344</cdr:x>
      <cdr:y>0.46095</cdr:y>
    </cdr:to>
    <cdr:cxnSp macro="">
      <cdr:nvCxnSpPr>
        <cdr:cNvPr id="3" name="Connettore 2 2">
          <a:extLst xmlns:a="http://schemas.openxmlformats.org/drawingml/2006/main">
            <a:ext uri="{FF2B5EF4-FFF2-40B4-BE49-F238E27FC236}">
              <a16:creationId xmlns:a16="http://schemas.microsoft.com/office/drawing/2014/main" id="{5B88C536-2F05-F09E-9F22-7972B62469F5}"/>
            </a:ext>
          </a:extLst>
        </cdr:cNvPr>
        <cdr:cNvCxnSpPr/>
      </cdr:nvCxnSpPr>
      <cdr:spPr>
        <a:xfrm xmlns:a="http://schemas.openxmlformats.org/drawingml/2006/main">
          <a:off x="2788920" y="1844040"/>
          <a:ext cx="762000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0.60206</cdr:x>
      <cdr:y>0.37714</cdr:y>
    </cdr:from>
    <cdr:to>
      <cdr:x>0.68654</cdr:x>
      <cdr:y>0.37841</cdr:y>
    </cdr:to>
    <cdr:cxnSp macro="">
      <cdr:nvCxnSpPr>
        <cdr:cNvPr id="4" name="Connettore 2 3">
          <a:extLst xmlns:a="http://schemas.openxmlformats.org/drawingml/2006/main">
            <a:ext uri="{FF2B5EF4-FFF2-40B4-BE49-F238E27FC236}">
              <a16:creationId xmlns:a16="http://schemas.microsoft.com/office/drawing/2014/main" id="{E0966A75-A2D2-499D-CCD1-3159CDEDD900}"/>
            </a:ext>
          </a:extLst>
        </cdr:cNvPr>
        <cdr:cNvCxnSpPr/>
      </cdr:nvCxnSpPr>
      <cdr:spPr>
        <a:xfrm xmlns:a="http://schemas.openxmlformats.org/drawingml/2006/main" flipH="1" flipV="1">
          <a:off x="4000500" y="1508760"/>
          <a:ext cx="561340" cy="508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6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67EA-99B0-4E60-BBCA-DA2933F05A7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87D93-C847-4AC7-98D8-DEC73E03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7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CD5E8FC-5669-4121-BA9B-1AF5CE32ED62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2</a:t>
            </a:fld>
            <a:endParaRPr lang="en-US" sz="13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875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F9D904E1-0F0A-4068-A621-17EE55F1DDDF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2</a:t>
            </a:fld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1B6B35E-5C9E-4D0C-BABD-133469898680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14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E1880C02-816F-4FBF-A4AE-83BCF656C2FC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14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4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63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C879927-A7CB-4672-9C60-77EC30010CF3}" type="slidenum">
              <a:rPr lang="en-US" sz="1300">
                <a:latin typeface="Arial" charset="0"/>
              </a:rPr>
              <a:pPr eaLnBrk="1" hangingPunct="1"/>
              <a:t>24</a:t>
            </a:fld>
            <a:endParaRPr lang="en-US" sz="1300">
              <a:latin typeface="Arial" charset="0"/>
            </a:endParaRPr>
          </a:p>
        </p:txBody>
      </p:sp>
      <p:sp>
        <p:nvSpPr>
          <p:cNvPr id="273411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76192310-EDAC-4F7A-BC0F-AC0F0056CDD1}" type="slidenum">
              <a:rPr lang="en-US" sz="1300">
                <a:latin typeface="Arial" charset="0"/>
              </a:rPr>
              <a:pPr algn="r" eaLnBrk="1" hangingPunct="1"/>
              <a:t>24</a:t>
            </a:fld>
            <a:endParaRPr lang="en-US" sz="1300">
              <a:latin typeface="Arial" charset="0"/>
            </a:endParaRPr>
          </a:p>
        </p:txBody>
      </p:sp>
      <p:sp>
        <p:nvSpPr>
          <p:cNvPr id="273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4C212567-3DA3-4361-A148-CF7C626CDFDB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27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3DF9C611-ED66-45B6-B85A-48A55DCD0616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27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6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EB50758-64E3-4737-A7BC-A324BEA858A9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28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8115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53590FD-0487-47BB-B490-A2D51094F20B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28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28BEAAE4-FD75-4C61-A57D-ED16A0F32E70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29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0EEE2B6-996A-405C-AB7B-5BFC922F725D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29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B4893F4-01D2-463B-89A7-F39D31DDE0AB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30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2211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C10A6B7-D125-4171-B07B-B75145E735C0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30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B735E085-4C4D-47A2-AC32-9E53C55D9547}" type="slidenum">
              <a:rPr lang="en-US" sz="1300">
                <a:latin typeface="Arial" charset="0"/>
              </a:rPr>
              <a:pPr eaLnBrk="1" hangingPunct="1"/>
              <a:t>4</a:t>
            </a:fld>
            <a:endParaRPr lang="en-US" sz="1300">
              <a:latin typeface="Arial" charset="0"/>
            </a:endParaRPr>
          </a:p>
        </p:txBody>
      </p:sp>
      <p:sp>
        <p:nvSpPr>
          <p:cNvPr id="271363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8FE4A608-CB42-49CF-B723-E1C67D22C767}" type="slidenum">
              <a:rPr lang="en-US" sz="1300">
                <a:latin typeface="Arial" charset="0"/>
              </a:rPr>
              <a:pPr algn="r" eaLnBrk="1" hangingPunct="1"/>
              <a:t>4</a:t>
            </a:fld>
            <a:endParaRPr lang="en-US" sz="1300">
              <a:latin typeface="Arial" charset="0"/>
            </a:endParaRPr>
          </a:p>
        </p:txBody>
      </p:sp>
      <p:sp>
        <p:nvSpPr>
          <p:cNvPr id="271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8DA0E087-EFE7-48F3-AA19-66FEB5AA784B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3235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A84BD557-3567-4E49-ADE9-1D9D5D617BBC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31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72F78B9-4287-4DE7-A389-C4A796B23C58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7331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DC181280-23CE-47BF-9634-6A8561729FF0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32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D7EF037-54BB-4E59-B998-445FB3F987D7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8355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2DC7D08-8A49-45DB-9DF7-BBFF2AD8AD55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33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8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EB50758-64E3-4737-A7BC-A324BEA858A9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8115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53590FD-0487-47BB-B490-A2D51094F20B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5CE2FA26-01C4-4964-968A-FDAB054C9C98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9139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7FE7B08-270C-4E2F-96C9-230503C29033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9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DA9F4431-A1BD-4FCF-8866-39AEAA381514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9379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E650B953-49EE-4B48-8C51-C520BC3345AE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36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9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51B0B38-0E1E-493B-9ED9-7F82555BE608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26DFB0E-2553-4C4C-91C4-414C47E71983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37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351B0B38-0E1E-493B-9ED9-7F82555BE608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26DFB0E-2553-4C4C-91C4-414C47E71983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38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68E6AC0F-A8F2-4A96-949D-54E0DD00EAA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39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0403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2E16C46C-67A1-4C88-9022-7FFE407B5E46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39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0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3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34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6794" indent="-294920" defTabSz="90934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9684" indent="-235937" defTabSz="90934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1556" indent="-235937" defTabSz="90934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3430" indent="-235937" defTabSz="90934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5304" indent="-235937" defTabSz="9093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7177" indent="-235937" defTabSz="9093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9050" indent="-235937" defTabSz="9093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924" indent="-235937" defTabSz="9093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3DE494-8807-457F-BE30-62A1A7209685}" type="slidenum">
              <a:rPr lang="en-US" smtClean="0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08000"/>
            <a:ext cx="4506912" cy="25368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2969153-56E6-4F7C-B902-F33BCC8B7190}" type="slidenum">
              <a:rPr lang="en-US" sz="1300">
                <a:latin typeface="Arial" charset="0"/>
              </a:rPr>
              <a:pPr eaLnBrk="1" hangingPunct="1"/>
              <a:t>42</a:t>
            </a:fld>
            <a:endParaRPr lang="en-US" sz="1300">
              <a:latin typeface="Arial" charset="0"/>
            </a:endParaRPr>
          </a:p>
        </p:txBody>
      </p:sp>
      <p:sp>
        <p:nvSpPr>
          <p:cNvPr id="274435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24067B6D-1DA6-47A9-AE54-7772B5A62E58}" type="slidenum">
              <a:rPr lang="en-US" sz="1300">
                <a:latin typeface="Arial" charset="0"/>
              </a:rPr>
              <a:pPr algn="r" eaLnBrk="1" hangingPunct="1"/>
              <a:t>42</a:t>
            </a:fld>
            <a:endParaRPr lang="en-US" sz="1300">
              <a:latin typeface="Arial" charset="0"/>
            </a:endParaRPr>
          </a:p>
        </p:txBody>
      </p:sp>
      <p:sp>
        <p:nvSpPr>
          <p:cNvPr id="274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2D4E314-7A56-4854-8958-489721758CDA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8899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518C7BA7-A2B0-4A32-921A-A73F124480B6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7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AE0227A-826E-4779-9EA4-0207D97E1EE3}" type="slidenum">
              <a:rPr lang="en-US" sz="1300">
                <a:latin typeface="Arial" charset="0"/>
              </a:rPr>
              <a:pPr eaLnBrk="1" hangingPunct="1"/>
              <a:t>8</a:t>
            </a:fld>
            <a:endParaRPr lang="en-US" sz="1300">
              <a:latin typeface="Arial" charset="0"/>
            </a:endParaRPr>
          </a:p>
        </p:txBody>
      </p:sp>
      <p:sp>
        <p:nvSpPr>
          <p:cNvPr id="267267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16B09E7E-E617-451B-8766-E44286757084}" type="slidenum">
              <a:rPr lang="en-US" sz="1300">
                <a:latin typeface="Arial" charset="0"/>
              </a:rPr>
              <a:pPr algn="r" eaLnBrk="1" hangingPunct="1"/>
              <a:t>8</a:t>
            </a:fld>
            <a:endParaRPr lang="en-US" sz="1300">
              <a:latin typeface="Arial" charset="0"/>
            </a:endParaRPr>
          </a:p>
        </p:txBody>
      </p:sp>
      <p:sp>
        <p:nvSpPr>
          <p:cNvPr id="267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0E5BB6A-71FE-44B9-941B-CA254E4905F1}" type="slidenum">
              <a:rPr lang="en-US" sz="1300">
                <a:latin typeface="Arial" charset="0"/>
              </a:rPr>
              <a:pPr eaLnBrk="1" hangingPunct="1"/>
              <a:t>9</a:t>
            </a:fld>
            <a:endParaRPr lang="en-US" sz="1300">
              <a:latin typeface="Arial" charset="0"/>
            </a:endParaRPr>
          </a:p>
        </p:txBody>
      </p:sp>
      <p:sp>
        <p:nvSpPr>
          <p:cNvPr id="269315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3E9AD5B2-6536-4325-92AD-D0BC8B167FBD}" type="slidenum">
              <a:rPr lang="en-US" sz="1300">
                <a:latin typeface="Arial" charset="0"/>
              </a:rPr>
              <a:pPr algn="r" eaLnBrk="1" hangingPunct="1"/>
              <a:t>9</a:t>
            </a:fld>
            <a:endParaRPr lang="en-US" sz="1300">
              <a:latin typeface="Arial" charset="0"/>
            </a:endParaRPr>
          </a:p>
        </p:txBody>
      </p:sp>
      <p:sp>
        <p:nvSpPr>
          <p:cNvPr id="269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A7F8BFA8-0EF5-4D65-9667-F1AC00925A75}" type="slidenum">
              <a:rPr lang="en-US" sz="1300">
                <a:latin typeface="Arial" charset="0"/>
              </a:rPr>
              <a:pPr eaLnBrk="1" hangingPunct="1"/>
              <a:t>10</a:t>
            </a:fld>
            <a:endParaRPr lang="en-US" sz="1300">
              <a:latin typeface="Arial" charset="0"/>
            </a:endParaRPr>
          </a:p>
        </p:txBody>
      </p:sp>
      <p:sp>
        <p:nvSpPr>
          <p:cNvPr id="270339" name="Rectangle 7"/>
          <p:cNvSpPr txBox="1">
            <a:spLocks noGrp="1" noChangeArrowheads="1"/>
          </p:cNvSpPr>
          <p:nvPr/>
        </p:nvSpPr>
        <p:spPr bwMode="auto">
          <a:xfrm>
            <a:off x="5610680" y="6429947"/>
            <a:ext cx="4293054" cy="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2" tIns="47620" rIns="95242" bIns="47620" anchor="b"/>
          <a:lstStyle>
            <a:lvl1pPr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22338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B9F56F96-70BB-47EF-B61B-910E0895FE62}" type="slidenum">
              <a:rPr lang="en-US" sz="1300">
                <a:latin typeface="Arial" charset="0"/>
              </a:rPr>
              <a:pPr algn="r" eaLnBrk="1" hangingPunct="1"/>
              <a:t>10</a:t>
            </a:fld>
            <a:endParaRPr lang="en-US" sz="1300">
              <a:latin typeface="Arial" charset="0"/>
            </a:endParaRPr>
          </a:p>
        </p:txBody>
      </p:sp>
      <p:sp>
        <p:nvSpPr>
          <p:cNvPr id="270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242" tIns="47620" rIns="95242" bIns="4762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9556737-E758-4596-A302-B1931AAD4D3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11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0E6D83D1-4279-483C-B752-796A662850B1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11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766632" indent="-294137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179674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650606" indent="-234683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2123102" indent="-236248" defTabSz="951249" eaLnBrk="0" hangingPunct="0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573693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3024286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474877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925469" indent="-236248" defTabSz="951249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00354D57-6298-47C5-BC88-4A7EEA5B2219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eaLnBrk="1" hangingPunct="1"/>
              <a:t>13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1187" name="Rectangle 7"/>
          <p:cNvSpPr txBox="1">
            <a:spLocks noGrp="1" noChangeArrowheads="1"/>
          </p:cNvSpPr>
          <p:nvPr/>
        </p:nvSpPr>
        <p:spPr bwMode="auto">
          <a:xfrm>
            <a:off x="5610822" y="6429975"/>
            <a:ext cx="4293030" cy="33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9" tIns="47613" rIns="95229" bIns="47613" anchor="b"/>
          <a:lstStyle>
            <a:lvl1pPr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77875" indent="-298450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96975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74813" indent="-238125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54238" indent="-239713" defTabSz="9652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6114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86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258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983038" indent="-239713" defTabSz="965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BEA53B9E-6FCD-434F-83F3-2C3DB59EE397}" type="slidenum">
              <a:rPr lang="en-U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13</a:t>
            </a:fld>
            <a:endParaRPr lang="en-U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1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922-2CD1-2DC3-95EE-B6002249C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9ACD7-8E65-54B6-A8BD-1BFFD1E85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648CC-2CCF-A0B7-D250-80A8B234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190D4-621F-0B06-48F0-08ED52DE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543DB-92F0-346B-EA4A-FF661BF6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0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B3C8-AB03-A981-34C9-AF152908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7D125-92B2-82CC-FC44-38340F724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2B686-5592-400F-FC92-B574E9AC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46AA8-06B8-E965-BD58-AC537AB7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035E-D089-8E1A-8C0F-6A4BAE7A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CC341-FCFF-828B-F8B6-685995FF4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2FEE-9B11-3D1B-E7CE-BF14BF06B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EB26-BF1D-1393-99C7-0A4A99BE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3B89B-965B-9319-EDB4-8ABC9C83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BD05E-EE57-B806-D995-9EF54DEF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1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2AF8-3A8A-9BCF-ED08-7C0F6C94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DF5D-5EE9-2DDC-4FEB-C743F35BC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4B2A7-4C5D-320D-8541-CB6DFC0E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10ADD-78D3-29FA-4168-E6808999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95CDD-B46D-403E-A5F7-4DE4870D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EAC1-CB17-7F1E-9510-E7EE9627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AE710-23AF-AEE2-A6CE-38D850E33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1B5B8-5DB5-C9C5-88A0-ACF355B5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F9BFE-B277-2490-C69F-0FD6E7FA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33940-A671-9C7A-FBD7-FA0E91C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A448-30E2-1487-3887-749266C5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D17B6-60C6-6A95-093A-AB1ED3C3D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E3317-7B23-AECA-1C82-E70BA4F69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4899C-2FB0-8F7A-5B57-7E82C06D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EB14C-CE16-C05D-29A6-63B7E783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C394F-3680-DC2F-211A-3E453742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23DD-D99E-C074-D136-2FAC5EDE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47239-D018-D2A6-6A67-2F20E18D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E0A26-600E-18A4-8ADD-80547675E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ADC50-3595-C647-7916-418CB38AF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A1B31-653B-02DD-BAEB-245A0B785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F1EB0-F09A-0FAC-B92C-4C7AB741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51BB5-2BFD-F99E-7494-8E4A02F7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E6886-4E89-3F88-73FF-09A18B72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633B-22F6-C35D-D254-94F77A2F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82839-CE7F-F54E-AC52-16318141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309E-F951-1837-4532-117D1BC8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9C75E-ED8B-6174-9F11-4ED1245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8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18589-6431-374A-A234-1D47DE57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9570C-1725-0645-78E2-44F7B71A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CC95-FEEE-2D82-14B1-BE920336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2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4732-89DA-4187-EB7D-3D68BC2D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53AEA-DCA1-6095-A604-2B62CFD06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98AC1-0CF4-15C9-691F-DE9A22C4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68749-D0DD-A5EE-5282-A176FD0D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5D5FB-281E-DB02-93F3-F0ED324A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E8BA3-C312-480E-AF3D-6988645E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681C-29A0-FC43-EE33-636310DE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037C8-A4C7-6207-6565-DF609AC17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6C18E-03F8-2B7D-0E53-4045C8686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EF2DF-69F5-D1C6-CD3C-C581946B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1614F-9401-2D5F-981D-998D85DA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DED47-B0E8-A829-1F52-E7E214B7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8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09D2B4-D772-53A3-9D51-216954F6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ECF31-0607-46DD-BB08-D19D13B54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0AAFE-747B-2427-5289-22736EF27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BD8B9-52EB-4091-961F-BC2EE80D3F50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2839E-78B9-148C-7CDE-D6F617C83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489A7-7439-21B0-6283-1E48A6912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34DAFA-85DD-4574-A84D-644F6487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0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5435-thumb-icons-button-up-computer-facebook-thumb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40.em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xfel\Desktop\Corso%20Vuoto%202024\Paolo%20Michelato\altro\video\Turbo-V%20Pump%203D%20Animation-1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xfel\Desktop\Corso%20Vuoto%202024\Paolo%20Michelato\altro\video\tmp_1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Turbomolecular pump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940830"/>
            <a:ext cx="7848872" cy="51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3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1524000" y="76517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latin typeface="Arial" charset="0"/>
              </a:rPr>
              <a:t>The pumping effect (composition of speed) is significant only when the peripheral speed of the blades is of the</a:t>
            </a:r>
            <a:endParaRPr lang="en-GB" sz="2800" dirty="0">
              <a:latin typeface="Arial" charset="0"/>
            </a:endParaRP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lum bright="-4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997201"/>
            <a:ext cx="4211638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pump: principle of operation /4</a:t>
            </a:r>
            <a:endParaRPr lang="it-IT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76D8E5-35F7-82A6-0D92-001497458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>
                <a:latin typeface="Arial" charset="0"/>
              </a:rPr>
              <a:t>Balde</a:t>
            </a:r>
            <a:r>
              <a:rPr lang="en-US" sz="2800" dirty="0">
                <a:latin typeface="Arial" charset="0"/>
              </a:rPr>
              <a:t> speed </a:t>
            </a:r>
            <a:r>
              <a:rPr lang="en-US" dirty="0">
                <a:latin typeface="Arial" charset="0"/>
              </a:rPr>
              <a:t>is of the </a:t>
            </a:r>
            <a:r>
              <a:rPr lang="en-US" sz="2800" dirty="0">
                <a:latin typeface="Arial" charset="0"/>
              </a:rPr>
              <a:t>same order of magnitude as the average speed of the molecules that are to be pumped (at room temperature)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pump: principle of operation/5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2E07F-E168-851E-AF8C-685C46BF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973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Axial compressor type pumps are very flexible design</a:t>
            </a:r>
          </a:p>
          <a:p>
            <a:pPr lvl="1"/>
            <a:r>
              <a:rPr lang="en-US" dirty="0"/>
              <a:t># stages can be varied</a:t>
            </a:r>
          </a:p>
          <a:p>
            <a:pPr lvl="1"/>
            <a:r>
              <a:rPr lang="en-US" dirty="0"/>
              <a:t>Blade angles varied</a:t>
            </a:r>
          </a:p>
          <a:p>
            <a:pPr lvl="1"/>
            <a:r>
              <a:rPr lang="en-US" dirty="0"/>
              <a:t>Hybrid pumps</a:t>
            </a:r>
          </a:p>
          <a:p>
            <a:r>
              <a:rPr lang="en-US" dirty="0"/>
              <a:t>Molecular flow exists through most of the a turbopump; however, transient and sometimes viscous flow occurs at the pump discharge</a:t>
            </a:r>
          </a:p>
          <a:p>
            <a:r>
              <a:rPr lang="en-US" dirty="0"/>
              <a:t>The key parameter of turbopumps is compression ratio, not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5235" name="Picture 3" descr="Pagine da USPAS2002-3_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8" t="22272" r="8206" b="19221"/>
          <a:stretch/>
        </p:blipFill>
        <p:spPr bwMode="auto">
          <a:xfrm>
            <a:off x="7477932" y="1836895"/>
            <a:ext cx="3190067" cy="411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C7830-37FE-D213-01F4-020EEEC3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Principle</a:t>
            </a:r>
            <a:r>
              <a:rPr lang="it-IT" dirty="0"/>
              <a:t> of </a:t>
            </a:r>
            <a:r>
              <a:rPr lang="it-IT" dirty="0" err="1"/>
              <a:t>operation</a:t>
            </a:r>
            <a:endParaRPr lang="en-US" dirty="0"/>
          </a:p>
        </p:txBody>
      </p:sp>
      <p:pic>
        <p:nvPicPr>
          <p:cNvPr id="4" name="Functional principle of the HiPace turbopump in 3D">
            <a:hlinkClick r:id="" action="ppaction://media"/>
            <a:extLst>
              <a:ext uri="{FF2B5EF4-FFF2-40B4-BE49-F238E27FC236}">
                <a16:creationId xmlns:a16="http://schemas.microsoft.com/office/drawing/2014/main" id="{6972B4E0-1FF5-EF44-CEAA-41FA2F39D3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520" end="10400.1777"/>
                  <p14:fade out="1000"/>
                </p14:media>
              </p:ext>
            </p:extLst>
          </p:nvPr>
        </p:nvPicPr>
        <p:blipFill rotWithShape="1">
          <a:blip r:embed="rId4"/>
          <a:srcRect t="6574"/>
          <a:stretch/>
        </p:blipFill>
        <p:spPr>
          <a:xfrm>
            <a:off x="2076772" y="1497152"/>
            <a:ext cx="8896027" cy="46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Turbomolecular pump: key parameters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295FE4-E8EF-4D9A-EB66-E59148E4F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00"/>
                </a:solidFill>
                <a:cs typeface="Arial" pitchFamily="34" charset="0"/>
              </a:rPr>
              <a:t>Important parameters to consider: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Pumping speed for different gases;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Maximum throughput for different gases;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Compression ratio (capability to maintain a given pressure difference between inlet and outlet);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Maximum counter pressure;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Final pressure.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Pumps</a:t>
            </a:r>
          </a:p>
        </p:txBody>
      </p:sp>
      <p:pic>
        <p:nvPicPr>
          <p:cNvPr id="98307" name="Picture 3" descr="tm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6180" r="8279" b="8691"/>
          <a:stretch>
            <a:fillRect/>
          </a:stretch>
        </p:blipFill>
        <p:spPr bwMode="auto">
          <a:xfrm>
            <a:off x="268638" y="1773563"/>
            <a:ext cx="3605939" cy="491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pumping speed vs m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4477" r="5630" b="11565"/>
          <a:stretch>
            <a:fillRect/>
          </a:stretch>
        </p:blipFill>
        <p:spPr bwMode="auto">
          <a:xfrm>
            <a:off x="3874577" y="4143447"/>
            <a:ext cx="4148998" cy="27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pumping speedvs press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6645" r="5478" b="14030"/>
          <a:stretch>
            <a:fillRect/>
          </a:stretch>
        </p:blipFill>
        <p:spPr bwMode="auto">
          <a:xfrm>
            <a:off x="7405820" y="1773563"/>
            <a:ext cx="4223694" cy="26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54372-3C02-8152-BE5B-880A8DA5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Compression</a:t>
            </a:r>
            <a:r>
              <a:rPr lang="it-IT" dirty="0"/>
              <a:t> ratio (1/3)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F209-C03A-7977-C8DD-C3A7669C4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Compression</a:t>
            </a:r>
            <a:r>
              <a:rPr lang="it-IT" dirty="0"/>
              <a:t> ratio</a:t>
            </a:r>
          </a:p>
          <a:p>
            <a:r>
              <a:rPr lang="en-US" dirty="0"/>
              <a:t>Compression ratio with zero inlet flow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2D17D5-8873-A304-9C30-96402F3D0CFF}"/>
                  </a:ext>
                </a:extLst>
              </p:cNvPr>
              <p:cNvSpPr txBox="1"/>
              <p:nvPr/>
            </p:nvSpPr>
            <p:spPr>
              <a:xfrm>
                <a:off x="5182047" y="1690688"/>
                <a:ext cx="2091085" cy="565411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2D17D5-8873-A304-9C30-96402F3D0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047" y="1690688"/>
                <a:ext cx="2091085" cy="5654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E67C31-C56B-260A-2A31-67F4996FBE15}"/>
                  </a:ext>
                </a:extLst>
              </p:cNvPr>
              <p:cNvSpPr txBox="1"/>
              <p:nvPr/>
            </p:nvSpPr>
            <p:spPr>
              <a:xfrm>
                <a:off x="7179687" y="2291601"/>
                <a:ext cx="928010" cy="563872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E67C31-C56B-260A-2A31-67F4996FB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687" y="2291601"/>
                <a:ext cx="928010" cy="563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B071C0B-AC22-1A70-E32C-6D77316C4789}"/>
              </a:ext>
            </a:extLst>
          </p:cNvPr>
          <p:cNvSpPr txBox="1"/>
          <p:nvPr/>
        </p:nvSpPr>
        <p:spPr>
          <a:xfrm>
            <a:off x="8107697" y="1213634"/>
            <a:ext cx="1210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Probability</a:t>
            </a:r>
            <a:r>
              <a:rPr lang="it-IT" sz="1400" dirty="0"/>
              <a:t> of </a:t>
            </a:r>
            <a:r>
              <a:rPr lang="it-IT" sz="1400" dirty="0" err="1"/>
              <a:t>inlet</a:t>
            </a:r>
            <a:r>
              <a:rPr lang="it-IT" sz="1400" dirty="0"/>
              <a:t> </a:t>
            </a:r>
            <a:r>
              <a:rPr lang="it-IT" sz="1400" dirty="0" err="1"/>
              <a:t>into</a:t>
            </a:r>
            <a:r>
              <a:rPr lang="it-IT" sz="1400" dirty="0"/>
              <a:t> the turbo stage</a:t>
            </a:r>
            <a:endParaRPr lang="en-US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1FDC126-3CC9-8D63-141A-5C7C838BE347}"/>
              </a:ext>
            </a:extLst>
          </p:cNvPr>
          <p:cNvCxnSpPr/>
          <p:nvPr/>
        </p:nvCxnSpPr>
        <p:spPr>
          <a:xfrm flipH="1">
            <a:off x="7273132" y="1848465"/>
            <a:ext cx="834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65951B96-78AE-8A31-72A1-093163CF4A69}"/>
              </a:ext>
            </a:extLst>
          </p:cNvPr>
          <p:cNvGrpSpPr>
            <a:grpSpLocks noChangeAspect="1"/>
          </p:cNvGrpSpPr>
          <p:nvPr/>
        </p:nvGrpSpPr>
        <p:grpSpPr>
          <a:xfrm>
            <a:off x="2963384" y="2890975"/>
            <a:ext cx="5319211" cy="3967025"/>
            <a:chOff x="2989693" y="3040886"/>
            <a:chExt cx="4949297" cy="369114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FC64DD-1B77-E484-6138-3E7FC7D7D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3131" y="3040886"/>
              <a:ext cx="4565859" cy="347959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E81D81D-56CB-AFB9-B0F9-648441E29E0D}"/>
                </a:ext>
              </a:extLst>
            </p:cNvPr>
            <p:cNvSpPr txBox="1"/>
            <p:nvPr/>
          </p:nvSpPr>
          <p:spPr>
            <a:xfrm>
              <a:off x="2989693" y="4411349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K</a:t>
              </a:r>
              <a:r>
                <a:rPr lang="it-IT" i="1" baseline="-25000" dirty="0"/>
                <a:t>0</a:t>
              </a:r>
              <a:endParaRPr lang="en-US" i="1" baseline="-25000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FB9E912-D2F0-F56E-EADE-EFD41175598B}"/>
                </a:ext>
              </a:extLst>
            </p:cNvPr>
            <p:cNvSpPr txBox="1"/>
            <p:nvPr/>
          </p:nvSpPr>
          <p:spPr>
            <a:xfrm>
              <a:off x="5346404" y="636270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/>
                <a:t>v</a:t>
              </a:r>
              <a:r>
                <a:rPr lang="it-IT" i="1" baseline="-25000" dirty="0" err="1"/>
                <a:t>b</a:t>
              </a:r>
              <a:r>
                <a:rPr lang="it-IT" i="1" baseline="-25000" dirty="0"/>
                <a:t> </a:t>
              </a:r>
              <a:r>
                <a:rPr lang="it-IT" i="1" dirty="0"/>
                <a:t>/ </a:t>
              </a:r>
              <a:r>
                <a:rPr lang="it-IT" i="1" dirty="0" err="1"/>
                <a:t>c</a:t>
              </a:r>
              <a:r>
                <a:rPr lang="it-IT" i="1" baseline="-25000" dirty="0" err="1"/>
                <a:t>w</a:t>
              </a:r>
              <a:endParaRPr lang="en-US" i="1" baseline="-25000" dirty="0"/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D74DB215-DCF0-2FEE-EDF7-4611BD4B215B}"/>
                </a:ext>
              </a:extLst>
            </p:cNvPr>
            <p:cNvCxnSpPr/>
            <p:nvPr/>
          </p:nvCxnSpPr>
          <p:spPr>
            <a:xfrm>
              <a:off x="391762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EE2CD593-4D5E-FE59-A13A-4B6B398C5764}"/>
                </a:ext>
              </a:extLst>
            </p:cNvPr>
            <p:cNvCxnSpPr/>
            <p:nvPr/>
          </p:nvCxnSpPr>
          <p:spPr>
            <a:xfrm>
              <a:off x="451706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BE8C47D-C399-5C5B-D052-8706F4E97A3F}"/>
              </a:ext>
            </a:extLst>
          </p:cNvPr>
          <p:cNvSpPr txBox="1"/>
          <p:nvPr/>
        </p:nvSpPr>
        <p:spPr>
          <a:xfrm>
            <a:off x="458993" y="4103022"/>
            <a:ext cx="24715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Using a Monte Carlo method, Kruger &amp; Shapiro calculated K0 as function of different parameters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F5A88ED-11B6-9887-B336-A19917149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120" y="1582966"/>
            <a:ext cx="3496463" cy="5278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584ED-B5B2-F397-F644-F1F1A07832FC}"/>
              </a:ext>
            </a:extLst>
          </p:cNvPr>
          <p:cNvSpPr txBox="1"/>
          <p:nvPr/>
        </p:nvSpPr>
        <p:spPr>
          <a:xfrm>
            <a:off x="11183671" y="3262399"/>
            <a:ext cx="8143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108804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54372-3C02-8152-BE5B-880A8DA5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Compression</a:t>
            </a:r>
            <a:r>
              <a:rPr lang="it-IT" dirty="0"/>
              <a:t> ratio(2/3)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6F30A-A25F-D663-025D-67181CC2D8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Exponential </a:t>
                </a:r>
                <a:r>
                  <a:rPr lang="it-IT" dirty="0" err="1"/>
                  <a:t>dependence</a:t>
                </a:r>
                <a:r>
                  <a:rPr lang="it-IT" dirty="0"/>
                  <a:t>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6F30A-A25F-D663-025D-67181CC2D8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65951B96-78AE-8A31-72A1-093163CF4A69}"/>
              </a:ext>
            </a:extLst>
          </p:cNvPr>
          <p:cNvGrpSpPr/>
          <p:nvPr/>
        </p:nvGrpSpPr>
        <p:grpSpPr>
          <a:xfrm>
            <a:off x="7096442" y="1631322"/>
            <a:ext cx="4949297" cy="3691146"/>
            <a:chOff x="2989693" y="3040886"/>
            <a:chExt cx="4949297" cy="369114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FC64DD-1B77-E484-6138-3E7FC7D7D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3131" y="3040886"/>
              <a:ext cx="4565859" cy="347959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E81D81D-56CB-AFB9-B0F9-648441E29E0D}"/>
                </a:ext>
              </a:extLst>
            </p:cNvPr>
            <p:cNvSpPr txBox="1"/>
            <p:nvPr/>
          </p:nvSpPr>
          <p:spPr>
            <a:xfrm>
              <a:off x="2989693" y="4411349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K</a:t>
              </a:r>
              <a:r>
                <a:rPr lang="it-IT" i="1" baseline="-25000" dirty="0"/>
                <a:t>0</a:t>
              </a:r>
              <a:endParaRPr lang="en-US" i="1" baseline="-25000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FB9E912-D2F0-F56E-EADE-EFD41175598B}"/>
                </a:ext>
              </a:extLst>
            </p:cNvPr>
            <p:cNvSpPr txBox="1"/>
            <p:nvPr/>
          </p:nvSpPr>
          <p:spPr>
            <a:xfrm>
              <a:off x="5346404" y="636270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/>
                <a:t>v</a:t>
              </a:r>
              <a:r>
                <a:rPr lang="it-IT" i="1" baseline="-25000" dirty="0" err="1"/>
                <a:t>b</a:t>
              </a:r>
              <a:r>
                <a:rPr lang="it-IT" i="1" baseline="-25000" dirty="0"/>
                <a:t> </a:t>
              </a:r>
              <a:r>
                <a:rPr lang="it-IT" i="1" dirty="0"/>
                <a:t>/ </a:t>
              </a:r>
              <a:r>
                <a:rPr lang="it-IT" i="1" dirty="0" err="1"/>
                <a:t>c</a:t>
              </a:r>
              <a:r>
                <a:rPr lang="it-IT" i="1" baseline="-25000" dirty="0" err="1"/>
                <a:t>w</a:t>
              </a:r>
              <a:endParaRPr lang="en-US" i="1" baseline="-25000" dirty="0"/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D74DB215-DCF0-2FEE-EDF7-4611BD4B215B}"/>
                </a:ext>
              </a:extLst>
            </p:cNvPr>
            <p:cNvCxnSpPr/>
            <p:nvPr/>
          </p:nvCxnSpPr>
          <p:spPr>
            <a:xfrm>
              <a:off x="391762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EE2CD593-4D5E-FE59-A13A-4B6B398C5764}"/>
                </a:ext>
              </a:extLst>
            </p:cNvPr>
            <p:cNvCxnSpPr/>
            <p:nvPr/>
          </p:nvCxnSpPr>
          <p:spPr>
            <a:xfrm>
              <a:off x="451706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2474E775-1251-0198-F4AC-388BAEC571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944878"/>
              </p:ext>
            </p:extLst>
          </p:nvPr>
        </p:nvGraphicFramePr>
        <p:xfrm>
          <a:off x="3337768" y="2312770"/>
          <a:ext cx="3673511" cy="3479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B34AB5D-2817-C046-C454-4253992902EE}"/>
                  </a:ext>
                </a:extLst>
              </p:cNvPr>
              <p:cNvSpPr txBox="1"/>
              <p:nvPr/>
            </p:nvSpPr>
            <p:spPr>
              <a:xfrm>
                <a:off x="1079902" y="2750305"/>
                <a:ext cx="142269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𝐸𝑥𝑝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B34AB5D-2817-C046-C454-425399290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902" y="2750305"/>
                <a:ext cx="1422697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9099A6C-1F54-743C-9E36-04B4EA0AD005}"/>
                  </a:ext>
                </a:extLst>
              </p:cNvPr>
              <p:cNvSpPr txBox="1"/>
              <p:nvPr/>
            </p:nvSpPr>
            <p:spPr>
              <a:xfrm>
                <a:off x="1005869" y="3812483"/>
                <a:ext cx="1812612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𝐸𝑥𝑝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𝑅𝑇</m:t>
                                      </m:r>
                                    </m:num>
                                    <m:den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9099A6C-1F54-743C-9E36-04B4EA0AD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69" y="3812483"/>
                <a:ext cx="1812612" cy="891719"/>
              </a:xfrm>
              <a:prstGeom prst="rect">
                <a:avLst/>
              </a:prstGeom>
              <a:blipFill>
                <a:blip r:embed="rId7"/>
                <a:stretch>
                  <a:fillRect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4121AD7-4C36-99B4-8082-D3A1A43BC823}"/>
                  </a:ext>
                </a:extLst>
              </p:cNvPr>
              <p:cNvSpPr txBox="1"/>
              <p:nvPr/>
            </p:nvSpPr>
            <p:spPr>
              <a:xfrm>
                <a:off x="1079902" y="5483421"/>
                <a:ext cx="1792818" cy="693542"/>
              </a:xfrm>
              <a:prstGeom prst="rect">
                <a:avLst/>
              </a:prstGeom>
              <a:noFill/>
              <a:ln>
                <a:solidFill>
                  <a:srgbClr val="E30613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𝐸𝑥𝑝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4121AD7-4C36-99B4-8082-D3A1A43B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902" y="5483421"/>
                <a:ext cx="1792818" cy="693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E3061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6FE67B-C7AC-5DE5-AF4E-878861DEAD17}"/>
              </a:ext>
            </a:extLst>
          </p:cNvPr>
          <p:cNvSpPr txBox="1"/>
          <p:nvPr/>
        </p:nvSpPr>
        <p:spPr>
          <a:xfrm>
            <a:off x="3978384" y="5902718"/>
            <a:ext cx="264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Pompa TURBOVAC SL 80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7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54372-3C02-8152-BE5B-880A8DA5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Compression</a:t>
            </a:r>
            <a:r>
              <a:rPr lang="it-IT" dirty="0"/>
              <a:t> ratio(3/3)</a:t>
            </a:r>
            <a:endParaRPr lang="en-US" dirty="0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65951B96-78AE-8A31-72A1-093163CF4A69}"/>
              </a:ext>
            </a:extLst>
          </p:cNvPr>
          <p:cNvGrpSpPr/>
          <p:nvPr/>
        </p:nvGrpSpPr>
        <p:grpSpPr>
          <a:xfrm>
            <a:off x="7096442" y="1631322"/>
            <a:ext cx="4949297" cy="3691146"/>
            <a:chOff x="2989693" y="3040886"/>
            <a:chExt cx="4949297" cy="369114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FC64DD-1B77-E484-6138-3E7FC7D7D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3131" y="3040886"/>
              <a:ext cx="4565859" cy="347959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E81D81D-56CB-AFB9-B0F9-648441E29E0D}"/>
                </a:ext>
              </a:extLst>
            </p:cNvPr>
            <p:cNvSpPr txBox="1"/>
            <p:nvPr/>
          </p:nvSpPr>
          <p:spPr>
            <a:xfrm>
              <a:off x="2989693" y="4411349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K</a:t>
              </a:r>
              <a:r>
                <a:rPr lang="it-IT" i="1" baseline="-25000" dirty="0"/>
                <a:t>0</a:t>
              </a:r>
              <a:endParaRPr lang="en-US" i="1" baseline="-25000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FB9E912-D2F0-F56E-EADE-EFD41175598B}"/>
                </a:ext>
              </a:extLst>
            </p:cNvPr>
            <p:cNvSpPr txBox="1"/>
            <p:nvPr/>
          </p:nvSpPr>
          <p:spPr>
            <a:xfrm>
              <a:off x="5346404" y="636270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/>
                <a:t>v</a:t>
              </a:r>
              <a:r>
                <a:rPr lang="it-IT" i="1" baseline="-25000" dirty="0" err="1"/>
                <a:t>b</a:t>
              </a:r>
              <a:r>
                <a:rPr lang="it-IT" i="1" baseline="-25000" dirty="0"/>
                <a:t> </a:t>
              </a:r>
              <a:r>
                <a:rPr lang="it-IT" i="1" dirty="0"/>
                <a:t>/ </a:t>
              </a:r>
              <a:r>
                <a:rPr lang="it-IT" i="1" dirty="0" err="1"/>
                <a:t>c</a:t>
              </a:r>
              <a:r>
                <a:rPr lang="it-IT" i="1" baseline="-25000" dirty="0" err="1"/>
                <a:t>w</a:t>
              </a:r>
              <a:endParaRPr lang="en-US" i="1" baseline="-25000" dirty="0"/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D74DB215-DCF0-2FEE-EDF7-4611BD4B215B}"/>
                </a:ext>
              </a:extLst>
            </p:cNvPr>
            <p:cNvCxnSpPr/>
            <p:nvPr/>
          </p:nvCxnSpPr>
          <p:spPr>
            <a:xfrm>
              <a:off x="391762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EE2CD593-4D5E-FE59-A13A-4B6B398C5764}"/>
                </a:ext>
              </a:extLst>
            </p:cNvPr>
            <p:cNvCxnSpPr/>
            <p:nvPr/>
          </p:nvCxnSpPr>
          <p:spPr>
            <a:xfrm>
              <a:off x="4517064" y="3556000"/>
              <a:ext cx="0" cy="2651760"/>
            </a:xfrm>
            <a:prstGeom prst="line">
              <a:avLst/>
            </a:prstGeom>
            <a:ln w="9525">
              <a:solidFill>
                <a:srgbClr val="E30613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B6ADA611-7C36-D76C-A4CB-60F3B6E3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14" y="2489798"/>
            <a:ext cx="3792442" cy="3411354"/>
          </a:xfrm>
          <a:prstGeom prst="rect">
            <a:avLst/>
          </a:prstGeom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7E205EB6-BE7B-D938-B0BC-F9FD5B756029}"/>
              </a:ext>
            </a:extLst>
          </p:cNvPr>
          <p:cNvSpPr/>
          <p:nvPr/>
        </p:nvSpPr>
        <p:spPr>
          <a:xfrm>
            <a:off x="2201530" y="1608744"/>
            <a:ext cx="537409" cy="746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82C570-6762-2252-F998-94C5573E840B}"/>
              </a:ext>
            </a:extLst>
          </p:cNvPr>
          <p:cNvSpPr txBox="1"/>
          <p:nvPr/>
        </p:nvSpPr>
        <p:spPr>
          <a:xfrm>
            <a:off x="2937427" y="1660188"/>
            <a:ext cx="2540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Gas </a:t>
            </a:r>
            <a:r>
              <a:rPr lang="it-IT" dirty="0" err="1"/>
              <a:t>Inlet</a:t>
            </a:r>
            <a:r>
              <a:rPr lang="it-IT" dirty="0"/>
              <a:t> (Vacuum side)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59CFC4-BAFA-8093-ED47-5AC3AF8BE8DF}"/>
              </a:ext>
            </a:extLst>
          </p:cNvPr>
          <p:cNvSpPr txBox="1"/>
          <p:nvPr/>
        </p:nvSpPr>
        <p:spPr>
          <a:xfrm>
            <a:off x="4671615" y="2146436"/>
            <a:ext cx="254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Initial</a:t>
            </a:r>
            <a:r>
              <a:rPr lang="it-IT" dirty="0"/>
              <a:t> stages with large angle </a:t>
            </a:r>
            <a:r>
              <a:rPr lang="it-IT" dirty="0" err="1"/>
              <a:t>blades</a:t>
            </a:r>
            <a:r>
              <a:rPr lang="it-IT" dirty="0"/>
              <a:t> to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pumping</a:t>
            </a:r>
            <a:r>
              <a:rPr lang="it-IT" dirty="0"/>
              <a:t> speed</a:t>
            </a:r>
            <a:endParaRPr lang="en-US" dirty="0"/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847CB600-BBD6-8E74-DB09-1CBD45E871C6}"/>
              </a:ext>
            </a:extLst>
          </p:cNvPr>
          <p:cNvSpPr/>
          <p:nvPr/>
        </p:nvSpPr>
        <p:spPr>
          <a:xfrm>
            <a:off x="2487750" y="5980811"/>
            <a:ext cx="537409" cy="758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CDCAF08-2F30-E1C4-B841-A4CEEC756ECF}"/>
              </a:ext>
            </a:extLst>
          </p:cNvPr>
          <p:cNvSpPr txBox="1"/>
          <p:nvPr/>
        </p:nvSpPr>
        <p:spPr>
          <a:xfrm>
            <a:off x="3197929" y="613779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Gas Outlet</a:t>
            </a:r>
            <a:endParaRPr lang="en-US" dirty="0"/>
          </a:p>
        </p:txBody>
      </p:sp>
      <p:sp>
        <p:nvSpPr>
          <p:cNvPr id="5" name="CasellaDiTesto 20">
            <a:extLst>
              <a:ext uri="{FF2B5EF4-FFF2-40B4-BE49-F238E27FC236}">
                <a16:creationId xmlns:a16="http://schemas.microsoft.com/office/drawing/2014/main" id="{2363E43D-FE5E-7733-68EB-F41B9A07AD5F}"/>
              </a:ext>
            </a:extLst>
          </p:cNvPr>
          <p:cNvSpPr txBox="1"/>
          <p:nvPr/>
        </p:nvSpPr>
        <p:spPr>
          <a:xfrm>
            <a:off x="4825780" y="4510748"/>
            <a:ext cx="254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Final</a:t>
            </a:r>
            <a:r>
              <a:rPr lang="it-IT" dirty="0"/>
              <a:t> stages with limited angle </a:t>
            </a:r>
            <a:r>
              <a:rPr lang="it-IT" dirty="0" err="1"/>
              <a:t>blades</a:t>
            </a:r>
            <a:r>
              <a:rPr lang="it-IT" dirty="0"/>
              <a:t> to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compression</a:t>
            </a:r>
            <a:r>
              <a:rPr lang="it-IT" dirty="0"/>
              <a:t>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A728A-591F-FD5A-6C1C-53FABB13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Pumping</a:t>
            </a:r>
            <a:r>
              <a:rPr lang="it-IT" dirty="0"/>
              <a:t> Speed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E8F0441-D876-AD94-6C61-6F218532B429}"/>
                  </a:ext>
                </a:extLst>
              </p:cNvPr>
              <p:cNvSpPr txBox="1"/>
              <p:nvPr/>
            </p:nvSpPr>
            <p:spPr>
              <a:xfrm>
                <a:off x="3381214" y="3229881"/>
                <a:ext cx="1461247" cy="5097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E8F0441-D876-AD94-6C61-6F218532B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14" y="3229881"/>
                <a:ext cx="1461247" cy="5097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3592482-6F51-4957-AA7E-3F00A04E6262}"/>
                  </a:ext>
                </a:extLst>
              </p:cNvPr>
              <p:cNvSpPr txBox="1"/>
              <p:nvPr/>
            </p:nvSpPr>
            <p:spPr>
              <a:xfrm>
                <a:off x="3669107" y="1398232"/>
                <a:ext cx="2499531" cy="8732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3592482-6F51-4957-AA7E-3F00A04E6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107" y="1398232"/>
                <a:ext cx="2499531" cy="8732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DDE499-78A3-ADD8-9324-A7F15581956B}"/>
              </a:ext>
            </a:extLst>
          </p:cNvPr>
          <p:cNvSpPr txBox="1"/>
          <p:nvPr/>
        </p:nvSpPr>
        <p:spPr>
          <a:xfrm>
            <a:off x="801804" y="3273287"/>
            <a:ext cx="226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Velocità di pompaggio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4C149E-D07A-5DD5-7342-BBD8554B32DB}"/>
              </a:ext>
            </a:extLst>
          </p:cNvPr>
          <p:cNvSpPr txBox="1"/>
          <p:nvPr/>
        </p:nvSpPr>
        <p:spPr>
          <a:xfrm>
            <a:off x="8562400" y="544488"/>
            <a:ext cx="343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Behaviour</a:t>
            </a:r>
            <a:r>
              <a:rPr lang="it-IT" sz="1400" dirty="0"/>
              <a:t> from </a:t>
            </a:r>
            <a:r>
              <a:rPr lang="it-IT" sz="1400" dirty="0" err="1"/>
              <a:t>geometrical</a:t>
            </a:r>
            <a:r>
              <a:rPr lang="it-IT" sz="1400" dirty="0"/>
              <a:t> </a:t>
            </a:r>
            <a:r>
              <a:rPr lang="it-IT" sz="1400" dirty="0" err="1"/>
              <a:t>consideration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1BF0A39-0DF2-F20E-2A84-3FE35B61647C}"/>
                  </a:ext>
                </a:extLst>
              </p:cNvPr>
              <p:cNvSpPr txBox="1"/>
              <p:nvPr/>
            </p:nvSpPr>
            <p:spPr>
              <a:xfrm>
                <a:off x="2188791" y="2123463"/>
                <a:ext cx="84324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1BF0A39-0DF2-F20E-2A84-3FE35B616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791" y="2123463"/>
                <a:ext cx="843244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599753E-CC11-276C-F83E-E03C81B42848}"/>
                  </a:ext>
                </a:extLst>
              </p:cNvPr>
              <p:cNvSpPr txBox="1"/>
              <p:nvPr/>
            </p:nvSpPr>
            <p:spPr>
              <a:xfrm>
                <a:off x="5186980" y="2067836"/>
                <a:ext cx="167276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599753E-CC11-276C-F83E-E03C81B4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980" y="2067836"/>
                <a:ext cx="1672766" cy="818366"/>
              </a:xfrm>
              <a:prstGeom prst="rect">
                <a:avLst/>
              </a:prstGeom>
              <a:blipFill>
                <a:blip r:embed="rId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5EC775C-7146-D3C3-0565-DC96DE2DE4B0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32035" y="2532646"/>
            <a:ext cx="810715" cy="518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0F221CF-D1A9-24F4-19E0-1EE6C102E1F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503325" y="2477019"/>
            <a:ext cx="683655" cy="644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Grafico 23">
            <a:extLst>
              <a:ext uri="{FF2B5EF4-FFF2-40B4-BE49-F238E27FC236}">
                <a16:creationId xmlns:a16="http://schemas.microsoft.com/office/drawing/2014/main" id="{EA5A4FBC-382B-952C-87D7-C2E3FF9D55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353184"/>
              </p:ext>
            </p:extLst>
          </p:nvPr>
        </p:nvGraphicFramePr>
        <p:xfrm>
          <a:off x="7563422" y="1075525"/>
          <a:ext cx="4626761" cy="3722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77A2427-E525-AD3A-B31F-B28F727F1BDC}"/>
                  </a:ext>
                </a:extLst>
              </p:cNvPr>
              <p:cNvSpPr txBox="1"/>
              <p:nvPr/>
            </p:nvSpPr>
            <p:spPr>
              <a:xfrm>
                <a:off x="6540964" y="3081429"/>
                <a:ext cx="1271778" cy="732848"/>
              </a:xfrm>
              <a:prstGeom prst="rect">
                <a:avLst/>
              </a:prstGeom>
              <a:noFill/>
              <a:ln>
                <a:solidFill>
                  <a:srgbClr val="E30613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>
                <a:defPPr>
                  <a:defRPr lang="it-IT"/>
                </a:defPPr>
                <a:lvl1pPr>
                  <a:defRPr b="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400">
                          <a:latin typeface="Cambria Math" panose="02040503050406030204" pitchFamily="18" charset="0"/>
                        </a:rPr>
                        <m:t> ~ 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40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77A2427-E525-AD3A-B31F-B28F727F1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964" y="3081429"/>
                <a:ext cx="1271778" cy="732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E3061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D07F934A-984F-D110-B60A-5051DFC5387C}"/>
              </a:ext>
            </a:extLst>
          </p:cNvPr>
          <p:cNvSpPr/>
          <p:nvPr/>
        </p:nvSpPr>
        <p:spPr>
          <a:xfrm rot="16200000">
            <a:off x="5426469" y="3111701"/>
            <a:ext cx="537409" cy="746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D19770E-F8CC-668F-B18B-D37D37F475FB}"/>
              </a:ext>
            </a:extLst>
          </p:cNvPr>
          <p:cNvSpPr txBox="1"/>
          <p:nvPr/>
        </p:nvSpPr>
        <p:spPr>
          <a:xfrm>
            <a:off x="8030400" y="4719406"/>
            <a:ext cx="3841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Pumping</a:t>
            </a:r>
            <a:r>
              <a:rPr lang="it-IT" dirty="0"/>
              <a:t> speed </a:t>
            </a:r>
            <a:r>
              <a:rPr lang="it-IT" dirty="0" err="1"/>
              <a:t>constant</a:t>
            </a:r>
            <a:r>
              <a:rPr lang="it-IT" dirty="0"/>
              <a:t> in a large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Pumping</a:t>
            </a:r>
            <a:r>
              <a:rPr lang="it-IT" dirty="0"/>
              <a:t> speed </a:t>
            </a:r>
            <a:r>
              <a:rPr lang="it-IT" dirty="0" err="1"/>
              <a:t>decreases</a:t>
            </a:r>
            <a:r>
              <a:rPr lang="it-IT" dirty="0"/>
              <a:t> in the </a:t>
            </a:r>
            <a:r>
              <a:rPr lang="it-IT" dirty="0" err="1"/>
              <a:t>rasniion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flow </a:t>
            </a:r>
            <a:r>
              <a:rPr lang="it-IT" dirty="0" err="1"/>
              <a:t>changes</a:t>
            </a:r>
            <a:r>
              <a:rPr lang="it-IT" dirty="0"/>
              <a:t> from </a:t>
            </a:r>
            <a:r>
              <a:rPr lang="it-IT" dirty="0" err="1"/>
              <a:t>molecular</a:t>
            </a:r>
            <a:r>
              <a:rPr lang="it-IT" dirty="0"/>
              <a:t> to </a:t>
            </a:r>
            <a:r>
              <a:rPr lang="it-IT" dirty="0" err="1"/>
              <a:t>transient</a:t>
            </a:r>
            <a:endParaRPr lang="en-US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E31CAC62-566C-07B4-B3EA-72F3FDFA9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35" y="3888917"/>
            <a:ext cx="6780407" cy="29552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DE42B-4EEE-5BB7-E040-23EF327E1DBF}"/>
              </a:ext>
            </a:extLst>
          </p:cNvPr>
          <p:cNvSpPr txBox="1"/>
          <p:nvPr/>
        </p:nvSpPr>
        <p:spPr>
          <a:xfrm>
            <a:off x="1119289" y="1661545"/>
            <a:ext cx="2707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Flusso attraverso un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99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79DB6A-47C4-E991-275B-B0F3DD52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Main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AB5C3-A81E-4176-190B-AB496931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215"/>
            <a:ext cx="5055499" cy="471474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Rotation speed in range 14’000 a 90’000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Precision bearings and axis balance.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Case resistant to rotor crash. </a:t>
            </a:r>
            <a:r>
              <a:rPr lang="en-US" dirty="0" err="1"/>
              <a:t>Carefull</a:t>
            </a:r>
            <a:r>
              <a:rPr lang="en-US" dirty="0"/>
              <a:t> in supporting the pump.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Holweck</a:t>
            </a:r>
            <a:r>
              <a:rPr lang="en-US" dirty="0"/>
              <a:t> stage used also to separate bearing with labyrinths (see later slide).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 bearings may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Oil lubricated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Grease lubricated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Possibility for a magnetic suspended rotor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configurations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cooling only for large loads, otherwise air cooling is sufficient</a:t>
            </a:r>
          </a:p>
          <a:p>
            <a:endParaRPr lang="en-US" dirty="0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FA2BCFC2-773E-694C-9659-8417E65AA66F}"/>
              </a:ext>
            </a:extLst>
          </p:cNvPr>
          <p:cNvGrpSpPr/>
          <p:nvPr/>
        </p:nvGrpSpPr>
        <p:grpSpPr>
          <a:xfrm>
            <a:off x="5146525" y="68980"/>
            <a:ext cx="7045475" cy="6347247"/>
            <a:chOff x="5146525" y="68980"/>
            <a:chExt cx="7045475" cy="6347247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D0D0A4CF-E02E-5156-EDCA-407179CF88DC}"/>
                </a:ext>
              </a:extLst>
            </p:cNvPr>
            <p:cNvGrpSpPr/>
            <p:nvPr/>
          </p:nvGrpSpPr>
          <p:grpSpPr>
            <a:xfrm>
              <a:off x="6775627" y="441773"/>
              <a:ext cx="4425388" cy="5974454"/>
              <a:chOff x="7004613" y="471097"/>
              <a:chExt cx="4425388" cy="5974454"/>
            </a:xfrm>
            <a:solidFill>
              <a:schemeClr val="bg1"/>
            </a:solidFill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D1D304B9-D526-9B92-2093-E3DA8EEB74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079" r="13017"/>
              <a:stretch/>
            </p:blipFill>
            <p:spPr>
              <a:xfrm>
                <a:off x="7118430" y="471097"/>
                <a:ext cx="4074290" cy="5974454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65FF46D9-179F-0978-8699-926EC95FF53B}"/>
                  </a:ext>
                </a:extLst>
              </p:cNvPr>
              <p:cNvSpPr/>
              <p:nvPr/>
            </p:nvSpPr>
            <p:spPr>
              <a:xfrm>
                <a:off x="7118431" y="1491539"/>
                <a:ext cx="474562" cy="601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578B497-CD45-13D0-4A3D-DB02AA6513F1}"/>
                  </a:ext>
                </a:extLst>
              </p:cNvPr>
              <p:cNvSpPr/>
              <p:nvPr/>
            </p:nvSpPr>
            <p:spPr>
              <a:xfrm>
                <a:off x="7004613" y="590034"/>
                <a:ext cx="474562" cy="601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B6556061-BE36-15F0-5CC9-A6214D5ABC2D}"/>
                  </a:ext>
                </a:extLst>
              </p:cNvPr>
              <p:cNvSpPr/>
              <p:nvPr/>
            </p:nvSpPr>
            <p:spPr>
              <a:xfrm>
                <a:off x="10955439" y="2093422"/>
                <a:ext cx="474562" cy="601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510ABBB-2BD4-F825-9178-46F31E5ECEBA}"/>
                  </a:ext>
                </a:extLst>
              </p:cNvPr>
              <p:cNvSpPr/>
              <p:nvPr/>
            </p:nvSpPr>
            <p:spPr>
              <a:xfrm>
                <a:off x="10693079" y="5289964"/>
                <a:ext cx="613457" cy="601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053D5D2B-F59B-9AAE-2489-8C97DCC0B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5627" y="784064"/>
              <a:ext cx="727276" cy="378529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E8DF4AB-2EB3-2118-BB0A-C3FC7179F5ED}"/>
                </a:ext>
              </a:extLst>
            </p:cNvPr>
            <p:cNvSpPr txBox="1"/>
            <p:nvPr/>
          </p:nvSpPr>
          <p:spPr>
            <a:xfrm>
              <a:off x="5518537" y="799974"/>
              <a:ext cx="1618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30613"/>
                  </a:solidFill>
                </a:rPr>
                <a:t>High Vacuum </a:t>
              </a:r>
              <a:br>
                <a:rPr lang="it-IT" b="1" dirty="0">
                  <a:solidFill>
                    <a:srgbClr val="E30613"/>
                  </a:solidFill>
                </a:rPr>
              </a:br>
              <a:r>
                <a:rPr lang="it-IT" b="1" dirty="0">
                  <a:solidFill>
                    <a:srgbClr val="E30613"/>
                  </a:solidFill>
                </a:rPr>
                <a:t>Flange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F9DEE09-6403-1E03-0570-3FA2427C2086}"/>
                </a:ext>
              </a:extLst>
            </p:cNvPr>
            <p:cNvSpPr txBox="1"/>
            <p:nvPr/>
          </p:nvSpPr>
          <p:spPr>
            <a:xfrm>
              <a:off x="11017234" y="1731767"/>
              <a:ext cx="827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solidFill>
                    <a:srgbClr val="E30613"/>
                  </a:solidFill>
                </a:rPr>
                <a:t>Stator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55D24147-F294-6B6A-DF82-C481C98B299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9525000" y="1916433"/>
              <a:ext cx="1492234" cy="365281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C86C43A-87E6-C009-EE45-0B17BDC9913C}"/>
                </a:ext>
              </a:extLst>
            </p:cNvPr>
            <p:cNvSpPr txBox="1"/>
            <p:nvPr/>
          </p:nvSpPr>
          <p:spPr>
            <a:xfrm>
              <a:off x="5752971" y="2468754"/>
              <a:ext cx="1080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solidFill>
                    <a:srgbClr val="E30613"/>
                  </a:solidFill>
                </a:rPr>
                <a:t>Venting</a:t>
              </a:r>
              <a:r>
                <a:rPr lang="it-IT" b="1" dirty="0">
                  <a:solidFill>
                    <a:srgbClr val="E30613"/>
                  </a:solidFill>
                </a:rPr>
                <a:t> Valve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8C0918ED-26C1-9626-1205-BAC8928B41CA}"/>
                </a:ext>
              </a:extLst>
            </p:cNvPr>
            <p:cNvCxnSpPr>
              <a:cxnSpLocks/>
            </p:cNvCxnSpPr>
            <p:nvPr/>
          </p:nvCxnSpPr>
          <p:spPr>
            <a:xfrm>
              <a:off x="6449601" y="3162672"/>
              <a:ext cx="566272" cy="215321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8C55C07-A159-33C2-8DD5-246345B97913}"/>
                </a:ext>
              </a:extLst>
            </p:cNvPr>
            <p:cNvSpPr txBox="1"/>
            <p:nvPr/>
          </p:nvSpPr>
          <p:spPr>
            <a:xfrm>
              <a:off x="5146525" y="3890493"/>
              <a:ext cx="1599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solidFill>
                    <a:srgbClr val="E30613"/>
                  </a:solidFill>
                </a:rPr>
                <a:t>ForeVacuum</a:t>
              </a:r>
              <a:r>
                <a:rPr lang="it-IT" b="1" dirty="0">
                  <a:solidFill>
                    <a:srgbClr val="E30613"/>
                  </a:solidFill>
                </a:rPr>
                <a:t> Flange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B27A922B-B24D-5237-8F67-658390AF40E0}"/>
                </a:ext>
              </a:extLst>
            </p:cNvPr>
            <p:cNvCxnSpPr>
              <a:cxnSpLocks/>
            </p:cNvCxnSpPr>
            <p:nvPr/>
          </p:nvCxnSpPr>
          <p:spPr>
            <a:xfrm>
              <a:off x="6478614" y="4579238"/>
              <a:ext cx="566272" cy="215321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6990193-9A6D-A1CA-6EC1-979D46DD6FF6}"/>
                </a:ext>
              </a:extLst>
            </p:cNvPr>
            <p:cNvSpPr txBox="1"/>
            <p:nvPr/>
          </p:nvSpPr>
          <p:spPr>
            <a:xfrm>
              <a:off x="6963492" y="68980"/>
              <a:ext cx="2200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 err="1">
                  <a:solidFill>
                    <a:srgbClr val="E30613"/>
                  </a:solidFill>
                </a:rPr>
                <a:t>Inlet</a:t>
              </a:r>
              <a:r>
                <a:rPr lang="it-IT" b="1" dirty="0">
                  <a:solidFill>
                    <a:srgbClr val="E30613"/>
                  </a:solidFill>
                </a:rPr>
                <a:t> net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61392094-8369-9B0D-8A2D-9727575D3E91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9163861" y="253646"/>
              <a:ext cx="574801" cy="500205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83B3CD3-0176-4166-B9D1-B88BBF6A5BC0}"/>
                </a:ext>
              </a:extLst>
            </p:cNvPr>
            <p:cNvSpPr txBox="1"/>
            <p:nvPr/>
          </p:nvSpPr>
          <p:spPr>
            <a:xfrm>
              <a:off x="6010228" y="2051835"/>
              <a:ext cx="879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 err="1">
                  <a:solidFill>
                    <a:srgbClr val="E30613"/>
                  </a:solidFill>
                </a:rPr>
                <a:t>Rotor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DB6E1599-AC22-920F-DE33-98D6F302E24C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6889443" y="2236501"/>
              <a:ext cx="1868387" cy="475270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268C989-93B4-C300-CF80-99DFD9AF0A97}"/>
                </a:ext>
              </a:extLst>
            </p:cNvPr>
            <p:cNvSpPr txBox="1"/>
            <p:nvPr/>
          </p:nvSpPr>
          <p:spPr>
            <a:xfrm>
              <a:off x="11279788" y="2342439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30613"/>
                  </a:solidFill>
                </a:rPr>
                <a:t>Case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58EFA77D-4361-90EA-EC4E-972B0F90D5DE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10726453" y="2527105"/>
              <a:ext cx="553335" cy="624724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0EB0B7D-7078-CFB2-935A-59CBCE7D77BC}"/>
                </a:ext>
              </a:extLst>
            </p:cNvPr>
            <p:cNvSpPr txBox="1"/>
            <p:nvPr/>
          </p:nvSpPr>
          <p:spPr>
            <a:xfrm>
              <a:off x="10860542" y="3091030"/>
              <a:ext cx="1279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E30613"/>
                  </a:solidFill>
                </a:rPr>
                <a:t>Ball Bearings</a:t>
              </a:r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14FEFEF3-E7C1-AE14-E798-D711A82490CD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9525000" y="3414196"/>
              <a:ext cx="1335542" cy="194012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B2063EB-F142-F293-574E-43FCAE96A89A}"/>
                </a:ext>
              </a:extLst>
            </p:cNvPr>
            <p:cNvSpPr txBox="1"/>
            <p:nvPr/>
          </p:nvSpPr>
          <p:spPr>
            <a:xfrm>
              <a:off x="11002379" y="3885411"/>
              <a:ext cx="1189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30613"/>
                  </a:solidFill>
                </a:rPr>
                <a:t>Water </a:t>
              </a:r>
              <a:r>
                <a:rPr lang="it-IT" b="1" dirty="0" err="1">
                  <a:solidFill>
                    <a:srgbClr val="E30613"/>
                  </a:solidFill>
                </a:rPr>
                <a:t>Inlet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BEA53A00-C259-04B5-3F51-8A4236156C85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 flipV="1">
              <a:off x="10145307" y="4145811"/>
              <a:ext cx="857072" cy="62766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8CC317F-366F-71FB-72FF-0F14F886F16B}"/>
                </a:ext>
              </a:extLst>
            </p:cNvPr>
            <p:cNvSpPr txBox="1"/>
            <p:nvPr/>
          </p:nvSpPr>
          <p:spPr>
            <a:xfrm>
              <a:off x="10860542" y="5232293"/>
              <a:ext cx="1189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30613"/>
                  </a:solidFill>
                </a:rPr>
                <a:t>Ball </a:t>
              </a:r>
              <a:r>
                <a:rPr lang="it-IT" b="1" dirty="0" err="1">
                  <a:solidFill>
                    <a:srgbClr val="E30613"/>
                  </a:solidFill>
                </a:rPr>
                <a:t>Bearings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646F051C-6EBE-F5BF-16A5-DED802FF8684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flipH="1" flipV="1">
              <a:off x="9326880" y="5425440"/>
              <a:ext cx="1533662" cy="130019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48C8808-4553-F3FE-7CED-6FB7E870DDE8}"/>
                </a:ext>
              </a:extLst>
            </p:cNvPr>
            <p:cNvSpPr txBox="1"/>
            <p:nvPr/>
          </p:nvSpPr>
          <p:spPr>
            <a:xfrm>
              <a:off x="5949644" y="5467938"/>
              <a:ext cx="1189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30613"/>
                  </a:solidFill>
                </a:rPr>
                <a:t>Motore a 3 fasi</a:t>
              </a:r>
              <a:endParaRPr lang="en-US" b="1" dirty="0">
                <a:solidFill>
                  <a:srgbClr val="E30613"/>
                </a:solidFill>
              </a:endParaRPr>
            </a:p>
          </p:txBody>
        </p: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26289549-3264-AAE1-BDA4-22A2F59E4538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V="1">
              <a:off x="7139265" y="4717439"/>
              <a:ext cx="1581909" cy="1073665"/>
            </a:xfrm>
            <a:prstGeom prst="straightConnector1">
              <a:avLst/>
            </a:prstGeom>
            <a:ln w="19050">
              <a:solidFill>
                <a:srgbClr val="E306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230288A-0380-16CE-A3A3-DB433BFA7265}"/>
              </a:ext>
            </a:extLst>
          </p:cNvPr>
          <p:cNvSpPr txBox="1"/>
          <p:nvPr/>
        </p:nvSpPr>
        <p:spPr>
          <a:xfrm>
            <a:off x="8115397" y="6430813"/>
            <a:ext cx="162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TURBOVAC 151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Pumps that operate in the Molecular Regime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DAD6B-869C-1E05-2F13-771778BD6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25814-D12E-B9B2-3E61-6A7377F17050}"/>
              </a:ext>
            </a:extLst>
          </p:cNvPr>
          <p:cNvGrpSpPr/>
          <p:nvPr/>
        </p:nvGrpSpPr>
        <p:grpSpPr>
          <a:xfrm>
            <a:off x="2705686" y="1713188"/>
            <a:ext cx="6780627" cy="4825724"/>
            <a:chOff x="2027583" y="634620"/>
            <a:chExt cx="8172105" cy="6186881"/>
          </a:xfrm>
        </p:grpSpPr>
        <p:pic>
          <p:nvPicPr>
            <p:cNvPr id="91139" name="Picture 3" descr="pompe_molflow_b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8"/>
            <a:stretch>
              <a:fillRect/>
            </a:stretch>
          </p:blipFill>
          <p:spPr bwMode="auto">
            <a:xfrm>
              <a:off x="2027583" y="634620"/>
              <a:ext cx="8172105" cy="618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1" name="Oval 5"/>
            <p:cNvSpPr>
              <a:spLocks noChangeArrowheads="1"/>
            </p:cNvSpPr>
            <p:nvPr/>
          </p:nvSpPr>
          <p:spPr bwMode="auto">
            <a:xfrm>
              <a:off x="3792539" y="1412876"/>
              <a:ext cx="1584325" cy="792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it-IT" sz="32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91142" name="Oval 6"/>
            <p:cNvSpPr>
              <a:spLocks noChangeArrowheads="1"/>
            </p:cNvSpPr>
            <p:nvPr/>
          </p:nvSpPr>
          <p:spPr bwMode="auto">
            <a:xfrm>
              <a:off x="2640014" y="4005263"/>
              <a:ext cx="1584325" cy="7921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it-IT" sz="32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3FACA-FF31-8589-3130-43AE1874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Ball </a:t>
            </a:r>
            <a:r>
              <a:rPr lang="it-IT" dirty="0" err="1"/>
              <a:t>Bearings</a:t>
            </a:r>
            <a:r>
              <a:rPr lang="it-IT" dirty="0"/>
              <a:t> and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Suspension</a:t>
            </a:r>
            <a:endParaRPr lang="en-US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83975AB-737B-C853-DD2A-DE014358D34C}"/>
              </a:ext>
            </a:extLst>
          </p:cNvPr>
          <p:cNvGrpSpPr/>
          <p:nvPr/>
        </p:nvGrpSpPr>
        <p:grpSpPr>
          <a:xfrm>
            <a:off x="598241" y="1657837"/>
            <a:ext cx="5467710" cy="1687156"/>
            <a:chOff x="891532" y="4719445"/>
            <a:chExt cx="6804469" cy="209963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C466C2A-4F13-E4D9-2600-40437FC2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04301" y="4719445"/>
              <a:ext cx="646331" cy="646331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C12D63F-03E7-B74A-62E7-6CFB366616B3}"/>
                </a:ext>
              </a:extLst>
            </p:cNvPr>
            <p:cNvSpPr txBox="1"/>
            <p:nvPr/>
          </p:nvSpPr>
          <p:spPr>
            <a:xfrm>
              <a:off x="1600001" y="4719446"/>
              <a:ext cx="6096000" cy="80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Good </a:t>
              </a:r>
              <a:r>
                <a:rPr lang="it-IT" dirty="0" err="1"/>
                <a:t>compatibility</a:t>
              </a:r>
              <a:r>
                <a:rPr lang="it-IT" dirty="0"/>
                <a:t> with </a:t>
              </a:r>
              <a:r>
                <a:rPr lang="it-IT" dirty="0" err="1"/>
                <a:t>particles</a:t>
              </a:r>
              <a:r>
                <a:rPr lang="it-IT" dirty="0"/>
                <a:t> due to </a:t>
              </a:r>
              <a:r>
                <a:rPr lang="it-IT" dirty="0" err="1"/>
                <a:t>flowing</a:t>
              </a:r>
              <a:r>
                <a:rPr lang="it-IT" dirty="0"/>
                <a:t> </a:t>
              </a:r>
              <a:r>
                <a:rPr lang="it-IT" dirty="0" err="1"/>
                <a:t>lubricants</a:t>
              </a:r>
              <a:endParaRPr lang="it-IT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7517BCE-4750-49E7-6070-15ECBEFB20AD}"/>
                </a:ext>
              </a:extLst>
            </p:cNvPr>
            <p:cNvSpPr txBox="1"/>
            <p:nvPr/>
          </p:nvSpPr>
          <p:spPr>
            <a:xfrm>
              <a:off x="1589026" y="5539449"/>
              <a:ext cx="6096000" cy="45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Vertical </a:t>
              </a:r>
              <a:r>
                <a:rPr lang="it-IT" dirty="0" err="1"/>
                <a:t>installation</a:t>
              </a:r>
              <a:r>
                <a:rPr lang="it-IT" dirty="0"/>
                <a:t> </a:t>
              </a:r>
              <a:r>
                <a:rPr lang="it-IT" dirty="0" err="1"/>
                <a:t>only</a:t>
              </a:r>
              <a:r>
                <a:rPr lang="it-IT" dirty="0"/>
                <a:t> </a:t>
              </a:r>
              <a:r>
                <a:rPr lang="it-IT" dirty="0" err="1"/>
                <a:t>possibility</a:t>
              </a:r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6A71D67-9968-7212-3CF0-76B05E8109D7}"/>
                </a:ext>
              </a:extLst>
            </p:cNvPr>
            <p:cNvSpPr txBox="1"/>
            <p:nvPr/>
          </p:nvSpPr>
          <p:spPr>
            <a:xfrm>
              <a:off x="1600001" y="6311249"/>
              <a:ext cx="6096000" cy="45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Low </a:t>
              </a:r>
              <a:r>
                <a:rPr lang="it-IT" dirty="0" err="1"/>
                <a:t>maintenance</a:t>
              </a:r>
              <a:endParaRPr lang="en-US" dirty="0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5CB025B-2B77-2516-B760-597E07CB9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flipV="1">
              <a:off x="891532" y="5442023"/>
              <a:ext cx="646331" cy="64633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35BCD57-0D42-BDF7-6F96-7A004F10D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04301" y="6172750"/>
              <a:ext cx="646331" cy="646331"/>
            </a:xfrm>
            <a:prstGeom prst="rect">
              <a:avLst/>
            </a:prstGeom>
          </p:spPr>
        </p:pic>
      </p:grp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7CA0262B-BE7A-ECB3-606A-AA6C6D90FE5E}"/>
              </a:ext>
            </a:extLst>
          </p:cNvPr>
          <p:cNvSpPr txBox="1">
            <a:spLocks/>
          </p:cNvSpPr>
          <p:nvPr/>
        </p:nvSpPr>
        <p:spPr>
          <a:xfrm>
            <a:off x="343706" y="3320712"/>
            <a:ext cx="711363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 err="1"/>
              <a:t>Stainless</a:t>
            </a:r>
            <a:r>
              <a:rPr lang="it-IT" sz="1800" b="1" dirty="0"/>
              <a:t> </a:t>
            </a:r>
            <a:r>
              <a:rPr lang="it-IT" sz="1800" b="1" dirty="0" err="1"/>
              <a:t>ball</a:t>
            </a:r>
            <a:r>
              <a:rPr lang="it-IT" sz="1800" b="1" dirty="0"/>
              <a:t> </a:t>
            </a:r>
            <a:r>
              <a:rPr lang="it-IT" sz="1800" b="1" dirty="0" err="1"/>
              <a:t>bearing</a:t>
            </a:r>
            <a:r>
              <a:rPr lang="it-IT" sz="1800" b="1" dirty="0"/>
              <a:t>, </a:t>
            </a:r>
            <a:r>
              <a:rPr lang="it-IT" sz="1800" b="1" dirty="0" err="1"/>
              <a:t>grease</a:t>
            </a:r>
            <a:r>
              <a:rPr lang="it-IT" sz="1800" b="1" dirty="0"/>
              <a:t> </a:t>
            </a:r>
            <a:r>
              <a:rPr lang="it-IT" sz="1800" b="1" dirty="0" err="1"/>
              <a:t>lubricated</a:t>
            </a:r>
            <a:endParaRPr lang="it-IT" sz="1800" b="1" dirty="0"/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DA9FFF93-6181-6FBF-D4A4-509042F3DF19}"/>
              </a:ext>
            </a:extLst>
          </p:cNvPr>
          <p:cNvGrpSpPr/>
          <p:nvPr/>
        </p:nvGrpSpPr>
        <p:grpSpPr>
          <a:xfrm>
            <a:off x="598241" y="3738669"/>
            <a:ext cx="5480612" cy="2976584"/>
            <a:chOff x="475890" y="3795962"/>
            <a:chExt cx="5480612" cy="2976584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8D047AF2-4819-0588-54FE-1F0976AA7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88792" y="3795962"/>
              <a:ext cx="519357" cy="519357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F84A414-7C83-25CB-C99B-CC4F5AF332A1}"/>
                </a:ext>
              </a:extLst>
            </p:cNvPr>
            <p:cNvSpPr txBox="1"/>
            <p:nvPr/>
          </p:nvSpPr>
          <p:spPr>
            <a:xfrm>
              <a:off x="1047820" y="3795963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Installation with </a:t>
              </a:r>
              <a:r>
                <a:rPr lang="it-IT" dirty="0" err="1"/>
                <a:t>any</a:t>
              </a:r>
              <a:r>
                <a:rPr lang="it-IT" dirty="0"/>
                <a:t> </a:t>
              </a:r>
              <a:r>
                <a:rPr lang="it-IT" dirty="0" err="1"/>
                <a:t>orientation</a:t>
              </a:r>
              <a:endParaRPr lang="it-IT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D4F2212-501F-8D9C-BA2B-032EFB9FA28A}"/>
                </a:ext>
              </a:extLst>
            </p:cNvPr>
            <p:cNvSpPr txBox="1"/>
            <p:nvPr/>
          </p:nvSpPr>
          <p:spPr>
            <a:xfrm>
              <a:off x="1039001" y="4454874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Compatible with </a:t>
              </a:r>
              <a:r>
                <a:rPr lang="it-IT" dirty="0" err="1"/>
                <a:t>moving</a:t>
              </a:r>
              <a:r>
                <a:rPr lang="it-IT" dirty="0"/>
                <a:t> chart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78B01A8-9D22-A729-1485-60EFE1666580}"/>
                </a:ext>
              </a:extLst>
            </p:cNvPr>
            <p:cNvSpPr txBox="1"/>
            <p:nvPr/>
          </p:nvSpPr>
          <p:spPr>
            <a:xfrm>
              <a:off x="1047820" y="5075051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Infinite </a:t>
              </a:r>
              <a:r>
                <a:rPr lang="it-IT" dirty="0" err="1"/>
                <a:t>lubrication</a:t>
              </a:r>
              <a:endParaRPr lang="en-US" dirty="0"/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AF81C0BB-D69B-026B-48FA-B75B05429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97611" y="4421237"/>
              <a:ext cx="519357" cy="51935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7B5C6E38-DD9F-4D9B-715C-37DF2A3C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87351" y="5045220"/>
              <a:ext cx="519357" cy="519357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DD2B302C-D35B-5B35-6CE5-EDD55A1620FC}"/>
                </a:ext>
              </a:extLst>
            </p:cNvPr>
            <p:cNvSpPr txBox="1"/>
            <p:nvPr/>
          </p:nvSpPr>
          <p:spPr>
            <a:xfrm>
              <a:off x="1058080" y="5733962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Not </a:t>
              </a:r>
              <a:r>
                <a:rPr lang="it-IT" dirty="0" err="1"/>
                <a:t>available</a:t>
              </a:r>
              <a:r>
                <a:rPr lang="it-IT" dirty="0"/>
                <a:t> for large pumps</a:t>
              </a:r>
              <a:endParaRPr lang="en-US" dirty="0"/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2F6E3BCB-BD7C-6FBE-7DE1-6D51BA69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 flipV="1">
              <a:off x="475890" y="5669203"/>
              <a:ext cx="519357" cy="519357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774E229-5CE5-C946-9E4A-2A867B381F20}"/>
                </a:ext>
              </a:extLst>
            </p:cNvPr>
            <p:cNvSpPr txBox="1"/>
            <p:nvPr/>
          </p:nvSpPr>
          <p:spPr>
            <a:xfrm>
              <a:off x="1058080" y="6308664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 err="1"/>
                <a:t>Attention</a:t>
              </a:r>
              <a:r>
                <a:rPr lang="it-IT" dirty="0"/>
                <a:t> to </a:t>
              </a:r>
              <a:r>
                <a:rPr lang="it-IT" dirty="0" err="1"/>
                <a:t>heating</a:t>
              </a:r>
              <a:r>
                <a:rPr lang="it-IT" dirty="0"/>
                <a:t> up</a:t>
              </a:r>
              <a:endParaRPr lang="en-US" dirty="0"/>
            </a:p>
          </p:txBody>
        </p: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51CC27ED-51F2-90E2-2205-816CCAC5E77F}"/>
                </a:ext>
              </a:extLst>
            </p:cNvPr>
            <p:cNvGrpSpPr/>
            <p:nvPr/>
          </p:nvGrpSpPr>
          <p:grpSpPr>
            <a:xfrm>
              <a:off x="506015" y="6308664"/>
              <a:ext cx="459106" cy="463882"/>
              <a:chOff x="518160" y="5073954"/>
              <a:chExt cx="459106" cy="463882"/>
            </a:xfrm>
          </p:grpSpPr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C654D66B-BD9C-28F1-72BC-67550BCB5DC3}"/>
                  </a:ext>
                </a:extLst>
              </p:cNvPr>
              <p:cNvSpPr/>
              <p:nvPr/>
            </p:nvSpPr>
            <p:spPr>
              <a:xfrm>
                <a:off x="518160" y="5073954"/>
                <a:ext cx="459106" cy="46388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7B3F1284-D1AE-7446-B0AD-31A9545B3F3E}"/>
                  </a:ext>
                </a:extLst>
              </p:cNvPr>
              <p:cNvSpPr/>
              <p:nvPr/>
            </p:nvSpPr>
            <p:spPr>
              <a:xfrm>
                <a:off x="705824" y="5132999"/>
                <a:ext cx="80010" cy="2124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BC62E1E6-3FD0-5764-F620-F36065EEDFB0}"/>
                  </a:ext>
                </a:extLst>
              </p:cNvPr>
              <p:cNvSpPr/>
              <p:nvPr/>
            </p:nvSpPr>
            <p:spPr>
              <a:xfrm>
                <a:off x="704724" y="5401549"/>
                <a:ext cx="81110" cy="8016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Segnaposto contenuto 2">
            <a:extLst>
              <a:ext uri="{FF2B5EF4-FFF2-40B4-BE49-F238E27FC236}">
                <a16:creationId xmlns:a16="http://schemas.microsoft.com/office/drawing/2014/main" id="{F0FC8337-49FA-7B2B-1D01-3EFEACFE5E68}"/>
              </a:ext>
            </a:extLst>
          </p:cNvPr>
          <p:cNvSpPr txBox="1">
            <a:spLocks/>
          </p:cNvSpPr>
          <p:nvPr/>
        </p:nvSpPr>
        <p:spPr>
          <a:xfrm>
            <a:off x="6542958" y="3574488"/>
            <a:ext cx="711363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b="1" dirty="0" err="1"/>
              <a:t>Magnetic</a:t>
            </a:r>
            <a:r>
              <a:rPr lang="it-IT" sz="1800" b="1" dirty="0"/>
              <a:t> Control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551C08D9-5304-099B-FC8B-A272F28E42A8}"/>
              </a:ext>
            </a:extLst>
          </p:cNvPr>
          <p:cNvGrpSpPr/>
          <p:nvPr/>
        </p:nvGrpSpPr>
        <p:grpSpPr>
          <a:xfrm>
            <a:off x="7569925" y="557502"/>
            <a:ext cx="4479567" cy="2784853"/>
            <a:chOff x="5518724" y="658912"/>
            <a:chExt cx="6491944" cy="3795962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0F7FA607-F50F-1CD7-A33F-7C16AD557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8806" y="658912"/>
              <a:ext cx="3171862" cy="3795962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CAE7C848-4618-DC96-0A8E-D8F6BBC38D9A}"/>
                </a:ext>
              </a:extLst>
            </p:cNvPr>
            <p:cNvSpPr txBox="1"/>
            <p:nvPr/>
          </p:nvSpPr>
          <p:spPr>
            <a:xfrm>
              <a:off x="5518724" y="1862298"/>
              <a:ext cx="3171862" cy="1887851"/>
            </a:xfrm>
            <a:prstGeom prst="rect">
              <a:avLst/>
            </a:prstGeom>
            <a:noFill/>
            <a:ln>
              <a:solidFill>
                <a:srgbClr val="E3061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tabLst>
                  <a:tab pos="441325" algn="l"/>
                </a:tabLst>
              </a:pPr>
              <a:r>
                <a:rPr lang="it-IT" sz="1200" dirty="0"/>
                <a:t>1,2:	</a:t>
              </a:r>
              <a:r>
                <a:rPr lang="it-IT" sz="1200" dirty="0" err="1"/>
                <a:t>Radial</a:t>
              </a:r>
              <a:r>
                <a:rPr lang="it-IT" sz="1200" dirty="0"/>
                <a:t> </a:t>
              </a:r>
              <a:r>
                <a:rPr lang="it-IT" sz="1200" dirty="0" err="1"/>
                <a:t>electromagnets</a:t>
              </a:r>
              <a:endParaRPr lang="it-IT" sz="1200" dirty="0"/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3:	</a:t>
              </a:r>
              <a:r>
                <a:rPr lang="it-IT" sz="1200" dirty="0" err="1"/>
                <a:t>Radial</a:t>
              </a:r>
              <a:r>
                <a:rPr lang="it-IT" sz="1200" dirty="0"/>
                <a:t> </a:t>
              </a:r>
              <a:r>
                <a:rPr lang="it-IT" sz="1200" dirty="0" err="1"/>
                <a:t>sensors</a:t>
              </a:r>
              <a:endParaRPr lang="it-IT" sz="1200" dirty="0"/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4:	</a:t>
              </a:r>
              <a:r>
                <a:rPr lang="it-IT" sz="1200" dirty="0" err="1"/>
                <a:t>Axial</a:t>
              </a:r>
              <a:r>
                <a:rPr lang="it-IT" sz="1200" dirty="0"/>
                <a:t> </a:t>
              </a:r>
              <a:r>
                <a:rPr lang="it-IT" sz="1200" dirty="0" err="1"/>
                <a:t>electromagnets</a:t>
              </a:r>
              <a:endParaRPr lang="it-IT" sz="1200" dirty="0"/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5:	</a:t>
              </a:r>
              <a:r>
                <a:rPr lang="it-IT" sz="1200" dirty="0" err="1"/>
                <a:t>Axial</a:t>
              </a:r>
              <a:r>
                <a:rPr lang="it-IT" sz="1200" dirty="0"/>
                <a:t> </a:t>
              </a:r>
              <a:r>
                <a:rPr lang="it-IT" sz="1200" dirty="0" err="1"/>
                <a:t>sensor</a:t>
              </a:r>
              <a:endParaRPr lang="it-IT" sz="1200" dirty="0"/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6:	</a:t>
              </a:r>
              <a:r>
                <a:rPr lang="it-IT" sz="1200" dirty="0" err="1"/>
                <a:t>Current</a:t>
              </a:r>
              <a:r>
                <a:rPr lang="it-IT" sz="1200" dirty="0"/>
                <a:t> </a:t>
              </a:r>
              <a:r>
                <a:rPr lang="it-IT" sz="1200" dirty="0" err="1"/>
                <a:t>amplifier</a:t>
              </a:r>
              <a:endParaRPr lang="it-IT" sz="1200" dirty="0"/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7:	Control Unit</a:t>
              </a:r>
            </a:p>
            <a:p>
              <a:pPr>
                <a:tabLst>
                  <a:tab pos="441325" algn="l"/>
                </a:tabLst>
              </a:pPr>
              <a:r>
                <a:rPr lang="it-IT" sz="1200" dirty="0"/>
                <a:t>8:	</a:t>
              </a:r>
              <a:r>
                <a:rPr lang="it-IT" sz="1200" dirty="0" err="1"/>
                <a:t>Rotor</a:t>
              </a:r>
              <a:endParaRPr lang="en-US" sz="1200" dirty="0"/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0CA00FC7-C081-936D-31DB-B1C2654C44C6}"/>
              </a:ext>
            </a:extLst>
          </p:cNvPr>
          <p:cNvGrpSpPr/>
          <p:nvPr/>
        </p:nvGrpSpPr>
        <p:grpSpPr>
          <a:xfrm>
            <a:off x="6542958" y="4051660"/>
            <a:ext cx="5467711" cy="2319901"/>
            <a:chOff x="6542958" y="4051660"/>
            <a:chExt cx="5467711" cy="2319901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C4CC6096-8728-2738-121C-03A51B55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53219" y="4051660"/>
              <a:ext cx="519357" cy="519357"/>
            </a:xfrm>
            <a:prstGeom prst="rect">
              <a:avLst/>
            </a:prstGeom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04812AF-8F3E-D3B9-8D00-6563CF25FE2C}"/>
                </a:ext>
              </a:extLst>
            </p:cNvPr>
            <p:cNvSpPr txBox="1"/>
            <p:nvPr/>
          </p:nvSpPr>
          <p:spPr>
            <a:xfrm>
              <a:off x="7112247" y="4051661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No </a:t>
              </a:r>
              <a:r>
                <a:rPr lang="it-IT" dirty="0" err="1"/>
                <a:t>friction</a:t>
              </a:r>
              <a:r>
                <a:rPr lang="it-IT" dirty="0"/>
                <a:t>, no </a:t>
              </a:r>
              <a:r>
                <a:rPr lang="it-IT" dirty="0" err="1"/>
                <a:t>maintenance</a:t>
              </a:r>
              <a:endParaRPr lang="it-IT" dirty="0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0C1AE8C6-7F80-2F99-8F89-0A7A76CC351D}"/>
                </a:ext>
              </a:extLst>
            </p:cNvPr>
            <p:cNvSpPr txBox="1"/>
            <p:nvPr/>
          </p:nvSpPr>
          <p:spPr>
            <a:xfrm>
              <a:off x="7103428" y="4710572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 err="1"/>
                <a:t>Completely</a:t>
              </a:r>
              <a:r>
                <a:rPr lang="it-IT" dirty="0"/>
                <a:t> </a:t>
              </a:r>
              <a:r>
                <a:rPr lang="it-IT" dirty="0" err="1"/>
                <a:t>hydrocarbon</a:t>
              </a:r>
              <a:r>
                <a:rPr lang="it-IT" dirty="0"/>
                <a:t> free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D03C8AA-9CA8-EBB7-47BA-E2A2B132D641}"/>
                </a:ext>
              </a:extLst>
            </p:cNvPr>
            <p:cNvSpPr txBox="1"/>
            <p:nvPr/>
          </p:nvSpPr>
          <p:spPr>
            <a:xfrm>
              <a:off x="7112247" y="5330749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/>
                <a:t>Low </a:t>
              </a:r>
              <a:r>
                <a:rPr lang="it-IT" dirty="0" err="1"/>
                <a:t>vibrations</a:t>
              </a:r>
              <a:endParaRPr lang="en-US" dirty="0"/>
            </a:p>
          </p:txBody>
        </p:sp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3E2FBDC2-49B2-3829-C99A-8D1878E43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53219" y="5219459"/>
              <a:ext cx="519357" cy="519357"/>
            </a:xfrm>
            <a:prstGeom prst="rect">
              <a:avLst/>
            </a:prstGeom>
          </p:spPr>
        </p:pic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505CA1F5-D572-DADB-2263-5317525D4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42958" y="4635559"/>
              <a:ext cx="519357" cy="519357"/>
            </a:xfrm>
            <a:prstGeom prst="rect">
              <a:avLst/>
            </a:prstGeom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A74FC602-CCE0-1D0A-43E6-47E49327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53219" y="5852204"/>
              <a:ext cx="519357" cy="519357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F033D84E-FF09-D688-6269-EB786E03486D}"/>
                </a:ext>
              </a:extLst>
            </p:cNvPr>
            <p:cNvSpPr txBox="1"/>
            <p:nvPr/>
          </p:nvSpPr>
          <p:spPr>
            <a:xfrm>
              <a:off x="7112247" y="5950926"/>
              <a:ext cx="4898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dirty="0"/>
                <a:t>Installation with </a:t>
              </a:r>
              <a:r>
                <a:rPr lang="it-IT" dirty="0" err="1"/>
                <a:t>any</a:t>
              </a:r>
              <a:r>
                <a:rPr lang="it-IT" dirty="0"/>
                <a:t> </a:t>
              </a:r>
              <a:r>
                <a:rPr lang="it-IT" dirty="0" err="1"/>
                <a:t>orientation</a:t>
              </a:r>
              <a:endParaRPr lang="it-IT" dirty="0"/>
            </a:p>
          </p:txBody>
        </p:sp>
      </p:grp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7D15D1F-B9C8-18A1-2247-F8B253387E90}"/>
              </a:ext>
            </a:extLst>
          </p:cNvPr>
          <p:cNvSpPr txBox="1">
            <a:spLocks/>
          </p:cNvSpPr>
          <p:nvPr/>
        </p:nvSpPr>
        <p:spPr>
          <a:xfrm>
            <a:off x="343706" y="1288505"/>
            <a:ext cx="711363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 err="1"/>
              <a:t>Stainless</a:t>
            </a:r>
            <a:r>
              <a:rPr lang="it-IT" sz="1800" b="1" dirty="0"/>
              <a:t> </a:t>
            </a:r>
            <a:r>
              <a:rPr lang="it-IT" sz="1800" b="1" dirty="0" err="1"/>
              <a:t>ball</a:t>
            </a:r>
            <a:r>
              <a:rPr lang="it-IT" sz="1800" b="1" dirty="0"/>
              <a:t> </a:t>
            </a:r>
            <a:r>
              <a:rPr lang="it-IT" sz="1800" b="1" dirty="0" err="1"/>
              <a:t>bearing</a:t>
            </a:r>
            <a:r>
              <a:rPr lang="it-IT" sz="1800" b="1" dirty="0"/>
              <a:t>, oil </a:t>
            </a:r>
            <a:r>
              <a:rPr lang="it-IT" sz="1800" b="1" dirty="0" err="1"/>
              <a:t>lubricated</a:t>
            </a:r>
            <a:endParaRPr lang="it-IT" sz="1800" b="1" dirty="0"/>
          </a:p>
        </p:txBody>
      </p:sp>
    </p:spTree>
    <p:extLst>
      <p:ext uri="{BB962C8B-B14F-4D97-AF65-F5344CB8AC3E}">
        <p14:creationId xmlns:p14="http://schemas.microsoft.com/office/powerpoint/2010/main" val="19918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00E6B-8B3A-77D0-07EA-D589A05C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Mechanical</a:t>
            </a:r>
            <a:r>
              <a:rPr lang="it-IT" dirty="0"/>
              <a:t> and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Bearings</a:t>
            </a:r>
            <a:endParaRPr lang="en-US" dirty="0"/>
          </a:p>
        </p:txBody>
      </p:sp>
      <p:pic>
        <p:nvPicPr>
          <p:cNvPr id="4" name="MAGiNTEGRA - Features and benefits">
            <a:hlinkClick r:id="" action="ppaction://media"/>
            <a:extLst>
              <a:ext uri="{FF2B5EF4-FFF2-40B4-BE49-F238E27FC236}">
                <a16:creationId xmlns:a16="http://schemas.microsoft.com/office/drawing/2014/main" id="{C075A3DE-54EA-7FD1-AE1E-20EEC3ACC2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267" end="10385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200" y="1546752"/>
            <a:ext cx="850900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A731E-8B21-7A9F-F714-DBBDFB79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en-US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703370-58F9-F5A8-BDFD-2BBE9B3C2A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943600" cy="440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For magnetic suspended rotors</a:t>
            </a:r>
          </a:p>
          <a:p>
            <a:pPr lvl="1"/>
            <a:r>
              <a:rPr lang="en-US" sz="1600" dirty="0"/>
              <a:t>In case of power supply deficiency, the pump acts as a generator and slowly stop the rotor on emergency bearings.</a:t>
            </a:r>
          </a:p>
          <a:p>
            <a:pPr lvl="1"/>
            <a:r>
              <a:rPr lang="en-US" sz="1600" dirty="0"/>
              <a:t>In an abrupt venting event, the motor act as a dumper and the rotor stops on emergency bearings</a:t>
            </a:r>
          </a:p>
          <a:p>
            <a:pPr lvl="1"/>
            <a:r>
              <a:rPr lang="en-US" sz="1600" dirty="0"/>
              <a:t>In case of an unforeseen cable removal, the motor suddenly stops, and the pump stops immediately.</a:t>
            </a:r>
          </a:p>
          <a:p>
            <a:r>
              <a:rPr lang="en-US" sz="2000" dirty="0"/>
              <a:t>To reach the ultimate pressure &lt;5x10</a:t>
            </a:r>
            <a:r>
              <a:rPr lang="en-US" sz="2000" baseline="30000" dirty="0"/>
              <a:t>-10</a:t>
            </a:r>
            <a:r>
              <a:rPr lang="en-US" sz="2000" dirty="0"/>
              <a:t> mbar it is </a:t>
            </a:r>
            <a:r>
              <a:rPr lang="en-US" sz="2000" dirty="0" err="1"/>
              <a:t>neccessary</a:t>
            </a:r>
            <a:r>
              <a:rPr lang="en-US" sz="2000" dirty="0"/>
              <a:t> to bake the pump and use metal seals.</a:t>
            </a:r>
          </a:p>
          <a:p>
            <a:r>
              <a:rPr lang="en-US" sz="2000" dirty="0"/>
              <a:t>Corrosive gas pumping requires special attention:</a:t>
            </a:r>
          </a:p>
          <a:p>
            <a:pPr lvl="1"/>
            <a:r>
              <a:rPr lang="en-US" sz="1600" dirty="0"/>
              <a:t>Injection of purging gases</a:t>
            </a:r>
          </a:p>
          <a:p>
            <a:pPr lvl="1"/>
            <a:r>
              <a:rPr lang="en-US" sz="1600" dirty="0"/>
              <a:t>Protective coating</a:t>
            </a:r>
          </a:p>
          <a:p>
            <a:pPr lvl="1"/>
            <a:r>
              <a:rPr lang="en-US" sz="1600" dirty="0"/>
              <a:t>Heating of the low vacuum region</a:t>
            </a:r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55A41C-D113-7623-CE15-112E6C54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346" y="1050464"/>
            <a:ext cx="5434907" cy="40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67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C8436-A81B-88B4-A6B2-B21BA09F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Purging</a:t>
            </a:r>
            <a:r>
              <a:rPr lang="it-IT" dirty="0"/>
              <a:t> gas </a:t>
            </a:r>
            <a:r>
              <a:rPr lang="it-IT" dirty="0" err="1"/>
              <a:t>usage</a:t>
            </a:r>
            <a:endParaRPr lang="en-US" dirty="0"/>
          </a:p>
        </p:txBody>
      </p:sp>
      <p:pic>
        <p:nvPicPr>
          <p:cNvPr id="4" name="MAGiNTEGRA - Features and benefits">
            <a:hlinkClick r:id="" action="ppaction://media"/>
            <a:extLst>
              <a:ext uri="{FF2B5EF4-FFF2-40B4-BE49-F238E27FC236}">
                <a16:creationId xmlns:a16="http://schemas.microsoft.com/office/drawing/2014/main" id="{0CDF30ED-8C38-27B7-FD49-D852CE3430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80" end="156223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033" y="1776412"/>
            <a:ext cx="9033934" cy="50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Hybrid Turbomolecular pump magnetic levitated rotor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DC63DD-DCFA-D5FE-7755-1C88A144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62819" name="Picture 3" descr="Pagine da turbo pfeiffer unprotect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1809305"/>
            <a:ext cx="3564465" cy="491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208E9-EA83-D69D-D1DE-17186CB5F9D9}"/>
              </a:ext>
            </a:extLst>
          </p:cNvPr>
          <p:cNvSpPr txBox="1"/>
          <p:nvPr/>
        </p:nvSpPr>
        <p:spPr>
          <a:xfrm>
            <a:off x="7636933" y="4191000"/>
            <a:ext cx="245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Holweck</a:t>
            </a:r>
            <a:r>
              <a:rPr lang="en-US" dirty="0"/>
              <a:t> </a:t>
            </a:r>
            <a:r>
              <a:rPr lang="en-US" sz="2800" dirty="0"/>
              <a:t>Stage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8A9396-99C0-42DE-8D7E-C8292D53CFA7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096000" y="4301067"/>
            <a:ext cx="1540933" cy="151543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D5516C9-4887-C9FB-561D-517EC8E8DEC6}"/>
              </a:ext>
            </a:extLst>
          </p:cNvPr>
          <p:cNvSpPr/>
          <p:nvPr/>
        </p:nvSpPr>
        <p:spPr>
          <a:xfrm>
            <a:off x="4936067" y="2616199"/>
            <a:ext cx="1049866" cy="2531533"/>
          </a:xfrm>
          <a:prstGeom prst="ellipse">
            <a:avLst/>
          </a:prstGeom>
          <a:solidFill>
            <a:srgbClr val="FFC000">
              <a:alpha val="3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324AA-8CF0-BB1A-CD2E-C5C9FE848EC6}"/>
              </a:ext>
            </a:extLst>
          </p:cNvPr>
          <p:cNvSpPr txBox="1"/>
          <p:nvPr/>
        </p:nvSpPr>
        <p:spPr>
          <a:xfrm>
            <a:off x="7526865" y="2801736"/>
            <a:ext cx="305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Magnetic Bearings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CB1145-BD8D-D5D9-1DA3-BDC5869ABD77}"/>
              </a:ext>
            </a:extLst>
          </p:cNvPr>
          <p:cNvCxnSpPr>
            <a:cxnSpLocks/>
            <a:stCxn id="7" idx="6"/>
            <a:endCxn id="10" idx="1"/>
          </p:cNvCxnSpPr>
          <p:nvPr/>
        </p:nvCxnSpPr>
        <p:spPr>
          <a:xfrm flipV="1">
            <a:off x="5985933" y="3063346"/>
            <a:ext cx="1540932" cy="818620"/>
          </a:xfrm>
          <a:prstGeom prst="straightConnector1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735D0-CC5D-1B21-2042-9E3C2D8E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Holweck</a:t>
            </a:r>
            <a:r>
              <a:rPr lang="it-IT" dirty="0"/>
              <a:t> Stage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235E-AE90-A4F9-6B35-A312CC5D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6733" cy="3130725"/>
          </a:xfrm>
        </p:spPr>
        <p:txBody>
          <a:bodyPr>
            <a:normAutofit fontScale="70000" lnSpcReduction="20000"/>
          </a:bodyPr>
          <a:lstStyle/>
          <a:p>
            <a:pPr marL="298450" marR="149860" indent="-285750">
              <a:lnSpc>
                <a:spcPts val="193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Gas particles are adsorbed on rotating surfaces. The moving surface push the gas particles in a long spiral channel.</a:t>
            </a:r>
          </a:p>
          <a:p>
            <a:pPr marL="298450" marR="149860" indent="-285750">
              <a:lnSpc>
                <a:spcPts val="193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3C41"/>
                </a:solidFill>
                <a:latin typeface="Calibri"/>
                <a:cs typeface="Calibri"/>
              </a:rPr>
              <a:t>The wall surface adds to the speed distribution of the gas particles, creating a net pumping effect.</a:t>
            </a:r>
            <a:endParaRPr lang="en-US" sz="2800" dirty="0">
              <a:solidFill>
                <a:srgbClr val="373C41"/>
              </a:solidFill>
              <a:latin typeface="Calibri"/>
              <a:cs typeface="Calibri"/>
            </a:endParaRPr>
          </a:p>
          <a:p>
            <a:pPr marL="298450" marR="149860" indent="-285750">
              <a:lnSpc>
                <a:spcPts val="193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3C41"/>
                </a:solidFill>
                <a:latin typeface="Calibri"/>
                <a:cs typeface="Calibri"/>
              </a:rPr>
              <a:t>Throughput depends on the inverse of the rotor to stator distance (gap 0.3-0.5 mm).</a:t>
            </a:r>
          </a:p>
          <a:p>
            <a:pPr marL="298450" marR="149860" indent="-285750">
              <a:lnSpc>
                <a:spcPts val="193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3C41"/>
                </a:solidFill>
                <a:latin typeface="Calibri"/>
                <a:cs typeface="Calibri"/>
              </a:rPr>
              <a:t>Stable material required for standing the centrifugal forces and temperature variations. Typical is a carbon fiber cylinder.</a:t>
            </a:r>
            <a:endParaRPr lang="en-US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F40A0F1-6311-CD30-E202-0B1E2CB5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870299"/>
            <a:ext cx="5394960" cy="187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CD81C07-CBBC-79B3-D243-C1F91CD38984}"/>
                  </a:ext>
                </a:extLst>
              </p:cNvPr>
              <p:cNvSpPr txBox="1"/>
              <p:nvPr/>
            </p:nvSpPr>
            <p:spPr>
              <a:xfrm>
                <a:off x="772160" y="5076035"/>
                <a:ext cx="47943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/>
                  <a:t> transition region near to molecular flow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CD81C07-CBBC-79B3-D243-C1F91CD38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5076035"/>
                <a:ext cx="4794389" cy="276999"/>
              </a:xfrm>
              <a:prstGeom prst="rect">
                <a:avLst/>
              </a:prstGeom>
              <a:blipFill>
                <a:blip r:embed="rId4"/>
                <a:stretch>
                  <a:fillRect l="-1781" t="-26667" r="-2036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86CB4AC-EC3C-6179-75C5-B3155B4BBF42}"/>
                  </a:ext>
                </a:extLst>
              </p:cNvPr>
              <p:cNvSpPr txBox="1"/>
              <p:nvPr/>
            </p:nvSpPr>
            <p:spPr>
              <a:xfrm>
                <a:off x="772160" y="5438763"/>
                <a:ext cx="24557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𝑔𝑎𝑝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~ 0.25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86CB4AC-EC3C-6179-75C5-B3155B4BB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5438763"/>
                <a:ext cx="2455737" cy="276999"/>
              </a:xfrm>
              <a:prstGeom prst="rect">
                <a:avLst/>
              </a:prstGeom>
              <a:blipFill>
                <a:blip r:embed="rId5"/>
                <a:stretch>
                  <a:fillRect l="-1985" r="-99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E8F960C-F3C1-EADA-51DC-218ACEB0A051}"/>
                  </a:ext>
                </a:extLst>
              </p:cNvPr>
              <p:cNvSpPr txBox="1"/>
              <p:nvPr/>
            </p:nvSpPr>
            <p:spPr>
              <a:xfrm>
                <a:off x="772160" y="5881614"/>
                <a:ext cx="3856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=6.67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it-IT" dirty="0"/>
                  <a:t>cm mbar (air </a:t>
                </a:r>
                <a:r>
                  <a:rPr lang="it-IT" dirty="0" err="1"/>
                  <a:t>at</a:t>
                </a:r>
                <a:r>
                  <a:rPr lang="it-IT" dirty="0"/>
                  <a:t> 20°C)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E8F960C-F3C1-EADA-51DC-218ACEB0A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5881614"/>
                <a:ext cx="3856120" cy="276999"/>
              </a:xfrm>
              <a:prstGeom prst="rect">
                <a:avLst/>
              </a:prstGeom>
              <a:blipFill>
                <a:blip r:embed="rId6"/>
                <a:stretch>
                  <a:fillRect l="-2215" t="-26667" r="-2848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E31235B8-EB7A-ECBD-EF0E-B5977B33CB08}"/>
                  </a:ext>
                </a:extLst>
              </p:cNvPr>
              <p:cNvSpPr txBox="1"/>
              <p:nvPr/>
            </p:nvSpPr>
            <p:spPr>
              <a:xfrm>
                <a:off x="772160" y="6324465"/>
                <a:ext cx="1379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0.27 </m:t>
                    </m:r>
                  </m:oMath>
                </a14:m>
                <a:r>
                  <a:rPr lang="it-IT" dirty="0"/>
                  <a:t>mbar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E31235B8-EB7A-ECBD-EF0E-B5977B3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6324465"/>
                <a:ext cx="1379801" cy="276999"/>
              </a:xfrm>
              <a:prstGeom prst="rect">
                <a:avLst/>
              </a:prstGeom>
              <a:blipFill>
                <a:blip r:embed="rId7"/>
                <a:stretch>
                  <a:fillRect l="-6195" t="-28261" r="-929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8DA61E9-BA32-30D9-C324-2010A54DAB31}"/>
              </a:ext>
            </a:extLst>
          </p:cNvPr>
          <p:cNvSpPr txBox="1"/>
          <p:nvPr/>
        </p:nvSpPr>
        <p:spPr>
          <a:xfrm>
            <a:off x="2687442" y="6278298"/>
            <a:ext cx="441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After a  x100 the stage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more </a:t>
            </a:r>
            <a:r>
              <a:rPr lang="it-IT" dirty="0" err="1"/>
              <a:t>effective</a:t>
            </a:r>
            <a:endParaRPr lang="en-US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36F75C0-BA12-2C33-03FE-75F8425CA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566" y="3139738"/>
            <a:ext cx="4301544" cy="34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00E6B-8B3A-77D0-07EA-D589A05C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Holweck</a:t>
            </a:r>
            <a:r>
              <a:rPr lang="it-IT" dirty="0"/>
              <a:t> Stage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9E8-5129-C74A-274F-73C9E7C26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GiNTEGRA - Features and benefits">
            <a:hlinkClick r:id="" action="ppaction://media"/>
            <a:extLst>
              <a:ext uri="{FF2B5EF4-FFF2-40B4-BE49-F238E27FC236}">
                <a16:creationId xmlns:a16="http://schemas.microsoft.com/office/drawing/2014/main" id="{C075A3DE-54EA-7FD1-AE1E-20EEC3ACC2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00" end="177325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133" y="1696244"/>
            <a:ext cx="81957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 with magnetic suspension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D121E-7860-2C07-E819-4D8E59E98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933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9139"/>
            <a:ext cx="45005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2117726" y="617696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1-axis </a:t>
            </a:r>
            <a:b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bearing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de-DE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3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6" y="1844675"/>
            <a:ext cx="41751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7054850" y="6172200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5-axis </a:t>
            </a:r>
            <a:b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bearing</a:t>
            </a:r>
            <a:r>
              <a:rPr lang="de-D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de-DE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pumps: technical specifications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D05F53D-5759-FA14-1B91-3129E89D3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51C406-1C19-0D15-FCA8-7996BAA27C2B}"/>
              </a:ext>
            </a:extLst>
          </p:cNvPr>
          <p:cNvGrpSpPr/>
          <p:nvPr/>
        </p:nvGrpSpPr>
        <p:grpSpPr>
          <a:xfrm>
            <a:off x="1631504" y="1861497"/>
            <a:ext cx="8807367" cy="4859978"/>
            <a:chOff x="1631504" y="890731"/>
            <a:chExt cx="8807367" cy="4859978"/>
          </a:xfrm>
        </p:grpSpPr>
        <p:pic>
          <p:nvPicPr>
            <p:cNvPr id="101379" name="Picture 3" descr="1000_specs"/>
            <p:cNvPicPr>
              <a:picLocks noChangeAspect="1" noChangeArrowheads="1"/>
            </p:cNvPicPr>
            <p:nvPr/>
          </p:nvPicPr>
          <p:blipFill rotWithShape="1">
            <a:blip r:embed="rId3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9" t="10345" r="13768" b="30574"/>
            <a:stretch/>
          </p:blipFill>
          <p:spPr bwMode="auto">
            <a:xfrm>
              <a:off x="5456408" y="890731"/>
              <a:ext cx="4982463" cy="485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1000_specs"/>
            <p:cNvPicPr>
              <a:picLocks noChangeAspect="1" noChangeArrowheads="1"/>
            </p:cNvPicPr>
            <p:nvPr/>
          </p:nvPicPr>
          <p:blipFill rotWithShape="1">
            <a:blip r:embed="rId3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" t="10345" r="67264" b="30574"/>
            <a:stretch/>
          </p:blipFill>
          <p:spPr bwMode="auto">
            <a:xfrm>
              <a:off x="1631504" y="890731"/>
              <a:ext cx="3811500" cy="485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5591944" y="1412776"/>
              <a:ext cx="864096" cy="13681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7032104" y="3140968"/>
              <a:ext cx="648072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721636" y="5284877"/>
              <a:ext cx="648072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/>
                <p:cNvSpPr txBox="1"/>
                <p:nvPr/>
              </p:nvSpPr>
              <p:spPr>
                <a:xfrm>
                  <a:off x="8828185" y="4293096"/>
                  <a:ext cx="1368152" cy="454548"/>
                </a:xfrm>
                <a:prstGeom prst="rect">
                  <a:avLst/>
                </a:prstGeom>
                <a:solidFill>
                  <a:srgbClr val="E8EEF7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ad>
                              <m:radPr>
                                <m:degHide m:val="on"/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rad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" name="CasellaDiTes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8185" y="4293096"/>
                  <a:ext cx="1368152" cy="4545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pumps: compression ratio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A547C-4ABF-1731-4AE4-DCCCFB9F5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7523" name="Picture 3" descr="Pagine da turbo pfeiffer unprotect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9" y="1626184"/>
            <a:ext cx="7323932" cy="522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1BFCB-5006-FCC5-BF49-3CEC9330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Turbomolecular Pumps – General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30343-169B-C512-EF69-4FFC6F3F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672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33B550C-4AAF-D1F1-F715-E54DAD897113}"/>
              </a:ext>
            </a:extLst>
          </p:cNvPr>
          <p:cNvGrpSpPr/>
          <p:nvPr/>
        </p:nvGrpSpPr>
        <p:grpSpPr>
          <a:xfrm>
            <a:off x="4177474" y="1579864"/>
            <a:ext cx="7499984" cy="875665"/>
            <a:chOff x="4177474" y="1337817"/>
            <a:chExt cx="7499984" cy="8756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A2A8891-BD0E-5D61-E421-D0E571C648EB}"/>
                </a:ext>
              </a:extLst>
            </p:cNvPr>
            <p:cNvSpPr/>
            <p:nvPr/>
          </p:nvSpPr>
          <p:spPr>
            <a:xfrm>
              <a:off x="6705600" y="1344167"/>
              <a:ext cx="4965700" cy="862965"/>
            </a:xfrm>
            <a:custGeom>
              <a:avLst/>
              <a:gdLst/>
              <a:ahLst/>
              <a:cxnLst/>
              <a:rect l="l" t="t" r="r" b="b"/>
              <a:pathLst>
                <a:path w="4965700" h="862964">
                  <a:moveTo>
                    <a:pt x="4894580" y="0"/>
                  </a:moveTo>
                  <a:lnTo>
                    <a:pt x="0" y="0"/>
                  </a:lnTo>
                  <a:lnTo>
                    <a:pt x="0" y="862584"/>
                  </a:lnTo>
                  <a:lnTo>
                    <a:pt x="4894580" y="862584"/>
                  </a:lnTo>
                  <a:lnTo>
                    <a:pt x="4922061" y="857033"/>
                  </a:lnTo>
                  <a:lnTo>
                    <a:pt x="4944506" y="841898"/>
                  </a:lnTo>
                  <a:lnTo>
                    <a:pt x="4959641" y="819453"/>
                  </a:lnTo>
                  <a:lnTo>
                    <a:pt x="4965192" y="791972"/>
                  </a:lnTo>
                  <a:lnTo>
                    <a:pt x="4965192" y="70612"/>
                  </a:lnTo>
                  <a:lnTo>
                    <a:pt x="4959641" y="43130"/>
                  </a:lnTo>
                  <a:lnTo>
                    <a:pt x="4944506" y="20685"/>
                  </a:lnTo>
                  <a:lnTo>
                    <a:pt x="4922061" y="5550"/>
                  </a:lnTo>
                  <a:lnTo>
                    <a:pt x="48945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B53C5AE4-9C27-D286-A448-EF7742F8EEDD}"/>
                </a:ext>
              </a:extLst>
            </p:cNvPr>
            <p:cNvSpPr/>
            <p:nvPr/>
          </p:nvSpPr>
          <p:spPr>
            <a:xfrm>
              <a:off x="6705600" y="1344167"/>
              <a:ext cx="4965700" cy="862965"/>
            </a:xfrm>
            <a:custGeom>
              <a:avLst/>
              <a:gdLst/>
              <a:ahLst/>
              <a:cxnLst/>
              <a:rect l="l" t="t" r="r" b="b"/>
              <a:pathLst>
                <a:path w="4965700" h="862964">
                  <a:moveTo>
                    <a:pt x="4965192" y="70612"/>
                  </a:moveTo>
                  <a:lnTo>
                    <a:pt x="4965192" y="791972"/>
                  </a:lnTo>
                  <a:lnTo>
                    <a:pt x="4959641" y="819453"/>
                  </a:lnTo>
                  <a:lnTo>
                    <a:pt x="4944506" y="841898"/>
                  </a:lnTo>
                  <a:lnTo>
                    <a:pt x="4922061" y="857033"/>
                  </a:lnTo>
                  <a:lnTo>
                    <a:pt x="4894580" y="862584"/>
                  </a:lnTo>
                  <a:lnTo>
                    <a:pt x="0" y="862584"/>
                  </a:lnTo>
                  <a:lnTo>
                    <a:pt x="0" y="0"/>
                  </a:lnTo>
                  <a:lnTo>
                    <a:pt x="4894580" y="0"/>
                  </a:lnTo>
                  <a:lnTo>
                    <a:pt x="4922061" y="5550"/>
                  </a:lnTo>
                  <a:lnTo>
                    <a:pt x="4944506" y="20685"/>
                  </a:lnTo>
                  <a:lnTo>
                    <a:pt x="4959641" y="43130"/>
                  </a:lnTo>
                  <a:lnTo>
                    <a:pt x="4965192" y="70612"/>
                  </a:lnTo>
                  <a:close/>
                </a:path>
              </a:pathLst>
            </a:custGeom>
            <a:ln w="12699">
              <a:solidFill>
                <a:srgbClr val="BABCC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399E29-222B-FDFF-EACA-DEE165EB1C28}"/>
                </a:ext>
              </a:extLst>
            </p:cNvPr>
            <p:cNvSpPr/>
            <p:nvPr/>
          </p:nvSpPr>
          <p:spPr>
            <a:xfrm>
              <a:off x="4468367" y="1344167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2357628" y="0"/>
                  </a:moveTo>
                  <a:lnTo>
                    <a:pt x="70612" y="0"/>
                  </a:lnTo>
                  <a:lnTo>
                    <a:pt x="43130" y="5550"/>
                  </a:lnTo>
                  <a:lnTo>
                    <a:pt x="20685" y="20685"/>
                  </a:lnTo>
                  <a:lnTo>
                    <a:pt x="5550" y="43130"/>
                  </a:lnTo>
                  <a:lnTo>
                    <a:pt x="0" y="70612"/>
                  </a:lnTo>
                  <a:lnTo>
                    <a:pt x="0" y="791972"/>
                  </a:lnTo>
                  <a:lnTo>
                    <a:pt x="5550" y="819453"/>
                  </a:lnTo>
                  <a:lnTo>
                    <a:pt x="20685" y="841898"/>
                  </a:lnTo>
                  <a:lnTo>
                    <a:pt x="43130" y="857033"/>
                  </a:lnTo>
                  <a:lnTo>
                    <a:pt x="70612" y="862584"/>
                  </a:lnTo>
                  <a:lnTo>
                    <a:pt x="2357628" y="862584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13F4F988-1E1E-D06A-4604-17933C23A89F}"/>
                </a:ext>
              </a:extLst>
            </p:cNvPr>
            <p:cNvSpPr/>
            <p:nvPr/>
          </p:nvSpPr>
          <p:spPr>
            <a:xfrm>
              <a:off x="4468367" y="1344167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0" y="791972"/>
                  </a:moveTo>
                  <a:lnTo>
                    <a:pt x="0" y="70612"/>
                  </a:lnTo>
                  <a:lnTo>
                    <a:pt x="5550" y="43130"/>
                  </a:lnTo>
                  <a:lnTo>
                    <a:pt x="20685" y="20685"/>
                  </a:lnTo>
                  <a:lnTo>
                    <a:pt x="43130" y="5550"/>
                  </a:lnTo>
                  <a:lnTo>
                    <a:pt x="70612" y="0"/>
                  </a:lnTo>
                  <a:lnTo>
                    <a:pt x="2357628" y="0"/>
                  </a:lnTo>
                  <a:lnTo>
                    <a:pt x="2357628" y="862584"/>
                  </a:lnTo>
                  <a:lnTo>
                    <a:pt x="70612" y="862584"/>
                  </a:lnTo>
                  <a:lnTo>
                    <a:pt x="43130" y="857033"/>
                  </a:lnTo>
                  <a:lnTo>
                    <a:pt x="20685" y="841898"/>
                  </a:lnTo>
                  <a:lnTo>
                    <a:pt x="5550" y="819453"/>
                  </a:lnTo>
                  <a:lnTo>
                    <a:pt x="0" y="791972"/>
                  </a:lnTo>
                  <a:close/>
                </a:path>
              </a:pathLst>
            </a:custGeom>
            <a:ln w="12700">
              <a:solidFill>
                <a:srgbClr val="FFCD0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9C2027BD-4269-B348-835B-ECBD30F617E2}"/>
                </a:ext>
              </a:extLst>
            </p:cNvPr>
            <p:cNvSpPr/>
            <p:nvPr/>
          </p:nvSpPr>
          <p:spPr>
            <a:xfrm>
              <a:off x="4191761" y="1515617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278129" y="0"/>
                  </a:moveTo>
                  <a:lnTo>
                    <a:pt x="228119" y="4199"/>
                  </a:lnTo>
                  <a:lnTo>
                    <a:pt x="181056" y="16308"/>
                  </a:lnTo>
                  <a:lnTo>
                    <a:pt x="137724" y="35588"/>
                  </a:lnTo>
                  <a:lnTo>
                    <a:pt x="98908" y="61302"/>
                  </a:lnTo>
                  <a:lnTo>
                    <a:pt x="65391" y="92715"/>
                  </a:lnTo>
                  <a:lnTo>
                    <a:pt x="37958" y="129088"/>
                  </a:lnTo>
                  <a:lnTo>
                    <a:pt x="17393" y="169685"/>
                  </a:lnTo>
                  <a:lnTo>
                    <a:pt x="4478" y="213769"/>
                  </a:lnTo>
                  <a:lnTo>
                    <a:pt x="0" y="260604"/>
                  </a:lnTo>
                  <a:lnTo>
                    <a:pt x="4478" y="307438"/>
                  </a:lnTo>
                  <a:lnTo>
                    <a:pt x="17393" y="351522"/>
                  </a:lnTo>
                  <a:lnTo>
                    <a:pt x="37958" y="392119"/>
                  </a:lnTo>
                  <a:lnTo>
                    <a:pt x="65391" y="428492"/>
                  </a:lnTo>
                  <a:lnTo>
                    <a:pt x="98908" y="459905"/>
                  </a:lnTo>
                  <a:lnTo>
                    <a:pt x="137724" y="485619"/>
                  </a:lnTo>
                  <a:lnTo>
                    <a:pt x="181056" y="504899"/>
                  </a:lnTo>
                  <a:lnTo>
                    <a:pt x="228119" y="517008"/>
                  </a:lnTo>
                  <a:lnTo>
                    <a:pt x="278129" y="521208"/>
                  </a:lnTo>
                  <a:lnTo>
                    <a:pt x="328107" y="517008"/>
                  </a:lnTo>
                  <a:lnTo>
                    <a:pt x="375152" y="504899"/>
                  </a:lnTo>
                  <a:lnTo>
                    <a:pt x="418479" y="485619"/>
                  </a:lnTo>
                  <a:lnTo>
                    <a:pt x="457299" y="459905"/>
                  </a:lnTo>
                  <a:lnTo>
                    <a:pt x="490826" y="428492"/>
                  </a:lnTo>
                  <a:lnTo>
                    <a:pt x="518272" y="392119"/>
                  </a:lnTo>
                  <a:lnTo>
                    <a:pt x="538852" y="351522"/>
                  </a:lnTo>
                  <a:lnTo>
                    <a:pt x="551776" y="307438"/>
                  </a:lnTo>
                  <a:lnTo>
                    <a:pt x="556260" y="260604"/>
                  </a:lnTo>
                  <a:lnTo>
                    <a:pt x="551776" y="213769"/>
                  </a:lnTo>
                  <a:lnTo>
                    <a:pt x="538852" y="169685"/>
                  </a:lnTo>
                  <a:lnTo>
                    <a:pt x="518272" y="129088"/>
                  </a:lnTo>
                  <a:lnTo>
                    <a:pt x="490826" y="92715"/>
                  </a:lnTo>
                  <a:lnTo>
                    <a:pt x="457299" y="61302"/>
                  </a:lnTo>
                  <a:lnTo>
                    <a:pt x="418479" y="35588"/>
                  </a:lnTo>
                  <a:lnTo>
                    <a:pt x="375152" y="16308"/>
                  </a:lnTo>
                  <a:lnTo>
                    <a:pt x="328107" y="4199"/>
                  </a:lnTo>
                  <a:lnTo>
                    <a:pt x="278129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42C387E2-EC0E-937C-F39F-3644C952CB5C}"/>
                </a:ext>
              </a:extLst>
            </p:cNvPr>
            <p:cNvSpPr/>
            <p:nvPr/>
          </p:nvSpPr>
          <p:spPr>
            <a:xfrm>
              <a:off x="4191761" y="1515617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0" y="260604"/>
                  </a:moveTo>
                  <a:lnTo>
                    <a:pt x="4478" y="213769"/>
                  </a:lnTo>
                  <a:lnTo>
                    <a:pt x="17393" y="169685"/>
                  </a:lnTo>
                  <a:lnTo>
                    <a:pt x="37958" y="129088"/>
                  </a:lnTo>
                  <a:lnTo>
                    <a:pt x="65391" y="92715"/>
                  </a:lnTo>
                  <a:lnTo>
                    <a:pt x="98908" y="61302"/>
                  </a:lnTo>
                  <a:lnTo>
                    <a:pt x="137724" y="35588"/>
                  </a:lnTo>
                  <a:lnTo>
                    <a:pt x="181056" y="16308"/>
                  </a:lnTo>
                  <a:lnTo>
                    <a:pt x="228119" y="4199"/>
                  </a:lnTo>
                  <a:lnTo>
                    <a:pt x="278129" y="0"/>
                  </a:lnTo>
                  <a:lnTo>
                    <a:pt x="328107" y="4199"/>
                  </a:lnTo>
                  <a:lnTo>
                    <a:pt x="375152" y="16308"/>
                  </a:lnTo>
                  <a:lnTo>
                    <a:pt x="418479" y="35588"/>
                  </a:lnTo>
                  <a:lnTo>
                    <a:pt x="457299" y="61302"/>
                  </a:lnTo>
                  <a:lnTo>
                    <a:pt x="490826" y="92715"/>
                  </a:lnTo>
                  <a:lnTo>
                    <a:pt x="518272" y="129088"/>
                  </a:lnTo>
                  <a:lnTo>
                    <a:pt x="538852" y="169685"/>
                  </a:lnTo>
                  <a:lnTo>
                    <a:pt x="551776" y="213769"/>
                  </a:lnTo>
                  <a:lnTo>
                    <a:pt x="556260" y="260604"/>
                  </a:lnTo>
                  <a:lnTo>
                    <a:pt x="551776" y="307438"/>
                  </a:lnTo>
                  <a:lnTo>
                    <a:pt x="538852" y="351522"/>
                  </a:lnTo>
                  <a:lnTo>
                    <a:pt x="518272" y="392119"/>
                  </a:lnTo>
                  <a:lnTo>
                    <a:pt x="490826" y="428492"/>
                  </a:lnTo>
                  <a:lnTo>
                    <a:pt x="457299" y="459905"/>
                  </a:lnTo>
                  <a:lnTo>
                    <a:pt x="418479" y="485619"/>
                  </a:lnTo>
                  <a:lnTo>
                    <a:pt x="375152" y="504899"/>
                  </a:lnTo>
                  <a:lnTo>
                    <a:pt x="328107" y="517008"/>
                  </a:lnTo>
                  <a:lnTo>
                    <a:pt x="278129" y="521208"/>
                  </a:lnTo>
                  <a:lnTo>
                    <a:pt x="228119" y="517008"/>
                  </a:lnTo>
                  <a:lnTo>
                    <a:pt x="181056" y="504899"/>
                  </a:lnTo>
                  <a:lnTo>
                    <a:pt x="137724" y="485619"/>
                  </a:lnTo>
                  <a:lnTo>
                    <a:pt x="98908" y="459905"/>
                  </a:lnTo>
                  <a:lnTo>
                    <a:pt x="65391" y="428492"/>
                  </a:lnTo>
                  <a:lnTo>
                    <a:pt x="37958" y="392119"/>
                  </a:lnTo>
                  <a:lnTo>
                    <a:pt x="17393" y="351522"/>
                  </a:lnTo>
                  <a:lnTo>
                    <a:pt x="4478" y="307438"/>
                  </a:lnTo>
                  <a:lnTo>
                    <a:pt x="0" y="260604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DE9833C-E3F8-0CBD-ECAC-56CE4E8B4EA8}"/>
              </a:ext>
            </a:extLst>
          </p:cNvPr>
          <p:cNvSpPr txBox="1"/>
          <p:nvPr/>
        </p:nvSpPr>
        <p:spPr>
          <a:xfrm>
            <a:off x="7066915" y="1630538"/>
            <a:ext cx="441769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20" dirty="0">
                <a:solidFill>
                  <a:srgbClr val="373C41"/>
                </a:solidFill>
                <a:latin typeface="Calibri"/>
                <a:cs typeface="Calibri"/>
              </a:rPr>
              <a:t>Turbomolecular pumps are kinetic mechanics pumps where rotors at high rotational speed transfer momentum to particles present in vacuum system.</a:t>
            </a:r>
          </a:p>
        </p:txBody>
      </p:sp>
      <p:grpSp>
        <p:nvGrpSpPr>
          <p:cNvPr id="13" name="object 12">
            <a:extLst>
              <a:ext uri="{FF2B5EF4-FFF2-40B4-BE49-F238E27FC236}">
                <a16:creationId xmlns:a16="http://schemas.microsoft.com/office/drawing/2014/main" id="{F6F13671-7C8B-46A6-4287-5822806BC126}"/>
              </a:ext>
            </a:extLst>
          </p:cNvPr>
          <p:cNvGrpSpPr/>
          <p:nvPr/>
        </p:nvGrpSpPr>
        <p:grpSpPr>
          <a:xfrm>
            <a:off x="4290502" y="1856364"/>
            <a:ext cx="285115" cy="260350"/>
            <a:chOff x="4290502" y="1614317"/>
            <a:chExt cx="285115" cy="260350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6F1A037-9606-5361-A936-3018363AB55D}"/>
                </a:ext>
              </a:extLst>
            </p:cNvPr>
            <p:cNvSpPr/>
            <p:nvPr/>
          </p:nvSpPr>
          <p:spPr>
            <a:xfrm>
              <a:off x="4290502" y="1614317"/>
              <a:ext cx="285115" cy="260350"/>
            </a:xfrm>
            <a:custGeom>
              <a:avLst/>
              <a:gdLst/>
              <a:ahLst/>
              <a:cxnLst/>
              <a:rect l="l" t="t" r="r" b="b"/>
              <a:pathLst>
                <a:path w="285114" h="260350">
                  <a:moveTo>
                    <a:pt x="76401" y="226829"/>
                  </a:moveTo>
                  <a:lnTo>
                    <a:pt x="41227" y="226829"/>
                  </a:lnTo>
                  <a:lnTo>
                    <a:pt x="66998" y="227094"/>
                  </a:lnTo>
                  <a:lnTo>
                    <a:pt x="67363" y="227284"/>
                  </a:lnTo>
                  <a:lnTo>
                    <a:pt x="67942" y="227447"/>
                  </a:lnTo>
                  <a:lnTo>
                    <a:pt x="67942" y="260281"/>
                  </a:lnTo>
                  <a:lnTo>
                    <a:pt x="76389" y="252760"/>
                  </a:lnTo>
                  <a:lnTo>
                    <a:pt x="76401" y="226829"/>
                  </a:lnTo>
                  <a:close/>
                </a:path>
                <a:path w="285114" h="260350">
                  <a:moveTo>
                    <a:pt x="1132" y="101770"/>
                  </a:moveTo>
                  <a:lnTo>
                    <a:pt x="24" y="102802"/>
                  </a:lnTo>
                  <a:lnTo>
                    <a:pt x="0" y="225922"/>
                  </a:lnTo>
                  <a:lnTo>
                    <a:pt x="1215" y="227126"/>
                  </a:lnTo>
                  <a:lnTo>
                    <a:pt x="76401" y="226829"/>
                  </a:lnTo>
                  <a:lnTo>
                    <a:pt x="76386" y="220587"/>
                  </a:lnTo>
                  <a:lnTo>
                    <a:pt x="74773" y="219243"/>
                  </a:lnTo>
                  <a:lnTo>
                    <a:pt x="64967" y="219243"/>
                  </a:lnTo>
                  <a:lnTo>
                    <a:pt x="8640" y="219033"/>
                  </a:lnTo>
                  <a:lnTo>
                    <a:pt x="8569" y="217973"/>
                  </a:lnTo>
                  <a:lnTo>
                    <a:pt x="8443" y="143718"/>
                  </a:lnTo>
                  <a:lnTo>
                    <a:pt x="8414" y="110365"/>
                  </a:lnTo>
                  <a:lnTo>
                    <a:pt x="8972" y="109662"/>
                  </a:lnTo>
                  <a:lnTo>
                    <a:pt x="63396" y="109663"/>
                  </a:lnTo>
                  <a:lnTo>
                    <a:pt x="65589" y="108965"/>
                  </a:lnTo>
                  <a:lnTo>
                    <a:pt x="67912" y="108570"/>
                  </a:lnTo>
                  <a:lnTo>
                    <a:pt x="67848" y="108277"/>
                  </a:lnTo>
                  <a:lnTo>
                    <a:pt x="91155" y="108277"/>
                  </a:lnTo>
                  <a:lnTo>
                    <a:pt x="90997" y="104891"/>
                  </a:lnTo>
                  <a:lnTo>
                    <a:pt x="92840" y="103095"/>
                  </a:lnTo>
                  <a:lnTo>
                    <a:pt x="114643" y="103002"/>
                  </a:lnTo>
                  <a:lnTo>
                    <a:pt x="114700" y="102802"/>
                  </a:lnTo>
                  <a:lnTo>
                    <a:pt x="67675" y="102802"/>
                  </a:lnTo>
                  <a:lnTo>
                    <a:pt x="65535" y="102467"/>
                  </a:lnTo>
                  <a:lnTo>
                    <a:pt x="63326" y="101825"/>
                  </a:lnTo>
                  <a:lnTo>
                    <a:pt x="1132" y="101770"/>
                  </a:lnTo>
                  <a:close/>
                </a:path>
                <a:path w="285114" h="260350">
                  <a:moveTo>
                    <a:pt x="74493" y="219010"/>
                  </a:moveTo>
                  <a:lnTo>
                    <a:pt x="68119" y="219061"/>
                  </a:lnTo>
                  <a:lnTo>
                    <a:pt x="64967" y="219243"/>
                  </a:lnTo>
                  <a:lnTo>
                    <a:pt x="74773" y="219243"/>
                  </a:lnTo>
                  <a:lnTo>
                    <a:pt x="74493" y="219010"/>
                  </a:lnTo>
                  <a:close/>
                </a:path>
                <a:path w="285114" h="260350">
                  <a:moveTo>
                    <a:pt x="91155" y="108277"/>
                  </a:moveTo>
                  <a:lnTo>
                    <a:pt x="67848" y="108277"/>
                  </a:lnTo>
                  <a:lnTo>
                    <a:pt x="68371" y="111058"/>
                  </a:lnTo>
                  <a:lnTo>
                    <a:pt x="73250" y="137892"/>
                  </a:lnTo>
                  <a:lnTo>
                    <a:pt x="85469" y="162828"/>
                  </a:lnTo>
                  <a:lnTo>
                    <a:pt x="104532" y="183629"/>
                  </a:lnTo>
                  <a:lnTo>
                    <a:pt x="130358" y="200341"/>
                  </a:lnTo>
                  <a:lnTo>
                    <a:pt x="132418" y="201378"/>
                  </a:lnTo>
                  <a:lnTo>
                    <a:pt x="133111" y="202262"/>
                  </a:lnTo>
                  <a:lnTo>
                    <a:pt x="157707" y="180364"/>
                  </a:lnTo>
                  <a:lnTo>
                    <a:pt x="137374" y="180364"/>
                  </a:lnTo>
                  <a:lnTo>
                    <a:pt x="133110" y="177848"/>
                  </a:lnTo>
                  <a:lnTo>
                    <a:pt x="132616" y="175690"/>
                  </a:lnTo>
                  <a:lnTo>
                    <a:pt x="137250" y="168006"/>
                  </a:lnTo>
                  <a:lnTo>
                    <a:pt x="140487" y="162811"/>
                  </a:lnTo>
                  <a:lnTo>
                    <a:pt x="143422" y="158039"/>
                  </a:lnTo>
                  <a:lnTo>
                    <a:pt x="135795" y="150848"/>
                  </a:lnTo>
                  <a:lnTo>
                    <a:pt x="106734" y="150848"/>
                  </a:lnTo>
                  <a:lnTo>
                    <a:pt x="104516" y="149895"/>
                  </a:lnTo>
                  <a:lnTo>
                    <a:pt x="102816" y="148555"/>
                  </a:lnTo>
                  <a:lnTo>
                    <a:pt x="102529" y="146085"/>
                  </a:lnTo>
                  <a:lnTo>
                    <a:pt x="103547" y="144053"/>
                  </a:lnTo>
                  <a:lnTo>
                    <a:pt x="109348" y="140458"/>
                  </a:lnTo>
                  <a:lnTo>
                    <a:pt x="114235" y="137993"/>
                  </a:lnTo>
                  <a:lnTo>
                    <a:pt x="121706" y="133900"/>
                  </a:lnTo>
                  <a:lnTo>
                    <a:pt x="120273" y="130011"/>
                  </a:lnTo>
                  <a:lnTo>
                    <a:pt x="118692" y="126397"/>
                  </a:lnTo>
                  <a:lnTo>
                    <a:pt x="116572" y="118997"/>
                  </a:lnTo>
                  <a:lnTo>
                    <a:pt x="116023" y="115211"/>
                  </a:lnTo>
                  <a:lnTo>
                    <a:pt x="115169" y="111058"/>
                  </a:lnTo>
                  <a:lnTo>
                    <a:pt x="100548" y="111058"/>
                  </a:lnTo>
                  <a:lnTo>
                    <a:pt x="92988" y="110970"/>
                  </a:lnTo>
                  <a:lnTo>
                    <a:pt x="91209" y="109435"/>
                  </a:lnTo>
                  <a:lnTo>
                    <a:pt x="91155" y="108277"/>
                  </a:lnTo>
                  <a:close/>
                </a:path>
                <a:path w="285114" h="260350">
                  <a:moveTo>
                    <a:pt x="151199" y="161309"/>
                  </a:moveTo>
                  <a:lnTo>
                    <a:pt x="143990" y="172843"/>
                  </a:lnTo>
                  <a:lnTo>
                    <a:pt x="142686" y="175136"/>
                  </a:lnTo>
                  <a:lnTo>
                    <a:pt x="139632" y="179760"/>
                  </a:lnTo>
                  <a:lnTo>
                    <a:pt x="137374" y="180364"/>
                  </a:lnTo>
                  <a:lnTo>
                    <a:pt x="157707" y="180364"/>
                  </a:lnTo>
                  <a:lnTo>
                    <a:pt x="172631" y="167078"/>
                  </a:lnTo>
                  <a:lnTo>
                    <a:pt x="165716" y="166574"/>
                  </a:lnTo>
                  <a:lnTo>
                    <a:pt x="158467" y="164509"/>
                  </a:lnTo>
                  <a:lnTo>
                    <a:pt x="151199" y="161309"/>
                  </a:lnTo>
                  <a:close/>
                </a:path>
                <a:path w="285114" h="260350">
                  <a:moveTo>
                    <a:pt x="125406" y="141053"/>
                  </a:moveTo>
                  <a:lnTo>
                    <a:pt x="120470" y="143718"/>
                  </a:lnTo>
                  <a:lnTo>
                    <a:pt x="114961" y="146755"/>
                  </a:lnTo>
                  <a:lnTo>
                    <a:pt x="108335" y="150230"/>
                  </a:lnTo>
                  <a:lnTo>
                    <a:pt x="106734" y="150848"/>
                  </a:lnTo>
                  <a:lnTo>
                    <a:pt x="135795" y="150848"/>
                  </a:lnTo>
                  <a:lnTo>
                    <a:pt x="125406" y="141053"/>
                  </a:lnTo>
                  <a:close/>
                </a:path>
                <a:path w="285114" h="260350">
                  <a:moveTo>
                    <a:pt x="105390" y="111025"/>
                  </a:moveTo>
                  <a:lnTo>
                    <a:pt x="100548" y="111058"/>
                  </a:lnTo>
                  <a:lnTo>
                    <a:pt x="115169" y="111058"/>
                  </a:lnTo>
                  <a:lnTo>
                    <a:pt x="105390" y="111025"/>
                  </a:lnTo>
                  <a:close/>
                </a:path>
                <a:path w="285114" h="260350">
                  <a:moveTo>
                    <a:pt x="63396" y="109663"/>
                  </a:moveTo>
                  <a:lnTo>
                    <a:pt x="8972" y="109662"/>
                  </a:lnTo>
                  <a:lnTo>
                    <a:pt x="36292" y="109750"/>
                  </a:lnTo>
                  <a:lnTo>
                    <a:pt x="63396" y="109663"/>
                  </a:lnTo>
                  <a:close/>
                </a:path>
                <a:path w="285114" h="260350">
                  <a:moveTo>
                    <a:pt x="283001" y="62705"/>
                  </a:moveTo>
                  <a:lnTo>
                    <a:pt x="253554" y="62705"/>
                  </a:lnTo>
                  <a:lnTo>
                    <a:pt x="257680" y="66807"/>
                  </a:lnTo>
                  <a:lnTo>
                    <a:pt x="257220" y="69370"/>
                  </a:lnTo>
                  <a:lnTo>
                    <a:pt x="250497" y="73035"/>
                  </a:lnTo>
                  <a:lnTo>
                    <a:pt x="237866" y="80026"/>
                  </a:lnTo>
                  <a:lnTo>
                    <a:pt x="244472" y="103077"/>
                  </a:lnTo>
                  <a:lnTo>
                    <a:pt x="284710" y="67296"/>
                  </a:lnTo>
                  <a:lnTo>
                    <a:pt x="283296" y="63198"/>
                  </a:lnTo>
                  <a:lnTo>
                    <a:pt x="283001" y="62705"/>
                  </a:lnTo>
                  <a:close/>
                </a:path>
                <a:path w="285114" h="260350">
                  <a:moveTo>
                    <a:pt x="114643" y="103002"/>
                  </a:moveTo>
                  <a:lnTo>
                    <a:pt x="102144" y="103002"/>
                  </a:lnTo>
                  <a:lnTo>
                    <a:pt x="108646" y="103049"/>
                  </a:lnTo>
                  <a:lnTo>
                    <a:pt x="114630" y="103049"/>
                  </a:lnTo>
                  <a:close/>
                </a:path>
                <a:path w="285114" h="260350">
                  <a:moveTo>
                    <a:pt x="179350" y="0"/>
                  </a:moveTo>
                  <a:lnTo>
                    <a:pt x="137389" y="7910"/>
                  </a:lnTo>
                  <a:lnTo>
                    <a:pt x="101892" y="29773"/>
                  </a:lnTo>
                  <a:lnTo>
                    <a:pt x="77207" y="62450"/>
                  </a:lnTo>
                  <a:lnTo>
                    <a:pt x="67675" y="102802"/>
                  </a:lnTo>
                  <a:lnTo>
                    <a:pt x="114700" y="102802"/>
                  </a:lnTo>
                  <a:lnTo>
                    <a:pt x="121231" y="79928"/>
                  </a:lnTo>
                  <a:lnTo>
                    <a:pt x="106245" y="71779"/>
                  </a:lnTo>
                  <a:lnTo>
                    <a:pt x="102440" y="69584"/>
                  </a:lnTo>
                  <a:lnTo>
                    <a:pt x="101600" y="67528"/>
                  </a:lnTo>
                  <a:lnTo>
                    <a:pt x="104362" y="63198"/>
                  </a:lnTo>
                  <a:lnTo>
                    <a:pt x="106630" y="62900"/>
                  </a:lnTo>
                  <a:lnTo>
                    <a:pt x="136127" y="62900"/>
                  </a:lnTo>
                  <a:lnTo>
                    <a:pt x="143269" y="56142"/>
                  </a:lnTo>
                  <a:lnTo>
                    <a:pt x="143243" y="55807"/>
                  </a:lnTo>
                  <a:lnTo>
                    <a:pt x="136222" y="44277"/>
                  </a:lnTo>
                  <a:lnTo>
                    <a:pt x="135037" y="42454"/>
                  </a:lnTo>
                  <a:lnTo>
                    <a:pt x="132741" y="38380"/>
                  </a:lnTo>
                  <a:lnTo>
                    <a:pt x="132697" y="37868"/>
                  </a:lnTo>
                  <a:lnTo>
                    <a:pt x="133223" y="36003"/>
                  </a:lnTo>
                  <a:lnTo>
                    <a:pt x="137581" y="33757"/>
                  </a:lnTo>
                  <a:lnTo>
                    <a:pt x="175386" y="33757"/>
                  </a:lnTo>
                  <a:lnTo>
                    <a:pt x="175360" y="29773"/>
                  </a:lnTo>
                  <a:lnTo>
                    <a:pt x="175539" y="25366"/>
                  </a:lnTo>
                  <a:lnTo>
                    <a:pt x="177120" y="23775"/>
                  </a:lnTo>
                  <a:lnTo>
                    <a:pt x="181933" y="23696"/>
                  </a:lnTo>
                  <a:lnTo>
                    <a:pt x="250281" y="23696"/>
                  </a:lnTo>
                  <a:lnTo>
                    <a:pt x="241095" y="16749"/>
                  </a:lnTo>
                  <a:lnTo>
                    <a:pt x="222117" y="7448"/>
                  </a:lnTo>
                  <a:lnTo>
                    <a:pt x="201520" y="1882"/>
                  </a:lnTo>
                  <a:lnTo>
                    <a:pt x="179350" y="0"/>
                  </a:lnTo>
                  <a:close/>
                </a:path>
                <a:path w="285114" h="260350">
                  <a:moveTo>
                    <a:pt x="136127" y="62900"/>
                  </a:moveTo>
                  <a:lnTo>
                    <a:pt x="106630" y="62900"/>
                  </a:lnTo>
                  <a:lnTo>
                    <a:pt x="125421" y="73030"/>
                  </a:lnTo>
                  <a:lnTo>
                    <a:pt x="136127" y="62900"/>
                  </a:lnTo>
                  <a:close/>
                </a:path>
                <a:path w="285114" h="260350">
                  <a:moveTo>
                    <a:pt x="278959" y="55938"/>
                  </a:moveTo>
                  <a:lnTo>
                    <a:pt x="215794" y="55938"/>
                  </a:lnTo>
                  <a:lnTo>
                    <a:pt x="233686" y="73031"/>
                  </a:lnTo>
                  <a:lnTo>
                    <a:pt x="238266" y="70491"/>
                  </a:lnTo>
                  <a:lnTo>
                    <a:pt x="243553" y="67696"/>
                  </a:lnTo>
                  <a:lnTo>
                    <a:pt x="251701" y="62882"/>
                  </a:lnTo>
                  <a:lnTo>
                    <a:pt x="253554" y="62705"/>
                  </a:lnTo>
                  <a:lnTo>
                    <a:pt x="283001" y="62705"/>
                  </a:lnTo>
                  <a:lnTo>
                    <a:pt x="278959" y="55938"/>
                  </a:lnTo>
                  <a:close/>
                </a:path>
                <a:path w="285114" h="260350">
                  <a:moveTo>
                    <a:pt x="261942" y="33724"/>
                  </a:moveTo>
                  <a:lnTo>
                    <a:pt x="221659" y="33724"/>
                  </a:lnTo>
                  <a:lnTo>
                    <a:pt x="225923" y="36087"/>
                  </a:lnTo>
                  <a:lnTo>
                    <a:pt x="226452" y="38380"/>
                  </a:lnTo>
                  <a:lnTo>
                    <a:pt x="221911" y="45924"/>
                  </a:lnTo>
                  <a:lnTo>
                    <a:pt x="218016" y="52254"/>
                  </a:lnTo>
                  <a:lnTo>
                    <a:pt x="215853" y="55807"/>
                  </a:lnTo>
                  <a:lnTo>
                    <a:pt x="215690" y="56142"/>
                  </a:lnTo>
                  <a:lnTo>
                    <a:pt x="215794" y="55938"/>
                  </a:lnTo>
                  <a:lnTo>
                    <a:pt x="278959" y="55938"/>
                  </a:lnTo>
                  <a:lnTo>
                    <a:pt x="272816" y="45668"/>
                  </a:lnTo>
                  <a:lnTo>
                    <a:pt x="261942" y="33724"/>
                  </a:lnTo>
                  <a:close/>
                </a:path>
                <a:path w="285114" h="260350">
                  <a:moveTo>
                    <a:pt x="175386" y="33757"/>
                  </a:moveTo>
                  <a:lnTo>
                    <a:pt x="137581" y="33757"/>
                  </a:lnTo>
                  <a:lnTo>
                    <a:pt x="139755" y="34370"/>
                  </a:lnTo>
                  <a:lnTo>
                    <a:pt x="144355" y="41645"/>
                  </a:lnTo>
                  <a:lnTo>
                    <a:pt x="147365" y="46654"/>
                  </a:lnTo>
                  <a:lnTo>
                    <a:pt x="150626" y="51961"/>
                  </a:lnTo>
                  <a:lnTo>
                    <a:pt x="150853" y="52254"/>
                  </a:lnTo>
                  <a:lnTo>
                    <a:pt x="175386" y="45891"/>
                  </a:lnTo>
                  <a:lnTo>
                    <a:pt x="175386" y="33757"/>
                  </a:lnTo>
                  <a:close/>
                </a:path>
                <a:path w="285114" h="260350">
                  <a:moveTo>
                    <a:pt x="250281" y="23696"/>
                  </a:moveTo>
                  <a:lnTo>
                    <a:pt x="181933" y="23696"/>
                  </a:lnTo>
                  <a:lnTo>
                    <a:pt x="183664" y="25366"/>
                  </a:lnTo>
                  <a:lnTo>
                    <a:pt x="183766" y="45924"/>
                  </a:lnTo>
                  <a:lnTo>
                    <a:pt x="208333" y="52128"/>
                  </a:lnTo>
                  <a:lnTo>
                    <a:pt x="217118" y="37868"/>
                  </a:lnTo>
                  <a:lnTo>
                    <a:pt x="217429" y="37296"/>
                  </a:lnTo>
                  <a:lnTo>
                    <a:pt x="219411" y="34403"/>
                  </a:lnTo>
                  <a:lnTo>
                    <a:pt x="221659" y="33724"/>
                  </a:lnTo>
                  <a:lnTo>
                    <a:pt x="261942" y="33724"/>
                  </a:lnTo>
                  <a:lnTo>
                    <a:pt x="258406" y="29840"/>
                  </a:lnTo>
                  <a:lnTo>
                    <a:pt x="250281" y="23696"/>
                  </a:lnTo>
                  <a:close/>
                </a:path>
              </a:pathLst>
            </a:custGeom>
            <a:solidFill>
              <a:srgbClr val="373C4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72E82CBC-746C-04AC-CA5B-126799C0963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4249" y="1668738"/>
              <a:ext cx="111599" cy="10512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8C1909BC-5BF1-37E8-076A-10048BEBB98B}"/>
              </a:ext>
            </a:extLst>
          </p:cNvPr>
          <p:cNvGrpSpPr/>
          <p:nvPr/>
        </p:nvGrpSpPr>
        <p:grpSpPr>
          <a:xfrm>
            <a:off x="4462017" y="2526269"/>
            <a:ext cx="7215505" cy="875665"/>
            <a:chOff x="4462017" y="2284222"/>
            <a:chExt cx="7215505" cy="875665"/>
          </a:xfrm>
        </p:grpSpPr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F3BF6CB0-F139-3B2D-06BF-CFBD5CAD3E06}"/>
                </a:ext>
              </a:extLst>
            </p:cNvPr>
            <p:cNvSpPr/>
            <p:nvPr/>
          </p:nvSpPr>
          <p:spPr>
            <a:xfrm>
              <a:off x="6783323" y="2290572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1685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4816856" y="862583"/>
                  </a:lnTo>
                  <a:lnTo>
                    <a:pt x="4844337" y="857033"/>
                  </a:lnTo>
                  <a:lnTo>
                    <a:pt x="4866782" y="841898"/>
                  </a:lnTo>
                  <a:lnTo>
                    <a:pt x="4881917" y="819453"/>
                  </a:lnTo>
                  <a:lnTo>
                    <a:pt x="4887468" y="791972"/>
                  </a:lnTo>
                  <a:lnTo>
                    <a:pt x="4887468" y="70612"/>
                  </a:lnTo>
                  <a:lnTo>
                    <a:pt x="4881917" y="43130"/>
                  </a:lnTo>
                  <a:lnTo>
                    <a:pt x="4866782" y="20685"/>
                  </a:lnTo>
                  <a:lnTo>
                    <a:pt x="4844337" y="5550"/>
                  </a:lnTo>
                  <a:lnTo>
                    <a:pt x="48168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F4F565F6-5C3A-1963-E32C-E6E755E1CE5E}"/>
                </a:ext>
              </a:extLst>
            </p:cNvPr>
            <p:cNvSpPr/>
            <p:nvPr/>
          </p:nvSpPr>
          <p:spPr>
            <a:xfrm>
              <a:off x="6783323" y="2290572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87468" y="70612"/>
                  </a:moveTo>
                  <a:lnTo>
                    <a:pt x="4887468" y="791972"/>
                  </a:lnTo>
                  <a:lnTo>
                    <a:pt x="4881917" y="819453"/>
                  </a:lnTo>
                  <a:lnTo>
                    <a:pt x="4866782" y="841898"/>
                  </a:lnTo>
                  <a:lnTo>
                    <a:pt x="4844337" y="857033"/>
                  </a:lnTo>
                  <a:lnTo>
                    <a:pt x="4816856" y="862583"/>
                  </a:lnTo>
                  <a:lnTo>
                    <a:pt x="0" y="862583"/>
                  </a:lnTo>
                  <a:lnTo>
                    <a:pt x="0" y="0"/>
                  </a:lnTo>
                  <a:lnTo>
                    <a:pt x="4816856" y="0"/>
                  </a:lnTo>
                  <a:lnTo>
                    <a:pt x="4844337" y="5550"/>
                  </a:lnTo>
                  <a:lnTo>
                    <a:pt x="4866782" y="20685"/>
                  </a:lnTo>
                  <a:lnTo>
                    <a:pt x="4881917" y="43130"/>
                  </a:lnTo>
                  <a:lnTo>
                    <a:pt x="4887468" y="70612"/>
                  </a:lnTo>
                  <a:close/>
                </a:path>
              </a:pathLst>
            </a:custGeom>
            <a:ln w="12699">
              <a:solidFill>
                <a:srgbClr val="BABCC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D4FA2EFA-3679-16C2-A853-488DCC11E8E0}"/>
                </a:ext>
              </a:extLst>
            </p:cNvPr>
            <p:cNvSpPr/>
            <p:nvPr/>
          </p:nvSpPr>
          <p:spPr>
            <a:xfrm>
              <a:off x="4468367" y="2290572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2357628" y="0"/>
                  </a:moveTo>
                  <a:lnTo>
                    <a:pt x="70612" y="0"/>
                  </a:lnTo>
                  <a:lnTo>
                    <a:pt x="43130" y="5550"/>
                  </a:lnTo>
                  <a:lnTo>
                    <a:pt x="20685" y="20685"/>
                  </a:lnTo>
                  <a:lnTo>
                    <a:pt x="5550" y="43130"/>
                  </a:lnTo>
                  <a:lnTo>
                    <a:pt x="0" y="70612"/>
                  </a:lnTo>
                  <a:lnTo>
                    <a:pt x="0" y="791972"/>
                  </a:lnTo>
                  <a:lnTo>
                    <a:pt x="5550" y="819453"/>
                  </a:lnTo>
                  <a:lnTo>
                    <a:pt x="20685" y="841898"/>
                  </a:lnTo>
                  <a:lnTo>
                    <a:pt x="43130" y="857033"/>
                  </a:lnTo>
                  <a:lnTo>
                    <a:pt x="70612" y="862583"/>
                  </a:lnTo>
                  <a:lnTo>
                    <a:pt x="2357628" y="862583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0066B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CF037189-2CE9-D73D-EB33-06FA2AC14677}"/>
                </a:ext>
              </a:extLst>
            </p:cNvPr>
            <p:cNvSpPr/>
            <p:nvPr/>
          </p:nvSpPr>
          <p:spPr>
            <a:xfrm>
              <a:off x="4468367" y="2290572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0" y="791972"/>
                  </a:moveTo>
                  <a:lnTo>
                    <a:pt x="0" y="70612"/>
                  </a:lnTo>
                  <a:lnTo>
                    <a:pt x="5550" y="43130"/>
                  </a:lnTo>
                  <a:lnTo>
                    <a:pt x="20685" y="20685"/>
                  </a:lnTo>
                  <a:lnTo>
                    <a:pt x="43130" y="5550"/>
                  </a:lnTo>
                  <a:lnTo>
                    <a:pt x="70612" y="0"/>
                  </a:lnTo>
                  <a:lnTo>
                    <a:pt x="2357628" y="0"/>
                  </a:lnTo>
                  <a:lnTo>
                    <a:pt x="2357628" y="862583"/>
                  </a:lnTo>
                  <a:lnTo>
                    <a:pt x="70612" y="862583"/>
                  </a:lnTo>
                  <a:lnTo>
                    <a:pt x="43130" y="857033"/>
                  </a:lnTo>
                  <a:lnTo>
                    <a:pt x="20685" y="841898"/>
                  </a:lnTo>
                  <a:lnTo>
                    <a:pt x="5550" y="819453"/>
                  </a:lnTo>
                  <a:lnTo>
                    <a:pt x="0" y="791972"/>
                  </a:lnTo>
                  <a:close/>
                </a:path>
              </a:pathLst>
            </a:custGeom>
            <a:ln w="12700">
              <a:solidFill>
                <a:srgbClr val="0066B1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22" name="object 21">
            <a:extLst>
              <a:ext uri="{FF2B5EF4-FFF2-40B4-BE49-F238E27FC236}">
                <a16:creationId xmlns:a16="http://schemas.microsoft.com/office/drawing/2014/main" id="{0BFA611A-A101-5D3B-4CFF-F8139604F6F4}"/>
              </a:ext>
            </a:extLst>
          </p:cNvPr>
          <p:cNvSpPr txBox="1"/>
          <p:nvPr/>
        </p:nvSpPr>
        <p:spPr>
          <a:xfrm>
            <a:off x="7066915" y="2514465"/>
            <a:ext cx="4004310" cy="8406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High and Ultra High Vacuum generation</a:t>
            </a:r>
          </a:p>
          <a:p>
            <a:pPr marL="299085" indent="-28702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Different models for high compression ration and high throughput</a:t>
            </a:r>
          </a:p>
        </p:txBody>
      </p:sp>
      <p:grpSp>
        <p:nvGrpSpPr>
          <p:cNvPr id="23" name="object 22">
            <a:extLst>
              <a:ext uri="{FF2B5EF4-FFF2-40B4-BE49-F238E27FC236}">
                <a16:creationId xmlns:a16="http://schemas.microsoft.com/office/drawing/2014/main" id="{64FB661B-ADAB-2354-ABE9-39E5EDBEA20A}"/>
              </a:ext>
            </a:extLst>
          </p:cNvPr>
          <p:cNvGrpSpPr/>
          <p:nvPr/>
        </p:nvGrpSpPr>
        <p:grpSpPr>
          <a:xfrm>
            <a:off x="4177474" y="2689781"/>
            <a:ext cx="584835" cy="549910"/>
            <a:chOff x="4177474" y="2447734"/>
            <a:chExt cx="584835" cy="549910"/>
          </a:xfrm>
        </p:grpSpPr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8F2EDAF9-54D7-E1A9-A639-5C61DF9A56AD}"/>
                </a:ext>
              </a:extLst>
            </p:cNvPr>
            <p:cNvSpPr/>
            <p:nvPr/>
          </p:nvSpPr>
          <p:spPr>
            <a:xfrm>
              <a:off x="4191761" y="2462022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278129" y="0"/>
                  </a:moveTo>
                  <a:lnTo>
                    <a:pt x="228119" y="4199"/>
                  </a:lnTo>
                  <a:lnTo>
                    <a:pt x="181056" y="16308"/>
                  </a:lnTo>
                  <a:lnTo>
                    <a:pt x="137724" y="35588"/>
                  </a:lnTo>
                  <a:lnTo>
                    <a:pt x="98908" y="61302"/>
                  </a:lnTo>
                  <a:lnTo>
                    <a:pt x="65391" y="92715"/>
                  </a:lnTo>
                  <a:lnTo>
                    <a:pt x="37958" y="129088"/>
                  </a:lnTo>
                  <a:lnTo>
                    <a:pt x="17393" y="169685"/>
                  </a:lnTo>
                  <a:lnTo>
                    <a:pt x="4478" y="213769"/>
                  </a:lnTo>
                  <a:lnTo>
                    <a:pt x="0" y="260603"/>
                  </a:lnTo>
                  <a:lnTo>
                    <a:pt x="4478" y="307438"/>
                  </a:lnTo>
                  <a:lnTo>
                    <a:pt x="17393" y="351522"/>
                  </a:lnTo>
                  <a:lnTo>
                    <a:pt x="37958" y="392119"/>
                  </a:lnTo>
                  <a:lnTo>
                    <a:pt x="65391" y="428492"/>
                  </a:lnTo>
                  <a:lnTo>
                    <a:pt x="98908" y="459905"/>
                  </a:lnTo>
                  <a:lnTo>
                    <a:pt x="137724" y="485619"/>
                  </a:lnTo>
                  <a:lnTo>
                    <a:pt x="181056" y="504899"/>
                  </a:lnTo>
                  <a:lnTo>
                    <a:pt x="228119" y="517008"/>
                  </a:lnTo>
                  <a:lnTo>
                    <a:pt x="278129" y="521207"/>
                  </a:lnTo>
                  <a:lnTo>
                    <a:pt x="328107" y="517008"/>
                  </a:lnTo>
                  <a:lnTo>
                    <a:pt x="375152" y="504899"/>
                  </a:lnTo>
                  <a:lnTo>
                    <a:pt x="418479" y="485619"/>
                  </a:lnTo>
                  <a:lnTo>
                    <a:pt x="457299" y="459905"/>
                  </a:lnTo>
                  <a:lnTo>
                    <a:pt x="490826" y="428492"/>
                  </a:lnTo>
                  <a:lnTo>
                    <a:pt x="518272" y="392119"/>
                  </a:lnTo>
                  <a:lnTo>
                    <a:pt x="538852" y="351522"/>
                  </a:lnTo>
                  <a:lnTo>
                    <a:pt x="551776" y="307438"/>
                  </a:lnTo>
                  <a:lnTo>
                    <a:pt x="556260" y="260603"/>
                  </a:lnTo>
                  <a:lnTo>
                    <a:pt x="551776" y="213769"/>
                  </a:lnTo>
                  <a:lnTo>
                    <a:pt x="538852" y="169685"/>
                  </a:lnTo>
                  <a:lnTo>
                    <a:pt x="518272" y="129088"/>
                  </a:lnTo>
                  <a:lnTo>
                    <a:pt x="490826" y="92715"/>
                  </a:lnTo>
                  <a:lnTo>
                    <a:pt x="457299" y="61302"/>
                  </a:lnTo>
                  <a:lnTo>
                    <a:pt x="418479" y="35588"/>
                  </a:lnTo>
                  <a:lnTo>
                    <a:pt x="375152" y="16308"/>
                  </a:lnTo>
                  <a:lnTo>
                    <a:pt x="328107" y="4199"/>
                  </a:lnTo>
                  <a:lnTo>
                    <a:pt x="278129" y="0"/>
                  </a:lnTo>
                  <a:close/>
                </a:path>
              </a:pathLst>
            </a:custGeom>
            <a:solidFill>
              <a:srgbClr val="0066B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59F6B68D-8CF9-B22B-D7D4-FC05B4FB5F3B}"/>
                </a:ext>
              </a:extLst>
            </p:cNvPr>
            <p:cNvSpPr/>
            <p:nvPr/>
          </p:nvSpPr>
          <p:spPr>
            <a:xfrm>
              <a:off x="4191761" y="2462022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0" y="260603"/>
                  </a:moveTo>
                  <a:lnTo>
                    <a:pt x="4478" y="213769"/>
                  </a:lnTo>
                  <a:lnTo>
                    <a:pt x="17393" y="169685"/>
                  </a:lnTo>
                  <a:lnTo>
                    <a:pt x="37958" y="129088"/>
                  </a:lnTo>
                  <a:lnTo>
                    <a:pt x="65391" y="92715"/>
                  </a:lnTo>
                  <a:lnTo>
                    <a:pt x="98908" y="61302"/>
                  </a:lnTo>
                  <a:lnTo>
                    <a:pt x="137724" y="35588"/>
                  </a:lnTo>
                  <a:lnTo>
                    <a:pt x="181056" y="16308"/>
                  </a:lnTo>
                  <a:lnTo>
                    <a:pt x="228119" y="4199"/>
                  </a:lnTo>
                  <a:lnTo>
                    <a:pt x="278129" y="0"/>
                  </a:lnTo>
                  <a:lnTo>
                    <a:pt x="328107" y="4199"/>
                  </a:lnTo>
                  <a:lnTo>
                    <a:pt x="375152" y="16308"/>
                  </a:lnTo>
                  <a:lnTo>
                    <a:pt x="418479" y="35588"/>
                  </a:lnTo>
                  <a:lnTo>
                    <a:pt x="457299" y="61302"/>
                  </a:lnTo>
                  <a:lnTo>
                    <a:pt x="490826" y="92715"/>
                  </a:lnTo>
                  <a:lnTo>
                    <a:pt x="518272" y="129088"/>
                  </a:lnTo>
                  <a:lnTo>
                    <a:pt x="538852" y="169685"/>
                  </a:lnTo>
                  <a:lnTo>
                    <a:pt x="551776" y="213769"/>
                  </a:lnTo>
                  <a:lnTo>
                    <a:pt x="556260" y="260603"/>
                  </a:lnTo>
                  <a:lnTo>
                    <a:pt x="551776" y="307438"/>
                  </a:lnTo>
                  <a:lnTo>
                    <a:pt x="538852" y="351522"/>
                  </a:lnTo>
                  <a:lnTo>
                    <a:pt x="518272" y="392119"/>
                  </a:lnTo>
                  <a:lnTo>
                    <a:pt x="490826" y="428492"/>
                  </a:lnTo>
                  <a:lnTo>
                    <a:pt x="457299" y="459905"/>
                  </a:lnTo>
                  <a:lnTo>
                    <a:pt x="418479" y="485619"/>
                  </a:lnTo>
                  <a:lnTo>
                    <a:pt x="375152" y="504899"/>
                  </a:lnTo>
                  <a:lnTo>
                    <a:pt x="328107" y="517008"/>
                  </a:lnTo>
                  <a:lnTo>
                    <a:pt x="278129" y="521207"/>
                  </a:lnTo>
                  <a:lnTo>
                    <a:pt x="228119" y="517008"/>
                  </a:lnTo>
                  <a:lnTo>
                    <a:pt x="181056" y="504899"/>
                  </a:lnTo>
                  <a:lnTo>
                    <a:pt x="137724" y="485619"/>
                  </a:lnTo>
                  <a:lnTo>
                    <a:pt x="98908" y="459905"/>
                  </a:lnTo>
                  <a:lnTo>
                    <a:pt x="65391" y="428492"/>
                  </a:lnTo>
                  <a:lnTo>
                    <a:pt x="37958" y="392119"/>
                  </a:lnTo>
                  <a:lnTo>
                    <a:pt x="17393" y="351522"/>
                  </a:lnTo>
                  <a:lnTo>
                    <a:pt x="4478" y="307438"/>
                  </a:lnTo>
                  <a:lnTo>
                    <a:pt x="0" y="260603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49E5B10D-D160-DF65-0D8C-85E303B441EF}"/>
                </a:ext>
              </a:extLst>
            </p:cNvPr>
            <p:cNvSpPr/>
            <p:nvPr/>
          </p:nvSpPr>
          <p:spPr>
            <a:xfrm>
              <a:off x="4304576" y="2579077"/>
              <a:ext cx="339725" cy="285750"/>
            </a:xfrm>
            <a:custGeom>
              <a:avLst/>
              <a:gdLst/>
              <a:ahLst/>
              <a:cxnLst/>
              <a:rect l="l" t="t" r="r" b="b"/>
              <a:pathLst>
                <a:path w="339725" h="285750">
                  <a:moveTo>
                    <a:pt x="270497" y="152946"/>
                  </a:moveTo>
                  <a:lnTo>
                    <a:pt x="242023" y="131279"/>
                  </a:lnTo>
                  <a:lnTo>
                    <a:pt x="240220" y="131165"/>
                  </a:lnTo>
                  <a:lnTo>
                    <a:pt x="224447" y="131279"/>
                  </a:lnTo>
                  <a:lnTo>
                    <a:pt x="192925" y="131229"/>
                  </a:lnTo>
                  <a:lnTo>
                    <a:pt x="177165" y="131457"/>
                  </a:lnTo>
                  <a:lnTo>
                    <a:pt x="169811" y="131648"/>
                  </a:lnTo>
                  <a:lnTo>
                    <a:pt x="167297" y="129120"/>
                  </a:lnTo>
                  <a:lnTo>
                    <a:pt x="165735" y="122859"/>
                  </a:lnTo>
                  <a:lnTo>
                    <a:pt x="162039" y="108115"/>
                  </a:lnTo>
                  <a:lnTo>
                    <a:pt x="150177" y="64020"/>
                  </a:lnTo>
                  <a:lnTo>
                    <a:pt x="111861" y="36423"/>
                  </a:lnTo>
                  <a:lnTo>
                    <a:pt x="101879" y="36474"/>
                  </a:lnTo>
                  <a:lnTo>
                    <a:pt x="100990" y="37223"/>
                  </a:lnTo>
                  <a:lnTo>
                    <a:pt x="100926" y="51041"/>
                  </a:lnTo>
                  <a:lnTo>
                    <a:pt x="100799" y="112420"/>
                  </a:lnTo>
                  <a:lnTo>
                    <a:pt x="99263" y="121983"/>
                  </a:lnTo>
                  <a:lnTo>
                    <a:pt x="73977" y="143027"/>
                  </a:lnTo>
                  <a:lnTo>
                    <a:pt x="73621" y="142455"/>
                  </a:lnTo>
                  <a:lnTo>
                    <a:pt x="73545" y="142328"/>
                  </a:lnTo>
                  <a:lnTo>
                    <a:pt x="67894" y="133362"/>
                  </a:lnTo>
                  <a:lnTo>
                    <a:pt x="63119" y="131648"/>
                  </a:lnTo>
                  <a:lnTo>
                    <a:pt x="63119" y="271221"/>
                  </a:lnTo>
                  <a:lnTo>
                    <a:pt x="59855" y="273659"/>
                  </a:lnTo>
                  <a:lnTo>
                    <a:pt x="53314" y="273507"/>
                  </a:lnTo>
                  <a:lnTo>
                    <a:pt x="49707" y="273469"/>
                  </a:lnTo>
                  <a:lnTo>
                    <a:pt x="45631" y="273418"/>
                  </a:lnTo>
                  <a:lnTo>
                    <a:pt x="22580" y="273469"/>
                  </a:lnTo>
                  <a:lnTo>
                    <a:pt x="13360" y="273405"/>
                  </a:lnTo>
                  <a:lnTo>
                    <a:pt x="11963" y="272161"/>
                  </a:lnTo>
                  <a:lnTo>
                    <a:pt x="11963" y="208127"/>
                  </a:lnTo>
                  <a:lnTo>
                    <a:pt x="11849" y="150190"/>
                  </a:lnTo>
                  <a:lnTo>
                    <a:pt x="11785" y="145351"/>
                  </a:lnTo>
                  <a:lnTo>
                    <a:pt x="14300" y="142328"/>
                  </a:lnTo>
                  <a:lnTo>
                    <a:pt x="29603" y="142659"/>
                  </a:lnTo>
                  <a:lnTo>
                    <a:pt x="37680" y="142697"/>
                  </a:lnTo>
                  <a:lnTo>
                    <a:pt x="60134" y="142455"/>
                  </a:lnTo>
                  <a:lnTo>
                    <a:pt x="63055" y="145084"/>
                  </a:lnTo>
                  <a:lnTo>
                    <a:pt x="63119" y="271221"/>
                  </a:lnTo>
                  <a:lnTo>
                    <a:pt x="63119" y="131648"/>
                  </a:lnTo>
                  <a:lnTo>
                    <a:pt x="62052" y="131254"/>
                  </a:lnTo>
                  <a:lnTo>
                    <a:pt x="61861" y="131191"/>
                  </a:lnTo>
                  <a:lnTo>
                    <a:pt x="47485" y="131254"/>
                  </a:lnTo>
                  <a:lnTo>
                    <a:pt x="46113" y="131254"/>
                  </a:lnTo>
                  <a:lnTo>
                    <a:pt x="5308" y="136321"/>
                  </a:lnTo>
                  <a:lnTo>
                    <a:pt x="0" y="265671"/>
                  </a:lnTo>
                  <a:lnTo>
                    <a:pt x="1333" y="273405"/>
                  </a:lnTo>
                  <a:lnTo>
                    <a:pt x="27305" y="284810"/>
                  </a:lnTo>
                  <a:lnTo>
                    <a:pt x="43891" y="284759"/>
                  </a:lnTo>
                  <a:lnTo>
                    <a:pt x="49174" y="284861"/>
                  </a:lnTo>
                  <a:lnTo>
                    <a:pt x="73126" y="274815"/>
                  </a:lnTo>
                  <a:lnTo>
                    <a:pt x="82981" y="277749"/>
                  </a:lnTo>
                  <a:lnTo>
                    <a:pt x="138163" y="284924"/>
                  </a:lnTo>
                  <a:lnTo>
                    <a:pt x="165747" y="285076"/>
                  </a:lnTo>
                  <a:lnTo>
                    <a:pt x="220916" y="284594"/>
                  </a:lnTo>
                  <a:lnTo>
                    <a:pt x="232803" y="281724"/>
                  </a:lnTo>
                  <a:lnTo>
                    <a:pt x="240677" y="274815"/>
                  </a:lnTo>
                  <a:lnTo>
                    <a:pt x="241084" y="274459"/>
                  </a:lnTo>
                  <a:lnTo>
                    <a:pt x="241388" y="273659"/>
                  </a:lnTo>
                  <a:lnTo>
                    <a:pt x="244919" y="264261"/>
                  </a:lnTo>
                  <a:lnTo>
                    <a:pt x="243433" y="252564"/>
                  </a:lnTo>
                  <a:lnTo>
                    <a:pt x="242862" y="251040"/>
                  </a:lnTo>
                  <a:lnTo>
                    <a:pt x="242417" y="249478"/>
                  </a:lnTo>
                  <a:lnTo>
                    <a:pt x="241960" y="248081"/>
                  </a:lnTo>
                  <a:lnTo>
                    <a:pt x="251841" y="240728"/>
                  </a:lnTo>
                  <a:lnTo>
                    <a:pt x="256705" y="232829"/>
                  </a:lnTo>
                  <a:lnTo>
                    <a:pt x="256933" y="223037"/>
                  </a:lnTo>
                  <a:lnTo>
                    <a:pt x="252958" y="210019"/>
                  </a:lnTo>
                  <a:lnTo>
                    <a:pt x="260553" y="202171"/>
                  </a:lnTo>
                  <a:lnTo>
                    <a:pt x="264020" y="193687"/>
                  </a:lnTo>
                  <a:lnTo>
                    <a:pt x="263423" y="184619"/>
                  </a:lnTo>
                  <a:lnTo>
                    <a:pt x="258876" y="175056"/>
                  </a:lnTo>
                  <a:lnTo>
                    <a:pt x="265734" y="167411"/>
                  </a:lnTo>
                  <a:lnTo>
                    <a:pt x="269595" y="160121"/>
                  </a:lnTo>
                  <a:lnTo>
                    <a:pt x="270497" y="152946"/>
                  </a:lnTo>
                  <a:close/>
                </a:path>
                <a:path w="339725" h="285750">
                  <a:moveTo>
                    <a:pt x="339585" y="54114"/>
                  </a:moveTo>
                  <a:lnTo>
                    <a:pt x="338086" y="50165"/>
                  </a:lnTo>
                  <a:lnTo>
                    <a:pt x="285381" y="368"/>
                  </a:lnTo>
                  <a:lnTo>
                    <a:pt x="281965" y="0"/>
                  </a:lnTo>
                  <a:lnTo>
                    <a:pt x="228269" y="50736"/>
                  </a:lnTo>
                  <a:lnTo>
                    <a:pt x="226974" y="54216"/>
                  </a:lnTo>
                  <a:lnTo>
                    <a:pt x="228904" y="57531"/>
                  </a:lnTo>
                  <a:lnTo>
                    <a:pt x="232105" y="59182"/>
                  </a:lnTo>
                  <a:lnTo>
                    <a:pt x="240157" y="59969"/>
                  </a:lnTo>
                  <a:lnTo>
                    <a:pt x="245884" y="59588"/>
                  </a:lnTo>
                  <a:lnTo>
                    <a:pt x="252374" y="59588"/>
                  </a:lnTo>
                  <a:lnTo>
                    <a:pt x="252488" y="111721"/>
                  </a:lnTo>
                  <a:lnTo>
                    <a:pt x="250418" y="118630"/>
                  </a:lnTo>
                  <a:lnTo>
                    <a:pt x="265938" y="118160"/>
                  </a:lnTo>
                  <a:lnTo>
                    <a:pt x="264210" y="111379"/>
                  </a:lnTo>
                  <a:lnTo>
                    <a:pt x="264375" y="49923"/>
                  </a:lnTo>
                  <a:lnTo>
                    <a:pt x="250736" y="47523"/>
                  </a:lnTo>
                  <a:lnTo>
                    <a:pt x="283464" y="16751"/>
                  </a:lnTo>
                  <a:lnTo>
                    <a:pt x="316433" y="47726"/>
                  </a:lnTo>
                  <a:lnTo>
                    <a:pt x="302895" y="49466"/>
                  </a:lnTo>
                  <a:lnTo>
                    <a:pt x="302831" y="271780"/>
                  </a:lnTo>
                  <a:lnTo>
                    <a:pt x="301104" y="273380"/>
                  </a:lnTo>
                  <a:lnTo>
                    <a:pt x="285470" y="273469"/>
                  </a:lnTo>
                  <a:lnTo>
                    <a:pt x="279082" y="272859"/>
                  </a:lnTo>
                  <a:lnTo>
                    <a:pt x="270103" y="274015"/>
                  </a:lnTo>
                  <a:lnTo>
                    <a:pt x="267703" y="277101"/>
                  </a:lnTo>
                  <a:lnTo>
                    <a:pt x="265125" y="278942"/>
                  </a:lnTo>
                  <a:lnTo>
                    <a:pt x="267614" y="280873"/>
                  </a:lnTo>
                  <a:lnTo>
                    <a:pt x="269925" y="284086"/>
                  </a:lnTo>
                  <a:lnTo>
                    <a:pt x="278549" y="285343"/>
                  </a:lnTo>
                  <a:lnTo>
                    <a:pt x="284683" y="284822"/>
                  </a:lnTo>
                  <a:lnTo>
                    <a:pt x="290741" y="284797"/>
                  </a:lnTo>
                  <a:lnTo>
                    <a:pt x="301866" y="283527"/>
                  </a:lnTo>
                  <a:lnTo>
                    <a:pt x="309308" y="279527"/>
                  </a:lnTo>
                  <a:lnTo>
                    <a:pt x="313474" y="272402"/>
                  </a:lnTo>
                  <a:lnTo>
                    <a:pt x="314769" y="261797"/>
                  </a:lnTo>
                  <a:lnTo>
                    <a:pt x="314744" y="59601"/>
                  </a:lnTo>
                  <a:lnTo>
                    <a:pt x="321170" y="59601"/>
                  </a:lnTo>
                  <a:lnTo>
                    <a:pt x="326186" y="60007"/>
                  </a:lnTo>
                  <a:lnTo>
                    <a:pt x="333857" y="59143"/>
                  </a:lnTo>
                  <a:lnTo>
                    <a:pt x="337820" y="57873"/>
                  </a:lnTo>
                  <a:lnTo>
                    <a:pt x="339585" y="54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grpSp>
        <p:nvGrpSpPr>
          <p:cNvPr id="27" name="object 26">
            <a:extLst>
              <a:ext uri="{FF2B5EF4-FFF2-40B4-BE49-F238E27FC236}">
                <a16:creationId xmlns:a16="http://schemas.microsoft.com/office/drawing/2014/main" id="{20330D7C-3394-8981-4907-8B499C0786F3}"/>
              </a:ext>
            </a:extLst>
          </p:cNvPr>
          <p:cNvGrpSpPr/>
          <p:nvPr/>
        </p:nvGrpSpPr>
        <p:grpSpPr>
          <a:xfrm>
            <a:off x="4462017" y="4390120"/>
            <a:ext cx="7215505" cy="875665"/>
            <a:chOff x="4462017" y="4148073"/>
            <a:chExt cx="7215505" cy="875665"/>
          </a:xfrm>
        </p:grpSpPr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1664AC5D-84F8-1344-A208-98A1E9A1CDE2}"/>
                </a:ext>
              </a:extLst>
            </p:cNvPr>
            <p:cNvSpPr/>
            <p:nvPr/>
          </p:nvSpPr>
          <p:spPr>
            <a:xfrm>
              <a:off x="6783323" y="4154423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1685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4816856" y="862583"/>
                  </a:lnTo>
                  <a:lnTo>
                    <a:pt x="4844337" y="857033"/>
                  </a:lnTo>
                  <a:lnTo>
                    <a:pt x="4866782" y="841898"/>
                  </a:lnTo>
                  <a:lnTo>
                    <a:pt x="4881917" y="819453"/>
                  </a:lnTo>
                  <a:lnTo>
                    <a:pt x="4887468" y="791971"/>
                  </a:lnTo>
                  <a:lnTo>
                    <a:pt x="4887468" y="70612"/>
                  </a:lnTo>
                  <a:lnTo>
                    <a:pt x="4881917" y="43130"/>
                  </a:lnTo>
                  <a:lnTo>
                    <a:pt x="4866782" y="20685"/>
                  </a:lnTo>
                  <a:lnTo>
                    <a:pt x="4844337" y="5550"/>
                  </a:lnTo>
                  <a:lnTo>
                    <a:pt x="48168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47968341-FB23-E446-21E3-4E0D631F1FA1}"/>
                </a:ext>
              </a:extLst>
            </p:cNvPr>
            <p:cNvSpPr/>
            <p:nvPr/>
          </p:nvSpPr>
          <p:spPr>
            <a:xfrm>
              <a:off x="6783323" y="4154423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87468" y="70612"/>
                  </a:moveTo>
                  <a:lnTo>
                    <a:pt x="4887468" y="791971"/>
                  </a:lnTo>
                  <a:lnTo>
                    <a:pt x="4881917" y="819453"/>
                  </a:lnTo>
                  <a:lnTo>
                    <a:pt x="4866782" y="841898"/>
                  </a:lnTo>
                  <a:lnTo>
                    <a:pt x="4844337" y="857033"/>
                  </a:lnTo>
                  <a:lnTo>
                    <a:pt x="4816856" y="862583"/>
                  </a:lnTo>
                  <a:lnTo>
                    <a:pt x="0" y="862583"/>
                  </a:lnTo>
                  <a:lnTo>
                    <a:pt x="0" y="0"/>
                  </a:lnTo>
                  <a:lnTo>
                    <a:pt x="4816856" y="0"/>
                  </a:lnTo>
                  <a:lnTo>
                    <a:pt x="4844337" y="5550"/>
                  </a:lnTo>
                  <a:lnTo>
                    <a:pt x="4866782" y="20685"/>
                  </a:lnTo>
                  <a:lnTo>
                    <a:pt x="4881917" y="43130"/>
                  </a:lnTo>
                  <a:lnTo>
                    <a:pt x="4887468" y="70612"/>
                  </a:lnTo>
                  <a:close/>
                </a:path>
              </a:pathLst>
            </a:custGeom>
            <a:ln w="12699">
              <a:solidFill>
                <a:srgbClr val="BABCC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D9D32881-5377-FFDD-D129-7B28D16D518B}"/>
                </a:ext>
              </a:extLst>
            </p:cNvPr>
            <p:cNvSpPr/>
            <p:nvPr/>
          </p:nvSpPr>
          <p:spPr>
            <a:xfrm>
              <a:off x="4468367" y="4154423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2357628" y="0"/>
                  </a:moveTo>
                  <a:lnTo>
                    <a:pt x="70612" y="0"/>
                  </a:lnTo>
                  <a:lnTo>
                    <a:pt x="43130" y="5550"/>
                  </a:lnTo>
                  <a:lnTo>
                    <a:pt x="20685" y="20685"/>
                  </a:lnTo>
                  <a:lnTo>
                    <a:pt x="5550" y="43130"/>
                  </a:lnTo>
                  <a:lnTo>
                    <a:pt x="0" y="70612"/>
                  </a:lnTo>
                  <a:lnTo>
                    <a:pt x="0" y="791971"/>
                  </a:lnTo>
                  <a:lnTo>
                    <a:pt x="5550" y="819453"/>
                  </a:lnTo>
                  <a:lnTo>
                    <a:pt x="20685" y="841898"/>
                  </a:lnTo>
                  <a:lnTo>
                    <a:pt x="43130" y="857033"/>
                  </a:lnTo>
                  <a:lnTo>
                    <a:pt x="70612" y="862583"/>
                  </a:lnTo>
                  <a:lnTo>
                    <a:pt x="2357628" y="862583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C70F2D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DEDC36E3-04D8-F336-259C-215DFAB6F191}"/>
                </a:ext>
              </a:extLst>
            </p:cNvPr>
            <p:cNvSpPr/>
            <p:nvPr/>
          </p:nvSpPr>
          <p:spPr>
            <a:xfrm>
              <a:off x="4468367" y="4154423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0" y="791971"/>
                  </a:moveTo>
                  <a:lnTo>
                    <a:pt x="0" y="70612"/>
                  </a:lnTo>
                  <a:lnTo>
                    <a:pt x="5550" y="43130"/>
                  </a:lnTo>
                  <a:lnTo>
                    <a:pt x="20685" y="20685"/>
                  </a:lnTo>
                  <a:lnTo>
                    <a:pt x="43130" y="5550"/>
                  </a:lnTo>
                  <a:lnTo>
                    <a:pt x="70612" y="0"/>
                  </a:lnTo>
                  <a:lnTo>
                    <a:pt x="2357628" y="0"/>
                  </a:lnTo>
                  <a:lnTo>
                    <a:pt x="2357628" y="862583"/>
                  </a:lnTo>
                  <a:lnTo>
                    <a:pt x="70612" y="862583"/>
                  </a:lnTo>
                  <a:lnTo>
                    <a:pt x="43130" y="857033"/>
                  </a:lnTo>
                  <a:lnTo>
                    <a:pt x="20685" y="841898"/>
                  </a:lnTo>
                  <a:lnTo>
                    <a:pt x="5550" y="819453"/>
                  </a:lnTo>
                  <a:lnTo>
                    <a:pt x="0" y="791971"/>
                  </a:lnTo>
                  <a:close/>
                </a:path>
              </a:pathLst>
            </a:custGeom>
            <a:ln w="12700">
              <a:solidFill>
                <a:srgbClr val="C70F2D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32" name="object 31">
            <a:extLst>
              <a:ext uri="{FF2B5EF4-FFF2-40B4-BE49-F238E27FC236}">
                <a16:creationId xmlns:a16="http://schemas.microsoft.com/office/drawing/2014/main" id="{70C1E34C-E7E8-D423-3783-CBE8DDCE4CA4}"/>
              </a:ext>
            </a:extLst>
          </p:cNvPr>
          <p:cNvSpPr txBox="1"/>
          <p:nvPr/>
        </p:nvSpPr>
        <p:spPr>
          <a:xfrm>
            <a:off x="7041515" y="4560555"/>
            <a:ext cx="4086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24485" algn="l"/>
                <a:tab pos="325120" algn="l"/>
              </a:tabLst>
            </a:pP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≤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8</a:t>
            </a:r>
            <a:r>
              <a:rPr lang="en-US" sz="1600" spc="-1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x</a:t>
            </a:r>
            <a:r>
              <a:rPr lang="en-US" sz="1600" spc="-3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10</a:t>
            </a:r>
            <a:r>
              <a:rPr lang="en-US" sz="1575" spc="-15" baseline="26455" dirty="0">
                <a:solidFill>
                  <a:srgbClr val="373C41"/>
                </a:solidFill>
                <a:latin typeface="Calibri"/>
                <a:cs typeface="Calibri"/>
              </a:rPr>
              <a:t>-</a:t>
            </a:r>
            <a:r>
              <a:rPr lang="en-US" sz="1575" baseline="26455" dirty="0">
                <a:solidFill>
                  <a:srgbClr val="373C41"/>
                </a:solidFill>
                <a:latin typeface="Calibri"/>
                <a:cs typeface="Calibri"/>
              </a:rPr>
              <a:t>8</a:t>
            </a:r>
            <a:r>
              <a:rPr lang="en-US" sz="1575" spc="187" baseline="2645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mbar</a:t>
            </a:r>
            <a:r>
              <a:rPr lang="en-US" sz="1600" spc="-2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(ISO F)</a:t>
            </a:r>
            <a:r>
              <a:rPr lang="en-US" sz="1600" spc="-1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or</a:t>
            </a:r>
            <a:r>
              <a:rPr lang="en-US" sz="1600" spc="-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≤</a:t>
            </a:r>
            <a:r>
              <a:rPr lang="en-US" sz="1600" spc="-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5x</a:t>
            </a:r>
            <a:r>
              <a:rPr lang="en-US" sz="1600" spc="-1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10</a:t>
            </a:r>
            <a:r>
              <a:rPr lang="en-US" sz="1575" spc="-15" baseline="26455" dirty="0">
                <a:solidFill>
                  <a:srgbClr val="373C41"/>
                </a:solidFill>
                <a:latin typeface="Calibri"/>
                <a:cs typeface="Calibri"/>
              </a:rPr>
              <a:t>-</a:t>
            </a:r>
            <a:r>
              <a:rPr lang="en-US" sz="1575" baseline="26455" dirty="0">
                <a:solidFill>
                  <a:srgbClr val="373C41"/>
                </a:solidFill>
                <a:latin typeface="Calibri"/>
                <a:cs typeface="Calibri"/>
              </a:rPr>
              <a:t>10</a:t>
            </a:r>
            <a:r>
              <a:rPr lang="en-US" sz="1575" spc="172" baseline="2645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mbar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spc="-20" dirty="0">
                <a:solidFill>
                  <a:srgbClr val="373C41"/>
                </a:solidFill>
                <a:latin typeface="Calibri"/>
                <a:cs typeface="Calibri"/>
              </a:rPr>
              <a:t>(CF)</a:t>
            </a:r>
            <a:endParaRPr lang="en-US" sz="1600" dirty="0">
              <a:latin typeface="Calibri"/>
              <a:cs typeface="Calibri"/>
            </a:endParaRPr>
          </a:p>
          <a:p>
            <a:pPr marL="324485" indent="-287020">
              <a:lnSpc>
                <a:spcPct val="100000"/>
              </a:lnSpc>
              <a:buFont typeface="Arial"/>
              <a:buChar char="•"/>
              <a:tabLst>
                <a:tab pos="324485" algn="l"/>
                <a:tab pos="325120" algn="l"/>
              </a:tabLst>
            </a:pP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The always need </a:t>
            </a:r>
            <a:r>
              <a:rPr lang="en-US" sz="1600" spc="-10" dirty="0" err="1">
                <a:solidFill>
                  <a:srgbClr val="373C41"/>
                </a:solidFill>
                <a:latin typeface="Calibri"/>
                <a:cs typeface="Calibri"/>
              </a:rPr>
              <a:t>forevacuum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 pumps</a:t>
            </a:r>
            <a:endParaRPr lang="en-US" sz="1600" dirty="0">
              <a:latin typeface="Calibri"/>
              <a:cs typeface="Calibri"/>
            </a:endParaRPr>
          </a:p>
        </p:txBody>
      </p:sp>
      <p:grpSp>
        <p:nvGrpSpPr>
          <p:cNvPr id="33" name="object 32">
            <a:extLst>
              <a:ext uri="{FF2B5EF4-FFF2-40B4-BE49-F238E27FC236}">
                <a16:creationId xmlns:a16="http://schemas.microsoft.com/office/drawing/2014/main" id="{AA34A65A-2F25-E159-09AD-5621D72B40D0}"/>
              </a:ext>
            </a:extLst>
          </p:cNvPr>
          <p:cNvGrpSpPr/>
          <p:nvPr/>
        </p:nvGrpSpPr>
        <p:grpSpPr>
          <a:xfrm>
            <a:off x="4177474" y="4553633"/>
            <a:ext cx="584835" cy="549910"/>
            <a:chOff x="4177474" y="4311586"/>
            <a:chExt cx="584835" cy="549910"/>
          </a:xfrm>
        </p:grpSpPr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2599EB6E-64C6-245E-3EFE-18434143C46B}"/>
                </a:ext>
              </a:extLst>
            </p:cNvPr>
            <p:cNvSpPr/>
            <p:nvPr/>
          </p:nvSpPr>
          <p:spPr>
            <a:xfrm>
              <a:off x="4191761" y="4325873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278129" y="0"/>
                  </a:moveTo>
                  <a:lnTo>
                    <a:pt x="228119" y="4199"/>
                  </a:lnTo>
                  <a:lnTo>
                    <a:pt x="181056" y="16308"/>
                  </a:lnTo>
                  <a:lnTo>
                    <a:pt x="137724" y="35588"/>
                  </a:lnTo>
                  <a:lnTo>
                    <a:pt x="98908" y="61302"/>
                  </a:lnTo>
                  <a:lnTo>
                    <a:pt x="65391" y="92715"/>
                  </a:lnTo>
                  <a:lnTo>
                    <a:pt x="37958" y="129088"/>
                  </a:lnTo>
                  <a:lnTo>
                    <a:pt x="17393" y="169685"/>
                  </a:lnTo>
                  <a:lnTo>
                    <a:pt x="4478" y="213769"/>
                  </a:lnTo>
                  <a:lnTo>
                    <a:pt x="0" y="260603"/>
                  </a:lnTo>
                  <a:lnTo>
                    <a:pt x="4478" y="307438"/>
                  </a:lnTo>
                  <a:lnTo>
                    <a:pt x="17393" y="351522"/>
                  </a:lnTo>
                  <a:lnTo>
                    <a:pt x="37958" y="392119"/>
                  </a:lnTo>
                  <a:lnTo>
                    <a:pt x="65391" y="428492"/>
                  </a:lnTo>
                  <a:lnTo>
                    <a:pt x="98908" y="459905"/>
                  </a:lnTo>
                  <a:lnTo>
                    <a:pt x="137724" y="485619"/>
                  </a:lnTo>
                  <a:lnTo>
                    <a:pt x="181056" y="504899"/>
                  </a:lnTo>
                  <a:lnTo>
                    <a:pt x="228119" y="517008"/>
                  </a:lnTo>
                  <a:lnTo>
                    <a:pt x="278129" y="521207"/>
                  </a:lnTo>
                  <a:lnTo>
                    <a:pt x="328107" y="517008"/>
                  </a:lnTo>
                  <a:lnTo>
                    <a:pt x="375152" y="504899"/>
                  </a:lnTo>
                  <a:lnTo>
                    <a:pt x="418479" y="485619"/>
                  </a:lnTo>
                  <a:lnTo>
                    <a:pt x="457299" y="459905"/>
                  </a:lnTo>
                  <a:lnTo>
                    <a:pt x="490826" y="428492"/>
                  </a:lnTo>
                  <a:lnTo>
                    <a:pt x="518272" y="392119"/>
                  </a:lnTo>
                  <a:lnTo>
                    <a:pt x="538852" y="351522"/>
                  </a:lnTo>
                  <a:lnTo>
                    <a:pt x="551776" y="307438"/>
                  </a:lnTo>
                  <a:lnTo>
                    <a:pt x="556260" y="260603"/>
                  </a:lnTo>
                  <a:lnTo>
                    <a:pt x="551776" y="213769"/>
                  </a:lnTo>
                  <a:lnTo>
                    <a:pt x="538852" y="169685"/>
                  </a:lnTo>
                  <a:lnTo>
                    <a:pt x="518272" y="129088"/>
                  </a:lnTo>
                  <a:lnTo>
                    <a:pt x="490826" y="92715"/>
                  </a:lnTo>
                  <a:lnTo>
                    <a:pt x="457299" y="61302"/>
                  </a:lnTo>
                  <a:lnTo>
                    <a:pt x="418479" y="35588"/>
                  </a:lnTo>
                  <a:lnTo>
                    <a:pt x="375152" y="16308"/>
                  </a:lnTo>
                  <a:lnTo>
                    <a:pt x="328107" y="4199"/>
                  </a:lnTo>
                  <a:lnTo>
                    <a:pt x="278129" y="0"/>
                  </a:lnTo>
                  <a:close/>
                </a:path>
              </a:pathLst>
            </a:custGeom>
            <a:solidFill>
              <a:srgbClr val="C70F2D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31B3E1B2-6D35-C9CC-7930-61557ED31410}"/>
                </a:ext>
              </a:extLst>
            </p:cNvPr>
            <p:cNvSpPr/>
            <p:nvPr/>
          </p:nvSpPr>
          <p:spPr>
            <a:xfrm>
              <a:off x="4191761" y="4325873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0" y="260603"/>
                  </a:moveTo>
                  <a:lnTo>
                    <a:pt x="4478" y="213769"/>
                  </a:lnTo>
                  <a:lnTo>
                    <a:pt x="17393" y="169685"/>
                  </a:lnTo>
                  <a:lnTo>
                    <a:pt x="37958" y="129088"/>
                  </a:lnTo>
                  <a:lnTo>
                    <a:pt x="65391" y="92715"/>
                  </a:lnTo>
                  <a:lnTo>
                    <a:pt x="98908" y="61302"/>
                  </a:lnTo>
                  <a:lnTo>
                    <a:pt x="137724" y="35588"/>
                  </a:lnTo>
                  <a:lnTo>
                    <a:pt x="181056" y="16308"/>
                  </a:lnTo>
                  <a:lnTo>
                    <a:pt x="228119" y="4199"/>
                  </a:lnTo>
                  <a:lnTo>
                    <a:pt x="278129" y="0"/>
                  </a:lnTo>
                  <a:lnTo>
                    <a:pt x="328107" y="4199"/>
                  </a:lnTo>
                  <a:lnTo>
                    <a:pt x="375152" y="16308"/>
                  </a:lnTo>
                  <a:lnTo>
                    <a:pt x="418479" y="35588"/>
                  </a:lnTo>
                  <a:lnTo>
                    <a:pt x="457299" y="61302"/>
                  </a:lnTo>
                  <a:lnTo>
                    <a:pt x="490826" y="92715"/>
                  </a:lnTo>
                  <a:lnTo>
                    <a:pt x="518272" y="129088"/>
                  </a:lnTo>
                  <a:lnTo>
                    <a:pt x="538852" y="169685"/>
                  </a:lnTo>
                  <a:lnTo>
                    <a:pt x="551776" y="213769"/>
                  </a:lnTo>
                  <a:lnTo>
                    <a:pt x="556260" y="260603"/>
                  </a:lnTo>
                  <a:lnTo>
                    <a:pt x="551776" y="307438"/>
                  </a:lnTo>
                  <a:lnTo>
                    <a:pt x="538852" y="351522"/>
                  </a:lnTo>
                  <a:lnTo>
                    <a:pt x="518272" y="392119"/>
                  </a:lnTo>
                  <a:lnTo>
                    <a:pt x="490826" y="428492"/>
                  </a:lnTo>
                  <a:lnTo>
                    <a:pt x="457299" y="459905"/>
                  </a:lnTo>
                  <a:lnTo>
                    <a:pt x="418479" y="485619"/>
                  </a:lnTo>
                  <a:lnTo>
                    <a:pt x="375152" y="504899"/>
                  </a:lnTo>
                  <a:lnTo>
                    <a:pt x="328107" y="517008"/>
                  </a:lnTo>
                  <a:lnTo>
                    <a:pt x="278129" y="521207"/>
                  </a:lnTo>
                  <a:lnTo>
                    <a:pt x="228119" y="517008"/>
                  </a:lnTo>
                  <a:lnTo>
                    <a:pt x="181056" y="504899"/>
                  </a:lnTo>
                  <a:lnTo>
                    <a:pt x="137724" y="485619"/>
                  </a:lnTo>
                  <a:lnTo>
                    <a:pt x="98908" y="459905"/>
                  </a:lnTo>
                  <a:lnTo>
                    <a:pt x="65391" y="428492"/>
                  </a:lnTo>
                  <a:lnTo>
                    <a:pt x="37958" y="392119"/>
                  </a:lnTo>
                  <a:lnTo>
                    <a:pt x="17393" y="351522"/>
                  </a:lnTo>
                  <a:lnTo>
                    <a:pt x="4478" y="307438"/>
                  </a:lnTo>
                  <a:lnTo>
                    <a:pt x="0" y="260603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F2D81D4E-97D3-AA77-A963-B282D2B5A862}"/>
                </a:ext>
              </a:extLst>
            </p:cNvPr>
            <p:cNvSpPr/>
            <p:nvPr/>
          </p:nvSpPr>
          <p:spPr>
            <a:xfrm>
              <a:off x="4310532" y="4439030"/>
              <a:ext cx="317500" cy="295910"/>
            </a:xfrm>
            <a:custGeom>
              <a:avLst/>
              <a:gdLst/>
              <a:ahLst/>
              <a:cxnLst/>
              <a:rect l="l" t="t" r="r" b="b"/>
              <a:pathLst>
                <a:path w="317500" h="295910">
                  <a:moveTo>
                    <a:pt x="97205" y="221716"/>
                  </a:moveTo>
                  <a:lnTo>
                    <a:pt x="78536" y="221691"/>
                  </a:lnTo>
                  <a:lnTo>
                    <a:pt x="43713" y="221716"/>
                  </a:lnTo>
                  <a:lnTo>
                    <a:pt x="97205" y="221716"/>
                  </a:lnTo>
                  <a:close/>
                </a:path>
                <a:path w="317500" h="295910">
                  <a:moveTo>
                    <a:pt x="204330" y="57137"/>
                  </a:moveTo>
                  <a:lnTo>
                    <a:pt x="203098" y="56045"/>
                  </a:lnTo>
                  <a:lnTo>
                    <a:pt x="199644" y="58000"/>
                  </a:lnTo>
                  <a:lnTo>
                    <a:pt x="197853" y="58864"/>
                  </a:lnTo>
                  <a:lnTo>
                    <a:pt x="186334" y="65112"/>
                  </a:lnTo>
                  <a:lnTo>
                    <a:pt x="175031" y="71729"/>
                  </a:lnTo>
                  <a:lnTo>
                    <a:pt x="163360" y="77736"/>
                  </a:lnTo>
                  <a:lnTo>
                    <a:pt x="150736" y="82194"/>
                  </a:lnTo>
                  <a:lnTo>
                    <a:pt x="141998" y="84404"/>
                  </a:lnTo>
                  <a:lnTo>
                    <a:pt x="137909" y="93370"/>
                  </a:lnTo>
                  <a:lnTo>
                    <a:pt x="140754" y="110058"/>
                  </a:lnTo>
                  <a:lnTo>
                    <a:pt x="148526" y="116459"/>
                  </a:lnTo>
                  <a:lnTo>
                    <a:pt x="166014" y="117640"/>
                  </a:lnTo>
                  <a:lnTo>
                    <a:pt x="175488" y="112560"/>
                  </a:lnTo>
                  <a:lnTo>
                    <a:pt x="177126" y="104533"/>
                  </a:lnTo>
                  <a:lnTo>
                    <a:pt x="179260" y="97853"/>
                  </a:lnTo>
                  <a:lnTo>
                    <a:pt x="182422" y="91744"/>
                  </a:lnTo>
                  <a:lnTo>
                    <a:pt x="193370" y="74307"/>
                  </a:lnTo>
                  <a:lnTo>
                    <a:pt x="204330" y="57137"/>
                  </a:lnTo>
                  <a:close/>
                </a:path>
                <a:path w="317500" h="295910">
                  <a:moveTo>
                    <a:pt x="317284" y="221716"/>
                  </a:moveTo>
                  <a:lnTo>
                    <a:pt x="257022" y="221703"/>
                  </a:lnTo>
                  <a:lnTo>
                    <a:pt x="199809" y="221818"/>
                  </a:lnTo>
                  <a:lnTo>
                    <a:pt x="197942" y="220929"/>
                  </a:lnTo>
                  <a:lnTo>
                    <a:pt x="198386" y="211886"/>
                  </a:lnTo>
                  <a:lnTo>
                    <a:pt x="198437" y="201650"/>
                  </a:lnTo>
                  <a:lnTo>
                    <a:pt x="198221" y="196329"/>
                  </a:lnTo>
                  <a:lnTo>
                    <a:pt x="198031" y="191147"/>
                  </a:lnTo>
                  <a:lnTo>
                    <a:pt x="199491" y="189191"/>
                  </a:lnTo>
                  <a:lnTo>
                    <a:pt x="203136" y="187667"/>
                  </a:lnTo>
                  <a:lnTo>
                    <a:pt x="211823" y="183489"/>
                  </a:lnTo>
                  <a:lnTo>
                    <a:pt x="257213" y="133756"/>
                  </a:lnTo>
                  <a:lnTo>
                    <a:pt x="264121" y="96253"/>
                  </a:lnTo>
                  <a:lnTo>
                    <a:pt x="255485" y="59080"/>
                  </a:lnTo>
                  <a:lnTo>
                    <a:pt x="237820" y="35687"/>
                  </a:lnTo>
                  <a:lnTo>
                    <a:pt x="237820" y="99695"/>
                  </a:lnTo>
                  <a:lnTo>
                    <a:pt x="231343" y="128155"/>
                  </a:lnTo>
                  <a:lnTo>
                    <a:pt x="214172" y="151333"/>
                  </a:lnTo>
                  <a:lnTo>
                    <a:pt x="188912" y="166865"/>
                  </a:lnTo>
                  <a:lnTo>
                    <a:pt x="158178" y="172339"/>
                  </a:lnTo>
                  <a:lnTo>
                    <a:pt x="126936" y="166344"/>
                  </a:lnTo>
                  <a:lnTo>
                    <a:pt x="101993" y="150431"/>
                  </a:lnTo>
                  <a:lnTo>
                    <a:pt x="85496" y="126669"/>
                  </a:lnTo>
                  <a:lnTo>
                    <a:pt x="79641" y="97155"/>
                  </a:lnTo>
                  <a:lnTo>
                    <a:pt x="86004" y="68897"/>
                  </a:lnTo>
                  <a:lnTo>
                    <a:pt x="103047" y="45834"/>
                  </a:lnTo>
                  <a:lnTo>
                    <a:pt x="128181" y="30302"/>
                  </a:lnTo>
                  <a:lnTo>
                    <a:pt x="158838" y="24676"/>
                  </a:lnTo>
                  <a:lnTo>
                    <a:pt x="189903" y="30594"/>
                  </a:lnTo>
                  <a:lnTo>
                    <a:pt x="215061" y="46634"/>
                  </a:lnTo>
                  <a:lnTo>
                    <a:pt x="231851" y="70434"/>
                  </a:lnTo>
                  <a:lnTo>
                    <a:pt x="237820" y="99695"/>
                  </a:lnTo>
                  <a:lnTo>
                    <a:pt x="237820" y="35687"/>
                  </a:lnTo>
                  <a:lnTo>
                    <a:pt x="231419" y="27203"/>
                  </a:lnTo>
                  <a:lnTo>
                    <a:pt x="227317" y="24676"/>
                  </a:lnTo>
                  <a:lnTo>
                    <a:pt x="200240" y="7899"/>
                  </a:lnTo>
                  <a:lnTo>
                    <a:pt x="165773" y="0"/>
                  </a:lnTo>
                  <a:lnTo>
                    <a:pt x="130403" y="3644"/>
                  </a:lnTo>
                  <a:lnTo>
                    <a:pt x="96481" y="18986"/>
                  </a:lnTo>
                  <a:lnTo>
                    <a:pt x="73050" y="40728"/>
                  </a:lnTo>
                  <a:lnTo>
                    <a:pt x="58178" y="68160"/>
                  </a:lnTo>
                  <a:lnTo>
                    <a:pt x="52882" y="98450"/>
                  </a:lnTo>
                  <a:lnTo>
                    <a:pt x="58166" y="128778"/>
                  </a:lnTo>
                  <a:lnTo>
                    <a:pt x="79794" y="163995"/>
                  </a:lnTo>
                  <a:lnTo>
                    <a:pt x="114896" y="187985"/>
                  </a:lnTo>
                  <a:lnTo>
                    <a:pt x="118084" y="189382"/>
                  </a:lnTo>
                  <a:lnTo>
                    <a:pt x="119430" y="191147"/>
                  </a:lnTo>
                  <a:lnTo>
                    <a:pt x="119126" y="201650"/>
                  </a:lnTo>
                  <a:lnTo>
                    <a:pt x="119062" y="209346"/>
                  </a:lnTo>
                  <a:lnTo>
                    <a:pt x="119532" y="220383"/>
                  </a:lnTo>
                  <a:lnTo>
                    <a:pt x="118186" y="221869"/>
                  </a:lnTo>
                  <a:lnTo>
                    <a:pt x="43713" y="221716"/>
                  </a:lnTo>
                  <a:lnTo>
                    <a:pt x="24472" y="221703"/>
                  </a:lnTo>
                  <a:lnTo>
                    <a:pt x="3530" y="221869"/>
                  </a:lnTo>
                  <a:lnTo>
                    <a:pt x="495" y="223507"/>
                  </a:lnTo>
                  <a:lnTo>
                    <a:pt x="25" y="231648"/>
                  </a:lnTo>
                  <a:lnTo>
                    <a:pt x="215" y="238810"/>
                  </a:lnTo>
                  <a:lnTo>
                    <a:pt x="215" y="246011"/>
                  </a:lnTo>
                  <a:lnTo>
                    <a:pt x="145084" y="246011"/>
                  </a:lnTo>
                  <a:lnTo>
                    <a:pt x="145313" y="243586"/>
                  </a:lnTo>
                  <a:lnTo>
                    <a:pt x="145351" y="221869"/>
                  </a:lnTo>
                  <a:lnTo>
                    <a:pt x="145237" y="197612"/>
                  </a:lnTo>
                  <a:lnTo>
                    <a:pt x="146570" y="196342"/>
                  </a:lnTo>
                  <a:lnTo>
                    <a:pt x="172148" y="196329"/>
                  </a:lnTo>
                  <a:lnTo>
                    <a:pt x="146570" y="196342"/>
                  </a:lnTo>
                  <a:lnTo>
                    <a:pt x="155460" y="197015"/>
                  </a:lnTo>
                  <a:lnTo>
                    <a:pt x="160388" y="196977"/>
                  </a:lnTo>
                  <a:lnTo>
                    <a:pt x="172148" y="196469"/>
                  </a:lnTo>
                  <a:lnTo>
                    <a:pt x="172173" y="245948"/>
                  </a:lnTo>
                  <a:lnTo>
                    <a:pt x="317284" y="245960"/>
                  </a:lnTo>
                  <a:lnTo>
                    <a:pt x="317284" y="221818"/>
                  </a:lnTo>
                  <a:close/>
                </a:path>
                <a:path w="317500" h="295910">
                  <a:moveTo>
                    <a:pt x="317309" y="271170"/>
                  </a:moveTo>
                  <a:lnTo>
                    <a:pt x="6540" y="271170"/>
                  </a:lnTo>
                  <a:lnTo>
                    <a:pt x="4978" y="270764"/>
                  </a:lnTo>
                  <a:lnTo>
                    <a:pt x="2489" y="272021"/>
                  </a:lnTo>
                  <a:lnTo>
                    <a:pt x="406" y="273405"/>
                  </a:lnTo>
                  <a:lnTo>
                    <a:pt x="0" y="281419"/>
                  </a:lnTo>
                  <a:lnTo>
                    <a:pt x="177" y="295414"/>
                  </a:lnTo>
                  <a:lnTo>
                    <a:pt x="316890" y="295414"/>
                  </a:lnTo>
                  <a:lnTo>
                    <a:pt x="317246" y="294322"/>
                  </a:lnTo>
                  <a:lnTo>
                    <a:pt x="317309" y="271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grpSp>
        <p:nvGrpSpPr>
          <p:cNvPr id="37" name="object 36">
            <a:extLst>
              <a:ext uri="{FF2B5EF4-FFF2-40B4-BE49-F238E27FC236}">
                <a16:creationId xmlns:a16="http://schemas.microsoft.com/office/drawing/2014/main" id="{7E900CD0-1E98-B984-E521-585E2722C06A}"/>
              </a:ext>
            </a:extLst>
          </p:cNvPr>
          <p:cNvGrpSpPr/>
          <p:nvPr/>
        </p:nvGrpSpPr>
        <p:grpSpPr>
          <a:xfrm>
            <a:off x="4462017" y="5322808"/>
            <a:ext cx="7215505" cy="875665"/>
            <a:chOff x="4462017" y="5080761"/>
            <a:chExt cx="7215505" cy="875665"/>
          </a:xfrm>
        </p:grpSpPr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10DF2AA9-38E1-46F6-7A8A-0E1C674E00A6}"/>
                </a:ext>
              </a:extLst>
            </p:cNvPr>
            <p:cNvSpPr/>
            <p:nvPr/>
          </p:nvSpPr>
          <p:spPr>
            <a:xfrm>
              <a:off x="6783323" y="5087111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16856" y="0"/>
                  </a:moveTo>
                  <a:lnTo>
                    <a:pt x="0" y="0"/>
                  </a:lnTo>
                  <a:lnTo>
                    <a:pt x="0" y="862584"/>
                  </a:lnTo>
                  <a:lnTo>
                    <a:pt x="4816856" y="862584"/>
                  </a:lnTo>
                  <a:lnTo>
                    <a:pt x="4844337" y="857033"/>
                  </a:lnTo>
                  <a:lnTo>
                    <a:pt x="4866782" y="841897"/>
                  </a:lnTo>
                  <a:lnTo>
                    <a:pt x="4881917" y="819448"/>
                  </a:lnTo>
                  <a:lnTo>
                    <a:pt x="4887468" y="791959"/>
                  </a:lnTo>
                  <a:lnTo>
                    <a:pt x="4887468" y="70612"/>
                  </a:lnTo>
                  <a:lnTo>
                    <a:pt x="4881917" y="43130"/>
                  </a:lnTo>
                  <a:lnTo>
                    <a:pt x="4866782" y="20685"/>
                  </a:lnTo>
                  <a:lnTo>
                    <a:pt x="4844337" y="5550"/>
                  </a:lnTo>
                  <a:lnTo>
                    <a:pt x="48168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75CDD6B3-4E4B-80C7-0C97-DDD70CBD1F45}"/>
                </a:ext>
              </a:extLst>
            </p:cNvPr>
            <p:cNvSpPr/>
            <p:nvPr/>
          </p:nvSpPr>
          <p:spPr>
            <a:xfrm>
              <a:off x="6783323" y="5087111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87468" y="70612"/>
                  </a:moveTo>
                  <a:lnTo>
                    <a:pt x="4887468" y="791959"/>
                  </a:lnTo>
                  <a:lnTo>
                    <a:pt x="4881917" y="819448"/>
                  </a:lnTo>
                  <a:lnTo>
                    <a:pt x="4866782" y="841897"/>
                  </a:lnTo>
                  <a:lnTo>
                    <a:pt x="4844337" y="857033"/>
                  </a:lnTo>
                  <a:lnTo>
                    <a:pt x="4816856" y="862584"/>
                  </a:lnTo>
                  <a:lnTo>
                    <a:pt x="0" y="862584"/>
                  </a:lnTo>
                  <a:lnTo>
                    <a:pt x="0" y="0"/>
                  </a:lnTo>
                  <a:lnTo>
                    <a:pt x="4816856" y="0"/>
                  </a:lnTo>
                  <a:lnTo>
                    <a:pt x="4844337" y="5550"/>
                  </a:lnTo>
                  <a:lnTo>
                    <a:pt x="4866782" y="20685"/>
                  </a:lnTo>
                  <a:lnTo>
                    <a:pt x="4881917" y="43130"/>
                  </a:lnTo>
                  <a:lnTo>
                    <a:pt x="4887468" y="70612"/>
                  </a:lnTo>
                  <a:close/>
                </a:path>
              </a:pathLst>
            </a:custGeom>
            <a:ln w="12699">
              <a:solidFill>
                <a:srgbClr val="BABCC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EE1CB25B-4EE5-11EB-BB4A-3A385248DDF5}"/>
                </a:ext>
              </a:extLst>
            </p:cNvPr>
            <p:cNvSpPr/>
            <p:nvPr/>
          </p:nvSpPr>
          <p:spPr>
            <a:xfrm>
              <a:off x="4468367" y="5087111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2357628" y="0"/>
                  </a:moveTo>
                  <a:lnTo>
                    <a:pt x="70612" y="0"/>
                  </a:lnTo>
                  <a:lnTo>
                    <a:pt x="43130" y="5550"/>
                  </a:lnTo>
                  <a:lnTo>
                    <a:pt x="20685" y="20685"/>
                  </a:lnTo>
                  <a:lnTo>
                    <a:pt x="5550" y="43130"/>
                  </a:lnTo>
                  <a:lnTo>
                    <a:pt x="0" y="70612"/>
                  </a:lnTo>
                  <a:lnTo>
                    <a:pt x="0" y="791959"/>
                  </a:lnTo>
                  <a:lnTo>
                    <a:pt x="5550" y="819448"/>
                  </a:lnTo>
                  <a:lnTo>
                    <a:pt x="20685" y="841897"/>
                  </a:lnTo>
                  <a:lnTo>
                    <a:pt x="43130" y="857033"/>
                  </a:lnTo>
                  <a:lnTo>
                    <a:pt x="70612" y="862584"/>
                  </a:lnTo>
                  <a:lnTo>
                    <a:pt x="2357628" y="862584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6C1F77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DD405297-7A78-A1B3-3EAB-F0ED19584EC2}"/>
                </a:ext>
              </a:extLst>
            </p:cNvPr>
            <p:cNvSpPr/>
            <p:nvPr/>
          </p:nvSpPr>
          <p:spPr>
            <a:xfrm>
              <a:off x="4468367" y="5087111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0" y="791959"/>
                  </a:moveTo>
                  <a:lnTo>
                    <a:pt x="0" y="70612"/>
                  </a:lnTo>
                  <a:lnTo>
                    <a:pt x="5550" y="43130"/>
                  </a:lnTo>
                  <a:lnTo>
                    <a:pt x="20685" y="20685"/>
                  </a:lnTo>
                  <a:lnTo>
                    <a:pt x="43130" y="5550"/>
                  </a:lnTo>
                  <a:lnTo>
                    <a:pt x="70612" y="0"/>
                  </a:lnTo>
                  <a:lnTo>
                    <a:pt x="2357628" y="0"/>
                  </a:lnTo>
                  <a:lnTo>
                    <a:pt x="2357628" y="862584"/>
                  </a:lnTo>
                  <a:lnTo>
                    <a:pt x="70612" y="862584"/>
                  </a:lnTo>
                  <a:lnTo>
                    <a:pt x="43130" y="857033"/>
                  </a:lnTo>
                  <a:lnTo>
                    <a:pt x="20685" y="841897"/>
                  </a:lnTo>
                  <a:lnTo>
                    <a:pt x="5550" y="819448"/>
                  </a:lnTo>
                  <a:lnTo>
                    <a:pt x="0" y="791959"/>
                  </a:lnTo>
                  <a:close/>
                </a:path>
              </a:pathLst>
            </a:custGeom>
            <a:ln w="12700">
              <a:solidFill>
                <a:srgbClr val="6C1F77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43" name="object 42">
            <a:extLst>
              <a:ext uri="{FF2B5EF4-FFF2-40B4-BE49-F238E27FC236}">
                <a16:creationId xmlns:a16="http://schemas.microsoft.com/office/drawing/2014/main" id="{E09B2CDF-A1EF-8B03-945D-55828B4B9AC1}"/>
              </a:ext>
            </a:extLst>
          </p:cNvPr>
          <p:cNvSpPr txBox="1"/>
          <p:nvPr/>
        </p:nvSpPr>
        <p:spPr>
          <a:xfrm>
            <a:off x="7066915" y="5349732"/>
            <a:ext cx="4604003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Coating of optical elements, instruments and display, architectonic glasses</a:t>
            </a:r>
          </a:p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Analytic technology, mass spectrometry, R&amp;D</a:t>
            </a:r>
            <a:endParaRPr lang="en-US" sz="1600" dirty="0">
              <a:latin typeface="Calibri"/>
              <a:cs typeface="Calibri"/>
            </a:endParaRPr>
          </a:p>
        </p:txBody>
      </p:sp>
      <p:grpSp>
        <p:nvGrpSpPr>
          <p:cNvPr id="44" name="object 43">
            <a:extLst>
              <a:ext uri="{FF2B5EF4-FFF2-40B4-BE49-F238E27FC236}">
                <a16:creationId xmlns:a16="http://schemas.microsoft.com/office/drawing/2014/main" id="{89B5A4B2-EDC5-93C3-2743-C77DBA491F72}"/>
              </a:ext>
            </a:extLst>
          </p:cNvPr>
          <p:cNvGrpSpPr/>
          <p:nvPr/>
        </p:nvGrpSpPr>
        <p:grpSpPr>
          <a:xfrm>
            <a:off x="4177474" y="5481749"/>
            <a:ext cx="584835" cy="549910"/>
            <a:chOff x="4177474" y="5239702"/>
            <a:chExt cx="584835" cy="549910"/>
          </a:xfrm>
        </p:grpSpPr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F70F077C-934F-E9F5-B6F2-0A4A2D964A0F}"/>
                </a:ext>
              </a:extLst>
            </p:cNvPr>
            <p:cNvSpPr/>
            <p:nvPr/>
          </p:nvSpPr>
          <p:spPr>
            <a:xfrm>
              <a:off x="4191761" y="5253990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278129" y="0"/>
                  </a:moveTo>
                  <a:lnTo>
                    <a:pt x="228119" y="4199"/>
                  </a:lnTo>
                  <a:lnTo>
                    <a:pt x="181056" y="16308"/>
                  </a:lnTo>
                  <a:lnTo>
                    <a:pt x="137724" y="35588"/>
                  </a:lnTo>
                  <a:lnTo>
                    <a:pt x="98908" y="61302"/>
                  </a:lnTo>
                  <a:lnTo>
                    <a:pt x="65391" y="92715"/>
                  </a:lnTo>
                  <a:lnTo>
                    <a:pt x="37958" y="129088"/>
                  </a:lnTo>
                  <a:lnTo>
                    <a:pt x="17393" y="169685"/>
                  </a:lnTo>
                  <a:lnTo>
                    <a:pt x="4478" y="213769"/>
                  </a:lnTo>
                  <a:lnTo>
                    <a:pt x="0" y="260604"/>
                  </a:lnTo>
                  <a:lnTo>
                    <a:pt x="4478" y="307448"/>
                  </a:lnTo>
                  <a:lnTo>
                    <a:pt x="17393" y="351537"/>
                  </a:lnTo>
                  <a:lnTo>
                    <a:pt x="37958" y="392136"/>
                  </a:lnTo>
                  <a:lnTo>
                    <a:pt x="65391" y="428508"/>
                  </a:lnTo>
                  <a:lnTo>
                    <a:pt x="98908" y="459917"/>
                  </a:lnTo>
                  <a:lnTo>
                    <a:pt x="137724" y="485628"/>
                  </a:lnTo>
                  <a:lnTo>
                    <a:pt x="181056" y="504904"/>
                  </a:lnTo>
                  <a:lnTo>
                    <a:pt x="228119" y="517009"/>
                  </a:lnTo>
                  <a:lnTo>
                    <a:pt x="278129" y="521208"/>
                  </a:lnTo>
                  <a:lnTo>
                    <a:pt x="328107" y="517009"/>
                  </a:lnTo>
                  <a:lnTo>
                    <a:pt x="375152" y="504904"/>
                  </a:lnTo>
                  <a:lnTo>
                    <a:pt x="418479" y="485628"/>
                  </a:lnTo>
                  <a:lnTo>
                    <a:pt x="457299" y="459917"/>
                  </a:lnTo>
                  <a:lnTo>
                    <a:pt x="490826" y="428508"/>
                  </a:lnTo>
                  <a:lnTo>
                    <a:pt x="518272" y="392136"/>
                  </a:lnTo>
                  <a:lnTo>
                    <a:pt x="538852" y="351537"/>
                  </a:lnTo>
                  <a:lnTo>
                    <a:pt x="551776" y="307448"/>
                  </a:lnTo>
                  <a:lnTo>
                    <a:pt x="556260" y="260604"/>
                  </a:lnTo>
                  <a:lnTo>
                    <a:pt x="551776" y="213769"/>
                  </a:lnTo>
                  <a:lnTo>
                    <a:pt x="538852" y="169685"/>
                  </a:lnTo>
                  <a:lnTo>
                    <a:pt x="518272" y="129088"/>
                  </a:lnTo>
                  <a:lnTo>
                    <a:pt x="490826" y="92715"/>
                  </a:lnTo>
                  <a:lnTo>
                    <a:pt x="457299" y="61302"/>
                  </a:lnTo>
                  <a:lnTo>
                    <a:pt x="418479" y="35588"/>
                  </a:lnTo>
                  <a:lnTo>
                    <a:pt x="375152" y="16308"/>
                  </a:lnTo>
                  <a:lnTo>
                    <a:pt x="328107" y="4199"/>
                  </a:lnTo>
                  <a:lnTo>
                    <a:pt x="278129" y="0"/>
                  </a:lnTo>
                  <a:close/>
                </a:path>
              </a:pathLst>
            </a:custGeom>
            <a:solidFill>
              <a:srgbClr val="6C1F77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46" name="object 45">
              <a:extLst>
                <a:ext uri="{FF2B5EF4-FFF2-40B4-BE49-F238E27FC236}">
                  <a16:creationId xmlns:a16="http://schemas.microsoft.com/office/drawing/2014/main" id="{403E2761-2105-45E2-6CB0-03E43026CAA6}"/>
                </a:ext>
              </a:extLst>
            </p:cNvPr>
            <p:cNvSpPr/>
            <p:nvPr/>
          </p:nvSpPr>
          <p:spPr>
            <a:xfrm>
              <a:off x="4191761" y="5253990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0" y="260604"/>
                  </a:moveTo>
                  <a:lnTo>
                    <a:pt x="4478" y="213769"/>
                  </a:lnTo>
                  <a:lnTo>
                    <a:pt x="17393" y="169685"/>
                  </a:lnTo>
                  <a:lnTo>
                    <a:pt x="37958" y="129088"/>
                  </a:lnTo>
                  <a:lnTo>
                    <a:pt x="65391" y="92715"/>
                  </a:lnTo>
                  <a:lnTo>
                    <a:pt x="98908" y="61302"/>
                  </a:lnTo>
                  <a:lnTo>
                    <a:pt x="137724" y="35588"/>
                  </a:lnTo>
                  <a:lnTo>
                    <a:pt x="181056" y="16308"/>
                  </a:lnTo>
                  <a:lnTo>
                    <a:pt x="228119" y="4199"/>
                  </a:lnTo>
                  <a:lnTo>
                    <a:pt x="278129" y="0"/>
                  </a:lnTo>
                  <a:lnTo>
                    <a:pt x="328107" y="4199"/>
                  </a:lnTo>
                  <a:lnTo>
                    <a:pt x="375152" y="16308"/>
                  </a:lnTo>
                  <a:lnTo>
                    <a:pt x="418479" y="35588"/>
                  </a:lnTo>
                  <a:lnTo>
                    <a:pt x="457299" y="61302"/>
                  </a:lnTo>
                  <a:lnTo>
                    <a:pt x="490826" y="92715"/>
                  </a:lnTo>
                  <a:lnTo>
                    <a:pt x="518272" y="129088"/>
                  </a:lnTo>
                  <a:lnTo>
                    <a:pt x="538852" y="169685"/>
                  </a:lnTo>
                  <a:lnTo>
                    <a:pt x="551776" y="213769"/>
                  </a:lnTo>
                  <a:lnTo>
                    <a:pt x="556260" y="260604"/>
                  </a:lnTo>
                  <a:lnTo>
                    <a:pt x="551776" y="307448"/>
                  </a:lnTo>
                  <a:lnTo>
                    <a:pt x="538852" y="351537"/>
                  </a:lnTo>
                  <a:lnTo>
                    <a:pt x="518272" y="392136"/>
                  </a:lnTo>
                  <a:lnTo>
                    <a:pt x="490826" y="428508"/>
                  </a:lnTo>
                  <a:lnTo>
                    <a:pt x="457299" y="459917"/>
                  </a:lnTo>
                  <a:lnTo>
                    <a:pt x="418479" y="485628"/>
                  </a:lnTo>
                  <a:lnTo>
                    <a:pt x="375152" y="504904"/>
                  </a:lnTo>
                  <a:lnTo>
                    <a:pt x="328107" y="517009"/>
                  </a:lnTo>
                  <a:lnTo>
                    <a:pt x="278129" y="521208"/>
                  </a:lnTo>
                  <a:lnTo>
                    <a:pt x="228119" y="517009"/>
                  </a:lnTo>
                  <a:lnTo>
                    <a:pt x="181056" y="504904"/>
                  </a:lnTo>
                  <a:lnTo>
                    <a:pt x="137724" y="485628"/>
                  </a:lnTo>
                  <a:lnTo>
                    <a:pt x="98908" y="459917"/>
                  </a:lnTo>
                  <a:lnTo>
                    <a:pt x="65391" y="428508"/>
                  </a:lnTo>
                  <a:lnTo>
                    <a:pt x="37958" y="392136"/>
                  </a:lnTo>
                  <a:lnTo>
                    <a:pt x="17393" y="351537"/>
                  </a:lnTo>
                  <a:lnTo>
                    <a:pt x="4478" y="307448"/>
                  </a:lnTo>
                  <a:lnTo>
                    <a:pt x="0" y="260604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94234E43-05EE-5FAA-A3D3-BC0B81BCE00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7834" y="5373942"/>
              <a:ext cx="302732" cy="279886"/>
            </a:xfrm>
            <a:prstGeom prst="rect">
              <a:avLst/>
            </a:prstGeom>
          </p:spPr>
        </p:pic>
      </p:grpSp>
      <p:grpSp>
        <p:nvGrpSpPr>
          <p:cNvPr id="48" name="object 47">
            <a:extLst>
              <a:ext uri="{FF2B5EF4-FFF2-40B4-BE49-F238E27FC236}">
                <a16:creationId xmlns:a16="http://schemas.microsoft.com/office/drawing/2014/main" id="{7F8AB53E-DF32-5F24-E3C2-92B5958A0776}"/>
              </a:ext>
            </a:extLst>
          </p:cNvPr>
          <p:cNvGrpSpPr/>
          <p:nvPr/>
        </p:nvGrpSpPr>
        <p:grpSpPr>
          <a:xfrm>
            <a:off x="4462017" y="3458957"/>
            <a:ext cx="7215505" cy="875665"/>
            <a:chOff x="4462017" y="3216910"/>
            <a:chExt cx="7215505" cy="875665"/>
          </a:xfrm>
        </p:grpSpPr>
        <p:sp>
          <p:nvSpPr>
            <p:cNvPr id="49" name="object 48">
              <a:extLst>
                <a:ext uri="{FF2B5EF4-FFF2-40B4-BE49-F238E27FC236}">
                  <a16:creationId xmlns:a16="http://schemas.microsoft.com/office/drawing/2014/main" id="{2CD2F212-CED9-8F80-BAC4-872ED22C7A7B}"/>
                </a:ext>
              </a:extLst>
            </p:cNvPr>
            <p:cNvSpPr/>
            <p:nvPr/>
          </p:nvSpPr>
          <p:spPr>
            <a:xfrm>
              <a:off x="6783323" y="3223260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1685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4816856" y="862583"/>
                  </a:lnTo>
                  <a:lnTo>
                    <a:pt x="4844337" y="857033"/>
                  </a:lnTo>
                  <a:lnTo>
                    <a:pt x="4866782" y="841898"/>
                  </a:lnTo>
                  <a:lnTo>
                    <a:pt x="4881917" y="819453"/>
                  </a:lnTo>
                  <a:lnTo>
                    <a:pt x="4887468" y="791971"/>
                  </a:lnTo>
                  <a:lnTo>
                    <a:pt x="4887468" y="70612"/>
                  </a:lnTo>
                  <a:lnTo>
                    <a:pt x="4881917" y="43130"/>
                  </a:lnTo>
                  <a:lnTo>
                    <a:pt x="4866782" y="20685"/>
                  </a:lnTo>
                  <a:lnTo>
                    <a:pt x="4844337" y="5550"/>
                  </a:lnTo>
                  <a:lnTo>
                    <a:pt x="48168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B9379CBA-7269-5E00-0476-1F0958ADCAA1}"/>
                </a:ext>
              </a:extLst>
            </p:cNvPr>
            <p:cNvSpPr/>
            <p:nvPr/>
          </p:nvSpPr>
          <p:spPr>
            <a:xfrm>
              <a:off x="6783323" y="3223260"/>
              <a:ext cx="4887595" cy="862965"/>
            </a:xfrm>
            <a:custGeom>
              <a:avLst/>
              <a:gdLst/>
              <a:ahLst/>
              <a:cxnLst/>
              <a:rect l="l" t="t" r="r" b="b"/>
              <a:pathLst>
                <a:path w="4887595" h="862964">
                  <a:moveTo>
                    <a:pt x="4887468" y="70612"/>
                  </a:moveTo>
                  <a:lnTo>
                    <a:pt x="4887468" y="791971"/>
                  </a:lnTo>
                  <a:lnTo>
                    <a:pt x="4881917" y="819453"/>
                  </a:lnTo>
                  <a:lnTo>
                    <a:pt x="4866782" y="841898"/>
                  </a:lnTo>
                  <a:lnTo>
                    <a:pt x="4844337" y="857033"/>
                  </a:lnTo>
                  <a:lnTo>
                    <a:pt x="4816856" y="862583"/>
                  </a:lnTo>
                  <a:lnTo>
                    <a:pt x="0" y="862583"/>
                  </a:lnTo>
                  <a:lnTo>
                    <a:pt x="0" y="0"/>
                  </a:lnTo>
                  <a:lnTo>
                    <a:pt x="4816856" y="0"/>
                  </a:lnTo>
                  <a:lnTo>
                    <a:pt x="4844337" y="5550"/>
                  </a:lnTo>
                  <a:lnTo>
                    <a:pt x="4866782" y="20685"/>
                  </a:lnTo>
                  <a:lnTo>
                    <a:pt x="4881917" y="43130"/>
                  </a:lnTo>
                  <a:lnTo>
                    <a:pt x="4887468" y="70612"/>
                  </a:lnTo>
                  <a:close/>
                </a:path>
              </a:pathLst>
            </a:custGeom>
            <a:ln w="12699">
              <a:solidFill>
                <a:srgbClr val="BABCC0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2C73A15A-10DB-C8E2-A852-1C60EA10CE57}"/>
                </a:ext>
              </a:extLst>
            </p:cNvPr>
            <p:cNvSpPr/>
            <p:nvPr/>
          </p:nvSpPr>
          <p:spPr>
            <a:xfrm>
              <a:off x="4468367" y="3223260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2357628" y="0"/>
                  </a:moveTo>
                  <a:lnTo>
                    <a:pt x="70612" y="0"/>
                  </a:lnTo>
                  <a:lnTo>
                    <a:pt x="43130" y="5550"/>
                  </a:lnTo>
                  <a:lnTo>
                    <a:pt x="20685" y="20685"/>
                  </a:lnTo>
                  <a:lnTo>
                    <a:pt x="5550" y="43130"/>
                  </a:lnTo>
                  <a:lnTo>
                    <a:pt x="0" y="70612"/>
                  </a:lnTo>
                  <a:lnTo>
                    <a:pt x="0" y="791971"/>
                  </a:lnTo>
                  <a:lnTo>
                    <a:pt x="5550" y="819453"/>
                  </a:lnTo>
                  <a:lnTo>
                    <a:pt x="20685" y="841898"/>
                  </a:lnTo>
                  <a:lnTo>
                    <a:pt x="43130" y="857033"/>
                  </a:lnTo>
                  <a:lnTo>
                    <a:pt x="70612" y="862583"/>
                  </a:lnTo>
                  <a:lnTo>
                    <a:pt x="2357628" y="862583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008B94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A7CA1868-AA60-D756-663E-DCC81394B0EC}"/>
                </a:ext>
              </a:extLst>
            </p:cNvPr>
            <p:cNvSpPr/>
            <p:nvPr/>
          </p:nvSpPr>
          <p:spPr>
            <a:xfrm>
              <a:off x="4468367" y="3223260"/>
              <a:ext cx="2357755" cy="862965"/>
            </a:xfrm>
            <a:custGeom>
              <a:avLst/>
              <a:gdLst/>
              <a:ahLst/>
              <a:cxnLst/>
              <a:rect l="l" t="t" r="r" b="b"/>
              <a:pathLst>
                <a:path w="2357754" h="862964">
                  <a:moveTo>
                    <a:pt x="0" y="791971"/>
                  </a:moveTo>
                  <a:lnTo>
                    <a:pt x="0" y="70612"/>
                  </a:lnTo>
                  <a:lnTo>
                    <a:pt x="5550" y="43130"/>
                  </a:lnTo>
                  <a:lnTo>
                    <a:pt x="20685" y="20685"/>
                  </a:lnTo>
                  <a:lnTo>
                    <a:pt x="43130" y="5550"/>
                  </a:lnTo>
                  <a:lnTo>
                    <a:pt x="70612" y="0"/>
                  </a:lnTo>
                  <a:lnTo>
                    <a:pt x="2357628" y="0"/>
                  </a:lnTo>
                  <a:lnTo>
                    <a:pt x="2357628" y="862583"/>
                  </a:lnTo>
                  <a:lnTo>
                    <a:pt x="70612" y="862583"/>
                  </a:lnTo>
                  <a:lnTo>
                    <a:pt x="43130" y="857033"/>
                  </a:lnTo>
                  <a:lnTo>
                    <a:pt x="20685" y="841898"/>
                  </a:lnTo>
                  <a:lnTo>
                    <a:pt x="5550" y="819453"/>
                  </a:lnTo>
                  <a:lnTo>
                    <a:pt x="0" y="791971"/>
                  </a:lnTo>
                  <a:close/>
                </a:path>
              </a:pathLst>
            </a:custGeom>
            <a:ln w="12700">
              <a:solidFill>
                <a:srgbClr val="008B94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sp>
        <p:nvSpPr>
          <p:cNvPr id="53" name="object 52">
            <a:extLst>
              <a:ext uri="{FF2B5EF4-FFF2-40B4-BE49-F238E27FC236}">
                <a16:creationId xmlns:a16="http://schemas.microsoft.com/office/drawing/2014/main" id="{041CBB3A-0141-2734-9975-A7176B56A56C}"/>
              </a:ext>
            </a:extLst>
          </p:cNvPr>
          <p:cNvSpPr txBox="1"/>
          <p:nvPr/>
        </p:nvSpPr>
        <p:spPr>
          <a:xfrm>
            <a:off x="7041515" y="3750041"/>
            <a:ext cx="384163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90</a:t>
            </a:r>
            <a:r>
              <a:rPr lang="en-US" sz="1600" spc="-2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to</a:t>
            </a:r>
            <a:r>
              <a:rPr lang="en-US" sz="1600" spc="-3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2100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l/s</a:t>
            </a:r>
            <a:r>
              <a:rPr lang="en-US" sz="1600" spc="-4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(325</a:t>
            </a:r>
            <a:r>
              <a:rPr lang="en-US" sz="1600" spc="-1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to</a:t>
            </a:r>
            <a:r>
              <a:rPr lang="en-US" sz="1600" spc="-25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373C41"/>
                </a:solidFill>
                <a:latin typeface="Calibri"/>
                <a:cs typeface="Calibri"/>
              </a:rPr>
              <a:t>7560</a:t>
            </a:r>
            <a:r>
              <a:rPr lang="en-US" sz="1600" spc="-10" dirty="0">
                <a:solidFill>
                  <a:srgbClr val="373C41"/>
                </a:solidFill>
                <a:latin typeface="Calibri"/>
                <a:cs typeface="Calibri"/>
              </a:rPr>
              <a:t> </a:t>
            </a:r>
            <a:r>
              <a:rPr lang="en-US" sz="1600" spc="-20" dirty="0">
                <a:solidFill>
                  <a:srgbClr val="373C41"/>
                </a:solidFill>
                <a:latin typeface="Calibri"/>
                <a:cs typeface="Calibri"/>
              </a:rPr>
              <a:t>m</a:t>
            </a:r>
            <a:r>
              <a:rPr lang="en-US" sz="1575" spc="-30" baseline="26455" dirty="0">
                <a:solidFill>
                  <a:srgbClr val="373C41"/>
                </a:solidFill>
                <a:latin typeface="Calibri"/>
                <a:cs typeface="Calibri"/>
              </a:rPr>
              <a:t>3</a:t>
            </a:r>
            <a:r>
              <a:rPr lang="en-US" sz="1600" spc="-20" dirty="0">
                <a:solidFill>
                  <a:srgbClr val="373C41"/>
                </a:solidFill>
                <a:latin typeface="Calibri"/>
                <a:cs typeface="Calibri"/>
              </a:rPr>
              <a:t>/h)</a:t>
            </a:r>
            <a:endParaRPr lang="en-US" sz="1600" dirty="0">
              <a:latin typeface="Calibri"/>
              <a:cs typeface="Calibri"/>
            </a:endParaRPr>
          </a:p>
        </p:txBody>
      </p:sp>
      <p:grpSp>
        <p:nvGrpSpPr>
          <p:cNvPr id="54" name="object 53">
            <a:extLst>
              <a:ext uri="{FF2B5EF4-FFF2-40B4-BE49-F238E27FC236}">
                <a16:creationId xmlns:a16="http://schemas.microsoft.com/office/drawing/2014/main" id="{437F5902-82CA-46DE-32A8-08FC5BB2F63A}"/>
              </a:ext>
            </a:extLst>
          </p:cNvPr>
          <p:cNvGrpSpPr/>
          <p:nvPr/>
        </p:nvGrpSpPr>
        <p:grpSpPr>
          <a:xfrm>
            <a:off x="4177474" y="3640757"/>
            <a:ext cx="584835" cy="549910"/>
            <a:chOff x="4177474" y="3398710"/>
            <a:chExt cx="584835" cy="549910"/>
          </a:xfrm>
        </p:grpSpPr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8BF09BF7-0EF2-CC30-6BA5-26B9532E8723}"/>
                </a:ext>
              </a:extLst>
            </p:cNvPr>
            <p:cNvSpPr/>
            <p:nvPr/>
          </p:nvSpPr>
          <p:spPr>
            <a:xfrm>
              <a:off x="4191761" y="3412997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278129" y="0"/>
                  </a:moveTo>
                  <a:lnTo>
                    <a:pt x="228119" y="4199"/>
                  </a:lnTo>
                  <a:lnTo>
                    <a:pt x="181056" y="16308"/>
                  </a:lnTo>
                  <a:lnTo>
                    <a:pt x="137724" y="35588"/>
                  </a:lnTo>
                  <a:lnTo>
                    <a:pt x="98908" y="61302"/>
                  </a:lnTo>
                  <a:lnTo>
                    <a:pt x="65391" y="92715"/>
                  </a:lnTo>
                  <a:lnTo>
                    <a:pt x="37958" y="129088"/>
                  </a:lnTo>
                  <a:lnTo>
                    <a:pt x="17393" y="169685"/>
                  </a:lnTo>
                  <a:lnTo>
                    <a:pt x="4478" y="213769"/>
                  </a:lnTo>
                  <a:lnTo>
                    <a:pt x="0" y="260603"/>
                  </a:lnTo>
                  <a:lnTo>
                    <a:pt x="4478" y="307438"/>
                  </a:lnTo>
                  <a:lnTo>
                    <a:pt x="17393" y="351522"/>
                  </a:lnTo>
                  <a:lnTo>
                    <a:pt x="37958" y="392119"/>
                  </a:lnTo>
                  <a:lnTo>
                    <a:pt x="65391" y="428492"/>
                  </a:lnTo>
                  <a:lnTo>
                    <a:pt x="98908" y="459905"/>
                  </a:lnTo>
                  <a:lnTo>
                    <a:pt x="137724" y="485619"/>
                  </a:lnTo>
                  <a:lnTo>
                    <a:pt x="181056" y="504899"/>
                  </a:lnTo>
                  <a:lnTo>
                    <a:pt x="228119" y="517008"/>
                  </a:lnTo>
                  <a:lnTo>
                    <a:pt x="278129" y="521207"/>
                  </a:lnTo>
                  <a:lnTo>
                    <a:pt x="328107" y="517008"/>
                  </a:lnTo>
                  <a:lnTo>
                    <a:pt x="375152" y="504899"/>
                  </a:lnTo>
                  <a:lnTo>
                    <a:pt x="418479" y="485619"/>
                  </a:lnTo>
                  <a:lnTo>
                    <a:pt x="457299" y="459905"/>
                  </a:lnTo>
                  <a:lnTo>
                    <a:pt x="490826" y="428492"/>
                  </a:lnTo>
                  <a:lnTo>
                    <a:pt x="518272" y="392119"/>
                  </a:lnTo>
                  <a:lnTo>
                    <a:pt x="538852" y="351522"/>
                  </a:lnTo>
                  <a:lnTo>
                    <a:pt x="551776" y="307438"/>
                  </a:lnTo>
                  <a:lnTo>
                    <a:pt x="556260" y="260603"/>
                  </a:lnTo>
                  <a:lnTo>
                    <a:pt x="551776" y="213769"/>
                  </a:lnTo>
                  <a:lnTo>
                    <a:pt x="538852" y="169685"/>
                  </a:lnTo>
                  <a:lnTo>
                    <a:pt x="518272" y="129088"/>
                  </a:lnTo>
                  <a:lnTo>
                    <a:pt x="490826" y="92715"/>
                  </a:lnTo>
                  <a:lnTo>
                    <a:pt x="457299" y="61302"/>
                  </a:lnTo>
                  <a:lnTo>
                    <a:pt x="418479" y="35588"/>
                  </a:lnTo>
                  <a:lnTo>
                    <a:pt x="375152" y="16308"/>
                  </a:lnTo>
                  <a:lnTo>
                    <a:pt x="328107" y="4199"/>
                  </a:lnTo>
                  <a:lnTo>
                    <a:pt x="278129" y="0"/>
                  </a:lnTo>
                  <a:close/>
                </a:path>
              </a:pathLst>
            </a:custGeom>
            <a:solidFill>
              <a:srgbClr val="008B94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DB5F4A51-36ED-EB69-71E1-2D9EDCA5ED7E}"/>
                </a:ext>
              </a:extLst>
            </p:cNvPr>
            <p:cNvSpPr/>
            <p:nvPr/>
          </p:nvSpPr>
          <p:spPr>
            <a:xfrm>
              <a:off x="4191761" y="3412997"/>
              <a:ext cx="556260" cy="521334"/>
            </a:xfrm>
            <a:custGeom>
              <a:avLst/>
              <a:gdLst/>
              <a:ahLst/>
              <a:cxnLst/>
              <a:rect l="l" t="t" r="r" b="b"/>
              <a:pathLst>
                <a:path w="556260" h="521335">
                  <a:moveTo>
                    <a:pt x="0" y="260603"/>
                  </a:moveTo>
                  <a:lnTo>
                    <a:pt x="4478" y="213769"/>
                  </a:lnTo>
                  <a:lnTo>
                    <a:pt x="17393" y="169685"/>
                  </a:lnTo>
                  <a:lnTo>
                    <a:pt x="37958" y="129088"/>
                  </a:lnTo>
                  <a:lnTo>
                    <a:pt x="65391" y="92715"/>
                  </a:lnTo>
                  <a:lnTo>
                    <a:pt x="98908" y="61302"/>
                  </a:lnTo>
                  <a:lnTo>
                    <a:pt x="137724" y="35588"/>
                  </a:lnTo>
                  <a:lnTo>
                    <a:pt x="181056" y="16308"/>
                  </a:lnTo>
                  <a:lnTo>
                    <a:pt x="228119" y="4199"/>
                  </a:lnTo>
                  <a:lnTo>
                    <a:pt x="278129" y="0"/>
                  </a:lnTo>
                  <a:lnTo>
                    <a:pt x="328107" y="4199"/>
                  </a:lnTo>
                  <a:lnTo>
                    <a:pt x="375152" y="16308"/>
                  </a:lnTo>
                  <a:lnTo>
                    <a:pt x="418479" y="35588"/>
                  </a:lnTo>
                  <a:lnTo>
                    <a:pt x="457299" y="61302"/>
                  </a:lnTo>
                  <a:lnTo>
                    <a:pt x="490826" y="92715"/>
                  </a:lnTo>
                  <a:lnTo>
                    <a:pt x="518272" y="129088"/>
                  </a:lnTo>
                  <a:lnTo>
                    <a:pt x="538852" y="169685"/>
                  </a:lnTo>
                  <a:lnTo>
                    <a:pt x="551776" y="213769"/>
                  </a:lnTo>
                  <a:lnTo>
                    <a:pt x="556260" y="260603"/>
                  </a:lnTo>
                  <a:lnTo>
                    <a:pt x="551776" y="307438"/>
                  </a:lnTo>
                  <a:lnTo>
                    <a:pt x="538852" y="351522"/>
                  </a:lnTo>
                  <a:lnTo>
                    <a:pt x="518272" y="392119"/>
                  </a:lnTo>
                  <a:lnTo>
                    <a:pt x="490826" y="428492"/>
                  </a:lnTo>
                  <a:lnTo>
                    <a:pt x="457299" y="459905"/>
                  </a:lnTo>
                  <a:lnTo>
                    <a:pt x="418479" y="485619"/>
                  </a:lnTo>
                  <a:lnTo>
                    <a:pt x="375152" y="504899"/>
                  </a:lnTo>
                  <a:lnTo>
                    <a:pt x="328107" y="517008"/>
                  </a:lnTo>
                  <a:lnTo>
                    <a:pt x="278129" y="521207"/>
                  </a:lnTo>
                  <a:lnTo>
                    <a:pt x="228119" y="517008"/>
                  </a:lnTo>
                  <a:lnTo>
                    <a:pt x="181056" y="504899"/>
                  </a:lnTo>
                  <a:lnTo>
                    <a:pt x="137724" y="485619"/>
                  </a:lnTo>
                  <a:lnTo>
                    <a:pt x="98908" y="459905"/>
                  </a:lnTo>
                  <a:lnTo>
                    <a:pt x="65391" y="428492"/>
                  </a:lnTo>
                  <a:lnTo>
                    <a:pt x="37958" y="392119"/>
                  </a:lnTo>
                  <a:lnTo>
                    <a:pt x="17393" y="351522"/>
                  </a:lnTo>
                  <a:lnTo>
                    <a:pt x="4478" y="307438"/>
                  </a:lnTo>
                  <a:lnTo>
                    <a:pt x="0" y="260603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3966FC61-2696-0FD4-76B6-EC63784E688F}"/>
                </a:ext>
              </a:extLst>
            </p:cNvPr>
            <p:cNvSpPr/>
            <p:nvPr/>
          </p:nvSpPr>
          <p:spPr>
            <a:xfrm>
              <a:off x="4343997" y="3507307"/>
              <a:ext cx="261620" cy="349885"/>
            </a:xfrm>
            <a:custGeom>
              <a:avLst/>
              <a:gdLst/>
              <a:ahLst/>
              <a:cxnLst/>
              <a:rect l="l" t="t" r="r" b="b"/>
              <a:pathLst>
                <a:path w="261620" h="349885">
                  <a:moveTo>
                    <a:pt x="59220" y="48983"/>
                  </a:moveTo>
                  <a:lnTo>
                    <a:pt x="59156" y="48602"/>
                  </a:lnTo>
                  <a:lnTo>
                    <a:pt x="56959" y="38112"/>
                  </a:lnTo>
                  <a:lnTo>
                    <a:pt x="56032" y="36804"/>
                  </a:lnTo>
                  <a:lnTo>
                    <a:pt x="50673" y="29235"/>
                  </a:lnTo>
                  <a:lnTo>
                    <a:pt x="42354" y="23888"/>
                  </a:lnTo>
                  <a:lnTo>
                    <a:pt x="42354" y="42481"/>
                  </a:lnTo>
                  <a:lnTo>
                    <a:pt x="42100" y="55486"/>
                  </a:lnTo>
                  <a:lnTo>
                    <a:pt x="36309" y="60731"/>
                  </a:lnTo>
                  <a:lnTo>
                    <a:pt x="22364" y="60515"/>
                  </a:lnTo>
                  <a:lnTo>
                    <a:pt x="16802" y="55130"/>
                  </a:lnTo>
                  <a:lnTo>
                    <a:pt x="17005" y="42062"/>
                  </a:lnTo>
                  <a:lnTo>
                    <a:pt x="22809" y="36804"/>
                  </a:lnTo>
                  <a:lnTo>
                    <a:pt x="36728" y="37033"/>
                  </a:lnTo>
                  <a:lnTo>
                    <a:pt x="42354" y="42481"/>
                  </a:lnTo>
                  <a:lnTo>
                    <a:pt x="42354" y="23888"/>
                  </a:lnTo>
                  <a:lnTo>
                    <a:pt x="41287" y="23202"/>
                  </a:lnTo>
                  <a:lnTo>
                    <a:pt x="29743" y="20891"/>
                  </a:lnTo>
                  <a:lnTo>
                    <a:pt x="18237" y="22974"/>
                  </a:lnTo>
                  <a:lnTo>
                    <a:pt x="8788" y="28879"/>
                  </a:lnTo>
                  <a:lnTo>
                    <a:pt x="2387" y="37731"/>
                  </a:lnTo>
                  <a:lnTo>
                    <a:pt x="0" y="48602"/>
                  </a:lnTo>
                  <a:lnTo>
                    <a:pt x="2235" y="59499"/>
                  </a:lnTo>
                  <a:lnTo>
                    <a:pt x="8470" y="68364"/>
                  </a:lnTo>
                  <a:lnTo>
                    <a:pt x="17805" y="74345"/>
                  </a:lnTo>
                  <a:lnTo>
                    <a:pt x="29375" y="76593"/>
                  </a:lnTo>
                  <a:lnTo>
                    <a:pt x="40894" y="74498"/>
                  </a:lnTo>
                  <a:lnTo>
                    <a:pt x="50368" y="68580"/>
                  </a:lnTo>
                  <a:lnTo>
                    <a:pt x="56095" y="60731"/>
                  </a:lnTo>
                  <a:lnTo>
                    <a:pt x="56819" y="59753"/>
                  </a:lnTo>
                  <a:lnTo>
                    <a:pt x="59220" y="48983"/>
                  </a:lnTo>
                  <a:close/>
                </a:path>
                <a:path w="261620" h="349885">
                  <a:moveTo>
                    <a:pt x="77343" y="123520"/>
                  </a:moveTo>
                  <a:lnTo>
                    <a:pt x="67856" y="126072"/>
                  </a:lnTo>
                  <a:lnTo>
                    <a:pt x="56311" y="92798"/>
                  </a:lnTo>
                  <a:lnTo>
                    <a:pt x="35433" y="99225"/>
                  </a:lnTo>
                  <a:lnTo>
                    <a:pt x="46812" y="132511"/>
                  </a:lnTo>
                  <a:lnTo>
                    <a:pt x="37477" y="135585"/>
                  </a:lnTo>
                  <a:lnTo>
                    <a:pt x="64236" y="149644"/>
                  </a:lnTo>
                  <a:lnTo>
                    <a:pt x="65125" y="148145"/>
                  </a:lnTo>
                  <a:lnTo>
                    <a:pt x="77343" y="123520"/>
                  </a:lnTo>
                  <a:close/>
                </a:path>
                <a:path w="261620" h="349885">
                  <a:moveTo>
                    <a:pt x="152730" y="114465"/>
                  </a:moveTo>
                  <a:lnTo>
                    <a:pt x="141935" y="114465"/>
                  </a:lnTo>
                  <a:lnTo>
                    <a:pt x="141935" y="78549"/>
                  </a:lnTo>
                  <a:lnTo>
                    <a:pt x="118846" y="78549"/>
                  </a:lnTo>
                  <a:lnTo>
                    <a:pt x="118846" y="114731"/>
                  </a:lnTo>
                  <a:lnTo>
                    <a:pt x="108699" y="114731"/>
                  </a:lnTo>
                  <a:lnTo>
                    <a:pt x="130594" y="136906"/>
                  </a:lnTo>
                  <a:lnTo>
                    <a:pt x="152730" y="114465"/>
                  </a:lnTo>
                  <a:close/>
                </a:path>
                <a:path w="261620" h="349885">
                  <a:moveTo>
                    <a:pt x="160185" y="27800"/>
                  </a:moveTo>
                  <a:lnTo>
                    <a:pt x="157861" y="16916"/>
                  </a:lnTo>
                  <a:lnTo>
                    <a:pt x="157048" y="15786"/>
                  </a:lnTo>
                  <a:lnTo>
                    <a:pt x="151536" y="8089"/>
                  </a:lnTo>
                  <a:lnTo>
                    <a:pt x="143383" y="2946"/>
                  </a:lnTo>
                  <a:lnTo>
                    <a:pt x="143383" y="34124"/>
                  </a:lnTo>
                  <a:lnTo>
                    <a:pt x="137617" y="39649"/>
                  </a:lnTo>
                  <a:lnTo>
                    <a:pt x="123863" y="39789"/>
                  </a:lnTo>
                  <a:lnTo>
                    <a:pt x="117983" y="34404"/>
                  </a:lnTo>
                  <a:lnTo>
                    <a:pt x="117817" y="21513"/>
                  </a:lnTo>
                  <a:lnTo>
                    <a:pt x="123596" y="15963"/>
                  </a:lnTo>
                  <a:lnTo>
                    <a:pt x="137287" y="15786"/>
                  </a:lnTo>
                  <a:lnTo>
                    <a:pt x="143205" y="21221"/>
                  </a:lnTo>
                  <a:lnTo>
                    <a:pt x="143383" y="34124"/>
                  </a:lnTo>
                  <a:lnTo>
                    <a:pt x="143383" y="2946"/>
                  </a:lnTo>
                  <a:lnTo>
                    <a:pt x="142151" y="2159"/>
                  </a:lnTo>
                  <a:lnTo>
                    <a:pt x="130594" y="0"/>
                  </a:lnTo>
                  <a:lnTo>
                    <a:pt x="119037" y="2159"/>
                  </a:lnTo>
                  <a:lnTo>
                    <a:pt x="109651" y="8089"/>
                  </a:lnTo>
                  <a:lnTo>
                    <a:pt x="103339" y="16929"/>
                  </a:lnTo>
                  <a:lnTo>
                    <a:pt x="101015" y="27813"/>
                  </a:lnTo>
                  <a:lnTo>
                    <a:pt x="103301" y="38671"/>
                  </a:lnTo>
                  <a:lnTo>
                    <a:pt x="109613" y="47485"/>
                  </a:lnTo>
                  <a:lnTo>
                    <a:pt x="119011" y="53416"/>
                  </a:lnTo>
                  <a:lnTo>
                    <a:pt x="130606" y="55575"/>
                  </a:lnTo>
                  <a:lnTo>
                    <a:pt x="142189" y="53403"/>
                  </a:lnTo>
                  <a:lnTo>
                    <a:pt x="151587" y="47472"/>
                  </a:lnTo>
                  <a:lnTo>
                    <a:pt x="157086" y="39789"/>
                  </a:lnTo>
                  <a:lnTo>
                    <a:pt x="157899" y="38658"/>
                  </a:lnTo>
                  <a:lnTo>
                    <a:pt x="160185" y="27800"/>
                  </a:lnTo>
                  <a:close/>
                </a:path>
                <a:path w="261620" h="349885">
                  <a:moveTo>
                    <a:pt x="225780" y="99174"/>
                  </a:moveTo>
                  <a:lnTo>
                    <a:pt x="204876" y="92837"/>
                  </a:lnTo>
                  <a:lnTo>
                    <a:pt x="193332" y="126111"/>
                  </a:lnTo>
                  <a:lnTo>
                    <a:pt x="183845" y="123520"/>
                  </a:lnTo>
                  <a:lnTo>
                    <a:pt x="196850" y="149720"/>
                  </a:lnTo>
                  <a:lnTo>
                    <a:pt x="223710" y="135585"/>
                  </a:lnTo>
                  <a:lnTo>
                    <a:pt x="214376" y="132461"/>
                  </a:lnTo>
                  <a:lnTo>
                    <a:pt x="225780" y="99174"/>
                  </a:lnTo>
                  <a:close/>
                </a:path>
                <a:path w="261620" h="349885">
                  <a:moveTo>
                    <a:pt x="257759" y="164007"/>
                  </a:moveTo>
                  <a:lnTo>
                    <a:pt x="4152" y="163995"/>
                  </a:lnTo>
                  <a:lnTo>
                    <a:pt x="4660" y="167170"/>
                  </a:lnTo>
                  <a:lnTo>
                    <a:pt x="5016" y="168579"/>
                  </a:lnTo>
                  <a:lnTo>
                    <a:pt x="28435" y="220878"/>
                  </a:lnTo>
                  <a:lnTo>
                    <a:pt x="69951" y="262089"/>
                  </a:lnTo>
                  <a:lnTo>
                    <a:pt x="72313" y="263728"/>
                  </a:lnTo>
                  <a:lnTo>
                    <a:pt x="73507" y="265468"/>
                  </a:lnTo>
                  <a:lnTo>
                    <a:pt x="83959" y="349631"/>
                  </a:lnTo>
                  <a:lnTo>
                    <a:pt x="177126" y="349631"/>
                  </a:lnTo>
                  <a:lnTo>
                    <a:pt x="177673" y="347332"/>
                  </a:lnTo>
                  <a:lnTo>
                    <a:pt x="187769" y="266420"/>
                  </a:lnTo>
                  <a:lnTo>
                    <a:pt x="189052" y="263829"/>
                  </a:lnTo>
                  <a:lnTo>
                    <a:pt x="226301" y="229590"/>
                  </a:lnTo>
                  <a:lnTo>
                    <a:pt x="249897" y="188239"/>
                  </a:lnTo>
                  <a:lnTo>
                    <a:pt x="252031" y="182346"/>
                  </a:lnTo>
                  <a:lnTo>
                    <a:pt x="257759" y="164007"/>
                  </a:lnTo>
                  <a:close/>
                </a:path>
                <a:path w="261620" h="349885">
                  <a:moveTo>
                    <a:pt x="261188" y="48729"/>
                  </a:moveTo>
                  <a:lnTo>
                    <a:pt x="258864" y="37858"/>
                  </a:lnTo>
                  <a:lnTo>
                    <a:pt x="258089" y="36766"/>
                  </a:lnTo>
                  <a:lnTo>
                    <a:pt x="252514" y="28994"/>
                  </a:lnTo>
                  <a:lnTo>
                    <a:pt x="244462" y="23901"/>
                  </a:lnTo>
                  <a:lnTo>
                    <a:pt x="244462" y="42557"/>
                  </a:lnTo>
                  <a:lnTo>
                    <a:pt x="244094" y="55626"/>
                  </a:lnTo>
                  <a:lnTo>
                    <a:pt x="238328" y="60756"/>
                  </a:lnTo>
                  <a:lnTo>
                    <a:pt x="224383" y="60464"/>
                  </a:lnTo>
                  <a:lnTo>
                    <a:pt x="218744" y="54927"/>
                  </a:lnTo>
                  <a:lnTo>
                    <a:pt x="219202" y="41922"/>
                  </a:lnTo>
                  <a:lnTo>
                    <a:pt x="225005" y="36766"/>
                  </a:lnTo>
                  <a:lnTo>
                    <a:pt x="238937" y="37096"/>
                  </a:lnTo>
                  <a:lnTo>
                    <a:pt x="244462" y="42557"/>
                  </a:lnTo>
                  <a:lnTo>
                    <a:pt x="244462" y="23901"/>
                  </a:lnTo>
                  <a:lnTo>
                    <a:pt x="243116" y="23037"/>
                  </a:lnTo>
                  <a:lnTo>
                    <a:pt x="231597" y="20891"/>
                  </a:lnTo>
                  <a:lnTo>
                    <a:pt x="220078" y="23126"/>
                  </a:lnTo>
                  <a:lnTo>
                    <a:pt x="210654" y="29133"/>
                  </a:lnTo>
                  <a:lnTo>
                    <a:pt x="204292" y="37998"/>
                  </a:lnTo>
                  <a:lnTo>
                    <a:pt x="201968" y="48806"/>
                  </a:lnTo>
                  <a:lnTo>
                    <a:pt x="204304" y="59613"/>
                  </a:lnTo>
                  <a:lnTo>
                    <a:pt x="210693" y="68465"/>
                  </a:lnTo>
                  <a:lnTo>
                    <a:pt x="220129" y="74422"/>
                  </a:lnTo>
                  <a:lnTo>
                    <a:pt x="231660" y="76593"/>
                  </a:lnTo>
                  <a:lnTo>
                    <a:pt x="243217" y="74409"/>
                  </a:lnTo>
                  <a:lnTo>
                    <a:pt x="252603" y="68453"/>
                  </a:lnTo>
                  <a:lnTo>
                    <a:pt x="258089" y="60756"/>
                  </a:lnTo>
                  <a:lnTo>
                    <a:pt x="258902" y="59613"/>
                  </a:lnTo>
                  <a:lnTo>
                    <a:pt x="261188" y="487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</p:txBody>
        </p:sp>
      </p:grpSp>
      <p:grpSp>
        <p:nvGrpSpPr>
          <p:cNvPr id="59" name="object 58">
            <a:extLst>
              <a:ext uri="{FF2B5EF4-FFF2-40B4-BE49-F238E27FC236}">
                <a16:creationId xmlns:a16="http://schemas.microsoft.com/office/drawing/2014/main" id="{32D999F4-2C47-05D2-6479-B46FFAB4F66B}"/>
              </a:ext>
            </a:extLst>
          </p:cNvPr>
          <p:cNvGrpSpPr/>
          <p:nvPr/>
        </p:nvGrpSpPr>
        <p:grpSpPr>
          <a:xfrm>
            <a:off x="688848" y="1930639"/>
            <a:ext cx="2947670" cy="4050029"/>
            <a:chOff x="688848" y="1688592"/>
            <a:chExt cx="2947670" cy="4050029"/>
          </a:xfrm>
        </p:grpSpPr>
        <p:pic>
          <p:nvPicPr>
            <p:cNvPr id="60" name="object 59">
              <a:extLst>
                <a:ext uri="{FF2B5EF4-FFF2-40B4-BE49-F238E27FC236}">
                  <a16:creationId xmlns:a16="http://schemas.microsoft.com/office/drawing/2014/main" id="{63D4F906-31D5-D51D-2884-115052F715C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600" y="3626857"/>
              <a:ext cx="1883664" cy="2111527"/>
            </a:xfrm>
            <a:prstGeom prst="rect">
              <a:avLst/>
            </a:prstGeom>
          </p:spPr>
        </p:pic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5869CEB0-C32A-0E02-6EBB-9FFE790307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848" y="1688592"/>
              <a:ext cx="1775460" cy="2255519"/>
            </a:xfrm>
            <a:prstGeom prst="rect">
              <a:avLst/>
            </a:prstGeom>
          </p:spPr>
        </p:pic>
      </p:grpSp>
      <p:sp>
        <p:nvSpPr>
          <p:cNvPr id="63" name="object 9">
            <a:extLst>
              <a:ext uri="{FF2B5EF4-FFF2-40B4-BE49-F238E27FC236}">
                <a16:creationId xmlns:a16="http://schemas.microsoft.com/office/drawing/2014/main" id="{55147C4C-AC3D-5BA0-21D1-C3C58DD2A5E9}"/>
              </a:ext>
            </a:extLst>
          </p:cNvPr>
          <p:cNvSpPr txBox="1"/>
          <p:nvPr/>
        </p:nvSpPr>
        <p:spPr>
          <a:xfrm>
            <a:off x="4931409" y="1729852"/>
            <a:ext cx="18478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solidFill>
                  <a:srgbClr val="373C41"/>
                </a:solidFill>
                <a:latin typeface="Calibri"/>
                <a:cs typeface="Calibri"/>
              </a:rPr>
              <a:t>Principle of operation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64" name="object 18">
            <a:extLst>
              <a:ext uri="{FF2B5EF4-FFF2-40B4-BE49-F238E27FC236}">
                <a16:creationId xmlns:a16="http://schemas.microsoft.com/office/drawing/2014/main" id="{DA259473-A135-97BB-1D76-F30A960BAEB6}"/>
              </a:ext>
            </a:extLst>
          </p:cNvPr>
          <p:cNvSpPr txBox="1"/>
          <p:nvPr/>
        </p:nvSpPr>
        <p:spPr>
          <a:xfrm>
            <a:off x="4931409" y="2796982"/>
            <a:ext cx="11290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>
                <a:solidFill>
                  <a:srgbClr val="FFFFFF"/>
                </a:solidFill>
                <a:latin typeface="Calibri"/>
                <a:cs typeface="Calibri"/>
              </a:rPr>
              <a:t>Pros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65" name="object 37">
            <a:extLst>
              <a:ext uri="{FF2B5EF4-FFF2-40B4-BE49-F238E27FC236}">
                <a16:creationId xmlns:a16="http://schemas.microsoft.com/office/drawing/2014/main" id="{395FB45A-BAB5-1398-F614-0F5E908C32E3}"/>
              </a:ext>
            </a:extLst>
          </p:cNvPr>
          <p:cNvSpPr txBox="1"/>
          <p:nvPr/>
        </p:nvSpPr>
        <p:spPr>
          <a:xfrm>
            <a:off x="4931409" y="5456413"/>
            <a:ext cx="11988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 dirty="0">
                <a:solidFill>
                  <a:srgbClr val="FFFFFF"/>
                </a:solidFill>
                <a:latin typeface="Calibri"/>
                <a:cs typeface="Calibri"/>
              </a:rPr>
              <a:t>Typical applications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66" name="object 53">
            <a:extLst>
              <a:ext uri="{FF2B5EF4-FFF2-40B4-BE49-F238E27FC236}">
                <a16:creationId xmlns:a16="http://schemas.microsoft.com/office/drawing/2014/main" id="{811D0371-002C-77AF-AF70-9301ABBB5F6D}"/>
              </a:ext>
            </a:extLst>
          </p:cNvPr>
          <p:cNvSpPr txBox="1"/>
          <p:nvPr/>
        </p:nvSpPr>
        <p:spPr>
          <a:xfrm>
            <a:off x="4944426" y="3626693"/>
            <a:ext cx="14839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solidFill>
                  <a:srgbClr val="FFFFFF"/>
                </a:solidFill>
                <a:latin typeface="Calibri"/>
                <a:cs typeface="Calibri"/>
              </a:rPr>
              <a:t>Pumping Speed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67" name="object 54">
            <a:extLst>
              <a:ext uri="{FF2B5EF4-FFF2-40B4-BE49-F238E27FC236}">
                <a16:creationId xmlns:a16="http://schemas.microsoft.com/office/drawing/2014/main" id="{08606540-75BB-834B-33DD-D220B7C9CD4E}"/>
              </a:ext>
            </a:extLst>
          </p:cNvPr>
          <p:cNvSpPr txBox="1"/>
          <p:nvPr/>
        </p:nvSpPr>
        <p:spPr>
          <a:xfrm>
            <a:off x="4931409" y="4662408"/>
            <a:ext cx="17202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solidFill>
                  <a:srgbClr val="FFFFFF"/>
                </a:solidFill>
                <a:latin typeface="Calibri"/>
                <a:cs typeface="Calibri"/>
              </a:rPr>
              <a:t>Ultimate pressure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573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 pumps: wide range /1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1"/>
          <a:stretch>
            <a:fillRect/>
          </a:stretch>
        </p:blipFill>
        <p:spPr bwMode="auto">
          <a:xfrm>
            <a:off x="3904721" y="1833180"/>
            <a:ext cx="4114800" cy="395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48"/>
          <a:stretch>
            <a:fillRect/>
          </a:stretch>
        </p:blipFill>
        <p:spPr bwMode="auto">
          <a:xfrm>
            <a:off x="2279651" y="5916614"/>
            <a:ext cx="7948613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3575051" y="2852738"/>
            <a:ext cx="1008063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063750" y="2205038"/>
            <a:ext cx="1518364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2000" dirty="0" err="1">
                <a:solidFill>
                  <a:srgbClr val="000000"/>
                </a:solidFill>
                <a:cs typeface="Arial" pitchFamily="34" charset="0"/>
              </a:rPr>
              <a:t>Horizontal</a:t>
            </a:r>
            <a:r>
              <a:rPr lang="it-IT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br>
              <a:rPr lang="it-IT" sz="2000" dirty="0">
                <a:solidFill>
                  <a:srgbClr val="000000"/>
                </a:solidFill>
                <a:cs typeface="Arial" pitchFamily="34" charset="0"/>
              </a:rPr>
            </a:br>
            <a:r>
              <a:rPr lang="it-IT" sz="2000" dirty="0" err="1">
                <a:solidFill>
                  <a:srgbClr val="000000"/>
                </a:solidFill>
                <a:cs typeface="Arial" pitchFamily="34" charset="0"/>
              </a:rPr>
              <a:t>spyral</a:t>
            </a:r>
            <a:endParaRPr lang="it-IT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Fine 6">
            <a:hlinkClick r:id="rId4" action="ppaction://hlinkfile" highlightClick="1"/>
          </p:cNvPr>
          <p:cNvSpPr/>
          <p:nvPr/>
        </p:nvSpPr>
        <p:spPr>
          <a:xfrm>
            <a:off x="9185847" y="5620325"/>
            <a:ext cx="1042416" cy="1042416"/>
          </a:xfrm>
          <a:prstGeom prst="actionButtonEn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094167-0F51-2D3B-E5EE-BA28DC8F3261}"/>
              </a:ext>
            </a:extLst>
          </p:cNvPr>
          <p:cNvSpPr/>
          <p:nvPr/>
        </p:nvSpPr>
        <p:spPr>
          <a:xfrm>
            <a:off x="6445624" y="3429000"/>
            <a:ext cx="1066800" cy="820271"/>
          </a:xfrm>
          <a:prstGeom prst="roundRect">
            <a:avLst/>
          </a:prstGeom>
          <a:solidFill>
            <a:srgbClr val="15608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21DAE0-588F-D253-E63B-464BB527675A}"/>
              </a:ext>
            </a:extLst>
          </p:cNvPr>
          <p:cNvSpPr/>
          <p:nvPr/>
        </p:nvSpPr>
        <p:spPr>
          <a:xfrm>
            <a:off x="4455460" y="3410417"/>
            <a:ext cx="1066800" cy="820271"/>
          </a:xfrm>
          <a:prstGeom prst="roundRect">
            <a:avLst/>
          </a:prstGeom>
          <a:solidFill>
            <a:srgbClr val="15608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 pumps: wide range/2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/>
          <a:stretch>
            <a:fillRect/>
          </a:stretch>
        </p:blipFill>
        <p:spPr bwMode="auto">
          <a:xfrm>
            <a:off x="2933702" y="1684156"/>
            <a:ext cx="6222998" cy="514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3035301" y="2997200"/>
            <a:ext cx="828675" cy="1079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703388" y="2349500"/>
            <a:ext cx="121860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00"/>
                </a:solidFill>
                <a:cs typeface="Arial" pitchFamily="34" charset="0"/>
              </a:rPr>
              <a:t>Vertical </a:t>
            </a:r>
            <a:br>
              <a:rPr lang="it-IT" sz="2000" dirty="0">
                <a:solidFill>
                  <a:srgbClr val="000000"/>
                </a:solidFill>
                <a:cs typeface="Arial" pitchFamily="34" charset="0"/>
              </a:rPr>
            </a:br>
            <a:r>
              <a:rPr lang="it-IT" sz="2000" dirty="0" err="1">
                <a:solidFill>
                  <a:srgbClr val="000000"/>
                </a:solidFill>
                <a:cs typeface="Arial" pitchFamily="34" charset="0"/>
              </a:rPr>
              <a:t>Spyral</a:t>
            </a:r>
            <a:endParaRPr lang="it-IT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ine 5">
            <a:hlinkClick r:id="rId4" action="ppaction://hlinkfile" highlightClick="1"/>
          </p:cNvPr>
          <p:cNvSpPr/>
          <p:nvPr/>
        </p:nvSpPr>
        <p:spPr>
          <a:xfrm>
            <a:off x="8832304" y="5517232"/>
            <a:ext cx="1042416" cy="1042416"/>
          </a:xfrm>
          <a:prstGeom prst="actionButtonEn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5FFCA4-3B05-3881-87F6-EBF1ED6E484C}"/>
              </a:ext>
            </a:extLst>
          </p:cNvPr>
          <p:cNvSpPr/>
          <p:nvPr/>
        </p:nvSpPr>
        <p:spPr>
          <a:xfrm>
            <a:off x="5853953" y="3429000"/>
            <a:ext cx="502023" cy="2088232"/>
          </a:xfrm>
          <a:prstGeom prst="roundRect">
            <a:avLst/>
          </a:prstGeom>
          <a:solidFill>
            <a:srgbClr val="0F9ED5">
              <a:alpha val="30196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B9F2A-2222-4D01-8F54-587ED04017FF}"/>
              </a:ext>
            </a:extLst>
          </p:cNvPr>
          <p:cNvSpPr/>
          <p:nvPr/>
        </p:nvSpPr>
        <p:spPr>
          <a:xfrm>
            <a:off x="3469951" y="3536950"/>
            <a:ext cx="502023" cy="2088232"/>
          </a:xfrm>
          <a:prstGeom prst="roundRect">
            <a:avLst/>
          </a:prstGeom>
          <a:solidFill>
            <a:srgbClr val="0F9ED5">
              <a:alpha val="30196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 wide range: technical specifications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9CCB2-4D2D-4697-23E7-2F7B70C80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0595" name="Picture 3" descr="turbo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3" r="23120" b="6921"/>
          <a:stretch>
            <a:fillRect/>
          </a:stretch>
        </p:blipFill>
        <p:spPr bwMode="auto">
          <a:xfrm>
            <a:off x="985838" y="1886481"/>
            <a:ext cx="30956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turbo_pumping sp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2876" r="5550" b="7031"/>
          <a:stretch>
            <a:fillRect/>
          </a:stretch>
        </p:blipFill>
        <p:spPr bwMode="auto">
          <a:xfrm>
            <a:off x="4229100" y="2627313"/>
            <a:ext cx="6440488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 wide range: technical specifications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73B2F-E675-162C-3A6C-387BAE8E9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D4C55-2CB5-FFBA-45AA-20872A6863BF}"/>
              </a:ext>
            </a:extLst>
          </p:cNvPr>
          <p:cNvGrpSpPr/>
          <p:nvPr/>
        </p:nvGrpSpPr>
        <p:grpSpPr>
          <a:xfrm>
            <a:off x="1430867" y="1685925"/>
            <a:ext cx="9144000" cy="5172075"/>
            <a:chOff x="1524000" y="830264"/>
            <a:chExt cx="9144000" cy="5172075"/>
          </a:xfrm>
        </p:grpSpPr>
        <p:pic>
          <p:nvPicPr>
            <p:cNvPr id="111619" name="Picture 3" descr="turbo_specs"/>
            <p:cNvPicPr>
              <a:picLocks noChangeAspect="1" noChangeArrowheads="1"/>
            </p:cNvPicPr>
            <p:nvPr/>
          </p:nvPicPr>
          <p:blipFill>
            <a:blip r:embed="rId3">
              <a:lum bright="-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6" r="10626"/>
            <a:stretch>
              <a:fillRect/>
            </a:stretch>
          </p:blipFill>
          <p:spPr bwMode="auto">
            <a:xfrm>
              <a:off x="1524000" y="830264"/>
              <a:ext cx="9144000" cy="517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Arrow 3"/>
            <p:cNvSpPr/>
            <p:nvPr/>
          </p:nvSpPr>
          <p:spPr>
            <a:xfrm>
              <a:off x="5974420" y="1645131"/>
              <a:ext cx="648072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7032104" y="4001947"/>
              <a:ext cx="648072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748229" y="3785923"/>
              <a:ext cx="648072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816080" y="3334155"/>
              <a:ext cx="648072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10800000">
              <a:off x="8613905" y="4077072"/>
              <a:ext cx="648072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032104" y="2348880"/>
              <a:ext cx="648072" cy="43204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pumps: technical specifications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813A2-0735-311C-2058-D1B15215C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49C894-BF6F-B534-7594-FECF9407C353}"/>
              </a:ext>
            </a:extLst>
          </p:cNvPr>
          <p:cNvGrpSpPr/>
          <p:nvPr/>
        </p:nvGrpSpPr>
        <p:grpSpPr>
          <a:xfrm>
            <a:off x="1631504" y="1861497"/>
            <a:ext cx="8807367" cy="4859978"/>
            <a:chOff x="1631504" y="890731"/>
            <a:chExt cx="8807367" cy="4859978"/>
          </a:xfrm>
        </p:grpSpPr>
        <p:pic>
          <p:nvPicPr>
            <p:cNvPr id="101379" name="Picture 3" descr="1000_specs"/>
            <p:cNvPicPr>
              <a:picLocks noChangeAspect="1" noChangeArrowheads="1"/>
            </p:cNvPicPr>
            <p:nvPr/>
          </p:nvPicPr>
          <p:blipFill rotWithShape="1">
            <a:blip r:embed="rId3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9" t="10345" r="13768" b="30574"/>
            <a:stretch/>
          </p:blipFill>
          <p:spPr bwMode="auto">
            <a:xfrm>
              <a:off x="5456408" y="890731"/>
              <a:ext cx="4982463" cy="485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1000_specs"/>
            <p:cNvPicPr>
              <a:picLocks noChangeAspect="1" noChangeArrowheads="1"/>
            </p:cNvPicPr>
            <p:nvPr/>
          </p:nvPicPr>
          <p:blipFill rotWithShape="1">
            <a:blip r:embed="rId3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" t="10345" r="67264" b="30574"/>
            <a:stretch/>
          </p:blipFill>
          <p:spPr bwMode="auto">
            <a:xfrm>
              <a:off x="1631504" y="890731"/>
              <a:ext cx="3811500" cy="485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5591944" y="1412776"/>
              <a:ext cx="864096" cy="13681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&lt;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7032104" y="3140968"/>
              <a:ext cx="648072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721636" y="5284877"/>
              <a:ext cx="648072" cy="432048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45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pumps: technical specifications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C07A80-920E-7FAA-6E10-6AFDB598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4" name="Picture 7" descr="Pagine da 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t="34154" r="9818" b="38925"/>
          <a:stretch>
            <a:fillRect/>
          </a:stretch>
        </p:blipFill>
        <p:spPr bwMode="auto">
          <a:xfrm>
            <a:off x="272287" y="3981450"/>
            <a:ext cx="536416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1" descr="Pagine da 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17886" r="40097" b="67967"/>
          <a:stretch>
            <a:fillRect/>
          </a:stretch>
        </p:blipFill>
        <p:spPr bwMode="auto">
          <a:xfrm>
            <a:off x="518162" y="1962944"/>
            <a:ext cx="2376488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Pagine da tmp-2">
            <a:extLst>
              <a:ext uri="{FF2B5EF4-FFF2-40B4-BE49-F238E27FC236}">
                <a16:creationId xmlns:a16="http://schemas.microsoft.com/office/drawing/2014/main" id="{2B5E123F-29FB-CB03-D07B-43C5BC40B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45598" r="50308" b="28833"/>
          <a:stretch/>
        </p:blipFill>
        <p:spPr bwMode="auto">
          <a:xfrm>
            <a:off x="8475406" y="3912635"/>
            <a:ext cx="3680356" cy="289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6" descr="Pagine da tmp-2"/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2654" r="50308" b="55607"/>
          <a:stretch/>
        </p:blipFill>
        <p:spPr bwMode="auto">
          <a:xfrm>
            <a:off x="5868799" y="1806574"/>
            <a:ext cx="3881077" cy="378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Turbo pumps: typical system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FEF419-3194-A6D2-DD02-FE23FCEB7B17}"/>
              </a:ext>
            </a:extLst>
          </p:cNvPr>
          <p:cNvGrpSpPr/>
          <p:nvPr/>
        </p:nvGrpSpPr>
        <p:grpSpPr>
          <a:xfrm>
            <a:off x="1524001" y="1844675"/>
            <a:ext cx="8803365" cy="4608514"/>
            <a:chOff x="1524001" y="1844675"/>
            <a:chExt cx="8803365" cy="4608514"/>
          </a:xfrm>
        </p:grpSpPr>
        <p:pic>
          <p:nvPicPr>
            <p:cNvPr id="112642" name="Picture 2" descr="impianti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72" b="6723"/>
            <a:stretch>
              <a:fillRect/>
            </a:stretch>
          </p:blipFill>
          <p:spPr bwMode="auto">
            <a:xfrm>
              <a:off x="4368801" y="1844675"/>
              <a:ext cx="2696531" cy="46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44" name="Text Box 4"/>
            <p:cNvSpPr txBox="1">
              <a:spLocks noChangeArrowheads="1"/>
            </p:cNvSpPr>
            <p:nvPr/>
          </p:nvSpPr>
          <p:spPr bwMode="auto">
            <a:xfrm>
              <a:off x="6240464" y="3644900"/>
              <a:ext cx="25615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Vacuum Valve</a:t>
              </a:r>
            </a:p>
          </p:txBody>
        </p:sp>
        <p:sp>
          <p:nvSpPr>
            <p:cNvPr id="112645" name="Text Box 5"/>
            <p:cNvSpPr txBox="1">
              <a:spLocks noChangeArrowheads="1"/>
            </p:cNvSpPr>
            <p:nvPr/>
          </p:nvSpPr>
          <p:spPr bwMode="auto">
            <a:xfrm>
              <a:off x="1524001" y="4365625"/>
              <a:ext cx="26647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Turbo </a:t>
              </a:r>
              <a:r>
                <a:rPr lang="it-IT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Venting</a:t>
              </a: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Valve</a:t>
              </a:r>
            </a:p>
          </p:txBody>
        </p:sp>
        <p:sp>
          <p:nvSpPr>
            <p:cNvPr id="112646" name="Text Box 6"/>
            <p:cNvSpPr txBox="1">
              <a:spLocks noChangeArrowheads="1"/>
            </p:cNvSpPr>
            <p:nvPr/>
          </p:nvSpPr>
          <p:spPr bwMode="auto">
            <a:xfrm>
              <a:off x="6527800" y="4365625"/>
              <a:ext cx="37995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TMP (</a:t>
              </a:r>
              <a:r>
                <a:rPr lang="it-IT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TurboMolecular</a:t>
              </a: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Pump)</a:t>
              </a:r>
            </a:p>
          </p:txBody>
        </p:sp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6527800" y="5876925"/>
              <a:ext cx="19590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Primary</a:t>
              </a: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Pump</a:t>
              </a:r>
            </a:p>
          </p:txBody>
        </p:sp>
        <p:sp>
          <p:nvSpPr>
            <p:cNvPr id="112648" name="Text Box 8"/>
            <p:cNvSpPr txBox="1">
              <a:spLocks noChangeArrowheads="1"/>
            </p:cNvSpPr>
            <p:nvPr/>
          </p:nvSpPr>
          <p:spPr bwMode="auto">
            <a:xfrm>
              <a:off x="1682221" y="5250921"/>
              <a:ext cx="26523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Leak Detector Valve</a:t>
              </a:r>
            </a:p>
          </p:txBody>
        </p:sp>
        <p:sp>
          <p:nvSpPr>
            <p:cNvPr id="112649" name="Text Box 9"/>
            <p:cNvSpPr txBox="1">
              <a:spLocks noChangeArrowheads="1"/>
            </p:cNvSpPr>
            <p:nvPr/>
          </p:nvSpPr>
          <p:spPr bwMode="auto">
            <a:xfrm>
              <a:off x="6527800" y="1844675"/>
              <a:ext cx="23989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Vacuum Chamber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High Vacuum Pumps (Diffusion and TMP) : Primary Pump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F6FFF83-545C-CE96-BBEA-F28593023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762500" y="3122298"/>
            <a:ext cx="3896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32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Q = p </a:t>
            </a:r>
            <a:r>
              <a:rPr lang="en-GB" sz="4000" baseline="-250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A</a:t>
            </a:r>
            <a:r>
              <a:rPr lang="en-GB" sz="32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 * </a:t>
            </a:r>
            <a:r>
              <a:rPr lang="en-GB" sz="3200" dirty="0" err="1">
                <a:solidFill>
                  <a:srgbClr val="000000"/>
                </a:solidFill>
                <a:latin typeface="Helvetica-Condensed"/>
                <a:cs typeface="Arial" pitchFamily="34" charset="0"/>
              </a:rPr>
              <a:t>S</a:t>
            </a:r>
            <a:r>
              <a:rPr lang="en-GB" sz="4000" baseline="-25000" dirty="0" err="1">
                <a:solidFill>
                  <a:srgbClr val="000000"/>
                </a:solidFill>
                <a:latin typeface="Helvetica-Condensed"/>
                <a:cs typeface="Arial" pitchFamily="34" charset="0"/>
              </a:rPr>
              <a:t>eff</a:t>
            </a:r>
            <a:endParaRPr lang="en-GB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1A48A6-A3EE-D0BC-6929-564CCFC118C0}"/>
              </a:ext>
            </a:extLst>
          </p:cNvPr>
          <p:cNvGrpSpPr/>
          <p:nvPr/>
        </p:nvGrpSpPr>
        <p:grpSpPr>
          <a:xfrm>
            <a:off x="741810" y="1688108"/>
            <a:ext cx="5366274" cy="5169891"/>
            <a:chOff x="1750318" y="1073155"/>
            <a:chExt cx="5679182" cy="5446500"/>
          </a:xfrm>
        </p:grpSpPr>
        <p:sp>
          <p:nvSpPr>
            <p:cNvPr id="114695" name="Text Box 7"/>
            <p:cNvSpPr txBox="1">
              <a:spLocks noChangeArrowheads="1"/>
            </p:cNvSpPr>
            <p:nvPr/>
          </p:nvSpPr>
          <p:spPr bwMode="auto">
            <a:xfrm>
              <a:off x="3572588" y="2882035"/>
              <a:ext cx="729159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GB" sz="24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</a:t>
              </a:r>
              <a:r>
                <a:rPr lang="en-GB" sz="3200" baseline="-250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eff</a:t>
              </a:r>
              <a:endParaRPr lang="en-GB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1902431" y="4880684"/>
              <a:ext cx="990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</a:t>
              </a: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4762500" y="1073155"/>
              <a:ext cx="2667000" cy="838200"/>
              <a:chOff x="4964113" y="2204865"/>
              <a:chExt cx="2667000" cy="838200"/>
            </a:xfrm>
          </p:grpSpPr>
          <p:sp>
            <p:nvSpPr>
              <p:cNvPr id="114697" name="AutoShape 9"/>
              <p:cNvSpPr>
                <a:spLocks noChangeArrowheads="1"/>
              </p:cNvSpPr>
              <p:nvPr/>
            </p:nvSpPr>
            <p:spPr bwMode="auto">
              <a:xfrm>
                <a:off x="4964113" y="2204865"/>
                <a:ext cx="2667000" cy="838200"/>
              </a:xfrm>
              <a:prstGeom prst="cloudCallout">
                <a:avLst>
                  <a:gd name="adj1" fmla="val -75653"/>
                  <a:gd name="adj2" fmla="val 23676"/>
                </a:avLst>
              </a:prstGeom>
              <a:solidFill>
                <a:schemeClr val="hlink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GB" sz="3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698" name="Text Box 10"/>
              <p:cNvSpPr txBox="1">
                <a:spLocks noChangeArrowheads="1"/>
              </p:cNvSpPr>
              <p:nvPr/>
            </p:nvSpPr>
            <p:spPr bwMode="auto">
              <a:xfrm>
                <a:off x="5497513" y="2433465"/>
                <a:ext cx="17283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GB" sz="18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= Q [mbar l s</a:t>
                </a:r>
                <a:r>
                  <a:rPr lang="en-GB" sz="2000" baseline="30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en-GB" sz="18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]</a:t>
                </a:r>
              </a:p>
            </p:txBody>
          </p:sp>
        </p:grpSp>
        <p:pic>
          <p:nvPicPr>
            <p:cNvPr id="5396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732" y="1073155"/>
              <a:ext cx="1682045" cy="5311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1750318" y="2709963"/>
              <a:ext cx="6963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A</a:t>
              </a:r>
              <a:endParaRPr lang="en-GB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Connettore 2 5"/>
            <p:cNvCxnSpPr/>
            <p:nvPr/>
          </p:nvCxnSpPr>
          <p:spPr>
            <a:xfrm>
              <a:off x="2108425" y="5372837"/>
              <a:ext cx="1130329" cy="3366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3618731" y="5940217"/>
              <a:ext cx="12192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2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</a:t>
              </a:r>
              <a:endParaRPr lang="en-GB" sz="3200" dirty="0">
                <a:solidFill>
                  <a:srgbClr val="000000"/>
                </a:solidFill>
                <a:latin typeface="Helvetica-Condensed"/>
                <a:cs typeface="Arial" pitchFamily="34" charset="0"/>
              </a:endParaRPr>
            </a:p>
          </p:txBody>
        </p:sp>
        <p:sp>
          <p:nvSpPr>
            <p:cNvPr id="11" name="Freccia in giù 10"/>
            <p:cNvSpPr/>
            <p:nvPr/>
          </p:nvSpPr>
          <p:spPr>
            <a:xfrm>
              <a:off x="2989879" y="1669109"/>
              <a:ext cx="628852" cy="97840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29" name="Freccia in giù 28"/>
            <p:cNvSpPr/>
            <p:nvPr/>
          </p:nvSpPr>
          <p:spPr>
            <a:xfrm>
              <a:off x="3010657" y="4359476"/>
              <a:ext cx="628852" cy="97840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13" name="Freccia a sinistra 12"/>
            <p:cNvSpPr/>
            <p:nvPr/>
          </p:nvSpPr>
          <p:spPr>
            <a:xfrm>
              <a:off x="3602609" y="1254537"/>
              <a:ext cx="954335" cy="621954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762500" y="5337884"/>
            <a:ext cx="3896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32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Q = p </a:t>
            </a:r>
            <a:r>
              <a:rPr lang="en-GB" sz="4000" baseline="-250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V</a:t>
            </a:r>
            <a:r>
              <a:rPr lang="en-GB" sz="3200" dirty="0">
                <a:solidFill>
                  <a:srgbClr val="000000"/>
                </a:solidFill>
                <a:latin typeface="Helvetica-Condensed"/>
                <a:cs typeface="Arial" pitchFamily="34" charset="0"/>
              </a:rPr>
              <a:t> * </a:t>
            </a:r>
            <a:r>
              <a:rPr lang="en-GB" sz="3200" dirty="0" err="1">
                <a:solidFill>
                  <a:srgbClr val="000000"/>
                </a:solidFill>
                <a:latin typeface="Helvetica-Condensed"/>
                <a:cs typeface="Arial" pitchFamily="34" charset="0"/>
              </a:rPr>
              <a:t>S</a:t>
            </a:r>
            <a:r>
              <a:rPr lang="en-GB" sz="4000" baseline="-25000" dirty="0" err="1">
                <a:solidFill>
                  <a:srgbClr val="000000"/>
                </a:solidFill>
                <a:latin typeface="Helvetica-Condensed"/>
                <a:cs typeface="Arial" pitchFamily="34" charset="0"/>
              </a:rPr>
              <a:t>V</a:t>
            </a:r>
            <a:endParaRPr lang="en-GB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reccia a destra 14"/>
          <p:cNvSpPr/>
          <p:nvPr/>
        </p:nvSpPr>
        <p:spPr>
          <a:xfrm>
            <a:off x="5998666" y="4420083"/>
            <a:ext cx="1296144" cy="7498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7536160" y="4001236"/>
            <a:ext cx="2977988" cy="1371600"/>
            <a:chOff x="1669" y="2880"/>
            <a:chExt cx="1931" cy="864"/>
          </a:xfrm>
        </p:grpSpPr>
        <p:sp>
          <p:nvSpPr>
            <p:cNvPr id="34" name="Line 5"/>
            <p:cNvSpPr>
              <a:spLocks noChangeShapeType="1"/>
            </p:cNvSpPr>
            <p:nvPr/>
          </p:nvSpPr>
          <p:spPr bwMode="auto">
            <a:xfrm>
              <a:off x="2290" y="3360"/>
              <a:ext cx="10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1669" y="3179"/>
              <a:ext cx="76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2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 </a:t>
              </a:r>
              <a:r>
                <a:rPr lang="en-GB" sz="32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=</a:t>
              </a: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2448" y="2880"/>
              <a:ext cx="11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A</a:t>
              </a:r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 * </a:t>
              </a:r>
              <a:r>
                <a:rPr lang="en-GB" sz="24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</a:t>
              </a:r>
              <a:r>
                <a:rPr lang="en-GB" sz="3200" baseline="-250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eff</a:t>
              </a:r>
              <a:endParaRPr lang="en-GB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2640" y="34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33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High Vacuum Pumps (Diffusion and TMP) : Primary Pump Evaluation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1716088" y="1788279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solidFill>
                  <a:srgbClr val="000000"/>
                </a:solidFill>
                <a:cs typeface="Arial" pitchFamily="34" charset="0"/>
              </a:rPr>
              <a:t>Fore vacuum pumping speed is calculated with </a:t>
            </a:r>
            <a:br>
              <a:rPr lang="en-GB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GB" sz="2400" dirty="0">
                <a:solidFill>
                  <a:srgbClr val="000000"/>
                </a:solidFill>
                <a:cs typeface="Arial" pitchFamily="34" charset="0"/>
              </a:rPr>
              <a:t>the following formula</a:t>
            </a: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3186113" y="2844273"/>
            <a:ext cx="5867400" cy="1981200"/>
            <a:chOff x="1392" y="2496"/>
            <a:chExt cx="3696" cy="1248"/>
          </a:xfrm>
        </p:grpSpPr>
        <p:sp>
          <p:nvSpPr>
            <p:cNvPr id="114693" name="Line 5"/>
            <p:cNvSpPr>
              <a:spLocks noChangeShapeType="1"/>
            </p:cNvSpPr>
            <p:nvPr/>
          </p:nvSpPr>
          <p:spPr bwMode="auto">
            <a:xfrm>
              <a:off x="2290" y="3360"/>
              <a:ext cx="14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4694" name="Text Box 6"/>
            <p:cNvSpPr txBox="1">
              <a:spLocks noChangeArrowheads="1"/>
            </p:cNvSpPr>
            <p:nvPr/>
          </p:nvSpPr>
          <p:spPr bwMode="auto">
            <a:xfrm>
              <a:off x="1392" y="3168"/>
              <a:ext cx="76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2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 </a:t>
              </a:r>
              <a:r>
                <a:rPr lang="en-GB" sz="3200" baseline="-250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 </a:t>
              </a:r>
              <a:r>
                <a:rPr lang="en-GB" sz="32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=</a:t>
              </a:r>
            </a:p>
          </p:txBody>
        </p:sp>
        <p:sp>
          <p:nvSpPr>
            <p:cNvPr id="114695" name="Text Box 7"/>
            <p:cNvSpPr txBox="1">
              <a:spLocks noChangeArrowheads="1"/>
            </p:cNvSpPr>
            <p:nvPr/>
          </p:nvSpPr>
          <p:spPr bwMode="auto">
            <a:xfrm>
              <a:off x="2448" y="2880"/>
              <a:ext cx="11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A</a:t>
              </a:r>
              <a:r>
                <a:rPr lang="en-GB" sz="2400" dirty="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 * </a:t>
              </a:r>
              <a:r>
                <a:rPr lang="en-GB" sz="24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S</a:t>
              </a:r>
              <a:r>
                <a:rPr lang="en-GB" sz="3200" baseline="-25000" dirty="0" err="1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eff</a:t>
              </a:r>
              <a:endParaRPr lang="en-GB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2640" y="34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p </a:t>
              </a:r>
              <a:r>
                <a:rPr lang="en-GB" sz="3200" baseline="-25000">
                  <a:solidFill>
                    <a:srgbClr val="000000"/>
                  </a:solidFill>
                  <a:latin typeface="Helvetica-Condensed"/>
                  <a:cs typeface="Arial" pitchFamily="34" charset="0"/>
                </a:rPr>
                <a:t>V</a:t>
              </a:r>
            </a:p>
          </p:txBody>
        </p:sp>
        <p:sp>
          <p:nvSpPr>
            <p:cNvPr id="114697" name="AutoShape 9"/>
            <p:cNvSpPr>
              <a:spLocks noChangeArrowheads="1"/>
            </p:cNvSpPr>
            <p:nvPr/>
          </p:nvSpPr>
          <p:spPr bwMode="auto">
            <a:xfrm>
              <a:off x="3408" y="2496"/>
              <a:ext cx="1680" cy="528"/>
            </a:xfrm>
            <a:prstGeom prst="cloudCallout">
              <a:avLst>
                <a:gd name="adj1" fmla="val -75653"/>
                <a:gd name="adj2" fmla="val 23676"/>
              </a:avLst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98" name="Text Box 10"/>
            <p:cNvSpPr txBox="1">
              <a:spLocks noChangeArrowheads="1"/>
            </p:cNvSpPr>
            <p:nvPr/>
          </p:nvSpPr>
          <p:spPr bwMode="auto">
            <a:xfrm>
              <a:off x="3744" y="2640"/>
              <a:ext cx="10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GB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= Q [mbar l s</a:t>
              </a:r>
              <a:r>
                <a:rPr lang="en-GB" sz="2000" baseline="30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</a:t>
              </a:r>
              <a:r>
                <a:rPr lang="en-GB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889944" y="529254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400" dirty="0">
                <a:solidFill>
                  <a:srgbClr val="000000"/>
                </a:solidFill>
                <a:cs typeface="Arial" pitchFamily="34" charset="0"/>
              </a:rPr>
              <a:t>In a nutshell, we need to guarantee to the high vacuum pump a pressure on the outlet enough low also at the maximum throughput of the high vacuum pump.</a:t>
            </a:r>
            <a:endParaRPr lang="en-GB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53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High Vacuum Pumps (Diffusion and TMP) : Primary Pump Evaluation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EA9D5D-6D22-B87E-44DD-63B89836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Gases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or vapors pumped by the high vacuum pump MUST be transported also by the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forevacuum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pump that operates at higher pressures.</a:t>
            </a:r>
            <a:endParaRPr lang="en-US" sz="28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It is MANDATORY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NOT overcome the maximum pressure on the high vacuum pump.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For the turbo pump it is possible an overload of the motor or its overheating that induces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shutdon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of the pump.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If Q is the effective quantity of gas or vapor that the high vacuum pumps removes at the effective pumping speed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S</a:t>
            </a:r>
            <a:r>
              <a:rPr lang="en-US" sz="2800" baseline="-25000" dirty="0" err="1">
                <a:solidFill>
                  <a:srgbClr val="000000"/>
                </a:solidFill>
                <a:cs typeface="Arial" pitchFamily="34" charset="0"/>
              </a:rPr>
              <a:t>eff</a:t>
            </a:r>
            <a:r>
              <a:rPr lang="en-US" sz="2800" baseline="-25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at pressure p</a:t>
            </a:r>
            <a:r>
              <a:rPr lang="en-US" sz="2800" baseline="-25000" dirty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, the throughput of the primary pump, with effective pumping speed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S</a:t>
            </a:r>
            <a:r>
              <a:rPr lang="en-US" sz="2800" baseline="-25000" dirty="0" err="1">
                <a:solidFill>
                  <a:srgbClr val="000000"/>
                </a:solidFill>
                <a:cs typeface="Arial" pitchFamily="34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at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pressur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z="2800" baseline="-25000" dirty="0" err="1">
                <a:solidFill>
                  <a:srgbClr val="000000"/>
                </a:solidFill>
                <a:cs typeface="Arial" pitchFamily="34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 equal to Q (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nothing is created, nothing is destroyed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), Q is conserved! Then it holds </a:t>
            </a:r>
          </a:p>
          <a:p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1524000" y="601358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cs typeface="Arial" pitchFamily="34" charset="0"/>
              </a:rPr>
              <a:t>Q = p</a:t>
            </a:r>
            <a:r>
              <a:rPr lang="en-US" sz="4000" baseline="-25000" dirty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n-US" sz="4000" dirty="0">
                <a:solidFill>
                  <a:srgbClr val="FF0000"/>
                </a:solidFill>
                <a:cs typeface="Arial" pitchFamily="34" charset="0"/>
              </a:rPr>
              <a:t> × </a:t>
            </a:r>
            <a:r>
              <a:rPr lang="en-US" sz="4000" dirty="0" err="1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en-US" sz="4000" baseline="-25000" dirty="0" err="1">
                <a:solidFill>
                  <a:srgbClr val="FF0000"/>
                </a:solidFill>
                <a:cs typeface="Arial" pitchFamily="34" charset="0"/>
              </a:rPr>
              <a:t>eff</a:t>
            </a:r>
            <a:r>
              <a:rPr lang="en-US" sz="4000" dirty="0">
                <a:solidFill>
                  <a:srgbClr val="FF0000"/>
                </a:solidFill>
                <a:cs typeface="Arial" pitchFamily="34" charset="0"/>
              </a:rPr>
              <a:t> = </a:t>
            </a:r>
            <a:r>
              <a:rPr lang="en-US" sz="4000" dirty="0" err="1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en-US" sz="4000" baseline="-25000" dirty="0" err="1">
                <a:solidFill>
                  <a:srgbClr val="FF0000"/>
                </a:solidFill>
                <a:cs typeface="Arial" pitchFamily="34" charset="0"/>
              </a:rPr>
              <a:t>v</a:t>
            </a:r>
            <a:r>
              <a:rPr lang="en-US" sz="4000" dirty="0">
                <a:solidFill>
                  <a:srgbClr val="FF0000"/>
                </a:solidFill>
                <a:cs typeface="Arial" pitchFamily="34" charset="0"/>
              </a:rPr>
              <a:t> × </a:t>
            </a:r>
            <a:r>
              <a:rPr lang="en-US" sz="4000" dirty="0" err="1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en-US" sz="4000" baseline="-25000" dirty="0" err="1">
                <a:solidFill>
                  <a:srgbClr val="FF0000"/>
                </a:solidFill>
                <a:cs typeface="Arial" pitchFamily="34" charset="0"/>
              </a:rPr>
              <a:t>v</a:t>
            </a:r>
            <a:r>
              <a:rPr lang="en-US" sz="4000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11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Turbomolecular </a:t>
            </a:r>
            <a:r>
              <a:rPr lang="en-US" dirty="0"/>
              <a:t>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F6CCAE-6CBB-2089-07C2-0C9A42B90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1333" cy="489585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Turbopumps are axial compressors designed for pumping gasses in the molecular flow regime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 range 10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10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Torr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Pumping speed 10 to 3,000 l/s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Infinite pumping capacity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Turbopumps are throughput pumps – meaning they have infinity capacity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Blade rotation peed ranges from 14,000 to 90,000 rpm – making them mechanical vulnerable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60771" name="Picture 3" descr="Pagine da USPAS2002-3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20435" r="10706" b="16400"/>
          <a:stretch/>
        </p:blipFill>
        <p:spPr bwMode="auto">
          <a:xfrm>
            <a:off x="8024576" y="1937179"/>
            <a:ext cx="2949677" cy="472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51CD6-F069-F2AD-770F-2F2F0060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Forevacuum</a:t>
            </a:r>
            <a:r>
              <a:rPr lang="it-IT" dirty="0"/>
              <a:t> pump </a:t>
            </a:r>
            <a:r>
              <a:rPr lang="it-IT" dirty="0" err="1"/>
              <a:t>dimensioning</a:t>
            </a:r>
            <a:r>
              <a:rPr lang="it-IT" dirty="0"/>
              <a:t> (1/2)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18861BF-1B65-D94A-30D7-4FC9C5695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D6A0779-6085-6412-3E2F-935CFCF9B4FE}"/>
              </a:ext>
            </a:extLst>
          </p:cNvPr>
          <p:cNvGrpSpPr/>
          <p:nvPr/>
        </p:nvGrpSpPr>
        <p:grpSpPr>
          <a:xfrm>
            <a:off x="336231" y="1500969"/>
            <a:ext cx="6911886" cy="4089602"/>
            <a:chOff x="452740" y="128295"/>
            <a:chExt cx="9000000" cy="532509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47B4543-7BCE-57B6-EE26-3356BB8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740" y="3593944"/>
              <a:ext cx="9000000" cy="185944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7F1180F-D00B-216E-4D09-69206B20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890" y="128295"/>
              <a:ext cx="8939035" cy="3528366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91C5FD74-08C0-E361-E9F0-AE728BE9C4FA}"/>
              </a:ext>
            </a:extLst>
          </p:cNvPr>
          <p:cNvSpPr/>
          <p:nvPr/>
        </p:nvSpPr>
        <p:spPr>
          <a:xfrm>
            <a:off x="5602147" y="1713052"/>
            <a:ext cx="815271" cy="3877519"/>
          </a:xfrm>
          <a:prstGeom prst="rect">
            <a:avLst/>
          </a:prstGeom>
          <a:noFill/>
          <a:ln w="3810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8FF200-0364-9301-C05E-2D36D043FCEB}"/>
              </a:ext>
            </a:extLst>
          </p:cNvPr>
          <p:cNvSpPr/>
          <p:nvPr/>
        </p:nvSpPr>
        <p:spPr>
          <a:xfrm>
            <a:off x="336231" y="4162544"/>
            <a:ext cx="6882845" cy="384056"/>
          </a:xfrm>
          <a:prstGeom prst="roundRect">
            <a:avLst/>
          </a:prstGeom>
          <a:solidFill>
            <a:srgbClr val="15608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F6D434-F88C-44CE-D2D9-464C3C918624}"/>
              </a:ext>
            </a:extLst>
          </p:cNvPr>
          <p:cNvGrpSpPr/>
          <p:nvPr/>
        </p:nvGrpSpPr>
        <p:grpSpPr>
          <a:xfrm>
            <a:off x="7261419" y="1390902"/>
            <a:ext cx="4691826" cy="4863247"/>
            <a:chOff x="3444222" y="1844675"/>
            <a:chExt cx="4691826" cy="4863247"/>
          </a:xfrm>
        </p:grpSpPr>
        <p:pic>
          <p:nvPicPr>
            <p:cNvPr id="11" name="Picture 2" descr="impiantino">
              <a:extLst>
                <a:ext uri="{FF2B5EF4-FFF2-40B4-BE49-F238E27FC236}">
                  <a16:creationId xmlns:a16="http://schemas.microsoft.com/office/drawing/2014/main" id="{3C00E395-03DF-F313-A425-359B5530A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72" b="6723"/>
            <a:stretch>
              <a:fillRect/>
            </a:stretch>
          </p:blipFill>
          <p:spPr bwMode="auto">
            <a:xfrm>
              <a:off x="4368801" y="1844675"/>
              <a:ext cx="2696531" cy="46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53CBBFA7-951B-E05E-B83E-5E531EF11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464" y="3644900"/>
              <a:ext cx="18955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Vacuum </a:t>
              </a:r>
              <a:b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Valve</a:t>
              </a: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AE2ABBC-41DB-0A31-1302-51637D0A5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3175" y="4105584"/>
              <a:ext cx="199881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Turbo </a:t>
              </a:r>
              <a:r>
                <a:rPr lang="it-IT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Venting</a:t>
              </a: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Valve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69C99763-9FC0-8DEA-0CB8-1215CAA50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5561" y="4588470"/>
              <a:ext cx="7569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TMP</a:t>
              </a:r>
            </a:p>
          </p:txBody>
        </p: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5C842A1D-8CF5-2019-192A-9B295E936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7800" y="5876925"/>
              <a:ext cx="123129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Primary</a:t>
              </a: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Pump</a:t>
              </a:r>
            </a:p>
          </p:txBody>
        </p:sp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B616B062-C6E5-A7AC-82A0-6F5893C9B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222" y="4819302"/>
              <a:ext cx="198644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Leak Detector </a:t>
              </a:r>
              <a:b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Valve</a:t>
              </a: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0B6FC596-849A-06C4-656D-E75E71139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7800" y="1844675"/>
              <a:ext cx="132600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Vacuum </a:t>
              </a:r>
              <a:b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06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1AECE9-B1F4-43F5-8F84-78249475ED27}"/>
              </a:ext>
            </a:extLst>
          </p:cNvPr>
          <p:cNvSpPr txBox="1"/>
          <p:nvPr/>
        </p:nvSpPr>
        <p:spPr>
          <a:xfrm>
            <a:off x="526690" y="1596172"/>
            <a:ext cx="22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Maximum </a:t>
            </a:r>
            <a:r>
              <a:rPr lang="it-IT" dirty="0" err="1"/>
              <a:t>Throghput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E0F1F5-5AB7-63E0-F7CB-401B6E493A90}"/>
              </a:ext>
            </a:extLst>
          </p:cNvPr>
          <p:cNvSpPr txBox="1"/>
          <p:nvPr/>
        </p:nvSpPr>
        <p:spPr>
          <a:xfrm>
            <a:off x="2684467" y="1834219"/>
            <a:ext cx="353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Q</a:t>
            </a:r>
            <a:r>
              <a:rPr lang="it-IT" baseline="-25000" dirty="0" err="1"/>
              <a:t>pV</a:t>
            </a:r>
            <a:r>
              <a:rPr lang="it-IT" dirty="0"/>
              <a:t> = 25 mbar lt/s @ </a:t>
            </a:r>
            <a:r>
              <a:rPr lang="it-IT" dirty="0" err="1"/>
              <a:t>P</a:t>
            </a:r>
            <a:r>
              <a:rPr lang="it-IT" baseline="-25000" dirty="0" err="1"/>
              <a:t>In</a:t>
            </a:r>
            <a:r>
              <a:rPr lang="it-IT" dirty="0"/>
              <a:t> = 0.1 mbar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F5B1C5-5A76-E836-A91D-C730D9E9D514}"/>
              </a:ext>
            </a:extLst>
          </p:cNvPr>
          <p:cNvSpPr txBox="1"/>
          <p:nvPr/>
        </p:nvSpPr>
        <p:spPr>
          <a:xfrm>
            <a:off x="526690" y="2097162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Reduced</a:t>
            </a:r>
            <a:r>
              <a:rPr lang="it-IT" dirty="0"/>
              <a:t> Throughput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90CF950-0E87-BAA9-6954-6EDEC8104200}"/>
              </a:ext>
            </a:extLst>
          </p:cNvPr>
          <p:cNvSpPr txBox="1"/>
          <p:nvPr/>
        </p:nvSpPr>
        <p:spPr>
          <a:xfrm>
            <a:off x="2684466" y="2281828"/>
            <a:ext cx="418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Q</a:t>
            </a:r>
            <a:r>
              <a:rPr lang="it-IT" baseline="-25000" dirty="0" err="1"/>
              <a:t>pV</a:t>
            </a:r>
            <a:r>
              <a:rPr lang="it-IT" dirty="0"/>
              <a:t> = 7.16x10</a:t>
            </a:r>
            <a:r>
              <a:rPr lang="it-IT" baseline="30000" dirty="0"/>
              <a:t>-2</a:t>
            </a:r>
            <a:r>
              <a:rPr lang="it-IT" dirty="0"/>
              <a:t> mbar lt/s @ </a:t>
            </a:r>
            <a:r>
              <a:rPr lang="it-IT" dirty="0" err="1"/>
              <a:t>P</a:t>
            </a:r>
            <a:r>
              <a:rPr lang="it-IT" baseline="-25000" dirty="0" err="1"/>
              <a:t>In</a:t>
            </a:r>
            <a:r>
              <a:rPr lang="it-IT" dirty="0"/>
              <a:t> = 10</a:t>
            </a:r>
            <a:r>
              <a:rPr lang="it-IT" baseline="30000" dirty="0"/>
              <a:t>-4</a:t>
            </a:r>
            <a:r>
              <a:rPr lang="it-IT" dirty="0"/>
              <a:t> mbar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FCA090-36D5-299C-EB0F-4D5F360D1651}"/>
              </a:ext>
            </a:extLst>
          </p:cNvPr>
          <p:cNvGrpSpPr/>
          <p:nvPr/>
        </p:nvGrpSpPr>
        <p:grpSpPr>
          <a:xfrm>
            <a:off x="382756" y="2850376"/>
            <a:ext cx="11265623" cy="3965465"/>
            <a:chOff x="467422" y="2344777"/>
            <a:chExt cx="11265623" cy="3965465"/>
          </a:xfrm>
        </p:grpSpPr>
        <p:graphicFrame>
          <p:nvGraphicFramePr>
            <p:cNvPr id="4" name="Grafico 3">
              <a:extLst>
                <a:ext uri="{FF2B5EF4-FFF2-40B4-BE49-F238E27FC236}">
                  <a16:creationId xmlns:a16="http://schemas.microsoft.com/office/drawing/2014/main" id="{EDC33687-CA4F-1DDB-E17F-5AA86E0C5D7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95885574"/>
                </p:ext>
              </p:extLst>
            </p:nvPr>
          </p:nvGraphicFramePr>
          <p:xfrm>
            <a:off x="467422" y="2344777"/>
            <a:ext cx="6644640" cy="36774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3" name="Grafico 22">
              <a:extLst>
                <a:ext uri="{FF2B5EF4-FFF2-40B4-BE49-F238E27FC236}">
                  <a16:creationId xmlns:a16="http://schemas.microsoft.com/office/drawing/2014/main" id="{01631593-3770-4D11-8452-341292A89A4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63319771"/>
                </p:ext>
              </p:extLst>
            </p:nvPr>
          </p:nvGraphicFramePr>
          <p:xfrm>
            <a:off x="7107705" y="2370178"/>
            <a:ext cx="4625340" cy="3940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500E6F69-CDE1-149B-73FB-073F4F137D4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090" y="3148314"/>
              <a:ext cx="46195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656D1645-1B01-1FA2-AD51-B5ED2F465D1E}"/>
                </a:ext>
              </a:extLst>
            </p:cNvPr>
            <p:cNvCxnSpPr>
              <a:cxnSpLocks/>
            </p:cNvCxnSpPr>
            <p:nvPr/>
          </p:nvCxnSpPr>
          <p:spPr>
            <a:xfrm>
              <a:off x="3279857" y="4122517"/>
              <a:ext cx="589263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8AA36FD6-E3AD-DD7B-BCD0-7D0CB2C599A7}"/>
                </a:ext>
              </a:extLst>
            </p:cNvPr>
            <p:cNvCxnSpPr>
              <a:cxnSpLocks/>
            </p:cNvCxnSpPr>
            <p:nvPr/>
          </p:nvCxnSpPr>
          <p:spPr>
            <a:xfrm>
              <a:off x="10660541" y="2885440"/>
              <a:ext cx="0" cy="2407920"/>
            </a:xfrm>
            <a:prstGeom prst="line">
              <a:avLst/>
            </a:prstGeom>
            <a:ln w="19050">
              <a:solidFill>
                <a:srgbClr val="FFC000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0530952B-1D0C-72CD-D0C8-0FFF3D6A3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2487" y="4122517"/>
              <a:ext cx="0" cy="1170843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C2046A9A-6AF3-3D40-6656-D521A60135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6640" y="3148314"/>
              <a:ext cx="0" cy="214504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D44287D2-CBD7-98E5-B31E-75FB9C600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424" y="4122517"/>
              <a:ext cx="0" cy="1170843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61D9DD75-C414-F18A-6091-D144FD95A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078" y="3148314"/>
              <a:ext cx="772" cy="214504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CC6D2F9-F9AB-A762-DA2D-6ECD3404D62C}"/>
              </a:ext>
            </a:extLst>
          </p:cNvPr>
          <p:cNvSpPr txBox="1"/>
          <p:nvPr/>
        </p:nvSpPr>
        <p:spPr>
          <a:xfrm>
            <a:off x="7988512" y="2221209"/>
            <a:ext cx="345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TRIVAC D 8 B        </a:t>
            </a:r>
            <a:r>
              <a:rPr lang="it-IT" dirty="0" err="1"/>
              <a:t>P</a:t>
            </a:r>
            <a:r>
              <a:rPr lang="it-IT" baseline="-25000" dirty="0" err="1"/>
              <a:t>Fore</a:t>
            </a:r>
            <a:r>
              <a:rPr lang="it-IT" dirty="0"/>
              <a:t> = 10</a:t>
            </a:r>
            <a:r>
              <a:rPr lang="it-IT" baseline="30000" dirty="0"/>
              <a:t>-1</a:t>
            </a:r>
            <a:r>
              <a:rPr lang="it-IT" dirty="0"/>
              <a:t> mbar </a:t>
            </a:r>
            <a:endParaRPr lang="en-US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A715E11-3065-A3DD-2EB8-0A4078B9D72E}"/>
              </a:ext>
            </a:extLst>
          </p:cNvPr>
          <p:cNvSpPr txBox="1"/>
          <p:nvPr/>
        </p:nvSpPr>
        <p:spPr>
          <a:xfrm>
            <a:off x="7988512" y="1812068"/>
            <a:ext cx="322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TRIVAC D 16 B      </a:t>
            </a:r>
            <a:r>
              <a:rPr lang="it-IT" dirty="0" err="1"/>
              <a:t>P</a:t>
            </a:r>
            <a:r>
              <a:rPr lang="it-IT" baseline="-25000" dirty="0" err="1"/>
              <a:t>Fore</a:t>
            </a:r>
            <a:r>
              <a:rPr lang="it-IT" dirty="0"/>
              <a:t> = 2 mbar </a:t>
            </a:r>
            <a:endParaRPr 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1B4B040-57F6-8415-A93C-AD786D5D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 err="1"/>
              <a:t>Forevacuum</a:t>
            </a:r>
            <a:r>
              <a:rPr lang="it-IT" dirty="0"/>
              <a:t> pump </a:t>
            </a:r>
            <a:r>
              <a:rPr lang="it-IT" dirty="0" err="1"/>
              <a:t>dimensioning</a:t>
            </a:r>
            <a:r>
              <a:rPr lang="it-IT" dirty="0"/>
              <a:t> (1/2)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00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pump: characteristics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32E0EC-D97E-BCB9-9CBC-CA7C902B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 numCol="2">
            <a:normAutofit/>
          </a:bodyPr>
          <a:lstStyle/>
          <a:p>
            <a:pPr eaLnBrk="1" hangingPunct="1">
              <a:buFontTx/>
              <a:buChar char="•"/>
            </a:pPr>
            <a:r>
              <a:rPr lang="en-US" sz="2800" dirty="0"/>
              <a:t>High cost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Mechanics critical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No risk for venting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It operates in any position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Need for a </a:t>
            </a:r>
            <a:r>
              <a:rPr lang="en-US" sz="2800" dirty="0" err="1"/>
              <a:t>forevacuum</a:t>
            </a:r>
            <a:r>
              <a:rPr lang="en-US" sz="2800" dirty="0"/>
              <a:t> pump</a:t>
            </a:r>
          </a:p>
          <a:p>
            <a:pPr eaLnBrk="1" hangingPunct="1">
              <a:buFontTx/>
              <a:buChar char="•"/>
            </a:pPr>
            <a:r>
              <a:rPr lang="en-US" sz="2800" dirty="0" err="1"/>
              <a:t>S</a:t>
            </a:r>
            <a:r>
              <a:rPr lang="en-US" sz="2800" baseline="-25000" dirty="0" err="1"/>
              <a:t>He</a:t>
            </a:r>
            <a:r>
              <a:rPr lang="en-US" sz="2800" dirty="0"/>
              <a:t> high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Low Compression Ratio for low light gases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Infinite capacity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Between two service life&gt; 10 000 hours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There is NO giant TMP </a:t>
            </a:r>
            <a:br>
              <a:rPr lang="en-US" sz="2800" dirty="0"/>
            </a:br>
            <a:r>
              <a:rPr lang="en-US" sz="2800" dirty="0"/>
              <a:t>(max 3000 l/s)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Water: not always necessary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Hydrocarbon contamination: no, if properly used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Final vacuum: 10</a:t>
            </a:r>
            <a:r>
              <a:rPr lang="en-US" sz="2800" baseline="30000" dirty="0"/>
              <a:t>-10</a:t>
            </a:r>
            <a:r>
              <a:rPr lang="en-US" sz="2800" dirty="0"/>
              <a:t> mbar</a:t>
            </a:r>
          </a:p>
          <a:p>
            <a:pPr eaLnBrk="1" hangingPunct="1">
              <a:buFontTx/>
              <a:buChar char="•"/>
            </a:pPr>
            <a:r>
              <a:rPr lang="en-US" sz="2800" dirty="0"/>
              <a:t>Vibration: low, really low for magnetic suspended</a:t>
            </a:r>
            <a:endParaRPr lang="it-IT" sz="28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7249F-BA20-84B0-B057-DBE8CABD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9D8E76-BA3C-669F-4933-3923C108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0264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molecular flow, particles are not «sucked» but they move freely in the available volume;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 gas particle hits a </a:t>
            </a:r>
            <a:r>
              <a:rPr lang="en-US" sz="2400" dirty="0"/>
              <a:t>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otors, an impulse is transferred to the particle in direction favorable for the pumping.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rotors need to have speed near to the mean thermal speed of the gas particles;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mean free path of the gas particles has to be larger than the distance rotor-stator.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21B880-8E10-EC1D-6DFA-41D99015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310" y="1065021"/>
            <a:ext cx="4022090" cy="5197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8CD54-E6F9-3E74-F744-A966DCAF8666}"/>
              </a:ext>
            </a:extLst>
          </p:cNvPr>
          <p:cNvSpPr txBox="1"/>
          <p:nvPr/>
        </p:nvSpPr>
        <p:spPr>
          <a:xfrm>
            <a:off x="8770289" y="2615979"/>
            <a:ext cx="1669977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Static Surface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17CE2-F834-29CF-AE83-F09E65E90F4E}"/>
              </a:ext>
            </a:extLst>
          </p:cNvPr>
          <p:cNvSpPr txBox="1"/>
          <p:nvPr/>
        </p:nvSpPr>
        <p:spPr>
          <a:xfrm>
            <a:off x="8673307" y="5474488"/>
            <a:ext cx="2120250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Rotating Surface</a:t>
            </a:r>
          </a:p>
        </p:txBody>
      </p:sp>
    </p:spTree>
    <p:extLst>
      <p:ext uri="{BB962C8B-B14F-4D97-AF65-F5344CB8AC3E}">
        <p14:creationId xmlns:p14="http://schemas.microsoft.com/office/powerpoint/2010/main" val="286960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640014" y="2636839"/>
            <a:ext cx="3095625" cy="7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807076" y="2347913"/>
            <a:ext cx="3457575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5954" name="Line 18"/>
          <p:cNvSpPr>
            <a:spLocks noChangeShapeType="1"/>
          </p:cNvSpPr>
          <p:nvPr/>
        </p:nvSpPr>
        <p:spPr bwMode="auto">
          <a:xfrm flipV="1">
            <a:off x="2566988" y="2492375"/>
            <a:ext cx="7129462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14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Theory of Turbo Pumping Effect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4FBE1-F6D3-0DB7-18B4-093D4F50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95956" name="Group 20"/>
          <p:cNvGrpSpPr>
            <a:grpSpLocks/>
          </p:cNvGrpSpPr>
          <p:nvPr/>
        </p:nvGrpSpPr>
        <p:grpSpPr bwMode="auto">
          <a:xfrm>
            <a:off x="6456363" y="1195388"/>
            <a:ext cx="2735262" cy="2665412"/>
            <a:chOff x="3198" y="573"/>
            <a:chExt cx="1360" cy="1360"/>
          </a:xfrm>
        </p:grpSpPr>
        <p:sp>
          <p:nvSpPr>
            <p:cNvPr id="6180" name="AutoShape 21"/>
            <p:cNvSpPr>
              <a:spLocks noChangeAspect="1" noChangeArrowheads="1"/>
            </p:cNvSpPr>
            <p:nvPr/>
          </p:nvSpPr>
          <p:spPr bwMode="auto">
            <a:xfrm rot="10800000">
              <a:off x="3198" y="573"/>
              <a:ext cx="1360" cy="13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577" y="10800"/>
                  </a:moveTo>
                  <a:cubicBezTo>
                    <a:pt x="10577" y="10676"/>
                    <a:pt x="10676" y="10577"/>
                    <a:pt x="10800" y="10577"/>
                  </a:cubicBezTo>
                  <a:cubicBezTo>
                    <a:pt x="10923" y="10576"/>
                    <a:pt x="11022" y="10676"/>
                    <a:pt x="11023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0577" y="1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81" name="Line 22"/>
            <p:cNvSpPr>
              <a:spLocks noChangeShapeType="1"/>
            </p:cNvSpPr>
            <p:nvPr/>
          </p:nvSpPr>
          <p:spPr bwMode="auto">
            <a:xfrm flipH="1">
              <a:off x="3243" y="1253"/>
              <a:ext cx="635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82" name="Line 23"/>
            <p:cNvSpPr>
              <a:spLocks noChangeShapeType="1"/>
            </p:cNvSpPr>
            <p:nvPr/>
          </p:nvSpPr>
          <p:spPr bwMode="auto">
            <a:xfrm>
              <a:off x="3878" y="1253"/>
              <a:ext cx="63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83" name="Line 24"/>
            <p:cNvSpPr>
              <a:spLocks noChangeShapeType="1"/>
            </p:cNvSpPr>
            <p:nvPr/>
          </p:nvSpPr>
          <p:spPr bwMode="auto">
            <a:xfrm flipH="1">
              <a:off x="3878" y="1253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84" name="Line 25"/>
            <p:cNvSpPr>
              <a:spLocks noChangeShapeType="1"/>
            </p:cNvSpPr>
            <p:nvPr/>
          </p:nvSpPr>
          <p:spPr bwMode="auto">
            <a:xfrm flipH="1">
              <a:off x="3515" y="1253"/>
              <a:ext cx="363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85" name="Line 26"/>
            <p:cNvSpPr>
              <a:spLocks noChangeShapeType="1"/>
            </p:cNvSpPr>
            <p:nvPr/>
          </p:nvSpPr>
          <p:spPr bwMode="auto">
            <a:xfrm>
              <a:off x="3878" y="1253"/>
              <a:ext cx="363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95965" name="Group 29"/>
          <p:cNvGrpSpPr>
            <a:grpSpLocks/>
          </p:cNvGrpSpPr>
          <p:nvPr/>
        </p:nvGrpSpPr>
        <p:grpSpPr bwMode="auto">
          <a:xfrm>
            <a:off x="5159375" y="2011365"/>
            <a:ext cx="1295400" cy="369888"/>
            <a:chOff x="2154" y="950"/>
            <a:chExt cx="816" cy="233"/>
          </a:xfrm>
        </p:grpSpPr>
        <p:sp>
          <p:nvSpPr>
            <p:cNvPr id="6178" name="Line 30"/>
            <p:cNvSpPr>
              <a:spLocks noChangeShapeType="1"/>
            </p:cNvSpPr>
            <p:nvPr/>
          </p:nvSpPr>
          <p:spPr bwMode="auto">
            <a:xfrm>
              <a:off x="2154" y="1162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79" name="Text Box 31"/>
            <p:cNvSpPr txBox="1">
              <a:spLocks noChangeArrowheads="1"/>
            </p:cNvSpPr>
            <p:nvPr/>
          </p:nvSpPr>
          <p:spPr bwMode="auto">
            <a:xfrm>
              <a:off x="2472" y="950"/>
              <a:ext cx="18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b="1">
                  <a:solidFill>
                    <a:srgbClr val="D40041"/>
                  </a:solidFill>
                  <a:cs typeface="Arial" pitchFamily="34" charset="0"/>
                </a:rPr>
                <a:t>v</a:t>
              </a:r>
            </a:p>
          </p:txBody>
        </p:sp>
      </p:grpSp>
      <p:grpSp>
        <p:nvGrpSpPr>
          <p:cNvPr id="295968" name="Group 32"/>
          <p:cNvGrpSpPr>
            <a:grpSpLocks/>
          </p:cNvGrpSpPr>
          <p:nvPr/>
        </p:nvGrpSpPr>
        <p:grpSpPr bwMode="auto">
          <a:xfrm>
            <a:off x="6456364" y="2011365"/>
            <a:ext cx="1368425" cy="646113"/>
            <a:chOff x="2971" y="950"/>
            <a:chExt cx="862" cy="407"/>
          </a:xfrm>
        </p:grpSpPr>
        <p:grpSp>
          <p:nvGrpSpPr>
            <p:cNvPr id="6174" name="Group 33"/>
            <p:cNvGrpSpPr>
              <a:grpSpLocks/>
            </p:cNvGrpSpPr>
            <p:nvPr/>
          </p:nvGrpSpPr>
          <p:grpSpPr bwMode="auto">
            <a:xfrm>
              <a:off x="2971" y="950"/>
              <a:ext cx="862" cy="407"/>
              <a:chOff x="2971" y="950"/>
              <a:chExt cx="862" cy="407"/>
            </a:xfrm>
          </p:grpSpPr>
          <p:sp>
            <p:nvSpPr>
              <p:cNvPr id="6176" name="Line 34"/>
              <p:cNvSpPr>
                <a:spLocks noChangeShapeType="1"/>
              </p:cNvSpPr>
              <p:nvPr/>
            </p:nvSpPr>
            <p:spPr bwMode="auto">
              <a:xfrm>
                <a:off x="2971" y="1162"/>
                <a:ext cx="8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177" name="Text Box 35"/>
              <p:cNvSpPr txBox="1">
                <a:spLocks noChangeArrowheads="1"/>
              </p:cNvSpPr>
              <p:nvPr/>
            </p:nvSpPr>
            <p:spPr bwMode="auto">
              <a:xfrm>
                <a:off x="3198" y="950"/>
                <a:ext cx="22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DE" b="1">
                    <a:solidFill>
                      <a:srgbClr val="000000"/>
                    </a:solidFill>
                    <a:cs typeface="Arial" pitchFamily="34" charset="0"/>
                  </a:rPr>
                  <a:t> c</a:t>
                </a:r>
              </a:p>
            </p:txBody>
          </p:sp>
        </p:grpSp>
        <p:sp>
          <p:nvSpPr>
            <p:cNvPr id="6175" name="Line 36"/>
            <p:cNvSpPr>
              <a:spLocks noChangeShapeType="1"/>
            </p:cNvSpPr>
            <p:nvPr/>
          </p:nvSpPr>
          <p:spPr bwMode="auto">
            <a:xfrm>
              <a:off x="3288" y="981"/>
              <a:ext cx="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95981" name="Group 45"/>
          <p:cNvGrpSpPr>
            <a:grpSpLocks/>
          </p:cNvGrpSpPr>
          <p:nvPr/>
        </p:nvGrpSpPr>
        <p:grpSpPr bwMode="auto">
          <a:xfrm>
            <a:off x="5305426" y="3068638"/>
            <a:ext cx="3814763" cy="792162"/>
            <a:chOff x="2200" y="1616"/>
            <a:chExt cx="2403" cy="499"/>
          </a:xfrm>
        </p:grpSpPr>
        <p:sp>
          <p:nvSpPr>
            <p:cNvPr id="6169" name="Line 46"/>
            <p:cNvSpPr>
              <a:spLocks noChangeShapeType="1"/>
            </p:cNvSpPr>
            <p:nvPr/>
          </p:nvSpPr>
          <p:spPr bwMode="auto">
            <a:xfrm>
              <a:off x="2517" y="1979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70" name="Line 47"/>
            <p:cNvSpPr>
              <a:spLocks noChangeShapeType="1"/>
            </p:cNvSpPr>
            <p:nvPr/>
          </p:nvSpPr>
          <p:spPr bwMode="auto">
            <a:xfrm>
              <a:off x="3470" y="1979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71" name="Line 48"/>
            <p:cNvSpPr>
              <a:spLocks noChangeShapeType="1"/>
            </p:cNvSpPr>
            <p:nvPr/>
          </p:nvSpPr>
          <p:spPr bwMode="auto">
            <a:xfrm>
              <a:off x="3787" y="1616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72" name="Line 49"/>
            <p:cNvSpPr>
              <a:spLocks noChangeShapeType="1"/>
            </p:cNvSpPr>
            <p:nvPr/>
          </p:nvSpPr>
          <p:spPr bwMode="auto">
            <a:xfrm>
              <a:off x="3016" y="2115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73" name="Line 50"/>
            <p:cNvSpPr>
              <a:spLocks noChangeShapeType="1"/>
            </p:cNvSpPr>
            <p:nvPr/>
          </p:nvSpPr>
          <p:spPr bwMode="auto">
            <a:xfrm>
              <a:off x="2200" y="1616"/>
              <a:ext cx="816" cy="0"/>
            </a:xfrm>
            <a:prstGeom prst="line">
              <a:avLst/>
            </a:prstGeom>
            <a:noFill/>
            <a:ln w="28575">
              <a:solidFill>
                <a:srgbClr val="D4004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</p:grpSp>
      <p:grpSp>
        <p:nvGrpSpPr>
          <p:cNvPr id="295987" name="Group 51"/>
          <p:cNvGrpSpPr>
            <a:grpSpLocks/>
          </p:cNvGrpSpPr>
          <p:nvPr/>
        </p:nvGrpSpPr>
        <p:grpSpPr bwMode="auto">
          <a:xfrm>
            <a:off x="5232400" y="2563814"/>
            <a:ext cx="2592388" cy="1296987"/>
            <a:chOff x="2200" y="1298"/>
            <a:chExt cx="1633" cy="817"/>
          </a:xfrm>
        </p:grpSpPr>
        <p:sp>
          <p:nvSpPr>
            <p:cNvPr id="6164" name="Line 52"/>
            <p:cNvSpPr>
              <a:spLocks noChangeShapeType="1"/>
            </p:cNvSpPr>
            <p:nvPr/>
          </p:nvSpPr>
          <p:spPr bwMode="auto">
            <a:xfrm flipH="1">
              <a:off x="2200" y="1298"/>
              <a:ext cx="1633" cy="318"/>
            </a:xfrm>
            <a:prstGeom prst="line">
              <a:avLst/>
            </a:prstGeom>
            <a:noFill/>
            <a:ln w="28575">
              <a:pattFill prst="ltHorz">
                <a:fgClr>
                  <a:srgbClr val="D40041"/>
                </a:fgClr>
                <a:bgClr>
                  <a:schemeClr val="tx1"/>
                </a:bgClr>
              </a:patt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65" name="Line 53"/>
            <p:cNvSpPr>
              <a:spLocks noChangeShapeType="1"/>
            </p:cNvSpPr>
            <p:nvPr/>
          </p:nvSpPr>
          <p:spPr bwMode="auto">
            <a:xfrm flipH="1">
              <a:off x="2517" y="1298"/>
              <a:ext cx="1316" cy="681"/>
            </a:xfrm>
            <a:prstGeom prst="line">
              <a:avLst/>
            </a:prstGeom>
            <a:noFill/>
            <a:ln w="28575">
              <a:pattFill prst="ltHorz">
                <a:fgClr>
                  <a:srgbClr val="D40041"/>
                </a:fgClr>
                <a:bgClr>
                  <a:schemeClr val="tx1"/>
                </a:bgClr>
              </a:patt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66" name="Line 54"/>
            <p:cNvSpPr>
              <a:spLocks noChangeShapeType="1"/>
            </p:cNvSpPr>
            <p:nvPr/>
          </p:nvSpPr>
          <p:spPr bwMode="auto">
            <a:xfrm flipH="1">
              <a:off x="3016" y="1298"/>
              <a:ext cx="817" cy="817"/>
            </a:xfrm>
            <a:prstGeom prst="line">
              <a:avLst/>
            </a:prstGeom>
            <a:noFill/>
            <a:ln w="28575">
              <a:pattFill prst="ltHorz">
                <a:fgClr>
                  <a:srgbClr val="D40041"/>
                </a:fgClr>
                <a:bgClr>
                  <a:schemeClr val="tx1"/>
                </a:bgClr>
              </a:patt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67" name="Line 55"/>
            <p:cNvSpPr>
              <a:spLocks noChangeShapeType="1"/>
            </p:cNvSpPr>
            <p:nvPr/>
          </p:nvSpPr>
          <p:spPr bwMode="auto">
            <a:xfrm flipH="1">
              <a:off x="3470" y="1298"/>
              <a:ext cx="363" cy="681"/>
            </a:xfrm>
            <a:prstGeom prst="line">
              <a:avLst/>
            </a:prstGeom>
            <a:noFill/>
            <a:ln w="28575">
              <a:pattFill prst="ltHorz">
                <a:fgClr>
                  <a:srgbClr val="D40041"/>
                </a:fgClr>
                <a:bgClr>
                  <a:schemeClr val="tx1"/>
                </a:bgClr>
              </a:patt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168" name="Line 56"/>
            <p:cNvSpPr>
              <a:spLocks noChangeShapeType="1"/>
            </p:cNvSpPr>
            <p:nvPr/>
          </p:nvSpPr>
          <p:spPr bwMode="auto">
            <a:xfrm flipH="1">
              <a:off x="3787" y="1298"/>
              <a:ext cx="46" cy="318"/>
            </a:xfrm>
            <a:prstGeom prst="line">
              <a:avLst/>
            </a:prstGeom>
            <a:noFill/>
            <a:ln w="28575">
              <a:pattFill prst="ltHorz">
                <a:fgClr>
                  <a:srgbClr val="D40041"/>
                </a:fgClr>
                <a:bgClr>
                  <a:schemeClr val="tx1"/>
                </a:bgClr>
              </a:patt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95998" name="Oval 62"/>
          <p:cNvSpPr>
            <a:spLocks noChangeArrowheads="1"/>
          </p:cNvSpPr>
          <p:nvPr/>
        </p:nvSpPr>
        <p:spPr bwMode="auto">
          <a:xfrm>
            <a:off x="7751763" y="2492376"/>
            <a:ext cx="144462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2495550" y="4462463"/>
            <a:ext cx="3798888" cy="792162"/>
            <a:chOff x="971550" y="4462463"/>
            <a:chExt cx="3798888" cy="792162"/>
          </a:xfrm>
        </p:grpSpPr>
        <p:graphicFrame>
          <p:nvGraphicFramePr>
            <p:cNvPr id="6162" name="Objekt 1"/>
            <p:cNvGraphicFramePr>
              <a:graphicFrameLocks noChangeAspect="1"/>
            </p:cNvGraphicFramePr>
            <p:nvPr/>
          </p:nvGraphicFramePr>
          <p:xfrm>
            <a:off x="3205163" y="4462463"/>
            <a:ext cx="1565275" cy="792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el" r:id="rId3" imgW="875920" imgH="444307" progId="Equation.3">
                    <p:embed/>
                  </p:oleObj>
                </mc:Choice>
                <mc:Fallback>
                  <p:oleObj name="Formel" r:id="rId3" imgW="875920" imgH="444307" progId="Equation.3">
                    <p:embed/>
                    <p:pic>
                      <p:nvPicPr>
                        <p:cNvPr id="6162" name="Objek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5163" y="4462463"/>
                          <a:ext cx="1565275" cy="792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3" name="Text Box 61"/>
            <p:cNvSpPr txBox="1">
              <a:spLocks noChangeArrowheads="1"/>
            </p:cNvSpPr>
            <p:nvPr/>
          </p:nvSpPr>
          <p:spPr bwMode="auto">
            <a:xfrm>
              <a:off x="971550" y="4678363"/>
              <a:ext cx="18732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>
                  <a:solidFill>
                    <a:srgbClr val="000000"/>
                  </a:solidFill>
                  <a:cs typeface="Arial" pitchFamily="34" charset="0"/>
                </a:rPr>
                <a:t>mean velocity</a:t>
              </a:r>
              <a:endParaRPr lang="de-DE" sz="20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2495551" y="5399089"/>
            <a:ext cx="4176713" cy="477837"/>
            <a:chOff x="971550" y="5399088"/>
            <a:chExt cx="4176713" cy="477837"/>
          </a:xfrm>
        </p:grpSpPr>
        <p:graphicFrame>
          <p:nvGraphicFramePr>
            <p:cNvPr id="6160" name="Objekt 2"/>
            <p:cNvGraphicFramePr>
              <a:graphicFrameLocks noChangeAspect="1"/>
            </p:cNvGraphicFramePr>
            <p:nvPr/>
          </p:nvGraphicFramePr>
          <p:xfrm>
            <a:off x="3241675" y="5470525"/>
            <a:ext cx="1906588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el" r:id="rId5" imgW="1066800" imgH="228600" progId="Equation.3">
                    <p:embed/>
                  </p:oleObj>
                </mc:Choice>
                <mc:Fallback>
                  <p:oleObj name="Formel" r:id="rId5" imgW="1066800" imgH="228600" progId="Equation.3">
                    <p:embed/>
                    <p:pic>
                      <p:nvPicPr>
                        <p:cNvPr id="6160" name="Objek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1675" y="5470525"/>
                          <a:ext cx="1906588" cy="40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1" name="Text Box 61"/>
            <p:cNvSpPr txBox="1">
              <a:spLocks noChangeArrowheads="1"/>
            </p:cNvSpPr>
            <p:nvPr/>
          </p:nvSpPr>
          <p:spPr bwMode="auto">
            <a:xfrm>
              <a:off x="971550" y="5399088"/>
              <a:ext cx="18732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000">
                  <a:solidFill>
                    <a:srgbClr val="000000"/>
                  </a:solidFill>
                  <a:cs typeface="Arial" pitchFamily="34" charset="0"/>
                </a:rPr>
                <a:t>wall velocity</a:t>
              </a:r>
              <a:endParaRPr lang="de-DE" sz="20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052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4330701"/>
            <a:ext cx="67310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7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95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95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54" grpId="0" animBg="1"/>
      <p:bldP spid="2959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362200" y="3429000"/>
            <a:ext cx="7772400" cy="838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362200" y="4495800"/>
            <a:ext cx="7772400" cy="838200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2362200" y="2209800"/>
            <a:ext cx="7772400" cy="838200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 rot="-1863463">
            <a:off x="37338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 rot="-1863463">
            <a:off x="53340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 rot="-1863463">
            <a:off x="69342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2971800" y="30480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69" name="Oval 9"/>
          <p:cNvSpPr>
            <a:spLocks noChangeArrowheads="1"/>
          </p:cNvSpPr>
          <p:nvPr/>
        </p:nvSpPr>
        <p:spPr bwMode="auto">
          <a:xfrm>
            <a:off x="7924800" y="25146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2438400" y="25908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 rot="-8630427">
            <a:off x="55626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2" name="Rectangle 12"/>
          <p:cNvSpPr>
            <a:spLocks noChangeArrowheads="1"/>
          </p:cNvSpPr>
          <p:nvPr/>
        </p:nvSpPr>
        <p:spPr bwMode="auto">
          <a:xfrm rot="-8599227">
            <a:off x="69342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 rot="-8700387">
            <a:off x="84582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rot="726285">
            <a:off x="7915275" y="2816226"/>
            <a:ext cx="158750" cy="904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 rot="16026524" flipH="1">
            <a:off x="8151020" y="4039395"/>
            <a:ext cx="612775" cy="601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76" name="Rectangle 16"/>
          <p:cNvSpPr>
            <a:spLocks noChangeArrowheads="1"/>
          </p:cNvSpPr>
          <p:nvPr/>
        </p:nvSpPr>
        <p:spPr bwMode="auto">
          <a:xfrm rot="-1863463">
            <a:off x="60960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 rot="-1863463">
            <a:off x="75438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8" name="Oval 18"/>
          <p:cNvSpPr>
            <a:spLocks noChangeArrowheads="1"/>
          </p:cNvSpPr>
          <p:nvPr/>
        </p:nvSpPr>
        <p:spPr bwMode="auto">
          <a:xfrm>
            <a:off x="7848600" y="38100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9" name="Line 19"/>
          <p:cNvSpPr>
            <a:spLocks noChangeShapeType="1"/>
          </p:cNvSpPr>
          <p:nvPr/>
        </p:nvSpPr>
        <p:spPr bwMode="auto">
          <a:xfrm>
            <a:off x="3200400" y="48768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80" name="Line 20"/>
          <p:cNvSpPr>
            <a:spLocks noChangeShapeType="1"/>
          </p:cNvSpPr>
          <p:nvPr/>
        </p:nvSpPr>
        <p:spPr bwMode="auto">
          <a:xfrm flipH="1">
            <a:off x="8153400" y="914400"/>
            <a:ext cx="1219200" cy="160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81" name="Text Box 21"/>
          <p:cNvSpPr txBox="1">
            <a:spLocks noChangeArrowheads="1"/>
          </p:cNvSpPr>
          <p:nvPr/>
        </p:nvSpPr>
        <p:spPr bwMode="auto">
          <a:xfrm>
            <a:off x="2438400" y="2209801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Impulse of the rotor blade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2182" name="Text Box 22"/>
          <p:cNvSpPr txBox="1">
            <a:spLocks noChangeArrowheads="1"/>
          </p:cNvSpPr>
          <p:nvPr/>
        </p:nvSpPr>
        <p:spPr bwMode="auto">
          <a:xfrm>
            <a:off x="3352800" y="3657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Stator</a:t>
            </a:r>
          </a:p>
        </p:txBody>
      </p:sp>
      <p:sp>
        <p:nvSpPr>
          <p:cNvPr id="92183" name="Text Box 23"/>
          <p:cNvSpPr txBox="1">
            <a:spLocks noChangeArrowheads="1"/>
          </p:cNvSpPr>
          <p:nvPr/>
        </p:nvSpPr>
        <p:spPr bwMode="auto">
          <a:xfrm>
            <a:off x="2743200" y="4495801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Impulse of the rotor blade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2184" name="Text Box 24"/>
          <p:cNvSpPr txBox="1">
            <a:spLocks noChangeArrowheads="1"/>
          </p:cNvSpPr>
          <p:nvPr/>
        </p:nvSpPr>
        <p:spPr bwMode="auto">
          <a:xfrm rot="-3207081">
            <a:off x="8478838" y="1152525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40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Thermal speed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2185" name="Oval 25"/>
          <p:cNvSpPr>
            <a:spLocks noChangeArrowheads="1"/>
          </p:cNvSpPr>
          <p:nvPr/>
        </p:nvSpPr>
        <p:spPr bwMode="auto">
          <a:xfrm>
            <a:off x="8839200" y="4724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86" name="Rectangle 26"/>
          <p:cNvSpPr>
            <a:spLocks noChangeArrowheads="1"/>
          </p:cNvSpPr>
          <p:nvPr/>
        </p:nvSpPr>
        <p:spPr bwMode="auto">
          <a:xfrm rot="-1863463">
            <a:off x="46482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87" name="Line 27"/>
          <p:cNvSpPr>
            <a:spLocks noChangeShapeType="1"/>
          </p:cNvSpPr>
          <p:nvPr/>
        </p:nvSpPr>
        <p:spPr bwMode="auto">
          <a:xfrm rot="726285">
            <a:off x="8839200" y="5029201"/>
            <a:ext cx="158750" cy="904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188" name="Rectangle 28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Pompe turbomolecolari: principio di funzionamento/1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47A71-D80B-4603-8ED0-FD539E12E12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2362200" y="3429000"/>
            <a:ext cx="7772400" cy="838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2362200" y="4495800"/>
            <a:ext cx="7772400" cy="838200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2362200" y="2209800"/>
            <a:ext cx="7772400" cy="838200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 rot="-1863463">
            <a:off x="37338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 rot="-1863463">
            <a:off x="53340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 rot="-1863463">
            <a:off x="6934200" y="2514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>
            <a:off x="2971800" y="30480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1" name="Oval 9"/>
          <p:cNvSpPr>
            <a:spLocks noChangeArrowheads="1"/>
          </p:cNvSpPr>
          <p:nvPr/>
        </p:nvSpPr>
        <p:spPr bwMode="auto">
          <a:xfrm>
            <a:off x="7924800" y="25146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>
            <a:off x="4671159" y="2633547"/>
            <a:ext cx="3177121" cy="26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3" name="Rectangle 11"/>
          <p:cNvSpPr>
            <a:spLocks noChangeArrowheads="1"/>
          </p:cNvSpPr>
          <p:nvPr/>
        </p:nvSpPr>
        <p:spPr bwMode="auto">
          <a:xfrm rot="-8630427">
            <a:off x="55626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 rot="-8599227">
            <a:off x="69342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5" name="Rectangle 13"/>
          <p:cNvSpPr>
            <a:spLocks noChangeArrowheads="1"/>
          </p:cNvSpPr>
          <p:nvPr/>
        </p:nvSpPr>
        <p:spPr bwMode="auto">
          <a:xfrm rot="-8700387">
            <a:off x="8458200" y="3733800"/>
            <a:ext cx="1143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rot="726285">
            <a:off x="7915275" y="2816226"/>
            <a:ext cx="158750" cy="904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rot="16026524" flipH="1">
            <a:off x="8037563" y="4158726"/>
            <a:ext cx="650358" cy="4101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8" name="Rectangle 16"/>
          <p:cNvSpPr>
            <a:spLocks noChangeArrowheads="1"/>
          </p:cNvSpPr>
          <p:nvPr/>
        </p:nvSpPr>
        <p:spPr bwMode="auto">
          <a:xfrm rot="-1863463">
            <a:off x="60960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 rot="-1863463">
            <a:off x="75438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90" name="Oval 18"/>
          <p:cNvSpPr>
            <a:spLocks noChangeArrowheads="1"/>
          </p:cNvSpPr>
          <p:nvPr/>
        </p:nvSpPr>
        <p:spPr bwMode="auto">
          <a:xfrm>
            <a:off x="7848600" y="38100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91" name="Line 19"/>
          <p:cNvSpPr>
            <a:spLocks noChangeShapeType="1"/>
          </p:cNvSpPr>
          <p:nvPr/>
        </p:nvSpPr>
        <p:spPr bwMode="auto">
          <a:xfrm flipV="1">
            <a:off x="4671159" y="4892807"/>
            <a:ext cx="3762197" cy="267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2" name="Line 20"/>
          <p:cNvSpPr>
            <a:spLocks noChangeShapeType="1"/>
          </p:cNvSpPr>
          <p:nvPr/>
        </p:nvSpPr>
        <p:spPr bwMode="auto">
          <a:xfrm flipH="1">
            <a:off x="8153400" y="914400"/>
            <a:ext cx="1219200" cy="160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3" name="Text Box 21"/>
          <p:cNvSpPr txBox="1">
            <a:spLocks noChangeArrowheads="1"/>
          </p:cNvSpPr>
          <p:nvPr/>
        </p:nvSpPr>
        <p:spPr bwMode="auto">
          <a:xfrm>
            <a:off x="3067093" y="2217738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Impulse of the rotor blade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156694" name="Text Box 22"/>
          <p:cNvSpPr txBox="1">
            <a:spLocks noChangeArrowheads="1"/>
          </p:cNvSpPr>
          <p:nvPr/>
        </p:nvSpPr>
        <p:spPr bwMode="auto">
          <a:xfrm>
            <a:off x="3352800" y="3657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400">
                <a:latin typeface="Arial" charset="0"/>
              </a:rPr>
              <a:t>Stator</a:t>
            </a:r>
          </a:p>
        </p:txBody>
      </p:sp>
      <p:sp>
        <p:nvSpPr>
          <p:cNvPr id="156695" name="Text Box 23"/>
          <p:cNvSpPr txBox="1">
            <a:spLocks noChangeArrowheads="1"/>
          </p:cNvSpPr>
          <p:nvPr/>
        </p:nvSpPr>
        <p:spPr bwMode="auto">
          <a:xfrm>
            <a:off x="2743200" y="4495801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Impulse of the rotor blade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156696" name="Text Box 24"/>
          <p:cNvSpPr txBox="1">
            <a:spLocks noChangeArrowheads="1"/>
          </p:cNvSpPr>
          <p:nvPr/>
        </p:nvSpPr>
        <p:spPr bwMode="auto">
          <a:xfrm rot="-3207081">
            <a:off x="8478838" y="1152525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400">
                <a:solidFill>
                  <a:srgbClr val="FF3300"/>
                </a:solidFill>
                <a:latin typeface="Times New Roman" pitchFamily="18" charset="0"/>
              </a:rPr>
              <a:t>Thermal speed</a:t>
            </a:r>
            <a:endParaRPr lang="de-DE" sz="2400">
              <a:latin typeface="Times New Roman" pitchFamily="18" charset="0"/>
            </a:endParaRPr>
          </a:p>
        </p:txBody>
      </p:sp>
      <p:sp>
        <p:nvSpPr>
          <p:cNvPr id="156697" name="Oval 25"/>
          <p:cNvSpPr>
            <a:spLocks noChangeArrowheads="1"/>
          </p:cNvSpPr>
          <p:nvPr/>
        </p:nvSpPr>
        <p:spPr bwMode="auto">
          <a:xfrm>
            <a:off x="8583979" y="4736128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98" name="Rectangle 26"/>
          <p:cNvSpPr>
            <a:spLocks noChangeArrowheads="1"/>
          </p:cNvSpPr>
          <p:nvPr/>
        </p:nvSpPr>
        <p:spPr bwMode="auto">
          <a:xfrm rot="-1863463">
            <a:off x="4648200" y="4800600"/>
            <a:ext cx="1143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5000"/>
              </a:lnSpc>
            </a:pPr>
            <a:endParaRPr lang="it-IT">
              <a:latin typeface="Arial" charset="0"/>
            </a:endParaRPr>
          </a:p>
        </p:txBody>
      </p:sp>
      <p:sp>
        <p:nvSpPr>
          <p:cNvPr id="156699" name="Line 27"/>
          <p:cNvSpPr>
            <a:spLocks noChangeShapeType="1"/>
          </p:cNvSpPr>
          <p:nvPr/>
        </p:nvSpPr>
        <p:spPr bwMode="auto">
          <a:xfrm rot="726285">
            <a:off x="8715139" y="5021664"/>
            <a:ext cx="283610" cy="8992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0" name="Rectangle 28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pump: principle of operation/1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6B929-48FD-AA5F-2DC3-E26E8B559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Ovale 3"/>
          <p:cNvSpPr/>
          <p:nvPr/>
        </p:nvSpPr>
        <p:spPr>
          <a:xfrm>
            <a:off x="7555733" y="2146794"/>
            <a:ext cx="864096" cy="864096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/>
          <p:cNvSpPr/>
          <p:nvPr/>
        </p:nvSpPr>
        <p:spPr>
          <a:xfrm>
            <a:off x="7530852" y="3455740"/>
            <a:ext cx="864096" cy="864096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/>
          <p:cNvSpPr/>
          <p:nvPr/>
        </p:nvSpPr>
        <p:spPr>
          <a:xfrm>
            <a:off x="8433355" y="4361966"/>
            <a:ext cx="864096" cy="864096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761582" y="5793950"/>
            <a:ext cx="4397358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Adsorption, sojourn, desorption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6633632" y="2924944"/>
            <a:ext cx="1037908" cy="2887071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V="1">
            <a:off x="6662958" y="4287978"/>
            <a:ext cx="1033242" cy="1505968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flipV="1">
            <a:off x="6636136" y="5113419"/>
            <a:ext cx="1947843" cy="680529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5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Turbomolecular pump: principle of operation /3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DC68DB-C244-31A9-39AA-8547EB45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FFA8C-D3E7-471B-A3B0-0E02DADF67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58723" name="Picture 3" descr="Pagine da USPAS2002-3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23181" r="14804" b="20258"/>
          <a:stretch>
            <a:fillRect/>
          </a:stretch>
        </p:blipFill>
        <p:spPr bwMode="auto">
          <a:xfrm>
            <a:off x="1502796" y="1873133"/>
            <a:ext cx="8346219" cy="48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1750</Words>
  <Application>Microsoft Office PowerPoint</Application>
  <PresentationFormat>Widescreen</PresentationFormat>
  <Paragraphs>352</Paragraphs>
  <Slides>42</Slides>
  <Notes>30</Notes>
  <HiddenSlides>1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Aptos</vt:lpstr>
      <vt:lpstr>Arial</vt:lpstr>
      <vt:lpstr>Calibri</vt:lpstr>
      <vt:lpstr>Cambria Math</vt:lpstr>
      <vt:lpstr>Helvetica-Condensed</vt:lpstr>
      <vt:lpstr>Symbol</vt:lpstr>
      <vt:lpstr>Times New Roman</vt:lpstr>
      <vt:lpstr>Office Theme</vt:lpstr>
      <vt:lpstr>Formel</vt:lpstr>
      <vt:lpstr>Turbomolecular pump</vt:lpstr>
      <vt:lpstr>Pumps that operate in the Molecular Regime</vt:lpstr>
      <vt:lpstr>Turbomolecular Pumps – General Info</vt:lpstr>
      <vt:lpstr>Turbomolecular Pumps</vt:lpstr>
      <vt:lpstr>Principle of Operation</vt:lpstr>
      <vt:lpstr>Theory of Turbo Pumping Effect</vt:lpstr>
      <vt:lpstr>Pompe turbomolecolari: principio di funzionamento/1</vt:lpstr>
      <vt:lpstr>Turbomolecular pump: principle of operation/1 </vt:lpstr>
      <vt:lpstr>Turbomolecular pump: principle of operation /3</vt:lpstr>
      <vt:lpstr>Turbomolecular pump: principle of operation /4</vt:lpstr>
      <vt:lpstr>Turbomolecular pump: principle of operation/5</vt:lpstr>
      <vt:lpstr>Principle of operation</vt:lpstr>
      <vt:lpstr>Turbomolecular pump: key parameters</vt:lpstr>
      <vt:lpstr>Turbomolecular Pumps</vt:lpstr>
      <vt:lpstr>Compression ratio (1/3)</vt:lpstr>
      <vt:lpstr>Compression ratio(2/3)</vt:lpstr>
      <vt:lpstr>Compression ratio(3/3)</vt:lpstr>
      <vt:lpstr>Pumping Speed</vt:lpstr>
      <vt:lpstr>Main components</vt:lpstr>
      <vt:lpstr>Ball Bearings and Magnetic Suspension</vt:lpstr>
      <vt:lpstr>Mechanical and Magnetic Bearings</vt:lpstr>
      <vt:lpstr>Further considerations</vt:lpstr>
      <vt:lpstr>Purging gas usage</vt:lpstr>
      <vt:lpstr>Hybrid Turbomolecular pump magnetic levitated rotor</vt:lpstr>
      <vt:lpstr>Holweck Stage</vt:lpstr>
      <vt:lpstr>Holweck Stage</vt:lpstr>
      <vt:lpstr>Turbomolecular pump with magnetic suspension</vt:lpstr>
      <vt:lpstr>Turbo pumps: technical specifications</vt:lpstr>
      <vt:lpstr>Turbo pumps: compression ratio</vt:lpstr>
      <vt:lpstr>Turbo pumps: wide range /1</vt:lpstr>
      <vt:lpstr>Turbo pumps: wide range/2</vt:lpstr>
      <vt:lpstr>Turbo pump wide range: technical specifications</vt:lpstr>
      <vt:lpstr>Turbo pump wide range: technical specifications</vt:lpstr>
      <vt:lpstr>Turbo pumps: technical specifications</vt:lpstr>
      <vt:lpstr>Turbo pumps: technical specifications</vt:lpstr>
      <vt:lpstr>Turbo pumps: typical system</vt:lpstr>
      <vt:lpstr>High Vacuum Pumps (Diffusion and TMP) : Primary Pump Evaluation</vt:lpstr>
      <vt:lpstr>High Vacuum Pumps (Diffusion and TMP) : Primary Pump Evaluation</vt:lpstr>
      <vt:lpstr>High Vacuum Pumps (Diffusion and TMP) : Primary Pump Evaluation</vt:lpstr>
      <vt:lpstr>Forevacuum pump dimensioning (1/2)</vt:lpstr>
      <vt:lpstr>Forevacuum pump dimensioning (1/2)</vt:lpstr>
      <vt:lpstr>Turbomolecular pump: characteristics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Turbomolecular pump</dc:title>
  <dc:creator>Daniele Sertore</dc:creator>
  <cp:lastModifiedBy>Daniele Sertore</cp:lastModifiedBy>
  <cp:revision>4</cp:revision>
  <dcterms:created xsi:type="dcterms:W3CDTF">2024-06-08T14:24:02Z</dcterms:created>
  <dcterms:modified xsi:type="dcterms:W3CDTF">2024-06-16T10:33:05Z</dcterms:modified>
</cp:coreProperties>
</file>