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6" r:id="rId5"/>
    <p:sldId id="267" r:id="rId6"/>
    <p:sldId id="268" r:id="rId7"/>
    <p:sldId id="269" r:id="rId8"/>
    <p:sldId id="274" r:id="rId9"/>
    <p:sldId id="275" r:id="rId10"/>
    <p:sldId id="271" r:id="rId11"/>
    <p:sldId id="270" r:id="rId12"/>
    <p:sldId id="272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4472C4"/>
    <a:srgbClr val="E9404A"/>
    <a:srgbClr val="6C1F77"/>
    <a:srgbClr val="E85F28"/>
    <a:srgbClr val="008B94"/>
    <a:srgbClr val="018701"/>
    <a:srgbClr val="DEEBF7"/>
    <a:srgbClr val="C0E0C0"/>
    <a:srgbClr val="008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46" autoAdjust="0"/>
  </p:normalViewPr>
  <p:slideViewPr>
    <p:cSldViewPr snapToGrid="0">
      <p:cViewPr varScale="1">
        <p:scale>
          <a:sx n="72" d="100"/>
          <a:sy n="72" d="100"/>
        </p:scale>
        <p:origin x="10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168D346-985D-4FF7-9D9B-C6B2B79B1A17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C0265FE-406E-42AD-A533-40C7D243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65FE-406E-42AD-A533-40C7D243DB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65FE-406E-42AD-A533-40C7D243DB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BCF69-F1B1-00F4-32DA-E21296D05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979865-6994-4887-AF7E-F9CE2113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AABA1-5148-A397-2DB9-F766D850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1217-AFED-4484-8F49-0AC6AE745F7B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830B0F-33B4-643D-A607-7FB1DD0D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0C01A6-F383-9251-8F07-C07C1C19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11-4AD8-44D8-BFC8-CFD3AD0357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6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0FC99-C275-E812-B19D-E5D76FA3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0" y="261158"/>
            <a:ext cx="10515600" cy="419879"/>
          </a:xfrm>
        </p:spPr>
        <p:txBody>
          <a:bodyPr/>
          <a:lstStyle>
            <a:lvl1pPr>
              <a:defRPr b="1">
                <a:solidFill>
                  <a:srgbClr val="E3061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19DD29-9074-343A-F76E-19CE2709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253331"/>
            <a:ext cx="10515600" cy="4351338"/>
          </a:xfrm>
        </p:spPr>
        <p:txBody>
          <a:bodyPr/>
          <a:lstStyle>
            <a:lvl1pPr marL="228600" indent="-228600">
              <a:buClr>
                <a:srgbClr val="E30613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E30613"/>
              </a:buClr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AE9D90-704C-814A-437B-B83EACD9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1217-AFED-4484-8F49-0AC6AE745F7B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167A1F-A5CF-1FC9-5D03-D19CBE65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69D23A-3EDB-840B-8736-FEBC4EB2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11-4AD8-44D8-BFC8-CFD3AD0357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2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6381A-9D05-9EBB-8874-FB9C95FB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b="1">
                <a:solidFill>
                  <a:srgbClr val="E3061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9F29A6-3D35-F4CA-B49F-4D8BE8248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B9A848-64E0-8FA7-0CC4-4EB49ED9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B198-C06D-4658-B8E4-86B8F0EBFECF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1C1C6-3FB4-8D5E-00AC-C6E3B66C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0F3894-06B9-C203-A337-67E774F3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F72B-F665-4C89-83F9-1B85FB4482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2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793D0B-6232-9C84-78E5-94B87916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101B-2158-94B3-1CA2-A69B1A9E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16D6F-75BD-8837-BF06-199807B50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1217-AFED-4484-8F49-0AC6AE745F7B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B6E04E-86BB-D566-2450-7CDF53575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BADE7-3244-DD1F-5B19-EB6B1062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D811-4AD8-44D8-BFC8-CFD3AD0357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19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9C324F-C919-29A0-2B80-35FF5682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Ricerca delle perdite nei sistemi da vuoto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41C789D-7363-E171-89C6-C3869D1F0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322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E3E873-4B15-C29D-DC58-F44262D6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Principio Funzionamento dello Spettrometro di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2F7906A-6811-03F2-4177-6E31AEE6F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889" y="1253331"/>
                <a:ext cx="5431541" cy="4351338"/>
              </a:xfrm>
            </p:spPr>
            <p:txBody>
              <a:bodyPr>
                <a:normAutofit fontScale="925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it-IT" sz="1800" dirty="0"/>
                  <a:t>L’oggetto da provare è collegato al cercafughe che produce, all’interno del pezzo, una pressione inferiore a quella atmosferica</a:t>
                </a:r>
              </a:p>
              <a:p>
                <a:pPr>
                  <a:spcAft>
                    <a:spcPts val="1200"/>
                  </a:spcAft>
                </a:pPr>
                <a:r>
                  <a:rPr lang="it-IT" sz="1800" dirty="0"/>
                  <a:t>L’elio viene spruzzato all’esterno dell’oggetto e penetra attraverso le eventuali perdite.</a:t>
                </a:r>
              </a:p>
              <a:p>
                <a:pPr>
                  <a:spcAft>
                    <a:spcPts val="1200"/>
                  </a:spcAft>
                </a:pPr>
                <a:r>
                  <a:rPr lang="it-IT" sz="1800" dirty="0"/>
                  <a:t>Lo strumento misura in pratica quanto elio sta entrando, misurando la sua pressione parziale sulla pompa.</a:t>
                </a:r>
              </a:p>
              <a:p>
                <a:pPr>
                  <a:spcAft>
                    <a:spcPts val="1200"/>
                  </a:spcAft>
                </a:pPr>
                <a:r>
                  <a:rPr lang="it-IT" sz="1800" dirty="0"/>
                  <a:t>In ogni punto x vale: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  <a:p>
                <a:pPr>
                  <a:spcAft>
                    <a:spcPts val="1200"/>
                  </a:spcAft>
                </a:pPr>
                <a:r>
                  <a:rPr lang="it-IT" sz="1800" dirty="0"/>
                  <a:t>Per il gas di test (TG) alla posizione dello spettrometro di massa (MS) vale: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𝑙𝑒𝑎𝑘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  <a:p>
                <a:endParaRPr lang="it-IT" sz="18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2F7906A-6811-03F2-4177-6E31AEE6F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889" y="1253331"/>
                <a:ext cx="5431541" cy="4351338"/>
              </a:xfrm>
              <a:blipFill>
                <a:blip r:embed="rId3"/>
                <a:stretch>
                  <a:fillRect l="-449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20">
            <a:extLst>
              <a:ext uri="{FF2B5EF4-FFF2-40B4-BE49-F238E27FC236}">
                <a16:creationId xmlns:a16="http://schemas.microsoft.com/office/drawing/2014/main" id="{121ED659-8112-508C-376F-1CD7FA1E9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570" y="834165"/>
            <a:ext cx="5662151" cy="5189670"/>
          </a:xfrm>
          <a:prstGeom prst="rect">
            <a:avLst/>
          </a:prstGeom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3870B2E-9BD3-638C-0F43-05A4C57DAFFB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2359989" y="5497036"/>
            <a:ext cx="755351" cy="520996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3564EB7-62D9-0C33-91AE-BDBBCE075BE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3976213" y="5497036"/>
            <a:ext cx="1043083" cy="520996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ADA1A94-36DD-8075-D8A7-D75A9406F795}"/>
              </a:ext>
            </a:extLst>
          </p:cNvPr>
          <p:cNvSpPr txBox="1"/>
          <p:nvPr/>
        </p:nvSpPr>
        <p:spPr>
          <a:xfrm>
            <a:off x="1528319" y="6018032"/>
            <a:ext cx="166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Valore misurato</a:t>
            </a:r>
            <a:endParaRPr lang="en-US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C02D5B-A2FE-FF03-EBC4-0F24E975AC5B}"/>
              </a:ext>
            </a:extLst>
          </p:cNvPr>
          <p:cNvSpPr txBox="1"/>
          <p:nvPr/>
        </p:nvSpPr>
        <p:spPr>
          <a:xfrm>
            <a:off x="3841051" y="6018032"/>
            <a:ext cx="235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Valore da calibrazione con perdita calibrata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4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7316C-9500-6EE2-2879-C8BFA919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Spettrometro di massa a settore magnetico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9C8BFD-8E8E-76A4-3251-19D4B8BA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25" y="1360966"/>
            <a:ext cx="7076355" cy="46350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7E353E-1056-9772-B6BA-21F9ACBBBC9D}"/>
              </a:ext>
            </a:extLst>
          </p:cNvPr>
          <p:cNvSpPr txBox="1"/>
          <p:nvPr/>
        </p:nvSpPr>
        <p:spPr>
          <a:xfrm>
            <a:off x="475890" y="1360966"/>
            <a:ext cx="413872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Gli elettroni emessi da un filamento caldo ionizzano le molecole del gas che sta attorno.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Vengono prodotti ioni (atomi non neutri).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Gli ioni vengono accelerati da opportuni elettrodi.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Vengono fatti passare in una zona con campo magnetico: solo quelli con il corretto rapporto massa/carica arrivano al rivelatore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La corrente misurata è proporzionale alla pressione parziale di elio nel sistema (e anche al tasso di perdita).</a:t>
            </a:r>
          </a:p>
        </p:txBody>
      </p:sp>
    </p:spTree>
    <p:extLst>
      <p:ext uri="{BB962C8B-B14F-4D97-AF65-F5344CB8AC3E}">
        <p14:creationId xmlns:p14="http://schemas.microsoft.com/office/powerpoint/2010/main" val="429279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EE7EF-7BA0-61E2-92E1-3565AC06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Cercafughe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Controflusso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FA10857E-283F-8609-07D6-81C28EDD07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4549" y="897466"/>
            <a:ext cx="5667153" cy="550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sz="1800" dirty="0"/>
              <a:t>Questo tipo di cercafughe sfrutta il basso rapporto di compressione per l’elio che caratterizza le pompe turbomolecolari	(per esempio K: 40 per He, 17300 N2).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sz="1800" dirty="0"/>
              <a:t>L’elio così attraversa la pompa turbomolecolare in senso contrario, mentre gli altri gas (He escluso) non lo possono fare.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sz="1800" dirty="0"/>
              <a:t>La pompa d’alto vuoto si comporta così come un filtro selettivo per elio.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it-IT" sz="1800" dirty="0"/>
              <a:t>Ci sono più valvole per cambiare la sensibilità di misura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it-IT" sz="1800" dirty="0"/>
              <a:t>Esistono sia con pompe lubrificate a olio che con pompe primarie	“dry”.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it-IT" sz="1800" dirty="0"/>
              <a:t>Quelli con sistemi di pompaggio a olio di solito hanno una sensibilità “reale” un ordine di grandezza in più, ma esiste il serio rischio della contaminazione da idrocarburi e di un eventuale (grave) incidente con olio.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it-IT" sz="1800" dirty="0"/>
              <a:t>Quelli con sistemi di pompaggio a secco soffrono in modo maggiore di elevate concentrazioni di elio nell’ambiente (retrodiffusione).</a:t>
            </a:r>
            <a:endParaRPr lang="en-US" sz="1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70A6C89-A94B-BCC0-E032-311D132E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702" y="1256543"/>
            <a:ext cx="5895753" cy="434491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3724D8-D063-52B5-990C-707F98590A11}"/>
              </a:ext>
            </a:extLst>
          </p:cNvPr>
          <p:cNvSpPr txBox="1"/>
          <p:nvPr/>
        </p:nvSpPr>
        <p:spPr>
          <a:xfrm>
            <a:off x="6998277" y="707673"/>
            <a:ext cx="416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Schema delle tubazioni PHOENIX QUADRO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8AE601-BCED-CB59-4271-A5A3A980448A}"/>
              </a:ext>
            </a:extLst>
          </p:cNvPr>
          <p:cNvSpPr txBox="1"/>
          <p:nvPr/>
        </p:nvSpPr>
        <p:spPr>
          <a:xfrm>
            <a:off x="5951514" y="5816318"/>
            <a:ext cx="618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Attenzione che la massima pressione all’imbocco è di 15 mbar,</a:t>
            </a:r>
          </a:p>
          <a:p>
            <a:r>
              <a:rPr lang="it-IT" i="1" dirty="0"/>
              <a:t>che può essere portata a 1000 mbar con un kit di flusso parziale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827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9EB28-8C3F-BFF1-E4BE-CAB307D1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Metodi di ricerca perdite – Metodo a Vuoto (</a:t>
            </a:r>
            <a:r>
              <a:rPr lang="it-IT" dirty="0" err="1"/>
              <a:t>Outside</a:t>
            </a:r>
            <a:r>
              <a:rPr lang="it-IT" dirty="0"/>
              <a:t>-In Leak)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73AA32-6689-18FB-8C0F-265FB630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75" y="1639110"/>
            <a:ext cx="2936383" cy="359274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1FD5F0E-ABBB-C5AD-1485-9CE76FD49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26140"/>
            <a:ext cx="2859110" cy="360571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CF44CF-7CED-66BE-AD9F-3C595FD8FC4F}"/>
              </a:ext>
            </a:extLst>
          </p:cNvPr>
          <p:cNvSpPr txBox="1"/>
          <p:nvPr/>
        </p:nvSpPr>
        <p:spPr>
          <a:xfrm>
            <a:off x="2254102" y="5752214"/>
            <a:ext cx="29541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30613"/>
                </a:solidFill>
              </a:rPr>
              <a:t>Tecnica a copertura</a:t>
            </a:r>
            <a:endParaRPr lang="it-IT" sz="2400" dirty="0"/>
          </a:p>
          <a:p>
            <a:r>
              <a:rPr lang="it-IT" dirty="0"/>
              <a:t>Misura integrale delle perdite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D75E09-05FE-9F3C-3EC3-CBEA311A54E9}"/>
              </a:ext>
            </a:extLst>
          </p:cNvPr>
          <p:cNvSpPr txBox="1"/>
          <p:nvPr/>
        </p:nvSpPr>
        <p:spPr>
          <a:xfrm>
            <a:off x="6585097" y="5752214"/>
            <a:ext cx="3087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30613"/>
                </a:solidFill>
              </a:rPr>
              <a:t>Tecnica a spray</a:t>
            </a:r>
          </a:p>
          <a:p>
            <a:r>
              <a:rPr lang="it-IT" dirty="0"/>
              <a:t>Misura localizzata delle perdite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4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9EB28-8C3F-BFF1-E4BE-CAB307D1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Metodi di ricerca perdite – Metodo a Pressione (Inside-Out Leak)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44B486-1619-B533-8371-AED83FA9C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26" y="1626140"/>
            <a:ext cx="3219718" cy="370948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A83B0AC-8E17-04BA-9B4C-CEB7D2276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58" y="1622898"/>
            <a:ext cx="3837904" cy="361220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DDB132-DE7C-3A34-67E9-D9C303E2CAE5}"/>
              </a:ext>
            </a:extLst>
          </p:cNvPr>
          <p:cNvSpPr txBox="1"/>
          <p:nvPr/>
        </p:nvSpPr>
        <p:spPr>
          <a:xfrm>
            <a:off x="2254102" y="5752214"/>
            <a:ext cx="29541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30613"/>
                </a:solidFill>
              </a:rPr>
              <a:t>Tecnica a copertura</a:t>
            </a:r>
            <a:endParaRPr lang="it-IT" sz="2400" dirty="0"/>
          </a:p>
          <a:p>
            <a:r>
              <a:rPr lang="it-IT" dirty="0"/>
              <a:t>Misura integrale delle perdite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B49473-2776-CFAA-DE33-5AE6507EE14D}"/>
              </a:ext>
            </a:extLst>
          </p:cNvPr>
          <p:cNvSpPr txBox="1"/>
          <p:nvPr/>
        </p:nvSpPr>
        <p:spPr>
          <a:xfrm>
            <a:off x="6585097" y="5752214"/>
            <a:ext cx="3087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30613"/>
                </a:solidFill>
              </a:rPr>
              <a:t>Tecnica a sniffer</a:t>
            </a:r>
          </a:p>
          <a:p>
            <a:r>
              <a:rPr lang="it-IT" dirty="0"/>
              <a:t>Misura localizzata delle perdite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4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8CB32-6E66-3710-3A92-5E63A40D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Connessione a flusso parziale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C7645D-CB0C-2455-4CE8-F50FE9A942E8}"/>
              </a:ext>
            </a:extLst>
          </p:cNvPr>
          <p:cNvSpPr txBox="1"/>
          <p:nvPr/>
        </p:nvSpPr>
        <p:spPr>
          <a:xfrm>
            <a:off x="231758" y="871868"/>
            <a:ext cx="570120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Una pompa ausiliaria (AUX) aiuta il pompaggio della camera di test, assorbendo la maggior parte del flusso di elio (Q</a:t>
            </a:r>
            <a:r>
              <a:rPr lang="it-IT" baseline="-25000" dirty="0"/>
              <a:t>L</a:t>
            </a:r>
            <a:r>
              <a:rPr lang="it-IT" dirty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La pressione parziale del gas di test (TG) all’imbocco della pompa ausiliaria (</a:t>
            </a:r>
            <a:r>
              <a:rPr lang="it-IT" dirty="0" err="1"/>
              <a:t>p</a:t>
            </a:r>
            <a:r>
              <a:rPr lang="it-IT" baseline="-25000" dirty="0" err="1"/>
              <a:t>FV,TG</a:t>
            </a:r>
            <a:r>
              <a:rPr lang="it-IT" dirty="0"/>
              <a:t>) è la stessa all’imbocco della pompa </a:t>
            </a:r>
            <a:r>
              <a:rPr lang="it-IT" dirty="0" err="1"/>
              <a:t>prevuoto</a:t>
            </a:r>
            <a:r>
              <a:rPr lang="it-IT" dirty="0"/>
              <a:t> o rough (RP).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Lo spettrometro di massa (MS) misura invece il tasso di perdita </a:t>
            </a:r>
            <a:r>
              <a:rPr lang="it-IT" i="1" dirty="0" err="1"/>
              <a:t>Q</a:t>
            </a:r>
            <a:r>
              <a:rPr lang="it-IT" i="1" baseline="-25000" dirty="0" err="1"/>
              <a:t>L,display</a:t>
            </a:r>
            <a:r>
              <a:rPr lang="it-IT" dirty="0"/>
              <a:t> che è pari a: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Facendo il rapporto delle due relazioni si ottiene: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56E9D8D-593B-BFF8-29F8-25745B7E2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990" y="165159"/>
            <a:ext cx="5382252" cy="3970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56EB26A-88E1-6FC9-D1E6-D426BC41CB91}"/>
                  </a:ext>
                </a:extLst>
              </p:cNvPr>
              <p:cNvSpPr txBox="1"/>
              <p:nvPr/>
            </p:nvSpPr>
            <p:spPr>
              <a:xfrm>
                <a:off x="919716" y="2982156"/>
                <a:ext cx="4129849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𝐴𝑈𝑋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𝑅𝑃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𝐹𝑉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𝐴𝑈𝑋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56EB26A-88E1-6FC9-D1E6-D426BC41C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16" y="2982156"/>
                <a:ext cx="4129849" cy="289182"/>
              </a:xfrm>
              <a:prstGeom prst="rect">
                <a:avLst/>
              </a:prstGeom>
              <a:blipFill>
                <a:blip r:embed="rId3"/>
                <a:stretch>
                  <a:fillRect l="-132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7372B6F-AEB7-6959-EED5-29D3850F163C}"/>
                  </a:ext>
                </a:extLst>
              </p:cNvPr>
              <p:cNvSpPr txBox="1"/>
              <p:nvPr/>
            </p:nvSpPr>
            <p:spPr>
              <a:xfrm>
                <a:off x="1786395" y="4401071"/>
                <a:ext cx="2396490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𝑑𝑖𝑠𝑝𝑙𝑎𝑦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𝐹𝑉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𝑇𝐺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7372B6F-AEB7-6959-EED5-29D3850F1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395" y="4401071"/>
                <a:ext cx="2396490" cy="298928"/>
              </a:xfrm>
              <a:prstGeom prst="rect">
                <a:avLst/>
              </a:prstGeom>
              <a:blipFill>
                <a:blip r:embed="rId4"/>
                <a:stretch>
                  <a:fillRect l="-2799" r="-50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01096C1-E12D-C797-75AB-680FE8AD4ADA}"/>
                  </a:ext>
                </a:extLst>
              </p:cNvPr>
              <p:cNvSpPr txBox="1"/>
              <p:nvPr/>
            </p:nvSpPr>
            <p:spPr>
              <a:xfrm>
                <a:off x="919716" y="5412834"/>
                <a:ext cx="1620000" cy="972000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none" lIns="180000" tIns="180000" rIns="180000" bIns="180000" rtlCol="0">
                <a:spAutoFit/>
              </a:bodyPr>
              <a:lstStyle>
                <a:defPPr>
                  <a:defRPr lang="it-IT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𝑑𝑖𝑠𝑝𝑙𝑎𝑦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01096C1-E12D-C797-75AB-680FE8AD4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16" y="5412834"/>
                <a:ext cx="1620000" cy="97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E66BD28-D629-E32F-BCD6-7FBF0A74B647}"/>
                  </a:ext>
                </a:extLst>
              </p:cNvPr>
              <p:cNvSpPr txBox="1"/>
              <p:nvPr/>
            </p:nvSpPr>
            <p:spPr>
              <a:xfrm>
                <a:off x="3082362" y="5412834"/>
                <a:ext cx="1929264" cy="931107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𝐴𝑈𝑋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E66BD28-D629-E32F-BCD6-7FBF0A74B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362" y="5412834"/>
                <a:ext cx="1929264" cy="931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B147BAE-8CF8-9B5D-A55B-A346FEAE2EE3}"/>
              </a:ext>
            </a:extLst>
          </p:cNvPr>
          <p:cNvSpPr txBox="1"/>
          <p:nvPr/>
        </p:nvSpPr>
        <p:spPr>
          <a:xfrm>
            <a:off x="2821658" y="6402806"/>
            <a:ext cx="245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Rapporto flusso parziale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28CEB14C-0FC0-0D4C-EAB8-86EE4B9C01C5}"/>
                  </a:ext>
                </a:extLst>
              </p:cNvPr>
              <p:cNvSpPr txBox="1"/>
              <p:nvPr/>
            </p:nvSpPr>
            <p:spPr>
              <a:xfrm>
                <a:off x="6450421" y="4478584"/>
                <a:ext cx="53822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Il valore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dirty="0"/>
                  <a:t> si ottiene sperimentalmente con una fuga calibrata, misurando </a:t>
                </a:r>
                <a:r>
                  <a:rPr lang="it-IT" i="1" dirty="0" err="1"/>
                  <a:t>Q</a:t>
                </a:r>
                <a:r>
                  <a:rPr lang="it-IT" i="1" baseline="-25000" dirty="0" err="1"/>
                  <a:t>L,display</a:t>
                </a:r>
                <a:r>
                  <a:rPr lang="it-IT" dirty="0"/>
                  <a:t> senza la pompa ausiliaria e con la pompa ausiliaria in funzione:</a:t>
                </a:r>
                <a:endParaRPr lang="it-IT" baseline="-250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28CEB14C-0FC0-0D4C-EAB8-86EE4B9C0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21" y="4478584"/>
                <a:ext cx="5382252" cy="923330"/>
              </a:xfrm>
              <a:prstGeom prst="rect">
                <a:avLst/>
              </a:prstGeom>
              <a:blipFill>
                <a:blip r:embed="rId7"/>
                <a:stretch>
                  <a:fillRect l="-906" t="-3974" r="-147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D3CD7E8-C483-B264-07DF-448BFC2CB844}"/>
                  </a:ext>
                </a:extLst>
              </p:cNvPr>
              <p:cNvSpPr txBox="1"/>
              <p:nvPr/>
            </p:nvSpPr>
            <p:spPr>
              <a:xfrm>
                <a:off x="7892758" y="5502179"/>
                <a:ext cx="1732159" cy="968361"/>
              </a:xfrm>
              <a:prstGeom prst="rect">
                <a:avLst/>
              </a:prstGeom>
              <a:noFill/>
              <a:ln>
                <a:solidFill>
                  <a:srgbClr val="E30613"/>
                </a:solidFill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𝐴𝑈𝑋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𝐴𝑈𝑋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D3CD7E8-C483-B264-07DF-448BFC2CB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758" y="5502179"/>
                <a:ext cx="1732159" cy="9683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E3061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56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BF001-E9AC-F56D-E8D3-AEFE8D93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Connessione al sistema da vuoto - Sensibilità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8ED7CF-D989-DE6F-3775-F3A16C4D4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784" y="471097"/>
            <a:ext cx="4442460" cy="549402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FCCD2342-7963-1AF9-891C-3EAFCAE55420}"/>
              </a:ext>
            </a:extLst>
          </p:cNvPr>
          <p:cNvGrpSpPr/>
          <p:nvPr/>
        </p:nvGrpSpPr>
        <p:grpSpPr>
          <a:xfrm>
            <a:off x="5574197" y="2690148"/>
            <a:ext cx="1125285" cy="3958605"/>
            <a:chOff x="3064913" y="497978"/>
            <a:chExt cx="1125285" cy="5393858"/>
          </a:xfrm>
        </p:grpSpPr>
        <p:sp>
          <p:nvSpPr>
            <p:cNvPr id="7" name="Triangolo rettangolo 6">
              <a:extLst>
                <a:ext uri="{FF2B5EF4-FFF2-40B4-BE49-F238E27FC236}">
                  <a16:creationId xmlns:a16="http://schemas.microsoft.com/office/drawing/2014/main" id="{AA26F796-BEAD-7E23-0C21-FA2E9BFF89BE}"/>
                </a:ext>
              </a:extLst>
            </p:cNvPr>
            <p:cNvSpPr/>
            <p:nvPr/>
          </p:nvSpPr>
          <p:spPr>
            <a:xfrm rot="5400000">
              <a:off x="1620007" y="2864805"/>
              <a:ext cx="4433777" cy="706604"/>
            </a:xfrm>
            <a:prstGeom prst="rtTriangle">
              <a:avLst/>
            </a:prstGeom>
            <a:gradFill flip="none" rotWithShape="1">
              <a:gsLst>
                <a:gs pos="0">
                  <a:srgbClr val="E30613"/>
                </a:gs>
                <a:gs pos="50000">
                  <a:srgbClr val="E30613">
                    <a:tint val="44500"/>
                    <a:satMod val="160000"/>
                  </a:srgbClr>
                </a:gs>
                <a:gs pos="100000">
                  <a:srgbClr val="E3061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0C191F7-DC42-4A66-6E74-B7C7502965E8}"/>
                </a:ext>
              </a:extLst>
            </p:cNvPr>
            <p:cNvSpPr txBox="1"/>
            <p:nvPr/>
          </p:nvSpPr>
          <p:spPr>
            <a:xfrm>
              <a:off x="3146321" y="497978"/>
              <a:ext cx="70660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Corto</a:t>
              </a:r>
              <a:endParaRPr lang="en-US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31AA7CA-A287-9625-9E93-C64673B02380}"/>
                </a:ext>
              </a:extLst>
            </p:cNvPr>
            <p:cNvSpPr txBox="1"/>
            <p:nvPr/>
          </p:nvSpPr>
          <p:spPr>
            <a:xfrm>
              <a:off x="3064913" y="5522505"/>
              <a:ext cx="75533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Lungo</a:t>
              </a:r>
              <a:endParaRPr lang="en-US" dirty="0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47C6A25-3BE7-4488-E18C-C28E798C9239}"/>
              </a:ext>
            </a:extLst>
          </p:cNvPr>
          <p:cNvSpPr txBox="1"/>
          <p:nvPr/>
        </p:nvSpPr>
        <p:spPr>
          <a:xfrm rot="5400000">
            <a:off x="5235746" y="3975238"/>
            <a:ext cx="188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Tempo di Risposta</a:t>
            </a:r>
            <a:endParaRPr lang="en-US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D949822-88D1-311D-BD9C-03F2AFD29948}"/>
              </a:ext>
            </a:extLst>
          </p:cNvPr>
          <p:cNvGrpSpPr/>
          <p:nvPr/>
        </p:nvGrpSpPr>
        <p:grpSpPr>
          <a:xfrm flipH="1" flipV="1">
            <a:off x="10657520" y="2641011"/>
            <a:ext cx="710451" cy="4106018"/>
            <a:chOff x="3274819" y="2092903"/>
            <a:chExt cx="710451" cy="4106018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26ACA053-E2A9-7B0C-6FB9-9A7E245B5F0D}"/>
                </a:ext>
              </a:extLst>
            </p:cNvPr>
            <p:cNvGrpSpPr/>
            <p:nvPr/>
          </p:nvGrpSpPr>
          <p:grpSpPr>
            <a:xfrm>
              <a:off x="3274819" y="2092903"/>
              <a:ext cx="710451" cy="4106018"/>
              <a:chOff x="3479750" y="343516"/>
              <a:chExt cx="710451" cy="5594718"/>
            </a:xfrm>
          </p:grpSpPr>
          <p:sp>
            <p:nvSpPr>
              <p:cNvPr id="13" name="Triangolo rettangolo 12">
                <a:extLst>
                  <a:ext uri="{FF2B5EF4-FFF2-40B4-BE49-F238E27FC236}">
                    <a16:creationId xmlns:a16="http://schemas.microsoft.com/office/drawing/2014/main" id="{4E1B3702-28E3-F7EA-6D46-83544BCC1BDA}"/>
                  </a:ext>
                </a:extLst>
              </p:cNvPr>
              <p:cNvSpPr/>
              <p:nvPr/>
            </p:nvSpPr>
            <p:spPr>
              <a:xfrm rot="5400000">
                <a:off x="1620007" y="2864805"/>
                <a:ext cx="4433777" cy="706604"/>
              </a:xfrm>
              <a:prstGeom prst="rtTriangle">
                <a:avLst/>
              </a:prstGeom>
              <a:gradFill flip="none" rotWithShape="1">
                <a:gsLst>
                  <a:gs pos="0">
                    <a:srgbClr val="E30613"/>
                  </a:gs>
                  <a:gs pos="50000">
                    <a:srgbClr val="E30613">
                      <a:tint val="44500"/>
                      <a:satMod val="160000"/>
                    </a:srgbClr>
                  </a:gs>
                  <a:gs pos="100000">
                    <a:srgbClr val="E30613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CB1692F-81DB-75AD-E53D-DB05220B2B6D}"/>
                  </a:ext>
                </a:extLst>
              </p:cNvPr>
              <p:cNvSpPr txBox="1"/>
              <p:nvPr/>
            </p:nvSpPr>
            <p:spPr>
              <a:xfrm rot="10800000">
                <a:off x="3559224" y="343516"/>
                <a:ext cx="555345" cy="503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Alta</a:t>
                </a:r>
                <a:endParaRPr lang="en-US" dirty="0"/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102BAB17-867A-378E-7E2F-EC75394386A6}"/>
                  </a:ext>
                </a:extLst>
              </p:cNvPr>
              <p:cNvSpPr txBox="1"/>
              <p:nvPr/>
            </p:nvSpPr>
            <p:spPr>
              <a:xfrm rot="10800000">
                <a:off x="3479750" y="5434995"/>
                <a:ext cx="710451" cy="503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Bassa</a:t>
                </a:r>
                <a:endParaRPr lang="en-US" dirty="0"/>
              </a:p>
            </p:txBody>
          </p: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FA0BD25-49FB-21A7-FF10-BC01288AC593}"/>
                </a:ext>
              </a:extLst>
            </p:cNvPr>
            <p:cNvSpPr txBox="1"/>
            <p:nvPr/>
          </p:nvSpPr>
          <p:spPr>
            <a:xfrm rot="5400000">
              <a:off x="2895510" y="3491354"/>
              <a:ext cx="1135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Sensibilità</a:t>
              </a:r>
              <a:endParaRPr lang="en-US" dirty="0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D5AF71A-7421-06ED-06A1-17915FC85F63}"/>
              </a:ext>
            </a:extLst>
          </p:cNvPr>
          <p:cNvSpPr txBox="1"/>
          <p:nvPr/>
        </p:nvSpPr>
        <p:spPr>
          <a:xfrm>
            <a:off x="231758" y="871868"/>
            <a:ext cx="570120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Esempio: V = 150 lt e </a:t>
            </a:r>
            <a:r>
              <a:rPr lang="it-IT" i="1" dirty="0"/>
              <a:t>Q</a:t>
            </a:r>
            <a:r>
              <a:rPr lang="it-IT" i="1" baseline="-25000" dirty="0"/>
              <a:t>L</a:t>
            </a:r>
            <a:r>
              <a:rPr lang="it-IT" dirty="0"/>
              <a:t> = 3x10</a:t>
            </a:r>
            <a:r>
              <a:rPr lang="it-IT" baseline="30000" dirty="0"/>
              <a:t>-1</a:t>
            </a:r>
            <a:r>
              <a:rPr lang="it-IT" dirty="0"/>
              <a:t> mbar lt/s, dopo che è stato spruzzato dell’elio;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Velocità di pompaggio del cercafughe per elio è pari a  S</a:t>
            </a:r>
            <a:r>
              <a:rPr lang="it-IT" baseline="-25000" dirty="0"/>
              <a:t>LD</a:t>
            </a:r>
            <a:r>
              <a:rPr lang="it-IT" dirty="0"/>
              <a:t>(He) = 8 lt/s (dato preso dalla scheda tecnica)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Velocità di pompaggio della pompa ausiliaria è pari a S</a:t>
            </a:r>
            <a:r>
              <a:rPr lang="it-IT" baseline="-25000" dirty="0"/>
              <a:t>AUX</a:t>
            </a:r>
            <a:r>
              <a:rPr lang="it-IT" dirty="0"/>
              <a:t>(He) = 60 m</a:t>
            </a:r>
            <a:r>
              <a:rPr lang="it-IT" baseline="30000" dirty="0"/>
              <a:t>3</a:t>
            </a:r>
            <a:r>
              <a:rPr lang="it-IT" dirty="0"/>
              <a:t>/</a:t>
            </a:r>
            <a:r>
              <a:rPr lang="it-IT" dirty="0" err="1"/>
              <a:t>hr</a:t>
            </a:r>
            <a:r>
              <a:rPr lang="it-IT" dirty="0"/>
              <a:t> ≈ 17 lt/s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Al punto di connessione si ha: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misurano tassi di perdita via via più deboli a mano a mano che aumenta la velocità di pompaggio dell’sistema ausiliario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può attaccare lo sniffer e misurare l’uscita della pompa rotativa. In questo caso la sensibilità non cambia.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C64DA7B-0730-7C2A-F41C-5BC6D0604E35}"/>
                  </a:ext>
                </a:extLst>
              </p:cNvPr>
              <p:cNvSpPr txBox="1"/>
              <p:nvPr/>
            </p:nvSpPr>
            <p:spPr>
              <a:xfrm>
                <a:off x="511695" y="3926121"/>
                <a:ext cx="4725928" cy="760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80000" tIns="180000" rIns="180000" bIns="180000" rtlCol="0">
                <a:spAutoFit/>
              </a:bodyPr>
              <a:lstStyle>
                <a:defPPr>
                  <a:defRPr lang="it-IT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𝑑𝑖𝑠𝑝𝑙𝑎𝑦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60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it-IT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0.32∙3×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=9.6×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i="0" dirty="0"/>
                  <a:t> mbar </a:t>
                </a:r>
                <a:r>
                  <a:rPr lang="en-US" sz="1600" i="0" dirty="0" err="1"/>
                  <a:t>lt</a:t>
                </a:r>
                <a:r>
                  <a:rPr lang="en-US" sz="1600" i="0" dirty="0"/>
                  <a:t>/s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9C64DA7B-0730-7C2A-F41C-5BC6D0604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95" y="3926121"/>
                <a:ext cx="4725928" cy="760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C78A08BC-4095-7E7E-B001-2008A1626A0C}"/>
                  </a:ext>
                </a:extLst>
              </p:cNvPr>
              <p:cNvSpPr txBox="1"/>
              <p:nvPr/>
            </p:nvSpPr>
            <p:spPr>
              <a:xfrm>
                <a:off x="507851" y="3218107"/>
                <a:ext cx="2028330" cy="830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=0.32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C78A08BC-4095-7E7E-B001-2008A1626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51" y="3218107"/>
                <a:ext cx="2028330" cy="830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7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FC9292-78D6-DADE-0E8B-2FE85C017790}"/>
              </a:ext>
            </a:extLst>
          </p:cNvPr>
          <p:cNvSpPr txBox="1"/>
          <p:nvPr/>
        </p:nvSpPr>
        <p:spPr>
          <a:xfrm>
            <a:off x="217081" y="903514"/>
            <a:ext cx="60977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La fuga calibrata è montata il più lontano possibile;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apre la fuga e si inizia la misura con il cercafughe;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Dopo un po' di tempo il cercafughe indica una perdita uguale a quella della fuga calibrata;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chiude la fuga calibrata;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La pressione parziale dell’elio al MS scende con una legge esponenziale, con un tempo caratteristico di: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Il decadimento esponenziale ha la caratteristica che 3 </a:t>
            </a:r>
            <a:r>
              <a:rPr lang="el-GR" dirty="0"/>
              <a:t>τ</a:t>
            </a:r>
            <a:r>
              <a:rPr lang="it-IT" dirty="0"/>
              <a:t> sono pari alla discesa del segnale dal 100% al 5%;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Lo stesso andamento si ha nella parte di risalita durante la prova con il cercafughe;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misurano risposte via via più rapide a mano a mano che aumenta la velocità di pompaggio dell’sistema ausiliario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F1FBA1-0935-37DD-5FE3-9FF75C09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Connessione al sistema da vuoto – Tempo di risposta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E05603-8F88-38DF-1043-6858D730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853" y="1323754"/>
            <a:ext cx="541020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70B6FFF1-E2A3-6C11-3B58-765EFC75ED59}"/>
                  </a:ext>
                </a:extLst>
              </p:cNvPr>
              <p:cNvSpPr txBox="1"/>
              <p:nvPr/>
            </p:nvSpPr>
            <p:spPr>
              <a:xfrm>
                <a:off x="2496075" y="3517375"/>
                <a:ext cx="1150718" cy="893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70B6FFF1-E2A3-6C11-3B58-765EFC75E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75" y="3517375"/>
                <a:ext cx="1150718" cy="893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B42C3B-696F-D753-A36B-0EE73B62E6DA}"/>
              </a:ext>
            </a:extLst>
          </p:cNvPr>
          <p:cNvSpPr txBox="1"/>
          <p:nvPr/>
        </p:nvSpPr>
        <p:spPr>
          <a:xfrm>
            <a:off x="6747370" y="4487194"/>
            <a:ext cx="5227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Un tempo di risposta veloce, significa un contenimento dei tempi di ricerca perdite;</a:t>
            </a:r>
          </a:p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Spesso la diminuzione di sensibilità è compensata dalla grande sensibilità dello strumento, che risulta sempre a vantaggio del flusso parzializzato.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7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E713CE-60CF-93A8-2C77-995D6AE6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E30613"/>
                </a:solidFill>
              </a:rPr>
              <a:t>Metodo a Pressione con Tecnica a copertura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EC58F7-6CA4-B7E7-3416-CC9776A3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40" y="999207"/>
            <a:ext cx="4638454" cy="3012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19B0657-DBDF-44B7-1D51-EFD96F552B6B}"/>
                  </a:ext>
                </a:extLst>
              </p:cNvPr>
              <p:cNvSpPr txBox="1"/>
              <p:nvPr/>
            </p:nvSpPr>
            <p:spPr>
              <a:xfrm>
                <a:off x="217081" y="903514"/>
                <a:ext cx="6097772" cy="5227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Si copre una zona o un punto di saldatura o tutto il sistema con un film plastico.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Si mette in pressione il sistema e si inserisce lo sniffer in un buco sulla plastica.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Dopo un tempo di accumulo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, se è presente una fuga, viene rilevato un flusso di elio dalla sniffer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it-IT" dirty="0"/>
                  <a:t>;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Sapendo il volume della copertura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it-IT" dirty="0"/>
                  <a:t> è possibile calcolare la variazione di concentrazione all’interno del sacco: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𝑝𝑝𝑚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𝑎𝑟𝑖𝑎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𝑎𝑟𝑖𝑎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Il valore dello sniffer misurato in aria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𝑎𝑟𝑖𝑎</m:t>
                        </m:r>
                      </m:sub>
                    </m:sSub>
                  </m:oMath>
                </a14:m>
                <a:r>
                  <a:rPr lang="it-IT" dirty="0"/>
                  <a:t> è pari a 5ppm e può servire da standard di calibrazione;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  <a:buFont typeface="Wingdings" panose="05000000000000000000" pitchFamily="2" charset="2"/>
                  <a:buChar char="§"/>
                </a:pPr>
                <a:r>
                  <a:rPr lang="it-IT" dirty="0"/>
                  <a:t>La fuga misurata è quindi: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rgbClr val="E30613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𝐿𝑒𝑎𝑘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19B0657-DBDF-44B7-1D51-EFD96F552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1" y="903514"/>
                <a:ext cx="6097772" cy="5227265"/>
              </a:xfrm>
              <a:prstGeom prst="rect">
                <a:avLst/>
              </a:prstGeom>
              <a:blipFill>
                <a:blip r:embed="rId3"/>
                <a:stretch>
                  <a:fillRect l="-700" t="-583" r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662943-59A9-17A8-36C9-E1253B0494AA}"/>
              </a:ext>
            </a:extLst>
          </p:cNvPr>
          <p:cNvSpPr txBox="1"/>
          <p:nvPr/>
        </p:nvSpPr>
        <p:spPr>
          <a:xfrm>
            <a:off x="6747370" y="5212462"/>
            <a:ext cx="522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Attenzione a capire se la copertura è veramente stagna;</a:t>
            </a:r>
          </a:p>
        </p:txBody>
      </p:sp>
    </p:spTree>
    <p:extLst>
      <p:ext uri="{BB962C8B-B14F-4D97-AF65-F5344CB8AC3E}">
        <p14:creationId xmlns:p14="http://schemas.microsoft.com/office/powerpoint/2010/main" val="5037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FF925E-7DF0-4A6F-4CF9-B16417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E30613"/>
                </a:solidFill>
              </a:rPr>
              <a:t>Metodo a Pressione con Tecnica </a:t>
            </a:r>
            <a:r>
              <a:rPr lang="it-IT" sz="2800" b="1" dirty="0" err="1">
                <a:solidFill>
                  <a:srgbClr val="E30613"/>
                </a:solidFill>
              </a:rPr>
              <a:t>Bombing</a:t>
            </a:r>
            <a:endParaRPr lang="en-US" dirty="0"/>
          </a:p>
        </p:txBody>
      </p:sp>
      <p:pic>
        <p:nvPicPr>
          <p:cNvPr id="4" name="bombing">
            <a:hlinkClick r:id="" action="ppaction://media"/>
            <a:extLst>
              <a:ext uri="{FF2B5EF4-FFF2-40B4-BE49-F238E27FC236}">
                <a16:creationId xmlns:a16="http://schemas.microsoft.com/office/drawing/2014/main" id="{9AE54190-AE97-CFD2-4089-B66E60F91B0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000" end="15960.390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1210" y="956929"/>
            <a:ext cx="8774400" cy="49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F1BFCB-5006-FCC5-BF49-3CEC9330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Campo di applicazione</a:t>
            </a:r>
            <a:endParaRPr lang="en-US" dirty="0"/>
          </a:p>
        </p:txBody>
      </p:sp>
      <p:graphicFrame>
        <p:nvGraphicFramePr>
          <p:cNvPr id="3" name="Tabella 4">
            <a:extLst>
              <a:ext uri="{FF2B5EF4-FFF2-40B4-BE49-F238E27FC236}">
                <a16:creationId xmlns:a16="http://schemas.microsoft.com/office/drawing/2014/main" id="{C878A5F7-1F1A-A833-387E-9753CC059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14468"/>
              </p:ext>
            </p:extLst>
          </p:nvPr>
        </p:nvGraphicFramePr>
        <p:xfrm>
          <a:off x="262647" y="943402"/>
          <a:ext cx="11420272" cy="4789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6452">
                  <a:extLst>
                    <a:ext uri="{9D8B030D-6E8A-4147-A177-3AD203B41FA5}">
                      <a16:colId xmlns:a16="http://schemas.microsoft.com/office/drawing/2014/main" val="494377749"/>
                    </a:ext>
                  </a:extLst>
                </a:gridCol>
                <a:gridCol w="3916910">
                  <a:extLst>
                    <a:ext uri="{9D8B030D-6E8A-4147-A177-3AD203B41FA5}">
                      <a16:colId xmlns:a16="http://schemas.microsoft.com/office/drawing/2014/main" val="1519097636"/>
                    </a:ext>
                  </a:extLst>
                </a:gridCol>
                <a:gridCol w="3916910">
                  <a:extLst>
                    <a:ext uri="{9D8B030D-6E8A-4147-A177-3AD203B41FA5}">
                      <a16:colId xmlns:a16="http://schemas.microsoft.com/office/drawing/2014/main" val="1954915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Analisi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Medicale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Semiconduttori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6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Spettrometri di massa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Microscopi elettronici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Pacemaker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Microscopi Elettronici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Tubi a raggi X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Camere di trasferimento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Load </a:t>
                      </a:r>
                      <a:r>
                        <a:rPr lang="it-I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Locks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Tubazioni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3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Automobilistico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Produzione Energia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Apparecchiature per vuoto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58536"/>
                  </a:ext>
                </a:extLst>
              </a:tr>
              <a:tr h="958896">
                <a:tc rowSpan="3"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AC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Impianti frenanti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Scambiatori di calore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Serbatoi di combustibile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Compressori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Evaporatori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Valvole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Sensori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Turbine di potenza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Condensatori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Componenti ad alta tensione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Componenti da vuoto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Corpi delle pompe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978715"/>
                  </a:ext>
                </a:extLst>
              </a:tr>
              <a:tr h="3562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Ricerca &amp; Sviluppo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Processi Industriali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07609"/>
                  </a:ext>
                </a:extLst>
              </a:tr>
              <a:tr h="15341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Sistemi a bagno di elio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Sistemi a 3He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Acceleratori di particelle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Sistemi ad UHV e XHV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Linee di trasferimento 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Fornaci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Forni di saldatura</a:t>
                      </a:r>
                    </a:p>
                    <a:p>
                      <a:pPr marL="285750" indent="-285750">
                        <a:buClr>
                          <a:srgbClr val="E3061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Valvole ad alta pressione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20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535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9CA27-206C-BB56-41A6-5DAB59AA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Procedura di azzeramento con deriva del fondo di misura</a:t>
            </a:r>
            <a:endParaRPr lang="en-US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E4237BC-F43D-7AF6-AEC6-A3A0FB043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64" y="1399883"/>
            <a:ext cx="7741105" cy="4554349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499838-F36D-E6FF-5B42-D90C7A587301}"/>
              </a:ext>
            </a:extLst>
          </p:cNvPr>
          <p:cNvSpPr txBox="1"/>
          <p:nvPr/>
        </p:nvSpPr>
        <p:spPr>
          <a:xfrm>
            <a:off x="220331" y="1399883"/>
            <a:ext cx="36605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Uno segnale di fondo elevato può limitare la sensibilità delle apparecchiature di test, indicare falsi pezzi difettosi e creare inutili tempi di inattività.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I requisiti di collaudo dei prodotti diventano sempre più severi e, se il fondo non viene gestito correttamente, può impedire agli utenti di raggiungere i criteri di collaudo.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Il segnale viene misurato in modo continuo e la tasso di azzeramento viene ridotto passo dopo passo, mentre il segnale di fondo si riduce.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2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F1317-62E3-3BFD-A15E-8C19D8A2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Tipi di perdite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64F407-9221-4349-AF64-C6BED202B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253331"/>
            <a:ext cx="6294561" cy="500155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sulle connessioni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Flange, superfici di accoppiamento, tappi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per permeazione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Elastomeri, vetri, tubi in gomma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per porosità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Materiali policristallini, materiali deformati, stampaggio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termiche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Apertura del materiale a seguito dell’espansione/contrazione termica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virtuali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Gas da cavità, volumi intrappolati, evaporazione di liquidi, parti plastiche, materiali sinterizzati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Perdite indirette</a:t>
            </a:r>
          </a:p>
          <a:p>
            <a:pPr lvl="1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Gas provenienti da linee di alimentazione (gas/liquidi raffreddamento/aria compressa)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A408C3D-F4A2-AFC6-9877-D0DD154A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01" y="98948"/>
            <a:ext cx="2918297" cy="196479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420E80-6B8B-61FB-0ADD-EF2DDE7C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105" y="-4925"/>
            <a:ext cx="3042895" cy="21756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AFCADD-D59A-14CC-D88D-788D3FF3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03" y="2517128"/>
            <a:ext cx="3368218" cy="19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AEFAFA-D693-B3AD-5B18-21C0DA11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867" y="4721303"/>
            <a:ext cx="2857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1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92A7C-158F-A36E-2BC8-36827720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 di perdite in vuoto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96972A-19D2-BB3B-BC34-D5D9E015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805140"/>
            <a:ext cx="2752725" cy="633835"/>
          </a:xfrm>
        </p:spPr>
        <p:txBody>
          <a:bodyPr/>
          <a:lstStyle/>
          <a:p>
            <a:r>
              <a:rPr lang="it-IT" dirty="0"/>
              <a:t>Dewar </a:t>
            </a:r>
            <a:r>
              <a:rPr lang="it-IT" dirty="0" err="1"/>
              <a:t>Flask</a:t>
            </a:r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191FD2-AB1A-4EC0-0319-4BDE66365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90" y="1241432"/>
            <a:ext cx="1265254" cy="2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B423BC-4647-C56D-FD0A-7EFC94106311}"/>
              </a:ext>
            </a:extLst>
          </p:cNvPr>
          <p:cNvSpPr txBox="1"/>
          <p:nvPr/>
        </p:nvSpPr>
        <p:spPr>
          <a:xfrm>
            <a:off x="175966" y="1909951"/>
            <a:ext cx="1762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 = 10 lt</a:t>
            </a:r>
          </a:p>
          <a:p>
            <a:r>
              <a:rPr lang="it-IT" dirty="0"/>
              <a:t>p</a:t>
            </a:r>
            <a:r>
              <a:rPr lang="it-IT" baseline="-25000" dirty="0"/>
              <a:t>0</a:t>
            </a:r>
            <a:r>
              <a:rPr lang="it-IT" dirty="0"/>
              <a:t> = 10</a:t>
            </a:r>
            <a:r>
              <a:rPr lang="it-IT" baseline="30000" dirty="0"/>
              <a:t>-7</a:t>
            </a:r>
            <a:r>
              <a:rPr lang="it-IT" dirty="0"/>
              <a:t> mbar</a:t>
            </a:r>
          </a:p>
          <a:p>
            <a:r>
              <a:rPr lang="it-IT" dirty="0" err="1"/>
              <a:t>p</a:t>
            </a:r>
            <a:r>
              <a:rPr lang="it-IT" baseline="-25000" dirty="0" err="1"/>
              <a:t>max</a:t>
            </a:r>
            <a:r>
              <a:rPr lang="it-IT" dirty="0"/>
              <a:t> = 10</a:t>
            </a:r>
            <a:r>
              <a:rPr lang="it-IT" baseline="30000" dirty="0"/>
              <a:t>-3</a:t>
            </a:r>
            <a:r>
              <a:rPr lang="it-IT" dirty="0"/>
              <a:t> mbar</a:t>
            </a:r>
            <a:endParaRPr lang="it-IT" baseline="-25000" dirty="0"/>
          </a:p>
          <a:p>
            <a:r>
              <a:rPr lang="it-IT" dirty="0"/>
              <a:t>Tempo = 5 anni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861B9D4-9F2F-6ADC-AA6E-FC94CE6B76EC}"/>
                  </a:ext>
                </a:extLst>
              </p:cNvPr>
              <p:cNvSpPr txBox="1"/>
              <p:nvPr/>
            </p:nvSpPr>
            <p:spPr>
              <a:xfrm>
                <a:off x="4921561" y="1909951"/>
                <a:ext cx="640508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leak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=6.3×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𝑚𝑏𝑎𝑟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861B9D4-9F2F-6ADC-AA6E-FC94CE6B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561" y="1909951"/>
                <a:ext cx="6405087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9D427F4-D366-F40D-31E4-196C4B7DD61F}"/>
              </a:ext>
            </a:extLst>
          </p:cNvPr>
          <p:cNvSpPr txBox="1">
            <a:spLocks/>
          </p:cNvSpPr>
          <p:nvPr/>
        </p:nvSpPr>
        <p:spPr>
          <a:xfrm>
            <a:off x="475890" y="3483400"/>
            <a:ext cx="2752725" cy="633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Camera da vuoto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B397D2-904D-A7A9-1ED0-D59638A1C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983" y="4214829"/>
            <a:ext cx="2293620" cy="25755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F390F9-0A99-AF36-F5B3-812AFB26818F}"/>
              </a:ext>
            </a:extLst>
          </p:cNvPr>
          <p:cNvSpPr txBox="1"/>
          <p:nvPr/>
        </p:nvSpPr>
        <p:spPr>
          <a:xfrm>
            <a:off x="232697" y="4590005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 = 30 lt/s</a:t>
            </a:r>
          </a:p>
          <a:p>
            <a:r>
              <a:rPr lang="it-IT" dirty="0" err="1"/>
              <a:t>p</a:t>
            </a:r>
            <a:r>
              <a:rPr lang="it-IT" baseline="-25000" dirty="0" err="1"/>
              <a:t>ult</a:t>
            </a:r>
            <a:r>
              <a:rPr lang="it-IT" dirty="0"/>
              <a:t> = 10</a:t>
            </a:r>
            <a:r>
              <a:rPr lang="it-IT" baseline="30000" dirty="0"/>
              <a:t>-11</a:t>
            </a:r>
            <a:r>
              <a:rPr lang="it-IT" dirty="0"/>
              <a:t> mbar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AD2A90-6E56-A098-B995-41E1A5EBF0C0}"/>
                  </a:ext>
                </a:extLst>
              </p:cNvPr>
              <p:cNvSpPr txBox="1"/>
              <p:nvPr/>
            </p:nvSpPr>
            <p:spPr>
              <a:xfrm>
                <a:off x="4921561" y="4214829"/>
                <a:ext cx="356886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leak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𝑢𝑙𝑡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𝑚𝑏𝑎𝑟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AD2A90-6E56-A098-B995-41E1A5EB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561" y="4214829"/>
                <a:ext cx="3568862" cy="525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DC9438F-8CA9-5E18-5DE9-6E1A3DDE93BB}"/>
              </a:ext>
            </a:extLst>
          </p:cNvPr>
          <p:cNvSpPr txBox="1"/>
          <p:nvPr/>
        </p:nvSpPr>
        <p:spPr>
          <a:xfrm>
            <a:off x="4921561" y="5322420"/>
            <a:ext cx="690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le ragioni economiche lo consentono si può anche aumentare la velocità di pompaggio e accettare fughe più elevate.</a:t>
            </a:r>
          </a:p>
        </p:txBody>
      </p:sp>
    </p:spTree>
    <p:extLst>
      <p:ext uri="{BB962C8B-B14F-4D97-AF65-F5344CB8AC3E}">
        <p14:creationId xmlns:p14="http://schemas.microsoft.com/office/powerpoint/2010/main" val="277068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5983F-7354-A304-2FFB-73D6DC5A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 di criteri di tenuta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5E419BE-02F3-2CC1-0B8F-6AF434996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058862"/>
              </p:ext>
            </p:extLst>
          </p:nvPr>
        </p:nvGraphicFramePr>
        <p:xfrm>
          <a:off x="607537" y="894764"/>
          <a:ext cx="668927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346">
                  <a:extLst>
                    <a:ext uri="{9D8B030D-6E8A-4147-A177-3AD203B41FA5}">
                      <a16:colId xmlns:a16="http://schemas.microsoft.com/office/drawing/2014/main" val="1268008790"/>
                    </a:ext>
                  </a:extLst>
                </a:gridCol>
                <a:gridCol w="2046859">
                  <a:extLst>
                    <a:ext uri="{9D8B030D-6E8A-4147-A177-3AD203B41FA5}">
                      <a16:colId xmlns:a16="http://schemas.microsoft.com/office/drawing/2014/main" val="2347928074"/>
                    </a:ext>
                  </a:extLst>
                </a:gridCol>
                <a:gridCol w="2354072">
                  <a:extLst>
                    <a:ext uri="{9D8B030D-6E8A-4147-A177-3AD203B41FA5}">
                      <a16:colId xmlns:a16="http://schemas.microsoft.com/office/drawing/2014/main" val="89737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Criterio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Commento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Tasso di perdita</a:t>
                      </a:r>
                      <a:br>
                        <a:rPr lang="it-IT" dirty="0"/>
                      </a:br>
                      <a:r>
                        <a:rPr lang="it-IT" dirty="0"/>
                        <a:t>[mbar lt/s]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7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ad acqua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gocciolamento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4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al vapore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traspirazione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55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ai batteri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d’olio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5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ai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/>
                        <a:t>&lt; 10</a:t>
                      </a:r>
                      <a:r>
                        <a:rPr lang="it-IT" baseline="30000" dirty="0"/>
                        <a:t>-6</a:t>
                      </a:r>
                      <a:r>
                        <a:rPr lang="it-IT" baseline="0" dirty="0"/>
                        <a:t> … &lt; 10</a:t>
                      </a:r>
                      <a:r>
                        <a:rPr lang="it-IT" baseline="30000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4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85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Tenuta assoluta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tecnica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957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a 9">
                <a:extLst>
                  <a:ext uri="{FF2B5EF4-FFF2-40B4-BE49-F238E27FC236}">
                    <a16:creationId xmlns:a16="http://schemas.microsoft.com/office/drawing/2014/main" id="{5E283AE5-A011-5FA9-23DA-1506D0BE1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0864876"/>
                  </p:ext>
                </p:extLst>
              </p:nvPr>
            </p:nvGraphicFramePr>
            <p:xfrm>
              <a:off x="588081" y="4693134"/>
              <a:ext cx="10029217" cy="20204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2529">
                      <a:extLst>
                        <a:ext uri="{9D8B030D-6E8A-4147-A177-3AD203B41FA5}">
                          <a16:colId xmlns:a16="http://schemas.microsoft.com/office/drawing/2014/main" val="4255826602"/>
                        </a:ext>
                      </a:extLst>
                    </a:gridCol>
                    <a:gridCol w="4228344">
                      <a:extLst>
                        <a:ext uri="{9D8B030D-6E8A-4147-A177-3AD203B41FA5}">
                          <a16:colId xmlns:a16="http://schemas.microsoft.com/office/drawing/2014/main" val="2176342393"/>
                        </a:ext>
                      </a:extLst>
                    </a:gridCol>
                    <a:gridCol w="4228344">
                      <a:extLst>
                        <a:ext uri="{9D8B030D-6E8A-4147-A177-3AD203B41FA5}">
                          <a16:colId xmlns:a16="http://schemas.microsoft.com/office/drawing/2014/main" val="5230234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Regime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Laminare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Molecolare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0879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Pressione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/>
                                        </m:sSubSup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/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/>
                                        </m:sSub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/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09878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Flusso di gas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𝑔𝑎𝑠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𝑔𝑎𝑠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𝑔𝑎𝑠</m:t>
                                        </m:r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it-IT" dirty="0"/>
                        </a:p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607845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a 9">
                <a:extLst>
                  <a:ext uri="{FF2B5EF4-FFF2-40B4-BE49-F238E27FC236}">
                    <a16:creationId xmlns:a16="http://schemas.microsoft.com/office/drawing/2014/main" id="{5E283AE5-A011-5FA9-23DA-1506D0BE1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0864876"/>
                  </p:ext>
                </p:extLst>
              </p:nvPr>
            </p:nvGraphicFramePr>
            <p:xfrm>
              <a:off x="588081" y="4693134"/>
              <a:ext cx="10029217" cy="20204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2529">
                      <a:extLst>
                        <a:ext uri="{9D8B030D-6E8A-4147-A177-3AD203B41FA5}">
                          <a16:colId xmlns:a16="http://schemas.microsoft.com/office/drawing/2014/main" val="4255826602"/>
                        </a:ext>
                      </a:extLst>
                    </a:gridCol>
                    <a:gridCol w="4228344">
                      <a:extLst>
                        <a:ext uri="{9D8B030D-6E8A-4147-A177-3AD203B41FA5}">
                          <a16:colId xmlns:a16="http://schemas.microsoft.com/office/drawing/2014/main" val="2176342393"/>
                        </a:ext>
                      </a:extLst>
                    </a:gridCol>
                    <a:gridCol w="4228344">
                      <a:extLst>
                        <a:ext uri="{9D8B030D-6E8A-4147-A177-3AD203B41FA5}">
                          <a16:colId xmlns:a16="http://schemas.microsoft.com/office/drawing/2014/main" val="5230234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Regime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Laminare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Molecolare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0879732"/>
                      </a:ext>
                    </a:extLst>
                  </a:tr>
                  <a:tr h="7256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Pressione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320" t="-55000" r="-100576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7320" t="-55000" r="-576" b="-1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0987826"/>
                      </a:ext>
                    </a:extLst>
                  </a:tr>
                  <a:tr h="9239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Flusso di gas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320" t="-122368" r="-100576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7320" t="-122368" r="-576" b="-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07845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5FC1DF-82E6-B5B1-7618-060373322A0E}"/>
              </a:ext>
            </a:extLst>
          </p:cNvPr>
          <p:cNvSpPr txBox="1"/>
          <p:nvPr/>
        </p:nvSpPr>
        <p:spPr>
          <a:xfrm>
            <a:off x="510257" y="4262643"/>
            <a:ext cx="212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Fattori di Correzione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7A7E4A-EF4A-FB7E-0A6E-E5F65C11EE34}"/>
              </a:ext>
            </a:extLst>
          </p:cNvPr>
          <p:cNvSpPr txBox="1"/>
          <p:nvPr/>
        </p:nvSpPr>
        <p:spPr>
          <a:xfrm>
            <a:off x="7623544" y="681037"/>
            <a:ext cx="4354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Grossolanamente vale:</a:t>
            </a:r>
          </a:p>
          <a:p>
            <a:r>
              <a:rPr lang="it-IT" i="1" dirty="0"/>
              <a:t>Q</a:t>
            </a:r>
            <a:r>
              <a:rPr lang="it-IT" i="1" baseline="-25000" dirty="0"/>
              <a:t>L</a:t>
            </a:r>
            <a:r>
              <a:rPr lang="it-IT" dirty="0"/>
              <a:t> &gt; 10</a:t>
            </a:r>
            <a:r>
              <a:rPr lang="it-IT" baseline="30000" dirty="0"/>
              <a:t>-4</a:t>
            </a:r>
            <a:r>
              <a:rPr lang="it-IT" dirty="0"/>
              <a:t> mbar lt/s		Viscoso</a:t>
            </a:r>
          </a:p>
          <a:p>
            <a:r>
              <a:rPr lang="it-IT" i="1" dirty="0"/>
              <a:t>Q</a:t>
            </a:r>
            <a:r>
              <a:rPr lang="it-IT" i="1" baseline="-25000" dirty="0"/>
              <a:t>L</a:t>
            </a:r>
            <a:r>
              <a:rPr lang="it-IT" dirty="0"/>
              <a:t>&lt; 10</a:t>
            </a:r>
            <a:r>
              <a:rPr lang="it-IT" baseline="30000" dirty="0"/>
              <a:t>-6</a:t>
            </a:r>
            <a:r>
              <a:rPr lang="it-IT" dirty="0"/>
              <a:t> mbar lt/s		Molecolare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Gli indici I e II si riferiscono a una o l’altra condizione di rapporto di pressione.</a:t>
            </a:r>
          </a:p>
          <a:p>
            <a:endParaRPr lang="it-IT" dirty="0"/>
          </a:p>
          <a:p>
            <a:r>
              <a:rPr lang="it-IT" dirty="0"/>
              <a:t>Gli indici 1 e 2 si riferiscono a dentro o fuori il recipiente, con p</a:t>
            </a:r>
            <a:r>
              <a:rPr lang="it-IT" baseline="-25000" dirty="0"/>
              <a:t>1</a:t>
            </a:r>
            <a:r>
              <a:rPr lang="it-IT" dirty="0"/>
              <a:t> &gt; p</a:t>
            </a:r>
            <a:r>
              <a:rPr lang="it-IT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56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D34537-0173-B34D-B810-0AAD37BA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Esempio di Correzione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118AC6-8BB2-251A-C2EF-82FA277D5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253331"/>
            <a:ext cx="10515600" cy="554204"/>
          </a:xfrm>
        </p:spPr>
        <p:txBody>
          <a:bodyPr>
            <a:normAutofit/>
          </a:bodyPr>
          <a:lstStyle/>
          <a:p>
            <a:r>
              <a:rPr lang="it-IT" sz="1800" dirty="0"/>
              <a:t>Bomboletta 7bar con propano C</a:t>
            </a:r>
            <a:r>
              <a:rPr lang="it-IT" sz="1800" baseline="-25000" dirty="0"/>
              <a:t>3</a:t>
            </a:r>
            <a:r>
              <a:rPr lang="it-IT" sz="1800" dirty="0"/>
              <a:t>H</a:t>
            </a:r>
            <a:r>
              <a:rPr lang="it-IT" sz="1800" baseline="-25000" dirty="0"/>
              <a:t>8</a:t>
            </a:r>
            <a:r>
              <a:rPr lang="it-IT" sz="1800" dirty="0"/>
              <a:t> a 20°C. Tasso perdita consentito &lt; 2x10</a:t>
            </a:r>
            <a:r>
              <a:rPr lang="it-IT" sz="1800" baseline="30000" dirty="0"/>
              <a:t>-3</a:t>
            </a:r>
            <a:r>
              <a:rPr lang="it-IT" sz="1800" dirty="0"/>
              <a:t> mbar lt/s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C64C680-F888-99E1-0694-47F336AB5988}"/>
                  </a:ext>
                </a:extLst>
              </p:cNvPr>
              <p:cNvSpPr txBox="1"/>
              <p:nvPr/>
            </p:nvSpPr>
            <p:spPr>
              <a:xfrm>
                <a:off x="4133406" y="1980916"/>
                <a:ext cx="268206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C64C680-F888-99E1-0694-47F336AB5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06" y="1980916"/>
                <a:ext cx="2682064" cy="391902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32B8A10-B01D-4A2E-9630-ACED194CD474}"/>
                  </a:ext>
                </a:extLst>
              </p:cNvPr>
              <p:cNvSpPr txBox="1"/>
              <p:nvPr/>
            </p:nvSpPr>
            <p:spPr>
              <a:xfrm>
                <a:off x="794783" y="1807535"/>
                <a:ext cx="23524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sub>
                    </m:sSub>
                  </m:oMath>
                </a14:m>
                <a:r>
                  <a:rPr lang="en-US" dirty="0"/>
                  <a:t> = 19.7 x 10</a:t>
                </a:r>
                <a:r>
                  <a:rPr lang="en-US" baseline="30000" dirty="0"/>
                  <a:t>-6</a:t>
                </a:r>
                <a:r>
                  <a:rPr lang="en-US" dirty="0"/>
                  <a:t> Pa s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32B8A10-B01D-4A2E-9630-ACED194CD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3" y="1807535"/>
                <a:ext cx="2352454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8E1E778-552C-2181-ACF6-B80AC62954EB}"/>
                  </a:ext>
                </a:extLst>
              </p:cNvPr>
              <p:cNvSpPr txBox="1"/>
              <p:nvPr/>
            </p:nvSpPr>
            <p:spPr>
              <a:xfrm>
                <a:off x="794783" y="2272198"/>
                <a:ext cx="2426882" cy="394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= 8.02 x 10</a:t>
                </a:r>
                <a:r>
                  <a:rPr lang="en-US" baseline="30000" dirty="0"/>
                  <a:t>-6</a:t>
                </a:r>
                <a:r>
                  <a:rPr lang="en-US" dirty="0"/>
                  <a:t> Pa s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8E1E778-552C-2181-ACF6-B80AC6295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3" y="2272198"/>
                <a:ext cx="2426882" cy="394916"/>
              </a:xfrm>
              <a:prstGeom prst="rect">
                <a:avLst/>
              </a:prstGeom>
              <a:blipFill>
                <a:blip r:embed="rId4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9F339B-8CE0-D7B4-803A-6C541AAC26C0}"/>
                  </a:ext>
                </a:extLst>
              </p:cNvPr>
              <p:cNvSpPr txBox="1"/>
              <p:nvPr/>
            </p:nvSpPr>
            <p:spPr>
              <a:xfrm>
                <a:off x="6817244" y="1815817"/>
                <a:ext cx="3415709" cy="669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19.7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8.02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=2.46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9F339B-8CE0-D7B4-803A-6C541AAC2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244" y="1815817"/>
                <a:ext cx="3415709" cy="6692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072772F-9409-7CB9-0007-1B6DB24FA7BB}"/>
                  </a:ext>
                </a:extLst>
              </p:cNvPr>
              <p:cNvSpPr txBox="1"/>
              <p:nvPr/>
            </p:nvSpPr>
            <p:spPr>
              <a:xfrm>
                <a:off x="2909779" y="3672697"/>
                <a:ext cx="6097772" cy="373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072772F-9409-7CB9-0007-1B6DB24FA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779" y="3672697"/>
                <a:ext cx="6097772" cy="373051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6EB7BE2-2202-F39D-3328-56E3F2075B8B}"/>
              </a:ext>
            </a:extLst>
          </p:cNvPr>
          <p:cNvSpPr txBox="1"/>
          <p:nvPr/>
        </p:nvSpPr>
        <p:spPr>
          <a:xfrm>
            <a:off x="475890" y="2978729"/>
            <a:ext cx="1139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Si esegue un test con caduta di pressione al recipiente a 2 bar con He e si trova un tasso di perdita di 1x10</a:t>
            </a:r>
            <a:r>
              <a:rPr lang="it-IT" baseline="30000" dirty="0"/>
              <a:t>-4</a:t>
            </a:r>
            <a:r>
              <a:rPr lang="it-IT" dirty="0"/>
              <a:t> mbar lt/s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51A38D1-7F38-4F91-AC2B-409D42EC8085}"/>
                  </a:ext>
                </a:extLst>
              </p:cNvPr>
              <p:cNvSpPr txBox="1"/>
              <p:nvPr/>
            </p:nvSpPr>
            <p:spPr>
              <a:xfrm>
                <a:off x="831997" y="3521258"/>
                <a:ext cx="235245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= 2 bar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51A38D1-7F38-4F91-AC2B-409D42EC8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97" y="3521258"/>
                <a:ext cx="2352454" cy="381515"/>
              </a:xfrm>
              <a:prstGeom prst="rect">
                <a:avLst/>
              </a:prstGeom>
              <a:blipFill>
                <a:blip r:embed="rId7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67D6549-C70F-EE3D-B5F2-22219063A5B2}"/>
                  </a:ext>
                </a:extLst>
              </p:cNvPr>
              <p:cNvSpPr txBox="1"/>
              <p:nvPr/>
            </p:nvSpPr>
            <p:spPr>
              <a:xfrm>
                <a:off x="2414918" y="3509939"/>
                <a:ext cx="235245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= 1 bar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67D6549-C70F-EE3D-B5F2-22219063A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18" y="3509939"/>
                <a:ext cx="2352454" cy="381515"/>
              </a:xfrm>
              <a:prstGeom prst="rect">
                <a:avLst/>
              </a:prstGeom>
              <a:blipFill>
                <a:blip r:embed="rId8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8A03DC4-8A72-E304-0996-8ED51CCD37AB}"/>
                  </a:ext>
                </a:extLst>
              </p:cNvPr>
              <p:cNvSpPr txBox="1"/>
              <p:nvPr/>
            </p:nvSpPr>
            <p:spPr>
              <a:xfrm>
                <a:off x="831997" y="3960186"/>
                <a:ext cx="235245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</m:oMath>
                </a14:m>
                <a:r>
                  <a:rPr lang="en-US" dirty="0"/>
                  <a:t> = 7 bar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8A03DC4-8A72-E304-0996-8ED51CCD3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97" y="3960186"/>
                <a:ext cx="2352454" cy="381515"/>
              </a:xfrm>
              <a:prstGeom prst="rect">
                <a:avLst/>
              </a:prstGeom>
              <a:blipFill>
                <a:blip r:embed="rId9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23A01C8-49FD-289B-B3F0-F95E9F37AEA5}"/>
                  </a:ext>
                </a:extLst>
              </p:cNvPr>
              <p:cNvSpPr txBox="1"/>
              <p:nvPr/>
            </p:nvSpPr>
            <p:spPr>
              <a:xfrm>
                <a:off x="2414918" y="3948867"/>
                <a:ext cx="235245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</m:oMath>
                </a14:m>
                <a:r>
                  <a:rPr lang="en-US" dirty="0"/>
                  <a:t> = 1 bar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23A01C8-49FD-289B-B3F0-F95E9F37A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18" y="3948867"/>
                <a:ext cx="2352454" cy="381515"/>
              </a:xfrm>
              <a:prstGeom prst="rect">
                <a:avLst/>
              </a:prstGeom>
              <a:blipFill>
                <a:blip r:embed="rId10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4338D8D-3F5B-19DB-8CA6-15D035ABE7AD}"/>
                  </a:ext>
                </a:extLst>
              </p:cNvPr>
              <p:cNvSpPr txBox="1"/>
              <p:nvPr/>
            </p:nvSpPr>
            <p:spPr>
              <a:xfrm>
                <a:off x="7727210" y="3700696"/>
                <a:ext cx="3415709" cy="693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4338D8D-3F5B-19DB-8CA6-15D035ABE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210" y="3700696"/>
                <a:ext cx="3415709" cy="6934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2CB2459-C4E5-42DD-08E7-FB0C3506AAFB}"/>
                  </a:ext>
                </a:extLst>
              </p:cNvPr>
              <p:cNvSpPr txBox="1"/>
              <p:nvPr/>
            </p:nvSpPr>
            <p:spPr>
              <a:xfrm>
                <a:off x="794782" y="5316539"/>
                <a:ext cx="34369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𝑏𝑎𝑟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𝑏𝑎𝑟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2CB2459-C4E5-42DD-08E7-FB0C3506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82" y="5316539"/>
                <a:ext cx="3436975" cy="369332"/>
              </a:xfrm>
              <a:prstGeom prst="rect">
                <a:avLst/>
              </a:prstGeom>
              <a:blipFill>
                <a:blip r:embed="rId12"/>
                <a:stretch>
                  <a:fillRect l="-35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magine 27">
            <a:extLst>
              <a:ext uri="{FF2B5EF4-FFF2-40B4-BE49-F238E27FC236}">
                <a16:creationId xmlns:a16="http://schemas.microsoft.com/office/drawing/2014/main" id="{B4A80D9F-CF0C-8D1A-A148-7DE2268504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7682" y="266721"/>
            <a:ext cx="2077402" cy="2499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EA5B525D-7AC0-C41B-DE8F-788C537FC971}"/>
                  </a:ext>
                </a:extLst>
              </p:cNvPr>
              <p:cNvSpPr txBox="1"/>
              <p:nvPr/>
            </p:nvSpPr>
            <p:spPr>
              <a:xfrm>
                <a:off x="820035" y="5818340"/>
                <a:ext cx="3436975" cy="394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𝑏𝑎𝑟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2.46 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𝑏𝑎𝑟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EA5B525D-7AC0-C41B-DE8F-788C537FC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35" y="5818340"/>
                <a:ext cx="3436975" cy="394403"/>
              </a:xfrm>
              <a:prstGeom prst="rect">
                <a:avLst/>
              </a:prstGeom>
              <a:blipFill>
                <a:blip r:embed="rId14"/>
                <a:stretch>
                  <a:fillRect l="-35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CDD204B-0746-E9EB-4656-A1D6C0F2A368}"/>
              </a:ext>
            </a:extLst>
          </p:cNvPr>
          <p:cNvSpPr txBox="1"/>
          <p:nvPr/>
        </p:nvSpPr>
        <p:spPr>
          <a:xfrm>
            <a:off x="475890" y="4651353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dirty="0"/>
              <a:t>La perdita equivalente è quindi: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78759B2B-D5A6-5BD9-0220-F0D18351896C}"/>
                  </a:ext>
                </a:extLst>
              </p:cNvPr>
              <p:cNvSpPr txBox="1"/>
              <p:nvPr/>
            </p:nvSpPr>
            <p:spPr>
              <a:xfrm>
                <a:off x="4494913" y="5290955"/>
                <a:ext cx="6382193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𝑏𝑎𝑟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=2.46∙16∙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𝑚𝑏𝑎𝑟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=3.94×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𝑚𝑏𝑎𝑟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78759B2B-D5A6-5BD9-0220-F0D18351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13" y="5290955"/>
                <a:ext cx="6382193" cy="6183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68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CB8B8-0AD6-1ADA-C465-1CC0A819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Metodi ricerca perdite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305E1B1-A68F-9A03-D1CF-EC1259F86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94834"/>
              </p:ext>
            </p:extLst>
          </p:nvPr>
        </p:nvGraphicFramePr>
        <p:xfrm>
          <a:off x="335281" y="894764"/>
          <a:ext cx="11249182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103">
                  <a:extLst>
                    <a:ext uri="{9D8B030D-6E8A-4147-A177-3AD203B41FA5}">
                      <a16:colId xmlns:a16="http://schemas.microsoft.com/office/drawing/2014/main" val="1268008790"/>
                    </a:ext>
                  </a:extLst>
                </a:gridCol>
                <a:gridCol w="2097627">
                  <a:extLst>
                    <a:ext uri="{9D8B030D-6E8A-4147-A177-3AD203B41FA5}">
                      <a16:colId xmlns:a16="http://schemas.microsoft.com/office/drawing/2014/main" val="2347928074"/>
                    </a:ext>
                  </a:extLst>
                </a:gridCol>
                <a:gridCol w="2412459">
                  <a:extLst>
                    <a:ext uri="{9D8B030D-6E8A-4147-A177-3AD203B41FA5}">
                      <a16:colId xmlns:a16="http://schemas.microsoft.com/office/drawing/2014/main" val="897373937"/>
                    </a:ext>
                  </a:extLst>
                </a:gridCol>
                <a:gridCol w="2936248">
                  <a:extLst>
                    <a:ext uri="{9D8B030D-6E8A-4147-A177-3AD203B41FA5}">
                      <a16:colId xmlns:a16="http://schemas.microsoft.com/office/drawing/2014/main" val="2629868521"/>
                    </a:ext>
                  </a:extLst>
                </a:gridCol>
                <a:gridCol w="1457745">
                  <a:extLst>
                    <a:ext uri="{9D8B030D-6E8A-4147-A177-3AD203B41FA5}">
                      <a16:colId xmlns:a16="http://schemas.microsoft.com/office/drawing/2014/main" val="3829071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Procedura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Gas di applicazione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Minima fuga rilevabile</a:t>
                      </a:r>
                      <a:br>
                        <a:rPr lang="it-IT" dirty="0"/>
                      </a:br>
                      <a:r>
                        <a:rPr lang="it-IT" dirty="0"/>
                        <a:t>[mbar lt/s]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Range di 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Quantitativa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7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Metodo di risalita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Aria &amp; altri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Vuoto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Limitata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4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Caduta di 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Aria &amp; altri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Sovrapressione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Limitata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55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Schiume spray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Aria &amp; altri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Sovrapressione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Test  con bolle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Aria &amp; altri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Sovrapressione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Limitata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5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Ultrasuoni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Aria &amp; altri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Sovrapressione/depressione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4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Conducibilità termica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Refrigeranti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Sovrapressione/depressione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85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Sniffer/Cercafughe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Idrogeno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Elio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Sovrapressione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10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Vuoto/Cercafughe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Idrogeno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Elio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10</a:t>
                      </a:r>
                      <a:r>
                        <a:rPr lang="it-IT" baseline="30000" dirty="0"/>
                        <a:t>-8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&lt; 5x10</a:t>
                      </a:r>
                      <a:r>
                        <a:rPr lang="it-IT" baseline="30000" dirty="0"/>
                        <a:t>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Vuoto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45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11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212B3-CD87-9DBB-F969-E0395AE4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Metodo Schiume spray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1B8B9E3-FB36-C086-EFE9-391B15CA92B8}"/>
              </a:ext>
            </a:extLst>
          </p:cNvPr>
          <p:cNvGrpSpPr/>
          <p:nvPr/>
        </p:nvGrpSpPr>
        <p:grpSpPr>
          <a:xfrm>
            <a:off x="4886221" y="1626191"/>
            <a:ext cx="7049310" cy="3965237"/>
            <a:chOff x="4448071" y="1578566"/>
            <a:chExt cx="7049310" cy="3965237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E314EA55-B27A-5697-F19A-1C61A41C4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071" y="1578566"/>
              <a:ext cx="7049310" cy="396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DB692B13-F6AB-5A30-1429-801D932A48D7}"/>
                </a:ext>
              </a:extLst>
            </p:cNvPr>
            <p:cNvSpPr/>
            <p:nvPr/>
          </p:nvSpPr>
          <p:spPr>
            <a:xfrm>
              <a:off x="8989219" y="2366963"/>
              <a:ext cx="771524" cy="700087"/>
            </a:xfrm>
            <a:custGeom>
              <a:avLst/>
              <a:gdLst>
                <a:gd name="connsiteX0" fmla="*/ 0 w 790575"/>
                <a:gd name="connsiteY0" fmla="*/ 378618 h 700087"/>
                <a:gd name="connsiteX1" fmla="*/ 183357 w 790575"/>
                <a:gd name="connsiteY1" fmla="*/ 0 h 700087"/>
                <a:gd name="connsiteX2" fmla="*/ 376238 w 790575"/>
                <a:gd name="connsiteY2" fmla="*/ 54768 h 700087"/>
                <a:gd name="connsiteX3" fmla="*/ 476250 w 790575"/>
                <a:gd name="connsiteY3" fmla="*/ 61912 h 700087"/>
                <a:gd name="connsiteX4" fmla="*/ 626269 w 790575"/>
                <a:gd name="connsiteY4" fmla="*/ 59531 h 700087"/>
                <a:gd name="connsiteX5" fmla="*/ 790575 w 790575"/>
                <a:gd name="connsiteY5" fmla="*/ 135731 h 700087"/>
                <a:gd name="connsiteX6" fmla="*/ 428625 w 790575"/>
                <a:gd name="connsiteY6" fmla="*/ 700087 h 700087"/>
                <a:gd name="connsiteX7" fmla="*/ 0 w 790575"/>
                <a:gd name="connsiteY7" fmla="*/ 378618 h 70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0575" h="700087">
                  <a:moveTo>
                    <a:pt x="0" y="378618"/>
                  </a:moveTo>
                  <a:lnTo>
                    <a:pt x="183357" y="0"/>
                  </a:lnTo>
                  <a:lnTo>
                    <a:pt x="376238" y="54768"/>
                  </a:lnTo>
                  <a:lnTo>
                    <a:pt x="476250" y="61912"/>
                  </a:lnTo>
                  <a:lnTo>
                    <a:pt x="626269" y="59531"/>
                  </a:lnTo>
                  <a:lnTo>
                    <a:pt x="790575" y="135731"/>
                  </a:lnTo>
                  <a:lnTo>
                    <a:pt x="428625" y="700087"/>
                  </a:lnTo>
                  <a:lnTo>
                    <a:pt x="0" y="3786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D5CCE8-F85A-E989-E1F3-CC93B4DFEFB7}"/>
              </a:ext>
            </a:extLst>
          </p:cNvPr>
          <p:cNvSpPr txBox="1"/>
          <p:nvPr/>
        </p:nvSpPr>
        <p:spPr>
          <a:xfrm>
            <a:off x="542925" y="2649760"/>
            <a:ext cx="3968138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Utilizzabile solo in sovrapressione</a:t>
            </a:r>
          </a:p>
          <a:p>
            <a:pPr marL="285750" indent="-285750">
              <a:lnSpc>
                <a:spcPct val="200000"/>
              </a:lnSpc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Buona capacità di localizzazione</a:t>
            </a:r>
          </a:p>
          <a:p>
            <a:pPr marL="285750" indent="-285750">
              <a:lnSpc>
                <a:spcPct val="200000"/>
              </a:lnSpc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Costo molto basso</a:t>
            </a:r>
          </a:p>
        </p:txBody>
      </p:sp>
    </p:spTree>
    <p:extLst>
      <p:ext uri="{BB962C8B-B14F-4D97-AF65-F5344CB8AC3E}">
        <p14:creationId xmlns:p14="http://schemas.microsoft.com/office/powerpoint/2010/main" val="171213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E5D49C-5F88-35DA-01E4-B5895D1B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Metodo della risalita della pressione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A95D9-C2D1-D87F-8C44-CD1961F00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" y="1253331"/>
            <a:ext cx="5006850" cy="3921784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Si porta in vuoto il recipiente da testare.</a:t>
            </a:r>
          </a:p>
          <a:p>
            <a:r>
              <a:rPr lang="it-IT" dirty="0"/>
              <a:t>Un manometro misura la pressione nel recipiente.</a:t>
            </a:r>
          </a:p>
          <a:p>
            <a:r>
              <a:rPr lang="it-IT" dirty="0"/>
              <a:t>Si isola il recipiente dal sistema di pompaggio e si registra la curva di risalita della pressione.</a:t>
            </a:r>
          </a:p>
          <a:p>
            <a:r>
              <a:rPr lang="it-IT" dirty="0"/>
              <a:t>La pendenza della curva di risalita risulta proporzionale alla perdita totale presente nel sistema.</a:t>
            </a:r>
          </a:p>
          <a:p>
            <a:r>
              <a:rPr lang="it-IT" dirty="0"/>
              <a:t>La pressione nel sistema dipende dalla temperatura</a:t>
            </a:r>
          </a:p>
          <a:p>
            <a:r>
              <a:rPr lang="it-IT" dirty="0"/>
              <a:t>Può essere impiegato in alcuni processi di automazione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B1AF7C82-2F9F-2779-5789-75E2E3AF15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8482" y="1015842"/>
            <a:ext cx="1068176" cy="3178588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3849E744-F4D1-8D7F-206C-C7924D3B2D1C}"/>
              </a:ext>
            </a:extLst>
          </p:cNvPr>
          <p:cNvGrpSpPr/>
          <p:nvPr/>
        </p:nvGrpSpPr>
        <p:grpSpPr>
          <a:xfrm>
            <a:off x="5294398" y="928292"/>
            <a:ext cx="3765317" cy="3547920"/>
            <a:chOff x="4607160" y="1129180"/>
            <a:chExt cx="3765317" cy="3547920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06613FD7-7243-2410-AF66-FAD06BCAC918}"/>
                </a:ext>
              </a:extLst>
            </p:cNvPr>
            <p:cNvGrpSpPr/>
            <p:nvPr/>
          </p:nvGrpSpPr>
          <p:grpSpPr>
            <a:xfrm>
              <a:off x="4607160" y="1129180"/>
              <a:ext cx="3765317" cy="3547920"/>
              <a:chOff x="4397610" y="1365274"/>
              <a:chExt cx="3765317" cy="354792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13A79B9F-520E-57FA-4851-9ED02DA4F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4385" y="1365274"/>
                <a:ext cx="3658542" cy="3411237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8058BD7-DC85-3323-49C9-87CFFB769550}"/>
                  </a:ext>
                </a:extLst>
              </p:cNvPr>
              <p:cNvSpPr txBox="1"/>
              <p:nvPr/>
            </p:nvSpPr>
            <p:spPr>
              <a:xfrm rot="16200000">
                <a:off x="4038601" y="3086100"/>
                <a:ext cx="108734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Pressione</a:t>
                </a: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A4C879F-CBDF-ECA5-4C3F-F6C4663090A9}"/>
                  </a:ext>
                </a:extLst>
              </p:cNvPr>
              <p:cNvSpPr txBox="1"/>
              <p:nvPr/>
            </p:nvSpPr>
            <p:spPr>
              <a:xfrm>
                <a:off x="5819898" y="4543862"/>
                <a:ext cx="81977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Tempo</a:t>
                </a:r>
              </a:p>
            </p:txBody>
          </p:sp>
        </p:grp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081C3D3-141F-838E-4CD6-18409478B700}"/>
                </a:ext>
              </a:extLst>
            </p:cNvPr>
            <p:cNvSpPr txBox="1"/>
            <p:nvPr/>
          </p:nvSpPr>
          <p:spPr>
            <a:xfrm rot="18609088">
              <a:off x="4873979" y="2261446"/>
              <a:ext cx="22301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Degassaggio + Perdita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4FC1542-51A2-C204-D49E-C1ADFAC73DF6}"/>
                </a:ext>
              </a:extLst>
            </p:cNvPr>
            <p:cNvSpPr txBox="1"/>
            <p:nvPr/>
          </p:nvSpPr>
          <p:spPr>
            <a:xfrm>
              <a:off x="6258020" y="2550232"/>
              <a:ext cx="1395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Degassaggio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1E8AB0A-8956-816E-AF73-98251D69155A}"/>
                </a:ext>
              </a:extLst>
            </p:cNvPr>
            <p:cNvSpPr txBox="1"/>
            <p:nvPr/>
          </p:nvSpPr>
          <p:spPr>
            <a:xfrm rot="19880267">
              <a:off x="6197043" y="3444378"/>
              <a:ext cx="85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Perdita</a:t>
              </a: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5F4A783D-22C9-951A-D501-A2A1137BCEA6}"/>
                </a:ext>
              </a:extLst>
            </p:cNvPr>
            <p:cNvSpPr/>
            <p:nvPr/>
          </p:nvSpPr>
          <p:spPr>
            <a:xfrm>
              <a:off x="5631656" y="3228975"/>
              <a:ext cx="247650" cy="302419"/>
            </a:xfrm>
            <a:custGeom>
              <a:avLst/>
              <a:gdLst>
                <a:gd name="connsiteX0" fmla="*/ 119063 w 247650"/>
                <a:gd name="connsiteY0" fmla="*/ 0 h 302419"/>
                <a:gd name="connsiteX1" fmla="*/ 0 w 247650"/>
                <a:gd name="connsiteY1" fmla="*/ 152400 h 302419"/>
                <a:gd name="connsiteX2" fmla="*/ 45244 w 247650"/>
                <a:gd name="connsiteY2" fmla="*/ 302419 h 302419"/>
                <a:gd name="connsiteX3" fmla="*/ 135732 w 247650"/>
                <a:gd name="connsiteY3" fmla="*/ 264319 h 302419"/>
                <a:gd name="connsiteX4" fmla="*/ 247650 w 247650"/>
                <a:gd name="connsiteY4" fmla="*/ 159544 h 302419"/>
                <a:gd name="connsiteX5" fmla="*/ 119063 w 247650"/>
                <a:gd name="connsiteY5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302419">
                  <a:moveTo>
                    <a:pt x="119063" y="0"/>
                  </a:moveTo>
                  <a:lnTo>
                    <a:pt x="0" y="152400"/>
                  </a:lnTo>
                  <a:lnTo>
                    <a:pt x="45244" y="302419"/>
                  </a:lnTo>
                  <a:lnTo>
                    <a:pt x="135732" y="264319"/>
                  </a:lnTo>
                  <a:lnTo>
                    <a:pt x="247650" y="159544"/>
                  </a:lnTo>
                  <a:lnTo>
                    <a:pt x="119063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292449AA-202D-2DD3-91F0-B68A5DE2434A}"/>
                </a:ext>
              </a:extLst>
            </p:cNvPr>
            <p:cNvSpPr/>
            <p:nvPr/>
          </p:nvSpPr>
          <p:spPr>
            <a:xfrm>
              <a:off x="5645944" y="3571875"/>
              <a:ext cx="202406" cy="230981"/>
            </a:xfrm>
            <a:custGeom>
              <a:avLst/>
              <a:gdLst>
                <a:gd name="connsiteX0" fmla="*/ 202406 w 202406"/>
                <a:gd name="connsiteY0" fmla="*/ 0 h 230981"/>
                <a:gd name="connsiteX1" fmla="*/ 40481 w 202406"/>
                <a:gd name="connsiteY1" fmla="*/ 88106 h 230981"/>
                <a:gd name="connsiteX2" fmla="*/ 0 w 202406"/>
                <a:gd name="connsiteY2" fmla="*/ 226219 h 230981"/>
                <a:gd name="connsiteX3" fmla="*/ 69056 w 202406"/>
                <a:gd name="connsiteY3" fmla="*/ 230981 h 230981"/>
                <a:gd name="connsiteX4" fmla="*/ 192881 w 202406"/>
                <a:gd name="connsiteY4" fmla="*/ 178594 h 230981"/>
                <a:gd name="connsiteX5" fmla="*/ 202406 w 202406"/>
                <a:gd name="connsiteY5" fmla="*/ 0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06" h="230981">
                  <a:moveTo>
                    <a:pt x="202406" y="0"/>
                  </a:moveTo>
                  <a:lnTo>
                    <a:pt x="40481" y="88106"/>
                  </a:lnTo>
                  <a:lnTo>
                    <a:pt x="0" y="226219"/>
                  </a:lnTo>
                  <a:lnTo>
                    <a:pt x="69056" y="230981"/>
                  </a:lnTo>
                  <a:lnTo>
                    <a:pt x="192881" y="178594"/>
                  </a:lnTo>
                  <a:lnTo>
                    <a:pt x="20240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D83C7F-0C25-7485-86F4-918561FCB7D9}"/>
              </a:ext>
            </a:extLst>
          </p:cNvPr>
          <p:cNvSpPr txBox="1"/>
          <p:nvPr/>
        </p:nvSpPr>
        <p:spPr>
          <a:xfrm>
            <a:off x="10412357" y="12835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153C403-E8BA-539D-387B-5683DA55CE69}"/>
              </a:ext>
            </a:extLst>
          </p:cNvPr>
          <p:cNvSpPr txBox="1"/>
          <p:nvPr/>
        </p:nvSpPr>
        <p:spPr>
          <a:xfrm>
            <a:off x="11194813" y="64651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p(t)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126FB3-8337-50F2-1FA9-29028D086810}"/>
              </a:ext>
            </a:extLst>
          </p:cNvPr>
          <p:cNvSpPr txBox="1"/>
          <p:nvPr/>
        </p:nvSpPr>
        <p:spPr>
          <a:xfrm>
            <a:off x="681330" y="5332014"/>
            <a:ext cx="517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RoR</a:t>
            </a:r>
            <a:r>
              <a:rPr lang="it-IT" dirty="0"/>
              <a:t> (Rate </a:t>
            </a:r>
            <a:r>
              <a:rPr lang="it-IT"/>
              <a:t>of Rise</a:t>
            </a:r>
            <a:r>
              <a:rPr lang="it-IT" dirty="0"/>
              <a:t>): 3x10</a:t>
            </a:r>
            <a:r>
              <a:rPr lang="it-IT" baseline="30000" dirty="0"/>
              <a:t>-2</a:t>
            </a:r>
            <a:r>
              <a:rPr lang="it-IT" dirty="0"/>
              <a:t> mbar dopo 5min su 100 lt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8250ADEA-AFB0-A5C6-9256-D8AC5C6525EE}"/>
                  </a:ext>
                </a:extLst>
              </p:cNvPr>
              <p:cNvSpPr txBox="1"/>
              <p:nvPr/>
            </p:nvSpPr>
            <p:spPr>
              <a:xfrm>
                <a:off x="1374931" y="5929708"/>
                <a:ext cx="4877746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leak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=100∙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300 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𝑚𝑏𝑎𝑟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𝑙𝑡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8250ADEA-AFB0-A5C6-9256-D8AC5C652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31" y="5929708"/>
                <a:ext cx="4877746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6F996E3-B25B-E626-713D-1B4568D6C87B}"/>
              </a:ext>
            </a:extLst>
          </p:cNvPr>
          <p:cNvSpPr txBox="1"/>
          <p:nvPr/>
        </p:nvSpPr>
        <p:spPr>
          <a:xfrm>
            <a:off x="7197885" y="6022971"/>
            <a:ext cx="425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Flangia con OR tappata senza corpi estranei</a:t>
            </a:r>
          </a:p>
        </p:txBody>
      </p:sp>
    </p:spTree>
    <p:extLst>
      <p:ext uri="{BB962C8B-B14F-4D97-AF65-F5344CB8AC3E}">
        <p14:creationId xmlns:p14="http://schemas.microsoft.com/office/powerpoint/2010/main" val="706203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A64C42F373004A9708D268C994154F" ma:contentTypeVersion="13" ma:contentTypeDescription="Creare un nuovo documento." ma:contentTypeScope="" ma:versionID="984d7521fcb249b4966431da54f675b1">
  <xsd:schema xmlns:xsd="http://www.w3.org/2001/XMLSchema" xmlns:xs="http://www.w3.org/2001/XMLSchema" xmlns:p="http://schemas.microsoft.com/office/2006/metadata/properties" xmlns:ns2="8f5f3afa-fd47-481b-a473-363835978894" xmlns:ns3="7107c79d-a68b-4ba6-a70e-f3b0dd8d0ac5" targetNamespace="http://schemas.microsoft.com/office/2006/metadata/properties" ma:root="true" ma:fieldsID="9e8903fb56c14b5432831cbb9bc26a92" ns2:_="" ns3:_="">
    <xsd:import namespace="8f5f3afa-fd47-481b-a473-363835978894"/>
    <xsd:import namespace="7107c79d-a68b-4ba6-a70e-f3b0dd8d0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f3afa-fd47-481b-a473-3638359788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7c79d-a68b-4ba6-a70e-f3b0dd8d0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dd30cf-9255-421d-8906-899aab4553c4}" ma:internalName="TaxCatchAll" ma:showField="CatchAllData" ma:web="7107c79d-a68b-4ba6-a70e-f3b0dd8d0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5f3afa-fd47-481b-a473-363835978894">
      <Terms xmlns="http://schemas.microsoft.com/office/infopath/2007/PartnerControls"/>
    </lcf76f155ced4ddcb4097134ff3c332f>
    <TaxCatchAll xmlns="7107c79d-a68b-4ba6-a70e-f3b0dd8d0ac5" xsi:nil="true"/>
  </documentManagement>
</p:properties>
</file>

<file path=customXml/itemProps1.xml><?xml version="1.0" encoding="utf-8"?>
<ds:datastoreItem xmlns:ds="http://schemas.openxmlformats.org/officeDocument/2006/customXml" ds:itemID="{90F64DD9-3B9E-4383-9E02-39FF40B3A7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5f3afa-fd47-481b-a473-363835978894"/>
    <ds:schemaRef ds:uri="7107c79d-a68b-4ba6-a70e-f3b0dd8d0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25ABD-66A5-47F5-8A16-3334B0C87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FD4C8F-9CB0-47DD-B34B-1C4CE0C49C6E}">
  <ds:schemaRefs>
    <ds:schemaRef ds:uri="c51601a3-872e-4b6e-98b9-6a5e809fbe1a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23810e04-a4d8-4687-95b7-fa8937dcfbc2"/>
    <ds:schemaRef ds:uri="http://purl.org/dc/terms/"/>
    <ds:schemaRef ds:uri="http://purl.org/dc/elements/1.1/"/>
    <ds:schemaRef ds:uri="8f5f3afa-fd47-481b-a473-363835978894"/>
    <ds:schemaRef ds:uri="7107c79d-a68b-4ba6-a70e-f3b0dd8d0a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1907</Words>
  <Application>Microsoft Office PowerPoint</Application>
  <PresentationFormat>Widescreen</PresentationFormat>
  <Paragraphs>294</Paragraphs>
  <Slides>20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di Office</vt:lpstr>
      <vt:lpstr>Ricerca delle perdite nei sistemi da vuoto</vt:lpstr>
      <vt:lpstr>Campo di applicazione</vt:lpstr>
      <vt:lpstr>Tipi di perdite</vt:lpstr>
      <vt:lpstr>Esempi di perdite in vuoto</vt:lpstr>
      <vt:lpstr>Esempi di criteri di tenuta</vt:lpstr>
      <vt:lpstr>Esempio di Correzione</vt:lpstr>
      <vt:lpstr>Metodi ricerca perdite</vt:lpstr>
      <vt:lpstr>Metodo Schiume spray</vt:lpstr>
      <vt:lpstr>Metodo della risalita della pressione</vt:lpstr>
      <vt:lpstr>Principio Funzionamento dello Spettrometro di Massa</vt:lpstr>
      <vt:lpstr>Spettrometro di massa a settore magnetico</vt:lpstr>
      <vt:lpstr>Cercafughe a Controflusso</vt:lpstr>
      <vt:lpstr>Metodi di ricerca perdite – Metodo a Vuoto (Outside-In Leak)</vt:lpstr>
      <vt:lpstr>Metodi di ricerca perdite – Metodo a Pressione (Inside-Out Leak)</vt:lpstr>
      <vt:lpstr>Connessione a flusso parziale</vt:lpstr>
      <vt:lpstr>Connessione al sistema da vuoto - Sensibilità</vt:lpstr>
      <vt:lpstr>Connessione al sistema da vuoto – Tempo di risposta</vt:lpstr>
      <vt:lpstr>Metodo a Pressione con Tecnica a copertura</vt:lpstr>
      <vt:lpstr>Metodo a Pressione con Tecnica Bombing</vt:lpstr>
      <vt:lpstr>Procedura di azzeramento con deriva del fondo di misura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Roncolato</dc:creator>
  <cp:lastModifiedBy>Carlo Roncolato</cp:lastModifiedBy>
  <cp:revision>28</cp:revision>
  <cp:lastPrinted>2023-10-06T12:47:31Z</cp:lastPrinted>
  <dcterms:created xsi:type="dcterms:W3CDTF">2022-08-04T08:01:12Z</dcterms:created>
  <dcterms:modified xsi:type="dcterms:W3CDTF">2024-06-15T11:25:56Z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0x01010002A64C42F373004A9708D268C994154F</vt:lpwstr>
  </property>
</Properties>
</file>